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1"/>
  </p:handoutMasterIdLst>
  <p:sldIdLst>
    <p:sldId id="265" r:id="rId3"/>
    <p:sldId id="267" r:id="rId5"/>
    <p:sldId id="273" r:id="rId6"/>
    <p:sldId id="287" r:id="rId7"/>
    <p:sldId id="286" r:id="rId8"/>
    <p:sldId id="288" r:id="rId9"/>
    <p:sldId id="269" r:id="rId10"/>
    <p:sldId id="293" r:id="rId11"/>
    <p:sldId id="271" r:id="rId12"/>
    <p:sldId id="289" r:id="rId13"/>
    <p:sldId id="290" r:id="rId14"/>
    <p:sldId id="270" r:id="rId15"/>
    <p:sldId id="291" r:id="rId16"/>
    <p:sldId id="272" r:id="rId17"/>
    <p:sldId id="292" r:id="rId18"/>
    <p:sldId id="274" r:id="rId19"/>
    <p:sldId id="268" r:id="rId20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  <p:clrMru>
    <a:srgbClr val="334247"/>
    <a:srgbClr val="50A0B0"/>
    <a:srgbClr val="27A7B4"/>
    <a:srgbClr val="6C7D82"/>
    <a:srgbClr val="5D8391"/>
    <a:srgbClr val="4088B1"/>
    <a:srgbClr val="536E7D"/>
    <a:srgbClr val="F3D2BB"/>
    <a:srgbClr val="F9EA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 showGuides="1">
      <p:cViewPr>
        <p:scale>
          <a:sx n="87" d="100"/>
          <a:sy n="87" d="100"/>
        </p:scale>
        <p:origin x="-816" y="-198"/>
      </p:cViewPr>
      <p:guideLst>
        <p:guide orient="horz" pos="1581"/>
        <p:guide pos="6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4AE2D-A19E-7D43-BD25-B5C0171990C1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6280" y="1143000"/>
            <a:ext cx="54854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84D29-5D5F-624A-8335-AB82C84FBF7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436EE-68FD-4276-A0E5-88D017B9A7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436EE-68FD-4276-A0E5-88D017B9A7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436EE-68FD-4276-A0E5-88D017B9A7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436EE-68FD-4276-A0E5-88D017B9A7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436EE-68FD-4276-A0E5-88D017B9A7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436EE-68FD-4276-A0E5-88D017B9A7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436EE-68FD-4276-A0E5-88D017B9A7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436EE-68FD-4276-A0E5-88D017B9A7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436EE-68FD-4276-A0E5-88D017B9A7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436EE-68FD-4276-A0E5-88D017B9A7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436EE-68FD-4276-A0E5-88D017B9A7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436EE-68FD-4276-A0E5-88D017B9A7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436EE-68FD-4276-A0E5-88D017B9A7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436EE-68FD-4276-A0E5-88D017B9A7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436EE-68FD-4276-A0E5-88D017B9A7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436EE-68FD-4276-A0E5-88D017B9A7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436EE-68FD-4276-A0E5-88D017B9A7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919"/>
            <a:ext cx="6858000" cy="17910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2001"/>
            <a:ext cx="6858000" cy="124203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8035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2757-3C02-4CF6-8429-49BD51920F9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C29A-129B-40A3-AD09-217224EAB38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2757-3C02-4CF6-8429-49BD51920F9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C29A-129B-40A3-AD09-217224EAB38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92"/>
            <a:ext cx="1971675" cy="435964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92"/>
            <a:ext cx="5800725" cy="435964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2757-3C02-4CF6-8429-49BD51920F9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C29A-129B-40A3-AD09-217224EAB38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2757-3C02-4CF6-8429-49BD51920F9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C29A-129B-40A3-AD09-217224EAB38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528"/>
            <a:ext cx="7886700" cy="213992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700"/>
            <a:ext cx="7886700" cy="11253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80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2757-3C02-4CF6-8429-49BD51920F9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C29A-129B-40A3-AD09-217224EAB38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459"/>
            <a:ext cx="3886200" cy="3264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459"/>
            <a:ext cx="3886200" cy="3264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2757-3C02-4CF6-8429-49BD51920F9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C29A-129B-40A3-AD09-217224EAB38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92"/>
            <a:ext cx="7886700" cy="99434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1093"/>
            <a:ext cx="3868340" cy="61804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9135"/>
            <a:ext cx="3868340" cy="27639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1093"/>
            <a:ext cx="3887391" cy="61804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135"/>
            <a:ext cx="3887391" cy="27639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2757-3C02-4CF6-8429-49BD51920F96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C29A-129B-40A3-AD09-217224EAB38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2757-3C02-4CF6-8429-49BD51920F96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C29A-129B-40A3-AD09-217224EAB38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2757-3C02-4CF6-8429-49BD51920F96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C29A-129B-40A3-AD09-217224EAB38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60"/>
            <a:ext cx="2949178" cy="12003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699"/>
            <a:ext cx="4629150" cy="365585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320"/>
            <a:ext cx="2949178" cy="28591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8035" indent="0">
              <a:buNone/>
              <a:defRPr sz="800"/>
            </a:lvl7pPr>
            <a:lvl8pPr marL="2400935" indent="0">
              <a:buNone/>
              <a:defRPr sz="800"/>
            </a:lvl8pPr>
            <a:lvl9pPr marL="274383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2757-3C02-4CF6-8429-49BD51920F9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C29A-129B-40A3-AD09-217224EAB38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60"/>
            <a:ext cx="2949178" cy="12003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699"/>
            <a:ext cx="4629150" cy="3655858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8035" indent="0">
              <a:buNone/>
              <a:defRPr sz="1500"/>
            </a:lvl7pPr>
            <a:lvl8pPr marL="2400935" indent="0">
              <a:buNone/>
              <a:defRPr sz="1500"/>
            </a:lvl8pPr>
            <a:lvl9pPr marL="2743835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320"/>
            <a:ext cx="2949178" cy="28591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8035" indent="0">
              <a:buNone/>
              <a:defRPr sz="800"/>
            </a:lvl7pPr>
            <a:lvl8pPr marL="2400935" indent="0">
              <a:buNone/>
              <a:defRPr sz="800"/>
            </a:lvl8pPr>
            <a:lvl9pPr marL="274383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2757-3C02-4CF6-8429-49BD51920F9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C29A-129B-40A3-AD09-217224EAB38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92"/>
            <a:ext cx="7886700" cy="99434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459"/>
            <a:ext cx="7886700" cy="326407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097"/>
            <a:ext cx="2057400" cy="27389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92757-3C02-4CF6-8429-49BD51920F9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097"/>
            <a:ext cx="3086100" cy="27389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097"/>
            <a:ext cx="2057400" cy="27389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9C29A-129B-40A3-AD09-217224EAB38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7.emf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1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3.jpeg"/><Relationship Id="rId6" Type="http://schemas.openxmlformats.org/officeDocument/2006/relationships/hyperlink" Target="http://www.fjnhsx.com/Article_Print.asp?ArticleID=3472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4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4.jpeg"/><Relationship Id="rId6" Type="http://schemas.openxmlformats.org/officeDocument/2006/relationships/hyperlink" Target="http://www.fjnhsx.com/Article_Print.asp?ArticleID=3474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5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7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15573" y="-2018414"/>
            <a:ext cx="5146790" cy="9177938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341115" y="343350"/>
            <a:ext cx="8458199" cy="4454129"/>
          </a:xfrm>
          <a:prstGeom prst="rect">
            <a:avLst/>
          </a:prstGeom>
          <a:solidFill>
            <a:schemeClr val="bg1"/>
          </a:solidFill>
          <a:ln w="92075">
            <a:solidFill>
              <a:srgbClr val="AEA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16" y="1971349"/>
            <a:ext cx="3651334" cy="2966708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196" y="4157792"/>
            <a:ext cx="612967" cy="495089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884" y="3471011"/>
            <a:ext cx="2442774" cy="1396758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655" y="147894"/>
            <a:ext cx="1832118" cy="202969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695" y="3105897"/>
            <a:ext cx="253097" cy="253097"/>
          </a:xfrm>
          <a:prstGeom prst="rect">
            <a:avLst/>
          </a:prstGeom>
        </p:spPr>
      </p:pic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539366" y="1611630"/>
            <a:ext cx="4477226" cy="899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algn="dist"/>
            <a:r>
              <a:rPr lang="zh-CN" altLang="en-US" sz="5400" b="1" dirty="0" smtClean="0">
                <a:solidFill>
                  <a:schemeClr val="bg2">
                    <a:lumMod val="25000"/>
                  </a:schemeClr>
                </a:solidFill>
                <a:latin typeface="汉仪大黑简" panose="02010609000101010101" charset="-122"/>
                <a:ea typeface="汉仪大黑简" panose="02010609000101010101" charset="-122"/>
                <a:cs typeface="Arial" panose="020B0604020202020204" pitchFamily="34" charset="0"/>
                <a:sym typeface="+mn-ea"/>
              </a:rPr>
              <a:t>孙权劝学</a:t>
            </a:r>
            <a:endParaRPr lang="zh-CN" altLang="en-US" sz="5400" b="1" dirty="0" smtClean="0">
              <a:solidFill>
                <a:schemeClr val="bg2">
                  <a:lumMod val="25000"/>
                </a:schemeClr>
              </a:solidFill>
              <a:latin typeface="汉仪大黑简" panose="02010609000101010101" charset="-122"/>
              <a:ea typeface="汉仪大黑简" panose="02010609000101010101" charset="-122"/>
              <a:cs typeface="Arial" panose="020B0604020202020204" pitchFamily="34" charset="0"/>
            </a:endParaRPr>
          </a:p>
        </p:txBody>
      </p:sp>
      <p:grpSp>
        <p:nvGrpSpPr>
          <p:cNvPr id="4" name="组 3"/>
          <p:cNvGrpSpPr/>
          <p:nvPr/>
        </p:nvGrpSpPr>
        <p:grpSpPr>
          <a:xfrm>
            <a:off x="407535" y="383635"/>
            <a:ext cx="3371347" cy="762689"/>
            <a:chOff x="543380" y="510914"/>
            <a:chExt cx="4495129" cy="1016918"/>
          </a:xfrm>
        </p:grpSpPr>
        <p:grpSp>
          <p:nvGrpSpPr>
            <p:cNvPr id="3" name="组 2"/>
            <p:cNvGrpSpPr/>
            <p:nvPr/>
          </p:nvGrpSpPr>
          <p:grpSpPr>
            <a:xfrm>
              <a:off x="543380" y="510914"/>
              <a:ext cx="898192" cy="1016918"/>
              <a:chOff x="543380" y="510914"/>
              <a:chExt cx="898192" cy="1016918"/>
            </a:xfrm>
          </p:grpSpPr>
          <p:grpSp>
            <p:nvGrpSpPr>
              <p:cNvPr id="15" name="组合 13"/>
              <p:cNvGrpSpPr/>
              <p:nvPr/>
            </p:nvGrpSpPr>
            <p:grpSpPr>
              <a:xfrm>
                <a:off x="543380" y="510914"/>
                <a:ext cx="898192" cy="1016918"/>
                <a:chOff x="1318374" y="150337"/>
                <a:chExt cx="1489433" cy="1727784"/>
              </a:xfrm>
              <a:effectLst>
                <a:outerShdw blurRad="228600" dist="152400" dir="2340000" sx="90000" sy="90000" algn="tl" rotWithShape="0">
                  <a:prstClr val="black">
                    <a:alpha val="25000"/>
                  </a:prstClr>
                </a:outerShdw>
              </a:effectLst>
            </p:grpSpPr>
            <p:sp>
              <p:nvSpPr>
                <p:cNvPr id="17" name="六边形 16"/>
                <p:cNvSpPr/>
                <p:nvPr/>
              </p:nvSpPr>
              <p:spPr>
                <a:xfrm rot="5400000">
                  <a:off x="1199199" y="269512"/>
                  <a:ext cx="1727784" cy="1489433"/>
                </a:xfrm>
                <a:prstGeom prst="hexagon">
                  <a:avLst/>
                </a:prstGeom>
                <a:gradFill flip="none" rotWithShape="1">
                  <a:gsLst>
                    <a:gs pos="100000">
                      <a:schemeClr val="bg1">
                        <a:lumMod val="69000"/>
                        <a:lumOff val="31000"/>
                      </a:schemeClr>
                    </a:gs>
                    <a:gs pos="0">
                      <a:schemeClr val="accent1">
                        <a:lumMod val="30000"/>
                        <a:lumOff val="70000"/>
                      </a:schemeClr>
                    </a:gs>
                  </a:gsLst>
                  <a:lin ang="8100000" scaled="1"/>
                  <a:tileRect/>
                </a:gradFill>
                <a:ln>
                  <a:noFill/>
                </a:ln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800" dirty="0">
                    <a:latin typeface="印品黑体" panose="00000500000000000000" pitchFamily="2" charset="-122"/>
                    <a:ea typeface="印品黑体" panose="00000500000000000000" pitchFamily="2" charset="-122"/>
                    <a:sym typeface="inpin heiti" panose="00000500000000000000" pitchFamily="2" charset="-122"/>
                  </a:endParaRPr>
                </a:p>
              </p:txBody>
            </p:sp>
            <p:sp>
              <p:nvSpPr>
                <p:cNvPr id="18" name="六边形 17"/>
                <p:cNvSpPr/>
                <p:nvPr/>
              </p:nvSpPr>
              <p:spPr>
                <a:xfrm rot="5400000">
                  <a:off x="1300555" y="356409"/>
                  <a:ext cx="1527476" cy="1316790"/>
                </a:xfrm>
                <a:prstGeom prst="hexagon">
                  <a:avLst/>
                </a:prstGeom>
                <a:gradFill flip="none" rotWithShape="1">
                  <a:gsLst>
                    <a:gs pos="48000">
                      <a:schemeClr val="bg1"/>
                    </a:gs>
                    <a:gs pos="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800" dirty="0">
                    <a:latin typeface="印品黑体" panose="00000500000000000000" pitchFamily="2" charset="-122"/>
                    <a:ea typeface="印品黑体" panose="00000500000000000000" pitchFamily="2" charset="-122"/>
                    <a:sym typeface="inpin heiti" panose="00000500000000000000" pitchFamily="2" charset="-122"/>
                  </a:endParaRPr>
                </a:p>
              </p:txBody>
            </p:sp>
          </p:grpSp>
          <p:pic>
            <p:nvPicPr>
              <p:cNvPr id="16" name="图片 15"/>
              <p:cNvPicPr>
                <a:picLocks noChangeAspect="1"/>
              </p:cNvPicPr>
              <p:nvPr/>
            </p:nvPicPr>
            <p:blipFill rotWithShape="1">
              <a:blip r:embed="rId7" cstate="print"/>
              <a:srcRect l="-720" t="1358" r="2155" b="1609"/>
              <a:stretch>
                <a:fillRect/>
              </a:stretch>
            </p:blipFill>
            <p:spPr>
              <a:xfrm>
                <a:off x="618848" y="676487"/>
                <a:ext cx="748493" cy="686582"/>
              </a:xfrm>
              <a:prstGeom prst="ellipse">
                <a:avLst/>
              </a:prstGeom>
            </p:spPr>
          </p:pic>
        </p:grpSp>
        <p:sp>
          <p:nvSpPr>
            <p:cNvPr id="14" name="文本框 1066"/>
            <p:cNvSpPr txBox="1">
              <a:spLocks noChangeArrowheads="1"/>
            </p:cNvSpPr>
            <p:nvPr/>
          </p:nvSpPr>
          <p:spPr bwMode="auto">
            <a:xfrm>
              <a:off x="1445743" y="808739"/>
              <a:ext cx="3592766" cy="4910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dirty="0">
                  <a:solidFill>
                    <a:schemeClr val="bg2">
                      <a:lumMod val="25000"/>
                    </a:schemeClr>
                  </a:solidFill>
                  <a:latin typeface="方正清刻本悦宋简体" panose="02000000000000000000" charset="-122"/>
                  <a:ea typeface="方正清刻本悦宋简体" panose="02000000000000000000" charset="-122"/>
                  <a:sym typeface="+mn-ea"/>
                </a:rPr>
                <a:t>江苏省名师空中课堂</a:t>
              </a:r>
              <a:endParaRPr lang="zh-CN" altLang="en-US" sz="1800" dirty="0">
                <a:solidFill>
                  <a:schemeClr val="bg2">
                    <a:lumMod val="25000"/>
                  </a:schemeClr>
                </a:solidFill>
                <a:latin typeface="方正清刻本悦宋简体" panose="02000000000000000000" charset="-122"/>
                <a:ea typeface="方正清刻本悦宋简体" panose="02000000000000000000" charset="-122"/>
                <a:sym typeface="+mn-ea"/>
              </a:endParaRPr>
            </a:p>
          </p:txBody>
        </p:sp>
      </p:grpSp>
      <p:sp>
        <p:nvSpPr>
          <p:cNvPr id="27" name="TextBox 1"/>
          <p:cNvSpPr txBox="1">
            <a:spLocks noChangeArrowheads="1"/>
          </p:cNvSpPr>
          <p:nvPr/>
        </p:nvSpPr>
        <p:spPr bwMode="auto">
          <a:xfrm>
            <a:off x="3161030" y="2795270"/>
            <a:ext cx="4093845" cy="714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2">
                    <a:lumMod val="2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授课教师</a:t>
            </a:r>
            <a:r>
              <a:rPr lang="zh-CN" altLang="en-US" b="1" dirty="0" smtClean="0">
                <a:solidFill>
                  <a:schemeClr val="bg2">
                    <a:lumMod val="2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：陈亚     常州市新北区新桥初级中学</a:t>
            </a:r>
            <a:endParaRPr lang="en-US" altLang="zh-CN" b="1" dirty="0">
              <a:solidFill>
                <a:schemeClr val="bg2">
                  <a:lumMod val="25000"/>
                </a:schemeClr>
              </a:solidFill>
              <a:latin typeface="思源黑体 CN ExtraLight" panose="020B0200000000000000" pitchFamily="34" charset="-122"/>
              <a:ea typeface="思源黑体 CN ExtraLight" panose="020B02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2">
                    <a:lumMod val="2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指导教师</a:t>
            </a:r>
            <a:r>
              <a:rPr lang="zh-CN" altLang="en-US" b="1" dirty="0" smtClean="0">
                <a:solidFill>
                  <a:schemeClr val="bg2">
                    <a:lumMod val="25000"/>
                  </a:schemeClr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rPr>
              <a:t>：赵国琴   常州市新北区教师发展中心</a:t>
            </a:r>
            <a:endParaRPr lang="zh-CN" altLang="en-US" b="1" dirty="0">
              <a:solidFill>
                <a:schemeClr val="bg2">
                  <a:lumMod val="25000"/>
                </a:schemeClr>
              </a:solidFill>
              <a:latin typeface="思源黑体 CN ExtraLight" panose="020B0200000000000000" pitchFamily="34" charset="-122"/>
              <a:ea typeface="思源黑体 CN ExtraLight" panose="020B02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20122" y="-2022964"/>
            <a:ext cx="5158409" cy="9198656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450146" y="340452"/>
            <a:ext cx="8497912" cy="4464184"/>
          </a:xfrm>
          <a:prstGeom prst="rect">
            <a:avLst/>
          </a:prstGeom>
          <a:solidFill>
            <a:schemeClr val="bg1"/>
          </a:solidFill>
          <a:ln w="92075">
            <a:solidFill>
              <a:srgbClr val="AEA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zh-CN" i="1" dirty="0" smtClean="0"/>
              <a:t>“孤岂欲卿治经为博士邪！但当涉猎，见往事耳。</a:t>
            </a:r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  <a:cs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15" y="2380194"/>
            <a:ext cx="9615116" cy="288543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-332233"/>
            <a:ext cx="1866320" cy="126899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089" y="3691556"/>
            <a:ext cx="940343" cy="145567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16" y="1111261"/>
            <a:ext cx="1298879" cy="84076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408" y="2956085"/>
            <a:ext cx="1136210" cy="735472"/>
          </a:xfrm>
          <a:prstGeom prst="rect">
            <a:avLst/>
          </a:prstGeom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700337" y="874540"/>
            <a:ext cx="4827134" cy="3911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 b="1" dirty="0" smtClean="0">
                <a:latin typeface="+mn-ea"/>
                <a:cs typeface="+mn-ea"/>
              </a:rPr>
              <a:t>1.</a:t>
            </a:r>
            <a:r>
              <a:rPr lang="zh-CN" altLang="zh-CN" sz="2100" b="1" dirty="0" smtClean="0">
                <a:latin typeface="+mn-ea"/>
                <a:cs typeface="+mn-ea"/>
              </a:rPr>
              <a:t>“卿今当涂掌事，</a:t>
            </a:r>
            <a:r>
              <a:rPr lang="zh-CN" altLang="zh-CN" sz="2100" b="1" dirty="0" smtClean="0">
                <a:solidFill>
                  <a:srgbClr val="FF0000"/>
                </a:solidFill>
                <a:latin typeface="+mn-ea"/>
                <a:cs typeface="+mn-ea"/>
              </a:rPr>
              <a:t>不</a:t>
            </a:r>
            <a:r>
              <a:rPr lang="zh-CN" altLang="zh-CN" sz="2100" b="1" dirty="0" smtClean="0">
                <a:latin typeface="+mn-ea"/>
                <a:cs typeface="+mn-ea"/>
              </a:rPr>
              <a:t>可</a:t>
            </a:r>
            <a:r>
              <a:rPr lang="zh-CN" altLang="zh-CN" sz="2100" b="1" dirty="0" smtClean="0">
                <a:solidFill>
                  <a:srgbClr val="FF0000"/>
                </a:solidFill>
                <a:latin typeface="+mn-ea"/>
                <a:cs typeface="+mn-ea"/>
              </a:rPr>
              <a:t>不</a:t>
            </a:r>
            <a:r>
              <a:rPr lang="zh-CN" altLang="zh-CN" sz="2100" b="1" dirty="0" smtClean="0">
                <a:latin typeface="+mn-ea"/>
                <a:cs typeface="+mn-ea"/>
              </a:rPr>
              <a:t>学</a:t>
            </a:r>
            <a:r>
              <a:rPr lang="en-US" altLang="zh-CN" sz="2100" b="1" dirty="0" smtClean="0">
                <a:solidFill>
                  <a:srgbClr val="FF0000"/>
                </a:solidFill>
                <a:latin typeface="+mn-ea"/>
                <a:cs typeface="+mn-ea"/>
              </a:rPr>
              <a:t>!</a:t>
            </a:r>
            <a:endParaRPr lang="zh-CN" altLang="en-US" sz="2100" b="1" dirty="0">
              <a:solidFill>
                <a:srgbClr val="FF0000"/>
              </a:solidFill>
              <a:latin typeface="+mn-ea"/>
              <a:cs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5850" y="449395"/>
            <a:ext cx="2010410" cy="375920"/>
          </a:xfrm>
          <a:prstGeom prst="rect">
            <a:avLst/>
          </a:prstGeom>
          <a:solidFill>
            <a:schemeClr val="bg2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+mn-ea"/>
              </a:rPr>
              <a:t>三读：读出劝诫</a:t>
            </a:r>
            <a:endParaRPr lang="zh-CN" altLang="en-US" sz="2000" b="1" dirty="0" smtClean="0">
              <a:solidFill>
                <a:schemeClr val="accent1"/>
              </a:solidFill>
              <a:latin typeface="+mn-ea"/>
            </a:endParaRPr>
          </a:p>
        </p:txBody>
      </p:sp>
      <p:pic>
        <p:nvPicPr>
          <p:cNvPr id="13" name="图片 30721" descr="sq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2656" y="752585"/>
            <a:ext cx="1927622" cy="399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726873" y="1446040"/>
            <a:ext cx="4528797" cy="714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 b="1" dirty="0" smtClean="0">
                <a:latin typeface="+mn-ea"/>
                <a:cs typeface="+mn-ea"/>
              </a:rPr>
              <a:t>2.</a:t>
            </a:r>
            <a:r>
              <a:rPr lang="zh-CN" altLang="zh-CN" sz="2100" b="1" dirty="0" smtClean="0">
                <a:latin typeface="+mn-ea"/>
                <a:cs typeface="+mn-ea"/>
              </a:rPr>
              <a:t> “孤岂欲卿治经为博士</a:t>
            </a:r>
            <a:r>
              <a:rPr lang="zh-CN" altLang="zh-CN" sz="2100" b="1" dirty="0" smtClean="0">
                <a:solidFill>
                  <a:srgbClr val="FF0000"/>
                </a:solidFill>
                <a:latin typeface="+mn-ea"/>
                <a:cs typeface="+mn-ea"/>
              </a:rPr>
              <a:t>邪！</a:t>
            </a:r>
            <a:r>
              <a:rPr lang="en-US" altLang="zh-CN" sz="2100" b="1" dirty="0" smtClean="0">
                <a:latin typeface="+mn-ea"/>
                <a:cs typeface="+mn-ea"/>
              </a:rPr>
              <a:t>   </a:t>
            </a:r>
            <a:endParaRPr lang="en-US" altLang="zh-CN" sz="2100" b="1" dirty="0" smtClean="0">
              <a:latin typeface="+mn-ea"/>
              <a:cs typeface="+mn-ea"/>
            </a:endParaRPr>
          </a:p>
          <a:p>
            <a:r>
              <a:rPr lang="en-US" altLang="zh-CN" sz="2100" b="1" dirty="0" smtClean="0">
                <a:latin typeface="+mn-ea"/>
                <a:cs typeface="+mn-ea"/>
              </a:rPr>
              <a:t>     </a:t>
            </a:r>
            <a:r>
              <a:rPr lang="zh-CN" altLang="zh-CN" sz="2100" b="1" dirty="0" smtClean="0">
                <a:latin typeface="+mn-ea"/>
                <a:cs typeface="+mn-ea"/>
              </a:rPr>
              <a:t>但当涉猎，见往事</a:t>
            </a:r>
            <a:r>
              <a:rPr lang="zh-CN" altLang="zh-CN" sz="2100" b="1" dirty="0" smtClean="0">
                <a:solidFill>
                  <a:srgbClr val="FF0000"/>
                </a:solidFill>
                <a:latin typeface="+mn-ea"/>
                <a:cs typeface="+mn-ea"/>
              </a:rPr>
              <a:t>耳。</a:t>
            </a:r>
            <a:r>
              <a:rPr lang="zh-CN" altLang="en-US" sz="2100" b="1" dirty="0" smtClean="0">
                <a:latin typeface="+mn-ea"/>
                <a:cs typeface="+mn-ea"/>
              </a:rPr>
              <a:t>”</a:t>
            </a:r>
            <a:endParaRPr lang="zh-CN" altLang="en-US" sz="2100" b="1" dirty="0">
              <a:latin typeface="+mn-ea"/>
              <a:cs typeface="+mn-ea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765653" y="2229811"/>
            <a:ext cx="4827134" cy="7607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 b="1" dirty="0" smtClean="0">
                <a:latin typeface="+mn-ea"/>
                <a:cs typeface="+mn-ea"/>
              </a:rPr>
              <a:t>3. </a:t>
            </a:r>
            <a:r>
              <a:rPr lang="zh-CN" altLang="zh-CN" sz="2100" b="1" dirty="0" smtClean="0">
                <a:latin typeface="+mn-ea"/>
                <a:cs typeface="+mn-ea"/>
              </a:rPr>
              <a:t>“卿言多务，孰若孤</a:t>
            </a:r>
            <a:r>
              <a:rPr lang="en-US" altLang="zh-CN" sz="2100" b="1" dirty="0" smtClean="0">
                <a:solidFill>
                  <a:srgbClr val="FF0000"/>
                </a:solidFill>
                <a:latin typeface="+mn-ea"/>
                <a:cs typeface="+mn-ea"/>
              </a:rPr>
              <a:t>?</a:t>
            </a:r>
            <a:endParaRPr lang="en-US" altLang="zh-CN" sz="2100" b="1" dirty="0" smtClean="0">
              <a:solidFill>
                <a:srgbClr val="FF0000"/>
              </a:solidFill>
              <a:latin typeface="+mn-ea"/>
              <a:cs typeface="+mn-ea"/>
            </a:endParaRPr>
          </a:p>
          <a:p>
            <a:r>
              <a:rPr lang="en-US" altLang="zh-CN" sz="2100" b="1" dirty="0" smtClean="0">
                <a:latin typeface="+mn-ea"/>
                <a:cs typeface="+mn-ea"/>
              </a:rPr>
              <a:t>    </a:t>
            </a:r>
            <a:r>
              <a:rPr lang="zh-CN" altLang="zh-CN" sz="2100" b="1" dirty="0" smtClean="0">
                <a:latin typeface="+mn-ea"/>
                <a:cs typeface="+mn-ea"/>
              </a:rPr>
              <a:t>孤常读书，自以为大有所益</a:t>
            </a:r>
            <a:r>
              <a:rPr lang="zh-CN" altLang="zh-CN" sz="2100" b="1" dirty="0" smtClean="0">
                <a:solidFill>
                  <a:srgbClr val="FF0000"/>
                </a:solidFill>
                <a:latin typeface="+mn-ea"/>
                <a:cs typeface="+mn-ea"/>
              </a:rPr>
              <a:t>。</a:t>
            </a:r>
            <a:r>
              <a:rPr lang="zh-CN" altLang="zh-CN" sz="2400" b="1" dirty="0" smtClean="0">
                <a:latin typeface="+mn-ea"/>
                <a:cs typeface="+mn-ea"/>
              </a:rPr>
              <a:t>”</a:t>
            </a:r>
            <a:endParaRPr lang="zh-CN" altLang="en-US" sz="2400" b="1" dirty="0">
              <a:solidFill>
                <a:srgbClr val="FF0000"/>
              </a:solidFill>
              <a:latin typeface="+mn-ea"/>
              <a:cs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65664" y="3282494"/>
            <a:ext cx="3804557" cy="3911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zh-CN" sz="21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100" b="1" dirty="0" smtClean="0">
                <a:solidFill>
                  <a:srgbClr val="0070C0"/>
                </a:solidFill>
                <a:latin typeface="+mn-ea"/>
                <a:cs typeface="+mn-ea"/>
              </a:rPr>
              <a:t>孙权：</a:t>
            </a:r>
            <a:r>
              <a:rPr lang="zh-CN" altLang="zh-CN" sz="2100" b="1" dirty="0" smtClean="0">
                <a:solidFill>
                  <a:srgbClr val="0070C0"/>
                </a:solidFill>
                <a:latin typeface="+mn-ea"/>
                <a:cs typeface="+mn-ea"/>
              </a:rPr>
              <a:t>关爱部下</a:t>
            </a:r>
            <a:r>
              <a:rPr lang="en-US" altLang="zh-CN" sz="2100" b="1" dirty="0" smtClean="0">
                <a:solidFill>
                  <a:srgbClr val="0070C0"/>
                </a:solidFill>
                <a:latin typeface="+mn-ea"/>
                <a:cs typeface="+mn-ea"/>
              </a:rPr>
              <a:t>   </a:t>
            </a:r>
            <a:r>
              <a:rPr lang="zh-CN" altLang="zh-CN" sz="2100" b="1" dirty="0" smtClean="0">
                <a:solidFill>
                  <a:srgbClr val="0070C0"/>
                </a:solidFill>
                <a:latin typeface="+mn-ea"/>
                <a:cs typeface="+mn-ea"/>
              </a:rPr>
              <a:t>好学善劝</a:t>
            </a:r>
            <a:endParaRPr lang="zh-CN" altLang="en-US" sz="2100" b="1" dirty="0">
              <a:solidFill>
                <a:srgbClr val="0070C0"/>
              </a:solidFill>
              <a:latin typeface="+mn-ea"/>
              <a:cs typeface="+mn-e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40725" y="1257750"/>
            <a:ext cx="967740" cy="1714501"/>
          </a:xfrm>
          <a:prstGeom prst="rect">
            <a:avLst/>
          </a:prstGeom>
          <a:noFill/>
        </p:spPr>
        <p:txBody>
          <a:bodyPr vert="eaVert" wrap="square" lIns="68580" tIns="34290" rIns="68580" bIns="34290" rtlCol="0">
            <a:spAutoFit/>
          </a:bodyPr>
          <a:lstStyle/>
          <a:p>
            <a:r>
              <a:rPr lang="zh-CN" altLang="zh-CN" sz="2700" b="1" dirty="0" smtClean="0">
                <a:solidFill>
                  <a:srgbClr val="7030A0"/>
                </a:solidFill>
                <a:latin typeface="+mn-ea"/>
              </a:rPr>
              <a:t>语言传神</a:t>
            </a:r>
            <a:endParaRPr lang="en-US" altLang="zh-CN" sz="2700" b="1" dirty="0" smtClean="0">
              <a:solidFill>
                <a:srgbClr val="7030A0"/>
              </a:solidFill>
              <a:latin typeface="+mn-ea"/>
            </a:endParaRPr>
          </a:p>
          <a:p>
            <a:r>
              <a:rPr lang="zh-CN" altLang="zh-CN" sz="2700" b="1" dirty="0" smtClean="0">
                <a:solidFill>
                  <a:srgbClr val="7030A0"/>
                </a:solidFill>
                <a:latin typeface="+mn-ea"/>
              </a:rPr>
              <a:t>以话诲人</a:t>
            </a:r>
            <a:endParaRPr lang="zh-CN" altLang="en-US" sz="2700" b="1" dirty="0">
              <a:solidFill>
                <a:srgbClr val="7030A0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14" grpId="0" bldLvl="0" animBg="1"/>
      <p:bldP spid="15" grpId="0" bldLvl="0" animBg="1"/>
      <p:bldP spid="16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20122" y="-2022964"/>
            <a:ext cx="5158409" cy="9198656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363060" y="362224"/>
            <a:ext cx="8497912" cy="4464184"/>
          </a:xfrm>
          <a:prstGeom prst="rect">
            <a:avLst/>
          </a:prstGeom>
          <a:solidFill>
            <a:schemeClr val="bg1"/>
          </a:solidFill>
          <a:ln w="92075">
            <a:solidFill>
              <a:srgbClr val="AEA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zh-CN" i="1" dirty="0" smtClean="0"/>
              <a:t>“孤岂欲卿治经为博士邪！但当涉猎，见往事耳。</a:t>
            </a:r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  <a:cs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15" y="2380194"/>
            <a:ext cx="9615116" cy="288543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-332233"/>
            <a:ext cx="1866320" cy="126899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089" y="3691556"/>
            <a:ext cx="940343" cy="145567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16" y="1111261"/>
            <a:ext cx="1298879" cy="84076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408" y="2956085"/>
            <a:ext cx="1136210" cy="735472"/>
          </a:xfrm>
          <a:prstGeom prst="rect">
            <a:avLst/>
          </a:prstGeom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714307" y="865015"/>
            <a:ext cx="4827134" cy="3911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 b="1" dirty="0" smtClean="0">
                <a:latin typeface="+mn-ea"/>
                <a:cs typeface="+mn-ea"/>
              </a:rPr>
              <a:t>1.</a:t>
            </a:r>
            <a:r>
              <a:rPr lang="zh-CN" altLang="zh-CN" sz="2100" b="1" dirty="0" smtClean="0">
                <a:latin typeface="+mn-ea"/>
                <a:cs typeface="+mn-ea"/>
              </a:rPr>
              <a:t>蒙辞以军中多务。</a:t>
            </a:r>
            <a:endParaRPr lang="zh-CN" altLang="en-US" sz="2100" b="1" dirty="0">
              <a:solidFill>
                <a:srgbClr val="FF0000"/>
              </a:solidFill>
              <a:latin typeface="+mn-ea"/>
              <a:cs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53465" y="457650"/>
            <a:ext cx="2019935" cy="375920"/>
          </a:xfrm>
          <a:prstGeom prst="rect">
            <a:avLst/>
          </a:prstGeom>
          <a:solidFill>
            <a:schemeClr val="bg2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四读：读出变化</a:t>
            </a:r>
            <a:endParaRPr lang="zh-CN" altLang="en-US" sz="2000" b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726873" y="1446040"/>
            <a:ext cx="4528797" cy="3911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 b="1" dirty="0" smtClean="0">
                <a:latin typeface="+mn-ea"/>
                <a:cs typeface="+mn-ea"/>
              </a:rPr>
              <a:t>2.</a:t>
            </a:r>
            <a:r>
              <a:rPr lang="zh-CN" altLang="zh-CN" sz="2100" b="1" dirty="0" smtClean="0">
                <a:latin typeface="+mn-ea"/>
                <a:cs typeface="+mn-ea"/>
              </a:rPr>
              <a:t>蒙乃始就学。</a:t>
            </a:r>
            <a:endParaRPr lang="zh-CN" altLang="en-US" sz="2100" b="1" dirty="0">
              <a:latin typeface="+mn-ea"/>
              <a:cs typeface="+mn-ea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713946" y="2077410"/>
            <a:ext cx="4827134" cy="714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 b="1" dirty="0" smtClean="0">
                <a:latin typeface="+mn-ea"/>
                <a:cs typeface="+mn-ea"/>
              </a:rPr>
              <a:t>3.</a:t>
            </a:r>
            <a:r>
              <a:rPr lang="zh-CN" altLang="en-US" sz="2100" b="1" dirty="0" smtClean="0">
                <a:latin typeface="+mn-ea"/>
                <a:cs typeface="+mn-ea"/>
              </a:rPr>
              <a:t>“</a:t>
            </a:r>
            <a:r>
              <a:rPr lang="zh-CN" altLang="zh-CN" sz="2100" b="1" dirty="0" smtClean="0">
                <a:latin typeface="+mn-ea"/>
                <a:cs typeface="+mn-ea"/>
              </a:rPr>
              <a:t>士别三日，即更刮目相待，</a:t>
            </a:r>
            <a:endParaRPr lang="en-US" altLang="zh-CN" sz="2100" b="1" dirty="0" smtClean="0">
              <a:latin typeface="+mn-ea"/>
              <a:cs typeface="+mn-ea"/>
            </a:endParaRPr>
          </a:p>
          <a:p>
            <a:r>
              <a:rPr lang="en-US" altLang="zh-CN" sz="2100" b="1" dirty="0" smtClean="0">
                <a:latin typeface="+mn-ea"/>
                <a:cs typeface="+mn-ea"/>
              </a:rPr>
              <a:t>    </a:t>
            </a:r>
            <a:r>
              <a:rPr lang="zh-CN" altLang="zh-CN" sz="2100" b="1" dirty="0" smtClean="0">
                <a:latin typeface="+mn-ea"/>
                <a:cs typeface="+mn-ea"/>
              </a:rPr>
              <a:t>大兄</a:t>
            </a:r>
            <a:r>
              <a:rPr lang="zh-CN" altLang="zh-CN" sz="2100" b="1" dirty="0" smtClean="0">
                <a:solidFill>
                  <a:srgbClr val="FF0000"/>
                </a:solidFill>
                <a:latin typeface="+mn-ea"/>
                <a:cs typeface="+mn-ea"/>
              </a:rPr>
              <a:t>何</a:t>
            </a:r>
            <a:r>
              <a:rPr lang="zh-CN" altLang="zh-CN" sz="2100" b="1" dirty="0" smtClean="0">
                <a:latin typeface="+mn-ea"/>
                <a:cs typeface="+mn-ea"/>
              </a:rPr>
              <a:t>见事之晚</a:t>
            </a:r>
            <a:r>
              <a:rPr lang="zh-CN" altLang="zh-CN" sz="2100" b="1" dirty="0" smtClean="0">
                <a:solidFill>
                  <a:srgbClr val="FF0000"/>
                </a:solidFill>
                <a:latin typeface="+mn-ea"/>
                <a:cs typeface="+mn-ea"/>
              </a:rPr>
              <a:t>乎</a:t>
            </a:r>
            <a:r>
              <a:rPr lang="en-US" altLang="zh-CN" sz="2100" b="1" dirty="0" smtClean="0">
                <a:solidFill>
                  <a:srgbClr val="FF0000"/>
                </a:solidFill>
                <a:latin typeface="+mn-ea"/>
                <a:cs typeface="+mn-ea"/>
              </a:rPr>
              <a:t>!</a:t>
            </a:r>
            <a:r>
              <a:rPr lang="en-US" altLang="zh-CN" sz="2100" b="1" dirty="0" smtClean="0">
                <a:latin typeface="+mn-ea"/>
                <a:cs typeface="+mn-ea"/>
              </a:rPr>
              <a:t> </a:t>
            </a:r>
            <a:r>
              <a:rPr lang="zh-CN" altLang="zh-CN" sz="2100" b="1" dirty="0" smtClean="0">
                <a:latin typeface="+mn-ea"/>
                <a:cs typeface="+mn-ea"/>
              </a:rPr>
              <a:t>”</a:t>
            </a:r>
            <a:endParaRPr lang="zh-CN" altLang="en-US" sz="2100" b="1" dirty="0">
              <a:solidFill>
                <a:srgbClr val="FF0000"/>
              </a:solidFill>
              <a:latin typeface="+mn-ea"/>
              <a:cs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65664" y="3282494"/>
            <a:ext cx="3804557" cy="3911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zh-CN" sz="21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100" b="1" dirty="0" smtClean="0">
                <a:solidFill>
                  <a:srgbClr val="0070C0"/>
                </a:solidFill>
                <a:latin typeface="+mn-ea"/>
                <a:cs typeface="+mn-ea"/>
              </a:rPr>
              <a:t>吕蒙：知错能改</a:t>
            </a:r>
            <a:r>
              <a:rPr lang="en-US" altLang="zh-CN" sz="2100" b="1" dirty="0" smtClean="0">
                <a:solidFill>
                  <a:srgbClr val="0070C0"/>
                </a:solidFill>
                <a:latin typeface="+mn-ea"/>
                <a:cs typeface="+mn-ea"/>
              </a:rPr>
              <a:t>   </a:t>
            </a:r>
            <a:r>
              <a:rPr lang="zh-CN" altLang="en-US" sz="2100" b="1" dirty="0" smtClean="0">
                <a:solidFill>
                  <a:srgbClr val="0070C0"/>
                </a:solidFill>
                <a:latin typeface="+mn-ea"/>
                <a:cs typeface="+mn-ea"/>
              </a:rPr>
              <a:t>积极上进</a:t>
            </a:r>
            <a:endParaRPr lang="zh-CN" altLang="en-US" sz="2100" b="1" dirty="0">
              <a:solidFill>
                <a:srgbClr val="0070C0"/>
              </a:solidFill>
              <a:latin typeface="+mn-ea"/>
              <a:cs typeface="+mn-e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40725" y="1257750"/>
            <a:ext cx="967740" cy="1714501"/>
          </a:xfrm>
          <a:prstGeom prst="rect">
            <a:avLst/>
          </a:prstGeom>
          <a:noFill/>
        </p:spPr>
        <p:txBody>
          <a:bodyPr vert="eaVert" wrap="square" lIns="68580" tIns="34290" rIns="68580" bIns="34290" rtlCol="0">
            <a:spAutoFit/>
          </a:bodyPr>
          <a:lstStyle/>
          <a:p>
            <a:r>
              <a:rPr lang="zh-CN" altLang="en-US" sz="2700" b="1" dirty="0" smtClean="0">
                <a:solidFill>
                  <a:srgbClr val="7030A0"/>
                </a:solidFill>
                <a:latin typeface="+mn-ea"/>
              </a:rPr>
              <a:t>层次清晰对比鲜明</a:t>
            </a:r>
            <a:endParaRPr lang="zh-CN" altLang="en-US" sz="2700" b="1" dirty="0">
              <a:solidFill>
                <a:srgbClr val="7030A0"/>
              </a:solidFill>
              <a:latin typeface="+mn-ea"/>
            </a:endParaRPr>
          </a:p>
        </p:txBody>
      </p:sp>
      <p:pic>
        <p:nvPicPr>
          <p:cNvPr id="25" name="图片 31746" descr="200563101941554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13536" t="-517" r="5879" b="12093"/>
          <a:stretch>
            <a:fillRect/>
          </a:stretch>
        </p:blipFill>
        <p:spPr bwMode="auto">
          <a:xfrm>
            <a:off x="6898822" y="727072"/>
            <a:ext cx="1908911" cy="3616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5225144" y="874030"/>
            <a:ext cx="1143000" cy="3911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b="1" dirty="0" smtClean="0">
                <a:latin typeface="+mn-ea"/>
              </a:rPr>
              <a:t>（</a:t>
            </a:r>
            <a:r>
              <a:rPr lang="zh-CN" altLang="en-US" sz="2100" b="1" u="sng" dirty="0" smtClean="0">
                <a:solidFill>
                  <a:srgbClr val="92D050"/>
                </a:solidFill>
                <a:latin typeface="+mn-ea"/>
              </a:rPr>
              <a:t>拒学</a:t>
            </a:r>
            <a:r>
              <a:rPr lang="zh-CN" altLang="en-US" sz="2100" b="1" dirty="0" smtClean="0">
                <a:latin typeface="+mn-ea"/>
              </a:rPr>
              <a:t>）</a:t>
            </a:r>
            <a:endParaRPr lang="zh-CN" altLang="en-US" sz="2100" b="1" dirty="0">
              <a:latin typeface="+mn-e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55771" y="1461858"/>
            <a:ext cx="1036864" cy="3911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b="1" dirty="0" smtClean="0">
                <a:latin typeface="+mn-ea"/>
              </a:rPr>
              <a:t>（</a:t>
            </a:r>
            <a:r>
              <a:rPr lang="zh-CN" altLang="en-US" sz="2100" b="1" u="sng" dirty="0" smtClean="0">
                <a:solidFill>
                  <a:srgbClr val="92D050"/>
                </a:solidFill>
                <a:latin typeface="+mn-ea"/>
              </a:rPr>
              <a:t>就学</a:t>
            </a:r>
            <a:r>
              <a:rPr lang="zh-CN" altLang="en-US" sz="2100" b="1" dirty="0" smtClean="0">
                <a:latin typeface="+mn-ea"/>
              </a:rPr>
              <a:t>）</a:t>
            </a:r>
            <a:endParaRPr lang="zh-CN" altLang="en-US" sz="2100" b="1" dirty="0">
              <a:latin typeface="+mn-e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21829" y="2365372"/>
            <a:ext cx="1126671" cy="3911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b="1" dirty="0" smtClean="0">
                <a:latin typeface="+mn-ea"/>
              </a:rPr>
              <a:t>（</a:t>
            </a:r>
            <a:r>
              <a:rPr lang="zh-CN" altLang="en-US" sz="2100" b="1" u="sng" dirty="0" smtClean="0">
                <a:solidFill>
                  <a:srgbClr val="92D050"/>
                </a:solidFill>
                <a:latin typeface="+mn-ea"/>
              </a:rPr>
              <a:t>成学</a:t>
            </a:r>
            <a:r>
              <a:rPr lang="zh-CN" altLang="en-US" sz="2100" b="1" dirty="0" smtClean="0">
                <a:latin typeface="+mn-ea"/>
              </a:rPr>
              <a:t>）</a:t>
            </a:r>
            <a:endParaRPr lang="zh-CN" altLang="en-US" sz="2100" b="1" dirty="0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11" grpId="0" build="allAtOnce"/>
      <p:bldP spid="12" grpId="0" bldLvl="0" animBg="1"/>
      <p:bldP spid="14" grpId="0" bldLvl="0" animBg="1"/>
      <p:bldP spid="15" grpId="0" bldLvl="0" animBg="1"/>
      <p:bldP spid="16" grpId="0"/>
      <p:bldP spid="24" grpId="0"/>
      <p:bldP spid="26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20122" y="-2022964"/>
            <a:ext cx="5158409" cy="9198656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341114" y="332289"/>
            <a:ext cx="8497912" cy="4464184"/>
          </a:xfrm>
          <a:prstGeom prst="rect">
            <a:avLst/>
          </a:prstGeom>
          <a:solidFill>
            <a:schemeClr val="bg1"/>
          </a:solidFill>
          <a:ln w="92075">
            <a:solidFill>
              <a:srgbClr val="AEA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  <a:cs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15" y="2380194"/>
            <a:ext cx="9615116" cy="288543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-332233"/>
            <a:ext cx="1866320" cy="126899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089" y="3691556"/>
            <a:ext cx="940343" cy="145567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16" y="1111261"/>
            <a:ext cx="1298879" cy="84076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408" y="2956085"/>
            <a:ext cx="1136210" cy="73547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122716" y="903337"/>
            <a:ext cx="4906736" cy="302323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dirty="0" smtClean="0"/>
              <a:t>            </a:t>
            </a:r>
            <a:r>
              <a:rPr lang="zh-CN" altLang="en-US" sz="2400" b="1" dirty="0" smtClean="0">
                <a:latin typeface="+mn-ea"/>
                <a:cs typeface="+mn-ea"/>
              </a:rPr>
              <a:t>建安二十四年（</a:t>
            </a:r>
            <a:r>
              <a:rPr lang="en-US" altLang="zh-CN" sz="2400" b="1" dirty="0" smtClean="0">
                <a:latin typeface="+mn-ea"/>
                <a:cs typeface="+mn-ea"/>
              </a:rPr>
              <a:t>219</a:t>
            </a:r>
            <a:r>
              <a:rPr lang="zh-CN" altLang="en-US" sz="2400" b="1" dirty="0" smtClean="0">
                <a:latin typeface="+mn-ea"/>
                <a:cs typeface="+mn-ea"/>
              </a:rPr>
              <a:t>年）十月，江东大将</a:t>
            </a:r>
            <a:r>
              <a:rPr lang="zh-CN" altLang="en-US" sz="2400" b="1" dirty="0" smtClean="0">
                <a:solidFill>
                  <a:srgbClr val="FF0000"/>
                </a:solidFill>
                <a:latin typeface="+mn-ea"/>
                <a:cs typeface="+mn-ea"/>
              </a:rPr>
              <a:t>吕蒙</a:t>
            </a:r>
            <a:r>
              <a:rPr lang="zh-CN" altLang="en-US" sz="2400" b="1" dirty="0" smtClean="0">
                <a:latin typeface="+mn-ea"/>
                <a:cs typeface="+mn-ea"/>
              </a:rPr>
              <a:t>乘关羽与樊城守将曹仁对峙之时</a:t>
            </a:r>
            <a:r>
              <a:rPr lang="zh-CN" altLang="en-US" sz="2400" b="1" dirty="0" smtClean="0">
                <a:solidFill>
                  <a:srgbClr val="FF0000"/>
                </a:solidFill>
                <a:latin typeface="+mn-ea"/>
                <a:cs typeface="+mn-ea"/>
              </a:rPr>
              <a:t>偷袭了荆州</a:t>
            </a:r>
            <a:r>
              <a:rPr lang="zh-CN" altLang="en-US" sz="2400" b="1" dirty="0" smtClean="0">
                <a:latin typeface="+mn-ea"/>
                <a:cs typeface="+mn-ea"/>
              </a:rPr>
              <a:t>，攻占了关羽的大本营江陵。关羽两面受敌，只得从樊城撤兵西还，驻扎在麦城。</a:t>
            </a:r>
            <a:r>
              <a:rPr lang="zh-CN" altLang="en-US" sz="2400" b="1" dirty="0" smtClean="0">
                <a:solidFill>
                  <a:srgbClr val="FF0000"/>
                </a:solidFill>
                <a:latin typeface="+mn-ea"/>
                <a:cs typeface="+mn-ea"/>
              </a:rPr>
              <a:t>吕蒙采取分化瓦解的策略</a:t>
            </a:r>
            <a:r>
              <a:rPr lang="zh-CN" altLang="en-US" sz="2400" b="1" dirty="0" smtClean="0">
                <a:latin typeface="+mn-ea"/>
                <a:cs typeface="+mn-ea"/>
              </a:rPr>
              <a:t>，使关羽的将士无心恋战，逐渐离散。关羽孤立无援，最后败走麦城。</a:t>
            </a:r>
            <a:endParaRPr lang="zh-CN" altLang="en-US" sz="2400" b="1" dirty="0" smtClean="0">
              <a:latin typeface="+mn-ea"/>
              <a:cs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8700" y="449395"/>
            <a:ext cx="1220470" cy="375920"/>
          </a:xfrm>
          <a:prstGeom prst="rect">
            <a:avLst/>
          </a:prstGeom>
          <a:solidFill>
            <a:schemeClr val="bg2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史料卡片</a:t>
            </a:r>
            <a:endParaRPr lang="zh-CN" altLang="en-US" sz="2000" b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10" grpId="0"/>
      <p:bldP spid="12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20122" y="-2022964"/>
            <a:ext cx="5158409" cy="9198656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341114" y="332289"/>
            <a:ext cx="8497912" cy="4464184"/>
          </a:xfrm>
          <a:prstGeom prst="rect">
            <a:avLst/>
          </a:prstGeom>
          <a:solidFill>
            <a:schemeClr val="bg1"/>
          </a:solidFill>
          <a:ln w="92075">
            <a:solidFill>
              <a:srgbClr val="AEA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  <a:cs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15" y="2380194"/>
            <a:ext cx="9615116" cy="288543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-332233"/>
            <a:ext cx="1866320" cy="126899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089" y="3691556"/>
            <a:ext cx="940343" cy="145567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16" y="1111261"/>
            <a:ext cx="1298879" cy="84076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408" y="2956085"/>
            <a:ext cx="1136210" cy="73547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090058" y="1175480"/>
            <a:ext cx="5769428" cy="216090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dirty="0" smtClean="0"/>
              <a:t>         </a:t>
            </a:r>
            <a:r>
              <a:rPr lang="zh-CN" altLang="zh-CN" sz="2800" b="1" dirty="0" smtClean="0">
                <a:latin typeface="+mn-ea"/>
                <a:cs typeface="+mn-ea"/>
              </a:rPr>
              <a:t>“肃意</a:t>
            </a:r>
            <a:r>
              <a:rPr lang="zh-CN" altLang="zh-CN" sz="2800" b="1" dirty="0" smtClean="0">
                <a:solidFill>
                  <a:srgbClr val="FF0000"/>
                </a:solidFill>
                <a:latin typeface="+mn-ea"/>
                <a:cs typeface="+mn-ea"/>
              </a:rPr>
              <a:t>尚轻蒙</a:t>
            </a:r>
            <a:r>
              <a:rPr lang="zh-CN" altLang="zh-CN" sz="2800" b="1" dirty="0" smtClean="0">
                <a:latin typeface="+mn-ea"/>
                <a:cs typeface="+mn-ea"/>
              </a:rPr>
              <a:t>，或说肃曰</a:t>
            </a:r>
            <a:r>
              <a:rPr lang="en-US" altLang="zh-CN" sz="2800" b="1" dirty="0" smtClean="0">
                <a:latin typeface="+mn-ea"/>
                <a:cs typeface="+mn-ea"/>
              </a:rPr>
              <a:t>:</a:t>
            </a:r>
            <a:r>
              <a:rPr lang="zh-CN" altLang="zh-CN" sz="2800" b="1" dirty="0" smtClean="0">
                <a:latin typeface="+mn-ea"/>
                <a:cs typeface="+mn-ea"/>
              </a:rPr>
              <a:t>‘吕将军功名日显，不可以故意待之，君宜顾之’</a:t>
            </a:r>
            <a:r>
              <a:rPr lang="en-US" altLang="zh-CN" sz="2800" b="1" dirty="0" smtClean="0">
                <a:latin typeface="+mn-ea"/>
                <a:cs typeface="+mn-ea"/>
              </a:rPr>
              <a:t>,</a:t>
            </a:r>
            <a:r>
              <a:rPr lang="zh-CN" altLang="zh-CN" sz="2800" b="1" dirty="0" smtClean="0">
                <a:latin typeface="+mn-ea"/>
                <a:cs typeface="+mn-ea"/>
              </a:rPr>
              <a:t>遂往诣蒙。”</a:t>
            </a:r>
            <a:endParaRPr lang="en-US" altLang="zh-CN" sz="2800" b="1" dirty="0" smtClean="0">
              <a:latin typeface="+mn-ea"/>
              <a:cs typeface="+mn-ea"/>
            </a:endParaRPr>
          </a:p>
          <a:p>
            <a:r>
              <a:rPr lang="en-US" altLang="zh-CN" sz="2800" b="1" dirty="0" smtClean="0">
                <a:latin typeface="+mn-ea"/>
                <a:cs typeface="+mn-ea"/>
              </a:rPr>
              <a:t>                   </a:t>
            </a:r>
            <a:r>
              <a:rPr lang="en-US" altLang="zh-CN" sz="2400" b="1" dirty="0" smtClean="0">
                <a:latin typeface="+mn-ea"/>
                <a:cs typeface="+mn-ea"/>
              </a:rPr>
              <a:t>——《</a:t>
            </a:r>
            <a:r>
              <a:rPr lang="zh-CN" altLang="en-US" sz="2400" b="1" dirty="0" smtClean="0">
                <a:latin typeface="+mn-ea"/>
                <a:cs typeface="+mn-ea"/>
              </a:rPr>
              <a:t>三国志</a:t>
            </a:r>
            <a:r>
              <a:rPr lang="en-US" altLang="zh-CN" sz="2400" b="1" dirty="0" smtClean="0">
                <a:latin typeface="+mn-ea"/>
                <a:cs typeface="+mn-ea"/>
              </a:rPr>
              <a:t>》</a:t>
            </a:r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endParaRPr lang="zh-CN" altLang="en-US" sz="2400" dirty="0">
              <a:solidFill>
                <a:srgbClr val="99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94740" y="457650"/>
            <a:ext cx="1260475" cy="375920"/>
          </a:xfrm>
          <a:prstGeom prst="rect">
            <a:avLst/>
          </a:prstGeom>
          <a:solidFill>
            <a:schemeClr val="bg2"/>
          </a:solidFill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史料卡片</a:t>
            </a:r>
            <a:endParaRPr lang="zh-CN" altLang="en-US" sz="2000" b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10" grpId="0"/>
      <p:bldP spid="12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20122" y="-2022964"/>
            <a:ext cx="5158409" cy="9198656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341114" y="332289"/>
            <a:ext cx="8497912" cy="4464184"/>
          </a:xfrm>
          <a:prstGeom prst="rect">
            <a:avLst/>
          </a:prstGeom>
          <a:solidFill>
            <a:schemeClr val="bg1"/>
          </a:solidFill>
          <a:ln w="92075">
            <a:solidFill>
              <a:srgbClr val="AEA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  <a:cs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15" y="2380194"/>
            <a:ext cx="9615116" cy="288543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-332233"/>
            <a:ext cx="1866320" cy="126899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089" y="3691556"/>
            <a:ext cx="940343" cy="145567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16" y="1111261"/>
            <a:ext cx="1298879" cy="84076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408" y="2956085"/>
            <a:ext cx="1136210" cy="735472"/>
          </a:xfrm>
          <a:prstGeom prst="rect">
            <a:avLst/>
          </a:prstGeom>
        </p:spPr>
      </p:pic>
      <p:sp>
        <p:nvSpPr>
          <p:cNvPr id="10" name="文本占位符 29698"/>
          <p:cNvSpPr txBox="1">
            <a:spLocks noChangeArrowheads="1"/>
          </p:cNvSpPr>
          <p:nvPr/>
        </p:nvSpPr>
        <p:spPr>
          <a:xfrm>
            <a:off x="2530929" y="1993895"/>
            <a:ext cx="3706586" cy="725262"/>
          </a:xfrm>
          <a:prstGeom prst="rect">
            <a:avLst/>
          </a:prstGeom>
        </p:spPr>
        <p:txBody>
          <a:bodyPr lIns="68580" tIns="34290" rIns="68580" bIns="34290"/>
          <a:lstStyle/>
          <a:p>
            <a:pPr marL="171450" indent="-171450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zh-CN" sz="2100" b="1" dirty="0" smtClean="0">
                <a:latin typeface="+mn-ea"/>
                <a:cs typeface="+mn-ea"/>
              </a:rPr>
              <a:t>2.</a:t>
            </a:r>
            <a:r>
              <a:rPr lang="zh-CN" altLang="zh-CN" sz="2100" b="1" dirty="0" smtClean="0">
                <a:latin typeface="+mn-ea"/>
                <a:cs typeface="+mn-ea"/>
              </a:rPr>
              <a:t>肃遂拜蒙母，结友而别。</a:t>
            </a:r>
            <a:endParaRPr lang="zh-CN" altLang="en-US" sz="2100" b="1" dirty="0" smtClean="0">
              <a:solidFill>
                <a:srgbClr val="FF0000"/>
              </a:solidFill>
              <a:latin typeface="+mn-ea"/>
              <a:cs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449286" y="1058458"/>
            <a:ext cx="4572000" cy="714375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r>
              <a:rPr lang="en-US" altLang="zh-CN" sz="2100" b="1" dirty="0" smtClean="0">
                <a:latin typeface="+mn-ea"/>
                <a:cs typeface="+mn-ea"/>
              </a:rPr>
              <a:t>1.</a:t>
            </a:r>
            <a:r>
              <a:rPr lang="zh-CN" altLang="en-US" sz="2100" b="1" dirty="0" smtClean="0">
                <a:latin typeface="+mn-ea"/>
                <a:cs typeface="+mn-ea"/>
              </a:rPr>
              <a:t>（鲁肃）</a:t>
            </a:r>
            <a:r>
              <a:rPr lang="zh-CN" altLang="zh-CN" sz="2100" b="1" dirty="0" smtClean="0">
                <a:latin typeface="+mn-ea"/>
                <a:cs typeface="+mn-ea"/>
              </a:rPr>
              <a:t>与蒙论议，大惊曰：</a:t>
            </a:r>
            <a:endParaRPr lang="en-US" altLang="zh-CN" sz="2100" b="1" dirty="0" smtClean="0">
              <a:latin typeface="+mn-ea"/>
              <a:cs typeface="+mn-ea"/>
            </a:endParaRPr>
          </a:p>
          <a:p>
            <a:r>
              <a:rPr lang="zh-CN" altLang="zh-CN" sz="2100" b="1" dirty="0" smtClean="0">
                <a:latin typeface="+mn-ea"/>
                <a:cs typeface="+mn-ea"/>
              </a:rPr>
              <a:t>“卿今者才略</a:t>
            </a:r>
            <a:r>
              <a:rPr lang="en-US" altLang="zh-CN" sz="2100" b="1" dirty="0" smtClean="0">
                <a:latin typeface="+mn-ea"/>
                <a:cs typeface="+mn-ea"/>
              </a:rPr>
              <a:t>,</a:t>
            </a:r>
            <a:r>
              <a:rPr lang="zh-CN" altLang="zh-CN" sz="2100" b="1" dirty="0" smtClean="0">
                <a:latin typeface="+mn-ea"/>
                <a:cs typeface="+mn-ea"/>
              </a:rPr>
              <a:t>非复吴下阿蒙</a:t>
            </a:r>
            <a:r>
              <a:rPr lang="en-US" altLang="zh-CN" sz="2100" b="1" dirty="0" smtClean="0">
                <a:solidFill>
                  <a:srgbClr val="FF0000"/>
                </a:solidFill>
                <a:latin typeface="+mn-ea"/>
                <a:cs typeface="+mn-ea"/>
              </a:rPr>
              <a:t>!</a:t>
            </a:r>
            <a:r>
              <a:rPr lang="en-US" altLang="zh-CN" sz="2100" b="1" dirty="0" smtClean="0">
                <a:latin typeface="+mn-ea"/>
                <a:cs typeface="+mn-ea"/>
              </a:rPr>
              <a:t> </a:t>
            </a:r>
            <a:r>
              <a:rPr lang="zh-CN" altLang="zh-CN" sz="2100" b="1" dirty="0" smtClean="0">
                <a:latin typeface="+mn-ea"/>
                <a:cs typeface="+mn-ea"/>
              </a:rPr>
              <a:t>”</a:t>
            </a:r>
            <a:endParaRPr lang="zh-CN" altLang="en-US" sz="2100" b="1" dirty="0">
              <a:solidFill>
                <a:srgbClr val="990000"/>
              </a:solidFill>
              <a:latin typeface="+mn-ea"/>
              <a:cs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7595" y="457650"/>
            <a:ext cx="2034540" cy="375920"/>
          </a:xfrm>
          <a:prstGeom prst="rect">
            <a:avLst/>
          </a:prstGeom>
          <a:solidFill>
            <a:schemeClr val="bg2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+mn-ea"/>
              </a:rPr>
              <a:t>五读：读出意味</a:t>
            </a:r>
            <a:endParaRPr lang="zh-CN" altLang="en-US" sz="2000" b="1" dirty="0" smtClean="0">
              <a:solidFill>
                <a:schemeClr val="accent1"/>
              </a:solidFill>
              <a:latin typeface="+mn-ea"/>
            </a:endParaRPr>
          </a:p>
        </p:txBody>
      </p:sp>
      <p:pic>
        <p:nvPicPr>
          <p:cNvPr id="13" name="图片 32769" descr="20056310283185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lum bright="12000"/>
          </a:blip>
          <a:srcRect l="13539" r="13536" b="16985"/>
          <a:stretch>
            <a:fillRect/>
          </a:stretch>
        </p:blipFill>
        <p:spPr bwMode="auto">
          <a:xfrm>
            <a:off x="6727371" y="718908"/>
            <a:ext cx="187285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865664" y="3282494"/>
            <a:ext cx="3804557" cy="3911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b="1" dirty="0" smtClean="0">
                <a:solidFill>
                  <a:srgbClr val="0070C0"/>
                </a:solidFill>
                <a:latin typeface="+mn-ea"/>
                <a:cs typeface="+mn-ea"/>
              </a:rPr>
              <a:t>鲁肃：善于激励</a:t>
            </a:r>
            <a:r>
              <a:rPr lang="en-US" altLang="zh-CN" sz="2100" b="1" dirty="0" smtClean="0">
                <a:solidFill>
                  <a:srgbClr val="0070C0"/>
                </a:solidFill>
                <a:latin typeface="+mn-ea"/>
                <a:cs typeface="+mn-ea"/>
              </a:rPr>
              <a:t>   </a:t>
            </a:r>
            <a:r>
              <a:rPr lang="zh-CN" altLang="en-US" sz="2100" b="1" dirty="0" smtClean="0">
                <a:solidFill>
                  <a:srgbClr val="0070C0"/>
                </a:solidFill>
                <a:latin typeface="+mn-ea"/>
                <a:cs typeface="+mn-ea"/>
              </a:rPr>
              <a:t>爱才敬才</a:t>
            </a:r>
            <a:endParaRPr lang="zh-CN" altLang="en-US" sz="2100" b="1" dirty="0">
              <a:solidFill>
                <a:srgbClr val="0070C0"/>
              </a:solidFill>
              <a:latin typeface="+mn-ea"/>
              <a:cs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91739" y="1331228"/>
            <a:ext cx="967740" cy="1714501"/>
          </a:xfrm>
          <a:prstGeom prst="rect">
            <a:avLst/>
          </a:prstGeom>
          <a:noFill/>
        </p:spPr>
        <p:txBody>
          <a:bodyPr vert="eaVert" wrap="square" lIns="68580" tIns="34290" rIns="68580" bIns="34290" rtlCol="0">
            <a:spAutoFit/>
          </a:bodyPr>
          <a:lstStyle/>
          <a:p>
            <a:r>
              <a:rPr lang="zh-CN" altLang="en-US" sz="2700" b="1" dirty="0" smtClean="0">
                <a:solidFill>
                  <a:srgbClr val="7030A0"/>
                </a:solidFill>
                <a:latin typeface="+mn-ea"/>
              </a:rPr>
              <a:t>侧面烘托言简义丰</a:t>
            </a:r>
            <a:endParaRPr lang="zh-CN" altLang="en-US" sz="2700" b="1" dirty="0" smtClean="0">
              <a:solidFill>
                <a:srgbClr val="7030A0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10" grpId="0"/>
      <p:bldP spid="11" grpId="0"/>
      <p:bldP spid="12" grpId="0" bldLvl="0" animBg="1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20122" y="-2022964"/>
            <a:ext cx="5158409" cy="9198656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341114" y="332289"/>
            <a:ext cx="8497912" cy="4464184"/>
          </a:xfrm>
          <a:prstGeom prst="rect">
            <a:avLst/>
          </a:prstGeom>
          <a:solidFill>
            <a:schemeClr val="bg1"/>
          </a:solidFill>
          <a:ln w="92075">
            <a:solidFill>
              <a:srgbClr val="AEA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  <a:cs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15" y="2380194"/>
            <a:ext cx="9615116" cy="288543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-332233"/>
            <a:ext cx="1866320" cy="126899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089" y="3691556"/>
            <a:ext cx="940343" cy="145567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16" y="1111261"/>
            <a:ext cx="1298879" cy="84076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408" y="2956085"/>
            <a:ext cx="1136210" cy="73547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364922" y="1071221"/>
            <a:ext cx="4343400" cy="230759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1800" b="1" dirty="0" smtClean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1800" b="1" dirty="0" smtClean="0">
                <a:solidFill>
                  <a:srgbClr val="000000"/>
                </a:solidFill>
                <a:latin typeface="+mn-ea"/>
                <a:cs typeface="+mn-ea"/>
              </a:rPr>
              <a:t>初，权谓吕蒙曰：“卿今当涂掌事，不可不学！”蒙辞以军中多务。权曰：“孤岂欲卿治经为博士邪？但当涉猎，见往事耳。 卿言多务，孰若孤？孤常读书，自以为大有所益。”蒙乃始就学。及鲁肃过寻阳，与蒙论议，大惊曰：“卿今者才略，非复吴下阿蒙！”蒙曰：“士别三日，即更刮目相待，大兄何见事之晚乎！”肃遂拜蒙母，结友而别。</a:t>
            </a:r>
            <a:r>
              <a:rPr lang="zh-CN" altLang="en-US" sz="1800" dirty="0" smtClean="0">
                <a:solidFill>
                  <a:srgbClr val="000000"/>
                </a:solidFill>
                <a:latin typeface="+mn-ea"/>
                <a:cs typeface="+mn-ea"/>
              </a:rPr>
              <a:t> </a:t>
            </a:r>
            <a:endParaRPr lang="zh-CN" altLang="en-US" sz="1800" b="1" dirty="0" smtClean="0">
              <a:solidFill>
                <a:srgbClr val="000000"/>
              </a:solidFill>
              <a:latin typeface="+mn-ea"/>
              <a:cs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66244" y="474523"/>
            <a:ext cx="2062841" cy="4991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800" b="1" dirty="0" smtClean="0">
                <a:latin typeface="+mn-ea"/>
              </a:rPr>
              <a:t>孙权劝学</a:t>
            </a:r>
            <a:endParaRPr lang="zh-CN" altLang="en-US" sz="2800" b="1" dirty="0">
              <a:latin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36955" y="474160"/>
            <a:ext cx="1953260" cy="375920"/>
          </a:xfrm>
          <a:prstGeom prst="rect">
            <a:avLst/>
          </a:prstGeom>
          <a:solidFill>
            <a:schemeClr val="bg2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+mn-ea"/>
              </a:rPr>
              <a:t>六读：读</a:t>
            </a:r>
            <a:r>
              <a:rPr lang="zh-CN" altLang="en-US" sz="20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出</a:t>
            </a:r>
            <a:r>
              <a:rPr lang="zh-CN" altLang="en-US" sz="2000" b="1" dirty="0" smtClean="0">
                <a:solidFill>
                  <a:schemeClr val="accent1"/>
                </a:solidFill>
                <a:latin typeface="+mn-ea"/>
              </a:rPr>
              <a:t>感悟</a:t>
            </a:r>
            <a:endParaRPr lang="zh-CN" altLang="en-US" sz="2000" b="1" dirty="0" smtClean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63535" y="3502929"/>
            <a:ext cx="5470073" cy="80708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zh-CN" sz="2400" b="1" dirty="0" smtClean="0">
                <a:latin typeface="+mn-ea"/>
                <a:cs typeface="+mn-ea"/>
              </a:rPr>
              <a:t>你</a:t>
            </a:r>
            <a:r>
              <a:rPr lang="zh-CN" altLang="en-US" sz="2400" b="1" dirty="0" smtClean="0">
                <a:latin typeface="+mn-ea"/>
                <a:cs typeface="+mn-ea"/>
              </a:rPr>
              <a:t>从文中</a:t>
            </a:r>
            <a:r>
              <a:rPr lang="zh-CN" altLang="zh-CN" sz="2400" b="1" dirty="0" smtClean="0">
                <a:latin typeface="+mn-ea"/>
                <a:cs typeface="+mn-ea"/>
              </a:rPr>
              <a:t>受到了</a:t>
            </a:r>
            <a:r>
              <a:rPr lang="zh-CN" altLang="zh-CN" sz="2400" b="1" dirty="0" smtClean="0">
                <a:solidFill>
                  <a:srgbClr val="FF0000"/>
                </a:solidFill>
                <a:latin typeface="+mn-ea"/>
                <a:cs typeface="+mn-ea"/>
              </a:rPr>
              <a:t>哪些</a:t>
            </a:r>
            <a:r>
              <a:rPr lang="zh-CN" altLang="zh-CN" sz="2400" b="1" dirty="0" smtClean="0">
                <a:latin typeface="+mn-ea"/>
                <a:cs typeface="+mn-ea"/>
              </a:rPr>
              <a:t>启迪</a:t>
            </a:r>
            <a:r>
              <a:rPr lang="en-US" altLang="zh-CN" sz="2400" b="1" dirty="0" smtClean="0">
                <a:latin typeface="+mn-ea"/>
                <a:cs typeface="+mn-ea"/>
              </a:rPr>
              <a:t>?</a:t>
            </a:r>
            <a:r>
              <a:rPr lang="zh-CN" altLang="zh-CN" sz="2400" b="1" dirty="0" smtClean="0">
                <a:latin typeface="+mn-ea"/>
                <a:cs typeface="+mn-ea"/>
              </a:rPr>
              <a:t>请</a:t>
            </a:r>
            <a:r>
              <a:rPr lang="zh-CN" altLang="en-US" sz="2400" b="1" dirty="0" smtClean="0">
                <a:latin typeface="+mn-ea"/>
                <a:cs typeface="+mn-ea"/>
              </a:rPr>
              <a:t>把你的感受写下来</a:t>
            </a:r>
            <a:r>
              <a:rPr lang="zh-CN" altLang="zh-CN" sz="2400" b="1" dirty="0" smtClean="0">
                <a:latin typeface="+mn-ea"/>
                <a:cs typeface="+mn-ea"/>
              </a:rPr>
              <a:t>。</a:t>
            </a:r>
            <a:endParaRPr lang="zh-CN" altLang="en-US" sz="2400" b="1" dirty="0">
              <a:latin typeface="+mn-ea"/>
              <a:cs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8140" y="466090"/>
            <a:ext cx="1891665" cy="8070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34247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+mn-ea"/>
                <a:cs typeface="+mn-ea"/>
              </a:rPr>
              <a:t>《</a:t>
            </a:r>
            <a:r>
              <a:rPr lang="zh-CN" altLang="en-US" sz="2400" b="1" dirty="0" smtClean="0">
                <a:solidFill>
                  <a:srgbClr val="FF0000"/>
                </a:solidFill>
                <a:latin typeface="+mn-ea"/>
                <a:cs typeface="+mn-ea"/>
              </a:rPr>
              <a:t>资治通鉴</a:t>
            </a:r>
            <a:r>
              <a:rPr lang="en-US" altLang="zh-CN" sz="2400" b="1" dirty="0" smtClean="0">
                <a:solidFill>
                  <a:srgbClr val="FF0000"/>
                </a:solidFill>
                <a:latin typeface="+mn-ea"/>
                <a:cs typeface="+mn-ea"/>
              </a:rPr>
              <a:t>》</a:t>
            </a:r>
            <a:endParaRPr lang="en-US" altLang="zh-CN" sz="2400" b="1" dirty="0" smtClean="0">
              <a:solidFill>
                <a:srgbClr val="FF0000"/>
              </a:solidFill>
              <a:latin typeface="+mn-ea"/>
              <a:cs typeface="+mn-ea"/>
            </a:endParaRPr>
          </a:p>
          <a:p>
            <a:r>
              <a:rPr lang="en-US" altLang="zh-CN" sz="2400" b="1" dirty="0" smtClean="0">
                <a:solidFill>
                  <a:srgbClr val="FF0000"/>
                </a:solidFill>
                <a:latin typeface="+mn-ea"/>
                <a:cs typeface="+mn-ea"/>
              </a:rPr>
              <a:t>(</a:t>
            </a:r>
            <a:r>
              <a:rPr lang="zh-CN" altLang="en-US" sz="2400" b="1" dirty="0" smtClean="0">
                <a:solidFill>
                  <a:srgbClr val="FF0000"/>
                </a:solidFill>
                <a:latin typeface="+mn-ea"/>
                <a:cs typeface="+mn-ea"/>
              </a:rPr>
              <a:t>司马光编纂）</a:t>
            </a:r>
            <a:endParaRPr lang="zh-CN" altLang="en-US" sz="2400" b="1" dirty="0">
              <a:solidFill>
                <a:srgbClr val="FF0000"/>
              </a:solidFill>
              <a:latin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10" grpId="0"/>
      <p:bldP spid="11" grpId="0"/>
      <p:bldP spid="13" grpId="0" bldLvl="0" animBg="1"/>
      <p:bldP spid="14" grpId="0"/>
      <p:bldP spid="15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20122" y="-2022964"/>
            <a:ext cx="5158409" cy="9198656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341113" y="354060"/>
            <a:ext cx="8497912" cy="4464184"/>
          </a:xfrm>
          <a:prstGeom prst="rect">
            <a:avLst/>
          </a:prstGeom>
          <a:solidFill>
            <a:schemeClr val="bg1"/>
          </a:solidFill>
          <a:ln w="92075">
            <a:solidFill>
              <a:srgbClr val="AEA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zh-CN" i="1" dirty="0" smtClean="0"/>
              <a:t>学习了本文，你觉得受到了哪些启迪</a:t>
            </a:r>
            <a:r>
              <a:rPr lang="en-US" altLang="zh-CN" i="1" dirty="0" smtClean="0"/>
              <a:t>?</a:t>
            </a:r>
            <a:r>
              <a:rPr lang="zh-CN" altLang="zh-CN" i="1" dirty="0" smtClean="0"/>
              <a:t>请写一个小片段</a:t>
            </a:r>
            <a:r>
              <a:rPr lang="en-US" altLang="zh-CN" i="1" dirty="0" smtClean="0"/>
              <a:t>,</a:t>
            </a:r>
            <a:r>
              <a:rPr lang="zh-CN" altLang="zh-CN" i="1" dirty="0" smtClean="0"/>
              <a:t>把你的感受写下来。</a:t>
            </a:r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  <a:cs typeface="+mn-lt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-332233"/>
            <a:ext cx="1866320" cy="126899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089" y="3691556"/>
            <a:ext cx="940343" cy="145567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16" y="1111261"/>
            <a:ext cx="1298879" cy="84076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408" y="2956085"/>
            <a:ext cx="1136210" cy="735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3578" y="1282243"/>
            <a:ext cx="1567544" cy="2838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345872" y="1331227"/>
            <a:ext cx="1510394" cy="3911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b="1" dirty="0" smtClean="0">
                <a:solidFill>
                  <a:srgbClr val="0070C0"/>
                </a:solidFill>
                <a:latin typeface="+mn-ea"/>
              </a:rPr>
              <a:t>吴下阿蒙</a:t>
            </a:r>
            <a:endParaRPr lang="zh-CN" altLang="en-US" sz="2100" b="1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57799" y="1328508"/>
            <a:ext cx="1412421" cy="3911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b="1" dirty="0" smtClean="0">
                <a:solidFill>
                  <a:srgbClr val="0070C0"/>
                </a:solidFill>
                <a:latin typeface="+mn-ea"/>
              </a:rPr>
              <a:t>刮目相待</a:t>
            </a:r>
            <a:endParaRPr lang="zh-CN" altLang="en-US" sz="2100" b="1" dirty="0" smtClean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24" name="右箭头 23"/>
          <p:cNvSpPr/>
          <p:nvPr/>
        </p:nvSpPr>
        <p:spPr>
          <a:xfrm>
            <a:off x="4185556" y="1471112"/>
            <a:ext cx="693965" cy="1649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2228851" y="2436128"/>
            <a:ext cx="4400550" cy="5302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zh-CN" sz="3000" b="1" dirty="0" smtClean="0">
                <a:solidFill>
                  <a:srgbClr val="FF0000"/>
                </a:solidFill>
                <a:latin typeface="+mn-ea"/>
              </a:rPr>
              <a:t>读书好、好读书、读好书</a:t>
            </a:r>
            <a:r>
              <a:rPr lang="zh-CN" altLang="zh-CN" sz="3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3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15" grpId="0"/>
      <p:bldP spid="16" grpId="0"/>
      <p:bldP spid="24" grpId="0" bldLvl="0" animBg="1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15572" y="-2018414"/>
            <a:ext cx="5146790" cy="9177938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41115" y="343350"/>
            <a:ext cx="8458199" cy="4454129"/>
          </a:xfrm>
          <a:prstGeom prst="rect">
            <a:avLst/>
          </a:prstGeom>
          <a:solidFill>
            <a:schemeClr val="bg1"/>
          </a:solidFill>
          <a:ln w="92075">
            <a:solidFill>
              <a:srgbClr val="AEA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15" y="1727143"/>
            <a:ext cx="9532229" cy="2878931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82580">
            <a:off x="7352009" y="-549059"/>
            <a:ext cx="1558115" cy="2312126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895" y="1102367"/>
            <a:ext cx="2410821" cy="3654984"/>
          </a:xfrm>
          <a:prstGeom prst="rect">
            <a:avLst/>
          </a:prstGeom>
        </p:spPr>
      </p:pic>
      <p:sp>
        <p:nvSpPr>
          <p:cNvPr id="34" name="TextBox 1"/>
          <p:cNvSpPr txBox="1">
            <a:spLocks noChangeArrowheads="1"/>
          </p:cNvSpPr>
          <p:nvPr/>
        </p:nvSpPr>
        <p:spPr bwMode="auto">
          <a:xfrm>
            <a:off x="1825915" y="2034884"/>
            <a:ext cx="3489217" cy="899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algn="dist"/>
            <a:r>
              <a:rPr lang="zh-CN" altLang="en-US" sz="5400" b="1" dirty="0" smtClean="0">
                <a:solidFill>
                  <a:schemeClr val="bg2">
                    <a:lumMod val="25000"/>
                  </a:schemeClr>
                </a:solidFill>
                <a:latin typeface="汉仪大黑简" panose="02010609000101010101" charset="-122"/>
                <a:ea typeface="汉仪大黑简" panose="02010609000101010101" charset="-122"/>
                <a:cs typeface="Arial" panose="020B0604020202020204" pitchFamily="34" charset="0"/>
              </a:rPr>
              <a:t>谢谢观看</a:t>
            </a:r>
            <a:endParaRPr lang="zh-CN" altLang="en-US" sz="5400" b="1" dirty="0" smtClean="0">
              <a:solidFill>
                <a:schemeClr val="bg2">
                  <a:lumMod val="25000"/>
                </a:schemeClr>
              </a:solidFill>
              <a:latin typeface="汉仪大黑简" panose="02010609000101010101" charset="-122"/>
              <a:ea typeface="汉仪大黑简" panose="02010609000101010101" charset="-122"/>
              <a:cs typeface="Arial" panose="020B0604020202020204" pitchFamily="34" charset="0"/>
            </a:endParaRPr>
          </a:p>
        </p:txBody>
      </p:sp>
      <p:grpSp>
        <p:nvGrpSpPr>
          <p:cNvPr id="38" name="组 37"/>
          <p:cNvGrpSpPr/>
          <p:nvPr/>
        </p:nvGrpSpPr>
        <p:grpSpPr>
          <a:xfrm>
            <a:off x="407535" y="383635"/>
            <a:ext cx="3371347" cy="762689"/>
            <a:chOff x="543380" y="510914"/>
            <a:chExt cx="4495129" cy="1016918"/>
          </a:xfrm>
        </p:grpSpPr>
        <p:grpSp>
          <p:nvGrpSpPr>
            <p:cNvPr id="39" name="组 38"/>
            <p:cNvGrpSpPr/>
            <p:nvPr/>
          </p:nvGrpSpPr>
          <p:grpSpPr>
            <a:xfrm>
              <a:off x="543380" y="510914"/>
              <a:ext cx="898192" cy="1016918"/>
              <a:chOff x="543380" y="510914"/>
              <a:chExt cx="898192" cy="1016918"/>
            </a:xfrm>
          </p:grpSpPr>
          <p:grpSp>
            <p:nvGrpSpPr>
              <p:cNvPr id="41" name="组合 13"/>
              <p:cNvGrpSpPr/>
              <p:nvPr/>
            </p:nvGrpSpPr>
            <p:grpSpPr>
              <a:xfrm>
                <a:off x="543380" y="510914"/>
                <a:ext cx="898192" cy="1016918"/>
                <a:chOff x="1318374" y="150337"/>
                <a:chExt cx="1489433" cy="1727784"/>
              </a:xfrm>
              <a:effectLst>
                <a:outerShdw blurRad="228600" dist="152400" dir="2340000" sx="90000" sy="90000" algn="tl" rotWithShape="0">
                  <a:prstClr val="black">
                    <a:alpha val="25000"/>
                  </a:prstClr>
                </a:outerShdw>
              </a:effectLst>
            </p:grpSpPr>
            <p:sp>
              <p:nvSpPr>
                <p:cNvPr id="43" name="六边形 42"/>
                <p:cNvSpPr/>
                <p:nvPr/>
              </p:nvSpPr>
              <p:spPr>
                <a:xfrm rot="5400000">
                  <a:off x="1199199" y="269512"/>
                  <a:ext cx="1727784" cy="1489433"/>
                </a:xfrm>
                <a:prstGeom prst="hexagon">
                  <a:avLst/>
                </a:prstGeom>
                <a:gradFill flip="none" rotWithShape="1">
                  <a:gsLst>
                    <a:gs pos="100000">
                      <a:schemeClr val="bg1">
                        <a:lumMod val="69000"/>
                        <a:lumOff val="31000"/>
                      </a:schemeClr>
                    </a:gs>
                    <a:gs pos="0">
                      <a:schemeClr val="accent1">
                        <a:lumMod val="30000"/>
                        <a:lumOff val="70000"/>
                      </a:schemeClr>
                    </a:gs>
                  </a:gsLst>
                  <a:lin ang="8100000" scaled="1"/>
                  <a:tileRect/>
                </a:gradFill>
                <a:ln>
                  <a:noFill/>
                </a:ln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800" dirty="0">
                    <a:latin typeface="印品黑体" panose="00000500000000000000" pitchFamily="2" charset="-122"/>
                    <a:ea typeface="印品黑体" panose="00000500000000000000" pitchFamily="2" charset="-122"/>
                    <a:sym typeface="inpin heiti" panose="00000500000000000000" pitchFamily="2" charset="-122"/>
                  </a:endParaRPr>
                </a:p>
              </p:txBody>
            </p:sp>
            <p:sp>
              <p:nvSpPr>
                <p:cNvPr id="44" name="六边形 43"/>
                <p:cNvSpPr/>
                <p:nvPr/>
              </p:nvSpPr>
              <p:spPr>
                <a:xfrm rot="5400000">
                  <a:off x="1300555" y="356409"/>
                  <a:ext cx="1527476" cy="1316790"/>
                </a:xfrm>
                <a:prstGeom prst="hexagon">
                  <a:avLst/>
                </a:prstGeom>
                <a:gradFill flip="none" rotWithShape="1">
                  <a:gsLst>
                    <a:gs pos="48000">
                      <a:schemeClr val="bg1"/>
                    </a:gs>
                    <a:gs pos="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800" dirty="0">
                    <a:latin typeface="印品黑体" panose="00000500000000000000" pitchFamily="2" charset="-122"/>
                    <a:ea typeface="印品黑体" panose="00000500000000000000" pitchFamily="2" charset="-122"/>
                    <a:sym typeface="inpin heiti" panose="00000500000000000000" pitchFamily="2" charset="-122"/>
                  </a:endParaRPr>
                </a:p>
              </p:txBody>
            </p:sp>
          </p:grpSp>
          <p:pic>
            <p:nvPicPr>
              <p:cNvPr id="42" name="图片 41"/>
              <p:cNvPicPr>
                <a:picLocks noChangeAspect="1"/>
              </p:cNvPicPr>
              <p:nvPr/>
            </p:nvPicPr>
            <p:blipFill rotWithShape="1">
              <a:blip r:embed="rId5" cstate="print"/>
              <a:srcRect l="-720" t="1358" r="2155" b="1609"/>
              <a:stretch>
                <a:fillRect/>
              </a:stretch>
            </p:blipFill>
            <p:spPr>
              <a:xfrm>
                <a:off x="618848" y="676487"/>
                <a:ext cx="748493" cy="686582"/>
              </a:xfrm>
              <a:prstGeom prst="ellipse">
                <a:avLst/>
              </a:prstGeom>
            </p:spPr>
          </p:pic>
        </p:grpSp>
        <p:sp>
          <p:nvSpPr>
            <p:cNvPr id="40" name="文本框 1066"/>
            <p:cNvSpPr txBox="1">
              <a:spLocks noChangeArrowheads="1"/>
            </p:cNvSpPr>
            <p:nvPr/>
          </p:nvSpPr>
          <p:spPr bwMode="auto">
            <a:xfrm>
              <a:off x="1445743" y="808739"/>
              <a:ext cx="3592766" cy="4910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dirty="0">
                  <a:solidFill>
                    <a:schemeClr val="bg2">
                      <a:lumMod val="25000"/>
                    </a:schemeClr>
                  </a:solidFill>
                  <a:latin typeface="方正清刻本悦宋简体" panose="02000000000000000000" charset="-122"/>
                  <a:ea typeface="方正清刻本悦宋简体" panose="02000000000000000000" charset="-122"/>
                  <a:sym typeface="+mn-ea"/>
                </a:rPr>
                <a:t>江苏省名师空中课堂</a:t>
              </a:r>
              <a:endParaRPr lang="zh-CN" altLang="en-US" sz="1800" dirty="0">
                <a:solidFill>
                  <a:schemeClr val="bg2">
                    <a:lumMod val="25000"/>
                  </a:schemeClr>
                </a:solidFill>
                <a:latin typeface="方正清刻本悦宋简体" panose="02000000000000000000" charset="-122"/>
                <a:ea typeface="方正清刻本悦宋简体" panose="02000000000000000000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20122" y="-2022964"/>
            <a:ext cx="5158409" cy="9198656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341114" y="332289"/>
            <a:ext cx="8497912" cy="4464184"/>
          </a:xfrm>
          <a:prstGeom prst="rect">
            <a:avLst/>
          </a:prstGeom>
          <a:solidFill>
            <a:schemeClr val="bg1"/>
          </a:solidFill>
          <a:ln w="92075">
            <a:solidFill>
              <a:srgbClr val="AEA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zh-CN" dirty="0" smtClean="0"/>
              <a:t>《观书有感》</a:t>
            </a:r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  <a:cs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15" y="2380194"/>
            <a:ext cx="9615116" cy="288543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-332233"/>
            <a:ext cx="1866320" cy="126899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089" y="3691556"/>
            <a:ext cx="940343" cy="145567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408" y="2956085"/>
            <a:ext cx="1136210" cy="7354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51464" y="874027"/>
            <a:ext cx="2441122" cy="5302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zh-CN" sz="3000" b="1" dirty="0" smtClean="0">
                <a:latin typeface="+mn-ea"/>
              </a:rPr>
              <a:t>《观书有感》</a:t>
            </a:r>
            <a:endParaRPr lang="zh-CN" altLang="zh-CN" sz="3000" b="1" dirty="0" smtClean="0">
              <a:latin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47356" y="1968043"/>
            <a:ext cx="3616780" cy="173037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zh-CN" sz="2700" b="1" dirty="0" smtClean="0">
                <a:latin typeface="+mn-ea"/>
                <a:cs typeface="+mn-ea"/>
              </a:rPr>
              <a:t>半亩方塘一鉴开</a:t>
            </a:r>
            <a:r>
              <a:rPr lang="en-US" altLang="zh-CN" sz="2700" b="1" dirty="0" smtClean="0">
                <a:latin typeface="+mn-ea"/>
                <a:cs typeface="+mn-ea"/>
              </a:rPr>
              <a:t>,</a:t>
            </a:r>
            <a:endParaRPr lang="en-US" altLang="zh-CN" sz="2700" b="1" dirty="0" smtClean="0">
              <a:latin typeface="+mn-ea"/>
              <a:cs typeface="+mn-ea"/>
            </a:endParaRPr>
          </a:p>
          <a:p>
            <a:r>
              <a:rPr lang="zh-CN" altLang="zh-CN" sz="2700" b="1" dirty="0" smtClean="0">
                <a:latin typeface="+mn-ea"/>
                <a:cs typeface="+mn-ea"/>
              </a:rPr>
              <a:t>天光云影共徘徊。</a:t>
            </a:r>
            <a:endParaRPr lang="en-US" altLang="zh-CN" sz="2700" b="1" dirty="0" smtClean="0">
              <a:latin typeface="+mn-ea"/>
              <a:cs typeface="+mn-ea"/>
            </a:endParaRPr>
          </a:p>
          <a:p>
            <a:r>
              <a:rPr lang="zh-CN" altLang="zh-CN" sz="2700" b="1" dirty="0" smtClean="0">
                <a:latin typeface="+mn-ea"/>
                <a:cs typeface="+mn-ea"/>
              </a:rPr>
              <a:t>问渠那得清如许，</a:t>
            </a:r>
            <a:endParaRPr lang="en-US" altLang="zh-CN" sz="2700" b="1" dirty="0" smtClean="0">
              <a:latin typeface="+mn-ea"/>
              <a:cs typeface="+mn-ea"/>
            </a:endParaRPr>
          </a:p>
          <a:p>
            <a:r>
              <a:rPr lang="zh-CN" altLang="zh-CN" sz="2700" b="1" dirty="0" smtClean="0">
                <a:latin typeface="+mn-ea"/>
                <a:cs typeface="+mn-ea"/>
              </a:rPr>
              <a:t>为有源头活水来</a:t>
            </a:r>
            <a:r>
              <a:rPr lang="zh-CN" altLang="en-US" sz="2700" b="1" dirty="0" smtClean="0">
                <a:latin typeface="+mn-ea"/>
                <a:cs typeface="+mn-ea"/>
              </a:rPr>
              <a:t>。</a:t>
            </a:r>
            <a:endParaRPr lang="zh-CN" altLang="en-US" sz="2700" b="1" dirty="0">
              <a:latin typeface="+mn-ea"/>
              <a:cs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29301" y="1461857"/>
            <a:ext cx="775607" cy="2838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b="1" dirty="0" smtClean="0"/>
              <a:t>朱熹</a:t>
            </a:r>
            <a:endParaRPr lang="zh-CN" altLang="en-US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20122" y="-2022964"/>
            <a:ext cx="5158409" cy="9198656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341114" y="332289"/>
            <a:ext cx="8497912" cy="4464184"/>
          </a:xfrm>
          <a:prstGeom prst="rect">
            <a:avLst/>
          </a:prstGeom>
          <a:solidFill>
            <a:schemeClr val="bg1"/>
          </a:solidFill>
          <a:ln w="92075">
            <a:solidFill>
              <a:srgbClr val="AEA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  <a:cs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15" y="2380194"/>
            <a:ext cx="9615116" cy="288543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-332233"/>
            <a:ext cx="1866320" cy="126899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089" y="3691556"/>
            <a:ext cx="940343" cy="145567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16" y="1111261"/>
            <a:ext cx="1298879" cy="84076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408" y="2956085"/>
            <a:ext cx="1136210" cy="73547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465615" y="1569242"/>
            <a:ext cx="4343400" cy="256159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1800" b="1" dirty="0" smtClean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zh-CN" altLang="en-US" sz="1800" b="1" dirty="0" smtClean="0">
                <a:solidFill>
                  <a:srgbClr val="000000"/>
                </a:solidFill>
                <a:latin typeface="+mn-ea"/>
                <a:cs typeface="+mn-ea"/>
              </a:rPr>
              <a:t> 初，权谓吕蒙曰：“卿今当涂掌事，不可不学！”蒙辞以军中多务。权曰：“孤岂欲卿治经为博士邪？但当涉猎，见往事耳。 卿言多务，孰若孤？孤常读书，自以为大有所益。”蒙乃始就学。及鲁肃过寻阳，与蒙论议，大惊曰：“卿今者才略，非复吴下阿蒙！”蒙曰：“士别三日，即更刮目相待，大兄何见事之晚乎！”肃遂拜蒙母，结友而别。</a:t>
            </a:r>
            <a:r>
              <a:rPr lang="zh-CN" altLang="en-US" sz="1800" dirty="0" smtClean="0">
                <a:solidFill>
                  <a:srgbClr val="000000"/>
                </a:solidFill>
                <a:latin typeface="+mn-ea"/>
                <a:cs typeface="+mn-ea"/>
              </a:rPr>
              <a:t> </a:t>
            </a:r>
            <a:endParaRPr lang="zh-CN" altLang="en-US" sz="1800" b="1" dirty="0" smtClean="0">
              <a:solidFill>
                <a:srgbClr val="000000"/>
              </a:solidFill>
              <a:latin typeface="+mn-ea"/>
              <a:cs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79463" y="728251"/>
            <a:ext cx="2939143" cy="6991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4100" dirty="0" smtClean="0">
                <a:latin typeface="+mn-ea"/>
              </a:rPr>
              <a:t>孙权劝学</a:t>
            </a:r>
            <a:endParaRPr lang="zh-CN" altLang="en-US" sz="4100" dirty="0" smtClean="0"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5210" y="457650"/>
            <a:ext cx="2748280" cy="375920"/>
          </a:xfrm>
          <a:prstGeom prst="rect">
            <a:avLst/>
          </a:prstGeom>
          <a:solidFill>
            <a:schemeClr val="bg2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一读：读准字音和停顿</a:t>
            </a:r>
            <a:endParaRPr lang="zh-CN" altLang="en-US" sz="2000" b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10" grpId="0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20122" y="-2022964"/>
            <a:ext cx="5158409" cy="9198656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341114" y="332289"/>
            <a:ext cx="8497912" cy="4464184"/>
          </a:xfrm>
          <a:prstGeom prst="rect">
            <a:avLst/>
          </a:prstGeom>
          <a:solidFill>
            <a:schemeClr val="bg1"/>
          </a:solidFill>
          <a:ln w="92075">
            <a:solidFill>
              <a:srgbClr val="AEA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zh-CN" dirty="0" smtClean="0"/>
              <a:t>通假字：</a:t>
            </a:r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  <a:cs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15" y="2380194"/>
            <a:ext cx="9615116" cy="288543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-332233"/>
            <a:ext cx="1866320" cy="126899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089" y="3691556"/>
            <a:ext cx="940343" cy="145567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16" y="1111261"/>
            <a:ext cx="1298879" cy="84076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408" y="2956085"/>
            <a:ext cx="1136210" cy="73547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465615" y="1569242"/>
            <a:ext cx="4343400" cy="31686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1800" b="1" dirty="0" smtClean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</a:t>
            </a:r>
            <a:endParaRPr lang="zh-CN" altLang="en-US" sz="1800" b="1" dirty="0" smtClean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39193" y="1445530"/>
            <a:ext cx="5162550" cy="4838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zh-CN" sz="2700" b="1" dirty="0" smtClean="0">
                <a:latin typeface="+mn-ea"/>
                <a:cs typeface="+mn-ea"/>
              </a:rPr>
              <a:t>卿</a:t>
            </a:r>
            <a:r>
              <a:rPr lang="en-US" altLang="zh-CN" sz="2700" b="1" dirty="0" smtClean="0">
                <a:solidFill>
                  <a:srgbClr val="0070C0"/>
                </a:solidFill>
                <a:latin typeface="+mn-ea"/>
                <a:cs typeface="+mn-ea"/>
              </a:rPr>
              <a:t>q</a:t>
            </a:r>
            <a:r>
              <a:rPr lang="zh-CN" altLang="zh-CN" sz="2700" b="1" dirty="0" smtClean="0">
                <a:solidFill>
                  <a:srgbClr val="0070C0"/>
                </a:solidFill>
                <a:latin typeface="+mn-ea"/>
                <a:cs typeface="+mn-ea"/>
              </a:rPr>
              <a:t>ī</a:t>
            </a:r>
            <a:r>
              <a:rPr lang="en-US" altLang="zh-CN" sz="2700" b="1" dirty="0" err="1" smtClean="0">
                <a:solidFill>
                  <a:srgbClr val="0070C0"/>
                </a:solidFill>
                <a:latin typeface="+mn-ea"/>
                <a:cs typeface="+mn-ea"/>
              </a:rPr>
              <a:t>ng</a:t>
            </a:r>
            <a:r>
              <a:rPr lang="en-US" altLang="zh-CN" sz="2700" b="1" dirty="0" smtClean="0">
                <a:solidFill>
                  <a:srgbClr val="0070C0"/>
                </a:solidFill>
                <a:latin typeface="+mn-ea"/>
                <a:cs typeface="+mn-ea"/>
              </a:rPr>
              <a:t>  </a:t>
            </a:r>
            <a:r>
              <a:rPr lang="zh-CN" altLang="zh-CN" sz="2700" b="1" dirty="0" smtClean="0">
                <a:latin typeface="+mn-ea"/>
                <a:cs typeface="+mn-ea"/>
              </a:rPr>
              <a:t>孰</a:t>
            </a:r>
            <a:r>
              <a:rPr lang="en-US" altLang="zh-CN" sz="2700" b="1" dirty="0" err="1" smtClean="0">
                <a:solidFill>
                  <a:srgbClr val="0070C0"/>
                </a:solidFill>
                <a:latin typeface="+mn-ea"/>
                <a:cs typeface="+mn-ea"/>
              </a:rPr>
              <a:t>sh</a:t>
            </a:r>
            <a:r>
              <a:rPr lang="zh-CN" altLang="zh-CN" sz="2700" b="1" dirty="0" smtClean="0">
                <a:solidFill>
                  <a:srgbClr val="0070C0"/>
                </a:solidFill>
                <a:latin typeface="+mn-ea"/>
                <a:cs typeface="+mn-ea"/>
              </a:rPr>
              <a:t>ú </a:t>
            </a:r>
            <a:r>
              <a:rPr lang="en-US" altLang="zh-CN" sz="2700" b="1" dirty="0" smtClean="0">
                <a:solidFill>
                  <a:srgbClr val="0070C0"/>
                </a:solidFill>
                <a:latin typeface="+mn-ea"/>
                <a:cs typeface="+mn-ea"/>
              </a:rPr>
              <a:t> </a:t>
            </a:r>
            <a:r>
              <a:rPr lang="zh-CN" altLang="zh-CN" sz="2700" b="1" dirty="0" smtClean="0">
                <a:latin typeface="+mn-ea"/>
                <a:cs typeface="+mn-ea"/>
              </a:rPr>
              <a:t>涉</a:t>
            </a:r>
            <a:r>
              <a:rPr lang="en-US" altLang="zh-CN" sz="2700" b="1" dirty="0" err="1" smtClean="0">
                <a:solidFill>
                  <a:srgbClr val="0070C0"/>
                </a:solidFill>
                <a:latin typeface="+mn-ea"/>
                <a:cs typeface="+mn-ea"/>
              </a:rPr>
              <a:t>sh</a:t>
            </a:r>
            <a:r>
              <a:rPr lang="zh-CN" altLang="zh-CN" sz="2700" b="1" dirty="0" smtClean="0">
                <a:solidFill>
                  <a:srgbClr val="0070C0"/>
                </a:solidFill>
                <a:latin typeface="+mn-ea"/>
                <a:cs typeface="+mn-ea"/>
              </a:rPr>
              <a:t>è</a:t>
            </a:r>
            <a:r>
              <a:rPr lang="en-US" altLang="zh-CN" sz="2700" b="1" dirty="0" smtClean="0">
                <a:solidFill>
                  <a:srgbClr val="0070C0"/>
                </a:solidFill>
                <a:latin typeface="+mn-ea"/>
                <a:cs typeface="+mn-ea"/>
              </a:rPr>
              <a:t>  </a:t>
            </a:r>
            <a:r>
              <a:rPr lang="zh-CN" altLang="zh-CN" sz="2700" b="1" dirty="0" smtClean="0">
                <a:latin typeface="+mn-ea"/>
                <a:cs typeface="+mn-ea"/>
              </a:rPr>
              <a:t>遂</a:t>
            </a:r>
            <a:r>
              <a:rPr lang="en-US" altLang="zh-CN" sz="2700" b="1" dirty="0" err="1" smtClean="0">
                <a:solidFill>
                  <a:srgbClr val="0070C0"/>
                </a:solidFill>
                <a:latin typeface="+mn-ea"/>
                <a:cs typeface="+mn-ea"/>
              </a:rPr>
              <a:t>suì</a:t>
            </a:r>
            <a:endParaRPr lang="zh-CN" altLang="zh-CN" sz="2700" b="1" dirty="0">
              <a:solidFill>
                <a:srgbClr val="0070C0"/>
              </a:solidFill>
              <a:latin typeface="+mn-ea"/>
              <a:cs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47358" y="2041522"/>
            <a:ext cx="3567792" cy="4838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zh-CN" sz="2700" b="1" dirty="0" smtClean="0">
                <a:latin typeface="+mn-ea"/>
                <a:cs typeface="+mn-ea"/>
              </a:rPr>
              <a:t>更</a:t>
            </a:r>
            <a:r>
              <a:rPr lang="en-US" altLang="zh-CN" sz="2700" b="1" dirty="0" smtClean="0">
                <a:solidFill>
                  <a:srgbClr val="0070C0"/>
                </a:solidFill>
                <a:latin typeface="+mn-ea"/>
                <a:cs typeface="+mn-ea"/>
              </a:rPr>
              <a:t>g</a:t>
            </a:r>
            <a:r>
              <a:rPr lang="zh-CN" altLang="zh-CN" sz="2700" b="1" dirty="0" smtClean="0">
                <a:solidFill>
                  <a:srgbClr val="0070C0"/>
                </a:solidFill>
                <a:latin typeface="+mn-ea"/>
                <a:cs typeface="+mn-ea"/>
              </a:rPr>
              <a:t>è</a:t>
            </a:r>
            <a:r>
              <a:rPr lang="en-US" altLang="zh-CN" sz="2700" b="1" dirty="0" err="1" smtClean="0">
                <a:solidFill>
                  <a:srgbClr val="0070C0"/>
                </a:solidFill>
                <a:latin typeface="+mn-ea"/>
                <a:cs typeface="+mn-ea"/>
              </a:rPr>
              <a:t>ng</a:t>
            </a:r>
            <a:r>
              <a:rPr lang="en-US" altLang="zh-CN" sz="2700" b="1" dirty="0" smtClean="0">
                <a:solidFill>
                  <a:srgbClr val="0070C0"/>
                </a:solidFill>
                <a:latin typeface="+mn-ea"/>
                <a:cs typeface="+mn-ea"/>
              </a:rPr>
              <a:t>   </a:t>
            </a:r>
            <a:r>
              <a:rPr lang="zh-CN" altLang="zh-CN" sz="2700" b="1" dirty="0" smtClean="0">
                <a:latin typeface="+mn-ea"/>
                <a:cs typeface="+mn-ea"/>
              </a:rPr>
              <a:t>当</a:t>
            </a:r>
            <a:r>
              <a:rPr lang="en-US" altLang="zh-CN" sz="2700" b="1" dirty="0" smtClean="0">
                <a:solidFill>
                  <a:srgbClr val="0070C0"/>
                </a:solidFill>
                <a:latin typeface="+mn-ea"/>
                <a:cs typeface="+mn-ea"/>
              </a:rPr>
              <a:t>d</a:t>
            </a:r>
            <a:r>
              <a:rPr lang="zh-CN" altLang="zh-CN" sz="2700" b="1" dirty="0" smtClean="0">
                <a:solidFill>
                  <a:srgbClr val="0070C0"/>
                </a:solidFill>
                <a:latin typeface="+mn-ea"/>
                <a:cs typeface="+mn-ea"/>
              </a:rPr>
              <a:t>ā</a:t>
            </a:r>
            <a:r>
              <a:rPr lang="en-US" altLang="zh-CN" sz="2700" b="1" dirty="0" err="1" smtClean="0">
                <a:solidFill>
                  <a:srgbClr val="0070C0"/>
                </a:solidFill>
                <a:latin typeface="+mn-ea"/>
                <a:cs typeface="+mn-ea"/>
              </a:rPr>
              <a:t>ng</a:t>
            </a:r>
            <a:endParaRPr lang="zh-CN" altLang="zh-CN" sz="2700" b="1" dirty="0">
              <a:solidFill>
                <a:srgbClr val="0070C0"/>
              </a:solidFill>
              <a:latin typeface="+mn-ea"/>
              <a:cs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63688" y="2678338"/>
            <a:ext cx="3567792" cy="4838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zh-CN" sz="2700" b="1" dirty="0" smtClean="0">
                <a:latin typeface="+mn-ea"/>
                <a:cs typeface="+mn-ea"/>
              </a:rPr>
              <a:t>邪</a:t>
            </a:r>
            <a:r>
              <a:rPr lang="en-US" altLang="zh-CN" sz="2700" b="1" dirty="0" smtClean="0">
                <a:solidFill>
                  <a:srgbClr val="0070C0"/>
                </a:solidFill>
                <a:latin typeface="+mn-ea"/>
                <a:cs typeface="+mn-ea"/>
              </a:rPr>
              <a:t>y</a:t>
            </a:r>
            <a:r>
              <a:rPr lang="zh-CN" altLang="zh-CN" sz="2700" b="1" dirty="0" smtClean="0">
                <a:solidFill>
                  <a:srgbClr val="0070C0"/>
                </a:solidFill>
                <a:latin typeface="+mn-ea"/>
                <a:cs typeface="+mn-ea"/>
              </a:rPr>
              <a:t>é</a:t>
            </a:r>
            <a:endParaRPr lang="zh-CN" altLang="zh-CN" sz="2700" b="1" dirty="0">
              <a:solidFill>
                <a:srgbClr val="0070C0"/>
              </a:solidFill>
              <a:latin typeface="+mn-ea"/>
              <a:cs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10444" y="1421036"/>
            <a:ext cx="1583871" cy="6991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zh-CN" sz="2700" b="1" dirty="0" smtClean="0">
                <a:solidFill>
                  <a:srgbClr val="7030A0"/>
                </a:solidFill>
                <a:latin typeface="+mn-ea"/>
              </a:rPr>
              <a:t>生僻字</a:t>
            </a:r>
            <a:r>
              <a:rPr lang="zh-CN" altLang="zh-CN" sz="2700" b="1" dirty="0" smtClean="0">
                <a:solidFill>
                  <a:schemeClr val="tx1"/>
                </a:solidFill>
                <a:latin typeface="+mn-ea"/>
              </a:rPr>
              <a:t>：</a:t>
            </a:r>
            <a:endParaRPr lang="en-US" altLang="zh-CN" sz="2700" b="1" dirty="0" smtClean="0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934934" y="2662008"/>
            <a:ext cx="1526722" cy="4838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zh-CN" sz="2700" b="1" dirty="0" smtClean="0">
                <a:solidFill>
                  <a:srgbClr val="7030A0"/>
                </a:solidFill>
                <a:latin typeface="+mn-ea"/>
              </a:rPr>
              <a:t>通假字</a:t>
            </a:r>
            <a:r>
              <a:rPr lang="zh-CN" altLang="zh-CN" sz="2700" b="1" dirty="0" smtClean="0">
                <a:latin typeface="+mn-ea"/>
              </a:rPr>
              <a:t>：</a:t>
            </a:r>
            <a:endParaRPr lang="zh-CN" altLang="en-US" sz="2700" b="1" dirty="0">
              <a:latin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22417" y="2041160"/>
            <a:ext cx="1551215" cy="4838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700" b="1" dirty="0" smtClean="0">
                <a:solidFill>
                  <a:srgbClr val="7030A0"/>
                </a:solidFill>
                <a:latin typeface="+mn-ea"/>
              </a:rPr>
              <a:t>多音字</a:t>
            </a:r>
            <a:r>
              <a:rPr lang="zh-CN" altLang="zh-CN" sz="2700" dirty="0" smtClean="0">
                <a:latin typeface="+mn-ea"/>
              </a:rPr>
              <a:t>：</a:t>
            </a:r>
            <a:endParaRPr lang="zh-CN" altLang="en-US" sz="2700" dirty="0">
              <a:latin typeface="+mn-e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22765" y="3339643"/>
            <a:ext cx="4457700" cy="4838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zh-CN" sz="2700" b="1" dirty="0" smtClean="0">
                <a:latin typeface="+mn-ea"/>
                <a:cs typeface="+mn-ea"/>
              </a:rPr>
              <a:t>孤</a:t>
            </a:r>
            <a:r>
              <a:rPr lang="en-US" altLang="zh-CN" sz="2700" b="1" dirty="0" smtClean="0">
                <a:solidFill>
                  <a:srgbClr val="FF0000"/>
                </a:solidFill>
                <a:latin typeface="+mn-ea"/>
                <a:cs typeface="+mn-ea"/>
              </a:rPr>
              <a:t>/</a:t>
            </a:r>
            <a:r>
              <a:rPr lang="zh-CN" altLang="zh-CN" sz="2700" b="1" dirty="0" smtClean="0">
                <a:latin typeface="+mn-ea"/>
                <a:cs typeface="+mn-ea"/>
              </a:rPr>
              <a:t>岂欲卿</a:t>
            </a:r>
            <a:r>
              <a:rPr lang="en-US" altLang="zh-CN" sz="2700" b="1" dirty="0" smtClean="0">
                <a:solidFill>
                  <a:srgbClr val="FF0000"/>
                </a:solidFill>
                <a:latin typeface="+mn-ea"/>
                <a:cs typeface="+mn-ea"/>
              </a:rPr>
              <a:t>/</a:t>
            </a:r>
            <a:r>
              <a:rPr lang="zh-CN" altLang="zh-CN" sz="2700" b="1" dirty="0" smtClean="0">
                <a:latin typeface="+mn-ea"/>
                <a:cs typeface="+mn-ea"/>
              </a:rPr>
              <a:t>治经</a:t>
            </a:r>
            <a:r>
              <a:rPr lang="en-US" altLang="zh-CN" sz="2700" b="1" dirty="0" smtClean="0">
                <a:solidFill>
                  <a:srgbClr val="FF0000"/>
                </a:solidFill>
                <a:latin typeface="+mn-ea"/>
                <a:cs typeface="+mn-ea"/>
              </a:rPr>
              <a:t>/</a:t>
            </a:r>
            <a:r>
              <a:rPr lang="zh-CN" altLang="zh-CN" sz="2700" b="1" dirty="0" smtClean="0">
                <a:latin typeface="+mn-ea"/>
                <a:cs typeface="+mn-ea"/>
              </a:rPr>
              <a:t>为博士邪？</a:t>
            </a:r>
            <a:endParaRPr lang="zh-CN" altLang="en-US" sz="2700" b="1" dirty="0">
              <a:latin typeface="+mn-ea"/>
              <a:cs typeface="+mn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77595" y="457650"/>
            <a:ext cx="2727960" cy="375920"/>
          </a:xfrm>
          <a:prstGeom prst="rect">
            <a:avLst/>
          </a:prstGeom>
          <a:solidFill>
            <a:schemeClr val="bg2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一读：读准字音和停顿</a:t>
            </a:r>
            <a:endParaRPr lang="zh-CN" altLang="en-US" sz="2000" b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11" grpId="0"/>
      <p:bldP spid="12" grpId="0"/>
      <p:bldP spid="13" grpId="0"/>
      <p:bldP spid="14" grpId="0"/>
      <p:bldP spid="15" grpId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20122" y="-2022964"/>
            <a:ext cx="5158409" cy="9198656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341114" y="332289"/>
            <a:ext cx="8497912" cy="4464184"/>
          </a:xfrm>
          <a:prstGeom prst="rect">
            <a:avLst/>
          </a:prstGeom>
          <a:solidFill>
            <a:schemeClr val="bg1"/>
          </a:solidFill>
          <a:ln w="92075">
            <a:solidFill>
              <a:srgbClr val="AEA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  <a:cs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15" y="2380194"/>
            <a:ext cx="9615116" cy="288543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-332233"/>
            <a:ext cx="1866320" cy="126899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089" y="3691556"/>
            <a:ext cx="940343" cy="145567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16" y="1111261"/>
            <a:ext cx="1298879" cy="84076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408" y="2956085"/>
            <a:ext cx="1136210" cy="73547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465615" y="1395071"/>
            <a:ext cx="4572000" cy="2838450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r>
              <a:rPr kumimoji="1" lang="zh-CN" altLang="en-US" sz="1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kumimoji="1" lang="zh-CN" altLang="en-US" sz="1800" b="1" dirty="0" smtClean="0">
                <a:latin typeface="+mn-ea"/>
                <a:cs typeface="+mn-ea"/>
              </a:rPr>
              <a:t>初，权</a:t>
            </a:r>
            <a:r>
              <a:rPr kumimoji="1" lang="en-US" altLang="zh-CN" sz="1800" b="1" dirty="0" smtClean="0">
                <a:solidFill>
                  <a:srgbClr val="FF0000"/>
                </a:solidFill>
                <a:latin typeface="+mn-ea"/>
                <a:cs typeface="+mn-ea"/>
              </a:rPr>
              <a:t>/</a:t>
            </a:r>
            <a:r>
              <a:rPr kumimoji="1" lang="zh-CN" altLang="en-US" sz="1800" b="1" dirty="0" smtClean="0">
                <a:latin typeface="+mn-ea"/>
                <a:cs typeface="+mn-ea"/>
              </a:rPr>
              <a:t>谓吕蒙曰：“卿</a:t>
            </a:r>
            <a:r>
              <a:rPr kumimoji="1" lang="en-US" altLang="zh-CN" sz="1800" b="1" dirty="0" smtClean="0">
                <a:latin typeface="+mn-ea"/>
                <a:cs typeface="+mn-ea"/>
              </a:rPr>
              <a:t> (</a:t>
            </a:r>
            <a:r>
              <a:rPr kumimoji="1" lang="en-US" altLang="zh-CN" sz="1800" b="1" dirty="0" err="1" smtClean="0">
                <a:solidFill>
                  <a:srgbClr val="0070C0"/>
                </a:solidFill>
                <a:latin typeface="+mn-ea"/>
                <a:cs typeface="+mn-ea"/>
              </a:rPr>
              <a:t>qīng</a:t>
            </a:r>
            <a:r>
              <a:rPr kumimoji="1" lang="en-US" altLang="zh-CN" sz="1800" b="1" dirty="0" smtClean="0">
                <a:latin typeface="+mn-ea"/>
                <a:cs typeface="+mn-ea"/>
              </a:rPr>
              <a:t>) </a:t>
            </a:r>
            <a:r>
              <a:rPr kumimoji="1" lang="en-US" altLang="zh-CN" sz="1800" b="1" dirty="0" smtClean="0">
                <a:solidFill>
                  <a:srgbClr val="FF0000"/>
                </a:solidFill>
                <a:latin typeface="+mn-ea"/>
                <a:cs typeface="+mn-ea"/>
              </a:rPr>
              <a:t>/</a:t>
            </a:r>
            <a:r>
              <a:rPr kumimoji="1" lang="zh-CN" altLang="en-US" sz="1800" b="1" dirty="0" smtClean="0">
                <a:latin typeface="+mn-ea"/>
                <a:cs typeface="+mn-ea"/>
              </a:rPr>
              <a:t>今</a:t>
            </a:r>
            <a:r>
              <a:rPr kumimoji="1" lang="en-US" altLang="zh-CN" sz="1800" b="1" dirty="0" smtClean="0">
                <a:solidFill>
                  <a:srgbClr val="FF0000"/>
                </a:solidFill>
                <a:latin typeface="+mn-ea"/>
                <a:cs typeface="+mn-ea"/>
              </a:rPr>
              <a:t>/</a:t>
            </a:r>
            <a:r>
              <a:rPr kumimoji="1" lang="zh-CN" altLang="en-US" sz="1800" b="1" dirty="0" smtClean="0">
                <a:latin typeface="+mn-ea"/>
                <a:cs typeface="+mn-ea"/>
              </a:rPr>
              <a:t>当</a:t>
            </a:r>
            <a:r>
              <a:rPr kumimoji="1" lang="en-US" altLang="zh-CN" sz="1800" b="1" dirty="0" smtClean="0">
                <a:latin typeface="+mn-ea"/>
                <a:cs typeface="+mn-ea"/>
              </a:rPr>
              <a:t>(</a:t>
            </a:r>
            <a:r>
              <a:rPr kumimoji="1" lang="en-US" altLang="zh-CN" sz="1800" b="1" dirty="0" err="1" smtClean="0">
                <a:solidFill>
                  <a:srgbClr val="0070C0"/>
                </a:solidFill>
                <a:latin typeface="+mn-ea"/>
                <a:cs typeface="+mn-ea"/>
              </a:rPr>
              <a:t>dāng</a:t>
            </a:r>
            <a:r>
              <a:rPr kumimoji="1" lang="en-US" altLang="zh-CN" sz="1800" b="1" dirty="0" smtClean="0">
                <a:latin typeface="+mn-ea"/>
                <a:cs typeface="+mn-ea"/>
              </a:rPr>
              <a:t>)</a:t>
            </a:r>
            <a:r>
              <a:rPr kumimoji="1" lang="zh-CN" altLang="en-US" sz="1800" b="1" dirty="0" smtClean="0">
                <a:latin typeface="+mn-ea"/>
                <a:cs typeface="+mn-ea"/>
              </a:rPr>
              <a:t>涂掌事，不可</a:t>
            </a:r>
            <a:r>
              <a:rPr kumimoji="1" lang="en-US" altLang="zh-CN" sz="1800" b="1" dirty="0" smtClean="0">
                <a:solidFill>
                  <a:srgbClr val="FF0000"/>
                </a:solidFill>
                <a:latin typeface="+mn-ea"/>
                <a:cs typeface="+mn-ea"/>
              </a:rPr>
              <a:t>/</a:t>
            </a:r>
            <a:r>
              <a:rPr kumimoji="1" lang="zh-CN" altLang="en-US" sz="1800" b="1" dirty="0" smtClean="0">
                <a:latin typeface="+mn-ea"/>
                <a:cs typeface="+mn-ea"/>
              </a:rPr>
              <a:t>不学！”蒙</a:t>
            </a:r>
            <a:r>
              <a:rPr kumimoji="1" lang="en-US" altLang="zh-CN" sz="1800" b="1" dirty="0" smtClean="0">
                <a:solidFill>
                  <a:srgbClr val="FF0000"/>
                </a:solidFill>
                <a:latin typeface="+mn-ea"/>
                <a:cs typeface="+mn-ea"/>
              </a:rPr>
              <a:t>/</a:t>
            </a:r>
            <a:r>
              <a:rPr kumimoji="1" lang="zh-CN" altLang="en-US" sz="1800" b="1" dirty="0" smtClean="0">
                <a:latin typeface="+mn-ea"/>
                <a:cs typeface="+mn-ea"/>
              </a:rPr>
              <a:t>辞以军中多务。权曰：“孤</a:t>
            </a:r>
            <a:r>
              <a:rPr kumimoji="1" lang="en-US" altLang="zh-CN" sz="1800" b="1" dirty="0" smtClean="0">
                <a:solidFill>
                  <a:srgbClr val="FF0000"/>
                </a:solidFill>
                <a:latin typeface="+mn-ea"/>
                <a:cs typeface="+mn-ea"/>
              </a:rPr>
              <a:t>/</a:t>
            </a:r>
            <a:r>
              <a:rPr kumimoji="1" lang="zh-CN" altLang="en-US" sz="1800" b="1" dirty="0" smtClean="0">
                <a:latin typeface="+mn-ea"/>
                <a:cs typeface="+mn-ea"/>
              </a:rPr>
              <a:t>岂欲卿</a:t>
            </a:r>
            <a:r>
              <a:rPr kumimoji="1" lang="en-US" altLang="zh-CN" sz="1800" b="1" dirty="0" smtClean="0">
                <a:solidFill>
                  <a:srgbClr val="FF0000"/>
                </a:solidFill>
                <a:latin typeface="+mn-ea"/>
                <a:cs typeface="+mn-ea"/>
              </a:rPr>
              <a:t>/</a:t>
            </a:r>
            <a:r>
              <a:rPr kumimoji="1" lang="zh-CN" altLang="en-US" sz="1800" b="1" dirty="0" smtClean="0">
                <a:latin typeface="+mn-ea"/>
                <a:cs typeface="+mn-ea"/>
              </a:rPr>
              <a:t>治经</a:t>
            </a:r>
            <a:r>
              <a:rPr kumimoji="1" lang="en-US" altLang="zh-CN" sz="1800" b="1" dirty="0" smtClean="0">
                <a:solidFill>
                  <a:srgbClr val="FF0000"/>
                </a:solidFill>
                <a:latin typeface="+mn-ea"/>
                <a:cs typeface="+mn-ea"/>
              </a:rPr>
              <a:t>/</a:t>
            </a:r>
            <a:r>
              <a:rPr kumimoji="1" lang="zh-CN" altLang="en-US" sz="1800" b="1" dirty="0" smtClean="0">
                <a:latin typeface="+mn-ea"/>
                <a:cs typeface="+mn-ea"/>
              </a:rPr>
              <a:t>为博士邪</a:t>
            </a:r>
            <a:r>
              <a:rPr kumimoji="1" lang="en-US" altLang="zh-CN" sz="1800" b="1" dirty="0" smtClean="0">
                <a:latin typeface="+mn-ea"/>
                <a:cs typeface="+mn-ea"/>
              </a:rPr>
              <a:t>(</a:t>
            </a:r>
            <a:r>
              <a:rPr kumimoji="1" lang="en-US" altLang="zh-CN" sz="1800" b="1" dirty="0" err="1" smtClean="0">
                <a:solidFill>
                  <a:srgbClr val="0070C0"/>
                </a:solidFill>
                <a:latin typeface="+mn-ea"/>
                <a:cs typeface="+mn-ea"/>
              </a:rPr>
              <a:t>yé</a:t>
            </a:r>
            <a:r>
              <a:rPr kumimoji="1" lang="en-US" altLang="zh-CN" sz="1800" b="1" dirty="0" smtClean="0">
                <a:latin typeface="+mn-ea"/>
                <a:cs typeface="+mn-ea"/>
              </a:rPr>
              <a:t>)</a:t>
            </a:r>
            <a:r>
              <a:rPr kumimoji="1" lang="zh-CN" altLang="en-US" sz="1800" b="1" dirty="0" smtClean="0">
                <a:latin typeface="+mn-ea"/>
                <a:cs typeface="+mn-ea"/>
              </a:rPr>
              <a:t>！但当</a:t>
            </a:r>
            <a:r>
              <a:rPr kumimoji="1" lang="en-US" altLang="zh-CN" sz="1800" b="1" dirty="0" smtClean="0">
                <a:solidFill>
                  <a:srgbClr val="FF0000"/>
                </a:solidFill>
                <a:latin typeface="+mn-ea"/>
                <a:cs typeface="+mn-ea"/>
              </a:rPr>
              <a:t>/</a:t>
            </a:r>
            <a:r>
              <a:rPr kumimoji="1" lang="zh-CN" altLang="en-US" sz="1800" b="1" dirty="0" smtClean="0">
                <a:latin typeface="+mn-ea"/>
                <a:cs typeface="+mn-ea"/>
              </a:rPr>
              <a:t>涉</a:t>
            </a:r>
            <a:r>
              <a:rPr kumimoji="1" lang="en-US" altLang="zh-CN" sz="1800" b="1" dirty="0" smtClean="0">
                <a:latin typeface="+mn-ea"/>
                <a:cs typeface="+mn-ea"/>
              </a:rPr>
              <a:t>(</a:t>
            </a:r>
            <a:r>
              <a:rPr kumimoji="1" lang="en-US" altLang="zh-CN" sz="1800" b="1" dirty="0" err="1" smtClean="0">
                <a:solidFill>
                  <a:srgbClr val="0070C0"/>
                </a:solidFill>
                <a:latin typeface="+mn-ea"/>
                <a:cs typeface="+mn-ea"/>
              </a:rPr>
              <a:t>shè</a:t>
            </a:r>
            <a:r>
              <a:rPr kumimoji="1" lang="en-US" altLang="zh-CN" sz="1800" b="1" dirty="0" smtClean="0">
                <a:latin typeface="+mn-ea"/>
                <a:cs typeface="+mn-ea"/>
              </a:rPr>
              <a:t>)</a:t>
            </a:r>
            <a:r>
              <a:rPr kumimoji="1" lang="zh-CN" altLang="en-US" sz="1800" b="1" dirty="0" smtClean="0">
                <a:latin typeface="+mn-ea"/>
                <a:cs typeface="+mn-ea"/>
              </a:rPr>
              <a:t>猎，见</a:t>
            </a:r>
            <a:r>
              <a:rPr kumimoji="1" lang="en-US" altLang="zh-CN" sz="1800" b="1" dirty="0" smtClean="0">
                <a:solidFill>
                  <a:srgbClr val="FF0000"/>
                </a:solidFill>
                <a:latin typeface="+mn-ea"/>
                <a:cs typeface="+mn-ea"/>
              </a:rPr>
              <a:t>/</a:t>
            </a:r>
            <a:r>
              <a:rPr kumimoji="1" lang="zh-CN" altLang="en-US" sz="1800" b="1" dirty="0" smtClean="0">
                <a:latin typeface="+mn-ea"/>
                <a:cs typeface="+mn-ea"/>
              </a:rPr>
              <a:t>往事耳。卿言</a:t>
            </a:r>
            <a:r>
              <a:rPr kumimoji="1" lang="en-US" altLang="zh-CN" sz="1800" b="1" dirty="0" smtClean="0">
                <a:solidFill>
                  <a:srgbClr val="FF0000"/>
                </a:solidFill>
                <a:latin typeface="+mn-ea"/>
                <a:cs typeface="+mn-ea"/>
              </a:rPr>
              <a:t>/</a:t>
            </a:r>
            <a:r>
              <a:rPr kumimoji="1" lang="zh-CN" altLang="en-US" sz="1800" b="1" dirty="0" smtClean="0">
                <a:latin typeface="+mn-ea"/>
                <a:cs typeface="+mn-ea"/>
              </a:rPr>
              <a:t>多务，孰（</a:t>
            </a:r>
            <a:r>
              <a:rPr lang="en-US" altLang="zh-CN" sz="1800" b="1" dirty="0" err="1" smtClean="0">
                <a:solidFill>
                  <a:srgbClr val="0070C0"/>
                </a:solidFill>
                <a:latin typeface="+mn-ea"/>
                <a:cs typeface="+mn-ea"/>
              </a:rPr>
              <a:t>sh</a:t>
            </a:r>
            <a:r>
              <a:rPr lang="zh-CN" altLang="zh-CN" sz="1800" b="1" dirty="0" smtClean="0">
                <a:solidFill>
                  <a:srgbClr val="0070C0"/>
                </a:solidFill>
                <a:latin typeface="+mn-ea"/>
                <a:cs typeface="+mn-ea"/>
              </a:rPr>
              <a:t>ú</a:t>
            </a:r>
            <a:r>
              <a:rPr lang="zh-CN" altLang="zh-CN" sz="1800" b="1" dirty="0" smtClean="0">
                <a:latin typeface="+mn-ea"/>
                <a:cs typeface="+mn-ea"/>
              </a:rPr>
              <a:t> </a:t>
            </a:r>
            <a:r>
              <a:rPr kumimoji="1" lang="zh-CN" altLang="en-US" sz="1800" b="1" dirty="0" smtClean="0">
                <a:latin typeface="+mn-ea"/>
                <a:cs typeface="+mn-ea"/>
              </a:rPr>
              <a:t>）</a:t>
            </a:r>
            <a:r>
              <a:rPr kumimoji="1" lang="en-US" altLang="zh-CN" sz="1800" b="1" dirty="0" smtClean="0">
                <a:solidFill>
                  <a:srgbClr val="FF0000"/>
                </a:solidFill>
                <a:latin typeface="+mn-ea"/>
                <a:cs typeface="+mn-ea"/>
              </a:rPr>
              <a:t>/</a:t>
            </a:r>
            <a:r>
              <a:rPr kumimoji="1" lang="zh-CN" altLang="en-US" sz="1800" b="1" dirty="0" smtClean="0">
                <a:latin typeface="+mn-ea"/>
                <a:cs typeface="+mn-ea"/>
              </a:rPr>
              <a:t>若孤？孤</a:t>
            </a:r>
            <a:r>
              <a:rPr kumimoji="1" lang="en-US" altLang="zh-CN" sz="1800" b="1" dirty="0" smtClean="0">
                <a:solidFill>
                  <a:srgbClr val="FF0000"/>
                </a:solidFill>
                <a:latin typeface="+mn-ea"/>
                <a:cs typeface="+mn-ea"/>
              </a:rPr>
              <a:t>/</a:t>
            </a:r>
            <a:r>
              <a:rPr kumimoji="1" lang="zh-CN" altLang="en-US" sz="1800" b="1" dirty="0" smtClean="0">
                <a:latin typeface="+mn-ea"/>
                <a:cs typeface="+mn-ea"/>
              </a:rPr>
              <a:t>常读书，自以为</a:t>
            </a:r>
            <a:r>
              <a:rPr kumimoji="1" lang="en-US" altLang="zh-CN" sz="1800" b="1" dirty="0" smtClean="0">
                <a:solidFill>
                  <a:srgbClr val="FF0000"/>
                </a:solidFill>
                <a:latin typeface="+mn-ea"/>
                <a:cs typeface="+mn-ea"/>
              </a:rPr>
              <a:t>/</a:t>
            </a:r>
            <a:r>
              <a:rPr kumimoji="1" lang="zh-CN" altLang="en-US" sz="1800" b="1" dirty="0" smtClean="0">
                <a:latin typeface="+mn-ea"/>
                <a:cs typeface="+mn-ea"/>
              </a:rPr>
              <a:t>大有所益。”蒙</a:t>
            </a:r>
            <a:r>
              <a:rPr kumimoji="1" lang="en-US" altLang="zh-CN" sz="1800" b="1" dirty="0" smtClean="0">
                <a:solidFill>
                  <a:srgbClr val="FF0000"/>
                </a:solidFill>
                <a:latin typeface="+mn-ea"/>
                <a:cs typeface="+mn-ea"/>
              </a:rPr>
              <a:t>/</a:t>
            </a:r>
            <a:r>
              <a:rPr kumimoji="1" lang="zh-CN" altLang="en-US" sz="1800" b="1" dirty="0" smtClean="0">
                <a:latin typeface="+mn-ea"/>
                <a:cs typeface="+mn-ea"/>
              </a:rPr>
              <a:t>乃始就学。及</a:t>
            </a:r>
            <a:r>
              <a:rPr kumimoji="1" lang="en-US" altLang="zh-CN" sz="1800" b="1" dirty="0" smtClean="0">
                <a:solidFill>
                  <a:srgbClr val="FF0000"/>
                </a:solidFill>
                <a:latin typeface="+mn-ea"/>
                <a:cs typeface="+mn-ea"/>
              </a:rPr>
              <a:t>/</a:t>
            </a:r>
            <a:r>
              <a:rPr kumimoji="1" lang="zh-CN" altLang="en-US" sz="1800" b="1" dirty="0" smtClean="0">
                <a:latin typeface="+mn-ea"/>
                <a:cs typeface="+mn-ea"/>
              </a:rPr>
              <a:t>鲁肃过寻阳，与蒙</a:t>
            </a:r>
            <a:r>
              <a:rPr kumimoji="1" lang="en-US" altLang="zh-CN" sz="1800" b="1" dirty="0" smtClean="0">
                <a:solidFill>
                  <a:srgbClr val="FF0000"/>
                </a:solidFill>
                <a:latin typeface="+mn-ea"/>
                <a:cs typeface="+mn-ea"/>
              </a:rPr>
              <a:t>/</a:t>
            </a:r>
            <a:r>
              <a:rPr kumimoji="1" lang="zh-CN" altLang="en-US" sz="1800" b="1" dirty="0" smtClean="0">
                <a:latin typeface="+mn-ea"/>
                <a:cs typeface="+mn-ea"/>
              </a:rPr>
              <a:t>论议，大惊曰：“卿</a:t>
            </a:r>
            <a:r>
              <a:rPr kumimoji="1" lang="en-US" altLang="zh-CN" sz="1800" b="1" dirty="0" smtClean="0">
                <a:solidFill>
                  <a:srgbClr val="FF0000"/>
                </a:solidFill>
                <a:latin typeface="+mn-ea"/>
                <a:cs typeface="+mn-ea"/>
              </a:rPr>
              <a:t>/</a:t>
            </a:r>
            <a:r>
              <a:rPr kumimoji="1" lang="zh-CN" altLang="en-US" sz="1800" b="1" dirty="0" smtClean="0">
                <a:latin typeface="+mn-ea"/>
                <a:cs typeface="+mn-ea"/>
              </a:rPr>
              <a:t>今者才略，非复</a:t>
            </a:r>
            <a:r>
              <a:rPr kumimoji="1" lang="en-US" altLang="zh-CN" sz="1800" b="1" dirty="0" smtClean="0">
                <a:solidFill>
                  <a:srgbClr val="FF0000"/>
                </a:solidFill>
                <a:latin typeface="+mn-ea"/>
                <a:cs typeface="+mn-ea"/>
              </a:rPr>
              <a:t>/</a:t>
            </a:r>
            <a:r>
              <a:rPr kumimoji="1" lang="zh-CN" altLang="en-US" sz="1800" b="1" dirty="0" smtClean="0">
                <a:latin typeface="+mn-ea"/>
                <a:cs typeface="+mn-ea"/>
              </a:rPr>
              <a:t>吴下阿蒙！”蒙曰：“士别三日，即更</a:t>
            </a:r>
            <a:r>
              <a:rPr kumimoji="1" lang="en-US" altLang="zh-CN" sz="1800" b="1" dirty="0" smtClean="0">
                <a:latin typeface="+mn-ea"/>
                <a:cs typeface="+mn-ea"/>
              </a:rPr>
              <a:t> (</a:t>
            </a:r>
            <a:r>
              <a:rPr kumimoji="1" lang="en-US" altLang="zh-CN" sz="1800" b="1" dirty="0" err="1" smtClean="0">
                <a:solidFill>
                  <a:srgbClr val="0070C0"/>
                </a:solidFill>
                <a:latin typeface="+mn-ea"/>
                <a:cs typeface="+mn-ea"/>
              </a:rPr>
              <a:t>gèng</a:t>
            </a:r>
            <a:r>
              <a:rPr kumimoji="1" lang="en-US" altLang="zh-CN" sz="1800" b="1" dirty="0" smtClean="0">
                <a:latin typeface="+mn-ea"/>
                <a:cs typeface="+mn-ea"/>
              </a:rPr>
              <a:t>)</a:t>
            </a:r>
            <a:r>
              <a:rPr kumimoji="1" lang="en-US" altLang="zh-CN" sz="1800" b="1" dirty="0" smtClean="0">
                <a:solidFill>
                  <a:srgbClr val="FF0000"/>
                </a:solidFill>
                <a:latin typeface="+mn-ea"/>
                <a:cs typeface="+mn-ea"/>
              </a:rPr>
              <a:t>/</a:t>
            </a:r>
            <a:r>
              <a:rPr kumimoji="1" lang="zh-CN" altLang="en-US" sz="1800" b="1" dirty="0" smtClean="0">
                <a:latin typeface="+mn-ea"/>
                <a:cs typeface="+mn-ea"/>
              </a:rPr>
              <a:t>刮目相待，大兄</a:t>
            </a:r>
            <a:r>
              <a:rPr kumimoji="1" lang="en-US" altLang="zh-CN" sz="1800" b="1" dirty="0" smtClean="0">
                <a:solidFill>
                  <a:srgbClr val="FF0000"/>
                </a:solidFill>
                <a:latin typeface="+mn-ea"/>
                <a:cs typeface="+mn-ea"/>
              </a:rPr>
              <a:t>/</a:t>
            </a:r>
            <a:r>
              <a:rPr kumimoji="1" lang="zh-CN" altLang="en-US" sz="1800" b="1" dirty="0" smtClean="0">
                <a:latin typeface="+mn-ea"/>
                <a:cs typeface="+mn-ea"/>
              </a:rPr>
              <a:t>何</a:t>
            </a:r>
            <a:r>
              <a:rPr kumimoji="1" lang="en-US" altLang="zh-CN" sz="1800" b="1" dirty="0" smtClean="0">
                <a:solidFill>
                  <a:srgbClr val="FF0000"/>
                </a:solidFill>
                <a:latin typeface="+mn-ea"/>
                <a:cs typeface="+mn-ea"/>
              </a:rPr>
              <a:t>/</a:t>
            </a:r>
            <a:r>
              <a:rPr kumimoji="1" lang="zh-CN" altLang="en-US" sz="1800" b="1" dirty="0" smtClean="0">
                <a:latin typeface="+mn-ea"/>
                <a:cs typeface="+mn-ea"/>
              </a:rPr>
              <a:t>见事</a:t>
            </a:r>
            <a:r>
              <a:rPr kumimoji="1" lang="en-US" altLang="zh-CN" sz="1800" b="1" dirty="0" smtClean="0">
                <a:solidFill>
                  <a:srgbClr val="FF0000"/>
                </a:solidFill>
                <a:latin typeface="+mn-ea"/>
                <a:cs typeface="+mn-ea"/>
              </a:rPr>
              <a:t>/</a:t>
            </a:r>
            <a:r>
              <a:rPr kumimoji="1" lang="zh-CN" altLang="en-US" sz="1800" b="1" dirty="0" smtClean="0">
                <a:latin typeface="+mn-ea"/>
                <a:cs typeface="+mn-ea"/>
              </a:rPr>
              <a:t>之晚乎！”肃</a:t>
            </a:r>
            <a:r>
              <a:rPr kumimoji="1" lang="en-US" altLang="zh-CN" sz="1800" b="1" dirty="0" smtClean="0">
                <a:solidFill>
                  <a:srgbClr val="FF0000"/>
                </a:solidFill>
                <a:latin typeface="+mn-ea"/>
                <a:cs typeface="+mn-ea"/>
              </a:rPr>
              <a:t>/</a:t>
            </a:r>
            <a:r>
              <a:rPr kumimoji="1" lang="zh-CN" altLang="en-US" sz="1800" b="1" dirty="0" smtClean="0">
                <a:latin typeface="+mn-ea"/>
                <a:cs typeface="+mn-ea"/>
              </a:rPr>
              <a:t>遂</a:t>
            </a:r>
            <a:r>
              <a:rPr kumimoji="1" lang="en-US" altLang="zh-CN" sz="1800" b="1" dirty="0" smtClean="0">
                <a:latin typeface="+mn-ea"/>
                <a:cs typeface="+mn-ea"/>
              </a:rPr>
              <a:t>(</a:t>
            </a:r>
            <a:r>
              <a:rPr kumimoji="1" lang="en-US" altLang="zh-CN" sz="1800" b="1" dirty="0" err="1" smtClean="0">
                <a:solidFill>
                  <a:srgbClr val="0070C0"/>
                </a:solidFill>
                <a:latin typeface="+mn-ea"/>
                <a:cs typeface="+mn-ea"/>
              </a:rPr>
              <a:t>suì</a:t>
            </a:r>
            <a:r>
              <a:rPr kumimoji="1" lang="en-US" altLang="zh-CN" sz="1800" b="1" dirty="0" smtClean="0">
                <a:latin typeface="+mn-ea"/>
                <a:cs typeface="+mn-ea"/>
              </a:rPr>
              <a:t>)</a:t>
            </a:r>
            <a:r>
              <a:rPr kumimoji="1" lang="zh-CN" altLang="en-US" sz="1800" b="1" dirty="0" smtClean="0">
                <a:latin typeface="+mn-ea"/>
                <a:cs typeface="+mn-ea"/>
              </a:rPr>
              <a:t>拜蒙母，结友</a:t>
            </a:r>
            <a:r>
              <a:rPr kumimoji="1" lang="en-US" altLang="zh-CN" sz="1800" b="1" dirty="0" smtClean="0">
                <a:solidFill>
                  <a:srgbClr val="FF0000"/>
                </a:solidFill>
                <a:latin typeface="+mn-ea"/>
                <a:cs typeface="+mn-ea"/>
              </a:rPr>
              <a:t>/</a:t>
            </a:r>
            <a:r>
              <a:rPr kumimoji="1" lang="zh-CN" altLang="en-US" sz="1800" b="1" dirty="0" smtClean="0">
                <a:latin typeface="+mn-ea"/>
                <a:cs typeface="+mn-ea"/>
              </a:rPr>
              <a:t>而别</a:t>
            </a:r>
            <a:r>
              <a:rPr kumimoji="1" lang="zh-CN" altLang="en-US" sz="1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18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04253" y="695866"/>
            <a:ext cx="2939143" cy="6991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4100" dirty="0" smtClean="0">
                <a:latin typeface="+mn-ea"/>
              </a:rPr>
              <a:t>孙权劝学</a:t>
            </a:r>
            <a:endParaRPr lang="zh-CN" altLang="en-US" sz="4100" dirty="0"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9650" y="432885"/>
            <a:ext cx="2821305" cy="375920"/>
          </a:xfrm>
          <a:prstGeom prst="rect">
            <a:avLst/>
          </a:prstGeom>
          <a:solidFill>
            <a:schemeClr val="bg2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+mn-ea"/>
              </a:rPr>
              <a:t>一读：读准字音和停顿</a:t>
            </a:r>
            <a:endParaRPr lang="zh-CN" altLang="en-US" sz="2000" b="1" dirty="0" smtClean="0">
              <a:solidFill>
                <a:schemeClr val="accent1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20122" y="-2022964"/>
            <a:ext cx="5158409" cy="9198656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341114" y="332289"/>
            <a:ext cx="8497912" cy="4464184"/>
          </a:xfrm>
          <a:prstGeom prst="rect">
            <a:avLst/>
          </a:prstGeom>
          <a:solidFill>
            <a:schemeClr val="bg1"/>
          </a:solidFill>
          <a:ln w="92075">
            <a:solidFill>
              <a:srgbClr val="AEA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  <a:cs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15" y="2380194"/>
            <a:ext cx="9615116" cy="288543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-332233"/>
            <a:ext cx="1866320" cy="126899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089" y="3691556"/>
            <a:ext cx="940343" cy="145567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16" y="1111261"/>
            <a:ext cx="1298879" cy="84076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408" y="2956085"/>
            <a:ext cx="1136210" cy="73547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465615" y="1569242"/>
            <a:ext cx="4343400" cy="256159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1800" b="1" dirty="0" smtClean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1800" b="1" dirty="0" smtClean="0">
                <a:solidFill>
                  <a:srgbClr val="000000"/>
                </a:solidFill>
                <a:latin typeface="+mn-ea"/>
                <a:cs typeface="+mn-ea"/>
              </a:rPr>
              <a:t>初，权谓吕蒙曰：“卿今当涂掌事，不可不学！”蒙辞以军中多务。权曰：“孤岂欲卿治经为博士邪？但当涉猎，见往事耳。 卿言多务，孰若孤？孤常读书，自以为大有所益。”蒙乃始就学。及鲁肃过寻阳，与蒙论议，大惊曰：“卿今者才略，非复吴下阿蒙！”蒙曰：“士别三日，即更刮目相待，大兄何见事之晚乎！”肃遂拜蒙母，结友而别。</a:t>
            </a:r>
            <a:r>
              <a:rPr lang="zh-CN" altLang="en-US" sz="1800" dirty="0" smtClean="0">
                <a:solidFill>
                  <a:srgbClr val="000000"/>
                </a:solidFill>
                <a:latin typeface="+mn-ea"/>
                <a:cs typeface="+mn-ea"/>
              </a:rPr>
              <a:t> </a:t>
            </a:r>
            <a:endParaRPr lang="zh-CN" altLang="en-US" sz="1800" b="1" dirty="0" smtClean="0">
              <a:solidFill>
                <a:srgbClr val="000000"/>
              </a:solidFill>
              <a:latin typeface="+mn-ea"/>
              <a:cs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04508" y="678086"/>
            <a:ext cx="2939143" cy="6991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4100" dirty="0" smtClean="0">
                <a:latin typeface="+mn-ea"/>
              </a:rPr>
              <a:t>孙权劝学</a:t>
            </a:r>
            <a:endParaRPr lang="zh-CN" altLang="en-US" sz="4100" dirty="0"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0615" y="457650"/>
            <a:ext cx="1985010" cy="375920"/>
          </a:xfrm>
          <a:prstGeom prst="rect">
            <a:avLst/>
          </a:prstGeom>
          <a:solidFill>
            <a:schemeClr val="bg2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+mn-ea"/>
              </a:rPr>
              <a:t>二读：读懂文义</a:t>
            </a:r>
            <a:endParaRPr lang="zh-CN" altLang="en-US" sz="2000" b="1" dirty="0" smtClean="0">
              <a:solidFill>
                <a:schemeClr val="accent1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1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20122" y="-2022964"/>
            <a:ext cx="5158409" cy="9198656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341114" y="340452"/>
            <a:ext cx="8497912" cy="4464184"/>
          </a:xfrm>
          <a:prstGeom prst="rect">
            <a:avLst/>
          </a:prstGeom>
          <a:solidFill>
            <a:schemeClr val="bg1"/>
          </a:solidFill>
          <a:ln w="92075">
            <a:solidFill>
              <a:srgbClr val="AEA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  <a:cs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15" y="2380194"/>
            <a:ext cx="9615116" cy="288543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-332233"/>
            <a:ext cx="1866320" cy="126899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089" y="3691556"/>
            <a:ext cx="940343" cy="145567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16" y="1111261"/>
            <a:ext cx="1298879" cy="84076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408" y="2956085"/>
            <a:ext cx="1136210" cy="735472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854312" y="449146"/>
            <a:ext cx="5452723" cy="38338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68580" tIns="34290" rIns="68580" bIns="34290" anchor="ctr"/>
          <a:lstStyle/>
          <a:p>
            <a:r>
              <a:rPr lang="en-US" altLang="zh-CN" sz="2700" b="1" dirty="0" smtClean="0">
                <a:latin typeface="+mn-ea"/>
                <a:cs typeface="+mn-ea"/>
              </a:rPr>
              <a:t>1.</a:t>
            </a:r>
            <a:r>
              <a:rPr lang="zh-CN" altLang="zh-CN" sz="2700" b="1" dirty="0" smtClean="0">
                <a:latin typeface="+mn-ea"/>
                <a:cs typeface="+mn-ea"/>
              </a:rPr>
              <a:t>蒙</a:t>
            </a:r>
            <a:r>
              <a:rPr lang="zh-CN" altLang="zh-CN" sz="2700" b="1" u="sng" dirty="0" smtClean="0">
                <a:solidFill>
                  <a:srgbClr val="0070C0"/>
                </a:solidFill>
                <a:latin typeface="+mn-ea"/>
                <a:cs typeface="+mn-ea"/>
              </a:rPr>
              <a:t>辞</a:t>
            </a:r>
            <a:r>
              <a:rPr lang="zh-CN" altLang="zh-CN" sz="2700" b="1" dirty="0" smtClean="0">
                <a:latin typeface="+mn-ea"/>
                <a:cs typeface="+mn-ea"/>
              </a:rPr>
              <a:t>以</a:t>
            </a:r>
            <a:r>
              <a:rPr lang="zh-CN" altLang="zh-CN" sz="2700" b="1" dirty="0" smtClean="0">
                <a:latin typeface="+mn-ea"/>
                <a:cs typeface="+mn-ea"/>
              </a:rPr>
              <a:t>军中多务。</a:t>
            </a:r>
            <a:endParaRPr lang="zh-CN" altLang="zh-CN" sz="2700" b="1" dirty="0" smtClean="0">
              <a:latin typeface="+mn-ea"/>
              <a:cs typeface="+mn-ea"/>
            </a:endParaRPr>
          </a:p>
          <a:p>
            <a:r>
              <a:rPr lang="en-US" altLang="zh-CN" sz="2700" b="1" dirty="0" smtClean="0">
                <a:latin typeface="+mn-ea"/>
                <a:cs typeface="+mn-ea"/>
              </a:rPr>
              <a:t>2.</a:t>
            </a:r>
            <a:r>
              <a:rPr lang="zh-CN" altLang="zh-CN" sz="2700" b="1" dirty="0" smtClean="0">
                <a:latin typeface="+mn-ea"/>
                <a:cs typeface="+mn-ea"/>
              </a:rPr>
              <a:t>孤岂欲卿治经为</a:t>
            </a:r>
            <a:r>
              <a:rPr lang="zh-CN" altLang="zh-CN" sz="2700" b="1" u="sng" dirty="0" smtClean="0">
                <a:solidFill>
                  <a:srgbClr val="0070C0"/>
                </a:solidFill>
                <a:latin typeface="+mn-ea"/>
                <a:cs typeface="+mn-ea"/>
              </a:rPr>
              <a:t>博士</a:t>
            </a:r>
            <a:r>
              <a:rPr lang="zh-CN" altLang="zh-CN" sz="2700" b="1" dirty="0" smtClean="0">
                <a:latin typeface="+mn-ea"/>
                <a:cs typeface="+mn-ea"/>
              </a:rPr>
              <a:t>邪？</a:t>
            </a:r>
            <a:endParaRPr lang="zh-CN" altLang="zh-CN" sz="2700" b="1" dirty="0" smtClean="0">
              <a:latin typeface="+mn-ea"/>
              <a:cs typeface="+mn-ea"/>
            </a:endParaRPr>
          </a:p>
          <a:p>
            <a:r>
              <a:rPr lang="en-US" altLang="zh-CN" sz="2700" b="1" dirty="0" smtClean="0">
                <a:latin typeface="+mn-ea"/>
                <a:cs typeface="+mn-ea"/>
              </a:rPr>
              <a:t>3.</a:t>
            </a:r>
            <a:r>
              <a:rPr lang="zh-CN" altLang="zh-CN" sz="2700" b="1" u="sng" dirty="0" smtClean="0">
                <a:solidFill>
                  <a:srgbClr val="0070C0"/>
                </a:solidFill>
                <a:latin typeface="+mn-ea"/>
                <a:cs typeface="+mn-ea"/>
              </a:rPr>
              <a:t>但</a:t>
            </a:r>
            <a:r>
              <a:rPr lang="zh-CN" altLang="zh-CN" sz="2700" b="1" dirty="0" smtClean="0">
                <a:latin typeface="+mn-ea"/>
                <a:cs typeface="+mn-ea"/>
              </a:rPr>
              <a:t>当</a:t>
            </a:r>
            <a:r>
              <a:rPr lang="zh-CN" altLang="zh-CN" sz="2700" b="1" u="sng" dirty="0" smtClean="0">
                <a:solidFill>
                  <a:srgbClr val="0070C0"/>
                </a:solidFill>
                <a:latin typeface="+mn-ea"/>
                <a:cs typeface="+mn-ea"/>
              </a:rPr>
              <a:t>涉猎</a:t>
            </a:r>
            <a:r>
              <a:rPr lang="zh-CN" altLang="zh-CN" sz="2700" b="1" dirty="0" smtClean="0">
                <a:latin typeface="+mn-ea"/>
                <a:cs typeface="+mn-ea"/>
              </a:rPr>
              <a:t>，</a:t>
            </a:r>
            <a:r>
              <a:rPr lang="zh-CN" altLang="zh-CN" sz="2700" b="1" u="sng" dirty="0" smtClean="0">
                <a:solidFill>
                  <a:srgbClr val="0070C0"/>
                </a:solidFill>
                <a:latin typeface="+mn-ea"/>
                <a:cs typeface="+mn-ea"/>
              </a:rPr>
              <a:t>见</a:t>
            </a:r>
            <a:r>
              <a:rPr lang="zh-CN" altLang="zh-CN" sz="2700" b="1" dirty="0" smtClean="0">
                <a:latin typeface="+mn-ea"/>
                <a:cs typeface="+mn-ea"/>
              </a:rPr>
              <a:t>往事耳。</a:t>
            </a:r>
            <a:endParaRPr lang="zh-CN" altLang="zh-CN" sz="2700" b="1" dirty="0" smtClean="0">
              <a:latin typeface="+mn-ea"/>
              <a:cs typeface="+mn-ea"/>
            </a:endParaRPr>
          </a:p>
          <a:p>
            <a:r>
              <a:rPr lang="en-US" altLang="zh-CN" sz="2700" b="1" dirty="0" smtClean="0">
                <a:latin typeface="+mn-ea"/>
                <a:cs typeface="+mn-ea"/>
              </a:rPr>
              <a:t>4.</a:t>
            </a:r>
            <a:r>
              <a:rPr lang="zh-CN" altLang="zh-CN" sz="2700" b="1" dirty="0" smtClean="0">
                <a:latin typeface="+mn-ea"/>
                <a:cs typeface="+mn-ea"/>
              </a:rPr>
              <a:t>大兄何见事</a:t>
            </a:r>
            <a:r>
              <a:rPr lang="zh-CN" altLang="zh-CN" sz="2700" b="1" u="sng" dirty="0" smtClean="0">
                <a:solidFill>
                  <a:srgbClr val="0070C0"/>
                </a:solidFill>
                <a:latin typeface="+mn-ea"/>
                <a:cs typeface="+mn-ea"/>
              </a:rPr>
              <a:t>之</a:t>
            </a:r>
            <a:r>
              <a:rPr lang="zh-CN" altLang="zh-CN" sz="2700" b="1" dirty="0" smtClean="0">
                <a:latin typeface="+mn-ea"/>
                <a:cs typeface="+mn-ea"/>
              </a:rPr>
              <a:t>晚乎！</a:t>
            </a:r>
            <a:endParaRPr lang="zh-CN" altLang="zh-CN" sz="2700" b="1" dirty="0" smtClean="0">
              <a:latin typeface="+mn-ea"/>
              <a:cs typeface="+mn-ea"/>
            </a:endParaRPr>
          </a:p>
          <a:p>
            <a:r>
              <a:rPr lang="en-US" altLang="zh-CN" sz="2700" b="1" dirty="0" smtClean="0">
                <a:latin typeface="+mn-ea"/>
                <a:cs typeface="+mn-ea"/>
              </a:rPr>
              <a:t>5.</a:t>
            </a:r>
            <a:r>
              <a:rPr lang="zh-CN" altLang="zh-CN" sz="2700" b="1" dirty="0" smtClean="0">
                <a:latin typeface="+mn-ea"/>
                <a:cs typeface="+mn-ea"/>
              </a:rPr>
              <a:t>肃遂拜蒙母，结友而别</a:t>
            </a:r>
            <a:r>
              <a:rPr lang="zh-CN" altLang="en-US" sz="2700" b="1" dirty="0" smtClean="0">
                <a:latin typeface="+mn-ea"/>
                <a:cs typeface="+mn-ea"/>
              </a:rPr>
              <a:t>。</a:t>
            </a:r>
            <a:endParaRPr lang="zh-CN" altLang="zh-CN" sz="2700" b="1" dirty="0" smtClean="0">
              <a:latin typeface="+mn-ea"/>
              <a:cs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53465" y="457650"/>
            <a:ext cx="1961515" cy="375920"/>
          </a:xfrm>
          <a:prstGeom prst="rect">
            <a:avLst/>
          </a:prstGeom>
          <a:solidFill>
            <a:schemeClr val="bg2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+mn-ea"/>
              </a:rPr>
              <a:t>二读：读懂文义</a:t>
            </a:r>
            <a:endParaRPr lang="zh-CN" altLang="en-US" sz="2000" b="1" dirty="0" smtClean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890446" y="1323357"/>
            <a:ext cx="1344930" cy="483870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7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zh-CN" sz="2700" b="1" dirty="0" smtClean="0">
                <a:solidFill>
                  <a:srgbClr val="FF0000"/>
                </a:solidFill>
                <a:latin typeface="+mn-ea"/>
              </a:rPr>
              <a:t>（调）</a:t>
            </a:r>
            <a:endParaRPr lang="zh-CN" altLang="zh-CN" sz="2700" b="1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045567" y="1772393"/>
            <a:ext cx="1171575" cy="483870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zh-CN" sz="2700" b="1" dirty="0" smtClean="0">
                <a:solidFill>
                  <a:srgbClr val="FF0000"/>
                </a:solidFill>
                <a:latin typeface="+mn-ea"/>
              </a:rPr>
              <a:t>（留）</a:t>
            </a:r>
            <a:endParaRPr lang="zh-CN" altLang="zh-CN" sz="2700" b="1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053731" y="2147951"/>
            <a:ext cx="1171575" cy="483870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zh-CN" sz="2700" b="1" dirty="0" smtClean="0">
                <a:solidFill>
                  <a:srgbClr val="FF0000"/>
                </a:solidFill>
                <a:latin typeface="+mn-ea"/>
              </a:rPr>
              <a:t>（替）</a:t>
            </a:r>
            <a:endParaRPr lang="zh-CN" altLang="en-US" sz="27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053731" y="2580658"/>
            <a:ext cx="1171575" cy="483870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zh-CN" sz="2700" b="1" dirty="0" smtClean="0">
                <a:solidFill>
                  <a:srgbClr val="FF0000"/>
                </a:solidFill>
                <a:latin typeface="+mn-ea"/>
              </a:rPr>
              <a:t>（删）</a:t>
            </a:r>
            <a:endParaRPr lang="zh-CN" altLang="zh-CN" sz="2700" b="1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061895" y="2948052"/>
            <a:ext cx="1171575" cy="483870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zh-CN" sz="2700" b="1" dirty="0" smtClean="0">
                <a:solidFill>
                  <a:srgbClr val="FF0000"/>
                </a:solidFill>
                <a:latin typeface="+mn-ea"/>
              </a:rPr>
              <a:t>（补）</a:t>
            </a:r>
            <a:endParaRPr lang="zh-CN" altLang="zh-CN" sz="2700" b="1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90506" y="890357"/>
            <a:ext cx="1934936" cy="4838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700" b="1" dirty="0" smtClean="0">
                <a:solidFill>
                  <a:srgbClr val="FF0000"/>
                </a:solidFill>
                <a:latin typeface="+mn-ea"/>
              </a:rPr>
              <a:t>翻译五字法</a:t>
            </a:r>
            <a:endParaRPr lang="zh-CN" altLang="en-US" sz="2700" b="1" dirty="0" smtClean="0">
              <a:solidFill>
                <a:srgbClr val="FF0000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12" grpId="0"/>
      <p:bldP spid="13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20122" y="-2022964"/>
            <a:ext cx="5158409" cy="9198656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373946" y="351339"/>
            <a:ext cx="8497912" cy="4464184"/>
          </a:xfrm>
          <a:prstGeom prst="rect">
            <a:avLst/>
          </a:prstGeom>
          <a:solidFill>
            <a:schemeClr val="bg1"/>
          </a:solidFill>
          <a:ln w="92075">
            <a:solidFill>
              <a:srgbClr val="AEA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zh-CN" i="1" dirty="0" smtClean="0"/>
              <a:t>“孤岂欲卿治经为博士邪！但当涉猎，见往事耳。</a:t>
            </a:r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  <a:cs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15" y="2380194"/>
            <a:ext cx="9615116" cy="288543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-332233"/>
            <a:ext cx="1866320" cy="126899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089" y="3691556"/>
            <a:ext cx="940343" cy="145567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16" y="1111261"/>
            <a:ext cx="1298879" cy="84076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408" y="2956085"/>
            <a:ext cx="1136210" cy="735472"/>
          </a:xfrm>
          <a:prstGeom prst="rect">
            <a:avLst/>
          </a:prstGeom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700337" y="874540"/>
            <a:ext cx="4827134" cy="3911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 b="1" dirty="0" smtClean="0">
                <a:latin typeface="+mn-ea"/>
                <a:cs typeface="+mn-ea"/>
              </a:rPr>
              <a:t>1.</a:t>
            </a:r>
            <a:r>
              <a:rPr lang="zh-CN" altLang="zh-CN" sz="2100" b="1" dirty="0" smtClean="0">
                <a:latin typeface="+mn-ea"/>
                <a:cs typeface="+mn-ea"/>
              </a:rPr>
              <a:t>“卿今当涂掌事，不可不学</a:t>
            </a:r>
            <a:r>
              <a:rPr lang="en-US" altLang="zh-CN" sz="2100" b="1" dirty="0" smtClean="0">
                <a:latin typeface="+mn-ea"/>
                <a:cs typeface="+mn-ea"/>
              </a:rPr>
              <a:t>!</a:t>
            </a:r>
            <a:endParaRPr lang="zh-CN" altLang="en-US" sz="2100" b="1" dirty="0">
              <a:latin typeface="+mn-ea"/>
              <a:cs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0615" y="441140"/>
            <a:ext cx="1968500" cy="375920"/>
          </a:xfrm>
          <a:prstGeom prst="rect">
            <a:avLst/>
          </a:prstGeom>
          <a:solidFill>
            <a:schemeClr val="bg2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+mn-ea"/>
              </a:rPr>
              <a:t>三读：读出劝诫</a:t>
            </a:r>
            <a:endParaRPr lang="zh-CN" altLang="en-US" sz="2000" b="1" dirty="0" smtClean="0">
              <a:solidFill>
                <a:schemeClr val="accent1"/>
              </a:solidFill>
              <a:latin typeface="+mn-ea"/>
            </a:endParaRPr>
          </a:p>
        </p:txBody>
      </p:sp>
      <p:pic>
        <p:nvPicPr>
          <p:cNvPr id="13" name="图片 30721" descr="sq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2656" y="752585"/>
            <a:ext cx="1927622" cy="399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726873" y="1446040"/>
            <a:ext cx="4528797" cy="714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 b="1" dirty="0" smtClean="0">
                <a:latin typeface="+mn-ea"/>
                <a:cs typeface="+mn-ea"/>
              </a:rPr>
              <a:t>2.</a:t>
            </a:r>
            <a:r>
              <a:rPr lang="zh-CN" altLang="zh-CN" sz="2100" b="1" dirty="0" smtClean="0">
                <a:latin typeface="+mn-ea"/>
                <a:cs typeface="+mn-ea"/>
              </a:rPr>
              <a:t> “孤岂欲卿治经为博士邪！</a:t>
            </a:r>
            <a:r>
              <a:rPr lang="en-US" altLang="zh-CN" sz="2100" b="1" dirty="0" smtClean="0">
                <a:latin typeface="+mn-ea"/>
                <a:cs typeface="+mn-ea"/>
              </a:rPr>
              <a:t>   </a:t>
            </a:r>
            <a:endParaRPr lang="en-US" altLang="zh-CN" sz="2100" b="1" dirty="0" smtClean="0">
              <a:latin typeface="+mn-ea"/>
              <a:cs typeface="+mn-ea"/>
            </a:endParaRPr>
          </a:p>
          <a:p>
            <a:r>
              <a:rPr lang="en-US" altLang="zh-CN" sz="2100" b="1" dirty="0" smtClean="0">
                <a:latin typeface="+mn-ea"/>
                <a:cs typeface="+mn-ea"/>
              </a:rPr>
              <a:t>     </a:t>
            </a:r>
            <a:r>
              <a:rPr lang="zh-CN" altLang="zh-CN" sz="2100" b="1" dirty="0" smtClean="0">
                <a:latin typeface="+mn-ea"/>
                <a:cs typeface="+mn-ea"/>
              </a:rPr>
              <a:t>但当涉猎，见往事耳。</a:t>
            </a:r>
            <a:r>
              <a:rPr lang="zh-CN" altLang="en-US" sz="2100" b="1" dirty="0" smtClean="0">
                <a:latin typeface="+mn-ea"/>
                <a:cs typeface="+mn-ea"/>
              </a:rPr>
              <a:t>”</a:t>
            </a:r>
            <a:endParaRPr lang="zh-CN" altLang="en-US" sz="2100" b="1" dirty="0">
              <a:latin typeface="+mn-ea"/>
              <a:cs typeface="+mn-ea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765653" y="2229811"/>
            <a:ext cx="4827134" cy="7607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 b="1" dirty="0" smtClean="0">
                <a:latin typeface="+mn-ea"/>
                <a:cs typeface="+mn-ea"/>
              </a:rPr>
              <a:t>3. </a:t>
            </a:r>
            <a:r>
              <a:rPr lang="zh-CN" altLang="zh-CN" sz="2100" b="1" dirty="0" smtClean="0">
                <a:latin typeface="+mn-ea"/>
                <a:cs typeface="+mn-ea"/>
              </a:rPr>
              <a:t>“卿言多务，孰若孤</a:t>
            </a:r>
            <a:r>
              <a:rPr lang="en-US" altLang="zh-CN" sz="2100" b="1" dirty="0" smtClean="0">
                <a:latin typeface="+mn-ea"/>
                <a:cs typeface="+mn-ea"/>
              </a:rPr>
              <a:t>?</a:t>
            </a:r>
            <a:endParaRPr lang="en-US" altLang="zh-CN" sz="2100" b="1" dirty="0" smtClean="0">
              <a:latin typeface="+mn-ea"/>
              <a:cs typeface="+mn-ea"/>
            </a:endParaRPr>
          </a:p>
          <a:p>
            <a:r>
              <a:rPr lang="en-US" altLang="zh-CN" sz="2100" b="1" dirty="0" smtClean="0">
                <a:latin typeface="+mn-ea"/>
                <a:cs typeface="+mn-ea"/>
              </a:rPr>
              <a:t>    </a:t>
            </a:r>
            <a:r>
              <a:rPr lang="zh-CN" altLang="zh-CN" sz="2100" b="1" dirty="0" smtClean="0">
                <a:latin typeface="+mn-ea"/>
                <a:cs typeface="+mn-ea"/>
              </a:rPr>
              <a:t>孤常读书，自以为大有所益。</a:t>
            </a:r>
            <a:r>
              <a:rPr lang="zh-CN" altLang="zh-CN" sz="2400" b="1" dirty="0" smtClean="0">
                <a:latin typeface="+mn-ea"/>
                <a:cs typeface="+mn-ea"/>
              </a:rPr>
              <a:t>”</a:t>
            </a:r>
            <a:endParaRPr lang="zh-CN" altLang="en-US" sz="2400" b="1" dirty="0">
              <a:latin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11" grpId="0" bldLvl="0" animBg="1"/>
      <p:bldP spid="12" grpId="0" bldLvl="0" animBg="1"/>
      <p:bldP spid="14" grpId="0" bldLvl="0" animBg="1"/>
      <p:bldP spid="1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20122" y="-2022964"/>
            <a:ext cx="5158409" cy="9198656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384832" y="383995"/>
            <a:ext cx="8497912" cy="4464184"/>
          </a:xfrm>
          <a:prstGeom prst="rect">
            <a:avLst/>
          </a:prstGeom>
          <a:solidFill>
            <a:schemeClr val="bg1"/>
          </a:solidFill>
          <a:ln w="92075">
            <a:solidFill>
              <a:srgbClr val="AEA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zh-CN" i="1" dirty="0" smtClean="0"/>
              <a:t>“卿今当涂掌事，须学。”</a:t>
            </a:r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  <a:cs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15" y="2380194"/>
            <a:ext cx="9615116" cy="288543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-332233"/>
            <a:ext cx="1866320" cy="126899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089" y="3691556"/>
            <a:ext cx="940343" cy="145567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16" y="1111261"/>
            <a:ext cx="1298879" cy="84076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408" y="2956085"/>
            <a:ext cx="1136210" cy="735472"/>
          </a:xfrm>
          <a:prstGeom prst="rect">
            <a:avLst/>
          </a:prstGeom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025421" y="1035104"/>
            <a:ext cx="5235349" cy="4375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400" b="1" dirty="0" smtClean="0">
                <a:latin typeface="+mn-ea"/>
                <a:cs typeface="+mn-ea"/>
              </a:rPr>
              <a:t>1.</a:t>
            </a:r>
            <a:r>
              <a:rPr lang="zh-CN" altLang="en-US" sz="2400" b="1" dirty="0" smtClean="0">
                <a:latin typeface="+mn-ea"/>
                <a:cs typeface="+mn-ea"/>
              </a:rPr>
              <a:t>原文：</a:t>
            </a:r>
            <a:r>
              <a:rPr lang="zh-CN" altLang="zh-CN" sz="2400" b="1" dirty="0" smtClean="0">
                <a:latin typeface="+mn-ea"/>
                <a:cs typeface="+mn-ea"/>
              </a:rPr>
              <a:t>“卿今当涂掌事，</a:t>
            </a:r>
            <a:r>
              <a:rPr lang="zh-CN" altLang="zh-CN" sz="2400" b="1" dirty="0" smtClean="0">
                <a:solidFill>
                  <a:srgbClr val="FF0000"/>
                </a:solidFill>
                <a:latin typeface="+mn-ea"/>
                <a:cs typeface="+mn-ea"/>
              </a:rPr>
              <a:t>不</a:t>
            </a:r>
            <a:r>
              <a:rPr lang="zh-CN" altLang="zh-CN" sz="2400" b="1" dirty="0" smtClean="0">
                <a:latin typeface="+mn-ea"/>
                <a:cs typeface="+mn-ea"/>
              </a:rPr>
              <a:t>可</a:t>
            </a:r>
            <a:r>
              <a:rPr lang="zh-CN" altLang="zh-CN" sz="2400" b="1" dirty="0" smtClean="0">
                <a:solidFill>
                  <a:srgbClr val="FF0000"/>
                </a:solidFill>
                <a:latin typeface="+mn-ea"/>
                <a:cs typeface="+mn-ea"/>
              </a:rPr>
              <a:t>不</a:t>
            </a:r>
            <a:r>
              <a:rPr lang="zh-CN" altLang="zh-CN" sz="2400" b="1" dirty="0" smtClean="0">
                <a:latin typeface="+mn-ea"/>
                <a:cs typeface="+mn-ea"/>
              </a:rPr>
              <a:t>学</a:t>
            </a:r>
            <a:r>
              <a:rPr lang="en-US" altLang="zh-CN" sz="2400" b="1" dirty="0" smtClean="0">
                <a:solidFill>
                  <a:srgbClr val="FF0000"/>
                </a:solidFill>
                <a:latin typeface="+mn-ea"/>
                <a:cs typeface="+mn-ea"/>
              </a:rPr>
              <a:t>!</a:t>
            </a:r>
            <a:endParaRPr lang="zh-CN" altLang="en-US" sz="2400" b="1" dirty="0">
              <a:solidFill>
                <a:srgbClr val="FF0000"/>
              </a:solidFill>
              <a:latin typeface="+mn-ea"/>
              <a:cs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26490" y="474160"/>
            <a:ext cx="2010410" cy="375920"/>
          </a:xfrm>
          <a:prstGeom prst="rect">
            <a:avLst/>
          </a:prstGeom>
          <a:solidFill>
            <a:schemeClr val="bg2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+mn-ea"/>
              </a:rPr>
              <a:t>三读：读出劝诫</a:t>
            </a:r>
            <a:endParaRPr lang="zh-CN" altLang="en-US" sz="2000" b="1" dirty="0" smtClean="0">
              <a:solidFill>
                <a:schemeClr val="accent1"/>
              </a:solidFill>
              <a:latin typeface="+mn-ea"/>
            </a:endParaRPr>
          </a:p>
        </p:txBody>
      </p:sp>
      <p:pic>
        <p:nvPicPr>
          <p:cNvPr id="13" name="图片 30721" descr="sq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2656" y="752585"/>
            <a:ext cx="1927622" cy="399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152650" y="1710020"/>
            <a:ext cx="4931228" cy="4375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400" b="1" i="1" dirty="0" smtClean="0">
                <a:latin typeface="+mn-ea"/>
                <a:cs typeface="+mn-ea"/>
              </a:rPr>
              <a:t>(</a:t>
            </a:r>
            <a:r>
              <a:rPr lang="zh-CN" altLang="en-US" sz="2400" b="1" i="1" dirty="0" smtClean="0">
                <a:latin typeface="+mn-ea"/>
                <a:cs typeface="+mn-ea"/>
              </a:rPr>
              <a:t>改文：</a:t>
            </a:r>
            <a:r>
              <a:rPr lang="zh-CN" altLang="zh-CN" sz="2400" b="1" i="1" dirty="0" smtClean="0">
                <a:latin typeface="+mn-ea"/>
                <a:cs typeface="+mn-ea"/>
              </a:rPr>
              <a:t>“卿今当涂掌事，须学。”</a:t>
            </a:r>
            <a:r>
              <a:rPr lang="en-US" altLang="zh-CN" sz="2400" b="1" i="1" dirty="0" smtClean="0">
                <a:latin typeface="+mn-ea"/>
                <a:cs typeface="+mn-ea"/>
              </a:rPr>
              <a:t>)</a:t>
            </a:r>
            <a:endParaRPr lang="zh-CN" altLang="en-US" sz="2400" b="1" i="1" dirty="0">
              <a:solidFill>
                <a:srgbClr val="990000"/>
              </a:solidFill>
              <a:latin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11" grpId="0" build="allAtOnce"/>
      <p:bldP spid="14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penci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567646"/>
      </a:accent2>
      <a:accent3>
        <a:srgbClr val="F69200"/>
      </a:accent3>
      <a:accent4>
        <a:srgbClr val="FCE610"/>
      </a:accent4>
      <a:accent5>
        <a:srgbClr val="1F9A0E"/>
      </a:accent5>
      <a:accent6>
        <a:srgbClr val="C92521"/>
      </a:accent6>
      <a:hlink>
        <a:srgbClr val="F59E00"/>
      </a:hlink>
      <a:folHlink>
        <a:srgbClr val="B2B2B2"/>
      </a:folHlink>
    </a:clrScheme>
    <a:fontScheme name="Tw Cen MT-Rockwell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1822</Words>
  <Application>WPS 演示</Application>
  <PresentationFormat>全屏显示(16:9)</PresentationFormat>
  <Paragraphs>179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7" baseType="lpstr">
      <vt:lpstr>Arial</vt:lpstr>
      <vt:lpstr>宋体</vt:lpstr>
      <vt:lpstr>Wingdings</vt:lpstr>
      <vt:lpstr>印品黑体</vt:lpstr>
      <vt:lpstr>汉仪大黑简</vt:lpstr>
      <vt:lpstr>inpin heiti</vt:lpstr>
      <vt:lpstr>微软雅黑</vt:lpstr>
      <vt:lpstr>方正清刻本悦宋简体</vt:lpstr>
      <vt:lpstr>思源黑体 CN ExtraLight</vt:lpstr>
      <vt:lpstr>黑体</vt:lpstr>
      <vt:lpstr>楷体_GB2312</vt:lpstr>
      <vt:lpstr>新宋体</vt:lpstr>
      <vt:lpstr>楷体</vt:lpstr>
      <vt:lpstr>华文新魏</vt:lpstr>
      <vt:lpstr>Arial Unicode MS</vt:lpstr>
      <vt:lpstr>Tw Cen MT</vt:lpstr>
      <vt:lpstr>Rockwell</vt:lpstr>
      <vt:lpstr>方正姚体</vt:lpstr>
      <vt:lpstr>等线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</dc:creator>
  <cp:lastModifiedBy>zsl</cp:lastModifiedBy>
  <cp:revision>385</cp:revision>
  <dcterms:created xsi:type="dcterms:W3CDTF">2014-07-24T14:51:00Z</dcterms:created>
  <dcterms:modified xsi:type="dcterms:W3CDTF">2020-09-27T05:15:21Z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