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305" r:id="rId3"/>
    <p:sldId id="259" r:id="rId5"/>
    <p:sldId id="368" r:id="rId6"/>
    <p:sldId id="367" r:id="rId7"/>
    <p:sldId id="261" r:id="rId8"/>
    <p:sldId id="358" r:id="rId9"/>
    <p:sldId id="359" r:id="rId10"/>
    <p:sldId id="360" r:id="rId11"/>
    <p:sldId id="361" r:id="rId12"/>
    <p:sldId id="362" r:id="rId13"/>
    <p:sldId id="364" r:id="rId14"/>
    <p:sldId id="363" r:id="rId15"/>
    <p:sldId id="365" r:id="rId16"/>
    <p:sldId id="366" r:id="rId17"/>
    <p:sldId id="370" r:id="rId18"/>
    <p:sldId id="303" r:id="rId19"/>
    <p:sldId id="351" r:id="rId20"/>
    <p:sldId id="353" r:id="rId21"/>
    <p:sldId id="352" r:id="rId22"/>
    <p:sldId id="354" r:id="rId23"/>
    <p:sldId id="355" r:id="rId24"/>
    <p:sldId id="306" r:id="rId2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1CA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度样式 4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3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E516E4-6C13-49BD-9D0B-89066D387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59A81E-B95A-45EB-84FA-4EED8506B25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4" name="Date Placeholder 3"/>
          <p:cNvSpPr>
            <a:spLocks noGrp="1"/>
          </p:cNvSpPr>
          <p:nvPr>
            <p:ph type="dt" sz="half" idx="10"/>
          </p:nvPr>
        </p:nvSpPr>
        <p:spPr/>
        <p:txBody>
          <a:bodyPr/>
          <a:lstStyle/>
          <a:p>
            <a:fld id="{45FC5BF3-2AE4-48BF-9C21-15C726714540}" type="datetimeFigureOut">
              <a:rPr lang="zh-CN" altLang="en-US" smtClean="0">
                <a:solidFill>
                  <a:prstClr val="black">
                    <a:tint val="75000"/>
                  </a:prstClr>
                </a:solidFill>
              </a:rPr>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E112C8B-F767-4DCF-8CE6-E5739DBC5A2E}"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45FC5BF3-2AE4-48BF-9C21-15C726714540}" type="datetimeFigureOut">
              <a:rPr lang="zh-CN" altLang="en-US" smtClean="0">
                <a:solidFill>
                  <a:prstClr val="black">
                    <a:tint val="75000"/>
                  </a:prstClr>
                </a:solidFill>
              </a:rPr>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E112C8B-F767-4DCF-8CE6-E5739DBC5A2E}"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45FC5BF3-2AE4-48BF-9C21-15C726714540}" type="datetimeFigureOut">
              <a:rPr lang="zh-CN" altLang="en-US" smtClean="0">
                <a:solidFill>
                  <a:prstClr val="black">
                    <a:tint val="75000"/>
                  </a:prstClr>
                </a:solidFill>
              </a:rPr>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E112C8B-F767-4DCF-8CE6-E5739DBC5A2E}"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82F288E0-7875-42C4-84C8-98DBBD3BF4D2}" type="datetimeFigureOut">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7D9BB5D0-35E4-459D-AEF3-FE4D7C45CC19}"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自定义版式">
    <p:spTree>
      <p:nvGrpSpPr>
        <p:cNvPr id="1" name=""/>
        <p:cNvGrpSpPr/>
        <p:nvPr/>
      </p:nvGrpSpPr>
      <p:grpSpPr>
        <a:xfrm>
          <a:off x="0" y="0"/>
          <a:ext cx="0" cy="0"/>
          <a:chOff x="0" y="0"/>
          <a:chExt cx="0" cy="0"/>
        </a:xfrm>
      </p:grpSpPr>
    </p:spTree>
  </p:cSld>
  <p:clrMapOvr>
    <a:masterClrMapping/>
  </p:clrMapOvr>
  <p:transition spd="slow">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45FC5BF3-2AE4-48BF-9C21-15C726714540}" type="datetimeFigureOut">
              <a:rPr lang="zh-CN" altLang="en-US" smtClean="0">
                <a:solidFill>
                  <a:prstClr val="black">
                    <a:tint val="75000"/>
                  </a:prstClr>
                </a:solidFill>
              </a:rPr>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E112C8B-F767-4DCF-8CE6-E5739DBC5A2E}"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45FC5BF3-2AE4-48BF-9C21-15C726714540}" type="datetimeFigureOut">
              <a:rPr lang="zh-CN" altLang="en-US" smtClean="0">
                <a:solidFill>
                  <a:prstClr val="black">
                    <a:tint val="75000"/>
                  </a:prstClr>
                </a:solidFill>
              </a:rPr>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E112C8B-F767-4DCF-8CE6-E5739DBC5A2E}"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4"/>
          <p:cNvSpPr>
            <a:spLocks noGrp="1"/>
          </p:cNvSpPr>
          <p:nvPr>
            <p:ph type="dt" sz="half" idx="10"/>
          </p:nvPr>
        </p:nvSpPr>
        <p:spPr/>
        <p:txBody>
          <a:bodyPr/>
          <a:lstStyle/>
          <a:p>
            <a:fld id="{45FC5BF3-2AE4-48BF-9C21-15C726714540}" type="datetimeFigureOut">
              <a:rPr lang="zh-CN" altLang="en-US" smtClean="0">
                <a:solidFill>
                  <a:prstClr val="black">
                    <a:tint val="75000"/>
                  </a:prstClr>
                </a:solidFill>
              </a:rPr>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E112C8B-F767-4DCF-8CE6-E5739DBC5A2E}"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6"/>
          <p:cNvSpPr>
            <a:spLocks noGrp="1"/>
          </p:cNvSpPr>
          <p:nvPr>
            <p:ph type="dt" sz="half" idx="10"/>
          </p:nvPr>
        </p:nvSpPr>
        <p:spPr/>
        <p:txBody>
          <a:bodyPr/>
          <a:lstStyle/>
          <a:p>
            <a:fld id="{45FC5BF3-2AE4-48BF-9C21-15C726714540}" type="datetimeFigureOut">
              <a:rPr lang="zh-CN" altLang="en-US" smtClean="0">
                <a:solidFill>
                  <a:prstClr val="black">
                    <a:tint val="75000"/>
                  </a:prstClr>
                </a:solidFill>
              </a:rPr>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E112C8B-F767-4DCF-8CE6-E5739DBC5A2E}"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5FC5BF3-2AE4-48BF-9C21-15C726714540}" type="datetimeFigureOut">
              <a:rPr lang="zh-CN" altLang="en-US" smtClean="0">
                <a:solidFill>
                  <a:prstClr val="black">
                    <a:tint val="75000"/>
                  </a:prstClr>
                </a:solidFill>
              </a:rPr>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E112C8B-F767-4DCF-8CE6-E5739DBC5A2E}"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FC5BF3-2AE4-48BF-9C21-15C726714540}" type="datetimeFigureOut">
              <a:rPr lang="zh-CN" altLang="en-US" smtClean="0">
                <a:solidFill>
                  <a:prstClr val="black">
                    <a:tint val="75000"/>
                  </a:prstClr>
                </a:solidFill>
              </a:rPr>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E112C8B-F767-4DCF-8CE6-E5739DBC5A2E}"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45FC5BF3-2AE4-48BF-9C21-15C726714540}" type="datetimeFigureOut">
              <a:rPr lang="zh-CN" altLang="en-US" smtClean="0">
                <a:solidFill>
                  <a:prstClr val="black">
                    <a:tint val="75000"/>
                  </a:prstClr>
                </a:solidFill>
              </a:rPr>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E112C8B-F767-4DCF-8CE6-E5739DBC5A2E}"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45FC5BF3-2AE4-48BF-9C21-15C726714540}" type="datetimeFigureOut">
              <a:rPr lang="zh-CN" altLang="en-US" smtClean="0">
                <a:solidFill>
                  <a:prstClr val="black">
                    <a:tint val="75000"/>
                  </a:prstClr>
                </a:solidFill>
              </a:rPr>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E112C8B-F767-4DCF-8CE6-E5739DBC5A2E}"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4F0E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45FC5BF3-2AE4-48BF-9C21-15C726714540}" type="datetimeFigureOut">
              <a:rPr lang="zh-CN" altLang="en-US" smtClean="0">
                <a:solidFill>
                  <a:prstClr val="black">
                    <a:tint val="75000"/>
                  </a:prstClr>
                </a:solidFill>
              </a:rPr>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DE112C8B-F767-4DCF-8CE6-E5739DBC5A2E}" type="slidenum">
              <a:rPr lang="zh-CN" altLang="en-US" smtClean="0">
                <a:solidFill>
                  <a:prstClr val="black">
                    <a:tint val="75000"/>
                  </a:prstClr>
                </a:solidFill>
              </a:rPr>
            </a:fld>
            <a:endParaRPr lang="zh-CN"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image" Target="../media/image1.jpeg"/><Relationship Id="rId1" Type="http://schemas.openxmlformats.org/officeDocument/2006/relationships/hyperlink" Target="&#38395;&#19968;&#22810;&#65306;&#26368;&#21518;&#19968;&#27425;&#35762;&#28436;&#65288;&#32032;&#26448;1&#65289;.mp4"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4" descr="https://timgsa.baidu.com/timg?image&amp;quality=80&amp;size=b9999_10000&amp;sec=1566795890506&amp;di=740ff04359766174fefd62cfbdec9793&amp;imgtype=0&amp;src=http%3A%2F%2F5b0988e595225.cdn.sohucs.com%2Fimages%2F20180430%2F6a4048c4ab4c4728b89b4cbba3322c61.jpeg">
            <a:hlinkClick r:id="rId1" tooltip="" action="ppaction://hlinkfile"/>
          </p:cNvPr>
          <p:cNvPicPr>
            <a:picLocks noChangeAspect="1" noChangeArrowheads="1"/>
          </p:cNvPicPr>
          <p:nvPr/>
        </p:nvPicPr>
        <p:blipFill>
          <a:blip r:embed="rId2" cstate="email"/>
          <a:srcRect/>
          <a:stretch>
            <a:fillRect/>
          </a:stretch>
        </p:blipFill>
        <p:spPr bwMode="auto">
          <a:xfrm>
            <a:off x="0" y="2033270"/>
            <a:ext cx="12192000" cy="4824730"/>
          </a:xfrm>
          <a:prstGeom prst="rect">
            <a:avLst/>
          </a:prstGeom>
          <a:noFill/>
          <a:extLst>
            <a:ext uri="{909E8E84-426E-40DD-AFC4-6F175D3DCCD1}">
              <a14:hiddenFill xmlns:a14="http://schemas.microsoft.com/office/drawing/2010/main">
                <a:solidFill>
                  <a:srgbClr val="FFFFFF"/>
                </a:solidFill>
              </a14:hiddenFill>
            </a:ext>
          </a:extLst>
        </p:spPr>
      </p:pic>
      <p:sp>
        <p:nvSpPr>
          <p:cNvPr id="39" name="TextBox 48"/>
          <p:cNvSpPr txBox="1"/>
          <p:nvPr/>
        </p:nvSpPr>
        <p:spPr>
          <a:xfrm>
            <a:off x="1500505" y="481965"/>
            <a:ext cx="8845550" cy="1445260"/>
          </a:xfrm>
          <a:prstGeom prst="rect">
            <a:avLst/>
          </a:prstGeom>
          <a:noFill/>
          <a:ln w="19050">
            <a:noFill/>
          </a:ln>
          <a:effectLst>
            <a:softEdge rad="31750"/>
          </a:effectLst>
        </p:spPr>
        <p:txBody>
          <a:bodyPr wrap="square" lIns="91440" tIns="45720" rIns="91440" bIns="4572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buFontTx/>
              <a:buNone/>
              <a:defRPr/>
            </a:pPr>
            <a:r>
              <a:rPr lang="zh-CN" altLang="en-US" sz="8800" b="1" dirty="0">
                <a:solidFill>
                  <a:srgbClr val="C00000"/>
                </a:solidFill>
                <a:latin typeface="微软雅黑" panose="020B0503020204020204" pitchFamily="34" charset="-122"/>
                <a:ea typeface="微软雅黑" panose="020B0503020204020204" pitchFamily="34" charset="-122"/>
                <a:cs typeface="Kaiti SC"/>
              </a:rPr>
              <a:t>最后一次讲演</a:t>
            </a:r>
            <a:endParaRPr lang="zh-CN" altLang="en-US" sz="8800" b="1" dirty="0">
              <a:solidFill>
                <a:srgbClr val="C00000"/>
              </a:solidFill>
              <a:latin typeface="微软雅黑" panose="020B0503020204020204" pitchFamily="34" charset="-122"/>
              <a:ea typeface="微软雅黑" panose="020B0503020204020204" pitchFamily="34" charset="-122"/>
              <a:cs typeface="Kaiti SC"/>
            </a:endParaRPr>
          </a:p>
        </p:txBody>
      </p:sp>
      <p:sp>
        <p:nvSpPr>
          <p:cNvPr id="3" name="矩形 2"/>
          <p:cNvSpPr/>
          <p:nvPr/>
        </p:nvSpPr>
        <p:spPr>
          <a:xfrm>
            <a:off x="11213847" y="6581001"/>
            <a:ext cx="978153" cy="276999"/>
          </a:xfrm>
          <a:prstGeom prst="rect">
            <a:avLst/>
          </a:prstGeom>
        </p:spPr>
        <p:txBody>
          <a:bodyPr wrap="none">
            <a:spAutoFit/>
          </a:bodyPr>
          <a:lstStyle/>
          <a:p>
            <a:pPr algn="ctr"/>
            <a:r>
              <a:rPr lang="en-US" altLang="zh-CN" sz="1200" dirty="0" smtClean="0">
                <a:solidFill>
                  <a:schemeClr val="bg1">
                    <a:lumMod val="85000"/>
                  </a:schemeClr>
                </a:solidFill>
                <a:latin typeface="微软雅黑" panose="020B0503020204020204" pitchFamily="34" charset="-122"/>
                <a:ea typeface="微软雅黑" panose="020B0503020204020204" pitchFamily="34" charset="-122"/>
              </a:rPr>
              <a:t>By</a:t>
            </a:r>
            <a:r>
              <a:rPr lang="zh-CN" altLang="en-US" sz="1200" dirty="0" smtClean="0">
                <a:solidFill>
                  <a:schemeClr val="bg1">
                    <a:lumMod val="85000"/>
                  </a:schemeClr>
                </a:solidFill>
                <a:latin typeface="微软雅黑" panose="020B0503020204020204" pitchFamily="34" charset="-122"/>
                <a:ea typeface="微软雅黑" panose="020B0503020204020204" pitchFamily="34" charset="-122"/>
              </a:rPr>
              <a:t>：大木子</a:t>
            </a:r>
            <a:endParaRPr lang="zh-CN" altLang="en-US" sz="1200"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37185" y="130810"/>
            <a:ext cx="10615930" cy="645160"/>
          </a:xfrm>
          <a:prstGeom prst="rect">
            <a:avLst/>
          </a:prstGeom>
          <a:noFill/>
        </p:spPr>
        <p:txBody>
          <a:bodyPr wrap="square" rtlCol="0">
            <a:spAutoFit/>
            <a:scene3d>
              <a:camera prst="orthographicFront"/>
              <a:lightRig rig="threePt" dir="t"/>
            </a:scene3d>
          </a:bodyPr>
          <a:p>
            <a:r>
              <a:rPr lang="zh-CN" altLang="en-US" sz="3600">
                <a:gradFill>
                  <a:gsLst>
                    <a:gs pos="21000">
                      <a:srgbClr val="53575C"/>
                    </a:gs>
                    <a:gs pos="88000">
                      <a:srgbClr val="C5C7CA"/>
                    </a:gs>
                  </a:gsLst>
                  <a:lin ang="5400000"/>
                </a:gradFill>
                <a:effectLst/>
                <a:latin typeface="方正粗黑宋简体" panose="02000000000000000000" charset="-122"/>
                <a:ea typeface="方正粗黑宋简体" panose="02000000000000000000" charset="-122"/>
              </a:rPr>
              <a:t>活动三（</a:t>
            </a:r>
            <a:r>
              <a:rPr lang="en-US" altLang="zh-CN" sz="3600">
                <a:gradFill>
                  <a:gsLst>
                    <a:gs pos="21000">
                      <a:srgbClr val="53575C"/>
                    </a:gs>
                    <a:gs pos="88000">
                      <a:srgbClr val="C5C7CA"/>
                    </a:gs>
                  </a:gsLst>
                  <a:lin ang="5400000"/>
                </a:gradFill>
                <a:effectLst/>
                <a:latin typeface="方正粗黑宋简体" panose="02000000000000000000" charset="-122"/>
                <a:ea typeface="方正粗黑宋简体" panose="02000000000000000000" charset="-122"/>
              </a:rPr>
              <a:t>1</a:t>
            </a:r>
            <a:r>
              <a:rPr lang="zh-CN" altLang="en-US" sz="3600">
                <a:gradFill>
                  <a:gsLst>
                    <a:gs pos="21000">
                      <a:srgbClr val="53575C"/>
                    </a:gs>
                    <a:gs pos="88000">
                      <a:srgbClr val="C5C7CA"/>
                    </a:gs>
                  </a:gsLst>
                  <a:lin ang="5400000"/>
                </a:gradFill>
                <a:effectLst/>
                <a:latin typeface="方正粗黑宋简体" panose="02000000000000000000" charset="-122"/>
                <a:ea typeface="方正粗黑宋简体" panose="02000000000000000000" charset="-122"/>
              </a:rPr>
              <a:t>）</a:t>
            </a:r>
            <a:r>
              <a:rPr lang="zh-CN" altLang="en-US" sz="3600">
                <a:gradFill>
                  <a:gsLst>
                    <a:gs pos="21000">
                      <a:srgbClr val="53575C"/>
                    </a:gs>
                    <a:gs pos="88000">
                      <a:srgbClr val="C5C7CA"/>
                    </a:gs>
                  </a:gsLst>
                  <a:lin ang="5400000"/>
                </a:gradFill>
                <a:effectLst/>
                <a:latin typeface="方正粗黑宋简体" panose="02000000000000000000" charset="-122"/>
                <a:ea typeface="方正粗黑宋简体" panose="02000000000000000000" charset="-122"/>
              </a:rPr>
              <a:t>：品读句子，揣摩情感</a:t>
            </a:r>
            <a:endParaRPr lang="zh-CN" altLang="en-US" sz="3600">
              <a:gradFill>
                <a:gsLst>
                  <a:gs pos="21000">
                    <a:srgbClr val="53575C"/>
                  </a:gs>
                  <a:gs pos="88000">
                    <a:srgbClr val="C5C7CA"/>
                  </a:gs>
                </a:gsLst>
                <a:lin ang="5400000"/>
              </a:gradFill>
              <a:effectLst/>
              <a:latin typeface="方正粗黑宋简体" panose="02000000000000000000" charset="-122"/>
              <a:ea typeface="方正粗黑宋简体" panose="02000000000000000000" charset="-122"/>
            </a:endParaRPr>
          </a:p>
        </p:txBody>
      </p:sp>
      <p:sp>
        <p:nvSpPr>
          <p:cNvPr id="3" name="文本框 2"/>
          <p:cNvSpPr txBox="1"/>
          <p:nvPr/>
        </p:nvSpPr>
        <p:spPr>
          <a:xfrm>
            <a:off x="467995" y="1564005"/>
            <a:ext cx="11045825" cy="3415030"/>
          </a:xfrm>
          <a:prstGeom prst="rect">
            <a:avLst/>
          </a:prstGeom>
          <a:noFill/>
        </p:spPr>
        <p:txBody>
          <a:bodyPr wrap="square" rtlCol="0" anchor="t">
            <a:spAutoFit/>
          </a:bodyPr>
          <a:p>
            <a:r>
              <a:rPr lang="zh-CN" altLang="en-US" sz="3600">
                <a:latin typeface="楷体" panose="02010609060101010101" charset="-122"/>
                <a:ea typeface="楷体" panose="02010609060101010101" charset="-122"/>
              </a:rPr>
              <a:t>这几天，大家晓得，在昆明出现了历史上最卑劣最无耻的事情！</a:t>
            </a:r>
            <a:endParaRPr lang="zh-CN" altLang="en-US" sz="3600">
              <a:latin typeface="楷体" panose="02010609060101010101" charset="-122"/>
              <a:ea typeface="楷体" panose="02010609060101010101" charset="-122"/>
            </a:endParaRPr>
          </a:p>
          <a:p>
            <a:endParaRPr lang="zh-CN" altLang="en-US" sz="3600">
              <a:latin typeface="楷体" panose="02010609060101010101" charset="-122"/>
              <a:ea typeface="楷体" panose="02010609060101010101" charset="-122"/>
            </a:endParaRPr>
          </a:p>
          <a:p>
            <a:r>
              <a:rPr lang="zh-CN" altLang="en-US" sz="3600">
                <a:latin typeface="楷体" panose="02010609060101010101" charset="-122"/>
                <a:ea typeface="楷体" panose="02010609060101010101" charset="-122"/>
              </a:rPr>
              <a:t>李先生究竟犯了什么罪，竟遭此毒手？</a:t>
            </a:r>
            <a:endParaRPr lang="zh-CN" altLang="en-US" sz="3600">
              <a:latin typeface="楷体" panose="02010609060101010101" charset="-122"/>
              <a:ea typeface="楷体" panose="02010609060101010101" charset="-122"/>
            </a:endParaRPr>
          </a:p>
          <a:p>
            <a:r>
              <a:rPr lang="zh-CN" altLang="en-US" sz="3600">
                <a:latin typeface="楷体" panose="02010609060101010101" charset="-122"/>
                <a:ea typeface="楷体" panose="02010609060101010101" charset="-122"/>
              </a:rPr>
              <a:t>他只不过用笔写写文章，用嘴说说话，而他所写的，所说的，都无非是一个没有失掉良心的中国人的话！</a:t>
            </a:r>
            <a:endParaRPr lang="zh-CN" altLang="en-US" sz="3600">
              <a:latin typeface="楷体" panose="02010609060101010101" charset="-122"/>
              <a:ea typeface="楷体" panose="02010609060101010101" charset="-122"/>
            </a:endParaRPr>
          </a:p>
        </p:txBody>
      </p:sp>
      <p:sp>
        <p:nvSpPr>
          <p:cNvPr id="4" name="文本框 3"/>
          <p:cNvSpPr txBox="1"/>
          <p:nvPr/>
        </p:nvSpPr>
        <p:spPr>
          <a:xfrm>
            <a:off x="5018405" y="1096010"/>
            <a:ext cx="2011680" cy="645160"/>
          </a:xfrm>
          <a:prstGeom prst="rect">
            <a:avLst/>
          </a:prstGeom>
          <a:noFill/>
        </p:spPr>
        <p:txBody>
          <a:bodyPr wrap="none" rtlCol="0">
            <a:spAutoFit/>
          </a:bodyPr>
          <a:p>
            <a:pPr algn="l"/>
            <a:r>
              <a:rPr lang="zh-CN" altLang="en-US" sz="3600">
                <a:solidFill>
                  <a:schemeClr val="accent2"/>
                </a:solidFill>
                <a:latin typeface="楷体" panose="02010609060101010101" charset="-122"/>
                <a:ea typeface="楷体" panose="02010609060101010101" charset="-122"/>
                <a:sym typeface="+mn-ea"/>
              </a:rPr>
              <a:t>片段一：</a:t>
            </a:r>
            <a:endParaRPr lang="zh-CN" altLang="en-US" sz="3600">
              <a:solidFill>
                <a:schemeClr val="accent2"/>
              </a:solidFill>
              <a:latin typeface="楷体" panose="02010609060101010101" charset="-122"/>
              <a:ea typeface="楷体" panose="02010609060101010101"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37185" y="130810"/>
            <a:ext cx="10615930" cy="1198880"/>
          </a:xfrm>
          <a:prstGeom prst="rect">
            <a:avLst/>
          </a:prstGeom>
          <a:noFill/>
        </p:spPr>
        <p:txBody>
          <a:bodyPr wrap="square" rtlCol="0">
            <a:spAutoFit/>
            <a:scene3d>
              <a:camera prst="orthographicFront"/>
              <a:lightRig rig="threePt" dir="t"/>
            </a:scene3d>
          </a:bodyPr>
          <a:p>
            <a:r>
              <a:rPr lang="zh-CN" altLang="en-US" sz="3600">
                <a:gradFill>
                  <a:gsLst>
                    <a:gs pos="21000">
                      <a:srgbClr val="53575C"/>
                    </a:gs>
                    <a:gs pos="88000">
                      <a:srgbClr val="C5C7CA"/>
                    </a:gs>
                  </a:gsLst>
                  <a:lin ang="5400000"/>
                </a:gradFill>
                <a:effectLst/>
                <a:latin typeface="方正粗黑宋简体" panose="02000000000000000000" charset="-122"/>
                <a:ea typeface="方正粗黑宋简体" panose="02000000000000000000" charset="-122"/>
              </a:rPr>
              <a:t>活动三（</a:t>
            </a:r>
            <a:r>
              <a:rPr lang="en-US" altLang="zh-CN" sz="3600">
                <a:gradFill>
                  <a:gsLst>
                    <a:gs pos="21000">
                      <a:srgbClr val="53575C"/>
                    </a:gs>
                    <a:gs pos="88000">
                      <a:srgbClr val="C5C7CA"/>
                    </a:gs>
                  </a:gsLst>
                  <a:lin ang="5400000"/>
                </a:gradFill>
                <a:effectLst/>
                <a:latin typeface="方正粗黑宋简体" panose="02000000000000000000" charset="-122"/>
                <a:ea typeface="方正粗黑宋简体" panose="02000000000000000000" charset="-122"/>
              </a:rPr>
              <a:t>2</a:t>
            </a:r>
            <a:r>
              <a:rPr lang="zh-CN" altLang="en-US" sz="3600">
                <a:gradFill>
                  <a:gsLst>
                    <a:gs pos="21000">
                      <a:srgbClr val="53575C"/>
                    </a:gs>
                    <a:gs pos="88000">
                      <a:srgbClr val="C5C7CA"/>
                    </a:gs>
                  </a:gsLst>
                  <a:lin ang="5400000"/>
                </a:gradFill>
                <a:effectLst/>
                <a:latin typeface="方正粗黑宋简体" panose="02000000000000000000" charset="-122"/>
                <a:ea typeface="方正粗黑宋简体" panose="02000000000000000000" charset="-122"/>
              </a:rPr>
              <a:t>）</a:t>
            </a:r>
            <a:r>
              <a:rPr lang="zh-CN" altLang="en-US" sz="3600">
                <a:gradFill>
                  <a:gsLst>
                    <a:gs pos="21000">
                      <a:srgbClr val="53575C"/>
                    </a:gs>
                    <a:gs pos="88000">
                      <a:srgbClr val="C5C7CA"/>
                    </a:gs>
                  </a:gsLst>
                  <a:lin ang="5400000"/>
                </a:gradFill>
                <a:effectLst/>
                <a:latin typeface="方正粗黑宋简体" panose="02000000000000000000" charset="-122"/>
                <a:ea typeface="方正粗黑宋简体" panose="02000000000000000000" charset="-122"/>
              </a:rPr>
              <a:t>：品读句子，揣摩情感</a:t>
            </a:r>
            <a:endParaRPr lang="zh-CN" altLang="en-US" sz="3600">
              <a:solidFill>
                <a:schemeClr val="accent2"/>
              </a:solidFill>
              <a:latin typeface="楷体" panose="02010609060101010101" charset="-122"/>
              <a:ea typeface="楷体" panose="02010609060101010101" charset="-122"/>
            </a:endParaRPr>
          </a:p>
          <a:p>
            <a:endParaRPr lang="zh-CN" altLang="en-US" sz="3600">
              <a:solidFill>
                <a:schemeClr val="accent2"/>
              </a:solidFill>
              <a:effectLst/>
              <a:latin typeface="楷体" panose="02010609060101010101" charset="-122"/>
              <a:ea typeface="楷体" panose="02010609060101010101" charset="-122"/>
            </a:endParaRPr>
          </a:p>
        </p:txBody>
      </p:sp>
      <p:sp>
        <p:nvSpPr>
          <p:cNvPr id="3" name="文本框 2"/>
          <p:cNvSpPr txBox="1"/>
          <p:nvPr/>
        </p:nvSpPr>
        <p:spPr>
          <a:xfrm>
            <a:off x="337185" y="1772920"/>
            <a:ext cx="11045825" cy="4631055"/>
          </a:xfrm>
          <a:prstGeom prst="rect">
            <a:avLst/>
          </a:prstGeom>
          <a:noFill/>
        </p:spPr>
        <p:txBody>
          <a:bodyPr wrap="square" rtlCol="0" anchor="t">
            <a:spAutoFit/>
          </a:bodyPr>
          <a:p>
            <a:pPr marL="0" indent="0" eaLnBrk="1" hangingPunct="1">
              <a:lnSpc>
                <a:spcPct val="120000"/>
              </a:lnSpc>
              <a:buNone/>
            </a:pPr>
            <a:r>
              <a:rPr lang="zh-CN" altLang="en-US" sz="3600" b="1">
                <a:solidFill>
                  <a:schemeClr val="tx1"/>
                </a:solidFill>
                <a:latin typeface="楷体" panose="02010609060101010101" charset="-122"/>
                <a:ea typeface="楷体" panose="02010609060101010101" charset="-122"/>
                <a:sym typeface="+mn-ea"/>
              </a:rPr>
              <a:t>今天，这里有没有特务？</a:t>
            </a:r>
            <a:endParaRPr lang="zh-CN" altLang="en-US" sz="3600" b="1">
              <a:solidFill>
                <a:schemeClr val="tx1"/>
              </a:solidFill>
              <a:latin typeface="楷体" panose="02010609060101010101" charset="-122"/>
              <a:ea typeface="楷体" panose="02010609060101010101" charset="-122"/>
            </a:endParaRPr>
          </a:p>
          <a:p>
            <a:pPr marL="0" indent="0" eaLnBrk="1" hangingPunct="1">
              <a:lnSpc>
                <a:spcPct val="120000"/>
              </a:lnSpc>
              <a:buNone/>
            </a:pPr>
            <a:r>
              <a:rPr lang="zh-CN" altLang="en-US" sz="3600" b="1">
                <a:solidFill>
                  <a:schemeClr val="tx1"/>
                </a:solidFill>
                <a:latin typeface="楷体" panose="02010609060101010101" charset="-122"/>
                <a:ea typeface="楷体" panose="02010609060101010101" charset="-122"/>
                <a:sym typeface="+mn-ea"/>
              </a:rPr>
              <a:t>你站出来！是好汉的站出来！</a:t>
            </a:r>
            <a:endParaRPr lang="zh-CN" altLang="en-US" sz="3600" b="1">
              <a:solidFill>
                <a:schemeClr val="tx1"/>
              </a:solidFill>
              <a:latin typeface="楷体" panose="02010609060101010101" charset="-122"/>
              <a:ea typeface="楷体" panose="02010609060101010101" charset="-122"/>
            </a:endParaRPr>
          </a:p>
          <a:p>
            <a:pPr marL="0" indent="0" eaLnBrk="1" hangingPunct="1">
              <a:lnSpc>
                <a:spcPct val="120000"/>
              </a:lnSpc>
              <a:buNone/>
            </a:pPr>
            <a:r>
              <a:rPr lang="zh-CN" altLang="en-US" sz="3600" b="1">
                <a:solidFill>
                  <a:schemeClr val="tx1"/>
                </a:solidFill>
                <a:latin typeface="楷体" panose="02010609060101010101" charset="-122"/>
                <a:ea typeface="楷体" panose="02010609060101010101" charset="-122"/>
                <a:sym typeface="+mn-ea"/>
              </a:rPr>
              <a:t>你出来讲！凭什么要杀死李先生？</a:t>
            </a:r>
            <a:endParaRPr lang="zh-CN" altLang="en-US" sz="3600" b="1">
              <a:solidFill>
                <a:schemeClr val="tx1"/>
              </a:solidFill>
              <a:latin typeface="楷体" panose="02010609060101010101" charset="-122"/>
              <a:ea typeface="楷体" panose="02010609060101010101" charset="-122"/>
            </a:endParaRPr>
          </a:p>
          <a:p>
            <a:pPr marL="0" indent="0" eaLnBrk="1" hangingPunct="1">
              <a:lnSpc>
                <a:spcPct val="120000"/>
              </a:lnSpc>
              <a:buNone/>
            </a:pPr>
            <a:r>
              <a:rPr lang="zh-CN" altLang="en-US" sz="3600" b="1">
                <a:solidFill>
                  <a:schemeClr val="tx1"/>
                </a:solidFill>
                <a:latin typeface="楷体" panose="02010609060101010101" charset="-122"/>
                <a:ea typeface="楷体" panose="02010609060101010101" charset="-122"/>
                <a:sym typeface="+mn-ea"/>
              </a:rPr>
              <a:t>特务们，你们想想，</a:t>
            </a:r>
            <a:endParaRPr lang="zh-CN" altLang="en-US" sz="3600" b="1">
              <a:solidFill>
                <a:schemeClr val="tx1"/>
              </a:solidFill>
              <a:latin typeface="楷体" panose="02010609060101010101" charset="-122"/>
              <a:ea typeface="楷体" panose="02010609060101010101" charset="-122"/>
            </a:endParaRPr>
          </a:p>
          <a:p>
            <a:pPr marL="0" indent="0" eaLnBrk="1" hangingPunct="1">
              <a:lnSpc>
                <a:spcPct val="120000"/>
              </a:lnSpc>
              <a:buNone/>
            </a:pPr>
            <a:r>
              <a:rPr lang="zh-CN" altLang="en-US" sz="3600" b="1">
                <a:solidFill>
                  <a:schemeClr val="tx1"/>
                </a:solidFill>
                <a:latin typeface="楷体" panose="02010609060101010101" charset="-122"/>
                <a:ea typeface="楷体" panose="02010609060101010101" charset="-122"/>
                <a:sym typeface="+mn-ea"/>
              </a:rPr>
              <a:t>你们还有几天？</a:t>
            </a:r>
            <a:endParaRPr lang="zh-CN" altLang="en-US" sz="3600" b="1">
              <a:solidFill>
                <a:schemeClr val="tx1"/>
              </a:solidFill>
              <a:latin typeface="楷体" panose="02010609060101010101" charset="-122"/>
              <a:ea typeface="楷体" panose="02010609060101010101" charset="-122"/>
            </a:endParaRPr>
          </a:p>
          <a:p>
            <a:pPr marL="0" indent="0" eaLnBrk="1" hangingPunct="1">
              <a:lnSpc>
                <a:spcPct val="120000"/>
              </a:lnSpc>
              <a:buNone/>
            </a:pPr>
            <a:r>
              <a:rPr lang="zh-CN" altLang="en-US" sz="3600" b="1">
                <a:solidFill>
                  <a:schemeClr val="tx1"/>
                </a:solidFill>
                <a:latin typeface="楷体" panose="02010609060101010101" charset="-122"/>
                <a:ea typeface="楷体" panose="02010609060101010101" charset="-122"/>
                <a:sym typeface="+mn-ea"/>
              </a:rPr>
              <a:t>你们完了，快完了！</a:t>
            </a:r>
            <a:endParaRPr lang="zh-CN" altLang="en-US" sz="3600" b="1">
              <a:solidFill>
                <a:schemeClr val="tx1"/>
              </a:solidFill>
              <a:latin typeface="楷体" panose="02010609060101010101" charset="-122"/>
              <a:ea typeface="楷体" panose="02010609060101010101" charset="-122"/>
            </a:endParaRPr>
          </a:p>
          <a:p>
            <a:pPr marL="0" indent="0" eaLnBrk="1" hangingPunct="1">
              <a:buNone/>
            </a:pPr>
            <a:endParaRPr lang="zh-CN" altLang="en-US" sz="3600" b="1">
              <a:solidFill>
                <a:schemeClr val="tx1"/>
              </a:solidFill>
              <a:latin typeface="楷体" panose="02010609060101010101" charset="-122"/>
              <a:ea typeface="楷体" panose="02010609060101010101" charset="-122"/>
            </a:endParaRPr>
          </a:p>
        </p:txBody>
      </p:sp>
      <p:sp>
        <p:nvSpPr>
          <p:cNvPr id="4" name="文本框 3"/>
          <p:cNvSpPr txBox="1"/>
          <p:nvPr/>
        </p:nvSpPr>
        <p:spPr>
          <a:xfrm>
            <a:off x="5581015" y="919480"/>
            <a:ext cx="2011680" cy="645160"/>
          </a:xfrm>
          <a:prstGeom prst="rect">
            <a:avLst/>
          </a:prstGeom>
          <a:noFill/>
        </p:spPr>
        <p:txBody>
          <a:bodyPr wrap="none" rtlCol="0">
            <a:spAutoFit/>
          </a:bodyPr>
          <a:p>
            <a:pPr algn="l"/>
            <a:r>
              <a:rPr lang="zh-CN" altLang="en-US" sz="3600">
                <a:solidFill>
                  <a:schemeClr val="accent2"/>
                </a:solidFill>
                <a:latin typeface="楷体" panose="02010609060101010101" charset="-122"/>
                <a:ea typeface="楷体" panose="02010609060101010101" charset="-122"/>
                <a:sym typeface="+mn-ea"/>
              </a:rPr>
              <a:t>片段二：</a:t>
            </a:r>
            <a:endParaRPr lang="zh-CN" altLang="en-US" sz="3600">
              <a:solidFill>
                <a:schemeClr val="accent2"/>
              </a:solidFill>
              <a:latin typeface="楷体" panose="02010609060101010101" charset="-122"/>
              <a:ea typeface="楷体" panose="02010609060101010101" charset="-122"/>
            </a:endParaRPr>
          </a:p>
        </p:txBody>
      </p:sp>
      <p:sp>
        <p:nvSpPr>
          <p:cNvPr id="5" name="文本框 4"/>
          <p:cNvSpPr txBox="1"/>
          <p:nvPr/>
        </p:nvSpPr>
        <p:spPr>
          <a:xfrm>
            <a:off x="7592695" y="4360545"/>
            <a:ext cx="3119120" cy="521970"/>
          </a:xfrm>
          <a:prstGeom prst="rect">
            <a:avLst/>
          </a:prstGeom>
          <a:noFill/>
        </p:spPr>
        <p:txBody>
          <a:bodyPr wrap="square" rtlCol="0">
            <a:spAutoFit/>
          </a:bodyPr>
          <a:p>
            <a:r>
              <a:rPr lang="zh-CN" altLang="zh-CN" sz="2800">
                <a:solidFill>
                  <a:srgbClr val="FF0000"/>
                </a:solidFill>
              </a:rPr>
              <a:t>修辞：反复</a:t>
            </a:r>
            <a:endParaRPr lang="zh-CN" altLang="zh-CN" sz="28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37185" y="130810"/>
            <a:ext cx="10615930" cy="1198880"/>
          </a:xfrm>
          <a:prstGeom prst="rect">
            <a:avLst/>
          </a:prstGeom>
          <a:noFill/>
        </p:spPr>
        <p:txBody>
          <a:bodyPr wrap="square" rtlCol="0">
            <a:spAutoFit/>
            <a:scene3d>
              <a:camera prst="orthographicFront"/>
              <a:lightRig rig="threePt" dir="t"/>
            </a:scene3d>
          </a:bodyPr>
          <a:p>
            <a:r>
              <a:rPr lang="zh-CN" altLang="en-US" sz="3600">
                <a:gradFill>
                  <a:gsLst>
                    <a:gs pos="21000">
                      <a:srgbClr val="53575C"/>
                    </a:gs>
                    <a:gs pos="88000">
                      <a:srgbClr val="C5C7CA"/>
                    </a:gs>
                  </a:gsLst>
                  <a:lin ang="5400000"/>
                </a:gradFill>
                <a:effectLst/>
                <a:latin typeface="方正粗黑宋简体" panose="02000000000000000000" charset="-122"/>
                <a:ea typeface="方正粗黑宋简体" panose="02000000000000000000" charset="-122"/>
              </a:rPr>
              <a:t>活动三（</a:t>
            </a:r>
            <a:r>
              <a:rPr lang="en-US" altLang="zh-CN" sz="3600">
                <a:gradFill>
                  <a:gsLst>
                    <a:gs pos="21000">
                      <a:srgbClr val="53575C"/>
                    </a:gs>
                    <a:gs pos="88000">
                      <a:srgbClr val="C5C7CA"/>
                    </a:gs>
                  </a:gsLst>
                  <a:lin ang="5400000"/>
                </a:gradFill>
                <a:effectLst/>
                <a:latin typeface="方正粗黑宋简体" panose="02000000000000000000" charset="-122"/>
                <a:ea typeface="方正粗黑宋简体" panose="02000000000000000000" charset="-122"/>
              </a:rPr>
              <a:t>3</a:t>
            </a:r>
            <a:r>
              <a:rPr lang="zh-CN" altLang="en-US" sz="3600">
                <a:gradFill>
                  <a:gsLst>
                    <a:gs pos="21000">
                      <a:srgbClr val="53575C"/>
                    </a:gs>
                    <a:gs pos="88000">
                      <a:srgbClr val="C5C7CA"/>
                    </a:gs>
                  </a:gsLst>
                  <a:lin ang="5400000"/>
                </a:gradFill>
                <a:effectLst/>
                <a:latin typeface="方正粗黑宋简体" panose="02000000000000000000" charset="-122"/>
                <a:ea typeface="方正粗黑宋简体" panose="02000000000000000000" charset="-122"/>
              </a:rPr>
              <a:t>）</a:t>
            </a:r>
            <a:r>
              <a:rPr lang="zh-CN" altLang="en-US" sz="3600">
                <a:gradFill>
                  <a:gsLst>
                    <a:gs pos="21000">
                      <a:srgbClr val="53575C"/>
                    </a:gs>
                    <a:gs pos="88000">
                      <a:srgbClr val="C5C7CA"/>
                    </a:gs>
                  </a:gsLst>
                  <a:lin ang="5400000"/>
                </a:gradFill>
                <a:effectLst/>
                <a:latin typeface="方正粗黑宋简体" panose="02000000000000000000" charset="-122"/>
                <a:ea typeface="方正粗黑宋简体" panose="02000000000000000000" charset="-122"/>
              </a:rPr>
              <a:t>：品读句子，揣摩情感</a:t>
            </a:r>
            <a:endParaRPr lang="zh-CN" altLang="en-US" sz="3600">
              <a:solidFill>
                <a:schemeClr val="accent2"/>
              </a:solidFill>
              <a:latin typeface="楷体" panose="02010609060101010101" charset="-122"/>
              <a:ea typeface="楷体" panose="02010609060101010101" charset="-122"/>
            </a:endParaRPr>
          </a:p>
          <a:p>
            <a:endParaRPr lang="zh-CN" altLang="en-US" sz="3600">
              <a:solidFill>
                <a:schemeClr val="accent2"/>
              </a:solidFill>
              <a:effectLst/>
              <a:latin typeface="楷体" panose="02010609060101010101" charset="-122"/>
              <a:ea typeface="楷体" panose="02010609060101010101" charset="-122"/>
            </a:endParaRPr>
          </a:p>
        </p:txBody>
      </p:sp>
      <p:sp>
        <p:nvSpPr>
          <p:cNvPr id="3" name="文本框 2"/>
          <p:cNvSpPr txBox="1"/>
          <p:nvPr/>
        </p:nvSpPr>
        <p:spPr>
          <a:xfrm>
            <a:off x="7317105" y="0"/>
            <a:ext cx="1808480" cy="583565"/>
          </a:xfrm>
          <a:prstGeom prst="rect">
            <a:avLst/>
          </a:prstGeom>
          <a:noFill/>
        </p:spPr>
        <p:txBody>
          <a:bodyPr wrap="none" rtlCol="0" anchor="t">
            <a:spAutoFit/>
          </a:bodyPr>
          <a:p>
            <a:r>
              <a:rPr lang="zh-CN" altLang="en-US" sz="3200">
                <a:solidFill>
                  <a:schemeClr val="accent2"/>
                </a:solidFill>
                <a:latin typeface="楷体" panose="02010609060101010101" charset="-122"/>
                <a:ea typeface="楷体" panose="02010609060101010101" charset="-122"/>
                <a:sym typeface="+mn-ea"/>
              </a:rPr>
              <a:t>片段四：</a:t>
            </a:r>
            <a:endParaRPr lang="zh-CN" altLang="en-US" sz="3200">
              <a:solidFill>
                <a:schemeClr val="accent2"/>
              </a:solidFill>
              <a:latin typeface="楷体" panose="02010609060101010101" charset="-122"/>
              <a:ea typeface="楷体" panose="02010609060101010101" charset="-122"/>
              <a:sym typeface="+mn-ea"/>
            </a:endParaRPr>
          </a:p>
        </p:txBody>
      </p:sp>
      <p:sp>
        <p:nvSpPr>
          <p:cNvPr id="4" name="文本框 3"/>
          <p:cNvSpPr txBox="1"/>
          <p:nvPr/>
        </p:nvSpPr>
        <p:spPr>
          <a:xfrm>
            <a:off x="2469515" y="717550"/>
            <a:ext cx="10340340" cy="6000750"/>
          </a:xfrm>
          <a:prstGeom prst="rect">
            <a:avLst/>
          </a:prstGeom>
          <a:noFill/>
        </p:spPr>
        <p:txBody>
          <a:bodyPr wrap="square" rtlCol="0" anchor="t">
            <a:spAutoFit/>
          </a:bodyPr>
          <a:p>
            <a:pPr eaLnBrk="1" hangingPunct="1"/>
            <a:r>
              <a:rPr lang="zh-CN" altLang="zh-CN" sz="3200" b="1" dirty="0">
                <a:latin typeface="楷体" panose="02010609060101010101" charset="-122"/>
                <a:ea typeface="楷体" panose="02010609060101010101" charset="-122"/>
                <a:cs typeface="楷体" panose="02010609060101010101" charset="-122"/>
                <a:sym typeface="+mn-ea"/>
              </a:rPr>
              <a:t>其实简单，</a:t>
            </a:r>
            <a:r>
              <a:rPr lang="zh-CN" altLang="zh-CN" sz="3200" b="1" dirty="0">
                <a:solidFill>
                  <a:srgbClr val="FF0000"/>
                </a:solidFill>
                <a:latin typeface="楷体" panose="02010609060101010101" charset="-122"/>
                <a:ea typeface="楷体" panose="02010609060101010101" charset="-122"/>
                <a:cs typeface="楷体" panose="02010609060101010101" charset="-122"/>
                <a:sym typeface="+mn-ea"/>
              </a:rPr>
              <a:t>他们</a:t>
            </a:r>
            <a:r>
              <a:rPr lang="zh-CN" altLang="zh-CN" sz="3200" b="1" dirty="0">
                <a:latin typeface="楷体" panose="02010609060101010101" charset="-122"/>
                <a:ea typeface="楷体" panose="02010609060101010101" charset="-122"/>
                <a:cs typeface="楷体" panose="02010609060101010101" charset="-122"/>
                <a:sym typeface="+mn-ea"/>
              </a:rPr>
              <a:t>这样疯狂的来制造恐怖，</a:t>
            </a:r>
            <a:endParaRPr lang="zh-CN" altLang="zh-CN" sz="3200" b="1" dirty="0">
              <a:latin typeface="楷体" panose="02010609060101010101" charset="-122"/>
              <a:ea typeface="楷体" panose="02010609060101010101" charset="-122"/>
              <a:cs typeface="楷体" panose="02010609060101010101" charset="-122"/>
            </a:endParaRPr>
          </a:p>
          <a:p>
            <a:pPr eaLnBrk="1" hangingPunct="1"/>
            <a:r>
              <a:rPr lang="zh-CN" altLang="zh-CN" sz="3200" b="1" dirty="0">
                <a:latin typeface="楷体" panose="02010609060101010101" charset="-122"/>
                <a:ea typeface="楷体" panose="02010609060101010101" charset="-122"/>
                <a:cs typeface="楷体" panose="02010609060101010101" charset="-122"/>
                <a:sym typeface="+mn-ea"/>
              </a:rPr>
              <a:t>正是</a:t>
            </a:r>
            <a:r>
              <a:rPr lang="zh-CN" altLang="zh-CN" sz="3200" b="1" dirty="0">
                <a:solidFill>
                  <a:srgbClr val="FF0000"/>
                </a:solidFill>
                <a:latin typeface="楷体" panose="02010609060101010101" charset="-122"/>
                <a:ea typeface="楷体" panose="02010609060101010101" charset="-122"/>
                <a:cs typeface="楷体" panose="02010609060101010101" charset="-122"/>
                <a:sym typeface="+mn-ea"/>
              </a:rPr>
              <a:t>他们</a:t>
            </a:r>
            <a:r>
              <a:rPr lang="zh-CN" altLang="zh-CN" sz="3200" b="1" dirty="0">
                <a:latin typeface="楷体" panose="02010609060101010101" charset="-122"/>
                <a:ea typeface="楷体" panose="02010609060101010101" charset="-122"/>
                <a:cs typeface="楷体" panose="02010609060101010101" charset="-122"/>
                <a:sym typeface="+mn-ea"/>
              </a:rPr>
              <a:t>自己在慌啊！在害怕啊！</a:t>
            </a:r>
            <a:endParaRPr lang="zh-CN" altLang="zh-CN" sz="3200" b="1" dirty="0">
              <a:latin typeface="楷体" panose="02010609060101010101" charset="-122"/>
              <a:ea typeface="楷体" panose="02010609060101010101" charset="-122"/>
              <a:cs typeface="楷体" panose="02010609060101010101" charset="-122"/>
            </a:endParaRPr>
          </a:p>
          <a:p>
            <a:pPr eaLnBrk="1" hangingPunct="1"/>
            <a:r>
              <a:rPr lang="zh-CN" altLang="zh-CN" sz="3200" b="1" dirty="0">
                <a:latin typeface="楷体" panose="02010609060101010101" charset="-122"/>
                <a:ea typeface="楷体" panose="02010609060101010101" charset="-122"/>
                <a:cs typeface="楷体" panose="02010609060101010101" charset="-122"/>
                <a:sym typeface="+mn-ea"/>
              </a:rPr>
              <a:t>所以</a:t>
            </a:r>
            <a:r>
              <a:rPr lang="zh-CN" altLang="zh-CN" sz="3200" b="1" dirty="0">
                <a:solidFill>
                  <a:srgbClr val="FF0000"/>
                </a:solidFill>
                <a:latin typeface="楷体" panose="02010609060101010101" charset="-122"/>
                <a:ea typeface="楷体" panose="02010609060101010101" charset="-122"/>
                <a:cs typeface="楷体" panose="02010609060101010101" charset="-122"/>
                <a:sym typeface="+mn-ea"/>
              </a:rPr>
              <a:t>他们</a:t>
            </a:r>
            <a:r>
              <a:rPr lang="zh-CN" altLang="zh-CN" sz="3200" b="1" dirty="0">
                <a:latin typeface="楷体" panose="02010609060101010101" charset="-122"/>
                <a:ea typeface="楷体" panose="02010609060101010101" charset="-122"/>
                <a:cs typeface="楷体" panose="02010609060101010101" charset="-122"/>
                <a:sym typeface="+mn-ea"/>
              </a:rPr>
              <a:t>制造恐怖，</a:t>
            </a:r>
            <a:endParaRPr lang="zh-CN" altLang="zh-CN" sz="3200" b="1" dirty="0">
              <a:latin typeface="楷体" panose="02010609060101010101" charset="-122"/>
              <a:ea typeface="楷体" panose="02010609060101010101" charset="-122"/>
              <a:cs typeface="楷体" panose="02010609060101010101" charset="-122"/>
            </a:endParaRPr>
          </a:p>
          <a:p>
            <a:pPr eaLnBrk="1" hangingPunct="1"/>
            <a:r>
              <a:rPr lang="zh-CN" altLang="zh-CN" sz="3200" b="1" dirty="0">
                <a:latin typeface="楷体" panose="02010609060101010101" charset="-122"/>
                <a:ea typeface="楷体" panose="02010609060101010101" charset="-122"/>
                <a:cs typeface="楷体" panose="02010609060101010101" charset="-122"/>
                <a:sym typeface="+mn-ea"/>
              </a:rPr>
              <a:t>其实是</a:t>
            </a:r>
            <a:r>
              <a:rPr lang="zh-CN" altLang="zh-CN" sz="3200" b="1" dirty="0">
                <a:solidFill>
                  <a:srgbClr val="FF0000"/>
                </a:solidFill>
                <a:latin typeface="楷体" panose="02010609060101010101" charset="-122"/>
                <a:ea typeface="楷体" panose="02010609060101010101" charset="-122"/>
                <a:cs typeface="楷体" panose="02010609060101010101" charset="-122"/>
                <a:sym typeface="+mn-ea"/>
              </a:rPr>
              <a:t>他们</a:t>
            </a:r>
            <a:r>
              <a:rPr lang="zh-CN" altLang="zh-CN" sz="3200" b="1" dirty="0">
                <a:latin typeface="楷体" panose="02010609060101010101" charset="-122"/>
                <a:ea typeface="楷体" panose="02010609060101010101" charset="-122"/>
                <a:cs typeface="楷体" panose="02010609060101010101" charset="-122"/>
                <a:sym typeface="+mn-ea"/>
              </a:rPr>
              <a:t>自己在恐怖啊！</a:t>
            </a:r>
            <a:endParaRPr lang="zh-CN" altLang="zh-CN" sz="3200" b="1" dirty="0">
              <a:gradFill>
                <a:gsLst>
                  <a:gs pos="0">
                    <a:srgbClr val="14CD68"/>
                  </a:gs>
                  <a:gs pos="100000">
                    <a:srgbClr val="0B6E38"/>
                  </a:gs>
                </a:gsLst>
                <a:lin scaled="0"/>
              </a:gradFill>
              <a:latin typeface="楷体" panose="02010609060101010101" charset="-122"/>
              <a:ea typeface="楷体" panose="02010609060101010101" charset="-122"/>
              <a:cs typeface="楷体" panose="02010609060101010101" charset="-122"/>
            </a:endParaRPr>
          </a:p>
          <a:p>
            <a:pPr eaLnBrk="1" hangingPunct="1"/>
            <a:r>
              <a:rPr lang="zh-CN" altLang="zh-CN" sz="3200" b="1" dirty="0">
                <a:solidFill>
                  <a:schemeClr val="accent1"/>
                </a:solidFill>
                <a:latin typeface="楷体" panose="02010609060101010101" charset="-122"/>
                <a:ea typeface="楷体" panose="02010609060101010101" charset="-122"/>
                <a:cs typeface="楷体" panose="02010609060101010101" charset="-122"/>
                <a:sym typeface="+mn-ea"/>
              </a:rPr>
              <a:t>你们</a:t>
            </a:r>
            <a:r>
              <a:rPr lang="zh-CN" altLang="zh-CN" sz="3200" b="1" dirty="0">
                <a:solidFill>
                  <a:srgbClr val="002060"/>
                </a:solidFill>
                <a:latin typeface="楷体" panose="02010609060101010101" charset="-122"/>
                <a:ea typeface="楷体" panose="02010609060101010101" charset="-122"/>
                <a:cs typeface="楷体" panose="02010609060101010101" charset="-122"/>
                <a:sym typeface="+mn-ea"/>
              </a:rPr>
              <a:t>杀死一个李公仆，</a:t>
            </a:r>
            <a:endParaRPr lang="zh-CN" altLang="zh-CN" sz="3200" b="1" dirty="0">
              <a:solidFill>
                <a:srgbClr val="002060"/>
              </a:solidFill>
              <a:latin typeface="楷体" panose="02010609060101010101" charset="-122"/>
              <a:ea typeface="楷体" panose="02010609060101010101" charset="-122"/>
              <a:cs typeface="楷体" panose="02010609060101010101" charset="-122"/>
            </a:endParaRPr>
          </a:p>
          <a:p>
            <a:pPr eaLnBrk="1" hangingPunct="1"/>
            <a:r>
              <a:rPr lang="zh-CN" altLang="zh-CN" sz="3200" b="1" dirty="0">
                <a:solidFill>
                  <a:srgbClr val="002060"/>
                </a:solidFill>
                <a:latin typeface="楷体" panose="02010609060101010101" charset="-122"/>
                <a:ea typeface="楷体" panose="02010609060101010101" charset="-122"/>
                <a:cs typeface="楷体" panose="02010609060101010101" charset="-122"/>
                <a:sym typeface="+mn-ea"/>
              </a:rPr>
              <a:t>会有千万个李公仆站起来！</a:t>
            </a:r>
            <a:endParaRPr lang="zh-CN" altLang="zh-CN" sz="3200" b="1" dirty="0">
              <a:solidFill>
                <a:srgbClr val="002060"/>
              </a:solidFill>
              <a:latin typeface="楷体" panose="02010609060101010101" charset="-122"/>
              <a:ea typeface="楷体" panose="02010609060101010101" charset="-122"/>
              <a:cs typeface="楷体" panose="02010609060101010101" charset="-122"/>
            </a:endParaRPr>
          </a:p>
          <a:p>
            <a:pPr eaLnBrk="1" hangingPunct="1"/>
            <a:r>
              <a:rPr lang="zh-CN" altLang="zh-CN" sz="3200" b="1" dirty="0">
                <a:solidFill>
                  <a:schemeClr val="accent1"/>
                </a:solidFill>
                <a:effectLst/>
                <a:latin typeface="楷体" panose="02010609060101010101" charset="-122"/>
                <a:ea typeface="楷体" panose="02010609060101010101" charset="-122"/>
                <a:cs typeface="楷体" panose="02010609060101010101" charset="-122"/>
                <a:sym typeface="+mn-ea"/>
              </a:rPr>
              <a:t>你们</a:t>
            </a:r>
            <a:r>
              <a:rPr lang="zh-CN" altLang="zh-CN" sz="3200" b="1" dirty="0">
                <a:solidFill>
                  <a:srgbClr val="002060"/>
                </a:solidFill>
                <a:latin typeface="楷体" panose="02010609060101010101" charset="-122"/>
                <a:ea typeface="楷体" panose="02010609060101010101" charset="-122"/>
                <a:cs typeface="楷体" panose="02010609060101010101" charset="-122"/>
                <a:sym typeface="+mn-ea"/>
              </a:rPr>
              <a:t>将失去千百万的人民！</a:t>
            </a:r>
            <a:endParaRPr lang="zh-CN" altLang="zh-CN" sz="3200" b="1" dirty="0">
              <a:gradFill>
                <a:gsLst>
                  <a:gs pos="0">
                    <a:srgbClr val="14CD68"/>
                  </a:gs>
                  <a:gs pos="100000">
                    <a:srgbClr val="0B6E38"/>
                  </a:gs>
                </a:gsLst>
                <a:lin scaled="0"/>
              </a:gradFill>
              <a:latin typeface="楷体" panose="02010609060101010101" charset="-122"/>
              <a:ea typeface="楷体" panose="02010609060101010101" charset="-122"/>
              <a:cs typeface="楷体" panose="02010609060101010101" charset="-122"/>
            </a:endParaRPr>
          </a:p>
          <a:p>
            <a:pPr eaLnBrk="1" hangingPunct="1"/>
            <a:r>
              <a:rPr lang="zh-CN" altLang="zh-CN" sz="3200" b="1" dirty="0">
                <a:solidFill>
                  <a:schemeClr val="accent1"/>
                </a:solidFill>
                <a:latin typeface="楷体" panose="02010609060101010101" charset="-122"/>
                <a:ea typeface="楷体" panose="02010609060101010101" charset="-122"/>
                <a:cs typeface="楷体" panose="02010609060101010101" charset="-122"/>
                <a:sym typeface="+mn-ea"/>
              </a:rPr>
              <a:t>你们</a:t>
            </a:r>
            <a:r>
              <a:rPr lang="zh-CN" altLang="zh-CN" sz="3200" b="1" dirty="0">
                <a:solidFill>
                  <a:srgbClr val="002060"/>
                </a:solidFill>
                <a:latin typeface="楷体" panose="02010609060101010101" charset="-122"/>
                <a:ea typeface="楷体" panose="02010609060101010101" charset="-122"/>
                <a:cs typeface="楷体" panose="02010609060101010101" charset="-122"/>
                <a:sym typeface="+mn-ea"/>
              </a:rPr>
              <a:t>看着我们人少，没有力量？</a:t>
            </a:r>
            <a:endParaRPr lang="zh-CN" altLang="zh-CN" sz="3200" b="1" dirty="0">
              <a:solidFill>
                <a:srgbClr val="002060"/>
              </a:solidFill>
              <a:latin typeface="楷体" panose="02010609060101010101" charset="-122"/>
              <a:ea typeface="楷体" panose="02010609060101010101" charset="-122"/>
              <a:cs typeface="楷体" panose="02010609060101010101" charset="-122"/>
            </a:endParaRPr>
          </a:p>
          <a:p>
            <a:pPr eaLnBrk="1" hangingPunct="1"/>
            <a:r>
              <a:rPr lang="zh-CN" altLang="zh-CN" sz="3200" b="1" dirty="0">
                <a:solidFill>
                  <a:srgbClr val="002060"/>
                </a:solidFill>
                <a:latin typeface="楷体" panose="02010609060101010101" charset="-122"/>
                <a:ea typeface="楷体" panose="02010609060101010101" charset="-122"/>
                <a:cs typeface="楷体" panose="02010609060101010101" charset="-122"/>
                <a:sym typeface="+mn-ea"/>
              </a:rPr>
              <a:t>告诉</a:t>
            </a:r>
            <a:r>
              <a:rPr lang="zh-CN" altLang="zh-CN" sz="3200" b="1" dirty="0">
                <a:solidFill>
                  <a:schemeClr val="accent1"/>
                </a:solidFill>
                <a:latin typeface="楷体" panose="02010609060101010101" charset="-122"/>
                <a:ea typeface="楷体" panose="02010609060101010101" charset="-122"/>
                <a:cs typeface="楷体" panose="02010609060101010101" charset="-122"/>
                <a:sym typeface="+mn-ea"/>
              </a:rPr>
              <a:t>你们</a:t>
            </a:r>
            <a:r>
              <a:rPr lang="zh-CN" altLang="zh-CN" sz="3200" b="1" dirty="0">
                <a:solidFill>
                  <a:srgbClr val="002060"/>
                </a:solidFill>
                <a:latin typeface="楷体" panose="02010609060101010101" charset="-122"/>
                <a:ea typeface="楷体" panose="02010609060101010101" charset="-122"/>
                <a:cs typeface="楷体" panose="02010609060101010101" charset="-122"/>
                <a:sym typeface="+mn-ea"/>
              </a:rPr>
              <a:t>，</a:t>
            </a:r>
            <a:r>
              <a:rPr lang="zh-CN" altLang="zh-CN" sz="3200" b="1" dirty="0">
                <a:gradFill>
                  <a:gsLst>
                    <a:gs pos="0">
                      <a:srgbClr val="14CD68"/>
                    </a:gs>
                    <a:gs pos="100000">
                      <a:srgbClr val="0B6E38"/>
                    </a:gs>
                  </a:gsLst>
                  <a:lin scaled="0"/>
                </a:gradFill>
                <a:latin typeface="楷体" panose="02010609060101010101" charset="-122"/>
                <a:ea typeface="楷体" panose="02010609060101010101" charset="-122"/>
                <a:cs typeface="楷体" panose="02010609060101010101" charset="-122"/>
                <a:sym typeface="+mn-ea"/>
              </a:rPr>
              <a:t>我们</a:t>
            </a:r>
            <a:r>
              <a:rPr lang="zh-CN" altLang="zh-CN" sz="3200" b="1" dirty="0">
                <a:solidFill>
                  <a:srgbClr val="002060"/>
                </a:solidFill>
                <a:latin typeface="楷体" panose="02010609060101010101" charset="-122"/>
                <a:ea typeface="楷体" panose="02010609060101010101" charset="-122"/>
                <a:cs typeface="楷体" panose="02010609060101010101" charset="-122"/>
                <a:sym typeface="+mn-ea"/>
              </a:rPr>
              <a:t>的力量大得很！</a:t>
            </a:r>
            <a:endParaRPr lang="en-US" altLang="zh-CN" sz="3200" b="1" dirty="0">
              <a:solidFill>
                <a:srgbClr val="002060"/>
              </a:solidFill>
              <a:latin typeface="楷体" panose="02010609060101010101" charset="-122"/>
              <a:ea typeface="楷体" panose="02010609060101010101" charset="-122"/>
              <a:cs typeface="楷体" panose="02010609060101010101" charset="-122"/>
            </a:endParaRPr>
          </a:p>
          <a:p>
            <a:pPr eaLnBrk="1" hangingPunct="1"/>
            <a:r>
              <a:rPr lang="zh-CN" altLang="zh-CN" sz="3200" b="1" dirty="0">
                <a:gradFill>
                  <a:gsLst>
                    <a:gs pos="0">
                      <a:srgbClr val="14CD68"/>
                    </a:gs>
                    <a:gs pos="100000">
                      <a:srgbClr val="0B6E38"/>
                    </a:gs>
                  </a:gsLst>
                  <a:lin scaled="0"/>
                </a:gradFill>
                <a:latin typeface="楷体" panose="02010609060101010101" charset="-122"/>
                <a:ea typeface="楷体" panose="02010609060101010101" charset="-122"/>
                <a:cs typeface="楷体" panose="02010609060101010101" charset="-122"/>
                <a:sym typeface="+mn-ea"/>
              </a:rPr>
              <a:t>我们</a:t>
            </a:r>
            <a:r>
              <a:rPr lang="zh-CN" altLang="zh-CN" sz="3200" b="1" dirty="0">
                <a:latin typeface="楷体" panose="02010609060101010101" charset="-122"/>
                <a:ea typeface="楷体" panose="02010609060101010101" charset="-122"/>
                <a:cs typeface="楷体" panose="02010609060101010101" charset="-122"/>
                <a:sym typeface="+mn-ea"/>
              </a:rPr>
              <a:t>不怕死，</a:t>
            </a:r>
            <a:endParaRPr lang="zh-CN" altLang="zh-CN" sz="3200" b="1" dirty="0">
              <a:latin typeface="楷体" panose="02010609060101010101" charset="-122"/>
              <a:ea typeface="楷体" panose="02010609060101010101" charset="-122"/>
              <a:cs typeface="楷体" panose="02010609060101010101" charset="-122"/>
            </a:endParaRPr>
          </a:p>
          <a:p>
            <a:pPr eaLnBrk="1" hangingPunct="1"/>
            <a:r>
              <a:rPr lang="zh-CN" altLang="zh-CN" sz="3200" b="1" dirty="0">
                <a:gradFill>
                  <a:gsLst>
                    <a:gs pos="0">
                      <a:srgbClr val="14CD68"/>
                    </a:gs>
                    <a:gs pos="100000">
                      <a:srgbClr val="0B6E38"/>
                    </a:gs>
                  </a:gsLst>
                  <a:lin scaled="0"/>
                </a:gradFill>
                <a:latin typeface="楷体" panose="02010609060101010101" charset="-122"/>
                <a:ea typeface="楷体" panose="02010609060101010101" charset="-122"/>
                <a:cs typeface="楷体" panose="02010609060101010101" charset="-122"/>
                <a:sym typeface="+mn-ea"/>
              </a:rPr>
              <a:t>我们</a:t>
            </a:r>
            <a:r>
              <a:rPr lang="zh-CN" altLang="zh-CN" sz="3200" b="1" dirty="0">
                <a:latin typeface="楷体" panose="02010609060101010101" charset="-122"/>
                <a:ea typeface="楷体" panose="02010609060101010101" charset="-122"/>
                <a:cs typeface="楷体" panose="02010609060101010101" charset="-122"/>
                <a:sym typeface="+mn-ea"/>
              </a:rPr>
              <a:t>有牺牲的精神！</a:t>
            </a:r>
            <a:endParaRPr lang="zh-CN" altLang="zh-CN" sz="3200" b="1" dirty="0">
              <a:latin typeface="楷体" panose="02010609060101010101" charset="-122"/>
              <a:ea typeface="楷体" panose="02010609060101010101" charset="-122"/>
              <a:cs typeface="楷体" panose="02010609060101010101" charset="-122"/>
            </a:endParaRPr>
          </a:p>
          <a:p>
            <a:pPr eaLnBrk="1" hangingPunct="1"/>
            <a:r>
              <a:rPr lang="zh-CN" altLang="zh-CN" sz="3200" b="1" dirty="0">
                <a:gradFill>
                  <a:gsLst>
                    <a:gs pos="0">
                      <a:srgbClr val="14CD68"/>
                    </a:gs>
                    <a:gs pos="100000">
                      <a:srgbClr val="0B6E38"/>
                    </a:gs>
                  </a:gsLst>
                  <a:lin scaled="0"/>
                </a:gradFill>
                <a:latin typeface="楷体" panose="02010609060101010101" charset="-122"/>
                <a:ea typeface="楷体" panose="02010609060101010101" charset="-122"/>
                <a:cs typeface="楷体" panose="02010609060101010101" charset="-122"/>
                <a:sym typeface="+mn-ea"/>
              </a:rPr>
              <a:t>我们</a:t>
            </a:r>
            <a:r>
              <a:rPr lang="zh-CN" altLang="zh-CN" sz="3200" b="1" dirty="0">
                <a:latin typeface="楷体" panose="02010609060101010101" charset="-122"/>
                <a:ea typeface="楷体" panose="02010609060101010101" charset="-122"/>
                <a:cs typeface="楷体" panose="02010609060101010101" charset="-122"/>
                <a:sym typeface="+mn-ea"/>
              </a:rPr>
              <a:t>随时像李先生一样，</a:t>
            </a:r>
            <a:r>
              <a:rPr lang="en-US" altLang="zh-CN" sz="3200" b="1" dirty="0">
                <a:latin typeface="楷体" panose="02010609060101010101" charset="-122"/>
                <a:ea typeface="楷体" panose="02010609060101010101" charset="-122"/>
                <a:cs typeface="楷体" panose="02010609060101010101" charset="-122"/>
                <a:sym typeface="+mn-ea"/>
              </a:rPr>
              <a:t>……</a:t>
            </a:r>
            <a:endParaRPr lang="en-US" altLang="zh-CN" sz="3200" b="1" dirty="0">
              <a:latin typeface="楷体" panose="02010609060101010101" charset="-122"/>
              <a:ea typeface="楷体" panose="02010609060101010101" charset="-122"/>
              <a:cs typeface="楷体" panose="02010609060101010101" charset="-122"/>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706755" y="195580"/>
            <a:ext cx="7752080" cy="583565"/>
          </a:xfrm>
          <a:prstGeom prst="rect">
            <a:avLst/>
          </a:prstGeom>
          <a:noFill/>
        </p:spPr>
        <p:txBody>
          <a:bodyPr wrap="square" rtlCol="0">
            <a:spAutoFit/>
          </a:bodyPr>
          <a:p>
            <a:r>
              <a:rPr lang="zh-CN" altLang="en-US" sz="3200">
                <a:gradFill>
                  <a:gsLst>
                    <a:gs pos="0">
                      <a:srgbClr val="D47B7E"/>
                    </a:gs>
                    <a:gs pos="100000">
                      <a:srgbClr val="A86675"/>
                    </a:gs>
                  </a:gsLst>
                  <a:lin scaled="1"/>
                </a:gradFill>
                <a:latin typeface="方正粗黑宋简体" panose="02000000000000000000" charset="-122"/>
                <a:ea typeface="方正粗黑宋简体" panose="02000000000000000000" charset="-122"/>
              </a:rPr>
              <a:t>活动四：演讲体验</a:t>
            </a:r>
            <a:endParaRPr lang="zh-CN" altLang="en-US" sz="3200">
              <a:gradFill>
                <a:gsLst>
                  <a:gs pos="0">
                    <a:srgbClr val="D47B7E"/>
                  </a:gs>
                  <a:gs pos="100000">
                    <a:srgbClr val="A86675"/>
                  </a:gs>
                </a:gsLst>
                <a:lin scaled="1"/>
              </a:gradFill>
              <a:latin typeface="方正粗黑宋简体" panose="02000000000000000000" charset="-122"/>
              <a:ea typeface="方正粗黑宋简体" panose="02000000000000000000" charset="-122"/>
            </a:endParaRPr>
          </a:p>
        </p:txBody>
      </p:sp>
      <p:sp>
        <p:nvSpPr>
          <p:cNvPr id="3" name="文本框 2"/>
          <p:cNvSpPr txBox="1"/>
          <p:nvPr/>
        </p:nvSpPr>
        <p:spPr>
          <a:xfrm>
            <a:off x="706755" y="1503045"/>
            <a:ext cx="10551160" cy="4961890"/>
          </a:xfrm>
          <a:prstGeom prst="rect">
            <a:avLst/>
          </a:prstGeom>
          <a:noFill/>
        </p:spPr>
        <p:txBody>
          <a:bodyPr wrap="square" rtlCol="0" anchor="t">
            <a:spAutoFit/>
          </a:bodyPr>
          <a:p>
            <a:pPr marL="457200" indent="-457200" eaLnBrk="1" hangingPunct="1">
              <a:lnSpc>
                <a:spcPct val="110000"/>
              </a:lnSpc>
              <a:buFont typeface="Arial" panose="020B0604020202020204" pitchFamily="34" charset="0"/>
              <a:buChar char="•"/>
            </a:pPr>
            <a:r>
              <a:rPr lang="zh-CN" altLang="zh-CN" sz="3200" b="1" dirty="0">
                <a:solidFill>
                  <a:srgbClr val="0070C0"/>
                </a:solidFill>
                <a:latin typeface="楷体" panose="02010609060101010101" charset="-122"/>
                <a:ea typeface="楷体" panose="02010609060101010101" charset="-122"/>
                <a:cs typeface="楷体" panose="02010609060101010101" charset="-122"/>
                <a:sym typeface="+mn-ea"/>
              </a:rPr>
              <a:t>（感情基调：</a:t>
            </a:r>
            <a:r>
              <a:rPr lang="en-US" altLang="zh-CN" sz="3200" b="1" dirty="0">
                <a:solidFill>
                  <a:srgbClr val="0070C0"/>
                </a:solidFill>
                <a:latin typeface="楷体" panose="02010609060101010101" charset="-122"/>
                <a:ea typeface="楷体" panose="02010609060101010101" charset="-122"/>
                <a:cs typeface="楷体" panose="02010609060101010101" charset="-122"/>
                <a:sym typeface="+mn-ea"/>
              </a:rPr>
              <a:t> </a:t>
            </a:r>
            <a:r>
              <a:rPr lang="en-US" altLang="zh-CN" sz="3200" b="1" u="sng" dirty="0">
                <a:solidFill>
                  <a:srgbClr val="0070C0"/>
                </a:solidFill>
                <a:latin typeface="楷体" panose="02010609060101010101" charset="-122"/>
                <a:ea typeface="楷体" panose="02010609060101010101" charset="-122"/>
                <a:cs typeface="楷体" panose="02010609060101010101" charset="-122"/>
                <a:sym typeface="+mn-ea"/>
              </a:rPr>
              <a:t>             </a:t>
            </a:r>
            <a:r>
              <a:rPr lang="zh-CN" altLang="zh-CN" sz="3200" b="1" dirty="0">
                <a:solidFill>
                  <a:srgbClr val="0070C0"/>
                </a:solidFill>
                <a:latin typeface="楷体" panose="02010609060101010101" charset="-122"/>
                <a:ea typeface="楷体" panose="02010609060101010101" charset="-122"/>
                <a:cs typeface="楷体" panose="02010609060101010101" charset="-122"/>
                <a:sym typeface="+mn-ea"/>
              </a:rPr>
              <a:t>） </a:t>
            </a:r>
            <a:endParaRPr lang="en-US" altLang="zh-CN" sz="3200" b="1" dirty="0">
              <a:solidFill>
                <a:srgbClr val="0070C0"/>
              </a:solidFill>
              <a:latin typeface="楷体" panose="02010609060101010101" charset="-122"/>
              <a:ea typeface="楷体" panose="02010609060101010101" charset="-122"/>
              <a:cs typeface="楷体" panose="02010609060101010101" charset="-122"/>
            </a:endParaRPr>
          </a:p>
          <a:p>
            <a:pPr eaLnBrk="1" hangingPunct="1">
              <a:lnSpc>
                <a:spcPct val="110000"/>
              </a:lnSpc>
            </a:pPr>
            <a:r>
              <a:rPr lang="zh-CN" altLang="zh-CN" sz="3200" b="1" dirty="0">
                <a:solidFill>
                  <a:srgbClr val="0070C0"/>
                </a:solidFill>
                <a:latin typeface="楷体" panose="02010609060101010101" charset="-122"/>
                <a:ea typeface="楷体" panose="02010609060101010101" charset="-122"/>
                <a:cs typeface="楷体" panose="02010609060101010101" charset="-122"/>
                <a:sym typeface="+mn-ea"/>
              </a:rPr>
              <a:t>这几天，大家晓得，</a:t>
            </a:r>
            <a:endParaRPr lang="zh-CN" altLang="zh-CN" sz="3200" b="1" dirty="0">
              <a:solidFill>
                <a:srgbClr val="0070C0"/>
              </a:solidFill>
              <a:latin typeface="楷体" panose="02010609060101010101" charset="-122"/>
              <a:ea typeface="楷体" panose="02010609060101010101" charset="-122"/>
              <a:cs typeface="楷体" panose="02010609060101010101" charset="-122"/>
            </a:endParaRPr>
          </a:p>
          <a:p>
            <a:pPr eaLnBrk="1" hangingPunct="1">
              <a:lnSpc>
                <a:spcPct val="110000"/>
              </a:lnSpc>
            </a:pPr>
            <a:r>
              <a:rPr lang="zh-CN" altLang="zh-CN" sz="3200" b="1" dirty="0">
                <a:solidFill>
                  <a:srgbClr val="0070C0"/>
                </a:solidFill>
                <a:latin typeface="楷体" panose="02010609060101010101" charset="-122"/>
                <a:ea typeface="楷体" panose="02010609060101010101" charset="-122"/>
                <a:cs typeface="楷体" panose="02010609060101010101" charset="-122"/>
                <a:sym typeface="+mn-ea"/>
              </a:rPr>
              <a:t>在昆明出现了历史上最卑劣最无耻的事情！</a:t>
            </a:r>
            <a:endParaRPr lang="zh-CN" altLang="zh-CN" sz="3200" b="1" dirty="0">
              <a:solidFill>
                <a:srgbClr val="0070C0"/>
              </a:solidFill>
              <a:latin typeface="楷体" panose="02010609060101010101" charset="-122"/>
              <a:ea typeface="楷体" panose="02010609060101010101" charset="-122"/>
              <a:cs typeface="楷体" panose="02010609060101010101" charset="-122"/>
            </a:endParaRPr>
          </a:p>
          <a:p>
            <a:pPr marL="457200" indent="-457200" eaLnBrk="1" hangingPunct="1">
              <a:lnSpc>
                <a:spcPct val="110000"/>
              </a:lnSpc>
              <a:buFont typeface="Arial" panose="020B0604020202020204" pitchFamily="34" charset="0"/>
              <a:buChar char="•"/>
            </a:pPr>
            <a:r>
              <a:rPr lang="zh-CN" altLang="zh-CN" sz="3200" b="1" dirty="0">
                <a:latin typeface="楷体" panose="02010609060101010101" charset="-122"/>
                <a:ea typeface="楷体" panose="02010609060101010101" charset="-122"/>
                <a:cs typeface="楷体" panose="02010609060101010101" charset="-122"/>
                <a:sym typeface="+mn-ea"/>
              </a:rPr>
              <a:t>（语气：</a:t>
            </a:r>
            <a:r>
              <a:rPr lang="en-US" altLang="zh-CN" sz="3200" b="1" u="sng" dirty="0">
                <a:latin typeface="楷体" panose="02010609060101010101" charset="-122"/>
                <a:ea typeface="楷体" panose="02010609060101010101" charset="-122"/>
                <a:cs typeface="楷体" panose="02010609060101010101" charset="-122"/>
                <a:sym typeface="+mn-ea"/>
              </a:rPr>
              <a:t>                  </a:t>
            </a:r>
            <a:r>
              <a:rPr lang="en-US" altLang="zh-CN" sz="3200" b="1" dirty="0">
                <a:latin typeface="楷体" panose="02010609060101010101" charset="-122"/>
                <a:ea typeface="楷体" panose="02010609060101010101" charset="-122"/>
                <a:cs typeface="楷体" panose="02010609060101010101" charset="-122"/>
                <a:sym typeface="+mn-ea"/>
              </a:rPr>
              <a:t>  </a:t>
            </a:r>
            <a:r>
              <a:rPr lang="zh-CN" altLang="zh-CN" sz="3200" b="1" dirty="0">
                <a:latin typeface="楷体" panose="02010609060101010101" charset="-122"/>
                <a:ea typeface="楷体" panose="02010609060101010101" charset="-122"/>
                <a:cs typeface="楷体" panose="02010609060101010101" charset="-122"/>
                <a:sym typeface="+mn-ea"/>
              </a:rPr>
              <a:t>） </a:t>
            </a:r>
            <a:endParaRPr lang="en-US" altLang="zh-CN" sz="3200" b="1" dirty="0">
              <a:latin typeface="楷体" panose="02010609060101010101" charset="-122"/>
              <a:ea typeface="楷体" panose="02010609060101010101" charset="-122"/>
              <a:cs typeface="楷体" panose="02010609060101010101" charset="-122"/>
            </a:endParaRPr>
          </a:p>
          <a:p>
            <a:pPr eaLnBrk="1" hangingPunct="1">
              <a:lnSpc>
                <a:spcPct val="110000"/>
              </a:lnSpc>
            </a:pPr>
            <a:r>
              <a:rPr lang="zh-CN" altLang="zh-CN" sz="3200" b="1" dirty="0">
                <a:latin typeface="楷体" panose="02010609060101010101" charset="-122"/>
                <a:ea typeface="楷体" panose="02010609060101010101" charset="-122"/>
                <a:cs typeface="楷体" panose="02010609060101010101" charset="-122"/>
                <a:sym typeface="+mn-ea"/>
              </a:rPr>
              <a:t>李先生究竟犯了什么罪，竟遭此毒手？</a:t>
            </a:r>
            <a:endParaRPr lang="zh-CN" altLang="zh-CN" sz="3200" b="1" dirty="0">
              <a:latin typeface="楷体" panose="02010609060101010101" charset="-122"/>
              <a:ea typeface="楷体" panose="02010609060101010101" charset="-122"/>
              <a:cs typeface="楷体" panose="02010609060101010101" charset="-122"/>
            </a:endParaRPr>
          </a:p>
          <a:p>
            <a:pPr eaLnBrk="1" hangingPunct="1">
              <a:lnSpc>
                <a:spcPct val="110000"/>
              </a:lnSpc>
            </a:pPr>
            <a:r>
              <a:rPr lang="zh-CN" altLang="zh-CN" sz="3200" b="1" dirty="0">
                <a:latin typeface="楷体" panose="02010609060101010101" charset="-122"/>
                <a:ea typeface="楷体" panose="02010609060101010101" charset="-122"/>
                <a:cs typeface="楷体" panose="02010609060101010101" charset="-122"/>
                <a:sym typeface="+mn-ea"/>
              </a:rPr>
              <a:t>他只不过用笔写写文章，用嘴说说话，</a:t>
            </a:r>
            <a:endParaRPr lang="zh-CN" altLang="zh-CN" sz="3200" b="1" dirty="0">
              <a:latin typeface="楷体" panose="02010609060101010101" charset="-122"/>
              <a:ea typeface="楷体" panose="02010609060101010101" charset="-122"/>
              <a:cs typeface="楷体" panose="02010609060101010101" charset="-122"/>
            </a:endParaRPr>
          </a:p>
          <a:p>
            <a:pPr eaLnBrk="1" hangingPunct="1">
              <a:lnSpc>
                <a:spcPct val="110000"/>
              </a:lnSpc>
            </a:pPr>
            <a:r>
              <a:rPr lang="zh-CN" altLang="zh-CN" sz="3200" b="1" dirty="0">
                <a:latin typeface="楷体" panose="02010609060101010101" charset="-122"/>
                <a:ea typeface="楷体" panose="02010609060101010101" charset="-122"/>
                <a:cs typeface="楷体" panose="02010609060101010101" charset="-122"/>
                <a:sym typeface="+mn-ea"/>
              </a:rPr>
              <a:t>而他所写的，所说的，</a:t>
            </a:r>
            <a:endParaRPr lang="zh-CN" altLang="zh-CN" sz="3200" b="1" dirty="0">
              <a:latin typeface="楷体" panose="02010609060101010101" charset="-122"/>
              <a:ea typeface="楷体" panose="02010609060101010101" charset="-122"/>
              <a:cs typeface="楷体" panose="02010609060101010101" charset="-122"/>
            </a:endParaRPr>
          </a:p>
          <a:p>
            <a:pPr marL="457200" indent="-457200" eaLnBrk="1" hangingPunct="1">
              <a:lnSpc>
                <a:spcPct val="110000"/>
              </a:lnSpc>
              <a:buFont typeface="Arial" panose="020B0604020202020204" pitchFamily="34" charset="0"/>
              <a:buChar char="•"/>
            </a:pPr>
            <a:r>
              <a:rPr lang="zh-CN" altLang="zh-CN" sz="3200" b="1" dirty="0">
                <a:solidFill>
                  <a:srgbClr val="0070C0"/>
                </a:solidFill>
                <a:latin typeface="楷体" panose="02010609060101010101" charset="-122"/>
                <a:ea typeface="楷体" panose="02010609060101010101" charset="-122"/>
                <a:cs typeface="楷体" panose="02010609060101010101" charset="-122"/>
                <a:sym typeface="+mn-ea"/>
              </a:rPr>
              <a:t>（动作：</a:t>
            </a:r>
            <a:r>
              <a:rPr lang="en-US" altLang="zh-CN" sz="3200" b="1" u="sng" dirty="0">
                <a:solidFill>
                  <a:srgbClr val="0070C0"/>
                </a:solidFill>
                <a:latin typeface="楷体" panose="02010609060101010101" charset="-122"/>
                <a:ea typeface="楷体" panose="02010609060101010101" charset="-122"/>
                <a:cs typeface="楷体" panose="02010609060101010101" charset="-122"/>
                <a:sym typeface="+mn-ea"/>
              </a:rPr>
              <a:t>                    </a:t>
            </a:r>
            <a:r>
              <a:rPr lang="zh-CN" altLang="zh-CN" sz="3200" b="1" dirty="0">
                <a:solidFill>
                  <a:srgbClr val="0070C0"/>
                </a:solidFill>
                <a:latin typeface="楷体" panose="02010609060101010101" charset="-122"/>
                <a:ea typeface="楷体" panose="02010609060101010101" charset="-122"/>
                <a:cs typeface="楷体" panose="02010609060101010101" charset="-122"/>
                <a:sym typeface="+mn-ea"/>
              </a:rPr>
              <a:t>）</a:t>
            </a:r>
            <a:endParaRPr lang="zh-CN" altLang="zh-CN" sz="3200" b="1" dirty="0">
              <a:solidFill>
                <a:srgbClr val="0070C0"/>
              </a:solidFill>
              <a:latin typeface="楷体" panose="02010609060101010101" charset="-122"/>
              <a:ea typeface="楷体" panose="02010609060101010101" charset="-122"/>
              <a:cs typeface="楷体" panose="02010609060101010101" charset="-122"/>
            </a:endParaRPr>
          </a:p>
          <a:p>
            <a:pPr eaLnBrk="1" hangingPunct="1">
              <a:lnSpc>
                <a:spcPct val="110000"/>
              </a:lnSpc>
            </a:pPr>
            <a:r>
              <a:rPr lang="zh-CN" altLang="zh-CN" sz="3200" b="1" dirty="0">
                <a:solidFill>
                  <a:srgbClr val="0070C0"/>
                </a:solidFill>
                <a:latin typeface="楷体" panose="02010609060101010101" charset="-122"/>
                <a:ea typeface="楷体" panose="02010609060101010101" charset="-122"/>
                <a:cs typeface="楷体" panose="02010609060101010101" charset="-122"/>
                <a:sym typeface="+mn-ea"/>
              </a:rPr>
              <a:t>都无非是一个没有失掉良心的中国人的话！</a:t>
            </a:r>
            <a:endParaRPr lang="zh-CN" altLang="zh-CN" sz="3200" b="1" dirty="0">
              <a:solidFill>
                <a:srgbClr val="0070C0"/>
              </a:solidFill>
              <a:latin typeface="楷体" panose="02010609060101010101" charset="-122"/>
              <a:ea typeface="楷体" panose="02010609060101010101" charset="-122"/>
              <a:cs typeface="楷体" panose="02010609060101010101" charset="-122"/>
              <a:sym typeface="+mn-ea"/>
            </a:endParaRPr>
          </a:p>
        </p:txBody>
      </p:sp>
      <p:sp>
        <p:nvSpPr>
          <p:cNvPr id="4" name="文本框 3"/>
          <p:cNvSpPr txBox="1"/>
          <p:nvPr/>
        </p:nvSpPr>
        <p:spPr>
          <a:xfrm>
            <a:off x="1672590" y="919480"/>
            <a:ext cx="7904480" cy="583565"/>
          </a:xfrm>
          <a:prstGeom prst="rect">
            <a:avLst/>
          </a:prstGeom>
          <a:noFill/>
        </p:spPr>
        <p:txBody>
          <a:bodyPr wrap="none" rtlCol="0">
            <a:spAutoFit/>
          </a:bodyPr>
          <a:p>
            <a:pPr algn="l" eaLnBrk="1" hangingPunct="1"/>
            <a:r>
              <a:rPr lang="zh-CN" altLang="zh-CN" sz="3200" dirty="0">
                <a:gradFill>
                  <a:gsLst>
                    <a:gs pos="0">
                      <a:srgbClr val="FE4444"/>
                    </a:gs>
                    <a:gs pos="100000">
                      <a:srgbClr val="832B2B"/>
                    </a:gs>
                  </a:gsLst>
                  <a:lin scaled="0"/>
                </a:gradFill>
                <a:latin typeface="楷体" panose="02010609060101010101" charset="-122"/>
                <a:ea typeface="楷体" panose="02010609060101010101" charset="-122"/>
                <a:sym typeface="+mn-ea"/>
              </a:rPr>
              <a:t>设计动作、表情、语气，一起完成演讲片段</a:t>
            </a:r>
            <a:endParaRPr lang="zh-CN" altLang="zh-CN" sz="3200" dirty="0">
              <a:gradFill>
                <a:gsLst>
                  <a:gs pos="0">
                    <a:srgbClr val="FE4444"/>
                  </a:gs>
                  <a:gs pos="100000">
                    <a:srgbClr val="832B2B"/>
                  </a:gs>
                </a:gsLst>
                <a:lin scaled="0"/>
              </a:gradFill>
              <a:latin typeface="楷体" panose="02010609060101010101" charset="-122"/>
              <a:ea typeface="楷体" panose="02010609060101010101" charset="-122"/>
              <a:sym typeface="+mn-ea"/>
            </a:endParaRPr>
          </a:p>
        </p:txBody>
      </p:sp>
      <p:sp>
        <p:nvSpPr>
          <p:cNvPr id="5" name="文本框 4"/>
          <p:cNvSpPr txBox="1"/>
          <p:nvPr/>
        </p:nvSpPr>
        <p:spPr>
          <a:xfrm>
            <a:off x="3859530" y="1503045"/>
            <a:ext cx="2990850" cy="583565"/>
          </a:xfrm>
          <a:prstGeom prst="rect">
            <a:avLst/>
          </a:prstGeom>
          <a:noFill/>
        </p:spPr>
        <p:txBody>
          <a:bodyPr wrap="square" rtlCol="0">
            <a:spAutoFit/>
          </a:bodyPr>
          <a:p>
            <a:r>
              <a:rPr lang="zh-CN" altLang="en-US" sz="3200">
                <a:solidFill>
                  <a:srgbClr val="C00000"/>
                </a:solidFill>
                <a:latin typeface="楷体" panose="02010609060101010101" charset="-122"/>
                <a:ea typeface="楷体" panose="02010609060101010101" charset="-122"/>
                <a:cs typeface="楷体" panose="02010609060101010101" charset="-122"/>
              </a:rPr>
              <a:t>悲痛  壮烈</a:t>
            </a:r>
            <a:endParaRPr lang="zh-CN" altLang="en-US" sz="3200">
              <a:solidFill>
                <a:srgbClr val="C00000"/>
              </a:solidFill>
              <a:latin typeface="楷体" panose="02010609060101010101" charset="-122"/>
              <a:ea typeface="楷体" panose="02010609060101010101" charset="-122"/>
              <a:cs typeface="楷体" panose="02010609060101010101" charset="-122"/>
            </a:endParaRPr>
          </a:p>
        </p:txBody>
      </p:sp>
      <p:sp>
        <p:nvSpPr>
          <p:cNvPr id="6" name="文本框 5"/>
          <p:cNvSpPr txBox="1"/>
          <p:nvPr/>
        </p:nvSpPr>
        <p:spPr>
          <a:xfrm>
            <a:off x="3280410" y="3170555"/>
            <a:ext cx="3152775" cy="583565"/>
          </a:xfrm>
          <a:prstGeom prst="rect">
            <a:avLst/>
          </a:prstGeom>
          <a:noFill/>
        </p:spPr>
        <p:txBody>
          <a:bodyPr wrap="square" rtlCol="0">
            <a:spAutoFit/>
          </a:bodyPr>
          <a:p>
            <a:r>
              <a:rPr lang="zh-CN" altLang="en-US" sz="3200">
                <a:solidFill>
                  <a:srgbClr val="C00000"/>
                </a:solidFill>
                <a:latin typeface="楷体" panose="02010609060101010101" charset="-122"/>
                <a:ea typeface="楷体" panose="02010609060101010101" charset="-122"/>
                <a:cs typeface="楷体" panose="02010609060101010101" charset="-122"/>
              </a:rPr>
              <a:t>愤慨  质问</a:t>
            </a:r>
            <a:endParaRPr lang="zh-CN" altLang="en-US" sz="3200">
              <a:solidFill>
                <a:srgbClr val="C00000"/>
              </a:solidFill>
              <a:latin typeface="楷体" panose="02010609060101010101" charset="-122"/>
              <a:ea typeface="楷体" panose="02010609060101010101" charset="-122"/>
              <a:cs typeface="楷体" panose="02010609060101010101" charset="-122"/>
            </a:endParaRPr>
          </a:p>
        </p:txBody>
      </p:sp>
      <p:sp>
        <p:nvSpPr>
          <p:cNvPr id="7" name="文本框 6"/>
          <p:cNvSpPr txBox="1"/>
          <p:nvPr/>
        </p:nvSpPr>
        <p:spPr>
          <a:xfrm>
            <a:off x="3127375" y="5259070"/>
            <a:ext cx="3458210" cy="583565"/>
          </a:xfrm>
          <a:prstGeom prst="rect">
            <a:avLst/>
          </a:prstGeom>
          <a:noFill/>
        </p:spPr>
        <p:txBody>
          <a:bodyPr wrap="square" rtlCol="0">
            <a:spAutoFit/>
          </a:bodyPr>
          <a:p>
            <a:r>
              <a:rPr lang="zh-CN" altLang="en-US" sz="3200">
                <a:solidFill>
                  <a:srgbClr val="C00000"/>
                </a:solidFill>
                <a:latin typeface="楷体" panose="02010609060101010101" charset="-122"/>
                <a:ea typeface="楷体" panose="02010609060101010101" charset="-122"/>
                <a:cs typeface="楷体" panose="02010609060101010101" charset="-122"/>
              </a:rPr>
              <a:t>握拳于胸口</a:t>
            </a:r>
            <a:endParaRPr lang="zh-CN" altLang="en-US" sz="3200">
              <a:solidFill>
                <a:srgbClr val="C00000"/>
              </a:solidFill>
              <a:latin typeface="楷体" panose="02010609060101010101" charset="-122"/>
              <a:ea typeface="楷体" panose="02010609060101010101" charset="-122"/>
              <a:cs typeface="楷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6" grpId="1"/>
      <p:bldP spid="7" grpId="0"/>
      <p:bldP spid="7"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22580" y="833755"/>
            <a:ext cx="10437495" cy="4815840"/>
          </a:xfrm>
          <a:prstGeom prst="rect">
            <a:avLst/>
          </a:prstGeom>
          <a:noFill/>
        </p:spPr>
        <p:txBody>
          <a:bodyPr wrap="square" rtlCol="0" anchor="t">
            <a:spAutoFit/>
          </a:bodyPr>
          <a:p>
            <a:pPr marL="457200" indent="-457200" eaLnBrk="1" hangingPunct="1">
              <a:lnSpc>
                <a:spcPct val="160000"/>
              </a:lnSpc>
              <a:buFont typeface="Arial" panose="020B0604020202020204" pitchFamily="34" charset="0"/>
              <a:buChar char="•"/>
            </a:pPr>
            <a:r>
              <a:rPr lang="zh-CN" altLang="zh-CN" sz="3200" b="1" dirty="0">
                <a:latin typeface="楷体" panose="02010609060101010101" charset="-122"/>
                <a:ea typeface="楷体" panose="02010609060101010101" charset="-122"/>
                <a:cs typeface="楷体" panose="02010609060101010101" charset="-122"/>
                <a:sym typeface="+mn-ea"/>
              </a:rPr>
              <a:t>（表情：</a:t>
            </a:r>
            <a:r>
              <a:rPr lang="en-US" altLang="zh-CN" sz="3200" b="1" u="sng" dirty="0">
                <a:latin typeface="楷体" panose="02010609060101010101" charset="-122"/>
                <a:ea typeface="楷体" panose="02010609060101010101" charset="-122"/>
                <a:cs typeface="楷体" panose="02010609060101010101" charset="-122"/>
                <a:sym typeface="+mn-ea"/>
              </a:rPr>
              <a:t>                      </a:t>
            </a:r>
            <a:r>
              <a:rPr lang="en-US" altLang="zh-CN" sz="3200" b="1" dirty="0">
                <a:latin typeface="楷体" panose="02010609060101010101" charset="-122"/>
                <a:ea typeface="楷体" panose="02010609060101010101" charset="-122"/>
                <a:cs typeface="楷体" panose="02010609060101010101" charset="-122"/>
                <a:sym typeface="+mn-ea"/>
              </a:rPr>
              <a:t> </a:t>
            </a:r>
            <a:r>
              <a:rPr lang="zh-CN" altLang="zh-CN" sz="3200" b="1" dirty="0">
                <a:latin typeface="楷体" panose="02010609060101010101" charset="-122"/>
                <a:ea typeface="楷体" panose="02010609060101010101" charset="-122"/>
                <a:cs typeface="楷体" panose="02010609060101010101" charset="-122"/>
                <a:sym typeface="+mn-ea"/>
              </a:rPr>
              <a:t>）</a:t>
            </a:r>
            <a:endParaRPr lang="en-US" altLang="zh-CN" sz="3200" b="1" dirty="0">
              <a:latin typeface="楷体" panose="02010609060101010101" charset="-122"/>
              <a:ea typeface="楷体" panose="02010609060101010101" charset="-122"/>
              <a:cs typeface="楷体" panose="02010609060101010101" charset="-122"/>
            </a:endParaRPr>
          </a:p>
          <a:p>
            <a:pPr marL="0" indent="0" eaLnBrk="1" hangingPunct="1">
              <a:lnSpc>
                <a:spcPct val="160000"/>
              </a:lnSpc>
              <a:buNone/>
            </a:pPr>
            <a:r>
              <a:rPr lang="zh-CN" altLang="zh-CN" sz="3200" b="1" dirty="0">
                <a:latin typeface="楷体" panose="02010609060101010101" charset="-122"/>
                <a:ea typeface="楷体" panose="02010609060101010101" charset="-122"/>
                <a:cs typeface="楷体" panose="02010609060101010101" charset="-122"/>
                <a:sym typeface="+mn-ea"/>
              </a:rPr>
              <a:t> 我们不怕死，我们有牺牲的精神！</a:t>
            </a:r>
            <a:endParaRPr lang="zh-CN" altLang="zh-CN" sz="3200" b="1" dirty="0">
              <a:latin typeface="楷体" panose="02010609060101010101" charset="-122"/>
              <a:ea typeface="楷体" panose="02010609060101010101" charset="-122"/>
              <a:cs typeface="楷体" panose="02010609060101010101" charset="-122"/>
            </a:endParaRPr>
          </a:p>
          <a:p>
            <a:pPr marL="0" indent="0" eaLnBrk="1" hangingPunct="1">
              <a:lnSpc>
                <a:spcPct val="160000"/>
              </a:lnSpc>
              <a:buNone/>
            </a:pPr>
            <a:r>
              <a:rPr lang="zh-CN" altLang="zh-CN" sz="3200" b="1" dirty="0">
                <a:latin typeface="楷体" panose="02010609060101010101" charset="-122"/>
                <a:ea typeface="楷体" panose="02010609060101010101" charset="-122"/>
                <a:cs typeface="楷体" panose="02010609060101010101" charset="-122"/>
                <a:sym typeface="+mn-ea"/>
              </a:rPr>
              <a:t>我们随时像李先生一样，</a:t>
            </a:r>
            <a:endParaRPr lang="zh-CN" altLang="zh-CN" sz="3200" b="1" dirty="0">
              <a:latin typeface="楷体" panose="02010609060101010101" charset="-122"/>
              <a:ea typeface="楷体" panose="02010609060101010101" charset="-122"/>
              <a:cs typeface="楷体" panose="02010609060101010101" charset="-122"/>
            </a:endParaRPr>
          </a:p>
          <a:p>
            <a:pPr marL="0" indent="0" eaLnBrk="1" hangingPunct="1">
              <a:lnSpc>
                <a:spcPct val="160000"/>
              </a:lnSpc>
              <a:buNone/>
            </a:pPr>
            <a:r>
              <a:rPr lang="zh-CN" altLang="zh-CN" sz="3200" b="1" dirty="0">
                <a:latin typeface="楷体" panose="02010609060101010101" charset="-122"/>
                <a:ea typeface="楷体" panose="02010609060101010101" charset="-122"/>
                <a:cs typeface="楷体" panose="02010609060101010101" charset="-122"/>
                <a:sym typeface="+mn-ea"/>
              </a:rPr>
              <a:t>前脚跨出大门，后脚就不准备再跨进大门！</a:t>
            </a:r>
            <a:endParaRPr lang="zh-CN" altLang="zh-CN" sz="3200" b="1" dirty="0">
              <a:latin typeface="楷体" panose="02010609060101010101" charset="-122"/>
              <a:ea typeface="楷体" panose="02010609060101010101" charset="-122"/>
              <a:cs typeface="楷体" panose="02010609060101010101" charset="-122"/>
            </a:endParaRPr>
          </a:p>
          <a:p>
            <a:pPr marL="457200" indent="-457200" eaLnBrk="1" hangingPunct="1">
              <a:lnSpc>
                <a:spcPct val="160000"/>
              </a:lnSpc>
              <a:buFont typeface="Arial" panose="020B0604020202020204" pitchFamily="34" charset="0"/>
              <a:buChar char="•"/>
            </a:pPr>
            <a:r>
              <a:rPr lang="zh-CN" altLang="zh-CN" sz="3200" b="1" dirty="0">
                <a:solidFill>
                  <a:srgbClr val="0070C0"/>
                </a:solidFill>
                <a:latin typeface="楷体" panose="02010609060101010101" charset="-122"/>
                <a:ea typeface="楷体" panose="02010609060101010101" charset="-122"/>
                <a:cs typeface="楷体" panose="02010609060101010101" charset="-122"/>
                <a:sym typeface="+mn-ea"/>
              </a:rPr>
              <a:t>（语气：</a:t>
            </a:r>
            <a:r>
              <a:rPr lang="en-US" altLang="zh-CN" sz="3200" b="1" u="sng" dirty="0">
                <a:solidFill>
                  <a:srgbClr val="0070C0"/>
                </a:solidFill>
                <a:latin typeface="楷体" panose="02010609060101010101" charset="-122"/>
                <a:ea typeface="楷体" panose="02010609060101010101" charset="-122"/>
                <a:cs typeface="楷体" panose="02010609060101010101" charset="-122"/>
                <a:sym typeface="+mn-ea"/>
              </a:rPr>
              <a:t>                                       </a:t>
            </a:r>
            <a:r>
              <a:rPr lang="zh-CN" altLang="zh-CN" sz="3200" b="1" dirty="0">
                <a:solidFill>
                  <a:srgbClr val="0070C0"/>
                </a:solidFill>
                <a:latin typeface="楷体" panose="02010609060101010101" charset="-122"/>
                <a:ea typeface="楷体" panose="02010609060101010101" charset="-122"/>
                <a:cs typeface="楷体" panose="02010609060101010101" charset="-122"/>
                <a:sym typeface="+mn-ea"/>
              </a:rPr>
              <a:t>） </a:t>
            </a:r>
            <a:endParaRPr lang="en-US" altLang="zh-CN" sz="3200" b="1" dirty="0">
              <a:solidFill>
                <a:srgbClr val="0070C0"/>
              </a:solidFill>
              <a:latin typeface="楷体" panose="02010609060101010101" charset="-122"/>
              <a:ea typeface="楷体" panose="02010609060101010101" charset="-122"/>
              <a:cs typeface="楷体" panose="02010609060101010101" charset="-122"/>
            </a:endParaRPr>
          </a:p>
          <a:p>
            <a:pPr marL="0" indent="0" eaLnBrk="1" hangingPunct="1">
              <a:lnSpc>
                <a:spcPct val="160000"/>
              </a:lnSpc>
              <a:buNone/>
            </a:pPr>
            <a:r>
              <a:rPr lang="zh-CN" altLang="zh-CN" sz="3200" b="1" dirty="0">
                <a:solidFill>
                  <a:srgbClr val="0070C0"/>
                </a:solidFill>
                <a:latin typeface="楷体" panose="02010609060101010101" charset="-122"/>
                <a:ea typeface="楷体" panose="02010609060101010101" charset="-122"/>
                <a:cs typeface="楷体" panose="02010609060101010101" charset="-122"/>
                <a:sym typeface="+mn-ea"/>
              </a:rPr>
              <a:t>正义是杀不完的，因为真理永远存在！（鼓掌</a:t>
            </a:r>
            <a:r>
              <a:rPr lang="en-US" altLang="zh-CN" sz="3200" b="1" dirty="0">
                <a:solidFill>
                  <a:srgbClr val="0070C0"/>
                </a:solidFill>
                <a:latin typeface="楷体" panose="02010609060101010101" charset="-122"/>
                <a:ea typeface="楷体" panose="02010609060101010101" charset="-122"/>
                <a:cs typeface="楷体" panose="02010609060101010101" charset="-122"/>
                <a:sym typeface="+mn-ea"/>
              </a:rPr>
              <a:t> </a:t>
            </a:r>
            <a:r>
              <a:rPr lang="zh-CN" altLang="zh-CN" sz="3200" b="1" dirty="0">
                <a:solidFill>
                  <a:srgbClr val="0070C0"/>
                </a:solidFill>
                <a:latin typeface="楷体" panose="02010609060101010101" charset="-122"/>
                <a:ea typeface="楷体" panose="02010609060101010101" charset="-122"/>
                <a:cs typeface="楷体" panose="02010609060101010101" charset="-122"/>
                <a:sym typeface="+mn-ea"/>
              </a:rPr>
              <a:t>）</a:t>
            </a:r>
            <a:endParaRPr lang="zh-CN" altLang="zh-CN" sz="3200" b="1" dirty="0">
              <a:solidFill>
                <a:srgbClr val="0070C0"/>
              </a:solidFill>
              <a:latin typeface="楷体" panose="02010609060101010101" charset="-122"/>
              <a:ea typeface="楷体" panose="02010609060101010101" charset="-122"/>
              <a:cs typeface="楷体" panose="02010609060101010101" charset="-122"/>
              <a:sym typeface="+mn-ea"/>
            </a:endParaRPr>
          </a:p>
        </p:txBody>
      </p:sp>
      <p:sp>
        <p:nvSpPr>
          <p:cNvPr id="3" name="文本框 2"/>
          <p:cNvSpPr txBox="1"/>
          <p:nvPr/>
        </p:nvSpPr>
        <p:spPr>
          <a:xfrm>
            <a:off x="2412365" y="999490"/>
            <a:ext cx="4664710" cy="583565"/>
          </a:xfrm>
          <a:prstGeom prst="rect">
            <a:avLst/>
          </a:prstGeom>
          <a:noFill/>
        </p:spPr>
        <p:txBody>
          <a:bodyPr wrap="square" rtlCol="0">
            <a:spAutoFit/>
          </a:bodyPr>
          <a:p>
            <a:r>
              <a:rPr lang="zh-CN" altLang="en-US" sz="3200">
                <a:solidFill>
                  <a:srgbClr val="C00000"/>
                </a:solidFill>
                <a:latin typeface="楷体" panose="02010609060101010101" charset="-122"/>
                <a:ea typeface="楷体" panose="02010609060101010101" charset="-122"/>
                <a:cs typeface="楷体" panose="02010609060101010101" charset="-122"/>
              </a:rPr>
              <a:t>视死如归  坚定  壮烈</a:t>
            </a:r>
            <a:endParaRPr lang="zh-CN" altLang="en-US" sz="3200">
              <a:solidFill>
                <a:srgbClr val="C00000"/>
              </a:solidFill>
              <a:latin typeface="楷体" panose="02010609060101010101" charset="-122"/>
              <a:ea typeface="楷体" panose="02010609060101010101" charset="-122"/>
              <a:cs typeface="楷体" panose="02010609060101010101" charset="-122"/>
            </a:endParaRPr>
          </a:p>
        </p:txBody>
      </p:sp>
      <p:sp>
        <p:nvSpPr>
          <p:cNvPr id="4" name="文本框 3"/>
          <p:cNvSpPr txBox="1"/>
          <p:nvPr/>
        </p:nvSpPr>
        <p:spPr>
          <a:xfrm>
            <a:off x="2555240" y="4069715"/>
            <a:ext cx="8749030" cy="583565"/>
          </a:xfrm>
          <a:prstGeom prst="rect">
            <a:avLst/>
          </a:prstGeom>
          <a:noFill/>
        </p:spPr>
        <p:txBody>
          <a:bodyPr wrap="square" rtlCol="0">
            <a:spAutoFit/>
          </a:bodyPr>
          <a:p>
            <a:r>
              <a:rPr lang="zh-CN" altLang="en-US" sz="3200">
                <a:solidFill>
                  <a:srgbClr val="C00000"/>
                </a:solidFill>
                <a:latin typeface="楷体" panose="02010609060101010101" charset="-122"/>
                <a:ea typeface="楷体" panose="02010609060101010101" charset="-122"/>
                <a:cs typeface="楷体" panose="02010609060101010101" charset="-122"/>
              </a:rPr>
              <a:t>一字一顿 气势磅礴  </a:t>
            </a:r>
            <a:r>
              <a:rPr lang="en-US" altLang="zh-CN" sz="3200">
                <a:solidFill>
                  <a:srgbClr val="C00000"/>
                </a:solidFill>
                <a:latin typeface="楷体" panose="02010609060101010101" charset="-122"/>
                <a:ea typeface="楷体" panose="02010609060101010101" charset="-122"/>
                <a:cs typeface="楷体" panose="02010609060101010101" charset="-122"/>
              </a:rPr>
              <a:t>“</a:t>
            </a:r>
            <a:r>
              <a:rPr lang="zh-CN" altLang="en-US" sz="3200">
                <a:solidFill>
                  <a:srgbClr val="C00000"/>
                </a:solidFill>
                <a:latin typeface="楷体" panose="02010609060101010101" charset="-122"/>
                <a:ea typeface="楷体" panose="02010609060101010101" charset="-122"/>
                <a:cs typeface="楷体" panose="02010609060101010101" charset="-122"/>
              </a:rPr>
              <a:t>永远存在</a:t>
            </a:r>
            <a:r>
              <a:rPr lang="en-US" altLang="zh-CN" sz="3200">
                <a:solidFill>
                  <a:srgbClr val="C00000"/>
                </a:solidFill>
                <a:latin typeface="楷体" panose="02010609060101010101" charset="-122"/>
                <a:ea typeface="楷体" panose="02010609060101010101" charset="-122"/>
                <a:cs typeface="楷体" panose="02010609060101010101" charset="-122"/>
              </a:rPr>
              <a:t>”</a:t>
            </a:r>
            <a:r>
              <a:rPr lang="zh-CN" altLang="en-US" sz="3200">
                <a:solidFill>
                  <a:srgbClr val="C00000"/>
                </a:solidFill>
                <a:latin typeface="楷体" panose="02010609060101010101" charset="-122"/>
                <a:ea typeface="楷体" panose="02010609060101010101" charset="-122"/>
                <a:cs typeface="楷体" panose="02010609060101010101" charset="-122"/>
              </a:rPr>
              <a:t>拖长音</a:t>
            </a:r>
            <a:endParaRPr lang="zh-CN" altLang="en-US" sz="3200">
              <a:solidFill>
                <a:srgbClr val="C00000"/>
              </a:solidFill>
              <a:latin typeface="楷体" panose="02010609060101010101" charset="-122"/>
              <a:ea typeface="楷体" panose="02010609060101010101" charset="-122"/>
              <a:cs typeface="楷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P spid="4"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7169"/>
          <p:cNvSpPr>
            <a:spLocks noGrp="1"/>
          </p:cNvSpPr>
          <p:nvPr/>
        </p:nvSpPr>
        <p:spPr>
          <a:xfrm>
            <a:off x="512310" y="1747627"/>
            <a:ext cx="11039441" cy="1872208"/>
          </a:xfrm>
          <a:prstGeom prst="rect">
            <a:avLst/>
          </a:prstGeom>
          <a:noFill/>
          <a:ln w="9525">
            <a:noFill/>
          </a:ln>
        </p:spPr>
        <p:txBody>
          <a:bodyPr anchor="ctr"/>
          <a:lst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a:lstStyle>
          <a:p>
            <a:pPr algn="l">
              <a:lnSpc>
                <a:spcPct val="170000"/>
              </a:lnSpc>
            </a:pPr>
            <a:r>
              <a:rPr lang="zh-CN" altLang="en-US" sz="2400" b="1" dirty="0">
                <a:solidFill>
                  <a:srgbClr val="080808"/>
                </a:solidFill>
                <a:latin typeface="微软雅黑" panose="020B0503020204020204" pitchFamily="34" charset="-122"/>
                <a:ea typeface="微软雅黑" panose="020B0503020204020204" pitchFamily="34" charset="-122"/>
              </a:rPr>
              <a:t>    闻一多先生的遗愿，上一代青年人完成了，他们用鲜血和生命换来了一个崭新的世界，换来了我们今天的幸福生活。同学们，我们现代青年的任务又是什么呢？怎样才能对得起革命先烈呢？</a:t>
            </a:r>
            <a:endParaRPr lang="zh-CN" altLang="en-US" sz="2400" b="1" dirty="0">
              <a:solidFill>
                <a:srgbClr val="080808"/>
              </a:solidFill>
              <a:latin typeface="微软雅黑" panose="020B0503020204020204" pitchFamily="34" charset="-122"/>
              <a:ea typeface="微软雅黑" panose="020B0503020204020204" pitchFamily="34" charset="-122"/>
            </a:endParaRPr>
          </a:p>
        </p:txBody>
      </p:sp>
      <p:grpSp>
        <p:nvGrpSpPr>
          <p:cNvPr id="12" name="组合 11"/>
          <p:cNvGrpSpPr/>
          <p:nvPr/>
        </p:nvGrpSpPr>
        <p:grpSpPr>
          <a:xfrm>
            <a:off x="0" y="521062"/>
            <a:ext cx="781051" cy="393337"/>
            <a:chOff x="0" y="521062"/>
            <a:chExt cx="781051" cy="393337"/>
          </a:xfrm>
        </p:grpSpPr>
        <p:sp>
          <p:nvSpPr>
            <p:cNvPr id="13" name="任意多边形 12"/>
            <p:cNvSpPr/>
            <p:nvPr/>
          </p:nvSpPr>
          <p:spPr>
            <a:xfrm>
              <a:off x="243569" y="521062"/>
              <a:ext cx="537482" cy="393337"/>
            </a:xfrm>
            <a:custGeom>
              <a:avLst/>
              <a:gdLst>
                <a:gd name="connsiteX0" fmla="*/ 0 w 640080"/>
                <a:gd name="connsiteY0" fmla="*/ 0 h 327660"/>
                <a:gd name="connsiteX1" fmla="*/ 472440 w 640080"/>
                <a:gd name="connsiteY1" fmla="*/ 0 h 327660"/>
                <a:gd name="connsiteX2" fmla="*/ 640080 w 640080"/>
                <a:gd name="connsiteY2" fmla="*/ 163830 h 327660"/>
                <a:gd name="connsiteX3" fmla="*/ 472440 w 640080"/>
                <a:gd name="connsiteY3" fmla="*/ 327660 h 327660"/>
                <a:gd name="connsiteX4" fmla="*/ 0 w 640080"/>
                <a:gd name="connsiteY4" fmla="*/ 327660 h 327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080" h="327660">
                  <a:moveTo>
                    <a:pt x="0" y="0"/>
                  </a:moveTo>
                  <a:lnTo>
                    <a:pt x="472440" y="0"/>
                  </a:lnTo>
                  <a:cubicBezTo>
                    <a:pt x="565025" y="0"/>
                    <a:pt x="640080" y="73349"/>
                    <a:pt x="640080" y="163830"/>
                  </a:cubicBezTo>
                  <a:cubicBezTo>
                    <a:pt x="640080" y="254311"/>
                    <a:pt x="565025" y="327660"/>
                    <a:pt x="472440" y="327660"/>
                  </a:cubicBezTo>
                  <a:lnTo>
                    <a:pt x="0" y="327660"/>
                  </a:lnTo>
                  <a:close/>
                </a:path>
              </a:pathLst>
            </a:custGeom>
            <a:solidFill>
              <a:srgbClr val="8E6D48"/>
            </a:solidFill>
            <a:ln>
              <a:solidFill>
                <a:srgbClr val="8E6D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8E6D48"/>
                </a:solidFill>
              </a:endParaRPr>
            </a:p>
          </p:txBody>
        </p:sp>
        <p:sp>
          <p:nvSpPr>
            <p:cNvPr id="14" name="矩形 13"/>
            <p:cNvSpPr/>
            <p:nvPr/>
          </p:nvSpPr>
          <p:spPr>
            <a:xfrm>
              <a:off x="0" y="521062"/>
              <a:ext cx="188685" cy="393337"/>
            </a:xfrm>
            <a:prstGeom prst="rect">
              <a:avLst/>
            </a:prstGeom>
            <a:solidFill>
              <a:srgbClr val="8E6D48"/>
            </a:solidFill>
            <a:ln>
              <a:solidFill>
                <a:srgbClr val="8E6D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8E6D48"/>
                </a:solidFill>
              </a:endParaRPr>
            </a:p>
          </p:txBody>
        </p:sp>
      </p:grpSp>
    </p:spTree>
  </p:cSld>
  <p:clrMapOvr>
    <a:masterClrMapping/>
  </p:clrMapOvr>
  <p:transition spd="slow">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62241" y="2946573"/>
            <a:ext cx="10753195" cy="1482650"/>
          </a:xfrm>
          <a:prstGeom prst="rect">
            <a:avLst/>
          </a:prstGeom>
          <a:noFill/>
        </p:spPr>
        <p:txBody>
          <a:bodyPr wrap="square" rtlCol="0">
            <a:spAutoFit/>
          </a:bodyPr>
          <a:lstStyle/>
          <a:p>
            <a:pPr eaLnBrk="1" latinLnBrk="0" hangingPunct="1">
              <a:lnSpc>
                <a:spcPct val="150000"/>
              </a:lnSpc>
            </a:pPr>
            <a:r>
              <a:rPr lang="en-US" altLang="zh-CN" sz="3200" b="1" dirty="0">
                <a:latin typeface="微软雅黑" panose="020B0503020204020204" pitchFamily="34" charset="-122"/>
                <a:ea typeface="微软雅黑" panose="020B0503020204020204" pitchFamily="34" charset="-122"/>
                <a:cs typeface="楷体" panose="02010609060101010101" charset="-122"/>
              </a:rPr>
              <a:t>    </a:t>
            </a:r>
            <a:r>
              <a:rPr lang="zh-CN" altLang="en-US" sz="3200" b="1" dirty="0">
                <a:latin typeface="微软雅黑" panose="020B0503020204020204" pitchFamily="34" charset="-122"/>
                <a:ea typeface="微软雅黑" panose="020B0503020204020204" pitchFamily="34" charset="-122"/>
                <a:cs typeface="楷体" panose="02010609060101010101" charset="-122"/>
              </a:rPr>
              <a:t>结合本课和</a:t>
            </a:r>
            <a:r>
              <a:rPr lang="en-US" altLang="zh-CN" sz="3200" b="1" dirty="0">
                <a:latin typeface="微软雅黑" panose="020B0503020204020204" pitchFamily="34" charset="-122"/>
                <a:ea typeface="微软雅黑" panose="020B0503020204020204" pitchFamily="34" charset="-122"/>
                <a:cs typeface="楷体" panose="02010609060101010101" charset="-122"/>
              </a:rPr>
              <a:t>《</a:t>
            </a:r>
            <a:r>
              <a:rPr lang="zh-CN" altLang="en-US" sz="3200" b="1" dirty="0">
                <a:latin typeface="微软雅黑" panose="020B0503020204020204" pitchFamily="34" charset="-122"/>
                <a:ea typeface="微软雅黑" panose="020B0503020204020204" pitchFamily="34" charset="-122"/>
                <a:cs typeface="楷体" panose="02010609060101010101" charset="-122"/>
              </a:rPr>
              <a:t>说和做</a:t>
            </a:r>
            <a:r>
              <a:rPr lang="en-US" altLang="zh-CN" sz="3200" b="1" dirty="0">
                <a:latin typeface="微软雅黑" panose="020B0503020204020204" pitchFamily="34" charset="-122"/>
                <a:ea typeface="微软雅黑" panose="020B0503020204020204" pitchFamily="34" charset="-122"/>
                <a:cs typeface="楷体" panose="02010609060101010101" charset="-122"/>
              </a:rPr>
              <a:t>》</a:t>
            </a:r>
            <a:r>
              <a:rPr lang="zh-CN" altLang="en-US" sz="3200" b="1" dirty="0">
                <a:latin typeface="微软雅黑" panose="020B0503020204020204" pitchFamily="34" charset="-122"/>
                <a:ea typeface="微软雅黑" panose="020B0503020204020204" pitchFamily="34" charset="-122"/>
                <a:cs typeface="楷体" panose="02010609060101010101" charset="-122"/>
              </a:rPr>
              <a:t>的内容，写一篇题为</a:t>
            </a:r>
            <a:r>
              <a:rPr lang="en-US" altLang="zh-CN" sz="3200" b="1" dirty="0">
                <a:latin typeface="微软雅黑" panose="020B0503020204020204" pitchFamily="34" charset="-122"/>
                <a:ea typeface="微软雅黑" panose="020B0503020204020204" pitchFamily="34" charset="-122"/>
                <a:cs typeface="楷体" panose="02010609060101010101" charset="-122"/>
              </a:rPr>
              <a:t>《</a:t>
            </a:r>
            <a:r>
              <a:rPr lang="zh-CN" altLang="en-US" sz="3200" b="1" dirty="0">
                <a:latin typeface="微软雅黑" panose="020B0503020204020204" pitchFamily="34" charset="-122"/>
                <a:ea typeface="微软雅黑" panose="020B0503020204020204" pitchFamily="34" charset="-122"/>
                <a:cs typeface="楷体" panose="02010609060101010101" charset="-122"/>
              </a:rPr>
              <a:t>我心中的闻一多先生</a:t>
            </a:r>
            <a:r>
              <a:rPr lang="en-US" altLang="zh-CN" sz="3200" b="1" dirty="0">
                <a:latin typeface="微软雅黑" panose="020B0503020204020204" pitchFamily="34" charset="-122"/>
                <a:ea typeface="微软雅黑" panose="020B0503020204020204" pitchFamily="34" charset="-122"/>
                <a:cs typeface="楷体" panose="02010609060101010101" charset="-122"/>
              </a:rPr>
              <a:t>》</a:t>
            </a:r>
            <a:r>
              <a:rPr lang="zh-CN" altLang="en-US" sz="3200" b="1" dirty="0">
                <a:latin typeface="微软雅黑" panose="020B0503020204020204" pitchFamily="34" charset="-122"/>
                <a:ea typeface="微软雅黑" panose="020B0503020204020204" pitchFamily="34" charset="-122"/>
                <a:cs typeface="楷体" panose="02010609060101010101" charset="-122"/>
              </a:rPr>
              <a:t>的作文</a:t>
            </a:r>
            <a:r>
              <a:rPr lang="zh-CN" altLang="en-US" sz="3200" b="1" dirty="0">
                <a:latin typeface="微软雅黑" panose="020B0503020204020204" pitchFamily="34" charset="-122"/>
                <a:ea typeface="微软雅黑" panose="020B0503020204020204" pitchFamily="34" charset="-122"/>
                <a:cs typeface="楷体" panose="02010609060101010101" charset="-122"/>
              </a:rPr>
              <a:t>。 </a:t>
            </a:r>
            <a:endParaRPr lang="zh-CN" altLang="en-US" sz="3200" b="1" dirty="0">
              <a:latin typeface="微软雅黑" panose="020B0503020204020204" pitchFamily="34" charset="-122"/>
              <a:ea typeface="微软雅黑" panose="020B0503020204020204" pitchFamily="34" charset="-122"/>
              <a:cs typeface="楷体" panose="02010609060101010101" charset="-122"/>
            </a:endParaRPr>
          </a:p>
        </p:txBody>
      </p:sp>
      <p:grpSp>
        <p:nvGrpSpPr>
          <p:cNvPr id="11" name="组合 10"/>
          <p:cNvGrpSpPr/>
          <p:nvPr/>
        </p:nvGrpSpPr>
        <p:grpSpPr>
          <a:xfrm>
            <a:off x="-18810" y="467083"/>
            <a:ext cx="781051" cy="393337"/>
            <a:chOff x="0" y="521062"/>
            <a:chExt cx="781051" cy="393337"/>
          </a:xfrm>
        </p:grpSpPr>
        <p:sp>
          <p:nvSpPr>
            <p:cNvPr id="12" name="任意多边形 11"/>
            <p:cNvSpPr/>
            <p:nvPr/>
          </p:nvSpPr>
          <p:spPr>
            <a:xfrm>
              <a:off x="243569" y="521062"/>
              <a:ext cx="537482" cy="393337"/>
            </a:xfrm>
            <a:custGeom>
              <a:avLst/>
              <a:gdLst>
                <a:gd name="connsiteX0" fmla="*/ 0 w 640080"/>
                <a:gd name="connsiteY0" fmla="*/ 0 h 327660"/>
                <a:gd name="connsiteX1" fmla="*/ 472440 w 640080"/>
                <a:gd name="connsiteY1" fmla="*/ 0 h 327660"/>
                <a:gd name="connsiteX2" fmla="*/ 640080 w 640080"/>
                <a:gd name="connsiteY2" fmla="*/ 163830 h 327660"/>
                <a:gd name="connsiteX3" fmla="*/ 472440 w 640080"/>
                <a:gd name="connsiteY3" fmla="*/ 327660 h 327660"/>
                <a:gd name="connsiteX4" fmla="*/ 0 w 640080"/>
                <a:gd name="connsiteY4" fmla="*/ 327660 h 327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080" h="327660">
                  <a:moveTo>
                    <a:pt x="0" y="0"/>
                  </a:moveTo>
                  <a:lnTo>
                    <a:pt x="472440" y="0"/>
                  </a:lnTo>
                  <a:cubicBezTo>
                    <a:pt x="565025" y="0"/>
                    <a:pt x="640080" y="73349"/>
                    <a:pt x="640080" y="163830"/>
                  </a:cubicBezTo>
                  <a:cubicBezTo>
                    <a:pt x="640080" y="254311"/>
                    <a:pt x="565025" y="327660"/>
                    <a:pt x="472440" y="327660"/>
                  </a:cubicBezTo>
                  <a:lnTo>
                    <a:pt x="0" y="327660"/>
                  </a:lnTo>
                  <a:close/>
                </a:path>
              </a:pathLst>
            </a:custGeom>
            <a:solidFill>
              <a:srgbClr val="8E6D48"/>
            </a:solidFill>
            <a:ln>
              <a:solidFill>
                <a:srgbClr val="8E6D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rgbClr val="8E6D48"/>
                </a:solidFill>
                <a:latin typeface="微软雅黑" panose="020B0503020204020204" pitchFamily="34" charset="-122"/>
                <a:ea typeface="微软雅黑" panose="020B0503020204020204" pitchFamily="34" charset="-122"/>
              </a:endParaRPr>
            </a:p>
          </p:txBody>
        </p:sp>
        <p:sp>
          <p:nvSpPr>
            <p:cNvPr id="13" name="矩形 12"/>
            <p:cNvSpPr/>
            <p:nvPr/>
          </p:nvSpPr>
          <p:spPr>
            <a:xfrm>
              <a:off x="0" y="521062"/>
              <a:ext cx="188685" cy="393337"/>
            </a:xfrm>
            <a:prstGeom prst="rect">
              <a:avLst/>
            </a:prstGeom>
            <a:solidFill>
              <a:srgbClr val="8E6D48"/>
            </a:solidFill>
            <a:ln>
              <a:solidFill>
                <a:srgbClr val="8E6D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rgbClr val="8E6D48"/>
                </a:solidFill>
                <a:latin typeface="微软雅黑" panose="020B0503020204020204" pitchFamily="34" charset="-122"/>
                <a:ea typeface="微软雅黑" panose="020B0503020204020204" pitchFamily="34" charset="-122"/>
              </a:endParaRPr>
            </a:p>
          </p:txBody>
        </p:sp>
      </p:grpSp>
      <p:sp>
        <p:nvSpPr>
          <p:cNvPr id="14" name="文本框 6"/>
          <p:cNvSpPr txBox="1">
            <a:spLocks noChangeArrowheads="1"/>
          </p:cNvSpPr>
          <p:nvPr/>
        </p:nvSpPr>
        <p:spPr bwMode="auto">
          <a:xfrm>
            <a:off x="817125" y="402141"/>
            <a:ext cx="16209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sz="2800" b="1" dirty="0">
                <a:latin typeface="微软雅黑" panose="020B0503020204020204" pitchFamily="34" charset="-122"/>
                <a:ea typeface="微软雅黑" panose="020B0503020204020204" pitchFamily="34" charset="-122"/>
              </a:rPr>
              <a:t>课下作业</a:t>
            </a:r>
            <a:endParaRPr lang="zh-CN" altLang="en-US" sz="2800" b="1" dirty="0">
              <a:latin typeface="微软雅黑" panose="020B0503020204020204" pitchFamily="34" charset="-122"/>
              <a:ea typeface="微软雅黑" panose="020B0503020204020204" pitchFamily="34" charset="-122"/>
            </a:endParaRPr>
          </a:p>
        </p:txBody>
      </p:sp>
    </p:spTree>
  </p:cSld>
  <p:clrMapOvr>
    <a:masterClrMapping/>
  </p:clrMapOvr>
  <p:transition spd="slow">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635" y="0"/>
            <a:ext cx="11983720" cy="6985635"/>
          </a:xfrm>
          <a:prstGeom prst="rect">
            <a:avLst/>
          </a:prstGeom>
          <a:noFill/>
        </p:spPr>
        <p:txBody>
          <a:bodyPr wrap="square" rtlCol="0" anchor="t">
            <a:spAutoFit/>
          </a:bodyPr>
          <a:p>
            <a:pPr>
              <a:lnSpc>
                <a:spcPct val="100000"/>
              </a:lnSpc>
            </a:pPr>
            <a:r>
              <a:rPr lang="en-US" altLang="zh-CN" sz="2400"/>
              <a:t>          </a:t>
            </a:r>
            <a:r>
              <a:rPr lang="zh-CN" altLang="en-US" sz="2800">
                <a:latin typeface="宋体" panose="02010600030101010101" pitchFamily="2" charset="-122"/>
                <a:ea typeface="宋体" panose="02010600030101010101" pitchFamily="2" charset="-122"/>
                <a:cs typeface="宋体" panose="02010600030101010101" pitchFamily="2" charset="-122"/>
              </a:rPr>
              <a:t>“人家说了再做，我是做了再说。”</a:t>
            </a:r>
            <a:endParaRPr lang="zh-CN" altLang="en-US" sz="2800">
              <a:latin typeface="宋体" panose="02010600030101010101" pitchFamily="2" charset="-122"/>
              <a:ea typeface="宋体" panose="02010600030101010101" pitchFamily="2" charset="-122"/>
              <a:cs typeface="宋体" panose="02010600030101010101" pitchFamily="2" charset="-122"/>
            </a:endParaRPr>
          </a:p>
          <a:p>
            <a:pPr>
              <a:lnSpc>
                <a:spcPct val="100000"/>
              </a:lnSpc>
            </a:pPr>
            <a:r>
              <a:rPr lang="zh-CN" altLang="en-US" sz="2800">
                <a:latin typeface="宋体" panose="02010600030101010101" pitchFamily="2" charset="-122"/>
                <a:ea typeface="宋体" panose="02010600030101010101" pitchFamily="2" charset="-122"/>
                <a:cs typeface="宋体" panose="02010600030101010101" pitchFamily="2" charset="-122"/>
              </a:rPr>
              <a:t>    “人家说了也不一定做，我是做了也不一定说。”</a:t>
            </a:r>
            <a:endParaRPr lang="zh-CN" altLang="en-US" sz="2800">
              <a:latin typeface="宋体" panose="02010600030101010101" pitchFamily="2" charset="-122"/>
              <a:ea typeface="宋体" panose="02010600030101010101" pitchFamily="2" charset="-122"/>
              <a:cs typeface="宋体" panose="02010600030101010101" pitchFamily="2" charset="-122"/>
            </a:endParaRPr>
          </a:p>
          <a:p>
            <a:pPr>
              <a:lnSpc>
                <a:spcPct val="100000"/>
              </a:lnSpc>
            </a:pPr>
            <a:r>
              <a:rPr lang="zh-CN" altLang="en-US" sz="2800">
                <a:latin typeface="宋体" panose="02010600030101010101" pitchFamily="2" charset="-122"/>
                <a:ea typeface="宋体" panose="02010600030101010101" pitchFamily="2" charset="-122"/>
                <a:cs typeface="宋体" panose="02010600030101010101" pitchFamily="2" charset="-122"/>
              </a:rPr>
              <a:t>     作为学者和诗人的闻一多先生，在30年代国立青岛大学的两年时间，我对他是有着深刻印象的。那时候，他已经诗兴不作而研究志趣正浓。他正向古代典籍钻探，有如向地壳寻求宝藏。仰之弥高，越高，攀得越起劲；钻之弥坚，越坚，钻得越锲而不舍。他想吃尽、消化尽我们中华民族几千年来的文化史，炯炯目光，一直远射到有史以前。他要给我们衰微的民族开一剂救济的文化药方。1930年到1932年，“望闻问切”也还只是在“望”的初级阶段。他从唐诗下手，目不窥园，足不下楼，兀兀穷年，沥尽心血。杜甫晚年，疏懒得“一月不梳头”。闻先生也总是头发凌乱，他是无暇及此的。饭，几乎忘记了吃，他贪的是精神食粮；夜间睡得很少，为了研究，他惜寸阴、分阴。深宵灯火是他的伴侣，因它大开光明之路，“漂白了的四壁”。</a:t>
            </a:r>
            <a:endParaRPr lang="zh-CN" altLang="en-US" sz="2800">
              <a:latin typeface="宋体" panose="02010600030101010101" pitchFamily="2" charset="-122"/>
              <a:ea typeface="宋体" panose="02010600030101010101" pitchFamily="2" charset="-122"/>
              <a:cs typeface="宋体" panose="02010600030101010101" pitchFamily="2" charset="-122"/>
            </a:endParaRPr>
          </a:p>
          <a:p>
            <a:pPr>
              <a:lnSpc>
                <a:spcPct val="100000"/>
              </a:lnSpc>
            </a:pPr>
            <a:r>
              <a:rPr lang="zh-CN" altLang="en-US" sz="2800">
                <a:latin typeface="宋体" panose="02010600030101010101" pitchFamily="2" charset="-122"/>
                <a:ea typeface="宋体" panose="02010600030101010101" pitchFamily="2" charset="-122"/>
                <a:cs typeface="宋体" panose="02010600030101010101" pitchFamily="2" charset="-122"/>
              </a:rPr>
              <a:t>    不动不响，无声无闻。一个又一个大的四方竹纸本子，写满了密密麻麻的小楷，如群蚁排衙。几年辛苦，凝结而成《唐诗杂论》的硕果。</a:t>
            </a:r>
            <a:endParaRPr lang="zh-CN" altLang="en-US" sz="2800">
              <a:latin typeface="宋体" panose="02010600030101010101" pitchFamily="2" charset="-122"/>
              <a:ea typeface="宋体" panose="02010600030101010101" pitchFamily="2" charset="-122"/>
              <a:cs typeface="宋体" panose="02010600030101010101" pitchFamily="2" charset="-122"/>
            </a:endParaRPr>
          </a:p>
          <a:p>
            <a:pPr>
              <a:lnSpc>
                <a:spcPct val="100000"/>
              </a:lnSpc>
            </a:pPr>
            <a:r>
              <a:rPr lang="zh-CN" altLang="en-US" sz="2800">
                <a:latin typeface="宋体" panose="02010600030101010101" pitchFamily="2" charset="-122"/>
                <a:ea typeface="宋体" panose="02010600030101010101" pitchFamily="2" charset="-122"/>
                <a:cs typeface="宋体" panose="02010600030101010101" pitchFamily="2" charset="-122"/>
              </a:rPr>
              <a:t>他并没有先“说”，但他“做”了。作出了卓越的成绩。</a:t>
            </a:r>
            <a:endParaRPr lang="zh-CN" altLang="en-US" sz="2800">
              <a:latin typeface="宋体" panose="02010600030101010101" pitchFamily="2" charset="-122"/>
              <a:ea typeface="宋体" panose="02010600030101010101" pitchFamily="2" charset="-122"/>
              <a:cs typeface="宋体" panose="02010600030101010101" pitchFamily="2" charset="-122"/>
            </a:endParaRPr>
          </a:p>
          <a:p>
            <a:endParaRPr lang="zh-CN" altLang="en-US" sz="28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635" y="0"/>
            <a:ext cx="11983720" cy="6554470"/>
          </a:xfrm>
          <a:prstGeom prst="rect">
            <a:avLst/>
          </a:prstGeom>
          <a:noFill/>
        </p:spPr>
        <p:txBody>
          <a:bodyPr wrap="square" rtlCol="0" anchor="t">
            <a:spAutoFit/>
          </a:bodyPr>
          <a:p>
            <a:pPr>
              <a:lnSpc>
                <a:spcPct val="100000"/>
              </a:lnSpc>
            </a:pPr>
            <a:r>
              <a:rPr lang="en-US" altLang="zh-CN" sz="2400"/>
              <a:t>           </a:t>
            </a:r>
            <a:r>
              <a:rPr lang="zh-CN" altLang="en-US" sz="2800">
                <a:latin typeface="宋体" panose="02010600030101010101" pitchFamily="2" charset="-122"/>
                <a:ea typeface="宋体" panose="02010600030101010101" pitchFamily="2" charset="-122"/>
                <a:cs typeface="宋体" panose="02010600030101010101" pitchFamily="2" charset="-122"/>
              </a:rPr>
              <a:t>他并没有先“说”，但他“做”了。作出了卓越的成绩。</a:t>
            </a:r>
            <a:endParaRPr lang="zh-CN" altLang="en-US" sz="2800">
              <a:latin typeface="宋体" panose="02010600030101010101" pitchFamily="2" charset="-122"/>
              <a:ea typeface="宋体" panose="02010600030101010101" pitchFamily="2" charset="-122"/>
              <a:cs typeface="宋体" panose="02010600030101010101" pitchFamily="2" charset="-122"/>
            </a:endParaRPr>
          </a:p>
          <a:p>
            <a:pPr>
              <a:lnSpc>
                <a:spcPct val="100000"/>
              </a:lnSpc>
            </a:pPr>
            <a:r>
              <a:rPr lang="zh-CN" altLang="en-US" sz="2800">
                <a:latin typeface="宋体" panose="02010600030101010101" pitchFamily="2" charset="-122"/>
                <a:ea typeface="宋体" panose="02010600030101010101" pitchFamily="2" charset="-122"/>
                <a:cs typeface="宋体" panose="02010600030101010101" pitchFamily="2" charset="-122"/>
              </a:rPr>
              <a:t>    “做”了，他自己也没有“说”。他又由唐诗转到楚辞。十年艰辛，一部“校补”赫然而出。别人在赞美，在惊叹，而闻一多先生个人呢，也没有“说”。他又向“古典新义”迈进了。他潜心贯注，心会神凝，成了“何妨一下楼”的主人。</a:t>
            </a:r>
            <a:endParaRPr lang="zh-CN" altLang="en-US" sz="2800">
              <a:latin typeface="宋体" panose="02010600030101010101" pitchFamily="2" charset="-122"/>
              <a:ea typeface="宋体" panose="02010600030101010101" pitchFamily="2" charset="-122"/>
              <a:cs typeface="宋体" panose="02010600030101010101" pitchFamily="2" charset="-122"/>
            </a:endParaRPr>
          </a:p>
          <a:p>
            <a:pPr>
              <a:lnSpc>
                <a:spcPct val="100000"/>
              </a:lnSpc>
            </a:pPr>
            <a:r>
              <a:rPr lang="zh-CN" altLang="en-US" sz="2800">
                <a:latin typeface="宋体" panose="02010600030101010101" pitchFamily="2" charset="-122"/>
                <a:ea typeface="宋体" panose="02010600030101010101" pitchFamily="2" charset="-122"/>
                <a:cs typeface="宋体" panose="02010600030101010101" pitchFamily="2" charset="-122"/>
              </a:rPr>
              <a:t>    做了再说，做了不说，这仅是闻一多先生的一个方面——作为学者的方面。</a:t>
            </a:r>
            <a:endParaRPr lang="zh-CN" altLang="en-US" sz="2800">
              <a:latin typeface="宋体" panose="02010600030101010101" pitchFamily="2" charset="-122"/>
              <a:ea typeface="宋体" panose="02010600030101010101" pitchFamily="2" charset="-122"/>
              <a:cs typeface="宋体" panose="02010600030101010101" pitchFamily="2" charset="-122"/>
            </a:endParaRPr>
          </a:p>
          <a:p>
            <a:pPr>
              <a:lnSpc>
                <a:spcPct val="100000"/>
              </a:lnSpc>
            </a:pPr>
            <a:r>
              <a:rPr lang="zh-CN" altLang="en-US" sz="2800">
                <a:latin typeface="宋体" panose="02010600030101010101" pitchFamily="2" charset="-122"/>
                <a:ea typeface="宋体" panose="02010600030101010101" pitchFamily="2" charset="-122"/>
                <a:cs typeface="宋体" panose="02010600030101010101" pitchFamily="2" charset="-122"/>
              </a:rPr>
              <a:t>    闻一多先生还有另外一个方面——作为革命家的方面。这个方面，情况就迥乎不同，而且一反既往了。</a:t>
            </a:r>
            <a:endParaRPr lang="zh-CN" altLang="en-US" sz="2800">
              <a:latin typeface="宋体" panose="02010600030101010101" pitchFamily="2" charset="-122"/>
              <a:ea typeface="宋体" panose="02010600030101010101" pitchFamily="2" charset="-122"/>
              <a:cs typeface="宋体" panose="02010600030101010101" pitchFamily="2" charset="-122"/>
            </a:endParaRPr>
          </a:p>
          <a:p>
            <a:pPr>
              <a:lnSpc>
                <a:spcPct val="100000"/>
              </a:lnSpc>
            </a:pPr>
            <a:r>
              <a:rPr lang="zh-CN" altLang="en-US" sz="2800">
                <a:latin typeface="宋体" panose="02010600030101010101" pitchFamily="2" charset="-122"/>
                <a:ea typeface="宋体" panose="02010600030101010101" pitchFamily="2" charset="-122"/>
                <a:cs typeface="宋体" panose="02010600030101010101" pitchFamily="2" charset="-122"/>
              </a:rPr>
              <a:t>    作为争取民主的战士，青年运动的领导人，闻一多先生“说”了。起先，小声说，只有昆明的青年听得到；后来，声音越来越大，他向全国人民呼喊，叫人民起来，反对独裁，争取民主!</a:t>
            </a:r>
            <a:endParaRPr lang="zh-CN" altLang="en-US" sz="2800">
              <a:latin typeface="宋体" panose="02010600030101010101" pitchFamily="2" charset="-122"/>
              <a:ea typeface="宋体" panose="02010600030101010101" pitchFamily="2" charset="-122"/>
              <a:cs typeface="宋体" panose="02010600030101010101" pitchFamily="2" charset="-122"/>
            </a:endParaRPr>
          </a:p>
          <a:p>
            <a:pPr>
              <a:lnSpc>
                <a:spcPct val="100000"/>
              </a:lnSpc>
            </a:pPr>
            <a:r>
              <a:rPr lang="zh-CN" altLang="en-US" sz="2800">
                <a:latin typeface="宋体" panose="02010600030101010101" pitchFamily="2" charset="-122"/>
                <a:ea typeface="宋体" panose="02010600030101010101" pitchFamily="2" charset="-122"/>
                <a:cs typeface="宋体" panose="02010600030101010101" pitchFamily="2" charset="-122"/>
              </a:rPr>
              <a:t>    他在给我的信上说：“此身别无长处，既然有一颗心，有一张嘴，讲话定要讲个痛快!”</a:t>
            </a:r>
            <a:endParaRPr lang="zh-CN" altLang="en-US" sz="2800">
              <a:latin typeface="宋体" panose="02010600030101010101" pitchFamily="2" charset="-122"/>
              <a:ea typeface="宋体" panose="02010600030101010101" pitchFamily="2" charset="-122"/>
              <a:cs typeface="宋体" panose="02010600030101010101" pitchFamily="2" charset="-122"/>
            </a:endParaRPr>
          </a:p>
          <a:p>
            <a:pPr>
              <a:lnSpc>
                <a:spcPct val="100000"/>
              </a:lnSpc>
            </a:pPr>
            <a:endParaRPr lang="zh-CN" altLang="en-US" sz="28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04140" y="890270"/>
            <a:ext cx="12087860" cy="6000750"/>
          </a:xfrm>
          <a:prstGeom prst="rect">
            <a:avLst/>
          </a:prstGeom>
          <a:noFill/>
        </p:spPr>
        <p:txBody>
          <a:bodyPr wrap="square" rtlCol="0" anchor="t">
            <a:spAutoFit/>
          </a:bodyPr>
          <a:p>
            <a:pPr>
              <a:lnSpc>
                <a:spcPct val="100000"/>
              </a:lnSpc>
            </a:pPr>
            <a:r>
              <a:rPr lang="en-US" altLang="zh-CN" sz="3200">
                <a:latin typeface="宋体" panose="02010600030101010101" pitchFamily="2" charset="-122"/>
                <a:ea typeface="宋体" panose="02010600030101010101" pitchFamily="2" charset="-122"/>
                <a:cs typeface="宋体" panose="02010600030101010101" pitchFamily="2" charset="-122"/>
                <a:sym typeface="+mn-ea"/>
              </a:rPr>
              <a:t>    </a:t>
            </a:r>
            <a:r>
              <a:rPr lang="zh-CN" altLang="en-US" sz="3200">
                <a:latin typeface="宋体" panose="02010600030101010101" pitchFamily="2" charset="-122"/>
                <a:ea typeface="宋体" panose="02010600030101010101" pitchFamily="2" charset="-122"/>
                <a:cs typeface="宋体" panose="02010600030101010101" pitchFamily="2" charset="-122"/>
                <a:sym typeface="+mn-ea"/>
              </a:rPr>
              <a:t>他“说”了，跟着的是“做”。这不再是“做了再说”或“做了也不一定说”了。现在，他“说”了就“做”。言论与行动完全一致，这是人格的写照，而且是以生命作为代价的。</a:t>
            </a:r>
            <a:endParaRPr lang="zh-CN" altLang="en-US" sz="3200">
              <a:latin typeface="宋体" panose="02010600030101010101" pitchFamily="2" charset="-122"/>
              <a:ea typeface="宋体" panose="02010600030101010101" pitchFamily="2" charset="-122"/>
              <a:cs typeface="宋体" panose="02010600030101010101" pitchFamily="2" charset="-122"/>
            </a:endParaRPr>
          </a:p>
          <a:p>
            <a:pPr>
              <a:lnSpc>
                <a:spcPct val="100000"/>
              </a:lnSpc>
            </a:pPr>
            <a:r>
              <a:rPr lang="zh-CN" altLang="en-US" sz="3200">
                <a:latin typeface="宋体" panose="02010600030101010101" pitchFamily="2" charset="-122"/>
                <a:ea typeface="宋体" panose="02010600030101010101" pitchFamily="2" charset="-122"/>
                <a:cs typeface="宋体" panose="02010600030101010101" pitchFamily="2" charset="-122"/>
                <a:sym typeface="+mn-ea"/>
              </a:rPr>
              <a:t>    1944年10月12日，他给了我一封信，最后一行说：“另函寄上油印物二张，代表我最近的工作之一，请传观。”</a:t>
            </a:r>
            <a:endParaRPr lang="zh-CN" altLang="en-US" sz="3200">
              <a:latin typeface="宋体" panose="02010600030101010101" pitchFamily="2" charset="-122"/>
              <a:ea typeface="宋体" panose="02010600030101010101" pitchFamily="2" charset="-122"/>
              <a:cs typeface="宋体" panose="02010600030101010101" pitchFamily="2" charset="-122"/>
            </a:endParaRPr>
          </a:p>
          <a:p>
            <a:pPr>
              <a:lnSpc>
                <a:spcPct val="100000"/>
              </a:lnSpc>
            </a:pPr>
            <a:r>
              <a:rPr lang="zh-CN" altLang="en-US" sz="3200">
                <a:latin typeface="宋体" panose="02010600030101010101" pitchFamily="2" charset="-122"/>
                <a:ea typeface="宋体" panose="02010600030101010101" pitchFamily="2" charset="-122"/>
                <a:cs typeface="宋体" panose="02010600030101010101" pitchFamily="2" charset="-122"/>
                <a:sym typeface="+mn-ea"/>
              </a:rPr>
              <a:t>    这是为争取民主，反对独裁，他起稿的一张政治传单!</a:t>
            </a:r>
            <a:endParaRPr lang="zh-CN" altLang="en-US" sz="3200">
              <a:latin typeface="宋体" panose="02010600030101010101" pitchFamily="2" charset="-122"/>
              <a:ea typeface="宋体" panose="02010600030101010101" pitchFamily="2" charset="-122"/>
              <a:cs typeface="宋体" panose="02010600030101010101" pitchFamily="2" charset="-122"/>
              <a:sym typeface="+mn-ea"/>
            </a:endParaRPr>
          </a:p>
          <a:p>
            <a:pPr>
              <a:lnSpc>
                <a:spcPct val="100000"/>
              </a:lnSpc>
            </a:pPr>
            <a:r>
              <a:rPr lang="zh-CN" altLang="en-US" sz="3200">
                <a:latin typeface="宋体" panose="02010600030101010101" pitchFamily="2" charset="-122"/>
                <a:ea typeface="宋体" panose="02010600030101010101" pitchFamily="2" charset="-122"/>
                <a:cs typeface="宋体" panose="02010600030101010101" pitchFamily="2" charset="-122"/>
                <a:sym typeface="+mn-ea"/>
              </a:rPr>
              <a:t>在李公朴同志被害之后，警报迭起，形势紧张，明知凶多吉少，而闻先生大无畏地在群众大会上，大骂特务，慷慨淋漓，并指着这群败类说：“你们站出来!你们站出来!”</a:t>
            </a:r>
            <a:endParaRPr lang="zh-CN" altLang="en-US" sz="3200">
              <a:latin typeface="宋体" panose="02010600030101010101" pitchFamily="2" charset="-122"/>
              <a:ea typeface="宋体" panose="02010600030101010101" pitchFamily="2" charset="-122"/>
              <a:cs typeface="宋体" panose="02010600030101010101" pitchFamily="2" charset="-122"/>
              <a:sym typeface="+mn-ea"/>
            </a:endParaRPr>
          </a:p>
          <a:p>
            <a:pPr>
              <a:lnSpc>
                <a:spcPct val="100000"/>
              </a:lnSpc>
            </a:pPr>
            <a:r>
              <a:rPr lang="zh-CN" altLang="en-US" sz="3200">
                <a:latin typeface="宋体" panose="02010600030101010101" pitchFamily="2" charset="-122"/>
                <a:ea typeface="宋体" panose="02010600030101010101" pitchFamily="2" charset="-122"/>
                <a:cs typeface="宋体" panose="02010600030101010101" pitchFamily="2" charset="-122"/>
                <a:sym typeface="+mn-ea"/>
              </a:rPr>
              <a:t>    他“说”了。说得真痛快，动人心，鼓壮志，气冲斗牛，声震天地!</a:t>
            </a:r>
            <a:endParaRPr lang="zh-CN" altLang="en-US" sz="3200">
              <a:latin typeface="宋体" panose="02010600030101010101" pitchFamily="2" charset="-122"/>
              <a:ea typeface="宋体" panose="02010600030101010101" pitchFamily="2" charset="-122"/>
              <a:cs typeface="宋体" panose="02010600030101010101" pitchFamily="2" charset="-122"/>
              <a:sym typeface="+mn-ea"/>
            </a:endParaRPr>
          </a:p>
          <a:p>
            <a:pPr>
              <a:lnSpc>
                <a:spcPct val="100000"/>
              </a:lnSpc>
            </a:pPr>
            <a:r>
              <a:rPr lang="zh-CN" altLang="en-US" sz="3200">
                <a:latin typeface="宋体" panose="02010600030101010101" pitchFamily="2" charset="-122"/>
                <a:ea typeface="宋体" panose="02010600030101010101" pitchFamily="2" charset="-122"/>
                <a:cs typeface="宋体" panose="02010600030101010101" pitchFamily="2" charset="-122"/>
                <a:sym typeface="+mn-ea"/>
              </a:rPr>
              <a:t>    </a:t>
            </a:r>
            <a:endParaRPr lang="zh-CN" altLang="en-US" sz="3200">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1" cstate="screen"/>
          <a:srcRect t="-1"/>
          <a:stretch>
            <a:fillRect/>
          </a:stretch>
        </p:blipFill>
        <p:spPr>
          <a:xfrm rot="10800000">
            <a:off x="6838681" y="2932231"/>
            <a:ext cx="5353317" cy="3925768"/>
          </a:xfrm>
          <a:prstGeom prst="rect">
            <a:avLst/>
          </a:prstGeom>
        </p:spPr>
      </p:pic>
      <p:sp>
        <p:nvSpPr>
          <p:cNvPr id="2" name="文本框 1"/>
          <p:cNvSpPr txBox="1"/>
          <p:nvPr/>
        </p:nvSpPr>
        <p:spPr>
          <a:xfrm>
            <a:off x="658853" y="1393618"/>
            <a:ext cx="10632743" cy="4393565"/>
          </a:xfrm>
          <a:prstGeom prst="rect">
            <a:avLst/>
          </a:prstGeom>
          <a:noFill/>
        </p:spPr>
        <p:txBody>
          <a:bodyPr wrap="square" rtlCol="0">
            <a:spAutoFit/>
          </a:bodyPr>
          <a:lstStyle/>
          <a:p>
            <a:pPr algn="ctr" eaLnBrk="1" latinLnBrk="0" hangingPunct="1">
              <a:lnSpc>
                <a:spcPct val="150000"/>
              </a:lnSpc>
            </a:pPr>
            <a:r>
              <a:rPr lang="en-US" altLang="zh-CN" sz="6600" b="1" dirty="0">
                <a:solidFill>
                  <a:srgbClr val="C00000"/>
                </a:solidFill>
                <a:latin typeface="楷体" panose="02010609060101010101" charset="-122"/>
                <a:ea typeface="楷体" panose="02010609060101010101" charset="-122"/>
                <a:cs typeface="楷体" panose="02010609060101010101" charset="-122"/>
              </a:rPr>
              <a:t>他，是口的巨人。</a:t>
            </a:r>
            <a:endParaRPr lang="en-US" altLang="zh-CN" sz="6600" b="1" dirty="0">
              <a:solidFill>
                <a:srgbClr val="C00000"/>
              </a:solidFill>
              <a:latin typeface="楷体" panose="02010609060101010101" charset="-122"/>
              <a:ea typeface="楷体" panose="02010609060101010101" charset="-122"/>
              <a:cs typeface="楷体" panose="02010609060101010101" charset="-122"/>
            </a:endParaRPr>
          </a:p>
          <a:p>
            <a:pPr algn="ctr" eaLnBrk="1" latinLnBrk="0" hangingPunct="1">
              <a:lnSpc>
                <a:spcPct val="110000"/>
              </a:lnSpc>
            </a:pPr>
            <a:r>
              <a:rPr lang="en-US" altLang="zh-CN" sz="6600" b="1" dirty="0">
                <a:solidFill>
                  <a:srgbClr val="C00000"/>
                </a:solidFill>
                <a:latin typeface="楷体" panose="02010609060101010101" charset="-122"/>
                <a:ea typeface="楷体" panose="02010609060101010101" charset="-122"/>
                <a:cs typeface="楷体" panose="02010609060101010101" charset="-122"/>
              </a:rPr>
              <a:t>他，是行的高标。</a:t>
            </a:r>
            <a:endParaRPr lang="en-US" altLang="zh-CN" sz="6600" b="1" dirty="0">
              <a:solidFill>
                <a:srgbClr val="C00000"/>
              </a:solidFill>
              <a:latin typeface="楷体" panose="02010609060101010101" charset="-122"/>
              <a:ea typeface="楷体" panose="02010609060101010101" charset="-122"/>
              <a:cs typeface="楷体" panose="02010609060101010101" charset="-122"/>
            </a:endParaRPr>
          </a:p>
          <a:p>
            <a:pPr algn="r" eaLnBrk="1" latinLnBrk="0" hangingPunct="1">
              <a:lnSpc>
                <a:spcPct val="150000"/>
              </a:lnSpc>
            </a:pPr>
            <a:r>
              <a:rPr lang="en-US" altLang="zh-CN" sz="2400" dirty="0">
                <a:solidFill>
                  <a:srgbClr val="C00000"/>
                </a:solidFill>
                <a:latin typeface="微软雅黑" panose="020B0503020204020204" pitchFamily="34" charset="-122"/>
                <a:ea typeface="微软雅黑" panose="020B0503020204020204" pitchFamily="34" charset="-122"/>
                <a:cs typeface="楷体" panose="02010609060101010101" charset="-122"/>
              </a:rPr>
              <a:t>  ——《</a:t>
            </a:r>
            <a:r>
              <a:rPr lang="zh-CN" altLang="en-US" sz="2400" dirty="0">
                <a:solidFill>
                  <a:srgbClr val="C00000"/>
                </a:solidFill>
                <a:latin typeface="微软雅黑" panose="020B0503020204020204" pitchFamily="34" charset="-122"/>
                <a:ea typeface="微软雅黑" panose="020B0503020204020204" pitchFamily="34" charset="-122"/>
                <a:cs typeface="楷体" panose="02010609060101010101" charset="-122"/>
              </a:rPr>
              <a:t>说和做</a:t>
            </a:r>
            <a:r>
              <a:rPr lang="en-US" altLang="zh-CN" sz="2400" dirty="0">
                <a:solidFill>
                  <a:srgbClr val="C00000"/>
                </a:solidFill>
                <a:latin typeface="微软雅黑" panose="020B0503020204020204" pitchFamily="34" charset="-122"/>
                <a:ea typeface="微软雅黑" panose="020B0503020204020204" pitchFamily="34" charset="-122"/>
                <a:cs typeface="楷体" panose="02010609060101010101" charset="-122"/>
              </a:rPr>
              <a:t>——</a:t>
            </a:r>
            <a:r>
              <a:rPr lang="zh-CN" altLang="en-US" sz="2400" dirty="0">
                <a:solidFill>
                  <a:srgbClr val="C00000"/>
                </a:solidFill>
                <a:latin typeface="微软雅黑" panose="020B0503020204020204" pitchFamily="34" charset="-122"/>
                <a:ea typeface="微软雅黑" panose="020B0503020204020204" pitchFamily="34" charset="-122"/>
                <a:cs typeface="楷体" panose="02010609060101010101" charset="-122"/>
              </a:rPr>
              <a:t>记闻一多先生的言行片段</a:t>
            </a:r>
            <a:r>
              <a:rPr lang="en-US" altLang="zh-CN" sz="2400" dirty="0">
                <a:solidFill>
                  <a:srgbClr val="C00000"/>
                </a:solidFill>
                <a:latin typeface="微软雅黑" panose="020B0503020204020204" pitchFamily="34" charset="-122"/>
                <a:ea typeface="微软雅黑" panose="020B0503020204020204" pitchFamily="34" charset="-122"/>
                <a:cs typeface="楷体" panose="02010609060101010101" charset="-122"/>
              </a:rPr>
              <a:t>》</a:t>
            </a:r>
            <a:r>
              <a:rPr lang="zh-CN" altLang="en-US" sz="2400" dirty="0" smtClean="0">
                <a:solidFill>
                  <a:srgbClr val="C00000"/>
                </a:solidFill>
                <a:latin typeface="微软雅黑" panose="020B0503020204020204" pitchFamily="34" charset="-122"/>
                <a:ea typeface="微软雅黑" panose="020B0503020204020204" pitchFamily="34" charset="-122"/>
                <a:cs typeface="楷体" panose="02010609060101010101" charset="-122"/>
              </a:rPr>
              <a:t>臧克家</a:t>
            </a:r>
            <a:endParaRPr lang="en-US" altLang="zh-CN" sz="2400" dirty="0" smtClean="0">
              <a:solidFill>
                <a:srgbClr val="C00000"/>
              </a:solidFill>
              <a:latin typeface="微软雅黑" panose="020B0503020204020204" pitchFamily="34" charset="-122"/>
              <a:ea typeface="微软雅黑" panose="020B0503020204020204" pitchFamily="34" charset="-122"/>
              <a:cs typeface="楷体" panose="02010609060101010101" charset="-122"/>
            </a:endParaRPr>
          </a:p>
          <a:p>
            <a:pPr eaLnBrk="1" latinLnBrk="0" hangingPunct="1">
              <a:lnSpc>
                <a:spcPct val="150000"/>
              </a:lnSpc>
            </a:pPr>
            <a:endParaRPr lang="en-US" altLang="zh-CN" sz="2400" dirty="0">
              <a:solidFill>
                <a:srgbClr val="C00000"/>
              </a:solidFill>
              <a:latin typeface="微软雅黑" panose="020B0503020204020204" pitchFamily="34" charset="-122"/>
              <a:ea typeface="微软雅黑" panose="020B0503020204020204" pitchFamily="34" charset="-122"/>
              <a:cs typeface="楷体" panose="02010609060101010101" charset="-122"/>
            </a:endParaRPr>
          </a:p>
          <a:p>
            <a:pPr eaLnBrk="1" latinLnBrk="0" hangingPunct="1">
              <a:lnSpc>
                <a:spcPct val="150000"/>
              </a:lnSpc>
            </a:pPr>
            <a:r>
              <a:rPr lang="en-US" altLang="zh-CN" sz="2400" dirty="0">
                <a:latin typeface="微软雅黑" panose="020B0503020204020204" pitchFamily="34" charset="-122"/>
                <a:ea typeface="微软雅黑" panose="020B0503020204020204" pitchFamily="34" charset="-122"/>
                <a:cs typeface="楷体" panose="02010609060101010101" charset="-122"/>
              </a:rPr>
              <a:t> </a:t>
            </a:r>
            <a:endParaRPr lang="zh-CN" altLang="en-US" sz="2400" dirty="0">
              <a:latin typeface="微软雅黑" panose="020B0503020204020204" pitchFamily="34" charset="-122"/>
              <a:ea typeface="微软雅黑" panose="020B0503020204020204" pitchFamily="34" charset="-122"/>
              <a:cs typeface="楷体" panose="02010609060101010101"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barn(inVertical)">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wipe(down)">
                                      <p:cBhvr>
                                        <p:cTn id="1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93675" y="751840"/>
            <a:ext cx="11774170" cy="4030980"/>
          </a:xfrm>
          <a:prstGeom prst="rect">
            <a:avLst/>
          </a:prstGeom>
          <a:noFill/>
        </p:spPr>
        <p:txBody>
          <a:bodyPr wrap="square" rtlCol="0" anchor="t">
            <a:spAutoFit/>
          </a:bodyPr>
          <a:p>
            <a:pPr>
              <a:lnSpc>
                <a:spcPct val="100000"/>
              </a:lnSpc>
            </a:pPr>
            <a:r>
              <a:rPr lang="en-US" altLang="zh-CN" sz="3200">
                <a:latin typeface="宋体" panose="02010600030101010101" pitchFamily="2" charset="-122"/>
                <a:ea typeface="宋体" panose="02010600030101010101" pitchFamily="2" charset="-122"/>
                <a:cs typeface="宋体" panose="02010600030101010101" pitchFamily="2" charset="-122"/>
                <a:sym typeface="+mn-ea"/>
              </a:rPr>
              <a:t>    </a:t>
            </a:r>
            <a:r>
              <a:rPr lang="zh-CN" altLang="en-US" sz="3200">
                <a:latin typeface="宋体" panose="02010600030101010101" pitchFamily="2" charset="-122"/>
                <a:ea typeface="宋体" panose="02010600030101010101" pitchFamily="2" charset="-122"/>
                <a:cs typeface="宋体" panose="02010600030101010101" pitchFamily="2" charset="-122"/>
                <a:sym typeface="+mn-ea"/>
              </a:rPr>
              <a:t>他“说”了：“我们要准备像李先生一样，前脚跨出大门，后脚就不准备再跨进大门。”</a:t>
            </a:r>
            <a:endParaRPr lang="zh-CN" altLang="en-US" sz="3200">
              <a:latin typeface="宋体" panose="02010600030101010101" pitchFamily="2" charset="-122"/>
              <a:ea typeface="宋体" panose="02010600030101010101" pitchFamily="2" charset="-122"/>
              <a:cs typeface="宋体" panose="02010600030101010101" pitchFamily="2" charset="-122"/>
              <a:sym typeface="+mn-ea"/>
            </a:endParaRPr>
          </a:p>
          <a:p>
            <a:pPr>
              <a:lnSpc>
                <a:spcPct val="100000"/>
              </a:lnSpc>
            </a:pPr>
            <a:r>
              <a:rPr lang="zh-CN" altLang="en-US" sz="3200">
                <a:latin typeface="宋体" panose="02010600030101010101" pitchFamily="2" charset="-122"/>
                <a:ea typeface="宋体" panose="02010600030101010101" pitchFamily="2" charset="-122"/>
                <a:cs typeface="宋体" panose="02010600030101010101" pitchFamily="2" charset="-122"/>
                <a:sym typeface="+mn-ea"/>
              </a:rPr>
              <a:t>    他“做”了，在情况紧急的生死关头，他走到游行示威队伍的前头，昂首挺胸，长须飘飘。他终于以宝贵的生命，实证了他的“言”和“行”。</a:t>
            </a:r>
            <a:endParaRPr lang="zh-CN" altLang="en-US" sz="3200">
              <a:latin typeface="宋体" panose="02010600030101010101" pitchFamily="2" charset="-122"/>
              <a:ea typeface="宋体" panose="02010600030101010101" pitchFamily="2" charset="-122"/>
              <a:cs typeface="宋体" panose="02010600030101010101" pitchFamily="2" charset="-122"/>
              <a:sym typeface="+mn-ea"/>
            </a:endParaRPr>
          </a:p>
          <a:p>
            <a:pPr>
              <a:lnSpc>
                <a:spcPct val="100000"/>
              </a:lnSpc>
            </a:pPr>
            <a:r>
              <a:rPr lang="zh-CN" altLang="en-US" sz="3200">
                <a:latin typeface="宋体" panose="02010600030101010101" pitchFamily="2" charset="-122"/>
                <a:ea typeface="宋体" panose="02010600030101010101" pitchFamily="2" charset="-122"/>
                <a:cs typeface="宋体" panose="02010600030101010101" pitchFamily="2" charset="-122"/>
                <a:sym typeface="+mn-ea"/>
              </a:rPr>
              <a:t>    闻一多先生，是卓越的学者，热情澎湃的优秀诗人，大勇的革命烈士。</a:t>
            </a:r>
            <a:endParaRPr lang="zh-CN" altLang="en-US" sz="3200">
              <a:latin typeface="宋体" panose="02010600030101010101" pitchFamily="2" charset="-122"/>
              <a:ea typeface="宋体" panose="02010600030101010101" pitchFamily="2" charset="-122"/>
              <a:cs typeface="宋体" panose="02010600030101010101" pitchFamily="2" charset="-122"/>
              <a:sym typeface="+mn-ea"/>
            </a:endParaRPr>
          </a:p>
          <a:p>
            <a:pPr>
              <a:lnSpc>
                <a:spcPct val="100000"/>
              </a:lnSpc>
            </a:pPr>
            <a:r>
              <a:rPr lang="zh-CN" altLang="en-US" sz="3200">
                <a:latin typeface="宋体" panose="02010600030101010101" pitchFamily="2" charset="-122"/>
                <a:ea typeface="宋体" panose="02010600030101010101" pitchFamily="2" charset="-122"/>
                <a:cs typeface="宋体" panose="02010600030101010101" pitchFamily="2" charset="-122"/>
                <a:sym typeface="+mn-ea"/>
              </a:rPr>
              <a:t>    他，是口的巨人。他，是行的高标。</a:t>
            </a:r>
            <a:endParaRPr lang="zh-CN" altLang="en-US" sz="3200">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869950" y="1424305"/>
            <a:ext cx="5172710" cy="4523105"/>
          </a:xfrm>
          <a:prstGeom prst="rect">
            <a:avLst/>
          </a:prstGeom>
          <a:noFill/>
          <a:ln w="9525">
            <a:noFill/>
          </a:ln>
        </p:spPr>
        <p:txBody>
          <a:bodyPr wrap="square">
            <a:spAutoFit/>
          </a:bodyPr>
          <a:p>
            <a:pPr indent="0">
              <a:buNone/>
            </a:pPr>
            <a:r>
              <a:rPr lang="zh-CN" sz="3600" b="0">
                <a:latin typeface="楷体" panose="02010609060101010101" charset="-122"/>
                <a:ea typeface="楷体" panose="02010609060101010101" charset="-122"/>
                <a:cs typeface="楷体" panose="02010609060101010101" charset="-122"/>
              </a:rPr>
              <a:t>有一句话说出就是祸，有一句话能点得着火，别看五千年没有说破，你猜得透火山的缄默？说不定是突然着了魔，突然青天里一个霹雳爆一声：</a:t>
            </a:r>
            <a:endParaRPr lang="zh-CN" sz="3600" b="0">
              <a:latin typeface="楷体" panose="02010609060101010101" charset="-122"/>
              <a:ea typeface="楷体" panose="02010609060101010101" charset="-122"/>
              <a:cs typeface="楷体" panose="02010609060101010101" charset="-122"/>
            </a:endParaRPr>
          </a:p>
          <a:p>
            <a:pPr indent="0">
              <a:buNone/>
            </a:pPr>
            <a:r>
              <a:rPr lang="zh-CN" sz="3600" b="0">
                <a:solidFill>
                  <a:srgbClr val="FF0000"/>
                </a:solidFill>
                <a:latin typeface="楷体" panose="02010609060101010101" charset="-122"/>
                <a:ea typeface="楷体" panose="02010609060101010101" charset="-122"/>
                <a:cs typeface="楷体" panose="02010609060101010101" charset="-122"/>
              </a:rPr>
              <a:t>“咱们的中国！”</a:t>
            </a:r>
            <a:endParaRPr lang="zh-CN" altLang="en-US" sz="3600" b="0">
              <a:solidFill>
                <a:srgbClr val="FF0000"/>
              </a:solidFill>
              <a:latin typeface="楷体" panose="02010609060101010101" charset="-122"/>
              <a:ea typeface="楷体" panose="02010609060101010101" charset="-122"/>
              <a:cs typeface="楷体" panose="02010609060101010101" charset="-122"/>
            </a:endParaRPr>
          </a:p>
        </p:txBody>
      </p:sp>
      <p:sp>
        <p:nvSpPr>
          <p:cNvPr id="4" name="文本框 3"/>
          <p:cNvSpPr txBox="1"/>
          <p:nvPr/>
        </p:nvSpPr>
        <p:spPr>
          <a:xfrm>
            <a:off x="5746115" y="1147445"/>
            <a:ext cx="5617845" cy="4799965"/>
          </a:xfrm>
          <a:prstGeom prst="rect">
            <a:avLst/>
          </a:prstGeom>
          <a:noFill/>
        </p:spPr>
        <p:txBody>
          <a:bodyPr wrap="square" rtlCol="0" anchor="t">
            <a:spAutoFit/>
          </a:bodyPr>
          <a:p>
            <a:endParaRPr lang="zh-CN" altLang="en-US"/>
          </a:p>
          <a:p>
            <a:r>
              <a:rPr lang="zh-CN" altLang="en-US" sz="3600">
                <a:latin typeface="楷体" panose="02010609060101010101" charset="-122"/>
                <a:ea typeface="楷体" panose="02010609060101010101" charset="-122"/>
                <a:cs typeface="楷体" panose="02010609060101010101" charset="-122"/>
              </a:rPr>
              <a:t>这话叫我今天怎样说？</a:t>
            </a:r>
            <a:endParaRPr lang="zh-CN" altLang="en-US" sz="3600">
              <a:latin typeface="楷体" panose="02010609060101010101" charset="-122"/>
              <a:ea typeface="楷体" panose="02010609060101010101" charset="-122"/>
              <a:cs typeface="楷体" panose="02010609060101010101" charset="-122"/>
            </a:endParaRPr>
          </a:p>
          <a:p>
            <a:r>
              <a:rPr lang="zh-CN" altLang="en-US" sz="3600">
                <a:latin typeface="楷体" panose="02010609060101010101" charset="-122"/>
                <a:ea typeface="楷体" panose="02010609060101010101" charset="-122"/>
                <a:cs typeface="楷体" panose="02010609060101010101" charset="-122"/>
              </a:rPr>
              <a:t>你不信铁树开花也可，</a:t>
            </a:r>
            <a:endParaRPr lang="zh-CN" altLang="en-US" sz="3600">
              <a:latin typeface="楷体" panose="02010609060101010101" charset="-122"/>
              <a:ea typeface="楷体" panose="02010609060101010101" charset="-122"/>
              <a:cs typeface="楷体" panose="02010609060101010101" charset="-122"/>
            </a:endParaRPr>
          </a:p>
          <a:p>
            <a:r>
              <a:rPr lang="zh-CN" altLang="en-US" sz="3600">
                <a:latin typeface="楷体" panose="02010609060101010101" charset="-122"/>
                <a:ea typeface="楷体" panose="02010609060101010101" charset="-122"/>
                <a:cs typeface="楷体" panose="02010609060101010101" charset="-122"/>
              </a:rPr>
              <a:t>那么有一句话你听着：</a:t>
            </a:r>
            <a:endParaRPr lang="zh-CN" altLang="en-US" sz="3600">
              <a:latin typeface="楷体" panose="02010609060101010101" charset="-122"/>
              <a:ea typeface="楷体" panose="02010609060101010101" charset="-122"/>
              <a:cs typeface="楷体" panose="02010609060101010101" charset="-122"/>
            </a:endParaRPr>
          </a:p>
          <a:p>
            <a:r>
              <a:rPr lang="zh-CN" altLang="en-US" sz="3600">
                <a:latin typeface="楷体" panose="02010609060101010101" charset="-122"/>
                <a:ea typeface="楷体" panose="02010609060101010101" charset="-122"/>
                <a:cs typeface="楷体" panose="02010609060101010101" charset="-122"/>
              </a:rPr>
              <a:t>等火山忍不住了缄默；</a:t>
            </a:r>
            <a:endParaRPr lang="zh-CN" altLang="en-US" sz="3600">
              <a:latin typeface="楷体" panose="02010609060101010101" charset="-122"/>
              <a:ea typeface="楷体" panose="02010609060101010101" charset="-122"/>
              <a:cs typeface="楷体" panose="02010609060101010101" charset="-122"/>
            </a:endParaRPr>
          </a:p>
          <a:p>
            <a:r>
              <a:rPr lang="zh-CN" altLang="en-US" sz="3600">
                <a:latin typeface="楷体" panose="02010609060101010101" charset="-122"/>
                <a:ea typeface="楷体" panose="02010609060101010101" charset="-122"/>
                <a:cs typeface="楷体" panose="02010609060101010101" charset="-122"/>
              </a:rPr>
              <a:t>不要发抖，伸舌头，顿脚，</a:t>
            </a:r>
            <a:endParaRPr lang="zh-CN" altLang="en-US" sz="3600">
              <a:latin typeface="楷体" panose="02010609060101010101" charset="-122"/>
              <a:ea typeface="楷体" panose="02010609060101010101" charset="-122"/>
              <a:cs typeface="楷体" panose="02010609060101010101" charset="-122"/>
            </a:endParaRPr>
          </a:p>
          <a:p>
            <a:r>
              <a:rPr lang="zh-CN" altLang="en-US" sz="3600">
                <a:latin typeface="楷体" panose="02010609060101010101" charset="-122"/>
                <a:ea typeface="楷体" panose="02010609060101010101" charset="-122"/>
                <a:cs typeface="楷体" panose="02010609060101010101" charset="-122"/>
              </a:rPr>
              <a:t>等到青天里一个霹雳</a:t>
            </a:r>
            <a:endParaRPr lang="zh-CN" altLang="en-US" sz="3600">
              <a:latin typeface="楷体" panose="02010609060101010101" charset="-122"/>
              <a:ea typeface="楷体" panose="02010609060101010101" charset="-122"/>
              <a:cs typeface="楷体" panose="02010609060101010101" charset="-122"/>
            </a:endParaRPr>
          </a:p>
          <a:p>
            <a:r>
              <a:rPr lang="zh-CN" altLang="en-US" sz="3600">
                <a:latin typeface="楷体" panose="02010609060101010101" charset="-122"/>
                <a:ea typeface="楷体" panose="02010609060101010101" charset="-122"/>
                <a:cs typeface="楷体" panose="02010609060101010101" charset="-122"/>
              </a:rPr>
              <a:t>爆一声：</a:t>
            </a:r>
            <a:endParaRPr lang="zh-CN" altLang="en-US" sz="3600">
              <a:latin typeface="楷体" panose="02010609060101010101" charset="-122"/>
              <a:ea typeface="楷体" panose="02010609060101010101" charset="-122"/>
              <a:cs typeface="楷体" panose="02010609060101010101" charset="-122"/>
            </a:endParaRPr>
          </a:p>
          <a:p>
            <a:r>
              <a:rPr lang="zh-CN" altLang="en-US" sz="3600">
                <a:solidFill>
                  <a:srgbClr val="FF0000"/>
                </a:solidFill>
                <a:latin typeface="楷体" panose="02010609060101010101" charset="-122"/>
                <a:ea typeface="楷体" panose="02010609060101010101" charset="-122"/>
                <a:cs typeface="楷体" panose="02010609060101010101" charset="-122"/>
              </a:rPr>
              <a:t>“咱们的中国！”</a:t>
            </a:r>
            <a:endParaRPr lang="zh-CN" altLang="en-US" sz="3600">
              <a:solidFill>
                <a:srgbClr val="FF0000"/>
              </a:solidFill>
              <a:latin typeface="楷体" panose="02010609060101010101" charset="-122"/>
              <a:ea typeface="楷体" panose="02010609060101010101" charset="-122"/>
              <a:cs typeface="楷体" panose="02010609060101010101" charset="-122"/>
            </a:endParaRPr>
          </a:p>
        </p:txBody>
      </p:sp>
      <p:sp>
        <p:nvSpPr>
          <p:cNvPr id="5" name="文本框 4"/>
          <p:cNvSpPr txBox="1"/>
          <p:nvPr/>
        </p:nvSpPr>
        <p:spPr>
          <a:xfrm>
            <a:off x="3782060" y="225425"/>
            <a:ext cx="5080000" cy="922020"/>
          </a:xfrm>
          <a:prstGeom prst="rect">
            <a:avLst/>
          </a:prstGeom>
          <a:noFill/>
          <a:ln w="9525">
            <a:noFill/>
          </a:ln>
        </p:spPr>
        <p:txBody>
          <a:bodyPr>
            <a:spAutoFit/>
          </a:bodyPr>
          <a:p>
            <a:pPr indent="612140"/>
            <a:r>
              <a:rPr lang="zh-CN" sz="5400" b="1">
                <a:solidFill>
                  <a:srgbClr val="FF0000"/>
                </a:solidFill>
                <a:latin typeface="楷体" panose="02010609060101010101" charset="-122"/>
                <a:ea typeface="楷体" panose="02010609060101010101" charset="-122"/>
                <a:cs typeface="楷体" panose="02010609060101010101" charset="-122"/>
              </a:rPr>
              <a:t>一</a:t>
            </a:r>
            <a:r>
              <a:rPr lang="en-US" sz="5400" b="1">
                <a:solidFill>
                  <a:srgbClr val="FF0000"/>
                </a:solidFill>
                <a:latin typeface="楷体" panose="02010609060101010101" charset="-122"/>
                <a:ea typeface="楷体" panose="02010609060101010101" charset="-122"/>
                <a:cs typeface="楷体" panose="02010609060101010101" charset="-122"/>
              </a:rPr>
              <a:t> </a:t>
            </a:r>
            <a:r>
              <a:rPr lang="zh-CN" sz="5400" b="1">
                <a:solidFill>
                  <a:srgbClr val="FF0000"/>
                </a:solidFill>
                <a:latin typeface="楷体" panose="02010609060101010101" charset="-122"/>
                <a:ea typeface="楷体" panose="02010609060101010101" charset="-122"/>
                <a:cs typeface="楷体" panose="02010609060101010101" charset="-122"/>
              </a:rPr>
              <a:t>句</a:t>
            </a:r>
            <a:r>
              <a:rPr lang="en-US" sz="5400" b="1">
                <a:solidFill>
                  <a:srgbClr val="FF0000"/>
                </a:solidFill>
                <a:latin typeface="楷体" panose="02010609060101010101" charset="-122"/>
                <a:ea typeface="楷体" panose="02010609060101010101" charset="-122"/>
                <a:cs typeface="楷体" panose="02010609060101010101" charset="-122"/>
              </a:rPr>
              <a:t> </a:t>
            </a:r>
            <a:r>
              <a:rPr lang="zh-CN" sz="5400" b="1">
                <a:solidFill>
                  <a:srgbClr val="FF0000"/>
                </a:solidFill>
                <a:latin typeface="楷体" panose="02010609060101010101" charset="-122"/>
                <a:ea typeface="楷体" panose="02010609060101010101" charset="-122"/>
                <a:cs typeface="楷体" panose="02010609060101010101" charset="-122"/>
              </a:rPr>
              <a:t>话</a:t>
            </a:r>
            <a:endParaRPr lang="zh-CN" altLang="en-US" sz="5400" b="1">
              <a:solidFill>
                <a:srgbClr val="FF0000"/>
              </a:solidFill>
              <a:latin typeface="楷体" panose="02010609060101010101" charset="-122"/>
              <a:ea typeface="楷体" panose="02010609060101010101" charset="-122"/>
              <a:cs typeface="楷体" panose="02010609060101010101"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4" descr="https://timgsa.baidu.com/timg?image&amp;quality=80&amp;size=b9999_10000&amp;sec=1566795890506&amp;di=740ff04359766174fefd62cfbdec9793&amp;imgtype=0&amp;src=http%3A%2F%2F5b0988e595225.cdn.sohucs.com%2Fimages%2F20180430%2F6a4048c4ab4c4728b89b4cbba3322c61.jpeg"/>
          <p:cNvPicPr>
            <a:picLocks noChangeAspect="1" noChangeArrowheads="1"/>
          </p:cNvPicPr>
          <p:nvPr/>
        </p:nvPicPr>
        <p:blipFill>
          <a:blip r:embed="rId1" cstate="email"/>
          <a:srcRect/>
          <a:stretch>
            <a:fillRect/>
          </a:stretch>
        </p:blipFill>
        <p:spPr bwMode="auto">
          <a:xfrm>
            <a:off x="0" y="3013656"/>
            <a:ext cx="12192000" cy="3844345"/>
          </a:xfrm>
          <a:prstGeom prst="rect">
            <a:avLst/>
          </a:prstGeom>
          <a:noFill/>
          <a:extLst>
            <a:ext uri="{909E8E84-426E-40DD-AFC4-6F175D3DCCD1}">
              <a14:hiddenFill xmlns:a14="http://schemas.microsoft.com/office/drawing/2010/main">
                <a:solidFill>
                  <a:srgbClr val="FFFFFF"/>
                </a:solidFill>
              </a14:hiddenFill>
            </a:ext>
          </a:extLst>
        </p:spPr>
      </p:pic>
      <p:sp>
        <p:nvSpPr>
          <p:cNvPr id="39" name="TextBox 48"/>
          <p:cNvSpPr txBox="1"/>
          <p:nvPr/>
        </p:nvSpPr>
        <p:spPr>
          <a:xfrm>
            <a:off x="2819257" y="4155056"/>
            <a:ext cx="6295909" cy="1138773"/>
          </a:xfrm>
          <a:prstGeom prst="rect">
            <a:avLst/>
          </a:prstGeom>
          <a:noFill/>
          <a:ln w="19050">
            <a:noFill/>
          </a:ln>
          <a:effectLst>
            <a:softEdge rad="31750"/>
          </a:effectLst>
        </p:spPr>
        <p:txBody>
          <a:bodyPr wrap="square" lIns="91440" tIns="45720" rIns="91440" bIns="4572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buFontTx/>
              <a:buNone/>
              <a:defRPr/>
            </a:pPr>
            <a:r>
              <a:rPr lang="zh-CN" altLang="en-US" sz="6800" b="1" dirty="0">
                <a:solidFill>
                  <a:schemeClr val="bg1"/>
                </a:solidFill>
                <a:latin typeface="微软雅黑" panose="020B0503020204020204" pitchFamily="34" charset="-122"/>
                <a:ea typeface="微软雅黑" panose="020B0503020204020204" pitchFamily="34" charset="-122"/>
                <a:cs typeface="Kaiti SC"/>
              </a:rPr>
              <a:t>最</a:t>
            </a:r>
            <a:r>
              <a:rPr lang="zh-CN" altLang="en-US" sz="6800" b="1" dirty="0">
                <a:solidFill>
                  <a:schemeClr val="bg1"/>
                </a:solidFill>
                <a:latin typeface="微软雅黑" panose="020B0503020204020204" pitchFamily="34" charset="-122"/>
                <a:ea typeface="微软雅黑" panose="020B0503020204020204" pitchFamily="34" charset="-122"/>
                <a:cs typeface="Kaiti SC"/>
              </a:rPr>
              <a:t>后一</a:t>
            </a:r>
            <a:r>
              <a:rPr lang="zh-CN" altLang="en-US" sz="6800" b="1" dirty="0">
                <a:solidFill>
                  <a:schemeClr val="bg1"/>
                </a:solidFill>
                <a:latin typeface="微软雅黑" panose="020B0503020204020204" pitchFamily="34" charset="-122"/>
                <a:ea typeface="微软雅黑" panose="020B0503020204020204" pitchFamily="34" charset="-122"/>
                <a:cs typeface="Kaiti SC"/>
              </a:rPr>
              <a:t>次讲</a:t>
            </a:r>
            <a:r>
              <a:rPr lang="zh-CN" altLang="en-US" sz="6800" b="1" dirty="0">
                <a:solidFill>
                  <a:schemeClr val="bg1"/>
                </a:solidFill>
                <a:latin typeface="微软雅黑" panose="020B0503020204020204" pitchFamily="34" charset="-122"/>
                <a:ea typeface="微软雅黑" panose="020B0503020204020204" pitchFamily="34" charset="-122"/>
                <a:cs typeface="Kaiti SC"/>
              </a:rPr>
              <a:t>演</a:t>
            </a:r>
            <a:endParaRPr lang="zh-CN" altLang="en-US" sz="6800" b="1" dirty="0">
              <a:solidFill>
                <a:schemeClr val="bg1"/>
              </a:solidFill>
              <a:latin typeface="微软雅黑" panose="020B0503020204020204" pitchFamily="34" charset="-122"/>
              <a:ea typeface="微软雅黑" panose="020B0503020204020204" pitchFamily="34" charset="-122"/>
              <a:cs typeface="Kaiti SC"/>
            </a:endParaRPr>
          </a:p>
        </p:txBody>
      </p:sp>
      <p:sp>
        <p:nvSpPr>
          <p:cNvPr id="3" name="矩形 2"/>
          <p:cNvSpPr/>
          <p:nvPr/>
        </p:nvSpPr>
        <p:spPr>
          <a:xfrm>
            <a:off x="11213847" y="6581001"/>
            <a:ext cx="978153" cy="276999"/>
          </a:xfrm>
          <a:prstGeom prst="rect">
            <a:avLst/>
          </a:prstGeom>
        </p:spPr>
        <p:txBody>
          <a:bodyPr wrap="none">
            <a:spAutoFit/>
          </a:bodyPr>
          <a:lstStyle/>
          <a:p>
            <a:pPr algn="ctr"/>
            <a:r>
              <a:rPr lang="en-US" altLang="zh-CN" sz="1200" dirty="0" smtClean="0">
                <a:solidFill>
                  <a:schemeClr val="bg1">
                    <a:lumMod val="85000"/>
                  </a:schemeClr>
                </a:solidFill>
                <a:latin typeface="微软雅黑" panose="020B0503020204020204" pitchFamily="34" charset="-122"/>
                <a:ea typeface="微软雅黑" panose="020B0503020204020204" pitchFamily="34" charset="-122"/>
              </a:rPr>
              <a:t>By</a:t>
            </a:r>
            <a:r>
              <a:rPr lang="zh-CN" altLang="en-US" sz="1200" dirty="0" smtClean="0">
                <a:solidFill>
                  <a:schemeClr val="bg1">
                    <a:lumMod val="85000"/>
                  </a:schemeClr>
                </a:solidFill>
                <a:latin typeface="微软雅黑" panose="020B0503020204020204" pitchFamily="34" charset="-122"/>
                <a:ea typeface="微软雅黑" panose="020B0503020204020204" pitchFamily="34" charset="-122"/>
              </a:rPr>
              <a:t>：大木子</a:t>
            </a:r>
            <a:endParaRPr lang="zh-CN" altLang="en-US" sz="1200" dirty="0">
              <a:solidFill>
                <a:schemeClr val="bg1">
                  <a:lumMod val="85000"/>
                </a:schemeClr>
              </a:solidFill>
            </a:endParaRPr>
          </a:p>
        </p:txBody>
      </p:sp>
      <p:sp>
        <p:nvSpPr>
          <p:cNvPr id="6" name="TextBox 48"/>
          <p:cNvSpPr txBox="1"/>
          <p:nvPr/>
        </p:nvSpPr>
        <p:spPr>
          <a:xfrm>
            <a:off x="2948045" y="873296"/>
            <a:ext cx="6295909" cy="1568450"/>
          </a:xfrm>
          <a:prstGeom prst="rect">
            <a:avLst/>
          </a:prstGeom>
          <a:noFill/>
          <a:ln w="19050">
            <a:noFill/>
          </a:ln>
          <a:effectLst>
            <a:softEdge rad="31750"/>
          </a:effectLst>
        </p:spPr>
        <p:txBody>
          <a:bodyPr wrap="square" lIns="91440" tIns="45720" rIns="91440" bIns="4572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buFontTx/>
              <a:buNone/>
              <a:defRPr/>
            </a:pPr>
            <a:r>
              <a:rPr lang="zh-CN" altLang="en-US" sz="9600" b="1" dirty="0" smtClean="0">
                <a:latin typeface="微软雅黑" panose="020B0503020204020204" pitchFamily="34" charset="-122"/>
                <a:ea typeface="微软雅黑" panose="020B0503020204020204" pitchFamily="34" charset="-122"/>
                <a:cs typeface="Kaiti SC"/>
              </a:rPr>
              <a:t>感谢聆听</a:t>
            </a:r>
            <a:endParaRPr lang="zh-CN" altLang="en-US" sz="9600" b="1" dirty="0">
              <a:latin typeface="微软雅黑" panose="020B0503020204020204" pitchFamily="34" charset="-122"/>
              <a:ea typeface="微软雅黑" panose="020B0503020204020204" pitchFamily="34" charset="-122"/>
              <a:cs typeface="Kaiti SC"/>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469265" y="1143635"/>
            <a:ext cx="11252835" cy="3784600"/>
          </a:xfrm>
          <a:prstGeom prst="rect">
            <a:avLst/>
          </a:prstGeom>
          <a:noFill/>
        </p:spPr>
        <p:txBody>
          <a:bodyPr wrap="square" rtlCol="0" anchor="t">
            <a:spAutoFit/>
          </a:bodyPr>
          <a:p>
            <a:pPr eaLnBrk="1" latinLnBrk="0" hangingPunct="1">
              <a:lnSpc>
                <a:spcPct val="200000"/>
              </a:lnSpc>
            </a:pPr>
            <a:r>
              <a:rPr lang="zh-CN" altLang="en-US" sz="2400" b="1" dirty="0">
                <a:latin typeface="微软雅黑" panose="020B0503020204020204" pitchFamily="34" charset="-122"/>
                <a:ea typeface="微软雅黑" panose="020B0503020204020204" pitchFamily="34" charset="-122"/>
                <a:cs typeface="楷体" panose="02010609060101010101" charset="-122"/>
                <a:sym typeface="+mn-ea"/>
              </a:rPr>
              <a:t>       闻一多（</a:t>
            </a:r>
            <a:r>
              <a:rPr lang="en-US" altLang="zh-CN" sz="2400" b="1" dirty="0">
                <a:latin typeface="微软雅黑" panose="020B0503020204020204" pitchFamily="34" charset="-122"/>
                <a:ea typeface="微软雅黑" panose="020B0503020204020204" pitchFamily="34" charset="-122"/>
                <a:cs typeface="楷体" panose="02010609060101010101" charset="-122"/>
                <a:sym typeface="+mn-ea"/>
              </a:rPr>
              <a:t>1899—1946</a:t>
            </a:r>
            <a:r>
              <a:rPr lang="zh-CN" altLang="en-US" sz="2400" b="1" dirty="0">
                <a:latin typeface="微软雅黑" panose="020B0503020204020204" pitchFamily="34" charset="-122"/>
                <a:ea typeface="微软雅黑" panose="020B0503020204020204" pitchFamily="34" charset="-122"/>
                <a:cs typeface="楷体" panose="02010609060101010101" charset="-122"/>
                <a:sym typeface="+mn-ea"/>
              </a:rPr>
              <a:t>），诗人、学者、爱国民主战士。本名家骅，湖北浠水人。</a:t>
            </a:r>
            <a:r>
              <a:rPr lang="en-US" altLang="zh-CN" sz="2400" b="1" dirty="0">
                <a:latin typeface="微软雅黑" panose="020B0503020204020204" pitchFamily="34" charset="-122"/>
                <a:ea typeface="微软雅黑" panose="020B0503020204020204" pitchFamily="34" charset="-122"/>
                <a:cs typeface="楷体" panose="02010609060101010101" charset="-122"/>
                <a:sym typeface="+mn-ea"/>
              </a:rPr>
              <a:t>1946</a:t>
            </a:r>
            <a:r>
              <a:rPr lang="zh-CN" altLang="en-US" sz="2400" b="1" dirty="0">
                <a:latin typeface="微软雅黑" panose="020B0503020204020204" pitchFamily="34" charset="-122"/>
                <a:ea typeface="微软雅黑" panose="020B0503020204020204" pitchFamily="34" charset="-122"/>
                <a:cs typeface="楷体" panose="02010609060101010101" charset="-122"/>
                <a:sym typeface="+mn-ea"/>
              </a:rPr>
              <a:t>年</a:t>
            </a:r>
            <a:r>
              <a:rPr lang="en-US" altLang="zh-CN" sz="2400" b="1" dirty="0">
                <a:latin typeface="微软雅黑" panose="020B0503020204020204" pitchFamily="34" charset="-122"/>
                <a:ea typeface="微软雅黑" panose="020B0503020204020204" pitchFamily="34" charset="-122"/>
                <a:cs typeface="楷体" panose="02010609060101010101" charset="-122"/>
                <a:sym typeface="+mn-ea"/>
              </a:rPr>
              <a:t>7</a:t>
            </a:r>
            <a:r>
              <a:rPr lang="zh-CN" altLang="en-US" sz="2400" b="1" dirty="0">
                <a:latin typeface="微软雅黑" panose="020B0503020204020204" pitchFamily="34" charset="-122"/>
                <a:ea typeface="微软雅黑" panose="020B0503020204020204" pitchFamily="34" charset="-122"/>
                <a:cs typeface="楷体" panose="02010609060101010101" charset="-122"/>
                <a:sym typeface="+mn-ea"/>
              </a:rPr>
              <a:t>月</a:t>
            </a:r>
            <a:r>
              <a:rPr lang="en-US" altLang="zh-CN" sz="2400" b="1" dirty="0">
                <a:latin typeface="微软雅黑" panose="020B0503020204020204" pitchFamily="34" charset="-122"/>
                <a:ea typeface="微软雅黑" panose="020B0503020204020204" pitchFamily="34" charset="-122"/>
                <a:cs typeface="楷体" panose="02010609060101010101" charset="-122"/>
                <a:sym typeface="+mn-ea"/>
              </a:rPr>
              <a:t>15</a:t>
            </a:r>
            <a:r>
              <a:rPr lang="zh-CN" altLang="en-US" sz="2400" b="1" dirty="0">
                <a:latin typeface="微软雅黑" panose="020B0503020204020204" pitchFamily="34" charset="-122"/>
                <a:ea typeface="微软雅黑" panose="020B0503020204020204" pitchFamily="34" charset="-122"/>
                <a:cs typeface="楷体" panose="02010609060101010101" charset="-122"/>
                <a:sym typeface="+mn-ea"/>
              </a:rPr>
              <a:t>日在云南昆明被国民党特务暗杀。他致力于研究新诗格律化的理论，倡导新诗具有“音乐的美（音节），绘画的美（辞藻），并且还有建筑的美（节的匀称和句的均齐）</a:t>
            </a:r>
            <a:r>
              <a:rPr lang="en-US" altLang="zh-CN" sz="2400" b="1" dirty="0">
                <a:latin typeface="微软雅黑" panose="020B0503020204020204" pitchFamily="34" charset="-122"/>
                <a:ea typeface="微软雅黑" panose="020B0503020204020204" pitchFamily="34" charset="-122"/>
                <a:cs typeface="楷体" panose="02010609060101010101" charset="-122"/>
                <a:sym typeface="+mn-ea"/>
              </a:rPr>
              <a:t>”</a:t>
            </a:r>
            <a:r>
              <a:rPr lang="zh-CN" altLang="en-US" sz="2400" b="1" dirty="0">
                <a:latin typeface="微软雅黑" panose="020B0503020204020204" pitchFamily="34" charset="-122"/>
                <a:ea typeface="微软雅黑" panose="020B0503020204020204" pitchFamily="34" charset="-122"/>
                <a:cs typeface="楷体" panose="02010609060101010101" charset="-122"/>
                <a:sym typeface="+mn-ea"/>
              </a:rPr>
              <a:t>。著有新诗集</a:t>
            </a:r>
            <a:r>
              <a:rPr lang="en-US" altLang="zh-CN" sz="2400" b="1" dirty="0">
                <a:solidFill>
                  <a:srgbClr val="C00000"/>
                </a:solidFill>
                <a:latin typeface="微软雅黑" panose="020B0503020204020204" pitchFamily="34" charset="-122"/>
                <a:ea typeface="微软雅黑" panose="020B0503020204020204" pitchFamily="34" charset="-122"/>
                <a:cs typeface="楷体" panose="02010609060101010101" charset="-122"/>
                <a:sym typeface="+mn-ea"/>
              </a:rPr>
              <a:t>《</a:t>
            </a:r>
            <a:r>
              <a:rPr lang="zh-CN" altLang="en-US" sz="2400" b="1" dirty="0">
                <a:solidFill>
                  <a:srgbClr val="C00000"/>
                </a:solidFill>
                <a:latin typeface="微软雅黑" panose="020B0503020204020204" pitchFamily="34" charset="-122"/>
                <a:ea typeface="微软雅黑" panose="020B0503020204020204" pitchFamily="34" charset="-122"/>
                <a:cs typeface="楷体" panose="02010609060101010101" charset="-122"/>
                <a:sym typeface="+mn-ea"/>
              </a:rPr>
              <a:t>红烛</a:t>
            </a:r>
            <a:r>
              <a:rPr lang="en-US" altLang="zh-CN" sz="2400" b="1" dirty="0">
                <a:solidFill>
                  <a:srgbClr val="C00000"/>
                </a:solidFill>
                <a:latin typeface="微软雅黑" panose="020B0503020204020204" pitchFamily="34" charset="-122"/>
                <a:ea typeface="微软雅黑" panose="020B0503020204020204" pitchFamily="34" charset="-122"/>
                <a:cs typeface="楷体" panose="02010609060101010101" charset="-122"/>
                <a:sym typeface="+mn-ea"/>
              </a:rPr>
              <a:t>》《</a:t>
            </a:r>
            <a:r>
              <a:rPr lang="zh-CN" altLang="en-US" sz="2400" b="1" dirty="0">
                <a:solidFill>
                  <a:srgbClr val="C00000"/>
                </a:solidFill>
                <a:latin typeface="微软雅黑" panose="020B0503020204020204" pitchFamily="34" charset="-122"/>
                <a:ea typeface="微软雅黑" panose="020B0503020204020204" pitchFamily="34" charset="-122"/>
                <a:cs typeface="楷体" panose="02010609060101010101" charset="-122"/>
                <a:sym typeface="+mn-ea"/>
              </a:rPr>
              <a:t>死水</a:t>
            </a:r>
            <a:r>
              <a:rPr lang="en-US" altLang="zh-CN" sz="2400" b="1" dirty="0">
                <a:solidFill>
                  <a:srgbClr val="C00000"/>
                </a:solidFill>
                <a:latin typeface="微软雅黑" panose="020B0503020204020204" pitchFamily="34" charset="-122"/>
                <a:ea typeface="微软雅黑" panose="020B0503020204020204" pitchFamily="34" charset="-122"/>
                <a:cs typeface="楷体" panose="02010609060101010101" charset="-122"/>
                <a:sym typeface="+mn-ea"/>
              </a:rPr>
              <a:t>》</a:t>
            </a:r>
            <a:r>
              <a:rPr lang="zh-CN" altLang="en-US" sz="2400" b="1" dirty="0">
                <a:latin typeface="微软雅黑" panose="020B0503020204020204" pitchFamily="34" charset="-122"/>
                <a:ea typeface="微软雅黑" panose="020B0503020204020204" pitchFamily="34" charset="-122"/>
                <a:cs typeface="楷体" panose="02010609060101010101" charset="-122"/>
                <a:sym typeface="+mn-ea"/>
              </a:rPr>
              <a:t>，学术著作</a:t>
            </a:r>
            <a:r>
              <a:rPr lang="en-US" altLang="zh-CN" sz="2400" b="1" dirty="0">
                <a:latin typeface="微软雅黑" panose="020B0503020204020204" pitchFamily="34" charset="-122"/>
                <a:ea typeface="微软雅黑" panose="020B0503020204020204" pitchFamily="34" charset="-122"/>
                <a:cs typeface="楷体" panose="02010609060101010101" charset="-122"/>
                <a:sym typeface="+mn-ea"/>
              </a:rPr>
              <a:t>《</a:t>
            </a:r>
            <a:r>
              <a:rPr lang="zh-CN" altLang="en-US" sz="2400" b="1" dirty="0">
                <a:latin typeface="微软雅黑" panose="020B0503020204020204" pitchFamily="34" charset="-122"/>
                <a:ea typeface="微软雅黑" panose="020B0503020204020204" pitchFamily="34" charset="-122"/>
                <a:cs typeface="楷体" panose="02010609060101010101" charset="-122"/>
                <a:sym typeface="+mn-ea"/>
              </a:rPr>
              <a:t>神话与诗</a:t>
            </a:r>
            <a:r>
              <a:rPr lang="en-US" altLang="zh-CN" sz="2400" b="1" dirty="0">
                <a:latin typeface="微软雅黑" panose="020B0503020204020204" pitchFamily="34" charset="-122"/>
                <a:ea typeface="微软雅黑" panose="020B0503020204020204" pitchFamily="34" charset="-122"/>
                <a:cs typeface="楷体" panose="02010609060101010101" charset="-122"/>
                <a:sym typeface="+mn-ea"/>
              </a:rPr>
              <a:t>》《</a:t>
            </a:r>
            <a:r>
              <a:rPr lang="zh-CN" altLang="en-US" sz="2400" b="1" dirty="0">
                <a:latin typeface="微软雅黑" panose="020B0503020204020204" pitchFamily="34" charset="-122"/>
                <a:ea typeface="微软雅黑" panose="020B0503020204020204" pitchFamily="34" charset="-122"/>
                <a:cs typeface="楷体" panose="02010609060101010101" charset="-122"/>
                <a:sym typeface="+mn-ea"/>
              </a:rPr>
              <a:t>唐诗杂论</a:t>
            </a:r>
            <a:r>
              <a:rPr lang="en-US" altLang="zh-CN" sz="2400" b="1" dirty="0">
                <a:latin typeface="微软雅黑" panose="020B0503020204020204" pitchFamily="34" charset="-122"/>
                <a:ea typeface="微软雅黑" panose="020B0503020204020204" pitchFamily="34" charset="-122"/>
                <a:cs typeface="楷体" panose="02010609060101010101" charset="-122"/>
                <a:sym typeface="+mn-ea"/>
              </a:rPr>
              <a:t>》《</a:t>
            </a:r>
            <a:r>
              <a:rPr lang="zh-CN" altLang="en-US" sz="2400" b="1" dirty="0">
                <a:latin typeface="微软雅黑" panose="020B0503020204020204" pitchFamily="34" charset="-122"/>
                <a:ea typeface="微软雅黑" panose="020B0503020204020204" pitchFamily="34" charset="-122"/>
                <a:cs typeface="楷体" panose="02010609060101010101" charset="-122"/>
                <a:sym typeface="+mn-ea"/>
              </a:rPr>
              <a:t>古典新义</a:t>
            </a:r>
            <a:r>
              <a:rPr lang="en-US" altLang="zh-CN" sz="2400" b="1" dirty="0">
                <a:latin typeface="微软雅黑" panose="020B0503020204020204" pitchFamily="34" charset="-122"/>
                <a:ea typeface="微软雅黑" panose="020B0503020204020204" pitchFamily="34" charset="-122"/>
                <a:cs typeface="楷体" panose="02010609060101010101" charset="-122"/>
                <a:sym typeface="+mn-ea"/>
              </a:rPr>
              <a:t>》《</a:t>
            </a:r>
            <a:r>
              <a:rPr lang="zh-CN" altLang="en-US" sz="2400" b="1" dirty="0">
                <a:latin typeface="微软雅黑" panose="020B0503020204020204" pitchFamily="34" charset="-122"/>
                <a:ea typeface="微软雅黑" panose="020B0503020204020204" pitchFamily="34" charset="-122"/>
                <a:cs typeface="楷体" panose="02010609060101010101" charset="-122"/>
                <a:sym typeface="+mn-ea"/>
              </a:rPr>
              <a:t>楚辞校补</a:t>
            </a:r>
            <a:r>
              <a:rPr lang="en-US" altLang="zh-CN" sz="2400" b="1" dirty="0">
                <a:latin typeface="微软雅黑" panose="020B0503020204020204" pitchFamily="34" charset="-122"/>
                <a:ea typeface="微软雅黑" panose="020B0503020204020204" pitchFamily="34" charset="-122"/>
                <a:cs typeface="楷体" panose="02010609060101010101" charset="-122"/>
                <a:sym typeface="+mn-ea"/>
              </a:rPr>
              <a:t>》</a:t>
            </a:r>
            <a:r>
              <a:rPr lang="zh-CN" altLang="en-US" sz="2400" b="1" dirty="0">
                <a:latin typeface="微软雅黑" panose="020B0503020204020204" pitchFamily="34" charset="-122"/>
                <a:ea typeface="微软雅黑" panose="020B0503020204020204" pitchFamily="34" charset="-122"/>
                <a:cs typeface="楷体" panose="02010609060101010101" charset="-122"/>
                <a:sym typeface="+mn-ea"/>
              </a:rPr>
              <a:t>等。主要著作收在</a:t>
            </a:r>
            <a:r>
              <a:rPr lang="en-US" altLang="zh-CN" sz="2400" b="1" dirty="0">
                <a:latin typeface="微软雅黑" panose="020B0503020204020204" pitchFamily="34" charset="-122"/>
                <a:ea typeface="微软雅黑" panose="020B0503020204020204" pitchFamily="34" charset="-122"/>
                <a:cs typeface="楷体" panose="02010609060101010101" charset="-122"/>
                <a:sym typeface="+mn-ea"/>
              </a:rPr>
              <a:t>《</a:t>
            </a:r>
            <a:r>
              <a:rPr lang="zh-CN" altLang="en-US" sz="2400" b="1" dirty="0">
                <a:latin typeface="微软雅黑" panose="020B0503020204020204" pitchFamily="34" charset="-122"/>
                <a:ea typeface="微软雅黑" panose="020B0503020204020204" pitchFamily="34" charset="-122"/>
                <a:cs typeface="楷体" panose="02010609060101010101" charset="-122"/>
                <a:sym typeface="+mn-ea"/>
              </a:rPr>
              <a:t>闻一多全集</a:t>
            </a:r>
            <a:r>
              <a:rPr lang="en-US" altLang="zh-CN" sz="2400" b="1" dirty="0">
                <a:latin typeface="微软雅黑" panose="020B0503020204020204" pitchFamily="34" charset="-122"/>
                <a:ea typeface="微软雅黑" panose="020B0503020204020204" pitchFamily="34" charset="-122"/>
                <a:cs typeface="楷体" panose="02010609060101010101" charset="-122"/>
                <a:sym typeface="+mn-ea"/>
              </a:rPr>
              <a:t>》</a:t>
            </a:r>
            <a:r>
              <a:rPr lang="zh-CN" altLang="en-US" sz="2400" b="1" dirty="0">
                <a:latin typeface="微软雅黑" panose="020B0503020204020204" pitchFamily="34" charset="-122"/>
                <a:ea typeface="微软雅黑" panose="020B0503020204020204" pitchFamily="34" charset="-122"/>
                <a:cs typeface="楷体" panose="02010609060101010101" charset="-122"/>
                <a:sym typeface="+mn-ea"/>
              </a:rPr>
              <a:t>中。</a:t>
            </a:r>
            <a:endParaRPr lang="zh-CN" altLang="en-US" sz="2400" b="1" dirty="0">
              <a:latin typeface="微软雅黑" panose="020B0503020204020204" pitchFamily="34" charset="-122"/>
              <a:ea typeface="微软雅黑" panose="020B0503020204020204" pitchFamily="34" charset="-122"/>
              <a:cs typeface="楷体" panose="02010609060101010101" charset="-122"/>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26" name="Picture 2" descr="https://timgsa.baidu.com/timg?image&amp;quality=80&amp;size=b9999_10000&amp;sec=1570236819&amp;di=56749bb0570b3543dc0dd820901b98c7&amp;imgtype=jpg&amp;er=1&amp;src=http%3A%2F%2Fwww.cnr.cn%2Fhxzs%2Fhxxw%2F200904%2FW020090427553747220489.jpg"/>
          <p:cNvPicPr>
            <a:picLocks noChangeAspect="1" noChangeArrowheads="1"/>
          </p:cNvPicPr>
          <p:nvPr/>
        </p:nvPicPr>
        <p:blipFill>
          <a:blip r:embed="rId1" cstate="email"/>
          <a:srcRect/>
          <a:stretch>
            <a:fillRect/>
          </a:stretch>
        </p:blipFill>
        <p:spPr bwMode="auto">
          <a:xfrm>
            <a:off x="229870" y="498475"/>
            <a:ext cx="3432810" cy="6163310"/>
          </a:xfrm>
          <a:prstGeom prst="rect">
            <a:avLst/>
          </a:prstGeom>
          <a:solidFill>
            <a:srgbClr val="FFFFFF">
              <a:shade val="85000"/>
            </a:srgbClr>
          </a:solidFill>
          <a:ln w="88900" cap="sq">
            <a:solidFill>
              <a:srgbClr val="FFFFFF"/>
            </a:solidFill>
            <a:miter lim="800000"/>
            <a:headEnd/>
            <a:tailEnd/>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 name="文本框 1"/>
          <p:cNvSpPr txBox="1"/>
          <p:nvPr/>
        </p:nvSpPr>
        <p:spPr>
          <a:xfrm>
            <a:off x="3845560" y="763905"/>
            <a:ext cx="8346440" cy="6185535"/>
          </a:xfrm>
          <a:prstGeom prst="rect">
            <a:avLst/>
          </a:prstGeom>
          <a:noFill/>
        </p:spPr>
        <p:txBody>
          <a:bodyPr wrap="square" rtlCol="0" anchor="t">
            <a:spAutoFit/>
          </a:bodyPr>
          <a:p>
            <a:pPr eaLnBrk="1" latinLnBrk="0" hangingPunct="1">
              <a:lnSpc>
                <a:spcPct val="150000"/>
              </a:lnSpc>
            </a:pPr>
            <a:r>
              <a:rPr lang="en-US" altLang="zh-CN" sz="2000" b="1" dirty="0">
                <a:latin typeface="微软雅黑" panose="020B0503020204020204" pitchFamily="34" charset="-122"/>
                <a:ea typeface="微软雅黑" panose="020B0503020204020204" pitchFamily="34" charset="-122"/>
                <a:cs typeface="楷体" panose="02010609060101010101" charset="-122"/>
                <a:sym typeface="+mn-ea"/>
              </a:rPr>
              <a:t>       </a:t>
            </a:r>
            <a:r>
              <a:rPr lang="en-US" altLang="zh-CN" sz="2400" b="1" dirty="0">
                <a:latin typeface="楷体" panose="02010609060101010101" charset="-122"/>
                <a:ea typeface="楷体" panose="02010609060101010101" charset="-122"/>
                <a:cs typeface="楷体" panose="02010609060101010101" charset="-122"/>
                <a:sym typeface="+mn-ea"/>
              </a:rPr>
              <a:t>1945</a:t>
            </a:r>
            <a:r>
              <a:rPr lang="zh-CN" altLang="en-US" sz="2400" b="1" dirty="0">
                <a:latin typeface="楷体" panose="02010609060101010101" charset="-122"/>
                <a:ea typeface="楷体" panose="02010609060101010101" charset="-122"/>
                <a:cs typeface="楷体" panose="02010609060101010101" charset="-122"/>
                <a:sym typeface="+mn-ea"/>
              </a:rPr>
              <a:t>年抗日战争胜利后，国民党当局为篡夺革命胜利果实，阴谋发动内战。中国人民在中国共产党领导下，坚持民主和平，反动独裁和内战，开展了蓬勃的爱国民主运动。国民党当局为了镇压这一运动，制造白色恐怖，屠杀爱国民主人士</a:t>
            </a:r>
            <a:r>
              <a:rPr lang="zh-CN" altLang="en-US" sz="2400" b="1" dirty="0" smtClean="0">
                <a:latin typeface="楷体" panose="02010609060101010101" charset="-122"/>
                <a:ea typeface="楷体" panose="02010609060101010101" charset="-122"/>
                <a:cs typeface="楷体" panose="02010609060101010101" charset="-122"/>
                <a:sym typeface="+mn-ea"/>
              </a:rPr>
              <a:t>。</a:t>
            </a:r>
            <a:endParaRPr lang="zh-CN" altLang="en-US" sz="2400" b="1" dirty="0">
              <a:latin typeface="楷体" panose="02010609060101010101" charset="-122"/>
              <a:ea typeface="楷体" panose="02010609060101010101" charset="-122"/>
              <a:cs typeface="楷体" panose="02010609060101010101" charset="-122"/>
            </a:endParaRPr>
          </a:p>
          <a:p>
            <a:pPr eaLnBrk="1" latinLnBrk="0" hangingPunct="1">
              <a:lnSpc>
                <a:spcPct val="150000"/>
              </a:lnSpc>
            </a:pPr>
            <a:r>
              <a:rPr lang="en-US" altLang="zh-CN" sz="2400" b="1" dirty="0">
                <a:latin typeface="楷体" panose="02010609060101010101" charset="-122"/>
                <a:ea typeface="楷体" panose="02010609060101010101" charset="-122"/>
                <a:cs typeface="楷体" panose="02010609060101010101" charset="-122"/>
                <a:sym typeface="+mn-ea"/>
              </a:rPr>
              <a:t>    1946</a:t>
            </a:r>
            <a:r>
              <a:rPr lang="zh-CN" altLang="en-US" sz="2400" b="1" dirty="0">
                <a:latin typeface="楷体" panose="02010609060101010101" charset="-122"/>
                <a:ea typeface="楷体" panose="02010609060101010101" charset="-122"/>
                <a:cs typeface="楷体" panose="02010609060101010101" charset="-122"/>
                <a:sym typeface="+mn-ea"/>
              </a:rPr>
              <a:t>年</a:t>
            </a:r>
            <a:r>
              <a:rPr lang="en-US" altLang="zh-CN" sz="2400" b="1" dirty="0">
                <a:latin typeface="楷体" panose="02010609060101010101" charset="-122"/>
                <a:ea typeface="楷体" panose="02010609060101010101" charset="-122"/>
                <a:cs typeface="楷体" panose="02010609060101010101" charset="-122"/>
                <a:sym typeface="+mn-ea"/>
              </a:rPr>
              <a:t>7</a:t>
            </a:r>
            <a:r>
              <a:rPr lang="zh-CN" altLang="en-US" sz="2400" b="1" dirty="0">
                <a:latin typeface="楷体" panose="02010609060101010101" charset="-122"/>
                <a:ea typeface="楷体" panose="02010609060101010101" charset="-122"/>
                <a:cs typeface="楷体" panose="02010609060101010101" charset="-122"/>
                <a:sym typeface="+mn-ea"/>
              </a:rPr>
              <a:t>月</a:t>
            </a:r>
            <a:r>
              <a:rPr lang="en-US" altLang="zh-CN" sz="2400" b="1" dirty="0">
                <a:latin typeface="楷体" panose="02010609060101010101" charset="-122"/>
                <a:ea typeface="楷体" panose="02010609060101010101" charset="-122"/>
                <a:cs typeface="楷体" panose="02010609060101010101" charset="-122"/>
                <a:sym typeface="+mn-ea"/>
              </a:rPr>
              <a:t>11</a:t>
            </a:r>
            <a:r>
              <a:rPr lang="zh-CN" altLang="en-US" sz="2400" b="1" dirty="0">
                <a:latin typeface="楷体" panose="02010609060101010101" charset="-122"/>
                <a:ea typeface="楷体" panose="02010609060101010101" charset="-122"/>
                <a:cs typeface="楷体" panose="02010609060101010101" charset="-122"/>
                <a:sym typeface="+mn-ea"/>
              </a:rPr>
              <a:t>日，爱国民主人士李公朴先生在昆明被特务暗杀。特务们要暗杀的第二个对象就是闻一多，友人劝他躲一躲，但他毅然出席了</a:t>
            </a:r>
            <a:r>
              <a:rPr lang="en-US" altLang="zh-CN" sz="2400" b="1" dirty="0">
                <a:latin typeface="楷体" panose="02010609060101010101" charset="-122"/>
                <a:ea typeface="楷体" panose="02010609060101010101" charset="-122"/>
                <a:cs typeface="楷体" panose="02010609060101010101" charset="-122"/>
                <a:sym typeface="+mn-ea"/>
              </a:rPr>
              <a:t>15</a:t>
            </a:r>
            <a:r>
              <a:rPr lang="zh-CN" altLang="en-US" sz="2400" b="1" dirty="0">
                <a:latin typeface="楷体" panose="02010609060101010101" charset="-122"/>
                <a:ea typeface="楷体" panose="02010609060101010101" charset="-122"/>
                <a:cs typeface="楷体" panose="02010609060101010101" charset="-122"/>
                <a:sym typeface="+mn-ea"/>
              </a:rPr>
              <a:t>日举行的李公朴先生追悼大会，他事先没准备发言，但面对会场上特务们的无理取闹和嚣张气焰，他忍无可忍，拍案而起，走上讲台，发表了这篇义正词严的讲演。</a:t>
            </a:r>
            <a:endParaRPr lang="zh-CN" altLang="en-US" sz="2400" b="1" dirty="0">
              <a:latin typeface="楷体" panose="02010609060101010101" charset="-122"/>
              <a:ea typeface="楷体" panose="02010609060101010101" charset="-122"/>
              <a:cs typeface="楷体" panose="02010609060101010101" charset="-122"/>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矩形 408577"/>
          <p:cNvSpPr/>
          <p:nvPr/>
        </p:nvSpPr>
        <p:spPr>
          <a:xfrm>
            <a:off x="629921" y="1434314"/>
            <a:ext cx="10512005" cy="3046095"/>
          </a:xfrm>
          <a:prstGeom prst="rect">
            <a:avLst/>
          </a:prstGeom>
          <a:noFill/>
          <a:ln w="9525">
            <a:noFill/>
          </a:ln>
        </p:spPr>
        <p:txBody>
          <a:bodyPr wrap="square" anchor="ctr">
            <a:spAutoFit/>
          </a:bodyPr>
          <a:lstStyle/>
          <a:p>
            <a:pPr algn="just">
              <a:lnSpc>
                <a:spcPct val="150000"/>
              </a:lnSpc>
            </a:pPr>
            <a:r>
              <a:rPr lang="zh-CN" altLang="en-US" sz="2000" b="1" dirty="0">
                <a:latin typeface="微软雅黑" panose="020B0503020204020204" pitchFamily="34" charset="-122"/>
                <a:ea typeface="微软雅黑" panose="020B0503020204020204" pitchFamily="34" charset="-122"/>
              </a:rPr>
              <a:t>   </a:t>
            </a:r>
            <a:r>
              <a:rPr lang="zh-CN" altLang="en-US" sz="3200" b="1" dirty="0">
                <a:latin typeface="微软雅黑" panose="020B0503020204020204" pitchFamily="34" charset="-122"/>
                <a:ea typeface="微软雅黑" panose="020B0503020204020204" pitchFamily="34" charset="-122"/>
              </a:rPr>
              <a:t> 讲演词，也叫演讲词、演说词，它常在各种</a:t>
            </a:r>
            <a:r>
              <a:rPr lang="zh-CN" altLang="en-US" sz="3200" b="1" dirty="0">
                <a:solidFill>
                  <a:srgbClr val="C00000"/>
                </a:solidFill>
                <a:latin typeface="微软雅黑" panose="020B0503020204020204" pitchFamily="34" charset="-122"/>
                <a:ea typeface="微软雅黑" panose="020B0503020204020204" pitchFamily="34" charset="-122"/>
              </a:rPr>
              <a:t>大型的群众集会或较为隆重的场合</a:t>
            </a:r>
            <a:r>
              <a:rPr lang="zh-CN" altLang="en-US" sz="3200" b="1" dirty="0">
                <a:latin typeface="微软雅黑" panose="020B0503020204020204" pitchFamily="34" charset="-122"/>
                <a:ea typeface="微软雅黑" panose="020B0503020204020204" pitchFamily="34" charset="-122"/>
              </a:rPr>
              <a:t>使用，而且所讲的都是些</a:t>
            </a:r>
            <a:r>
              <a:rPr lang="zh-CN" altLang="en-US" sz="3200" b="1" dirty="0">
                <a:solidFill>
                  <a:srgbClr val="C00000"/>
                </a:solidFill>
                <a:latin typeface="微软雅黑" panose="020B0503020204020204" pitchFamily="34" charset="-122"/>
                <a:ea typeface="微软雅黑" panose="020B0503020204020204" pitchFamily="34" charset="-122"/>
              </a:rPr>
              <a:t>较为重大的问题或是就某个专门问题</a:t>
            </a:r>
            <a:r>
              <a:rPr lang="zh-CN" altLang="en-US" sz="3200" b="1" dirty="0">
                <a:latin typeface="微软雅黑" panose="020B0503020204020204" pitchFamily="34" charset="-122"/>
                <a:ea typeface="微软雅黑" panose="020B0503020204020204" pitchFamily="34" charset="-122"/>
              </a:rPr>
              <a:t>进行的论述</a:t>
            </a:r>
            <a:r>
              <a:rPr lang="zh-CN" altLang="en-US" sz="3200" b="1" dirty="0" smtClean="0">
                <a:latin typeface="微软雅黑" panose="020B0503020204020204" pitchFamily="34" charset="-122"/>
                <a:ea typeface="微软雅黑" panose="020B0503020204020204" pitchFamily="34" charset="-122"/>
              </a:rPr>
              <a:t>。</a:t>
            </a:r>
            <a:endParaRPr lang="en-US" altLang="zh-CN" sz="2000" b="1" dirty="0" smtClean="0">
              <a:latin typeface="微软雅黑" panose="020B0503020204020204" pitchFamily="34" charset="-122"/>
              <a:ea typeface="微软雅黑" panose="020B0503020204020204" pitchFamily="34" charset="-122"/>
            </a:endParaRPr>
          </a:p>
          <a:p>
            <a:pPr algn="just">
              <a:lnSpc>
                <a:spcPct val="150000"/>
              </a:lnSpc>
            </a:pPr>
            <a:endParaRPr lang="zh-CN" altLang="en-US" sz="1200" b="1" dirty="0">
              <a:latin typeface="微软雅黑" panose="020B0503020204020204" pitchFamily="34" charset="-122"/>
              <a:ea typeface="微软雅黑" panose="020B0503020204020204" pitchFamily="34" charset="-122"/>
            </a:endParaRPr>
          </a:p>
          <a:p>
            <a:pPr algn="just">
              <a:lnSpc>
                <a:spcPct val="150000"/>
              </a:lnSpc>
            </a:pPr>
            <a:r>
              <a:rPr lang="zh-CN" altLang="en-US" sz="2000" b="1" dirty="0">
                <a:latin typeface="微软雅黑" panose="020B0503020204020204" pitchFamily="34" charset="-122"/>
                <a:ea typeface="微软雅黑" panose="020B0503020204020204" pitchFamily="34" charset="-122"/>
              </a:rPr>
              <a:t> </a:t>
            </a:r>
            <a:endParaRPr lang="zh-CN" altLang="en-US" sz="2000" b="1" dirty="0">
              <a:latin typeface="微软雅黑" panose="020B0503020204020204" pitchFamily="34" charset="-122"/>
              <a:ea typeface="微软雅黑" panose="020B0503020204020204" pitchFamily="34" charset="-122"/>
            </a:endParaRPr>
          </a:p>
        </p:txBody>
      </p:sp>
      <p:grpSp>
        <p:nvGrpSpPr>
          <p:cNvPr id="21" name="组合 20"/>
          <p:cNvGrpSpPr/>
          <p:nvPr/>
        </p:nvGrpSpPr>
        <p:grpSpPr>
          <a:xfrm>
            <a:off x="0" y="521062"/>
            <a:ext cx="781051" cy="393337"/>
            <a:chOff x="0" y="521062"/>
            <a:chExt cx="781051" cy="393337"/>
          </a:xfrm>
        </p:grpSpPr>
        <p:sp>
          <p:nvSpPr>
            <p:cNvPr id="22" name="任意多边形 21"/>
            <p:cNvSpPr/>
            <p:nvPr/>
          </p:nvSpPr>
          <p:spPr>
            <a:xfrm>
              <a:off x="243569" y="521062"/>
              <a:ext cx="537482" cy="393337"/>
            </a:xfrm>
            <a:custGeom>
              <a:avLst/>
              <a:gdLst>
                <a:gd name="connsiteX0" fmla="*/ 0 w 640080"/>
                <a:gd name="connsiteY0" fmla="*/ 0 h 327660"/>
                <a:gd name="connsiteX1" fmla="*/ 472440 w 640080"/>
                <a:gd name="connsiteY1" fmla="*/ 0 h 327660"/>
                <a:gd name="connsiteX2" fmla="*/ 640080 w 640080"/>
                <a:gd name="connsiteY2" fmla="*/ 163830 h 327660"/>
                <a:gd name="connsiteX3" fmla="*/ 472440 w 640080"/>
                <a:gd name="connsiteY3" fmla="*/ 327660 h 327660"/>
                <a:gd name="connsiteX4" fmla="*/ 0 w 640080"/>
                <a:gd name="connsiteY4" fmla="*/ 327660 h 327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080" h="327660">
                  <a:moveTo>
                    <a:pt x="0" y="0"/>
                  </a:moveTo>
                  <a:lnTo>
                    <a:pt x="472440" y="0"/>
                  </a:lnTo>
                  <a:cubicBezTo>
                    <a:pt x="565025" y="0"/>
                    <a:pt x="640080" y="73349"/>
                    <a:pt x="640080" y="163830"/>
                  </a:cubicBezTo>
                  <a:cubicBezTo>
                    <a:pt x="640080" y="254311"/>
                    <a:pt x="565025" y="327660"/>
                    <a:pt x="472440" y="327660"/>
                  </a:cubicBezTo>
                  <a:lnTo>
                    <a:pt x="0" y="327660"/>
                  </a:lnTo>
                  <a:close/>
                </a:path>
              </a:pathLst>
            </a:custGeom>
            <a:solidFill>
              <a:srgbClr val="8E6D48"/>
            </a:solidFill>
            <a:ln>
              <a:solidFill>
                <a:srgbClr val="8E6D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8E6D48"/>
                </a:solidFill>
              </a:endParaRPr>
            </a:p>
          </p:txBody>
        </p:sp>
        <p:sp>
          <p:nvSpPr>
            <p:cNvPr id="23" name="矩形 22"/>
            <p:cNvSpPr/>
            <p:nvPr/>
          </p:nvSpPr>
          <p:spPr>
            <a:xfrm>
              <a:off x="0" y="521062"/>
              <a:ext cx="188685" cy="393337"/>
            </a:xfrm>
            <a:prstGeom prst="rect">
              <a:avLst/>
            </a:prstGeom>
            <a:solidFill>
              <a:srgbClr val="8E6D48"/>
            </a:solidFill>
            <a:ln>
              <a:solidFill>
                <a:srgbClr val="8E6D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8E6D48"/>
                </a:solidFill>
              </a:endParaRPr>
            </a:p>
          </p:txBody>
        </p:sp>
      </p:grpSp>
      <p:sp>
        <p:nvSpPr>
          <p:cNvPr id="24" name="文本框 6"/>
          <p:cNvSpPr txBox="1">
            <a:spLocks noChangeArrowheads="1"/>
          </p:cNvSpPr>
          <p:nvPr/>
        </p:nvSpPr>
        <p:spPr bwMode="auto">
          <a:xfrm>
            <a:off x="835935" y="456120"/>
            <a:ext cx="16209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sz="2800" b="1" dirty="0" smtClean="0">
                <a:latin typeface="微软雅黑" panose="020B0503020204020204" pitchFamily="34" charset="-122"/>
                <a:ea typeface="微软雅黑" panose="020B0503020204020204" pitchFamily="34" charset="-122"/>
              </a:rPr>
              <a:t>文体知识</a:t>
            </a:r>
            <a:endParaRPr lang="zh-CN" altLang="en-US" sz="2800" b="1" dirty="0">
              <a:latin typeface="微软雅黑" panose="020B0503020204020204" pitchFamily="34" charset="-122"/>
              <a:ea typeface="微软雅黑" panose="020B0503020204020204" pitchFamily="34" charset="-122"/>
            </a:endParaRPr>
          </a:p>
        </p:txBody>
      </p:sp>
    </p:spTree>
  </p:cSld>
  <p:clrMapOvr>
    <a:masterClrMapping/>
  </p:clrMapOvr>
  <p:transition spd="slow">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494030" y="641350"/>
            <a:ext cx="11400155" cy="5507990"/>
          </a:xfrm>
          <a:prstGeom prst="rect">
            <a:avLst/>
          </a:prstGeom>
          <a:noFill/>
          <a:ln w="9525">
            <a:noFill/>
          </a:ln>
        </p:spPr>
        <p:txBody>
          <a:bodyPr wrap="square">
            <a:spAutoFit/>
          </a:bodyPr>
          <a:p>
            <a:pPr indent="266700"/>
            <a:r>
              <a:rPr lang="en-US" altLang="zh-CN" sz="3600" b="0">
                <a:latin typeface="楷体" panose="02010609060101010101" charset="-122"/>
                <a:ea typeface="楷体" panose="02010609060101010101" charset="-122"/>
                <a:cs typeface="楷体" panose="02010609060101010101" charset="-122"/>
              </a:rPr>
              <a:t>   </a:t>
            </a:r>
            <a:r>
              <a:rPr lang="zh-CN" sz="3600" b="0">
                <a:latin typeface="楷体" panose="02010609060101010101" charset="-122"/>
                <a:ea typeface="楷体" panose="02010609060101010101" charset="-122"/>
                <a:cs typeface="楷体" panose="02010609060101010101" charset="-122"/>
              </a:rPr>
              <a:t>这篇讲演是闻先生的学生唐登岷同志记录整理的，当时本来打算待整理出来以后，送给闻先生亲自定稿。万没有想到当天下午稿子还没有整理出来，闻先生就被特务暗杀了。</a:t>
            </a:r>
            <a:endParaRPr lang="zh-CN" sz="3600" b="0">
              <a:latin typeface="楷体" panose="02010609060101010101" charset="-122"/>
              <a:ea typeface="楷体" panose="02010609060101010101" charset="-122"/>
              <a:cs typeface="楷体" panose="02010609060101010101" charset="-122"/>
            </a:endParaRPr>
          </a:p>
          <a:p>
            <a:pPr indent="266700"/>
            <a:r>
              <a:rPr lang="zh-CN" sz="3600" b="0">
                <a:latin typeface="楷体" panose="02010609060101010101" charset="-122"/>
                <a:ea typeface="楷体" panose="02010609060101010101" charset="-122"/>
                <a:cs typeface="楷体" panose="02010609060101010101" charset="-122"/>
              </a:rPr>
              <a:t>   为了揭露反动派的滔天罪行，为了纪念闻先生，《民主周刊》最后一期出刊，登刊了闻先生的题词：斗士的血是不会白流的，反动派！你看见一个倒了，可也看得见千百个继起的！</a:t>
            </a:r>
            <a:endParaRPr lang="zh-CN" sz="3600" b="0">
              <a:latin typeface="楷体" panose="02010609060101010101" charset="-122"/>
              <a:ea typeface="楷体" panose="02010609060101010101" charset="-122"/>
              <a:cs typeface="楷体" panose="02010609060101010101" charset="-122"/>
            </a:endParaRPr>
          </a:p>
          <a:p>
            <a:pPr indent="266700" algn="r"/>
            <a:r>
              <a:rPr lang="zh-CN" sz="3600" b="0">
                <a:latin typeface="楷体" panose="02010609060101010101" charset="-122"/>
                <a:ea typeface="楷体" panose="02010609060101010101" charset="-122"/>
                <a:cs typeface="楷体" panose="02010609060101010101" charset="-122"/>
              </a:rPr>
              <a:t> </a:t>
            </a:r>
            <a:r>
              <a:rPr lang="zh-CN" sz="2800" b="0">
                <a:latin typeface="楷体" panose="02010609060101010101" charset="-122"/>
                <a:ea typeface="楷体" panose="02010609060101010101" charset="-122"/>
                <a:cs typeface="楷体" panose="02010609060101010101" charset="-122"/>
              </a:rPr>
              <a:t>——闻一多做《最后一次讲演》的前前后后</a:t>
            </a:r>
            <a:endParaRPr lang="zh-CN" sz="2800" b="0">
              <a:latin typeface="楷体" panose="02010609060101010101" charset="-122"/>
              <a:ea typeface="楷体" panose="02010609060101010101" charset="-122"/>
              <a:cs typeface="楷体" panose="02010609060101010101" charset="-122"/>
            </a:endParaRPr>
          </a:p>
          <a:p>
            <a:pPr indent="266700" algn="r"/>
            <a:endParaRPr lang="zh-CN" altLang="en-US" sz="2800" b="0">
              <a:latin typeface="楷体" panose="02010609060101010101" charset="-122"/>
              <a:ea typeface="楷体" panose="02010609060101010101" charset="-122"/>
              <a:cs typeface="楷体" panose="02010609060101010101"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3" name="表格 2"/>
          <p:cNvGraphicFramePr/>
          <p:nvPr>
            <p:custDataLst>
              <p:tags r:id="rId1"/>
            </p:custDataLst>
          </p:nvPr>
        </p:nvGraphicFramePr>
        <p:xfrm>
          <a:off x="222885" y="136525"/>
          <a:ext cx="11810365" cy="5936615"/>
        </p:xfrm>
        <a:graphic>
          <a:graphicData uri="http://schemas.openxmlformats.org/drawingml/2006/table">
            <a:tbl>
              <a:tblPr firstRow="1" bandRow="1">
                <a:tableStyleId>{16D9F66E-5EB9-4882-86FB-DCBF35E3C3E4}</a:tableStyleId>
              </a:tblPr>
              <a:tblGrid>
                <a:gridCol w="3020695"/>
                <a:gridCol w="1398905"/>
                <a:gridCol w="7390765"/>
              </a:tblGrid>
              <a:tr h="1436370">
                <a:tc gridSpan="3">
                  <a:txBody>
                    <a:bodyPr/>
                    <a:p>
                      <a:pPr indent="0" algn="l" fontAlgn="auto">
                        <a:lnSpc>
                          <a:spcPct val="120000"/>
                        </a:lnSpc>
                        <a:spcBef>
                          <a:spcPts val="0"/>
                        </a:spcBef>
                        <a:spcAft>
                          <a:spcPts val="0"/>
                        </a:spcAft>
                        <a:buNone/>
                      </a:pPr>
                      <a:r>
                        <a:rPr lang="zh-CN" altLang="en-US" sz="3200" b="1" spc="130">
                          <a:solidFill>
                            <a:schemeClr val="accent2">
                              <a:lumMod val="20000"/>
                              <a:lumOff val="80000"/>
                            </a:schemeClr>
                          </a:solidFill>
                          <a:latin typeface="方正粗黑宋简体" panose="02000000000000000000" charset="-122"/>
                          <a:ea typeface="方正粗黑宋简体" panose="02000000000000000000" charset="-122"/>
                        </a:rPr>
                        <a:t>活动一（</a:t>
                      </a:r>
                      <a:r>
                        <a:rPr lang="en-US" altLang="zh-CN" sz="3200" b="1" spc="130">
                          <a:solidFill>
                            <a:schemeClr val="accent2">
                              <a:lumMod val="20000"/>
                              <a:lumOff val="80000"/>
                            </a:schemeClr>
                          </a:solidFill>
                          <a:latin typeface="方正粗黑宋简体" panose="02000000000000000000" charset="-122"/>
                          <a:ea typeface="方正粗黑宋简体" panose="02000000000000000000" charset="-122"/>
                        </a:rPr>
                        <a:t>1</a:t>
                      </a:r>
                      <a:r>
                        <a:rPr lang="zh-CN" altLang="en-US" sz="3200" b="1" spc="130">
                          <a:solidFill>
                            <a:schemeClr val="accent2">
                              <a:lumMod val="20000"/>
                              <a:lumOff val="80000"/>
                            </a:schemeClr>
                          </a:solidFill>
                          <a:latin typeface="方正粗黑宋简体" panose="02000000000000000000" charset="-122"/>
                          <a:ea typeface="方正粗黑宋简体" panose="02000000000000000000" charset="-122"/>
                        </a:rPr>
                        <a:t>）</a:t>
                      </a:r>
                      <a:r>
                        <a:rPr lang="zh-CN" altLang="en-US" sz="3200" b="1" spc="130">
                          <a:solidFill>
                            <a:schemeClr val="accent2">
                              <a:lumMod val="20000"/>
                              <a:lumOff val="80000"/>
                            </a:schemeClr>
                          </a:solidFill>
                          <a:latin typeface="方正粗黑宋简体" panose="02000000000000000000" charset="-122"/>
                          <a:ea typeface="方正粗黑宋简体" panose="02000000000000000000" charset="-122"/>
                        </a:rPr>
                        <a:t>：浏览课文和页下注释，完成《最后一次讲演》表一基本信息的填写。</a:t>
                      </a:r>
                      <a:endParaRPr lang="zh-CN" altLang="en-US" sz="3200" b="1" spc="130">
                        <a:solidFill>
                          <a:schemeClr val="accent2">
                            <a:lumMod val="20000"/>
                            <a:lumOff val="80000"/>
                          </a:schemeClr>
                        </a:solidFill>
                        <a:latin typeface="方正粗黑宋简体" panose="02000000000000000000" charset="-122"/>
                        <a:ea typeface="方正粗黑宋简体" panose="02000000000000000000" charset="-122"/>
                      </a:endParaRPr>
                    </a:p>
                  </a:txBody>
                  <a:tcPr marL="215900" marR="215900" marT="133350" marB="133350" anchor="ctr">
                    <a:lnL w="19050" cap="rnd">
                      <a:solidFill>
                        <a:srgbClr val="93C5E1"/>
                      </a:solidFill>
                      <a:prstDash val="solid"/>
                    </a:lnL>
                    <a:lnR w="19050">
                      <a:solidFill>
                        <a:srgbClr val="93C5E1"/>
                      </a:solidFill>
                      <a:prstDash val="solid"/>
                    </a:lnR>
                    <a:lnT w="19050" cap="rnd">
                      <a:solidFill>
                        <a:srgbClr val="93C5E1"/>
                      </a:solidFill>
                      <a:prstDash val="solid"/>
                    </a:lnT>
                    <a:lnB w="19050">
                      <a:solidFill>
                        <a:srgbClr val="93C5E1"/>
                      </a:solidFill>
                      <a:prstDash val="solid"/>
                    </a:lnB>
                    <a:solidFill>
                      <a:srgbClr val="93C5E1"/>
                    </a:solidFill>
                  </a:tcPr>
                </a:tc>
                <a:tc hMerge="1">
                  <a:tcPr marL="195346" marR="195346" marT="51709" marB="51709" anchor="ctr">
                    <a:lnL w="9525" cap="flat" cmpd="sng" algn="ctr">
                      <a:solidFill>
                        <a:srgbClr val="B28E4E"/>
                      </a:solidFill>
                      <a:prstDash val="dash"/>
                      <a:round/>
                      <a:headEnd type="none" w="med" len="med"/>
                      <a:tailEnd type="none" w="med" len="med"/>
                    </a:lnL>
                    <a:lnR w="9525" cap="flat" cmpd="sng" algn="ctr">
                      <a:solidFill>
                        <a:srgbClr val="B28E4E"/>
                      </a:solidFill>
                      <a:prstDash val="dash"/>
                      <a:round/>
                      <a:headEnd type="none" w="med" len="med"/>
                      <a:tailEnd type="none" w="med" len="med"/>
                    </a:lnR>
                    <a:lnT w="19050" cap="rnd">
                      <a:solidFill>
                        <a:srgbClr val="93C5E1"/>
                      </a:solidFill>
                      <a:prstDash val="solid"/>
                    </a:lnT>
                    <a:lnB w="19050">
                      <a:solidFill>
                        <a:srgbClr val="93C5E1"/>
                      </a:solidFill>
                      <a:prstDash val="solid"/>
                    </a:lnB>
                    <a:lnTlToBr>
                      <a:noFill/>
                    </a:lnTlToBr>
                    <a:lnBlToTr>
                      <a:noFill/>
                    </a:lnBlToTr>
                    <a:solidFill>
                      <a:srgbClr val="FFFFFF"/>
                    </a:solidFill>
                  </a:tcPr>
                </a:tc>
                <a:tc hMerge="1">
                  <a:tcPr marL="195346" marR="195346" marT="51709" marB="51709" anchor="ctr">
                    <a:lnL w="9525" cap="flat" cmpd="sng" algn="ctr">
                      <a:solidFill>
                        <a:srgbClr val="B28E4E"/>
                      </a:solidFill>
                      <a:prstDash val="dash"/>
                      <a:round/>
                      <a:headEnd type="none" w="med" len="med"/>
                      <a:tailEnd type="none" w="med" len="med"/>
                    </a:lnL>
                    <a:lnR w="9525" cap="flat" cmpd="sng" algn="ctr">
                      <a:solidFill>
                        <a:srgbClr val="B28E4E"/>
                      </a:solidFill>
                      <a:prstDash val="dash"/>
                      <a:round/>
                      <a:headEnd type="none" w="med" len="med"/>
                      <a:tailEnd type="none" w="med" len="med"/>
                    </a:lnR>
                    <a:lnT w="19050" cap="rnd">
                      <a:solidFill>
                        <a:srgbClr val="93C5E1"/>
                      </a:solidFill>
                      <a:prstDash val="solid"/>
                    </a:lnT>
                    <a:lnB w="19050">
                      <a:solidFill>
                        <a:srgbClr val="93C5E1"/>
                      </a:solidFill>
                      <a:prstDash val="solid"/>
                    </a:lnB>
                    <a:lnTlToBr>
                      <a:noFill/>
                    </a:lnTlToBr>
                    <a:lnBlToTr>
                      <a:noFill/>
                    </a:lnBlToTr>
                    <a:solidFill>
                      <a:srgbClr val="FFFFFF"/>
                    </a:solidFill>
                  </a:tcPr>
                </a:tc>
              </a:tr>
              <a:tr h="619760">
                <a:tc gridSpan="3">
                  <a:txBody>
                    <a:bodyPr/>
                    <a:p>
                      <a:pPr indent="0" algn="l" fontAlgn="auto">
                        <a:lnSpc>
                          <a:spcPct val="120000"/>
                        </a:lnSpc>
                        <a:spcBef>
                          <a:spcPts val="0"/>
                        </a:spcBef>
                        <a:spcAft>
                          <a:spcPts val="0"/>
                        </a:spcAft>
                        <a:buNone/>
                      </a:pPr>
                      <a:r>
                        <a:rPr lang="zh-CN" altLang="en-US" sz="2400" b="1" spc="130">
                          <a:solidFill>
                            <a:srgbClr val="93C5E1"/>
                          </a:solidFill>
                          <a:latin typeface="微软雅黑" panose="020B0503020204020204" pitchFamily="34" charset="-122"/>
                          <a:ea typeface="微软雅黑" panose="020B0503020204020204" pitchFamily="34" charset="-122"/>
                        </a:rPr>
                        <a:t>表一：基本信息</a:t>
                      </a:r>
                      <a:endParaRPr lang="zh-CN" altLang="en-US" sz="2400" b="1" spc="130">
                        <a:solidFill>
                          <a:srgbClr val="93C5E1"/>
                        </a:solidFill>
                        <a:latin typeface="微软雅黑" panose="020B0503020204020204" pitchFamily="34" charset="-122"/>
                        <a:ea typeface="微软雅黑" panose="020B0503020204020204" pitchFamily="34" charset="-122"/>
                      </a:endParaRPr>
                    </a:p>
                  </a:txBody>
                  <a:tcPr marL="215900" marR="215900" marT="133350" marB="133350" anchor="ctr">
                    <a:lnL w="19050" cap="rnd">
                      <a:solidFill>
                        <a:srgbClr val="93C5E1"/>
                      </a:solidFill>
                      <a:prstDash val="solid"/>
                    </a:lnL>
                    <a:lnR w="19050" cap="rnd">
                      <a:solidFill>
                        <a:srgbClr val="93C5E1"/>
                      </a:solidFill>
                      <a:prstDash val="solid"/>
                    </a:lnR>
                    <a:lnT w="19050">
                      <a:solidFill>
                        <a:srgbClr val="93C5E1"/>
                      </a:solidFill>
                      <a:prstDash val="solid"/>
                    </a:lnT>
                    <a:lnB w="19050">
                      <a:solidFill>
                        <a:srgbClr val="93C5E1"/>
                      </a:solidFill>
                      <a:prstDash val="solid"/>
                    </a:lnB>
                    <a:solidFill>
                      <a:srgbClr val="FFFFFF"/>
                    </a:solidFill>
                  </a:tcPr>
                </a:tc>
                <a:tc hMerge="1">
                  <a:tcPr marL="215900" marR="215900" marT="133350" marB="133350" anchor="ctr">
                    <a:lnL w="3175">
                      <a:solidFill>
                        <a:srgbClr val="93C5E1"/>
                      </a:solidFill>
                      <a:prstDash val="dot"/>
                    </a:lnL>
                    <a:lnR w="19050" cap="rnd">
                      <a:solidFill>
                        <a:srgbClr val="93C5E1"/>
                      </a:solidFill>
                      <a:prstDash val="solid"/>
                    </a:lnR>
                    <a:lnT w="19050">
                      <a:solidFill>
                        <a:srgbClr val="93C5E1"/>
                      </a:solidFill>
                      <a:prstDash val="solid"/>
                    </a:lnT>
                    <a:lnB w="19050">
                      <a:solidFill>
                        <a:srgbClr val="93C5E1"/>
                      </a:solidFill>
                      <a:prstDash val="solid"/>
                    </a:lnB>
                    <a:solidFill>
                      <a:srgbClr val="FFFFFF"/>
                    </a:solidFill>
                  </a:tcPr>
                </a:tc>
                <a:tc hMerge="1">
                  <a:tcPr marL="215900" marR="215900" marT="133350" marB="133350" anchor="ctr">
                    <a:lnL w="3175">
                      <a:solidFill>
                        <a:srgbClr val="93C5E1"/>
                      </a:solidFill>
                      <a:prstDash val="dot"/>
                    </a:lnL>
                    <a:lnR w="3175">
                      <a:solidFill>
                        <a:srgbClr val="93C5E1"/>
                      </a:solidFill>
                      <a:prstDash val="dot"/>
                    </a:lnR>
                    <a:lnT w="19050">
                      <a:solidFill>
                        <a:srgbClr val="93C5E1"/>
                      </a:solidFill>
                      <a:prstDash val="solid"/>
                    </a:lnT>
                    <a:lnB w="19050">
                      <a:solidFill>
                        <a:srgbClr val="93C5E1"/>
                      </a:solidFill>
                      <a:prstDash val="solid"/>
                    </a:lnB>
                    <a:solidFill>
                      <a:srgbClr val="FFFFFF"/>
                    </a:solidFill>
                  </a:tcPr>
                </a:tc>
              </a:tr>
              <a:tr h="705485">
                <a:tc>
                  <a:txBody>
                    <a:bodyPr/>
                    <a:p>
                      <a:pPr indent="0" algn="l">
                        <a:lnSpc>
                          <a:spcPct val="120000"/>
                        </a:lnSpc>
                        <a:spcBef>
                          <a:spcPts val="0"/>
                        </a:spcBef>
                        <a:spcAft>
                          <a:spcPts val="0"/>
                        </a:spcAft>
                        <a:buNone/>
                      </a:pPr>
                      <a:r>
                        <a:rPr lang="zh-CN" altLang="en-US" sz="2400" b="1" spc="130">
                          <a:solidFill>
                            <a:srgbClr val="404040"/>
                          </a:solidFill>
                          <a:latin typeface="微软雅黑" panose="020B0503020204020204" pitchFamily="34" charset="-122"/>
                          <a:ea typeface="微软雅黑" panose="020B0503020204020204" pitchFamily="34" charset="-122"/>
                        </a:rPr>
                        <a:t>演讲的时间和地点</a:t>
                      </a:r>
                      <a:endParaRPr lang="zh-CN" altLang="en-US" sz="2400" b="1" spc="130">
                        <a:solidFill>
                          <a:srgbClr val="404040"/>
                        </a:solidFill>
                        <a:latin typeface="微软雅黑" panose="020B0503020204020204" pitchFamily="34" charset="-122"/>
                        <a:ea typeface="微软雅黑" panose="020B0503020204020204" pitchFamily="34" charset="-122"/>
                      </a:endParaRPr>
                    </a:p>
                  </a:txBody>
                  <a:tcPr marL="215900" marR="215900" marT="133350" marB="133350" anchor="ctr">
                    <a:lnL w="19050" cap="rnd">
                      <a:solidFill>
                        <a:srgbClr val="93C5E1"/>
                      </a:solidFill>
                      <a:prstDash val="solid"/>
                    </a:lnL>
                    <a:lnR w="3175">
                      <a:solidFill>
                        <a:srgbClr val="93C5E1"/>
                      </a:solidFill>
                      <a:prstDash val="dot"/>
                    </a:lnR>
                    <a:lnT w="19050">
                      <a:solidFill>
                        <a:srgbClr val="93C5E1"/>
                      </a:solidFill>
                      <a:prstDash val="solid"/>
                    </a:lnT>
                    <a:lnB w="3175">
                      <a:solidFill>
                        <a:srgbClr val="93C5E1"/>
                      </a:solidFill>
                      <a:prstDash val="dot"/>
                    </a:lnB>
                    <a:solidFill>
                      <a:srgbClr val="F2F2F2"/>
                    </a:solidFill>
                  </a:tcPr>
                </a:tc>
                <a:tc gridSpan="2">
                  <a:txBody>
                    <a:bodyPr/>
                    <a:p>
                      <a:pPr indent="0" algn="l" fontAlgn="auto">
                        <a:lnSpc>
                          <a:spcPct val="120000"/>
                        </a:lnSpc>
                        <a:spcBef>
                          <a:spcPts val="0"/>
                        </a:spcBef>
                        <a:spcAft>
                          <a:spcPts val="0"/>
                        </a:spcAft>
                        <a:buNone/>
                      </a:pPr>
                      <a:endParaRPr lang="zh-CN" altLang="en-US" sz="2400" b="1" spc="130">
                        <a:solidFill>
                          <a:srgbClr val="404040"/>
                        </a:solidFill>
                        <a:latin typeface="微软雅黑" panose="020B0503020204020204" pitchFamily="34" charset="-122"/>
                        <a:ea typeface="微软雅黑" panose="020B0503020204020204" pitchFamily="34" charset="-122"/>
                      </a:endParaRPr>
                    </a:p>
                  </a:txBody>
                  <a:tcPr marL="215900" marR="215900" marT="133350" marB="133350" anchor="ctr">
                    <a:lnL w="3175">
                      <a:solidFill>
                        <a:srgbClr val="93C5E1"/>
                      </a:solidFill>
                      <a:prstDash val="dot"/>
                    </a:lnL>
                    <a:lnR w="19050" cap="rnd">
                      <a:solidFill>
                        <a:srgbClr val="93C5E1"/>
                      </a:solidFill>
                      <a:prstDash val="solid"/>
                    </a:lnR>
                    <a:lnT w="19050">
                      <a:solidFill>
                        <a:srgbClr val="93C5E1"/>
                      </a:solidFill>
                      <a:prstDash val="solid"/>
                    </a:lnT>
                    <a:lnB w="3175">
                      <a:solidFill>
                        <a:srgbClr val="93C5E1"/>
                      </a:solidFill>
                      <a:prstDash val="dot"/>
                    </a:lnB>
                    <a:solidFill>
                      <a:srgbClr val="F2F2F2"/>
                    </a:solidFill>
                  </a:tcPr>
                </a:tc>
                <a:tc hMerge="1">
                  <a:tcPr marL="215900" marR="215900" marT="133350" marB="133350" anchor="ctr">
                    <a:lnL w="3175">
                      <a:solidFill>
                        <a:srgbClr val="93C5E1"/>
                      </a:solidFill>
                      <a:prstDash val="dot"/>
                    </a:lnL>
                    <a:lnR w="3175">
                      <a:solidFill>
                        <a:srgbClr val="93C5E1"/>
                      </a:solidFill>
                      <a:prstDash val="dot"/>
                    </a:lnR>
                    <a:lnT w="19050">
                      <a:solidFill>
                        <a:srgbClr val="93C5E1"/>
                      </a:solidFill>
                      <a:prstDash val="solid"/>
                    </a:lnT>
                    <a:lnB w="3175">
                      <a:solidFill>
                        <a:srgbClr val="93C5E1"/>
                      </a:solidFill>
                      <a:prstDash val="dot"/>
                    </a:lnB>
                    <a:solidFill>
                      <a:srgbClr val="F2F2F2"/>
                    </a:solidFill>
                  </a:tcPr>
                </a:tc>
              </a:tr>
              <a:tr h="593725">
                <a:tc>
                  <a:txBody>
                    <a:bodyPr/>
                    <a:p>
                      <a:pPr indent="0" algn="l">
                        <a:lnSpc>
                          <a:spcPct val="120000"/>
                        </a:lnSpc>
                        <a:spcBef>
                          <a:spcPts val="0"/>
                        </a:spcBef>
                        <a:spcAft>
                          <a:spcPts val="0"/>
                        </a:spcAft>
                        <a:buNone/>
                      </a:pPr>
                      <a:r>
                        <a:rPr lang="zh-CN" altLang="en-US" sz="2400" b="1" spc="130">
                          <a:solidFill>
                            <a:srgbClr val="404040"/>
                          </a:solidFill>
                          <a:latin typeface="微软雅黑" panose="020B0503020204020204" pitchFamily="34" charset="-122"/>
                          <a:ea typeface="微软雅黑" panose="020B0503020204020204" pitchFamily="34" charset="-122"/>
                        </a:rPr>
                        <a:t>演讲的场合</a:t>
                      </a:r>
                      <a:endParaRPr lang="zh-CN" altLang="en-US" sz="2400" b="1" spc="130">
                        <a:solidFill>
                          <a:srgbClr val="404040"/>
                        </a:solidFill>
                        <a:latin typeface="微软雅黑" panose="020B0503020204020204" pitchFamily="34" charset="-122"/>
                        <a:ea typeface="微软雅黑" panose="020B0503020204020204" pitchFamily="34" charset="-122"/>
                      </a:endParaRPr>
                    </a:p>
                  </a:txBody>
                  <a:tcPr marL="215900" marR="215900" marT="133350" marB="133350" anchor="ctr">
                    <a:lnL w="19050" cap="rnd">
                      <a:solidFill>
                        <a:srgbClr val="93C5E1"/>
                      </a:solidFill>
                      <a:prstDash val="solid"/>
                    </a:lnL>
                    <a:lnR w="3175">
                      <a:solidFill>
                        <a:srgbClr val="93C5E1"/>
                      </a:solidFill>
                      <a:prstDash val="dot"/>
                    </a:lnR>
                    <a:lnT w="3175">
                      <a:solidFill>
                        <a:srgbClr val="93C5E1"/>
                      </a:solidFill>
                      <a:prstDash val="dot"/>
                    </a:lnT>
                    <a:lnB w="3175">
                      <a:solidFill>
                        <a:srgbClr val="93C5E1"/>
                      </a:solidFill>
                      <a:prstDash val="dot"/>
                    </a:lnB>
                    <a:solidFill>
                      <a:srgbClr val="FFFFFF"/>
                    </a:solidFill>
                  </a:tcPr>
                </a:tc>
                <a:tc gridSpan="2">
                  <a:txBody>
                    <a:bodyPr/>
                    <a:p>
                      <a:pPr indent="0" algn="l" fontAlgn="auto">
                        <a:lnSpc>
                          <a:spcPct val="120000"/>
                        </a:lnSpc>
                        <a:spcBef>
                          <a:spcPts val="0"/>
                        </a:spcBef>
                        <a:spcAft>
                          <a:spcPts val="0"/>
                        </a:spcAft>
                        <a:buNone/>
                      </a:pPr>
                      <a:endParaRPr lang="zh-CN" altLang="en-US" sz="2400" b="1" spc="130">
                        <a:solidFill>
                          <a:srgbClr val="404040"/>
                        </a:solidFill>
                        <a:latin typeface="微软雅黑" panose="020B0503020204020204" pitchFamily="34" charset="-122"/>
                        <a:ea typeface="微软雅黑" panose="020B0503020204020204" pitchFamily="34" charset="-122"/>
                      </a:endParaRPr>
                    </a:p>
                  </a:txBody>
                  <a:tcPr marL="215900" marR="215900" marT="133350" marB="133350" anchor="ctr">
                    <a:lnL w="3175">
                      <a:solidFill>
                        <a:srgbClr val="93C5E1"/>
                      </a:solidFill>
                      <a:prstDash val="dot"/>
                    </a:lnL>
                    <a:lnR w="19050" cap="rnd">
                      <a:solidFill>
                        <a:srgbClr val="93C5E1"/>
                      </a:solidFill>
                      <a:prstDash val="solid"/>
                    </a:lnR>
                    <a:lnT w="3175">
                      <a:solidFill>
                        <a:srgbClr val="93C5E1"/>
                      </a:solidFill>
                      <a:prstDash val="dot"/>
                    </a:lnT>
                    <a:lnB w="3175">
                      <a:solidFill>
                        <a:srgbClr val="93C5E1"/>
                      </a:solidFill>
                      <a:prstDash val="dot"/>
                    </a:lnB>
                    <a:solidFill>
                      <a:srgbClr val="FFFFFF"/>
                    </a:solidFill>
                  </a:tcPr>
                </a:tc>
                <a:tc hMerge="1">
                  <a:tcPr marL="215900" marR="215900" marT="133350" marB="133350" anchor="ctr">
                    <a:lnL w="3175">
                      <a:solidFill>
                        <a:srgbClr val="93C5E1"/>
                      </a:solidFill>
                      <a:prstDash val="dot"/>
                    </a:lnL>
                    <a:lnR w="3175">
                      <a:solidFill>
                        <a:srgbClr val="93C5E1"/>
                      </a:solidFill>
                      <a:prstDash val="dot"/>
                    </a:lnR>
                    <a:lnT w="3175">
                      <a:solidFill>
                        <a:srgbClr val="93C5E1"/>
                      </a:solidFill>
                      <a:prstDash val="dot"/>
                    </a:lnT>
                    <a:lnB w="3175">
                      <a:solidFill>
                        <a:srgbClr val="93C5E1"/>
                      </a:solidFill>
                      <a:prstDash val="dot"/>
                    </a:lnB>
                    <a:solidFill>
                      <a:srgbClr val="FFFFFF"/>
                    </a:solidFill>
                  </a:tcPr>
                </a:tc>
              </a:tr>
              <a:tr h="594360">
                <a:tc>
                  <a:txBody>
                    <a:bodyPr/>
                    <a:p>
                      <a:pPr indent="0" algn="l">
                        <a:lnSpc>
                          <a:spcPct val="120000"/>
                        </a:lnSpc>
                        <a:spcBef>
                          <a:spcPts val="0"/>
                        </a:spcBef>
                        <a:spcAft>
                          <a:spcPts val="0"/>
                        </a:spcAft>
                        <a:buNone/>
                      </a:pPr>
                      <a:r>
                        <a:rPr lang="zh-CN" altLang="en-US" sz="2400" b="1" spc="130">
                          <a:solidFill>
                            <a:srgbClr val="404040"/>
                          </a:solidFill>
                          <a:latin typeface="微软雅黑" panose="020B0503020204020204" pitchFamily="34" charset="-122"/>
                          <a:ea typeface="微软雅黑" panose="020B0503020204020204" pitchFamily="34" charset="-122"/>
                        </a:rPr>
                        <a:t>演讲者的身份</a:t>
                      </a:r>
                      <a:endParaRPr lang="zh-CN" altLang="en-US" sz="2400" b="1" spc="130">
                        <a:solidFill>
                          <a:srgbClr val="404040"/>
                        </a:solidFill>
                        <a:latin typeface="微软雅黑" panose="020B0503020204020204" pitchFamily="34" charset="-122"/>
                        <a:ea typeface="微软雅黑" panose="020B0503020204020204" pitchFamily="34" charset="-122"/>
                      </a:endParaRPr>
                    </a:p>
                  </a:txBody>
                  <a:tcPr marL="215900" marR="215900" marT="133350" marB="133350" anchor="ctr">
                    <a:lnL w="19050" cap="rnd">
                      <a:solidFill>
                        <a:srgbClr val="93C5E1"/>
                      </a:solidFill>
                      <a:prstDash val="solid"/>
                    </a:lnL>
                    <a:lnR w="3175">
                      <a:solidFill>
                        <a:srgbClr val="93C5E1"/>
                      </a:solidFill>
                      <a:prstDash val="dot"/>
                    </a:lnR>
                    <a:lnT w="3175">
                      <a:solidFill>
                        <a:srgbClr val="93C5E1"/>
                      </a:solidFill>
                      <a:prstDash val="dot"/>
                    </a:lnT>
                    <a:lnB w="3175">
                      <a:solidFill>
                        <a:srgbClr val="93C5E1"/>
                      </a:solidFill>
                      <a:prstDash val="dot"/>
                    </a:lnB>
                    <a:solidFill>
                      <a:srgbClr val="F2F2F2"/>
                    </a:solidFill>
                  </a:tcPr>
                </a:tc>
                <a:tc gridSpan="2">
                  <a:txBody>
                    <a:bodyPr/>
                    <a:p>
                      <a:pPr indent="0" algn="l" fontAlgn="auto">
                        <a:lnSpc>
                          <a:spcPct val="120000"/>
                        </a:lnSpc>
                        <a:spcBef>
                          <a:spcPts val="0"/>
                        </a:spcBef>
                        <a:spcAft>
                          <a:spcPts val="0"/>
                        </a:spcAft>
                        <a:buNone/>
                      </a:pPr>
                      <a:endParaRPr lang="zh-CN" altLang="en-US" sz="2400" b="1" spc="130">
                        <a:solidFill>
                          <a:srgbClr val="404040"/>
                        </a:solidFill>
                        <a:latin typeface="微软雅黑" panose="020B0503020204020204" pitchFamily="34" charset="-122"/>
                        <a:ea typeface="微软雅黑" panose="020B0503020204020204" pitchFamily="34" charset="-122"/>
                      </a:endParaRPr>
                    </a:p>
                  </a:txBody>
                  <a:tcPr marL="215900" marR="215900" marT="133350" marB="133350" anchor="ctr">
                    <a:lnL w="3175">
                      <a:solidFill>
                        <a:srgbClr val="93C5E1"/>
                      </a:solidFill>
                      <a:prstDash val="dot"/>
                    </a:lnL>
                    <a:lnR w="19050" cap="rnd">
                      <a:solidFill>
                        <a:srgbClr val="93C5E1"/>
                      </a:solidFill>
                      <a:prstDash val="solid"/>
                    </a:lnR>
                    <a:lnT w="3175">
                      <a:solidFill>
                        <a:srgbClr val="93C5E1"/>
                      </a:solidFill>
                      <a:prstDash val="dot"/>
                    </a:lnT>
                    <a:lnB w="3175">
                      <a:solidFill>
                        <a:srgbClr val="93C5E1"/>
                      </a:solidFill>
                      <a:prstDash val="dot"/>
                    </a:lnB>
                    <a:solidFill>
                      <a:srgbClr val="F2F2F2"/>
                    </a:solidFill>
                  </a:tcPr>
                </a:tc>
                <a:tc hMerge="1">
                  <a:tcPr marL="215900" marR="215900" marT="133350" marB="133350" anchor="ctr">
                    <a:lnL w="3175">
                      <a:solidFill>
                        <a:srgbClr val="93C5E1"/>
                      </a:solidFill>
                      <a:prstDash val="dot"/>
                    </a:lnL>
                    <a:lnR w="3175">
                      <a:solidFill>
                        <a:srgbClr val="93C5E1"/>
                      </a:solidFill>
                      <a:prstDash val="dot"/>
                    </a:lnR>
                    <a:lnT w="3175">
                      <a:solidFill>
                        <a:srgbClr val="93C5E1"/>
                      </a:solidFill>
                      <a:prstDash val="dot"/>
                    </a:lnT>
                    <a:lnB w="3175">
                      <a:solidFill>
                        <a:srgbClr val="93C5E1"/>
                      </a:solidFill>
                      <a:prstDash val="dot"/>
                    </a:lnB>
                    <a:solidFill>
                      <a:srgbClr val="F2F2F2"/>
                    </a:solidFill>
                  </a:tcPr>
                </a:tc>
              </a:tr>
              <a:tr h="593725">
                <a:tc>
                  <a:txBody>
                    <a:bodyPr/>
                    <a:p>
                      <a:pPr indent="0" algn="l">
                        <a:lnSpc>
                          <a:spcPct val="120000"/>
                        </a:lnSpc>
                        <a:spcBef>
                          <a:spcPts val="0"/>
                        </a:spcBef>
                        <a:spcAft>
                          <a:spcPts val="0"/>
                        </a:spcAft>
                        <a:buNone/>
                      </a:pPr>
                      <a:r>
                        <a:rPr lang="zh-CN" altLang="en-US" sz="2400" b="1" spc="130">
                          <a:solidFill>
                            <a:srgbClr val="404040"/>
                          </a:solidFill>
                          <a:latin typeface="微软雅黑" panose="020B0503020204020204" pitchFamily="34" charset="-122"/>
                          <a:ea typeface="微软雅黑" panose="020B0503020204020204" pitchFamily="34" charset="-122"/>
                        </a:rPr>
                        <a:t>演讲的历史背景</a:t>
                      </a:r>
                      <a:endParaRPr lang="zh-CN" altLang="en-US" sz="2400" b="1" spc="130">
                        <a:solidFill>
                          <a:srgbClr val="404040"/>
                        </a:solidFill>
                        <a:latin typeface="微软雅黑" panose="020B0503020204020204" pitchFamily="34" charset="-122"/>
                        <a:ea typeface="微软雅黑" panose="020B0503020204020204" pitchFamily="34" charset="-122"/>
                      </a:endParaRPr>
                    </a:p>
                  </a:txBody>
                  <a:tcPr marL="215900" marR="215900" marT="133350" marB="133350" anchor="ctr">
                    <a:lnL w="19050" cap="rnd">
                      <a:solidFill>
                        <a:srgbClr val="93C5E1"/>
                      </a:solidFill>
                      <a:prstDash val="solid"/>
                    </a:lnL>
                    <a:lnR w="3175">
                      <a:solidFill>
                        <a:srgbClr val="93C5E1"/>
                      </a:solidFill>
                      <a:prstDash val="dot"/>
                    </a:lnR>
                    <a:lnT w="3175">
                      <a:solidFill>
                        <a:srgbClr val="93C5E1"/>
                      </a:solidFill>
                      <a:prstDash val="dot"/>
                    </a:lnT>
                    <a:lnB w="3175">
                      <a:solidFill>
                        <a:srgbClr val="93C5E1"/>
                      </a:solidFill>
                      <a:prstDash val="dot"/>
                    </a:lnB>
                    <a:solidFill>
                      <a:srgbClr val="FFFFFF"/>
                    </a:solidFill>
                  </a:tcPr>
                </a:tc>
                <a:tc gridSpan="2">
                  <a:txBody>
                    <a:bodyPr/>
                    <a:p>
                      <a:pPr indent="0" algn="l" fontAlgn="auto">
                        <a:lnSpc>
                          <a:spcPct val="120000"/>
                        </a:lnSpc>
                        <a:spcBef>
                          <a:spcPts val="0"/>
                        </a:spcBef>
                        <a:spcAft>
                          <a:spcPts val="0"/>
                        </a:spcAft>
                        <a:buNone/>
                      </a:pPr>
                      <a:endParaRPr lang="zh-CN" altLang="en-US" sz="2400" b="1" spc="130">
                        <a:solidFill>
                          <a:srgbClr val="404040"/>
                        </a:solidFill>
                        <a:latin typeface="微软雅黑" panose="020B0503020204020204" pitchFamily="34" charset="-122"/>
                        <a:ea typeface="微软雅黑" panose="020B0503020204020204" pitchFamily="34" charset="-122"/>
                      </a:endParaRPr>
                    </a:p>
                  </a:txBody>
                  <a:tcPr marL="215900" marR="215900" marT="133350" marB="133350" anchor="ctr">
                    <a:lnL w="3175">
                      <a:solidFill>
                        <a:srgbClr val="93C5E1"/>
                      </a:solidFill>
                      <a:prstDash val="dot"/>
                    </a:lnL>
                    <a:lnR w="19050" cap="rnd">
                      <a:solidFill>
                        <a:srgbClr val="93C5E1"/>
                      </a:solidFill>
                      <a:prstDash val="solid"/>
                    </a:lnR>
                    <a:lnT w="3175">
                      <a:solidFill>
                        <a:srgbClr val="93C5E1"/>
                      </a:solidFill>
                      <a:prstDash val="dot"/>
                    </a:lnT>
                    <a:lnB w="3175">
                      <a:solidFill>
                        <a:srgbClr val="93C5E1"/>
                      </a:solidFill>
                      <a:prstDash val="dot"/>
                    </a:lnB>
                    <a:solidFill>
                      <a:srgbClr val="FFFFFF"/>
                    </a:solidFill>
                  </a:tcPr>
                </a:tc>
                <a:tc hMerge="1">
                  <a:tcPr marL="215900" marR="215900" marT="133350" marB="133350" anchor="ctr">
                    <a:lnL w="3175">
                      <a:solidFill>
                        <a:srgbClr val="93C5E1"/>
                      </a:solidFill>
                      <a:prstDash val="dot"/>
                    </a:lnL>
                    <a:lnR w="3175">
                      <a:solidFill>
                        <a:srgbClr val="93C5E1"/>
                      </a:solidFill>
                      <a:prstDash val="dot"/>
                    </a:lnR>
                    <a:lnT w="3175">
                      <a:solidFill>
                        <a:srgbClr val="93C5E1"/>
                      </a:solidFill>
                      <a:prstDash val="dot"/>
                    </a:lnT>
                    <a:lnB w="3175">
                      <a:solidFill>
                        <a:srgbClr val="93C5E1"/>
                      </a:solidFill>
                      <a:prstDash val="dot"/>
                    </a:lnB>
                    <a:solidFill>
                      <a:srgbClr val="FFFFFF"/>
                    </a:solidFill>
                  </a:tcPr>
                </a:tc>
              </a:tr>
              <a:tr h="705485">
                <a:tc>
                  <a:txBody>
                    <a:bodyPr/>
                    <a:p>
                      <a:pPr indent="0" algn="l">
                        <a:lnSpc>
                          <a:spcPct val="120000"/>
                        </a:lnSpc>
                        <a:spcBef>
                          <a:spcPts val="0"/>
                        </a:spcBef>
                        <a:spcAft>
                          <a:spcPts val="0"/>
                        </a:spcAft>
                        <a:buNone/>
                      </a:pPr>
                      <a:r>
                        <a:rPr lang="zh-CN" altLang="en-US" sz="2400" b="1" spc="130">
                          <a:solidFill>
                            <a:srgbClr val="404040"/>
                          </a:solidFill>
                          <a:latin typeface="微软雅黑" panose="020B0503020204020204" pitchFamily="34" charset="-122"/>
                          <a:ea typeface="微软雅黑" panose="020B0503020204020204" pitchFamily="34" charset="-122"/>
                        </a:rPr>
                        <a:t>现场听众</a:t>
                      </a:r>
                      <a:endParaRPr lang="zh-CN" altLang="en-US" sz="2400" b="1" spc="130">
                        <a:solidFill>
                          <a:srgbClr val="404040"/>
                        </a:solidFill>
                        <a:latin typeface="微软雅黑" panose="020B0503020204020204" pitchFamily="34" charset="-122"/>
                        <a:ea typeface="微软雅黑" panose="020B0503020204020204" pitchFamily="34" charset="-122"/>
                      </a:endParaRPr>
                    </a:p>
                  </a:txBody>
                  <a:tcPr marL="215900" marR="215900" marT="133350" marB="133350" anchor="ctr">
                    <a:lnL w="19050" cap="rnd">
                      <a:solidFill>
                        <a:srgbClr val="93C5E1"/>
                      </a:solidFill>
                      <a:prstDash val="solid"/>
                    </a:lnL>
                    <a:lnR w="3175">
                      <a:solidFill>
                        <a:srgbClr val="93C5E1"/>
                      </a:solidFill>
                      <a:prstDash val="dot"/>
                    </a:lnR>
                    <a:lnT w="3175">
                      <a:solidFill>
                        <a:srgbClr val="93C5E1"/>
                      </a:solidFill>
                      <a:prstDash val="dot"/>
                    </a:lnT>
                    <a:lnB w="3175">
                      <a:solidFill>
                        <a:srgbClr val="93C5E1"/>
                      </a:solidFill>
                      <a:prstDash val="dot"/>
                    </a:lnB>
                    <a:solidFill>
                      <a:srgbClr val="F2F2F2"/>
                    </a:solidFill>
                  </a:tcPr>
                </a:tc>
                <a:tc>
                  <a:txBody>
                    <a:bodyPr/>
                    <a:p>
                      <a:pPr indent="0" algn="l" fontAlgn="auto">
                        <a:lnSpc>
                          <a:spcPct val="120000"/>
                        </a:lnSpc>
                        <a:spcBef>
                          <a:spcPts val="0"/>
                        </a:spcBef>
                        <a:spcAft>
                          <a:spcPts val="0"/>
                        </a:spcAft>
                        <a:buNone/>
                      </a:pPr>
                      <a:r>
                        <a:rPr lang="zh-CN" altLang="en-US" sz="2400" b="1" spc="130">
                          <a:solidFill>
                            <a:srgbClr val="404040"/>
                          </a:solidFill>
                          <a:latin typeface="微软雅黑" panose="020B0503020204020204" pitchFamily="34" charset="-122"/>
                          <a:ea typeface="微软雅黑" panose="020B0503020204020204" pitchFamily="34" charset="-122"/>
                        </a:rPr>
                        <a:t>听众</a:t>
                      </a:r>
                      <a:r>
                        <a:rPr lang="en-US" altLang="zh-CN" sz="2400" b="1" spc="130">
                          <a:solidFill>
                            <a:srgbClr val="404040"/>
                          </a:solidFill>
                          <a:latin typeface="微软雅黑" panose="020B0503020204020204" pitchFamily="34" charset="-122"/>
                          <a:ea typeface="微软雅黑" panose="020B0503020204020204" pitchFamily="34" charset="-122"/>
                        </a:rPr>
                        <a:t>1</a:t>
                      </a:r>
                      <a:endParaRPr lang="en-US" altLang="zh-CN" sz="2400" b="1" spc="130">
                        <a:solidFill>
                          <a:srgbClr val="404040"/>
                        </a:solidFill>
                        <a:latin typeface="微软雅黑" panose="020B0503020204020204" pitchFamily="34" charset="-122"/>
                        <a:ea typeface="微软雅黑" panose="020B0503020204020204" pitchFamily="34" charset="-122"/>
                      </a:endParaRPr>
                    </a:p>
                  </a:txBody>
                  <a:tcPr marL="215900" marR="215900" marT="133350" marB="133350" anchor="ctr">
                    <a:lnL w="3175">
                      <a:solidFill>
                        <a:srgbClr val="93C5E1"/>
                      </a:solidFill>
                      <a:prstDash val="dot"/>
                    </a:lnL>
                    <a:lnR w="3175">
                      <a:solidFill>
                        <a:srgbClr val="93C5E1"/>
                      </a:solidFill>
                      <a:prstDash val="dot"/>
                    </a:lnR>
                    <a:lnT w="3175">
                      <a:solidFill>
                        <a:srgbClr val="93C5E1"/>
                      </a:solidFill>
                      <a:prstDash val="dot"/>
                    </a:lnT>
                    <a:lnB w="3175">
                      <a:solidFill>
                        <a:srgbClr val="93C5E1"/>
                      </a:solidFill>
                      <a:prstDash val="dot"/>
                    </a:lnB>
                    <a:solidFill>
                      <a:srgbClr val="F2F2F2"/>
                    </a:solidFill>
                  </a:tcPr>
                </a:tc>
                <a:tc>
                  <a:txBody>
                    <a:bodyPr/>
                    <a:p>
                      <a:pPr indent="0" algn="l" fontAlgn="auto">
                        <a:lnSpc>
                          <a:spcPct val="120000"/>
                        </a:lnSpc>
                        <a:spcBef>
                          <a:spcPts val="0"/>
                        </a:spcBef>
                        <a:spcAft>
                          <a:spcPts val="0"/>
                        </a:spcAft>
                        <a:buNone/>
                      </a:pPr>
                      <a:endParaRPr lang="zh-CN" altLang="en-US" sz="2000" b="1" spc="130">
                        <a:solidFill>
                          <a:srgbClr val="404040"/>
                        </a:solidFill>
                        <a:latin typeface="微软雅黑" panose="020B0503020204020204" pitchFamily="34" charset="-122"/>
                        <a:ea typeface="微软雅黑" panose="020B0503020204020204" pitchFamily="34" charset="-122"/>
                      </a:endParaRPr>
                    </a:p>
                  </a:txBody>
                  <a:tcPr marL="215900" marR="215900" marT="133350" marB="133350" anchor="ctr">
                    <a:lnL w="3175">
                      <a:solidFill>
                        <a:srgbClr val="93C5E1"/>
                      </a:solidFill>
                      <a:prstDash val="dot"/>
                    </a:lnL>
                    <a:lnR w="19050" cap="rnd">
                      <a:solidFill>
                        <a:srgbClr val="93C5E1"/>
                      </a:solidFill>
                      <a:prstDash val="solid"/>
                    </a:lnR>
                    <a:lnT w="3175">
                      <a:solidFill>
                        <a:srgbClr val="93C5E1"/>
                      </a:solidFill>
                      <a:prstDash val="dot"/>
                    </a:lnT>
                    <a:lnB w="3175">
                      <a:solidFill>
                        <a:srgbClr val="93C5E1"/>
                      </a:solidFill>
                      <a:prstDash val="dot"/>
                    </a:lnB>
                    <a:solidFill>
                      <a:srgbClr val="F2F2F2"/>
                    </a:solidFill>
                  </a:tcPr>
                </a:tc>
              </a:tr>
              <a:tr h="593725">
                <a:tc>
                  <a:txBody>
                    <a:bodyPr/>
                    <a:p>
                      <a:pPr indent="0" algn="l">
                        <a:lnSpc>
                          <a:spcPct val="120000"/>
                        </a:lnSpc>
                        <a:spcBef>
                          <a:spcPts val="0"/>
                        </a:spcBef>
                        <a:spcAft>
                          <a:spcPts val="0"/>
                        </a:spcAft>
                        <a:buNone/>
                      </a:pPr>
                      <a:endParaRPr lang="en-US" altLang="en-US" sz="2400" b="1" spc="130">
                        <a:solidFill>
                          <a:srgbClr val="404040"/>
                        </a:solidFill>
                        <a:latin typeface="微软雅黑" panose="020B0503020204020204" pitchFamily="34" charset="-122"/>
                        <a:ea typeface="微软雅黑" panose="020B0503020204020204" pitchFamily="34" charset="-122"/>
                      </a:endParaRPr>
                    </a:p>
                  </a:txBody>
                  <a:tcPr marL="215900" marR="215900" marT="133350" marB="133350" anchor="ctr">
                    <a:lnL w="19050" cap="rnd">
                      <a:solidFill>
                        <a:srgbClr val="93C5E1"/>
                      </a:solidFill>
                      <a:prstDash val="solid"/>
                    </a:lnL>
                    <a:lnR w="3175">
                      <a:solidFill>
                        <a:srgbClr val="93C5E1"/>
                      </a:solidFill>
                      <a:prstDash val="dot"/>
                    </a:lnR>
                    <a:lnT w="3175">
                      <a:solidFill>
                        <a:srgbClr val="93C5E1"/>
                      </a:solidFill>
                      <a:prstDash val="dot"/>
                    </a:lnT>
                    <a:lnB w="3175">
                      <a:solidFill>
                        <a:srgbClr val="93C5E1"/>
                      </a:solidFill>
                      <a:prstDash val="dot"/>
                    </a:lnB>
                    <a:solidFill>
                      <a:srgbClr val="FFFFFF"/>
                    </a:solidFill>
                  </a:tcPr>
                </a:tc>
                <a:tc>
                  <a:txBody>
                    <a:bodyPr/>
                    <a:p>
                      <a:pPr indent="0" algn="l" fontAlgn="auto">
                        <a:lnSpc>
                          <a:spcPct val="120000"/>
                        </a:lnSpc>
                        <a:spcBef>
                          <a:spcPts val="0"/>
                        </a:spcBef>
                        <a:spcAft>
                          <a:spcPts val="0"/>
                        </a:spcAft>
                        <a:buNone/>
                      </a:pPr>
                      <a:r>
                        <a:rPr lang="zh-CN" altLang="en-US" sz="2400" b="1" spc="130">
                          <a:solidFill>
                            <a:srgbClr val="404040"/>
                          </a:solidFill>
                          <a:latin typeface="微软雅黑" panose="020B0503020204020204" pitchFamily="34" charset="-122"/>
                          <a:ea typeface="微软雅黑" panose="020B0503020204020204" pitchFamily="34" charset="-122"/>
                        </a:rPr>
                        <a:t>听众2</a:t>
                      </a:r>
                      <a:endParaRPr lang="zh-CN" altLang="en-US" sz="2400" b="1" spc="130">
                        <a:solidFill>
                          <a:srgbClr val="404040"/>
                        </a:solidFill>
                        <a:latin typeface="微软雅黑" panose="020B0503020204020204" pitchFamily="34" charset="-122"/>
                        <a:ea typeface="微软雅黑" panose="020B0503020204020204" pitchFamily="34" charset="-122"/>
                      </a:endParaRPr>
                    </a:p>
                  </a:txBody>
                  <a:tcPr marL="215900" marR="215900" marT="133350" marB="133350" anchor="ctr">
                    <a:lnL w="3175">
                      <a:solidFill>
                        <a:srgbClr val="93C5E1"/>
                      </a:solidFill>
                      <a:prstDash val="dot"/>
                    </a:lnL>
                    <a:lnR w="3175">
                      <a:solidFill>
                        <a:srgbClr val="93C5E1"/>
                      </a:solidFill>
                      <a:prstDash val="dot"/>
                    </a:lnR>
                    <a:lnT w="3175">
                      <a:solidFill>
                        <a:srgbClr val="93C5E1"/>
                      </a:solidFill>
                      <a:prstDash val="dot"/>
                    </a:lnT>
                    <a:lnB w="3175">
                      <a:solidFill>
                        <a:srgbClr val="93C5E1"/>
                      </a:solidFill>
                      <a:prstDash val="dot"/>
                    </a:lnB>
                    <a:solidFill>
                      <a:srgbClr val="FFFFFF"/>
                    </a:solidFill>
                  </a:tcPr>
                </a:tc>
                <a:tc>
                  <a:txBody>
                    <a:bodyPr/>
                    <a:p>
                      <a:pPr indent="0" algn="l" fontAlgn="auto">
                        <a:lnSpc>
                          <a:spcPct val="120000"/>
                        </a:lnSpc>
                        <a:spcBef>
                          <a:spcPts val="0"/>
                        </a:spcBef>
                        <a:spcAft>
                          <a:spcPts val="0"/>
                        </a:spcAft>
                        <a:buNone/>
                      </a:pPr>
                      <a:endParaRPr lang="zh-CN" altLang="en-US" sz="2400" b="1" spc="130">
                        <a:solidFill>
                          <a:srgbClr val="404040"/>
                        </a:solidFill>
                        <a:latin typeface="微软雅黑" panose="020B0503020204020204" pitchFamily="34" charset="-122"/>
                        <a:ea typeface="微软雅黑" panose="020B0503020204020204" pitchFamily="34" charset="-122"/>
                      </a:endParaRPr>
                    </a:p>
                  </a:txBody>
                  <a:tcPr marL="215900" marR="215900" marT="133350" marB="133350" anchor="ctr">
                    <a:lnL w="3175">
                      <a:solidFill>
                        <a:srgbClr val="93C5E1"/>
                      </a:solidFill>
                      <a:prstDash val="dot"/>
                    </a:lnL>
                    <a:lnR w="19050" cap="rnd">
                      <a:solidFill>
                        <a:srgbClr val="93C5E1"/>
                      </a:solidFill>
                      <a:prstDash val="solid"/>
                    </a:lnR>
                    <a:lnT w="3175">
                      <a:solidFill>
                        <a:srgbClr val="93C5E1"/>
                      </a:solidFill>
                      <a:prstDash val="dot"/>
                    </a:lnT>
                    <a:lnB w="3175">
                      <a:solidFill>
                        <a:srgbClr val="93C5E1"/>
                      </a:solidFill>
                      <a:prstDash val="dot"/>
                    </a:lnB>
                    <a:solidFill>
                      <a:srgbClr val="FFFFFF"/>
                    </a:solidFill>
                  </a:tcPr>
                </a:tc>
              </a:tr>
            </a:tbl>
          </a:graphicData>
        </a:graphic>
      </p:graphicFrame>
      <p:sp>
        <p:nvSpPr>
          <p:cNvPr id="2" name="文本框 1"/>
          <p:cNvSpPr txBox="1"/>
          <p:nvPr/>
        </p:nvSpPr>
        <p:spPr>
          <a:xfrm>
            <a:off x="3394075" y="2367280"/>
            <a:ext cx="4857750" cy="460375"/>
          </a:xfrm>
          <a:prstGeom prst="rect">
            <a:avLst/>
          </a:prstGeom>
          <a:noFill/>
        </p:spPr>
        <p:txBody>
          <a:bodyPr wrap="square" rtlCol="0">
            <a:spAutoFit/>
          </a:bodyPr>
          <a:p>
            <a:r>
              <a:rPr lang="zh-CN" altLang="en-US" sz="2400" b="1" spc="130">
                <a:solidFill>
                  <a:srgbClr val="404040"/>
                </a:solidFill>
                <a:latin typeface="微软雅黑" panose="020B0503020204020204" pitchFamily="34" charset="-122"/>
                <a:ea typeface="微软雅黑" panose="020B0503020204020204" pitchFamily="34" charset="-122"/>
              </a:rPr>
              <a:t>1946年7月15日   昆 明</a:t>
            </a:r>
            <a:endParaRPr lang="zh-CN" altLang="en-US" sz="2400" b="1" spc="130">
              <a:solidFill>
                <a:srgbClr val="404040"/>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3394075" y="3056890"/>
            <a:ext cx="3478530" cy="534035"/>
          </a:xfrm>
          <a:prstGeom prst="rect">
            <a:avLst/>
          </a:prstGeom>
          <a:noFill/>
        </p:spPr>
        <p:txBody>
          <a:bodyPr wrap="square" rtlCol="0">
            <a:spAutoFit/>
          </a:bodyPr>
          <a:p>
            <a:pPr indent="0" algn="l" fontAlgn="auto">
              <a:lnSpc>
                <a:spcPct val="120000"/>
              </a:lnSpc>
              <a:spcBef>
                <a:spcPts val="0"/>
              </a:spcBef>
              <a:spcAft>
                <a:spcPts val="0"/>
              </a:spcAft>
              <a:buNone/>
            </a:pPr>
            <a:r>
              <a:rPr lang="zh-CN" altLang="en-US" sz="2400" b="1" spc="130">
                <a:solidFill>
                  <a:srgbClr val="404040"/>
                </a:solidFill>
                <a:latin typeface="微软雅黑" panose="020B0503020204020204" pitchFamily="34" charset="-122"/>
                <a:ea typeface="微软雅黑" panose="020B0503020204020204" pitchFamily="34" charset="-122"/>
                <a:sym typeface="+mn-ea"/>
              </a:rPr>
              <a:t>李公仆先生的追悼会上</a:t>
            </a:r>
            <a:endParaRPr lang="zh-CN" altLang="en-US" sz="2400" b="1" spc="130">
              <a:solidFill>
                <a:srgbClr val="404040"/>
              </a:solidFill>
              <a:latin typeface="微软雅黑" panose="020B0503020204020204" pitchFamily="34" charset="-122"/>
              <a:ea typeface="微软雅黑" panose="020B0503020204020204" pitchFamily="34" charset="-122"/>
              <a:sym typeface="+mn-ea"/>
            </a:endParaRPr>
          </a:p>
        </p:txBody>
      </p:sp>
      <p:sp>
        <p:nvSpPr>
          <p:cNvPr id="5" name="文本框 4"/>
          <p:cNvSpPr txBox="1"/>
          <p:nvPr/>
        </p:nvSpPr>
        <p:spPr>
          <a:xfrm>
            <a:off x="3441065" y="3830320"/>
            <a:ext cx="4471670" cy="368300"/>
          </a:xfrm>
          <a:prstGeom prst="rect">
            <a:avLst/>
          </a:prstGeom>
          <a:noFill/>
        </p:spPr>
        <p:txBody>
          <a:bodyPr wrap="square" rtlCol="0">
            <a:spAutoFit/>
          </a:bodyPr>
          <a:p>
            <a:r>
              <a:rPr lang="zh-CN" altLang="en-US" sz="2400" b="1" spc="130">
                <a:solidFill>
                  <a:srgbClr val="404040"/>
                </a:solidFill>
                <a:latin typeface="微软雅黑" panose="020B0503020204020204" pitchFamily="34" charset="-122"/>
                <a:ea typeface="微软雅黑" panose="020B0503020204020204" pitchFamily="34" charset="-122"/>
              </a:rPr>
              <a:t>民主战士  革命者</a:t>
            </a:r>
            <a:endParaRPr lang="zh-CN" altLang="en-US" sz="2400" b="1" spc="130">
              <a:solidFill>
                <a:srgbClr val="404040"/>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3441065" y="4455795"/>
            <a:ext cx="7301865" cy="534035"/>
          </a:xfrm>
          <a:prstGeom prst="rect">
            <a:avLst/>
          </a:prstGeom>
          <a:noFill/>
        </p:spPr>
        <p:txBody>
          <a:bodyPr wrap="square" rtlCol="0">
            <a:spAutoFit/>
          </a:bodyPr>
          <a:p>
            <a:pPr indent="0" algn="l" fontAlgn="auto">
              <a:lnSpc>
                <a:spcPct val="120000"/>
              </a:lnSpc>
              <a:spcBef>
                <a:spcPts val="0"/>
              </a:spcBef>
              <a:spcAft>
                <a:spcPts val="0"/>
              </a:spcAft>
              <a:buNone/>
            </a:pPr>
            <a:r>
              <a:rPr lang="zh-CN" altLang="en-US" sz="2400" b="1" spc="130">
                <a:solidFill>
                  <a:srgbClr val="404040"/>
                </a:solidFill>
                <a:latin typeface="微软雅黑" panose="020B0503020204020204" pitchFamily="34" charset="-122"/>
                <a:ea typeface="微软雅黑" panose="020B0503020204020204" pitchFamily="34" charset="-122"/>
                <a:sym typeface="+mn-ea"/>
              </a:rPr>
              <a:t>继一二·一惨案后，李公仆先生遭反动派暗杀</a:t>
            </a:r>
            <a:endParaRPr lang="zh-CN" altLang="en-US" sz="2400" b="1" spc="130">
              <a:solidFill>
                <a:srgbClr val="404040"/>
              </a:solidFill>
              <a:latin typeface="微软雅黑" panose="020B0503020204020204" pitchFamily="34" charset="-122"/>
              <a:ea typeface="微软雅黑" panose="020B0503020204020204" pitchFamily="34" charset="-122"/>
              <a:sym typeface="+mn-ea"/>
            </a:endParaRPr>
          </a:p>
        </p:txBody>
      </p:sp>
      <p:sp>
        <p:nvSpPr>
          <p:cNvPr id="7" name="文本框 6"/>
          <p:cNvSpPr txBox="1"/>
          <p:nvPr/>
        </p:nvSpPr>
        <p:spPr>
          <a:xfrm>
            <a:off x="4695190" y="5246370"/>
            <a:ext cx="4197985" cy="460375"/>
          </a:xfrm>
          <a:prstGeom prst="rect">
            <a:avLst/>
          </a:prstGeom>
          <a:noFill/>
        </p:spPr>
        <p:txBody>
          <a:bodyPr wrap="square" rtlCol="0">
            <a:spAutoFit/>
          </a:bodyPr>
          <a:p>
            <a:r>
              <a:rPr lang="zh-CN" altLang="en-US" sz="2400" b="1" spc="130">
                <a:solidFill>
                  <a:srgbClr val="404040"/>
                </a:solidFill>
                <a:latin typeface="微软雅黑" panose="020B0503020204020204" pitchFamily="34" charset="-122"/>
                <a:ea typeface="微软雅黑" panose="020B0503020204020204" pitchFamily="34" charset="-122"/>
                <a:sym typeface="+mn-ea"/>
              </a:rPr>
              <a:t>革命群众</a:t>
            </a:r>
            <a:endParaRPr lang="zh-CN" altLang="en-US" sz="2400" b="1" spc="130">
              <a:solidFill>
                <a:srgbClr val="404040"/>
              </a:solidFill>
              <a:latin typeface="微软雅黑" panose="020B0503020204020204" pitchFamily="34" charset="-122"/>
              <a:ea typeface="微软雅黑" panose="020B0503020204020204" pitchFamily="34" charset="-122"/>
            </a:endParaRPr>
          </a:p>
        </p:txBody>
      </p:sp>
      <p:sp>
        <p:nvSpPr>
          <p:cNvPr id="8" name="文本框 7"/>
          <p:cNvSpPr txBox="1"/>
          <p:nvPr/>
        </p:nvSpPr>
        <p:spPr>
          <a:xfrm>
            <a:off x="4807585" y="5937885"/>
            <a:ext cx="2879090" cy="423545"/>
          </a:xfrm>
          <a:prstGeom prst="rect">
            <a:avLst/>
          </a:prstGeom>
          <a:noFill/>
        </p:spPr>
        <p:txBody>
          <a:bodyPr wrap="square" rtlCol="0">
            <a:spAutoFit/>
          </a:bodyPr>
          <a:p>
            <a:pPr indent="0" algn="l" fontAlgn="auto">
              <a:lnSpc>
                <a:spcPct val="120000"/>
              </a:lnSpc>
              <a:spcBef>
                <a:spcPts val="0"/>
              </a:spcBef>
              <a:spcAft>
                <a:spcPts val="0"/>
              </a:spcAft>
              <a:buNone/>
            </a:pPr>
            <a:r>
              <a:rPr lang="zh-CN" altLang="en-US" sz="2400" b="1" spc="130">
                <a:solidFill>
                  <a:srgbClr val="404040"/>
                </a:solidFill>
                <a:latin typeface="微软雅黑" panose="020B0503020204020204" pitchFamily="34" charset="-122"/>
                <a:ea typeface="微软雅黑" panose="020B0503020204020204" pitchFamily="34" charset="-122"/>
                <a:sym typeface="+mn-ea"/>
              </a:rPr>
              <a:t>反动派</a:t>
            </a:r>
            <a:endParaRPr lang="zh-CN" altLang="en-US" sz="2400" b="1" spc="130">
              <a:solidFill>
                <a:srgbClr val="404040"/>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7767955" y="5438775"/>
            <a:ext cx="3602990" cy="583565"/>
          </a:xfrm>
          <a:prstGeom prst="rect">
            <a:avLst/>
          </a:prstGeom>
          <a:noFill/>
        </p:spPr>
        <p:txBody>
          <a:bodyPr wrap="square" rtlCol="0">
            <a:spAutoFit/>
          </a:bodyPr>
          <a:p>
            <a:r>
              <a:rPr lang="zh-CN" altLang="en-US" sz="3200" b="1">
                <a:solidFill>
                  <a:srgbClr val="FF0000"/>
                </a:solidFill>
              </a:rPr>
              <a:t>有针对性</a:t>
            </a:r>
            <a:endParaRPr lang="zh-CN" altLang="en-US" sz="32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blinds(horizontal)">
                                      <p:cBhvr>
                                        <p:cTn id="4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4" grpId="1"/>
      <p:bldP spid="6" grpId="0"/>
      <p:bldP spid="6" grpId="1"/>
      <p:bldP spid="7" grpId="0"/>
      <p:bldP spid="7" grpId="1"/>
      <p:bldP spid="8" grpId="0"/>
      <p:bldP spid="9" grpId="0"/>
      <p:bldP spid="9"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 name="表格 3"/>
          <p:cNvGraphicFramePr>
            <a:graphicFrameLocks noGrp="1"/>
          </p:cNvGraphicFramePr>
          <p:nvPr>
            <p:custDataLst>
              <p:tags r:id="rId1"/>
            </p:custDataLst>
          </p:nvPr>
        </p:nvGraphicFramePr>
        <p:xfrm>
          <a:off x="-4445" y="0"/>
          <a:ext cx="12196445" cy="6807200"/>
        </p:xfrm>
        <a:graphic>
          <a:graphicData uri="http://schemas.openxmlformats.org/drawingml/2006/table">
            <a:tbl>
              <a:tblPr firstRow="1" bandRow="1">
                <a:tableStyleId>{5C22544A-7EE6-4342-B048-85BDC9FD1C3A}</a:tableStyleId>
              </a:tblPr>
              <a:tblGrid>
                <a:gridCol w="1651000"/>
                <a:gridCol w="10545445"/>
              </a:tblGrid>
              <a:tr h="1417320">
                <a:tc gridSpan="2">
                  <a:txBody>
                    <a:bodyPr/>
                    <a:p>
                      <a:r>
                        <a:rPr lang="en-US" altLang="zh-CN" sz="1800" b="0" i="0" u="none" kern="1200" baseline="0" dirty="0" smtClean="0">
                          <a:solidFill>
                            <a:srgbClr val="FFFFFF"/>
                          </a:solidFill>
                          <a:latin typeface="+mn-lt"/>
                          <a:ea typeface="+mn-ea"/>
                          <a:cs typeface="+mn-cs"/>
                        </a:rPr>
                        <a:t>  </a:t>
                      </a:r>
                      <a:r>
                        <a:rPr lang="en-US" altLang="zh-CN" sz="2000" b="0" i="0" u="none" kern="1200" baseline="0" dirty="0" smtClean="0">
                          <a:solidFill>
                            <a:srgbClr val="FFFFFF"/>
                          </a:solidFill>
                          <a:latin typeface="+mn-lt"/>
                          <a:ea typeface="+mn-ea"/>
                          <a:cs typeface="+mn-cs"/>
                        </a:rPr>
                        <a:t>   </a:t>
                      </a:r>
                      <a:r>
                        <a:rPr lang="zh-CN" altLang="en-US" sz="3200" b="0" spc="130">
                          <a:solidFill>
                            <a:schemeClr val="accent2">
                              <a:lumMod val="20000"/>
                              <a:lumOff val="80000"/>
                            </a:schemeClr>
                          </a:solidFill>
                          <a:latin typeface="方正粗黑宋简体" panose="02000000000000000000" charset="-122"/>
                          <a:ea typeface="方正粗黑宋简体" panose="02000000000000000000" charset="-122"/>
                          <a:sym typeface="+mn-ea"/>
                        </a:rPr>
                        <a:t>活动一（</a:t>
                      </a:r>
                      <a:r>
                        <a:rPr lang="en-US" altLang="zh-CN" sz="3200" b="0" spc="130">
                          <a:solidFill>
                            <a:schemeClr val="accent2">
                              <a:lumMod val="20000"/>
                              <a:lumOff val="80000"/>
                            </a:schemeClr>
                          </a:solidFill>
                          <a:latin typeface="方正粗黑宋简体" panose="02000000000000000000" charset="-122"/>
                          <a:ea typeface="方正粗黑宋简体" panose="02000000000000000000" charset="-122"/>
                          <a:sym typeface="+mn-ea"/>
                        </a:rPr>
                        <a:t>2</a:t>
                      </a:r>
                      <a:r>
                        <a:rPr lang="zh-CN" altLang="en-US" sz="3200" b="0" spc="130">
                          <a:solidFill>
                            <a:schemeClr val="accent2">
                              <a:lumMod val="20000"/>
                              <a:lumOff val="80000"/>
                            </a:schemeClr>
                          </a:solidFill>
                          <a:latin typeface="方正粗黑宋简体" panose="02000000000000000000" charset="-122"/>
                          <a:ea typeface="方正粗黑宋简体" panose="02000000000000000000" charset="-122"/>
                          <a:sym typeface="+mn-ea"/>
                        </a:rPr>
                        <a:t>）</a:t>
                      </a:r>
                      <a:r>
                        <a:rPr lang="zh-CN" altLang="en-US" sz="3200" b="0" spc="130">
                          <a:solidFill>
                            <a:schemeClr val="accent2">
                              <a:lumMod val="20000"/>
                              <a:lumOff val="80000"/>
                            </a:schemeClr>
                          </a:solidFill>
                          <a:latin typeface="方正粗黑宋简体" panose="02000000000000000000" charset="-122"/>
                          <a:ea typeface="方正粗黑宋简体" panose="02000000000000000000" charset="-122"/>
                          <a:sym typeface="+mn-ea"/>
                        </a:rPr>
                        <a:t>：仔细阅读，圈划相关信息，思考并交流，完成</a:t>
                      </a:r>
                      <a:endParaRPr lang="zh-CN" altLang="en-US" sz="3200" b="0" spc="130">
                        <a:solidFill>
                          <a:schemeClr val="accent2">
                            <a:lumMod val="20000"/>
                            <a:lumOff val="80000"/>
                          </a:schemeClr>
                        </a:solidFill>
                        <a:latin typeface="方正粗黑宋简体" panose="02000000000000000000" charset="-122"/>
                        <a:ea typeface="方正粗黑宋简体" panose="02000000000000000000" charset="-122"/>
                        <a:sym typeface="+mn-ea"/>
                      </a:endParaRPr>
                    </a:p>
                    <a:p>
                      <a:r>
                        <a:rPr lang="zh-CN" altLang="en-US" sz="3200" b="0" spc="130">
                          <a:solidFill>
                            <a:schemeClr val="accent2">
                              <a:lumMod val="20000"/>
                              <a:lumOff val="80000"/>
                            </a:schemeClr>
                          </a:solidFill>
                          <a:latin typeface="方正粗黑宋简体" panose="02000000000000000000" charset="-122"/>
                          <a:ea typeface="方正粗黑宋简体" panose="02000000000000000000" charset="-122"/>
                          <a:sym typeface="+mn-ea"/>
                        </a:rPr>
                        <a:t>表二深入理解。</a:t>
                      </a:r>
                      <a:endParaRPr lang="zh-CN" altLang="en-US" sz="2800" b="0" dirty="0" smtClean="0">
                        <a:solidFill>
                          <a:srgbClr val="FFFFFF"/>
                        </a:solidFill>
                        <a:sym typeface="+mn-ea"/>
                      </a:endParaRPr>
                    </a:p>
                  </a:txBody>
                  <a:tcPr>
                    <a:lnL w="19050" cap="rnd">
                      <a:solidFill>
                        <a:srgbClr val="93C5E1"/>
                      </a:solidFill>
                      <a:prstDash val="solid"/>
                    </a:lnL>
                    <a:lnR w="19050" cap="rnd">
                      <a:solidFill>
                        <a:srgbClr val="93C5E1"/>
                      </a:solidFill>
                      <a:prstDash val="solid"/>
                    </a:lnR>
                    <a:lnT w="19050" cap="rnd">
                      <a:solidFill>
                        <a:srgbClr val="93C5E1"/>
                      </a:solidFill>
                      <a:prstDash val="solid"/>
                    </a:lnT>
                    <a:lnB w="19050">
                      <a:solidFill>
                        <a:srgbClr val="93C5E1"/>
                      </a:solidFill>
                      <a:prstDash val="solid"/>
                    </a:lnB>
                    <a:solidFill>
                      <a:srgbClr val="93C5E1"/>
                    </a:solidFill>
                  </a:tcPr>
                </a:tc>
                <a:tc hMerge="1">
                  <a:tcPr>
                    <a:lnL w="3175">
                      <a:solidFill>
                        <a:srgbClr val="FFFFFF"/>
                      </a:solidFill>
                      <a:prstDash val="dot"/>
                    </a:lnL>
                    <a:lnR w="19050" cap="rnd">
                      <a:solidFill>
                        <a:srgbClr val="93C5E1"/>
                      </a:solidFill>
                      <a:prstDash val="solid"/>
                    </a:lnR>
                    <a:lnT w="19050" cap="rnd">
                      <a:solidFill>
                        <a:srgbClr val="93C5E1"/>
                      </a:solidFill>
                      <a:prstDash val="solid"/>
                    </a:lnT>
                    <a:lnB w="19050">
                      <a:solidFill>
                        <a:srgbClr val="93C5E1"/>
                      </a:solidFill>
                      <a:prstDash val="solid"/>
                    </a:lnB>
                    <a:solidFill>
                      <a:srgbClr val="93C5E1"/>
                    </a:solidFill>
                  </a:tcPr>
                </a:tc>
              </a:tr>
              <a:tr h="2073275">
                <a:tc>
                  <a:txBody>
                    <a:bodyPr/>
                    <a:p>
                      <a:r>
                        <a:rPr lang="en-US" altLang="zh-CN" sz="1600" b="1" dirty="0" smtClean="0">
                          <a:solidFill>
                            <a:srgbClr val="404040"/>
                          </a:solidFill>
                        </a:rPr>
                        <a:t> </a:t>
                      </a:r>
                      <a:endParaRPr lang="en-US" altLang="zh-CN" sz="1600" b="1" dirty="0" smtClean="0">
                        <a:solidFill>
                          <a:srgbClr val="404040"/>
                        </a:solidFill>
                      </a:endParaRPr>
                    </a:p>
                    <a:p>
                      <a:r>
                        <a:rPr lang="zh-CN" altLang="en-US" sz="3200" b="1" dirty="0" smtClean="0">
                          <a:solidFill>
                            <a:srgbClr val="404040"/>
                          </a:solidFill>
                          <a:sym typeface="+mn-ea"/>
                        </a:rPr>
                        <a:t>明确的观点和主张</a:t>
                      </a:r>
                      <a:endParaRPr lang="zh-CN" altLang="en-US" sz="1600" b="1" i="0" u="none" kern="1200" baseline="0" dirty="0" smtClean="0">
                        <a:solidFill>
                          <a:srgbClr val="404040"/>
                        </a:solidFill>
                        <a:latin typeface="+mn-lt"/>
                        <a:ea typeface="+mn-ea"/>
                        <a:cs typeface="+mn-cs"/>
                        <a:sym typeface="+mn-ea"/>
                      </a:endParaRPr>
                    </a:p>
                    <a:p>
                      <a:endParaRPr lang="zh-CN" altLang="en-US" sz="1600" b="1" i="0" u="none" kern="1200" baseline="0" dirty="0" smtClean="0">
                        <a:solidFill>
                          <a:srgbClr val="404040"/>
                        </a:solidFill>
                        <a:latin typeface="+mn-lt"/>
                        <a:ea typeface="+mn-ea"/>
                        <a:cs typeface="+mn-cs"/>
                        <a:sym typeface="+mn-ea"/>
                      </a:endParaRPr>
                    </a:p>
                  </a:txBody>
                  <a:tcPr>
                    <a:lnL w="19050" cap="rnd">
                      <a:solidFill>
                        <a:srgbClr val="93C5E1"/>
                      </a:solidFill>
                      <a:prstDash val="solid"/>
                    </a:lnL>
                    <a:lnR w="3175">
                      <a:solidFill>
                        <a:srgbClr val="93C5E1"/>
                      </a:solidFill>
                      <a:prstDash val="dot"/>
                    </a:lnR>
                    <a:lnT w="3175">
                      <a:solidFill>
                        <a:srgbClr val="93C5E1"/>
                      </a:solidFill>
                      <a:prstDash val="dot"/>
                    </a:lnT>
                    <a:lnB w="3175">
                      <a:solidFill>
                        <a:srgbClr val="93C5E1"/>
                      </a:solidFill>
                      <a:prstDash val="dot"/>
                    </a:lnB>
                    <a:solidFill>
                      <a:srgbClr val="FFFFFF"/>
                    </a:solidFill>
                  </a:tcPr>
                </a:tc>
                <a:tc>
                  <a:txBody>
                    <a:bodyPr/>
                    <a:p>
                      <a:endParaRPr lang="zh-CN" altLang="en-US" sz="2800" dirty="0">
                        <a:solidFill>
                          <a:srgbClr val="404040"/>
                        </a:solidFill>
                      </a:endParaRPr>
                    </a:p>
                  </a:txBody>
                  <a:tcPr>
                    <a:lnL w="3175">
                      <a:solidFill>
                        <a:srgbClr val="93C5E1"/>
                      </a:solidFill>
                      <a:prstDash val="dot"/>
                    </a:lnL>
                    <a:lnR w="19050" cap="rnd">
                      <a:solidFill>
                        <a:srgbClr val="93C5E1"/>
                      </a:solidFill>
                      <a:prstDash val="solid"/>
                    </a:lnR>
                    <a:lnT w="3175">
                      <a:solidFill>
                        <a:srgbClr val="93C5E1"/>
                      </a:solidFill>
                      <a:prstDash val="dot"/>
                    </a:lnT>
                    <a:lnB w="3175">
                      <a:solidFill>
                        <a:srgbClr val="93C5E1"/>
                      </a:solidFill>
                      <a:prstDash val="dot"/>
                    </a:lnB>
                    <a:solidFill>
                      <a:srgbClr val="FFFFFF"/>
                    </a:solidFill>
                  </a:tcPr>
                </a:tc>
              </a:tr>
              <a:tr h="3316605">
                <a:tc>
                  <a:txBody>
                    <a:bodyPr/>
                    <a:p>
                      <a:r>
                        <a:rPr lang="en-US" altLang="zh-CN" sz="1600" b="1" i="0" u="none" kern="1200" baseline="0" dirty="0" smtClean="0">
                          <a:solidFill>
                            <a:srgbClr val="404040"/>
                          </a:solidFill>
                          <a:latin typeface="+mn-lt"/>
                          <a:ea typeface="+mn-ea"/>
                          <a:cs typeface="+mn-cs"/>
                        </a:rPr>
                        <a:t> </a:t>
                      </a:r>
                      <a:endParaRPr lang="en-US" altLang="zh-CN" sz="1600" b="1" i="0" u="none" kern="1200" baseline="0" dirty="0" smtClean="0">
                        <a:solidFill>
                          <a:srgbClr val="404040"/>
                        </a:solidFill>
                        <a:latin typeface="+mn-lt"/>
                        <a:ea typeface="+mn-ea"/>
                        <a:cs typeface="+mn-cs"/>
                      </a:endParaRPr>
                    </a:p>
                    <a:p>
                      <a:endParaRPr lang="en-US" altLang="zh-CN" sz="1600" b="1" i="0" u="none" kern="1200" baseline="0" dirty="0" smtClean="0">
                        <a:solidFill>
                          <a:srgbClr val="404040"/>
                        </a:solidFill>
                        <a:latin typeface="+mn-lt"/>
                        <a:ea typeface="+mn-ea"/>
                        <a:cs typeface="+mn-cs"/>
                        <a:sym typeface="+mn-ea"/>
                      </a:endParaRPr>
                    </a:p>
                    <a:p>
                      <a:r>
                        <a:rPr lang="zh-CN" altLang="en-US" sz="3200" b="1" dirty="0" smtClean="0">
                          <a:solidFill>
                            <a:srgbClr val="404040"/>
                          </a:solidFill>
                          <a:sym typeface="+mn-ea"/>
                        </a:rPr>
                        <a:t>演讲</a:t>
                      </a:r>
                      <a:endParaRPr lang="zh-CN" altLang="en-US" sz="3200" b="1" dirty="0" smtClean="0">
                        <a:solidFill>
                          <a:srgbClr val="404040"/>
                        </a:solidFill>
                        <a:sym typeface="+mn-ea"/>
                      </a:endParaRPr>
                    </a:p>
                    <a:p>
                      <a:r>
                        <a:rPr lang="zh-CN" altLang="en-US" sz="3200" b="1" dirty="0" smtClean="0">
                          <a:solidFill>
                            <a:srgbClr val="404040"/>
                          </a:solidFill>
                          <a:sym typeface="+mn-ea"/>
                        </a:rPr>
                        <a:t>思路</a:t>
                      </a:r>
                      <a:endParaRPr lang="zh-CN" altLang="en-US" sz="1600" b="1" dirty="0" smtClean="0">
                        <a:solidFill>
                          <a:srgbClr val="404040"/>
                        </a:solidFill>
                        <a:sym typeface="+mn-ea"/>
                      </a:endParaRPr>
                    </a:p>
                    <a:p>
                      <a:r>
                        <a:rPr lang="en-US" altLang="zh-CN" sz="1600" b="1" i="0" u="none" kern="1200" baseline="0" dirty="0" smtClean="0">
                          <a:solidFill>
                            <a:srgbClr val="404040"/>
                          </a:solidFill>
                          <a:latin typeface="+mn-lt"/>
                          <a:ea typeface="+mn-ea"/>
                          <a:cs typeface="+mn-cs"/>
                        </a:rPr>
                        <a:t>        </a:t>
                      </a:r>
                      <a:endParaRPr lang="en-US" altLang="zh-CN" sz="1600" b="1" i="0" u="none" kern="1200" baseline="0" dirty="0" smtClean="0">
                        <a:solidFill>
                          <a:srgbClr val="404040"/>
                        </a:solidFill>
                        <a:latin typeface="+mn-lt"/>
                        <a:ea typeface="+mn-ea"/>
                        <a:cs typeface="+mn-cs"/>
                      </a:endParaRPr>
                    </a:p>
                  </a:txBody>
                  <a:tcPr>
                    <a:lnL w="19050" cap="rnd">
                      <a:solidFill>
                        <a:srgbClr val="93C5E1"/>
                      </a:solidFill>
                      <a:prstDash val="solid"/>
                    </a:lnL>
                    <a:lnR w="3175">
                      <a:solidFill>
                        <a:srgbClr val="93C5E1"/>
                      </a:solidFill>
                      <a:prstDash val="dot"/>
                    </a:lnR>
                    <a:lnT w="3175">
                      <a:solidFill>
                        <a:srgbClr val="93C5E1"/>
                      </a:solidFill>
                      <a:prstDash val="dot"/>
                    </a:lnT>
                    <a:lnB w="3175">
                      <a:solidFill>
                        <a:srgbClr val="93C5E1"/>
                      </a:solidFill>
                      <a:prstDash val="dot"/>
                    </a:lnB>
                    <a:solidFill>
                      <a:srgbClr val="F2F2F2"/>
                    </a:solidFill>
                  </a:tcPr>
                </a:tc>
                <a:tc>
                  <a:txBody>
                    <a:bodyPr/>
                    <a:p>
                      <a:endParaRPr lang="zh-CN" altLang="en-US" dirty="0">
                        <a:solidFill>
                          <a:srgbClr val="404040"/>
                        </a:solidFill>
                      </a:endParaRPr>
                    </a:p>
                  </a:txBody>
                  <a:tcPr>
                    <a:lnL w="3175">
                      <a:solidFill>
                        <a:srgbClr val="93C5E1"/>
                      </a:solidFill>
                      <a:prstDash val="dot"/>
                    </a:lnL>
                    <a:lnR w="19050" cap="rnd">
                      <a:solidFill>
                        <a:srgbClr val="93C5E1"/>
                      </a:solidFill>
                      <a:prstDash val="solid"/>
                    </a:lnR>
                    <a:lnT w="3175">
                      <a:solidFill>
                        <a:srgbClr val="93C5E1"/>
                      </a:solidFill>
                      <a:prstDash val="dot"/>
                    </a:lnT>
                    <a:lnB w="3175">
                      <a:solidFill>
                        <a:srgbClr val="93C5E1"/>
                      </a:solidFill>
                      <a:prstDash val="dot"/>
                    </a:lnB>
                    <a:solidFill>
                      <a:srgbClr val="F2F2F2"/>
                    </a:solidFill>
                  </a:tcPr>
                </a:tc>
              </a:tr>
            </a:tbl>
          </a:graphicData>
        </a:graphic>
      </p:graphicFrame>
      <p:sp>
        <p:nvSpPr>
          <p:cNvPr id="2" name="文本框 1"/>
          <p:cNvSpPr txBox="1"/>
          <p:nvPr/>
        </p:nvSpPr>
        <p:spPr>
          <a:xfrm>
            <a:off x="1784985" y="1643380"/>
            <a:ext cx="9023350" cy="1714500"/>
          </a:xfrm>
          <a:prstGeom prst="rect">
            <a:avLst/>
          </a:prstGeom>
          <a:noFill/>
        </p:spPr>
        <p:txBody>
          <a:bodyPr wrap="square" rtlCol="0">
            <a:spAutoFit/>
          </a:bodyPr>
          <a:p>
            <a:pPr>
              <a:lnSpc>
                <a:spcPct val="110000"/>
              </a:lnSpc>
            </a:pPr>
            <a:r>
              <a:rPr lang="zh-CN" altLang="en-US" sz="2400" b="1" dirty="0">
                <a:solidFill>
                  <a:srgbClr val="404040"/>
                </a:solidFill>
                <a:latin typeface="楷体" panose="02010609060101010101" charset="-122"/>
                <a:ea typeface="楷体" panose="02010609060101010101" charset="-122"/>
                <a:sym typeface="+mn-ea"/>
              </a:rPr>
              <a:t>反动派搞暗杀又污蔑人，是无耻卑劣的行径。</a:t>
            </a:r>
            <a:endParaRPr lang="zh-CN" altLang="en-US" sz="2400" b="1" dirty="0">
              <a:solidFill>
                <a:srgbClr val="404040"/>
              </a:solidFill>
              <a:latin typeface="楷体" panose="02010609060101010101" charset="-122"/>
              <a:ea typeface="楷体" panose="02010609060101010101" charset="-122"/>
            </a:endParaRPr>
          </a:p>
          <a:p>
            <a:pPr>
              <a:lnSpc>
                <a:spcPct val="110000"/>
              </a:lnSpc>
            </a:pPr>
            <a:r>
              <a:rPr lang="zh-CN" altLang="en-US" sz="2400" b="1" dirty="0">
                <a:solidFill>
                  <a:srgbClr val="404040"/>
                </a:solidFill>
                <a:latin typeface="楷体" panose="02010609060101010101" charset="-122"/>
                <a:ea typeface="楷体" panose="02010609060101010101" charset="-122"/>
                <a:sym typeface="+mn-ea"/>
              </a:rPr>
              <a:t>昆明有民主奋斗的光荣传统，应继续发扬。</a:t>
            </a:r>
            <a:endParaRPr lang="zh-CN" altLang="en-US" sz="2400" b="1" dirty="0">
              <a:solidFill>
                <a:srgbClr val="404040"/>
              </a:solidFill>
              <a:latin typeface="楷体" panose="02010609060101010101" charset="-122"/>
              <a:ea typeface="楷体" panose="02010609060101010101" charset="-122"/>
            </a:endParaRPr>
          </a:p>
          <a:p>
            <a:pPr>
              <a:lnSpc>
                <a:spcPct val="110000"/>
              </a:lnSpc>
            </a:pPr>
            <a:r>
              <a:rPr lang="zh-CN" altLang="en-US" sz="2400" b="1" dirty="0">
                <a:solidFill>
                  <a:srgbClr val="404040"/>
                </a:solidFill>
                <a:latin typeface="楷体" panose="02010609060101010101" charset="-122"/>
                <a:ea typeface="楷体" panose="02010609060101010101" charset="-122"/>
                <a:sym typeface="+mn-ea"/>
              </a:rPr>
              <a:t>民主诉求的具体目标，是重开政治协商会议。</a:t>
            </a:r>
            <a:endParaRPr lang="zh-CN" altLang="en-US" sz="2400" b="1" dirty="0">
              <a:solidFill>
                <a:srgbClr val="404040"/>
              </a:solidFill>
              <a:latin typeface="楷体" panose="02010609060101010101" charset="-122"/>
              <a:ea typeface="楷体" panose="02010609060101010101" charset="-122"/>
            </a:endParaRPr>
          </a:p>
          <a:p>
            <a:pPr>
              <a:lnSpc>
                <a:spcPct val="110000"/>
              </a:lnSpc>
            </a:pPr>
            <a:r>
              <a:rPr lang="zh-CN" altLang="en-US" sz="2400" b="1" dirty="0">
                <a:solidFill>
                  <a:srgbClr val="404040"/>
                </a:solidFill>
                <a:latin typeface="楷体" panose="02010609060101010101" charset="-122"/>
                <a:ea typeface="楷体" panose="02010609060101010101" charset="-122"/>
                <a:sym typeface="+mn-ea"/>
              </a:rPr>
              <a:t>表达自己的坚定决心，时刻准备为民主事业牺牲生命！</a:t>
            </a:r>
            <a:endParaRPr lang="zh-CN" altLang="en-US" sz="2400" b="1" dirty="0">
              <a:solidFill>
                <a:srgbClr val="404040"/>
              </a:solidFill>
              <a:latin typeface="楷体" panose="02010609060101010101" charset="-122"/>
              <a:ea typeface="楷体" panose="02010609060101010101" charset="-122"/>
              <a:sym typeface="+mn-ea"/>
            </a:endParaRPr>
          </a:p>
        </p:txBody>
      </p:sp>
      <p:sp>
        <p:nvSpPr>
          <p:cNvPr id="3" name="文本框 2"/>
          <p:cNvSpPr txBox="1"/>
          <p:nvPr/>
        </p:nvSpPr>
        <p:spPr>
          <a:xfrm>
            <a:off x="1415415" y="3357880"/>
            <a:ext cx="10672445" cy="3817620"/>
          </a:xfrm>
          <a:prstGeom prst="rect">
            <a:avLst/>
          </a:prstGeom>
          <a:noFill/>
        </p:spPr>
        <p:txBody>
          <a:bodyPr wrap="square" rtlCol="0">
            <a:spAutoFit/>
          </a:bodyPr>
          <a:p>
            <a:pPr marL="342900" indent="-342900">
              <a:lnSpc>
                <a:spcPct val="130000"/>
              </a:lnSpc>
              <a:buFont typeface="Arial" panose="020B0604020202020204" pitchFamily="34" charset="0"/>
              <a:buChar char="•"/>
            </a:pPr>
            <a:r>
              <a:rPr lang="zh-CN" altLang="en-US" sz="2400" b="1" dirty="0">
                <a:solidFill>
                  <a:schemeClr val="accent5"/>
                </a:solidFill>
                <a:latin typeface="楷体" panose="02010609060101010101" charset="-122"/>
                <a:ea typeface="楷体" panose="02010609060101010101" charset="-122"/>
                <a:cs typeface="楷体" panose="02010609060101010101" charset="-122"/>
                <a:sym typeface="+mn-ea"/>
              </a:rPr>
              <a:t>（1-3）：痛斥了反动派的罪行，谴责了敌人造谣污蔑的无耻伎俩和险恶用心，赞扬了昆明青年学生和李先生这一代革命家为争取民主和平而英勇献身的革命精神。</a:t>
            </a:r>
            <a:endParaRPr lang="zh-CN" altLang="en-US" sz="2400" b="1" dirty="0">
              <a:solidFill>
                <a:schemeClr val="accent5"/>
              </a:solidFill>
              <a:latin typeface="楷体" panose="02010609060101010101" charset="-122"/>
              <a:ea typeface="楷体" panose="02010609060101010101" charset="-122"/>
              <a:cs typeface="楷体" panose="02010609060101010101" charset="-122"/>
              <a:sym typeface="+mn-ea"/>
            </a:endParaRPr>
          </a:p>
          <a:p>
            <a:pPr marL="342900" indent="-342900">
              <a:lnSpc>
                <a:spcPct val="130000"/>
              </a:lnSpc>
              <a:buFont typeface="Arial" panose="020B0604020202020204" pitchFamily="34" charset="0"/>
              <a:buChar char="•"/>
            </a:pPr>
            <a:r>
              <a:rPr lang="zh-CN" altLang="en-US" sz="2400" b="1" dirty="0">
                <a:solidFill>
                  <a:schemeClr val="accent5"/>
                </a:solidFill>
                <a:latin typeface="楷体" panose="02010609060101010101" charset="-122"/>
                <a:ea typeface="楷体" panose="02010609060101010101" charset="-122"/>
                <a:cs typeface="楷体" panose="02010609060101010101" charset="-122"/>
              </a:rPr>
              <a:t>（4-5）分析了反动派外强中干的虚弱本质，指明反动派必然灭亡</a:t>
            </a:r>
            <a:r>
              <a:rPr lang="zh-CN" altLang="en-US" sz="2400" b="1" dirty="0">
                <a:solidFill>
                  <a:srgbClr val="404040"/>
                </a:solidFill>
                <a:latin typeface="楷体" panose="02010609060101010101" charset="-122"/>
                <a:ea typeface="楷体" panose="02010609060101010101" charset="-122"/>
                <a:cs typeface="楷体" panose="02010609060101010101" charset="-122"/>
              </a:rPr>
              <a:t>、</a:t>
            </a:r>
            <a:r>
              <a:rPr lang="zh-CN" altLang="en-US" sz="2400" b="1" dirty="0">
                <a:solidFill>
                  <a:schemeClr val="accent5"/>
                </a:solidFill>
                <a:latin typeface="楷体" panose="02010609060101010101" charset="-122"/>
                <a:ea typeface="楷体" panose="02010609060101010101" charset="-122"/>
                <a:cs typeface="楷体" panose="02010609060101010101" charset="-122"/>
              </a:rPr>
              <a:t>人民必胜、真理永存的历史规律，极大地鼓舞了人民的斗志。</a:t>
            </a:r>
            <a:endParaRPr lang="zh-CN" altLang="en-US" sz="2400" b="1" dirty="0">
              <a:solidFill>
                <a:schemeClr val="accent5"/>
              </a:solidFill>
              <a:latin typeface="楷体" panose="02010609060101010101" charset="-122"/>
              <a:ea typeface="楷体" panose="02010609060101010101" charset="-122"/>
              <a:cs typeface="楷体" panose="02010609060101010101" charset="-122"/>
            </a:endParaRPr>
          </a:p>
          <a:p>
            <a:pPr marL="342900" indent="-342900">
              <a:lnSpc>
                <a:spcPct val="130000"/>
              </a:lnSpc>
              <a:buFont typeface="Arial" panose="020B0604020202020204" pitchFamily="34" charset="0"/>
              <a:buChar char="•"/>
            </a:pPr>
            <a:r>
              <a:rPr lang="zh-CN" altLang="en-US" sz="2400" b="1" dirty="0">
                <a:solidFill>
                  <a:schemeClr val="accent5"/>
                </a:solidFill>
                <a:latin typeface="楷体" panose="02010609060101010101" charset="-122"/>
                <a:ea typeface="楷体" panose="02010609060101010101" charset="-122"/>
                <a:cs typeface="楷体" panose="02010609060101010101" charset="-122"/>
              </a:rPr>
              <a:t>（6-12）呼吁昆明人民要发扬优良传统，继承先烈遗志，为完成历史赋予的重任而奋斗，表明自己要像李先生一样为革命献身的坚定意志和决心。</a:t>
            </a:r>
            <a:endParaRPr lang="zh-CN" altLang="en-US" sz="2400" b="1" dirty="0">
              <a:solidFill>
                <a:schemeClr val="accent5"/>
              </a:solidFill>
              <a:latin typeface="楷体" panose="02010609060101010101" charset="-122"/>
              <a:ea typeface="楷体" panose="02010609060101010101" charset="-122"/>
              <a:cs typeface="楷体" panose="02010609060101010101" charset="-122"/>
            </a:endParaRPr>
          </a:p>
          <a:p>
            <a:pPr marL="342900" indent="-342900"/>
            <a:endParaRPr lang="zh-CN" altLang="en-US" sz="2400" b="1" dirty="0">
              <a:solidFill>
                <a:schemeClr val="accent5"/>
              </a:solidFill>
              <a:latin typeface="楷体" panose="02010609060101010101" charset="-122"/>
              <a:ea typeface="楷体" panose="02010609060101010101" charset="-122"/>
              <a:cs typeface="楷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57175" y="275590"/>
            <a:ext cx="11049000" cy="1076325"/>
          </a:xfrm>
          <a:prstGeom prst="rect">
            <a:avLst/>
          </a:prstGeom>
          <a:noFill/>
        </p:spPr>
        <p:txBody>
          <a:bodyPr wrap="square" rtlCol="0">
            <a:spAutoFit/>
            <a:scene3d>
              <a:camera prst="orthographicFront"/>
              <a:lightRig rig="threePt" dir="t"/>
            </a:scene3d>
          </a:bodyPr>
          <a:p>
            <a:r>
              <a:rPr lang="zh-CN" altLang="en-US" sz="3200">
                <a:gradFill>
                  <a:gsLst>
                    <a:gs pos="21000">
                      <a:srgbClr val="53575C"/>
                    </a:gs>
                    <a:gs pos="88000">
                      <a:srgbClr val="C5C7CA"/>
                    </a:gs>
                  </a:gsLst>
                  <a:lin ang="5400000"/>
                </a:gradFill>
                <a:effectLst/>
                <a:latin typeface="方正粗黑宋简体" panose="02000000000000000000" charset="-122"/>
                <a:ea typeface="方正粗黑宋简体" panose="02000000000000000000" charset="-122"/>
              </a:rPr>
              <a:t>活动二：跳读课文，找出文中具有鲜明</a:t>
            </a:r>
            <a:r>
              <a:rPr lang="zh-CN" altLang="en-US" sz="3200">
                <a:solidFill>
                  <a:srgbClr val="FF0000"/>
                </a:solidFill>
                <a:effectLst/>
                <a:latin typeface="方正粗黑宋简体" panose="02000000000000000000" charset="-122"/>
                <a:ea typeface="方正粗黑宋简体" panose="02000000000000000000" charset="-122"/>
              </a:rPr>
              <a:t>感情色彩</a:t>
            </a:r>
            <a:r>
              <a:rPr lang="zh-CN" altLang="en-US" sz="3200">
                <a:gradFill>
                  <a:gsLst>
                    <a:gs pos="21000">
                      <a:srgbClr val="53575C"/>
                    </a:gs>
                    <a:gs pos="88000">
                      <a:srgbClr val="C5C7CA"/>
                    </a:gs>
                  </a:gsLst>
                  <a:lin ang="5400000"/>
                </a:gradFill>
                <a:effectLst/>
                <a:latin typeface="方正粗黑宋简体" panose="02000000000000000000" charset="-122"/>
                <a:ea typeface="方正粗黑宋简体" panose="02000000000000000000" charset="-122"/>
              </a:rPr>
              <a:t>的词语，并说说它们的</a:t>
            </a:r>
            <a:r>
              <a:rPr lang="zh-CN" altLang="en-US" sz="3200">
                <a:solidFill>
                  <a:srgbClr val="FF0000"/>
                </a:solidFill>
                <a:effectLst/>
                <a:latin typeface="方正粗黑宋简体" panose="02000000000000000000" charset="-122"/>
                <a:ea typeface="方正粗黑宋简体" panose="02000000000000000000" charset="-122"/>
              </a:rPr>
              <a:t>表达作用</a:t>
            </a:r>
            <a:r>
              <a:rPr lang="zh-CN" altLang="en-US" sz="3200">
                <a:gradFill>
                  <a:gsLst>
                    <a:gs pos="21000">
                      <a:srgbClr val="53575C"/>
                    </a:gs>
                    <a:gs pos="88000">
                      <a:srgbClr val="C5C7CA"/>
                    </a:gs>
                  </a:gsLst>
                  <a:lin ang="5400000"/>
                </a:gradFill>
                <a:effectLst/>
                <a:latin typeface="方正粗黑宋简体" panose="02000000000000000000" charset="-122"/>
                <a:ea typeface="方正粗黑宋简体" panose="02000000000000000000" charset="-122"/>
              </a:rPr>
              <a:t>。</a:t>
            </a:r>
            <a:endParaRPr lang="zh-CN" altLang="en-US" sz="3200">
              <a:gradFill>
                <a:gsLst>
                  <a:gs pos="21000">
                    <a:srgbClr val="53575C"/>
                  </a:gs>
                  <a:gs pos="88000">
                    <a:srgbClr val="C5C7CA"/>
                  </a:gs>
                </a:gsLst>
                <a:lin ang="5400000"/>
              </a:gradFill>
              <a:effectLst/>
              <a:latin typeface="方正粗黑宋简体" panose="02000000000000000000" charset="-122"/>
              <a:ea typeface="方正粗黑宋简体" panose="02000000000000000000" charset="-122"/>
            </a:endParaRPr>
          </a:p>
        </p:txBody>
      </p:sp>
      <p:sp>
        <p:nvSpPr>
          <p:cNvPr id="3" name="文本框 2"/>
          <p:cNvSpPr txBox="1"/>
          <p:nvPr/>
        </p:nvSpPr>
        <p:spPr>
          <a:xfrm>
            <a:off x="226060" y="1759585"/>
            <a:ext cx="11739880" cy="2491105"/>
          </a:xfrm>
          <a:prstGeom prst="rect">
            <a:avLst/>
          </a:prstGeom>
          <a:noFill/>
        </p:spPr>
        <p:txBody>
          <a:bodyPr wrap="square" rtlCol="0" anchor="t">
            <a:spAutoFit/>
          </a:bodyPr>
          <a:p>
            <a:pPr indent="0" algn="l" fontAlgn="base">
              <a:lnSpc>
                <a:spcPct val="200000"/>
              </a:lnSpc>
              <a:spcBef>
                <a:spcPct val="20000"/>
              </a:spcBef>
              <a:buNone/>
            </a:pPr>
            <a:r>
              <a:rPr lang="zh-CN" altLang="zh-CN" sz="3200" b="1" dirty="0">
                <a:solidFill>
                  <a:srgbClr val="FF0000"/>
                </a:solidFill>
                <a:latin typeface="Arial" panose="020B0604020202020204" pitchFamily="34" charset="0"/>
                <a:ea typeface="宋体" panose="02010600030101010101" pitchFamily="2" charset="-122"/>
                <a:cs typeface="+mn-ea"/>
                <a:sym typeface="+mn-ea"/>
              </a:rPr>
              <a:t>褒义词：光荣、宝贵的、胜利、光明、强得很</a:t>
            </a:r>
            <a:r>
              <a:rPr lang="en-US" altLang="zh-CN" sz="3200" b="1" dirty="0">
                <a:solidFill>
                  <a:srgbClr val="FF0000"/>
                </a:solidFill>
                <a:latin typeface="Arial" panose="020B0604020202020204" pitchFamily="34" charset="0"/>
                <a:ea typeface="宋体" panose="02010600030101010101" pitchFamily="2" charset="-122"/>
                <a:cs typeface="+mn-ea"/>
                <a:sym typeface="+mn-ea"/>
              </a:rPr>
              <a:t>……</a:t>
            </a:r>
            <a:endParaRPr lang="zh-CN" altLang="zh-CN" b="1" dirty="0">
              <a:solidFill>
                <a:srgbClr val="FF0000"/>
              </a:solidFill>
            </a:endParaRPr>
          </a:p>
          <a:p>
            <a:pPr indent="0" algn="l" fontAlgn="base">
              <a:lnSpc>
                <a:spcPct val="200000"/>
              </a:lnSpc>
              <a:spcBef>
                <a:spcPct val="20000"/>
              </a:spcBef>
              <a:buNone/>
            </a:pPr>
            <a:r>
              <a:rPr lang="zh-CN" altLang="zh-CN" sz="3200" dirty="0">
                <a:solidFill>
                  <a:schemeClr val="tx1"/>
                </a:solidFill>
                <a:latin typeface="Arial" panose="020B0604020202020204" pitchFamily="34" charset="0"/>
                <a:ea typeface="宋体" panose="02010600030101010101" pitchFamily="2" charset="-122"/>
                <a:cs typeface="+mn-ea"/>
                <a:sym typeface="+mn-ea"/>
              </a:rPr>
              <a:t>贬义词：卑劣、无耻、疯狂、末日、屠杀、恐怖、黑暗</a:t>
            </a:r>
            <a:r>
              <a:rPr lang="en-US" altLang="zh-CN" sz="3200" dirty="0">
                <a:solidFill>
                  <a:schemeClr val="tx1"/>
                </a:solidFill>
                <a:latin typeface="Arial" panose="020B0604020202020204" pitchFamily="34" charset="0"/>
                <a:ea typeface="宋体" panose="02010600030101010101" pitchFamily="2" charset="-122"/>
                <a:cs typeface="+mn-ea"/>
                <a:sym typeface="+mn-ea"/>
              </a:rPr>
              <a:t>……</a:t>
            </a:r>
            <a:endParaRPr lang="zh-CN" altLang="zh-CN" dirty="0">
              <a:solidFill>
                <a:schemeClr val="tx1"/>
              </a:solidFill>
            </a:endParaRPr>
          </a:p>
          <a:p>
            <a:pPr indent="0" algn="l" fontAlgn="base">
              <a:spcBef>
                <a:spcPct val="20000"/>
              </a:spcBef>
              <a:buNone/>
            </a:pPr>
            <a:endParaRPr lang="zh-CN" altLang="zh-CN"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tags/tag1.xml><?xml version="1.0" encoding="utf-8"?>
<p:tagLst xmlns:p="http://schemas.openxmlformats.org/presentationml/2006/main">
  <p:tag name="KSO_WM_UNIT_TABLE_BEAUTIFY" val="smartTable{d9250ffd-dda8-4317-896c-d05c845cc0a2}"/>
  <p:tag name="TABLE_SKINIDX" val="0"/>
  <p:tag name="TABLE_ENCOLOR" val="#FFFFFF"/>
  <p:tag name="KSO_WM_UNIT_VALUE" val="1262*2864"/>
  <p:tag name="KSO_WM_UNIT_HIGHLIGHT" val="0"/>
  <p:tag name="KSO_WM_UNIT_COMPATIBLE" val="0"/>
  <p:tag name="KSO_WM_UNIT_DIAGRAM_ISNUMVISUAL" val="0"/>
  <p:tag name="KSO_WM_UNIT_DIAGRAM_ISREFERUNIT" val="0"/>
  <p:tag name="KSO_WM_UNIT_TYPE" val="β"/>
  <p:tag name="KSO_WM_UNIT_INDEX" val="1"/>
  <p:tag name="KSO_WM_UNIT_ID" val="mixed20204012_1*β*1"/>
  <p:tag name="KSO_WM_TEMPLATE_CATEGORY" val="mixed"/>
  <p:tag name="KSO_WM_TEMPLATE_INDEX" val="20204012"/>
  <p:tag name="KSO_WM_UNIT_LAYERLEVEL" val="1"/>
  <p:tag name="KSO_WM_TAG_VERSION" val="1.0"/>
  <p:tag name="KSO_WM_BEAUTIFY_FLAG" val="#wm#"/>
  <p:tag name="TABLE_RECT" val="53*42.45*854*455.1"/>
  <p:tag name="TABLE_EMPHASIZE_COLOR" val="9684449"/>
  <p:tag name="TABLE_ONEKEY_SKIN_IDX" val="0"/>
  <p:tag name="TABLE_COLORIDX" val="k"/>
</p:tagLst>
</file>

<file path=ppt/tags/tag2.xml><?xml version="1.0" encoding="utf-8"?>
<p:tagLst xmlns:p="http://schemas.openxmlformats.org/presentationml/2006/main">
  <p:tag name="KSO_WM_UNIT_TABLE_BEAUTIFY" val="smartTable{484fe0a2-fd62-447f-b393-788ad62ff451}"/>
  <p:tag name="TABLE_EMPHASIZE_COLOR" val="9684449"/>
  <p:tag name="TABLE_SKINIDX" val="0"/>
  <p:tag name="TABLE_COLORIDX" val="k"/>
</p:tagLst>
</file>

<file path=ppt/theme/theme1.xml><?xml version="1.0" encoding="utf-8"?>
<a:theme xmlns:a="http://schemas.openxmlformats.org/drawingml/2006/main" name="第一PPT，www.1ppt.com">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3780</Words>
  <Application>WPS 演示</Application>
  <PresentationFormat>宽屏</PresentationFormat>
  <Paragraphs>230</Paragraphs>
  <Slides>22</Slides>
  <Notes>3</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22</vt:i4>
      </vt:variant>
    </vt:vector>
  </HeadingPairs>
  <TitlesOfParts>
    <vt:vector size="36" baseType="lpstr">
      <vt:lpstr>Arial</vt:lpstr>
      <vt:lpstr>宋体</vt:lpstr>
      <vt:lpstr>Wingdings</vt:lpstr>
      <vt:lpstr>微软雅黑</vt:lpstr>
      <vt:lpstr>Kaiti SC</vt:lpstr>
      <vt:lpstr>Segoe Print</vt:lpstr>
      <vt:lpstr>楷体</vt:lpstr>
      <vt:lpstr>方正粗黑宋简体</vt:lpstr>
      <vt:lpstr>Calibri</vt:lpstr>
      <vt:lpstr>Arial Unicode MS</vt:lpstr>
      <vt:lpstr>等线 Light</vt:lpstr>
      <vt:lpstr>Calibri Light</vt:lpstr>
      <vt:lpstr>等线</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多汁柠檬</cp:lastModifiedBy>
  <cp:revision>21</cp:revision>
  <dcterms:created xsi:type="dcterms:W3CDTF">2020-03-03T10:57:00Z</dcterms:created>
  <dcterms:modified xsi:type="dcterms:W3CDTF">2020-12-30T08:03:35Z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2052-11.1.0.10228</vt:lpwstr>
  </property>
</Properties>
</file>