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</p:sldMasterIdLst>
  <p:notesMasterIdLst>
    <p:notesMasterId r:id="rId6"/>
  </p:notesMasterIdLst>
  <p:sldIdLst>
    <p:sldId id="435" r:id="rId5"/>
    <p:sldId id="437" r:id="rId7"/>
    <p:sldId id="471" r:id="rId8"/>
    <p:sldId id="415" r:id="rId9"/>
    <p:sldId id="419" r:id="rId10"/>
    <p:sldId id="420" r:id="rId11"/>
    <p:sldId id="425" r:id="rId12"/>
    <p:sldId id="443" r:id="rId13"/>
    <p:sldId id="444" r:id="rId14"/>
    <p:sldId id="445" r:id="rId15"/>
    <p:sldId id="428" r:id="rId16"/>
    <p:sldId id="410" r:id="rId17"/>
    <p:sldId id="446" r:id="rId18"/>
    <p:sldId id="447" r:id="rId19"/>
    <p:sldId id="491" r:id="rId20"/>
    <p:sldId id="448" r:id="rId21"/>
    <p:sldId id="475" r:id="rId22"/>
    <p:sldId id="411" r:id="rId23"/>
    <p:sldId id="479" r:id="rId24"/>
    <p:sldId id="480" r:id="rId25"/>
    <p:sldId id="481" r:id="rId26"/>
    <p:sldId id="482" r:id="rId27"/>
    <p:sldId id="430" r:id="rId28"/>
  </p:sldIdLst>
  <p:sldSz cx="12192000" cy="6858000"/>
  <p:notesSz cx="6858000" cy="9144000"/>
  <p:embeddedFontLst>
    <p:embeddedFont>
      <p:font typeface="等线" panose="02010600030101010101" pitchFamily="2" charset="-122"/>
      <p:regular r:id="rId33"/>
    </p:embeddedFont>
    <p:embeddedFont>
      <p:font typeface="柳公权楷书" panose="02010600010101010101" charset="-122"/>
      <p:regular r:id="rId34"/>
    </p:embeddedFont>
    <p:embeddedFont>
      <p:font typeface="微软雅黑" panose="020B0503020204020204" pitchFamily="34" charset="-122"/>
      <p:regular r:id="rId35"/>
    </p:embeddedFont>
    <p:embeddedFont>
      <p:font typeface="字魂逍遥行书" panose="00000500000000000000" charset="-122"/>
      <p:regular r:id="rId36"/>
    </p:embeddedFont>
    <p:embeddedFont>
      <p:font typeface="黑体" panose="02010609060101010101" charset="-122"/>
      <p:regular r:id="rId37"/>
    </p:embeddedFont>
    <p:embeddedFont>
      <p:font typeface="喵喵奶糖" panose="02000503000000000000" charset="-122"/>
      <p:regular r:id="rId38"/>
    </p:embeddedFont>
    <p:embeddedFont>
      <p:font typeface="华文行楷" panose="02010800040101010101" charset="-122"/>
      <p:regular r:id="rId39"/>
    </p:embeddedFont>
    <p:embeddedFont>
      <p:font typeface="楷体" panose="02010609060101010101" pitchFamily="49" charset="-122"/>
      <p:regular r:id="rId40"/>
    </p:embeddedFont>
    <p:embeddedFont>
      <p:font typeface="华文中宋" panose="02010600040101010101" pitchFamily="2" charset="-122"/>
      <p:regular r:id="rId41"/>
    </p:embeddedFont>
    <p:embeddedFont>
      <p:font typeface="华文新魏" panose="02010800040101010101" pitchFamily="2" charset="-122"/>
      <p:regular r:id="rId4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D52B03"/>
    <a:srgbClr val="263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41" autoAdjust="0"/>
    <p:restoredTop sz="94660"/>
  </p:normalViewPr>
  <p:slideViewPr>
    <p:cSldViewPr snapToGrid="0">
      <p:cViewPr>
        <p:scale>
          <a:sx n="59" d="100"/>
          <a:sy n="59" d="100"/>
        </p:scale>
        <p:origin x="1008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2" Type="http://schemas.openxmlformats.org/officeDocument/2006/relationships/font" Target="fonts/font10.fntdata"/><Relationship Id="rId41" Type="http://schemas.openxmlformats.org/officeDocument/2006/relationships/font" Target="fonts/font9.fntdata"/><Relationship Id="rId40" Type="http://schemas.openxmlformats.org/officeDocument/2006/relationships/font" Target="fonts/font8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7.fntdata"/><Relationship Id="rId38" Type="http://schemas.openxmlformats.org/officeDocument/2006/relationships/font" Target="fonts/font6.fntdata"/><Relationship Id="rId37" Type="http://schemas.openxmlformats.org/officeDocument/2006/relationships/font" Target="fonts/font5.fntdata"/><Relationship Id="rId36" Type="http://schemas.openxmlformats.org/officeDocument/2006/relationships/font" Target="fonts/font4.fntdata"/><Relationship Id="rId35" Type="http://schemas.openxmlformats.org/officeDocument/2006/relationships/font" Target="fonts/font3.fntdata"/><Relationship Id="rId34" Type="http://schemas.openxmlformats.org/officeDocument/2006/relationships/font" Target="fonts/font2.fntdata"/><Relationship Id="rId33" Type="http://schemas.openxmlformats.org/officeDocument/2006/relationships/font" Target="fonts/font1.fntdata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EFDE0-A2B1-479B-BB23-9CFB0FC81B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80F17-3C65-464B-9E37-82885F33DA3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3FFE8-9D5F-4B75-9EEE-E1AE7646E3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F8934-6CED-46F5-B7D3-6CA10363127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openxmlformats.org/officeDocument/2006/relationships/tags" Target="../tags/tag57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77798798779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234315" y="201930"/>
            <a:ext cx="11779885" cy="6473190"/>
          </a:xfrm>
          <a:prstGeom prst="rect">
            <a:avLst/>
          </a:prstGeom>
          <a:solidFill>
            <a:schemeClr val="bg1"/>
          </a:solidFill>
          <a:ln>
            <a:solidFill>
              <a:srgbClr val="778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664A6-D50D-4239-886B-B38AC15023D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36A71-2AB3-4E52-B135-DA180AB87DE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777987987798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234315" y="201930"/>
            <a:ext cx="11779885" cy="6473190"/>
          </a:xfrm>
          <a:prstGeom prst="rect">
            <a:avLst/>
          </a:prstGeom>
          <a:solidFill>
            <a:schemeClr val="bg1"/>
          </a:solidFill>
          <a:ln>
            <a:solidFill>
              <a:srgbClr val="778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等线" panose="02010600030101010101" pitchFamily="2" charset="-122"/>
          <a:ea typeface="等线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810000" y="1585595"/>
            <a:ext cx="4572000" cy="464820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375285" y="804545"/>
            <a:ext cx="117208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微信扫码关注公众号：初中语文匠</a:t>
            </a:r>
            <a:r>
              <a:rPr lang="en-US" altLang="zh-CN" sz="32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 </a:t>
            </a:r>
            <a:r>
              <a:rPr lang="zh-CN" altLang="en-US" sz="3200"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获取更多原创优质课件资源！</a:t>
            </a:r>
            <a:endParaRPr lang="zh-CN" altLang="en-US" sz="3200"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7185" algn="l"/>
          <a:tab pos="1607185" algn="l"/>
          <a:tab pos="1607185" algn="l"/>
          <a:tab pos="160718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63.xml"/><Relationship Id="rId1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69.xml"/><Relationship Id="rId1" Type="http://schemas.openxmlformats.org/officeDocument/2006/relationships/tags" Target="../tags/tag6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0.xml"/><Relationship Id="rId1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1" Type="http://schemas.openxmlformats.org/officeDocument/2006/relationships/tags" Target="../tags/tag5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tags" Target="../tags/tag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微信公众号：初中语文匠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摄图网_401746906_星空背景（企业商用）"/>
          <p:cNvPicPr>
            <a:picLocks noChangeAspect="1"/>
          </p:cNvPicPr>
          <p:nvPr/>
        </p:nvPicPr>
        <p:blipFill>
          <a:blip r:embed="rId1"/>
          <a:srcRect b="5639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1020" y="473710"/>
            <a:ext cx="11177270" cy="5599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469B8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1375" y="741680"/>
            <a:ext cx="10605770" cy="5101590"/>
          </a:xfrm>
          <a:prstGeom prst="rect">
            <a:avLst/>
          </a:prstGeom>
          <a:noFill/>
          <a:ln>
            <a:solidFill>
              <a:srgbClr val="778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469B8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微信公众号：初中语文匠"/>
          <p:cNvSpPr txBox="1"/>
          <p:nvPr/>
        </p:nvSpPr>
        <p:spPr>
          <a:xfrm>
            <a:off x="1149350" y="1711960"/>
            <a:ext cx="9959975" cy="10388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在英国国家主教堂里，国王跪下来悼念这几位英雄</a:t>
            </a:r>
            <a:r>
              <a:rPr 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sz="28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endParaRPr sz="2800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微信公众号：初中语文匠"/>
          <p:cNvSpPr txBox="1"/>
          <p:nvPr/>
        </p:nvSpPr>
        <p:spPr>
          <a:xfrm>
            <a:off x="925195" y="3561715"/>
            <a:ext cx="10438130" cy="5835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lvl="0" algn="ctr" eaLnBrk="0" hangingPunct="0">
              <a:lnSpc>
                <a:spcPct val="100000"/>
              </a:lnSpc>
            </a:pPr>
            <a:r>
              <a:rPr lang="zh-CN" altLang="zh-CN" sz="32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世人为逝去的英雄哀悼。</a:t>
            </a:r>
            <a:endParaRPr lang="zh-CN" altLang="zh-CN" sz="3200" dirty="0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4280" y="767080"/>
            <a:ext cx="2327910" cy="6076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zh-CN" sz="2800" b="1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楷体" panose="02010609060101010101" pitchFamily="49" charset="-122"/>
                <a:sym typeface="+mn-ea"/>
              </a:rPr>
              <a:t>四、世人之悲</a:t>
            </a:r>
            <a:endParaRPr lang="zh-CN" altLang="zh-CN" sz="2800" b="1" dirty="0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animBg="1"/>
      <p:bldP spid="6" grpId="1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摄图网_401746906_星空背景（企业商用）"/>
          <p:cNvPicPr>
            <a:picLocks noChangeAspect="1"/>
          </p:cNvPicPr>
          <p:nvPr/>
        </p:nvPicPr>
        <p:blipFill>
          <a:blip r:embed="rId1"/>
          <a:srcRect b="5639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292860" y="1118870"/>
            <a:ext cx="9525000" cy="45015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469B8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36700" y="1289050"/>
            <a:ext cx="9037955" cy="4071620"/>
          </a:xfrm>
          <a:prstGeom prst="rect">
            <a:avLst/>
          </a:prstGeom>
          <a:noFill/>
          <a:ln>
            <a:solidFill>
              <a:srgbClr val="778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469B8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9" name="微信公众号：初中语文匠"/>
          <p:cNvSpPr txBox="1"/>
          <p:nvPr/>
        </p:nvSpPr>
        <p:spPr>
          <a:xfrm>
            <a:off x="1824990" y="1553210"/>
            <a:ext cx="854202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en-US" altLang="zh-CN" sz="36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36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悲剧最能表现矛盾斗争的内在生命运动，从有限的个人窥见那无限的光辉的宇宙苍穹，以个人渺小之力体现出人类的无坚不摧的伟大。</a:t>
            </a:r>
            <a:endParaRPr lang="zh-CN" altLang="en-US" sz="36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 fontAlgn="auto">
              <a:lnSpc>
                <a:spcPct val="100000"/>
              </a:lnSpc>
            </a:pPr>
            <a:endParaRPr lang="zh-CN" altLang="en-US" sz="3600" b="1" dirty="0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536700" y="3823970"/>
            <a:ext cx="8797290" cy="1198880"/>
            <a:chOff x="2420" y="6022"/>
            <a:chExt cx="13854" cy="1888"/>
          </a:xfrm>
        </p:grpSpPr>
        <p:sp>
          <p:nvSpPr>
            <p:cNvPr id="2" name="五角星"/>
            <p:cNvSpPr/>
            <p:nvPr/>
          </p:nvSpPr>
          <p:spPr bwMode="auto">
            <a:xfrm>
              <a:off x="2420" y="6022"/>
              <a:ext cx="710" cy="693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rgbClr val="778FB5"/>
            </a:solidFill>
            <a:ln w="12700">
              <a:noFill/>
              <a:prstDash val="solid"/>
              <a:miter lim="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p>
              <a:pPr algn="ctr" defTabSz="128270" hangingPunct="0"/>
              <a:endParaRPr lang="en-US" sz="105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  <a:sym typeface="微软雅黑" panose="020B0503020204020204" pitchFamily="34" charset="-122"/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130" y="6022"/>
              <a:ext cx="13145" cy="1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600" b="1" dirty="0">
                  <a:gradFill>
                    <a:gsLst>
                      <a:gs pos="0">
                        <a:srgbClr val="FE4444"/>
                      </a:gs>
                      <a:gs pos="100000">
                        <a:srgbClr val="832B2B"/>
                      </a:gs>
                    </a:gsLst>
                    <a:lin scaled="0"/>
                  </a:gra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思考</a:t>
              </a:r>
              <a:r>
                <a:rPr lang="zh-CN" altLang="en-US" sz="3600" b="1" dirty="0">
                  <a:solidFill>
                    <a:schemeClr val="tx2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  <a:sym typeface="+mn-ea"/>
                </a:rPr>
                <a:t>：在组内有感情地朗读悲剧中最震撼你的细节，结合细节，说说“伟大”。</a:t>
              </a:r>
              <a:endParaRPr lang="zh-CN" altLang="en-US" sz="3600" b="1" dirty="0">
                <a:solidFill>
                  <a:schemeClr val="tx2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1056161" y="3422844"/>
            <a:ext cx="6532844" cy="6242"/>
            <a:chOff x="1313697" y="4392763"/>
            <a:chExt cx="6532844" cy="6242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1313697" y="4392763"/>
              <a:ext cx="928703" cy="0"/>
            </a:xfrm>
            <a:prstGeom prst="line">
              <a:avLst/>
            </a:prstGeom>
            <a:ln w="57150" cap="rnd">
              <a:solidFill>
                <a:srgbClr val="778FB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2335428" y="4399005"/>
              <a:ext cx="551111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组合 1"/>
          <p:cNvGrpSpPr/>
          <p:nvPr/>
        </p:nvGrpSpPr>
        <p:grpSpPr>
          <a:xfrm>
            <a:off x="506730" y="432435"/>
            <a:ext cx="3972560" cy="498475"/>
            <a:chOff x="798" y="681"/>
            <a:chExt cx="6256" cy="785"/>
          </a:xfrm>
        </p:grpSpPr>
        <p:sp>
          <p:nvSpPr>
            <p:cNvPr id="18" name="文本框 17"/>
            <p:cNvSpPr txBox="1"/>
            <p:nvPr/>
          </p:nvSpPr>
          <p:spPr>
            <a:xfrm>
              <a:off x="1532" y="692"/>
              <a:ext cx="5523" cy="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喵喵奶糖" panose="02000503000000000000" charset="-122"/>
                  <a:ea typeface="喵喵奶糖" panose="02000503000000000000" charset="-122"/>
                  <a:cs typeface="喵喵奶糖" panose="02000503000000000000" charset="-122"/>
                  <a:sym typeface="+mn-lt"/>
                </a:rPr>
                <a:t>品</a:t>
              </a:r>
              <a:r>
                <a:rPr lang="en-US" altLang="zh-CN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喵喵奶糖" panose="02000503000000000000" charset="-122"/>
                  <a:ea typeface="喵喵奶糖" panose="02000503000000000000" charset="-122"/>
                  <a:cs typeface="喵喵奶糖" panose="02000503000000000000" charset="-122"/>
                  <a:sym typeface="+mn-lt"/>
                </a:rPr>
                <a:t>“</a:t>
              </a:r>
              <a:r>
                <a:rPr lang="zh-CN" alt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喵喵奶糖" panose="02000503000000000000" charset="-122"/>
                  <a:ea typeface="喵喵奶糖" panose="02000503000000000000" charset="-122"/>
                  <a:cs typeface="喵喵奶糖" panose="02000503000000000000" charset="-122"/>
                  <a:sym typeface="+mn-lt"/>
                </a:rPr>
                <a:t>伟大</a:t>
              </a:r>
              <a:r>
                <a:rPr lang="en-US" altLang="zh-CN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喵喵奶糖" panose="02000503000000000000" charset="-122"/>
                  <a:ea typeface="喵喵奶糖" panose="02000503000000000000" charset="-122"/>
                  <a:cs typeface="喵喵奶糖" panose="02000503000000000000" charset="-122"/>
                  <a:sym typeface="+mn-lt"/>
                </a:rPr>
                <a:t>”</a:t>
              </a:r>
              <a:endParaRPr lang="en-US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endParaRPr>
            </a:p>
          </p:txBody>
        </p:sp>
        <p:sp>
          <p:nvSpPr>
            <p:cNvPr id="7" name="五角星"/>
            <p:cNvSpPr/>
            <p:nvPr/>
          </p:nvSpPr>
          <p:spPr bwMode="auto">
            <a:xfrm>
              <a:off x="798" y="681"/>
              <a:ext cx="710" cy="693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rgbClr val="778FB5"/>
            </a:solidFill>
            <a:ln w="12700">
              <a:noFill/>
              <a:prstDash val="solid"/>
              <a:miter lim="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28270" hangingPunct="0"/>
              <a:endParaRPr lang="en-US" sz="105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微信公众号：初中语文匠"/>
          <p:cNvSpPr/>
          <p:nvPr>
            <p:custDataLst>
              <p:tags r:id="rId1"/>
            </p:custDataLst>
          </p:nvPr>
        </p:nvSpPr>
        <p:spPr>
          <a:xfrm>
            <a:off x="1364612" y="1610577"/>
            <a:ext cx="560388" cy="4286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p>
            <a:pPr algn="ctr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01</a:t>
            </a:r>
            <a:endParaRPr lang="en-US" altLang="zh-CN" sz="2800" b="1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4" name="微信公众号：初中语文匠"/>
          <p:cNvSpPr txBox="1"/>
          <p:nvPr/>
        </p:nvSpPr>
        <p:spPr>
          <a:xfrm>
            <a:off x="972820" y="3987800"/>
            <a:ext cx="10457180" cy="1514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ts val="3700"/>
              </a:lnSpc>
              <a:defRPr/>
            </a:pP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体现出斯科特一行人具有</a:t>
            </a:r>
            <a:r>
              <a:rPr lang="zh-CN" sz="3200" b="1" u="sng" kern="1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诚信、高洁</a:t>
            </a: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的高贵品质。斯科特一行在与阿蒙森的竞争中失败了，但他们</a:t>
            </a:r>
            <a:r>
              <a:rPr lang="zh-CN" sz="3200" b="1" u="sng" kern="1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勇于承认失败</a:t>
            </a: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，</a:t>
            </a:r>
            <a:r>
              <a:rPr lang="zh-CN" sz="3200" b="1" u="sng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柳公权楷书" panose="02010600010101010101" charset="-122"/>
                <a:sym typeface="+mn-ea"/>
              </a:rPr>
              <a:t>跨越私利</a:t>
            </a: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柳公权楷书" panose="02010600010101010101" charset="-122"/>
                <a:sym typeface="+mn-ea"/>
              </a:rPr>
              <a:t>，</a:t>
            </a: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愿意“为他人做证”。</a:t>
            </a:r>
            <a:endParaRPr lang="zh-CN" altLang="en-US" sz="3200" b="1" u="sng" kern="100" dirty="0">
              <a:solidFill>
                <a:schemeClr val="accent1">
                  <a:lumMod val="50000"/>
                </a:schemeClr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77720" y="1472565"/>
            <a:ext cx="89858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 kern="10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    </a:t>
            </a:r>
            <a:r>
              <a:rPr lang="zh-CN" sz="3200" b="1" u="sng" kern="100" dirty="0">
                <a:solidFill>
                  <a:schemeClr val="tx1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在世界面前为另一个人完成的业绩做证，而这一事业正是他自己所热烈追求的。</a:t>
            </a:r>
            <a:endParaRPr lang="zh-CN" sz="3200" b="1" u="sng" kern="100" dirty="0">
              <a:solidFill>
                <a:schemeClr val="tx1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  <a:p>
            <a:endParaRPr lang="zh-CN" sz="3200" b="1" u="sng" kern="100" dirty="0">
              <a:solidFill>
                <a:schemeClr val="tx1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844165" y="1473200"/>
            <a:ext cx="7954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b="1" u="sng" kern="100" dirty="0">
                <a:solidFill>
                  <a:srgbClr val="FF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世界</a:t>
            </a:r>
            <a:endParaRPr lang="zh-CN" altLang="en-US" sz="3200" b="1" u="sng" kern="100" dirty="0">
              <a:solidFill>
                <a:srgbClr val="FF0000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752465" y="1964690"/>
            <a:ext cx="50457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 b="1" u="sng" kern="100" dirty="0">
                <a:solidFill>
                  <a:srgbClr val="FF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热烈</a:t>
            </a:r>
            <a:endParaRPr lang="zh-CN" altLang="en-US" sz="3200" b="1" u="sng" kern="100" dirty="0">
              <a:solidFill>
                <a:srgbClr val="FF0000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57736" y="3871789"/>
            <a:ext cx="6532844" cy="6242"/>
            <a:chOff x="1313697" y="4392763"/>
            <a:chExt cx="6532844" cy="6242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1313697" y="4392763"/>
              <a:ext cx="928703" cy="0"/>
            </a:xfrm>
            <a:prstGeom prst="line">
              <a:avLst/>
            </a:prstGeom>
            <a:ln w="57150" cap="rnd">
              <a:solidFill>
                <a:srgbClr val="778FB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2335428" y="4399005"/>
              <a:ext cx="551111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 hidden="1"/>
          <p:cNvSpPr txBox="1"/>
          <p:nvPr/>
        </p:nvSpPr>
        <p:spPr>
          <a:xfrm>
            <a:off x="972820" y="439420"/>
            <a:ext cx="3507105" cy="49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rPr>
              <a:t>品</a:t>
            </a:r>
            <a:r>
              <a:rPr lang="en-US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rPr>
              <a:t>“</a:t>
            </a:r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rPr>
              <a:t>伟大</a:t>
            </a:r>
            <a:r>
              <a:rPr lang="en-US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rPr>
              <a:t>”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97940" y="1167130"/>
            <a:ext cx="9594850" cy="2118995"/>
          </a:xfrm>
          <a:prstGeom prst="rect">
            <a:avLst/>
          </a:prstGeom>
        </p:spPr>
        <p:txBody>
          <a:bodyPr wrap="square" lIns="68568" tIns="34289" rIns="68568" bIns="34289">
            <a:spAutoFit/>
          </a:bodyPr>
          <a:p>
            <a:pPr fontAlgn="auto">
              <a:lnSpc>
                <a:spcPts val="4000"/>
              </a:lnSpc>
              <a:defRPr/>
            </a:pPr>
            <a:r>
              <a:rPr lang="en-US" altLang="zh-CN" sz="2800" b="1" kern="10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    </a:t>
            </a:r>
            <a:r>
              <a:rPr lang="zh-CN" altLang="zh-CN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负责科学研究的威尔逊博士，在离死只有寸步之遥的时候，他还在继续进行着自己的科学观察。他的雪橇上，除了一切必需的载重外，还拖着16公斤的珍贵岩石样品。</a:t>
            </a:r>
            <a:endParaRPr lang="zh-CN" altLang="zh-CN" sz="32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微信公众号：初中语文匠" hidden="1"/>
          <p:cNvSpPr/>
          <p:nvPr>
            <p:custDataLst>
              <p:tags r:id="rId1"/>
            </p:custDataLst>
          </p:nvPr>
        </p:nvSpPr>
        <p:spPr>
          <a:xfrm>
            <a:off x="1244597" y="1208622"/>
            <a:ext cx="560388" cy="4286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p>
            <a:pPr algn="ctr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02</a:t>
            </a:r>
            <a:endParaRPr lang="en-US" altLang="zh-CN" sz="2800" b="1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2" name="微信公众号：初中语文匠"/>
          <p:cNvSpPr txBox="1"/>
          <p:nvPr/>
        </p:nvSpPr>
        <p:spPr>
          <a:xfrm>
            <a:off x="907415" y="4179570"/>
            <a:ext cx="10376535" cy="1514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ts val="3700"/>
              </a:lnSpc>
              <a:defRPr/>
            </a:pP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在离死只有寸步之遥的时候仍然坚持科考，体现出威尔逊博士对工作的</a:t>
            </a:r>
            <a:r>
              <a:rPr lang="zh-CN" sz="3200" b="1" u="sng" kern="1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认真、严谨</a:t>
            </a: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，对探险事业的</a:t>
            </a:r>
            <a:r>
              <a:rPr lang="zh-CN" sz="3200" b="1" u="sng" kern="1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热爱</a:t>
            </a: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，对死亡的</a:t>
            </a:r>
            <a:r>
              <a:rPr lang="zh-CN" sz="3200" b="1" u="sng" kern="1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无惧</a:t>
            </a: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。</a:t>
            </a:r>
            <a:endParaRPr lang="zh-CN" sz="3200" b="1" u="sng" kern="100" dirty="0">
              <a:solidFill>
                <a:schemeClr val="accent1">
                  <a:lumMod val="50000"/>
                </a:schemeClr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376285" y="1162685"/>
            <a:ext cx="3315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只有</a:t>
            </a:r>
            <a:endParaRPr lang="zh-CN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27450" y="1678305"/>
            <a:ext cx="43980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还在继续</a:t>
            </a:r>
            <a:endParaRPr lang="zh-CN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97750" y="2190115"/>
            <a:ext cx="2925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还</a:t>
            </a:r>
            <a:endParaRPr lang="zh-CN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06730" y="432435"/>
            <a:ext cx="3972560" cy="498475"/>
            <a:chOff x="798" y="681"/>
            <a:chExt cx="6256" cy="785"/>
          </a:xfrm>
        </p:grpSpPr>
        <p:sp>
          <p:nvSpPr>
            <p:cNvPr id="6" name="文本框 5"/>
            <p:cNvSpPr txBox="1"/>
            <p:nvPr/>
          </p:nvSpPr>
          <p:spPr>
            <a:xfrm>
              <a:off x="1532" y="692"/>
              <a:ext cx="5523" cy="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r>
                <a:rPr lang="zh-CN" alt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喵喵奶糖" panose="02000503000000000000" charset="-122"/>
                  <a:ea typeface="喵喵奶糖" panose="02000503000000000000" charset="-122"/>
                  <a:cs typeface="喵喵奶糖" panose="02000503000000000000" charset="-122"/>
                  <a:sym typeface="+mn-lt"/>
                </a:rPr>
                <a:t>品</a:t>
              </a:r>
              <a:r>
                <a:rPr lang="en-US" altLang="zh-CN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喵喵奶糖" panose="02000503000000000000" charset="-122"/>
                  <a:ea typeface="喵喵奶糖" panose="02000503000000000000" charset="-122"/>
                  <a:cs typeface="喵喵奶糖" panose="02000503000000000000" charset="-122"/>
                  <a:sym typeface="+mn-lt"/>
                </a:rPr>
                <a:t>“</a:t>
              </a:r>
              <a:r>
                <a:rPr lang="zh-CN" alt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喵喵奶糖" panose="02000503000000000000" charset="-122"/>
                  <a:ea typeface="喵喵奶糖" panose="02000503000000000000" charset="-122"/>
                  <a:cs typeface="喵喵奶糖" panose="02000503000000000000" charset="-122"/>
                  <a:sym typeface="+mn-lt"/>
                </a:rPr>
                <a:t>伟大</a:t>
              </a:r>
              <a:r>
                <a:rPr lang="en-US" altLang="zh-CN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喵喵奶糖" panose="02000503000000000000" charset="-122"/>
                  <a:ea typeface="喵喵奶糖" panose="02000503000000000000" charset="-122"/>
                  <a:cs typeface="喵喵奶糖" panose="02000503000000000000" charset="-122"/>
                  <a:sym typeface="+mn-lt"/>
                </a:rPr>
                <a:t>”</a:t>
              </a:r>
              <a:endParaRPr lang="en-US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endParaRPr>
            </a:p>
          </p:txBody>
        </p:sp>
        <p:sp>
          <p:nvSpPr>
            <p:cNvPr id="10" name="五角星"/>
            <p:cNvSpPr/>
            <p:nvPr/>
          </p:nvSpPr>
          <p:spPr bwMode="auto">
            <a:xfrm>
              <a:off x="798" y="681"/>
              <a:ext cx="710" cy="693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rgbClr val="778FB5"/>
            </a:solidFill>
            <a:ln w="12700">
              <a:noFill/>
              <a:prstDash val="solid"/>
              <a:miter lim="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p>
              <a:pPr algn="ctr" defTabSz="128270" hangingPunct="0"/>
              <a:endParaRPr lang="en-US" sz="105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  <a:sym typeface="微软雅黑" panose="020B0503020204020204" pitchFamily="34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  <p:bldP spid="12" grpId="0"/>
      <p:bldP spid="12" grpId="1"/>
      <p:bldP spid="2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57736" y="3871789"/>
            <a:ext cx="6532844" cy="6242"/>
            <a:chOff x="1313697" y="4392763"/>
            <a:chExt cx="6532844" cy="6242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1313697" y="4392763"/>
              <a:ext cx="928703" cy="0"/>
            </a:xfrm>
            <a:prstGeom prst="line">
              <a:avLst/>
            </a:prstGeom>
            <a:ln w="57150" cap="rnd">
              <a:solidFill>
                <a:srgbClr val="778FB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2335428" y="4399005"/>
              <a:ext cx="551111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组合 3"/>
          <p:cNvGrpSpPr/>
          <p:nvPr/>
        </p:nvGrpSpPr>
        <p:grpSpPr>
          <a:xfrm>
            <a:off x="506730" y="432435"/>
            <a:ext cx="3972560" cy="498475"/>
            <a:chOff x="798" y="681"/>
            <a:chExt cx="6256" cy="785"/>
          </a:xfrm>
        </p:grpSpPr>
        <p:sp>
          <p:nvSpPr>
            <p:cNvPr id="18" name="文本框 17"/>
            <p:cNvSpPr txBox="1"/>
            <p:nvPr/>
          </p:nvSpPr>
          <p:spPr>
            <a:xfrm>
              <a:off x="1532" y="692"/>
              <a:ext cx="5523" cy="77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喵喵奶糖" panose="02000503000000000000" charset="-122"/>
                  <a:ea typeface="喵喵奶糖" panose="02000503000000000000" charset="-122"/>
                  <a:cs typeface="喵喵奶糖" panose="02000503000000000000" charset="-122"/>
                  <a:sym typeface="+mn-lt"/>
                </a:rPr>
                <a:t>品</a:t>
              </a:r>
              <a:r>
                <a:rPr lang="en-US" altLang="zh-CN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喵喵奶糖" panose="02000503000000000000" charset="-122"/>
                  <a:ea typeface="喵喵奶糖" panose="02000503000000000000" charset="-122"/>
                  <a:cs typeface="喵喵奶糖" panose="02000503000000000000" charset="-122"/>
                  <a:sym typeface="+mn-lt"/>
                </a:rPr>
                <a:t>“</a:t>
              </a:r>
              <a:r>
                <a:rPr lang="zh-CN" altLang="en-US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喵喵奶糖" panose="02000503000000000000" charset="-122"/>
                  <a:ea typeface="喵喵奶糖" panose="02000503000000000000" charset="-122"/>
                  <a:cs typeface="喵喵奶糖" panose="02000503000000000000" charset="-122"/>
                  <a:sym typeface="+mn-lt"/>
                </a:rPr>
                <a:t>伟大</a:t>
              </a:r>
              <a:r>
                <a:rPr lang="en-US" altLang="zh-CN" sz="2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喵喵奶糖" panose="02000503000000000000" charset="-122"/>
                  <a:ea typeface="喵喵奶糖" panose="02000503000000000000" charset="-122"/>
                  <a:cs typeface="喵喵奶糖" panose="02000503000000000000" charset="-122"/>
                  <a:sym typeface="+mn-lt"/>
                </a:rPr>
                <a:t>”</a:t>
              </a:r>
              <a:endParaRPr lang="en-US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endParaRPr>
            </a:p>
          </p:txBody>
        </p:sp>
        <p:sp>
          <p:nvSpPr>
            <p:cNvPr id="7" name="五角星"/>
            <p:cNvSpPr/>
            <p:nvPr/>
          </p:nvSpPr>
          <p:spPr bwMode="auto">
            <a:xfrm>
              <a:off x="798" y="681"/>
              <a:ext cx="710" cy="693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rgbClr val="778FB5"/>
            </a:solidFill>
            <a:ln w="12700">
              <a:noFill/>
              <a:prstDash val="solid"/>
              <a:miter lim="0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28270" hangingPunct="0"/>
              <a:endParaRPr lang="en-US" sz="105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等线" panose="02010600030101010101" pitchFamily="2" charset="-122"/>
                <a:ea typeface="等线" panose="02010600030101010101" pitchFamily="2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5" name="圆角矩形 60"/>
          <p:cNvSpPr/>
          <p:nvPr/>
        </p:nvSpPr>
        <p:spPr>
          <a:xfrm>
            <a:off x="907415" y="1103630"/>
            <a:ext cx="10376535" cy="2396490"/>
          </a:xfrm>
          <a:prstGeom prst="rect">
            <a:avLst/>
          </a:prstGeom>
          <a:noFill/>
          <a:ln>
            <a:solidFill>
              <a:srgbClr val="778FB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206500" y="1170305"/>
            <a:ext cx="9594850" cy="1092835"/>
          </a:xfrm>
          <a:prstGeom prst="rect">
            <a:avLst/>
          </a:prstGeom>
        </p:spPr>
        <p:txBody>
          <a:bodyPr wrap="square" lIns="68568" tIns="34289" rIns="68568" bIns="34289">
            <a:spAutoFit/>
          </a:bodyPr>
          <a:p>
            <a:pPr fontAlgn="auto">
              <a:lnSpc>
                <a:spcPts val="4000"/>
              </a:lnSpc>
              <a:defRPr/>
            </a:pPr>
            <a:r>
              <a:rPr lang="en-US" altLang="zh-CN" sz="2800" b="1" kern="10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    </a:t>
            </a:r>
            <a:r>
              <a:rPr lang="zh-CN" altLang="zh-CN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奥茨</a:t>
            </a:r>
            <a:r>
              <a:rPr lang="zh-CN" altLang="zh-CN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突然站起身来，对朋友们说：“我要到外边去走走，可能要多待一些时候。”</a:t>
            </a:r>
            <a:endParaRPr lang="zh-CN" altLang="zh-CN" sz="32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微信公众号：初中语文匠"/>
          <p:cNvSpPr/>
          <p:nvPr>
            <p:custDataLst>
              <p:tags r:id="rId1"/>
            </p:custDataLst>
          </p:nvPr>
        </p:nvSpPr>
        <p:spPr>
          <a:xfrm>
            <a:off x="1244597" y="1208622"/>
            <a:ext cx="560388" cy="4286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p>
            <a:pPr algn="ctr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03</a:t>
            </a:r>
            <a:endParaRPr lang="en-US" altLang="zh-CN" sz="2800" b="1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2" name="微信公众号：初中语文匠"/>
          <p:cNvSpPr txBox="1"/>
          <p:nvPr/>
        </p:nvSpPr>
        <p:spPr>
          <a:xfrm>
            <a:off x="907415" y="4179570"/>
            <a:ext cx="10376535" cy="1514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ts val="3700"/>
              </a:lnSpc>
              <a:defRPr/>
            </a:pP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探险需要团结协作，在关键时刻为了保护同伴，有时需要勇于献出自己的生命。奥茨顾全大局，</a:t>
            </a:r>
            <a:r>
              <a:rPr lang="zh-CN" sz="3200" b="1" u="sng" kern="1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为集体献身</a:t>
            </a: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，具有</a:t>
            </a:r>
            <a:r>
              <a:rPr lang="zh-CN" sz="3200" b="1" u="sng" kern="1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强烈的集体主义精神</a:t>
            </a: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。</a:t>
            </a:r>
            <a:endParaRPr lang="zh-CN" sz="3200" b="1" u="sng" kern="100" dirty="0">
              <a:solidFill>
                <a:schemeClr val="accent1">
                  <a:lumMod val="50000"/>
                </a:schemeClr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64765" y="1170305"/>
            <a:ext cx="36664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突然</a:t>
            </a:r>
            <a:endParaRPr lang="zh-CN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93215" y="1687195"/>
            <a:ext cx="1813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走走</a:t>
            </a:r>
            <a:endParaRPr lang="zh-CN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2" grpId="1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57736" y="4298509"/>
            <a:ext cx="6532844" cy="6242"/>
            <a:chOff x="1313697" y="4392763"/>
            <a:chExt cx="6532844" cy="6242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1313697" y="4392763"/>
              <a:ext cx="928703" cy="0"/>
            </a:xfrm>
            <a:prstGeom prst="line">
              <a:avLst/>
            </a:prstGeom>
            <a:ln w="57150" cap="rnd">
              <a:solidFill>
                <a:srgbClr val="778FB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2335428" y="4399005"/>
              <a:ext cx="551111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972820" y="439420"/>
            <a:ext cx="3507105" cy="49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rPr>
              <a:t>品</a:t>
            </a:r>
            <a:r>
              <a:rPr lang="en-US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rPr>
              <a:t>“</a:t>
            </a:r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rPr>
              <a:t>伟大</a:t>
            </a:r>
            <a:r>
              <a:rPr lang="en-US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rPr>
              <a:t>”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lt"/>
            </a:endParaRPr>
          </a:p>
        </p:txBody>
      </p:sp>
      <p:sp>
        <p:nvSpPr>
          <p:cNvPr id="7" name="五角星"/>
          <p:cNvSpPr/>
          <p:nvPr/>
        </p:nvSpPr>
        <p:spPr bwMode="auto">
          <a:xfrm>
            <a:off x="506730" y="432435"/>
            <a:ext cx="450850" cy="440055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rgbClr val="778FB5"/>
          </a:solidFill>
          <a:ln w="12700">
            <a:noFill/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128270" hangingPunct="0"/>
            <a:endParaRPr lang="en-US" sz="105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5" name="圆角矩形 60"/>
          <p:cNvSpPr/>
          <p:nvPr/>
        </p:nvSpPr>
        <p:spPr>
          <a:xfrm>
            <a:off x="907415" y="1103630"/>
            <a:ext cx="10376535" cy="2976245"/>
          </a:xfrm>
          <a:prstGeom prst="rect">
            <a:avLst/>
          </a:prstGeom>
          <a:noFill/>
          <a:ln>
            <a:solidFill>
              <a:srgbClr val="778FB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206500" y="1170305"/>
            <a:ext cx="9594850" cy="1862455"/>
          </a:xfrm>
          <a:prstGeom prst="rect">
            <a:avLst/>
          </a:prstGeom>
        </p:spPr>
        <p:txBody>
          <a:bodyPr wrap="square" lIns="68568" tIns="34289" rIns="68568" bIns="34289">
            <a:spAutoFit/>
          </a:bodyPr>
          <a:p>
            <a:pPr fontAlgn="auto">
              <a:lnSpc>
                <a:spcPts val="3500"/>
              </a:lnSpc>
              <a:defRPr/>
            </a:pPr>
            <a:r>
              <a:rPr lang="en-US" altLang="zh-CN" sz="2800" b="1" kern="10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    </a:t>
            </a:r>
            <a:r>
              <a:rPr lang="zh-CN" altLang="en-US" sz="28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柳公权楷书" panose="02010600010101010101" charset="-122"/>
              </a:rPr>
              <a:t>他们知道</a:t>
            </a:r>
            <a:r>
              <a:rPr lang="zh-CN" altLang="en-US" sz="2800" b="1" kern="1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柳公权楷书" panose="02010600010101010101" charset="-122"/>
              </a:rPr>
              <a:t>再也</a:t>
            </a:r>
            <a:r>
              <a:rPr lang="zh-CN" altLang="en-US" sz="28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柳公权楷书" panose="02010600010101010101" charset="-122"/>
              </a:rPr>
              <a:t>不会有任何奇迹能拯救他们了，于是决定不再迈步向厄运走去，而是骄傲地在帐篷里等待死神的来临，不管还要忍受怎样的痛苦。他们爬进各自的睡袋，却始终没有向世界哀叹过一声自己最后遭遇到的种种苦难。</a:t>
            </a:r>
            <a:endParaRPr lang="zh-CN" altLang="en-US" sz="28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柳公权楷书" panose="02010600010101010101" charset="-122"/>
            </a:endParaRPr>
          </a:p>
        </p:txBody>
      </p:sp>
      <p:sp>
        <p:nvSpPr>
          <p:cNvPr id="9" name="微信公众号：初中语文匠"/>
          <p:cNvSpPr/>
          <p:nvPr>
            <p:custDataLst>
              <p:tags r:id="rId1"/>
            </p:custDataLst>
          </p:nvPr>
        </p:nvSpPr>
        <p:spPr>
          <a:xfrm>
            <a:off x="1244597" y="1208622"/>
            <a:ext cx="560388" cy="4286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p>
            <a:pPr algn="ctr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04</a:t>
            </a:r>
            <a:endParaRPr lang="en-US" altLang="zh-CN" sz="2800" b="1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2" name="微信公众号：初中语文匠"/>
          <p:cNvSpPr txBox="1"/>
          <p:nvPr/>
        </p:nvSpPr>
        <p:spPr>
          <a:xfrm>
            <a:off x="907415" y="4394200"/>
            <a:ext cx="10376535" cy="10401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ts val="3700"/>
              </a:lnSpc>
              <a:defRPr/>
            </a:pP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他们在面对死神时完全没有</a:t>
            </a:r>
            <a:r>
              <a:rPr lang="zh-CN" sz="3200" b="1" u="sng" kern="100" dirty="0">
                <a:solidFill>
                  <a:srgbClr val="FF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对死亡的恐惧</a:t>
            </a: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，取而代之的是一种</a:t>
            </a:r>
            <a:r>
              <a:rPr lang="zh-CN" sz="3200" b="1" u="sng" kern="1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坚毅、</a:t>
            </a:r>
            <a:r>
              <a:rPr lang="zh-CN" sz="3200" b="1" u="sng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柳公权楷书" panose="02010600010101010101" charset="-122"/>
                <a:sym typeface="+mn-ea"/>
              </a:rPr>
              <a:t>勇敢</a:t>
            </a: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。</a:t>
            </a:r>
            <a:endParaRPr lang="zh-CN" sz="3200" b="1" u="sng" kern="100" dirty="0">
              <a:solidFill>
                <a:schemeClr val="accent1">
                  <a:lumMod val="50000"/>
                </a:schemeClr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525135" y="1654810"/>
            <a:ext cx="1141730" cy="4616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321050" y="1170305"/>
            <a:ext cx="687705" cy="4845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455150" y="2116455"/>
            <a:ext cx="781685" cy="46926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211580" y="1175385"/>
            <a:ext cx="9594850" cy="1862455"/>
          </a:xfrm>
          <a:prstGeom prst="rect">
            <a:avLst/>
          </a:prstGeom>
        </p:spPr>
        <p:txBody>
          <a:bodyPr wrap="square" lIns="68568" tIns="34289" rIns="68568" bIns="34289">
            <a:spAutoFit/>
          </a:bodyPr>
          <a:p>
            <a:pPr fontAlgn="auto">
              <a:lnSpc>
                <a:spcPts val="3500"/>
              </a:lnSpc>
              <a:defRPr/>
            </a:pPr>
            <a:r>
              <a:rPr lang="en-US" altLang="zh-CN" sz="2800" b="1" kern="10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    </a:t>
            </a:r>
            <a:r>
              <a:rPr lang="zh-CN" altLang="en-US" sz="28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柳公权楷书" panose="02010600010101010101" charset="-122"/>
              </a:rPr>
              <a:t>他们知道</a:t>
            </a:r>
            <a:r>
              <a:rPr lang="zh-CN" altLang="en-US" sz="2800" b="1" kern="1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柳公权楷书" panose="02010600010101010101" charset="-122"/>
              </a:rPr>
              <a:t>再也</a:t>
            </a:r>
            <a:r>
              <a:rPr lang="zh-CN" altLang="en-US" sz="28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柳公权楷书" panose="02010600010101010101" charset="-122"/>
              </a:rPr>
              <a:t>不会有任何奇迹能拯救他们了，于是决定不再迈步向厄运走去，而是骄傲地在帐篷里等待死神的来临，不管还要忍受怎样的痛苦。他们爬进各自的睡袋，却始终没有向世界哀叹过一声自己最后遭遇到的种种苦难。</a:t>
            </a:r>
            <a:endParaRPr lang="zh-CN" altLang="en-US" sz="28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柳公权楷书" panose="02010600010101010101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5" grpId="0" bldLvl="0" animBg="1"/>
      <p:bldP spid="16" grpId="0" bldLvl="0" animBg="1"/>
      <p:bldP spid="19" grpId="0" bldLvl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组合 91"/>
          <p:cNvGrpSpPr/>
          <p:nvPr/>
        </p:nvGrpSpPr>
        <p:grpSpPr>
          <a:xfrm>
            <a:off x="957736" y="4298509"/>
            <a:ext cx="6532844" cy="6242"/>
            <a:chOff x="1313697" y="4392763"/>
            <a:chExt cx="6532844" cy="6242"/>
          </a:xfrm>
        </p:grpSpPr>
        <p:cxnSp>
          <p:nvCxnSpPr>
            <p:cNvPr id="75" name="直接连接符 74"/>
            <p:cNvCxnSpPr/>
            <p:nvPr/>
          </p:nvCxnSpPr>
          <p:spPr>
            <a:xfrm>
              <a:off x="1313697" y="4392763"/>
              <a:ext cx="928703" cy="0"/>
            </a:xfrm>
            <a:prstGeom prst="line">
              <a:avLst/>
            </a:prstGeom>
            <a:ln w="57150" cap="rnd">
              <a:solidFill>
                <a:srgbClr val="778FB5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2335428" y="4399005"/>
              <a:ext cx="5511113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972820" y="439420"/>
            <a:ext cx="3507105" cy="49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rPr>
              <a:t>品</a:t>
            </a:r>
            <a:r>
              <a:rPr lang="en-US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rPr>
              <a:t>“</a:t>
            </a:r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rPr>
              <a:t>伟大</a:t>
            </a:r>
            <a:r>
              <a:rPr lang="en-US" altLang="zh-CN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喵喵奶糖" panose="02000503000000000000" charset="-122"/>
                <a:sym typeface="+mn-lt"/>
              </a:rPr>
              <a:t>”</a:t>
            </a:r>
            <a:endParaRPr lang="en-US" altLang="zh-CN" sz="2600" dirty="0">
              <a:solidFill>
                <a:schemeClr val="tx1">
                  <a:lumMod val="65000"/>
                  <a:lumOff val="35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lt"/>
            </a:endParaRPr>
          </a:p>
        </p:txBody>
      </p:sp>
      <p:sp>
        <p:nvSpPr>
          <p:cNvPr id="7" name="五角星"/>
          <p:cNvSpPr/>
          <p:nvPr/>
        </p:nvSpPr>
        <p:spPr bwMode="auto">
          <a:xfrm>
            <a:off x="506730" y="432435"/>
            <a:ext cx="450850" cy="440055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rgbClr val="778FB5"/>
          </a:solidFill>
          <a:ln w="12700">
            <a:noFill/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128270" hangingPunct="0"/>
            <a:endParaRPr lang="en-US" sz="105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5" name="圆角矩形 60"/>
          <p:cNvSpPr/>
          <p:nvPr/>
        </p:nvSpPr>
        <p:spPr>
          <a:xfrm>
            <a:off x="907415" y="1103630"/>
            <a:ext cx="10376535" cy="2976245"/>
          </a:xfrm>
          <a:prstGeom prst="rect">
            <a:avLst/>
          </a:prstGeom>
          <a:noFill/>
          <a:ln>
            <a:solidFill>
              <a:srgbClr val="778FB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206500" y="1170305"/>
            <a:ext cx="9594850" cy="2760345"/>
          </a:xfrm>
          <a:prstGeom prst="rect">
            <a:avLst/>
          </a:prstGeom>
        </p:spPr>
        <p:txBody>
          <a:bodyPr wrap="square" lIns="68568" tIns="34289" rIns="68568" bIns="34289">
            <a:spAutoFit/>
          </a:bodyPr>
          <a:p>
            <a:pPr fontAlgn="auto">
              <a:lnSpc>
                <a:spcPts val="3500"/>
              </a:lnSpc>
              <a:defRPr/>
            </a:pPr>
            <a:r>
              <a:rPr lang="en-US" altLang="zh-CN" sz="2800" b="1" kern="100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</a:rPr>
              <a:t>    </a:t>
            </a:r>
            <a:r>
              <a:rPr lang="zh-CN" altLang="zh-CN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</a:t>
            </a:r>
            <a:r>
              <a:rPr lang="zh-CN" altLang="zh-CN" sz="3200" b="1" kern="1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斯科特海军上校的日记一直记到他生命的最后一息，记到他的手指完全冻住，笔从僵硬的手中滑下来为止”“最后一篇日记是他用已经冻伤的手指哆哆嗦嗦写下的愿望：‘请把这本日记送到我的妻子手中！’但他随后又悲伤地、坚决地画去了‘我的妻子’这几个字，在它们上面补写了可怕的‘我的遗孀’”</a:t>
            </a:r>
            <a:r>
              <a:rPr lang="zh-CN" altLang="zh-CN" sz="3200" b="1" kern="1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endParaRPr lang="zh-CN" altLang="zh-CN" sz="3200" b="1" kern="1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9" name="微信公众号：初中语文匠"/>
          <p:cNvSpPr/>
          <p:nvPr>
            <p:custDataLst>
              <p:tags r:id="rId1"/>
            </p:custDataLst>
          </p:nvPr>
        </p:nvSpPr>
        <p:spPr>
          <a:xfrm>
            <a:off x="1244597" y="1208622"/>
            <a:ext cx="560388" cy="4286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p>
            <a:pPr algn="ctr">
              <a:defRPr/>
            </a:pPr>
            <a:r>
              <a:rPr lang="en-US" altLang="zh-CN" sz="2800" b="1" dirty="0">
                <a:solidFill>
                  <a:srgbClr val="000000"/>
                </a:solidFill>
                <a:latin typeface="柳公权楷书" panose="02010600010101010101" charset="-122"/>
                <a:ea typeface="柳公权楷书" panose="02010600010101010101" charset="-122"/>
              </a:rPr>
              <a:t>05</a:t>
            </a:r>
            <a:endParaRPr lang="en-US" altLang="zh-CN" sz="2800" b="1" dirty="0">
              <a:solidFill>
                <a:srgbClr val="000000"/>
              </a:solidFill>
              <a:latin typeface="柳公权楷书" panose="02010600010101010101" charset="-122"/>
              <a:ea typeface="柳公权楷书" panose="02010600010101010101" charset="-122"/>
            </a:endParaRPr>
          </a:p>
        </p:txBody>
      </p:sp>
      <p:sp>
        <p:nvSpPr>
          <p:cNvPr id="12" name="微信公众号：初中语文匠"/>
          <p:cNvSpPr txBox="1"/>
          <p:nvPr/>
        </p:nvSpPr>
        <p:spPr>
          <a:xfrm>
            <a:off x="907415" y="4394200"/>
            <a:ext cx="10376535" cy="1514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ts val="3700"/>
              </a:lnSpc>
              <a:defRPr/>
            </a:pP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斯科特在临死之前想到的仍是</a:t>
            </a:r>
            <a:r>
              <a:rPr lang="zh-CN" sz="3200" b="1" u="sng" kern="100" dirty="0">
                <a:solidFill>
                  <a:srgbClr val="FF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祖国</a:t>
            </a: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、家人，他在临死之前饱含感情写下遗书，既表现了他对死亡的</a:t>
            </a:r>
            <a:r>
              <a:rPr lang="zh-CN" sz="3200" b="1" u="sng" kern="1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坦然</a:t>
            </a: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接受，又体现了他</a:t>
            </a:r>
            <a:r>
              <a:rPr lang="zh-CN" sz="3200" b="1" u="sng" kern="1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对妻子深深的爱</a:t>
            </a:r>
            <a:r>
              <a:rPr lang="zh-CN" sz="3200" b="1" u="sng" kern="100" dirty="0">
                <a:solidFill>
                  <a:schemeClr val="accent1">
                    <a:lumMod val="50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。</a:t>
            </a:r>
            <a:endParaRPr lang="zh-CN" sz="3200" b="1" u="sng" kern="100" dirty="0">
              <a:solidFill>
                <a:schemeClr val="accent1">
                  <a:lumMod val="50000"/>
                </a:schemeClr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234430" y="1113155"/>
            <a:ext cx="16960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一直</a:t>
            </a:r>
            <a:endParaRPr lang="zh-CN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849495" y="1562735"/>
            <a:ext cx="22644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完全</a:t>
            </a:r>
            <a:endParaRPr lang="zh-CN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20330" y="1562735"/>
            <a:ext cx="19437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僵硬</a:t>
            </a:r>
            <a:endParaRPr lang="zh-CN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720965" y="2010410"/>
            <a:ext cx="14128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冻伤</a:t>
            </a:r>
            <a:endParaRPr lang="zh-CN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53890" y="2896870"/>
            <a:ext cx="32461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悲伤地、坚决地</a:t>
            </a:r>
            <a:endParaRPr lang="zh-CN" altLang="zh-CN" sz="3200" b="1" kern="1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191895" y="2012315"/>
            <a:ext cx="10577830" cy="1075690"/>
            <a:chOff x="1877" y="3169"/>
            <a:chExt cx="16658" cy="1694"/>
          </a:xfrm>
        </p:grpSpPr>
        <p:sp>
          <p:nvSpPr>
            <p:cNvPr id="10" name="文本框 9"/>
            <p:cNvSpPr txBox="1"/>
            <p:nvPr/>
          </p:nvSpPr>
          <p:spPr>
            <a:xfrm>
              <a:off x="15381" y="3169"/>
              <a:ext cx="3155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32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哆哆</a:t>
              </a:r>
              <a:endPara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endPara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877" y="3878"/>
              <a:ext cx="247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zh-CN" sz="3200" b="1" kern="1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嗦嗦</a:t>
              </a:r>
              <a:endParaRPr lang="zh-CN" altLang="zh-CN" sz="3200" b="1" kern="1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  <p:bldP spid="12" grpId="0"/>
      <p:bldP spid="12" grpId="1"/>
      <p:bldP spid="2" grpId="0"/>
      <p:bldP spid="3" grpId="0"/>
      <p:bldP spid="4" grpId="0"/>
      <p:bldP spid="6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mountain-690122_1920"/>
          <p:cNvPicPr>
            <a:picLocks noChangeAspect="1"/>
          </p:cNvPicPr>
          <p:nvPr/>
        </p:nvPicPr>
        <p:blipFill>
          <a:blip r:embed="rId1">
            <a:lum contrast="-18000"/>
          </a:blip>
          <a:stretch>
            <a:fillRect/>
          </a:stretch>
        </p:blipFill>
        <p:spPr>
          <a:xfrm>
            <a:off x="0" y="0"/>
            <a:ext cx="12265660" cy="6880225"/>
          </a:xfrm>
          <a:prstGeom prst="rect">
            <a:avLst/>
          </a:prstGeom>
          <a:noFill/>
          <a:effectLst/>
        </p:spPr>
      </p:pic>
      <p:sp>
        <p:nvSpPr>
          <p:cNvPr id="2" name="文本框 1"/>
          <p:cNvSpPr txBox="1"/>
          <p:nvPr/>
        </p:nvSpPr>
        <p:spPr>
          <a:xfrm>
            <a:off x="1403985" y="133985"/>
            <a:ext cx="9458325" cy="2230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  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英雄之所以称之为英雄，并不在于我们颂赞的语言，而在于他们始终以高度的事业心、自尊心和锲而不舍地对神奇而美妙的宇宙进行探索的责任感，去实践真正的生活以至献出生命，我们所能尽力做到的就是记住他们的名字！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 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spcBef>
                <a:spcPct val="50000"/>
              </a:spcBef>
            </a:pP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楷体_GB2312" pitchFamily="49" charset="-122"/>
                <a:sym typeface="+mn-ea"/>
              </a:rPr>
              <a:t>                                                                                          ——</a:t>
            </a:r>
            <a:r>
              <a:rPr lang="zh-CN" altLang="en-US" b="1" dirty="0">
                <a:solidFill>
                  <a:schemeClr val="tx1"/>
                </a:solidFill>
                <a:latin typeface="方正仿宋简体" pitchFamily="2" charset="-122"/>
                <a:ea typeface="方正仿宋简体" pitchFamily="2" charset="-122"/>
                <a:sym typeface="+mn-ea"/>
              </a:rPr>
              <a:t>摘自里根演讲</a:t>
            </a:r>
            <a:r>
              <a:rPr lang="en-US" altLang="zh-CN" b="1">
                <a:solidFill>
                  <a:schemeClr val="tx1"/>
                </a:solidFill>
                <a:latin typeface="方正仿宋简体" pitchFamily="2" charset="-122"/>
                <a:ea typeface="方正仿宋简体" pitchFamily="2" charset="-122"/>
                <a:sym typeface="+mn-ea"/>
              </a:rPr>
              <a:t>《</a:t>
            </a:r>
            <a:r>
              <a:rPr lang="zh-CN" altLang="en-US" b="1" dirty="0">
                <a:solidFill>
                  <a:schemeClr val="tx1"/>
                </a:solidFill>
                <a:latin typeface="方正仿宋简体" pitchFamily="2" charset="-122"/>
                <a:ea typeface="方正仿宋简体" pitchFamily="2" charset="-122"/>
                <a:sym typeface="+mn-ea"/>
              </a:rPr>
              <a:t>真正的英雄</a:t>
            </a:r>
            <a:r>
              <a:rPr lang="en-US" altLang="zh-CN" b="1">
                <a:solidFill>
                  <a:schemeClr val="tx1"/>
                </a:solidFill>
                <a:latin typeface="方正仿宋简体" pitchFamily="2" charset="-122"/>
                <a:ea typeface="方正仿宋简体" pitchFamily="2" charset="-122"/>
                <a:sym typeface="+mn-ea"/>
              </a:rPr>
              <a:t>》</a:t>
            </a:r>
            <a:endParaRPr lang="en-US" altLang="zh-CN" b="1">
              <a:solidFill>
                <a:schemeClr val="tx1"/>
              </a:solidFill>
              <a:latin typeface="方正仿宋简体" pitchFamily="2" charset="-122"/>
              <a:ea typeface="方正仿宋简体" pitchFamily="2" charset="-122"/>
              <a:sym typeface="+mn-ea"/>
            </a:endParaRPr>
          </a:p>
        </p:txBody>
      </p:sp>
      <p:sp>
        <p:nvSpPr>
          <p:cNvPr id="118786" name="文本框 118785"/>
          <p:cNvSpPr txBox="1"/>
          <p:nvPr/>
        </p:nvSpPr>
        <p:spPr>
          <a:xfrm>
            <a:off x="790575" y="2286635"/>
            <a:ext cx="97142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让我们永远铭记这五位英雄的名字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8787" name="文本框 118786"/>
          <p:cNvSpPr txBox="1"/>
          <p:nvPr/>
        </p:nvSpPr>
        <p:spPr>
          <a:xfrm>
            <a:off x="945515" y="2931795"/>
            <a:ext cx="8576945" cy="37534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探险队成员及身份：</a:t>
            </a:r>
            <a:endParaRPr lang="zh-CN" altLang="en-US" sz="2800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埃文斯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英国海军军士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奥茨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英国皇家禁卫军骑兵上尉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威尔逊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科研博士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斯科特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海军上校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鲍尔斯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身份不明</a:t>
            </a:r>
            <a:endParaRPr lang="zh-CN" altLang="en-US" sz="2800" b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87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18787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8787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18787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charRg st="1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18787">
                                            <p:txEl>
                                              <p:charRg st="10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8787">
                                            <p:txEl>
                                              <p:charRg st="1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8787">
                                            <p:txEl>
                                              <p:charRg st="1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charRg st="2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118787">
                                            <p:txEl>
                                              <p:charRg st="26" end="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18787">
                                            <p:txEl>
                                              <p:charRg st="2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18787">
                                            <p:txEl>
                                              <p:charRg st="2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charRg st="46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0"/>
                                        <p:tgtEl>
                                          <p:spTgt spid="118787">
                                            <p:txEl>
                                              <p:charRg st="46" end="6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18787">
                                            <p:txEl>
                                              <p:charRg st="46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18787">
                                            <p:txEl>
                                              <p:charRg st="46" end="6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charRg st="60" end="7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118787">
                                            <p:txEl>
                                              <p:charRg st="60" end="7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18787">
                                            <p:txEl>
                                              <p:charRg st="60" end="7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18787">
                                            <p:txEl>
                                              <p:charRg st="60" end="7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charRg st="74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118787">
                                            <p:txEl>
                                              <p:charRg st="74" end="8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118787">
                                            <p:txEl>
                                              <p:charRg st="74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118787">
                                            <p:txEl>
                                              <p:charRg st="74" end="8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7" grpId="0" uiExpand="1" build="p"/>
      <p:bldP spid="1187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摄图网_500774202_贡嘎雪山（企业商用）"/>
          <p:cNvPicPr>
            <a:picLocks noChangeAspect="1"/>
          </p:cNvPicPr>
          <p:nvPr/>
        </p:nvPicPr>
        <p:blipFill>
          <a:blip r:embed="rId1"/>
          <a:srcRect l="-1149" t="32432" r="3150" b="27193"/>
          <a:stretch>
            <a:fillRect/>
          </a:stretch>
        </p:blipFill>
        <p:spPr>
          <a:xfrm>
            <a:off x="846455" y="4945380"/>
            <a:ext cx="4983480" cy="1270000"/>
          </a:xfrm>
          <a:prstGeom prst="rect">
            <a:avLst/>
          </a:prstGeom>
        </p:spPr>
      </p:pic>
      <p:pic>
        <p:nvPicPr>
          <p:cNvPr id="2" name="图片 1" descr="摄图网_500774202_贡嘎雪山（企业商用）"/>
          <p:cNvPicPr>
            <a:picLocks noChangeAspect="1"/>
          </p:cNvPicPr>
          <p:nvPr/>
        </p:nvPicPr>
        <p:blipFill>
          <a:blip r:embed="rId1"/>
          <a:srcRect l="-1149" t="32432" r="3150" b="27193"/>
          <a:stretch>
            <a:fillRect/>
          </a:stretch>
        </p:blipFill>
        <p:spPr>
          <a:xfrm>
            <a:off x="6047105" y="4945380"/>
            <a:ext cx="4983480" cy="1270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72820" y="439420"/>
            <a:ext cx="3507105" cy="49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+mn-ea"/>
                <a:sym typeface="+mn-lt"/>
              </a:rPr>
              <a:t>主题概括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+mn-ea"/>
              <a:sym typeface="+mn-lt"/>
            </a:endParaRPr>
          </a:p>
        </p:txBody>
      </p:sp>
      <p:sp>
        <p:nvSpPr>
          <p:cNvPr id="7" name="五角星"/>
          <p:cNvSpPr/>
          <p:nvPr/>
        </p:nvSpPr>
        <p:spPr bwMode="auto">
          <a:xfrm>
            <a:off x="506730" y="432435"/>
            <a:ext cx="450850" cy="440055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rgbClr val="778FB5"/>
          </a:solidFill>
          <a:ln w="12700">
            <a:noFill/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128270" hangingPunct="0"/>
            <a:endParaRPr lang="en-US" sz="105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72820" y="1258570"/>
            <a:ext cx="9869170" cy="26511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p>
            <a:pPr eaLnBrk="1" latinLnBrk="0" hangingPunct="1">
              <a:lnSpc>
                <a:spcPct val="130000"/>
              </a:lnSpc>
            </a:pP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宋体" panose="02010600030101010101" pitchFamily="2" charset="-122"/>
              </a:rPr>
              <a:t>  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 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这个世界是需要闪耀的星星来照明未来的。悲剧中的伟大崇高属于时代，属于历史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宋体" panose="02010600030101010101" pitchFamily="2" charset="-122"/>
              </a:rPr>
              <a:t>。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宋体" panose="02010600030101010101" pitchFamily="2" charset="-122"/>
            </a:endParaRPr>
          </a:p>
          <a:p>
            <a:pPr eaLnBrk="1" latinLnBrk="0" hangingPunct="1">
              <a:lnSpc>
                <a:spcPct val="130000"/>
              </a:lnSpc>
            </a:pP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宋体" panose="02010600030101010101" pitchFamily="2" charset="-122"/>
              </a:rPr>
              <a:t> 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宋体" panose="02010600030101010101" pitchFamily="2" charset="-122"/>
              </a:rPr>
              <a:t>  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柳公权楷书" panose="02010600010101010101" charset="-122"/>
                <a:sym typeface="宋体" panose="02010600030101010101" pitchFamily="2" charset="-122"/>
              </a:rPr>
              <a:t>这五位英雄用</a:t>
            </a:r>
            <a:r>
              <a:rPr lang="zh-CN" altLang="en-US" sz="3200" b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柳公权楷书" panose="02010600010101010101" charset="-122"/>
                <a:sym typeface="宋体" panose="02010600030101010101" pitchFamily="2" charset="-122"/>
              </a:rPr>
              <a:t>勇于探索、为</a:t>
            </a:r>
            <a:r>
              <a:rPr lang="zh-CN" altLang="en-US" sz="32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柳公权楷书" panose="02010600010101010101" charset="-122"/>
                <a:sym typeface="宋体" panose="02010600030101010101" pitchFamily="2" charset="-122"/>
              </a:rPr>
              <a:t>事业而献身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的崇高精神在探索未知的道路上铸起永恒的</a:t>
            </a:r>
            <a:r>
              <a:rPr lang="zh-CN" alt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丰碑！</a:t>
            </a:r>
            <a:endParaRPr lang="zh-CN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6" name="图片 40965" descr="climb0703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53630" y="227965"/>
            <a:ext cx="4542155" cy="3441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72" name="文本占位符 40971"/>
          <p:cNvSpPr>
            <a:spLocks noGrp="1"/>
          </p:cNvSpPr>
          <p:nvPr>
            <p:ph type="body" idx="1"/>
          </p:nvPr>
        </p:nvSpPr>
        <p:spPr>
          <a:xfrm>
            <a:off x="1847850" y="1773238"/>
            <a:ext cx="5292725" cy="2376487"/>
          </a:xfrm>
        </p:spPr>
        <p:txBody>
          <a:bodyPr lIns="91439" rIns="91439"/>
          <a:p>
            <a:pPr>
              <a:buNone/>
            </a:pPr>
            <a:r>
              <a:rPr lang="en-US" altLang="zh-CN" sz="4900" b="1" dirty="0">
                <a:solidFill>
                  <a:srgbClr val="FF0000"/>
                </a:solidFill>
              </a:rPr>
              <a:t> 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五角星"/>
          <p:cNvSpPr/>
          <p:nvPr/>
        </p:nvSpPr>
        <p:spPr bwMode="auto">
          <a:xfrm>
            <a:off x="506730" y="432435"/>
            <a:ext cx="450850" cy="440055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rgbClr val="778FB5"/>
          </a:solidFill>
          <a:ln w="12700">
            <a:noFill/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p>
            <a:pPr algn="ctr" defTabSz="128270" hangingPunct="0"/>
            <a:endParaRPr lang="en-US" sz="105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72820" y="439420"/>
            <a:ext cx="3507105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lt"/>
              </a:rPr>
              <a:t>拓展延伸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喵喵奶糖" panose="02000503000000000000" charset="-122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29945" y="1410335"/>
            <a:ext cx="582866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人类探索自然的过程中，伟大与悲壮崇高从来都是并行的。历史的长河中，更不缺乏“悲壮的英雄”，同学们，你们知道哪些英雄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人物呢？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135340283357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" r="823" b="6244"/>
          <a:stretch>
            <a:fillRect/>
          </a:stretch>
        </p:blipFill>
        <p:spPr bwMode="auto">
          <a:xfrm>
            <a:off x="31750" y="0"/>
            <a:ext cx="12160250" cy="695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6" name="矩形 67585"/>
          <p:cNvSpPr/>
          <p:nvPr/>
        </p:nvSpPr>
        <p:spPr>
          <a:xfrm>
            <a:off x="3556318" y="209550"/>
            <a:ext cx="7091362" cy="6123940"/>
          </a:xfrm>
          <a:prstGeom prst="rect">
            <a:avLst/>
          </a:prstGeom>
          <a:noFill/>
          <a:ln w="9525">
            <a:noFill/>
          </a:ln>
        </p:spPr>
        <p:txBody>
          <a:bodyPr lIns="91439" rIns="91439">
            <a:spAutoFit/>
          </a:bodyPr>
          <a:p>
            <a:pPr algn="l" eaLnBrk="0" hangingPunct="0">
              <a:spcBef>
                <a:spcPct val="50000"/>
              </a:spcBef>
            </a:pPr>
            <a:r>
              <a:rPr lang="en-US" altLang="zh-CN" sz="360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1519年麦哲伦奉西班牙国王之命，率领探险队寻找到通往东印度群岛这一西行路线，西行横渡大西洋至巴西的一路上风平浪静，但后来情形开始恶化。船队中有一艘船遇风暴失事。接着几名船长密谋 反对他，有一艘船调头返航。麦哲伦将谋反者中的一名处死，将两名弃留在荒凉的海滩上后，又扬帆启航。当船队抵达马里亚纳群岛时，当地居民向他们发起了攻击，在与一些部落的交战中麦哲伦阵亡。</a:t>
            </a:r>
            <a:r>
              <a:rPr lang="zh-CN" altLang="en-US" sz="3600" dirty="0">
                <a:solidFill>
                  <a:srgbClr val="FF0000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  <a:endParaRPr lang="zh-CN" altLang="en-US" sz="3600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7587" name="矩形 67586"/>
          <p:cNvSpPr/>
          <p:nvPr/>
        </p:nvSpPr>
        <p:spPr>
          <a:xfrm>
            <a:off x="1233805" y="3157220"/>
            <a:ext cx="1705610" cy="706755"/>
          </a:xfrm>
          <a:prstGeom prst="rect">
            <a:avLst/>
          </a:prstGeom>
          <a:noFill/>
          <a:ln w="9525">
            <a:noFill/>
          </a:ln>
        </p:spPr>
        <p:txBody>
          <a:bodyPr wrap="none" lIns="91439" rIns="91439" anchor="t" anchorCtr="0">
            <a:spAutoFit/>
          </a:bodyPr>
          <a:p>
            <a:r>
              <a:rPr lang="zh-CN" altLang="en-US" sz="4000" dirty="0">
                <a:solidFill>
                  <a:schemeClr val="folHlink"/>
                </a:solidFill>
                <a:latin typeface="Times New Roman" panose="02020603050405020304" pitchFamily="18" charset="0"/>
              </a:rPr>
              <a:t>麦哲伦</a:t>
            </a:r>
            <a:endParaRPr lang="zh-CN" altLang="en-US" sz="4000" dirty="0">
              <a:solidFill>
                <a:schemeClr val="folHlin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7588" name="图片 67587" descr="untitle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2990" y="360680"/>
            <a:ext cx="2047875" cy="2657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9810" name="图片 119809" descr="余纯顺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52600" y="304800"/>
            <a:ext cx="3911600" cy="61483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9811" name="文本框 119810"/>
          <p:cNvSpPr txBox="1"/>
          <p:nvPr/>
        </p:nvSpPr>
        <p:spPr>
          <a:xfrm>
            <a:off x="5867400" y="2133600"/>
            <a:ext cx="4800600" cy="3538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八年徒步中国。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人类史上第一个孤身徒步考察青藏高原的人。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1996年6月在征服死亡之海罗布泊时不幸遇难，时值46岁。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9812" name="文本框 119811"/>
          <p:cNvSpPr txBox="1"/>
          <p:nvPr/>
        </p:nvSpPr>
        <p:spPr>
          <a:xfrm>
            <a:off x="5664200" y="765175"/>
            <a:ext cx="2808288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4400" dirty="0">
                <a:solidFill>
                  <a:srgbClr val="FF0000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悲壮英</a:t>
            </a:r>
            <a:r>
              <a:rPr lang="zh-CN" altLang="en-US" sz="4400" dirty="0">
                <a:solidFill>
                  <a:srgbClr val="FF0000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雄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华文新魏" panose="02010800040101010101" pitchFamily="2" charset="-122"/>
            </a:endParaRPr>
          </a:p>
        </p:txBody>
      </p:sp>
      <p:sp>
        <p:nvSpPr>
          <p:cNvPr id="119813" name="矩形 119812"/>
          <p:cNvSpPr/>
          <p:nvPr/>
        </p:nvSpPr>
        <p:spPr>
          <a:xfrm>
            <a:off x="8197850" y="549275"/>
            <a:ext cx="2468880" cy="101473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6000" b="0" dirty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黑体" panose="02010609060101010101" charset="-122"/>
              </a:rPr>
              <a:t>余纯顺</a:t>
            </a:r>
            <a:endParaRPr lang="zh-CN" altLang="en-US" sz="6000" b="0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  <a:ea typeface="黑体" panose="02010609060101010101" charset="-122"/>
            </a:endParaRPr>
          </a:p>
        </p:txBody>
      </p:sp>
    </p:spTree>
  </p:cSld>
  <p:clrMapOvr>
    <a:masterClrMapping/>
  </p:clrMapOvr>
  <p:transition advTm="16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/>
      <p:bldP spid="119812" grpId="0"/>
      <p:bldP spid="1198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0834" name="文本框 120833"/>
          <p:cNvSpPr txBox="1"/>
          <p:nvPr/>
        </p:nvSpPr>
        <p:spPr>
          <a:xfrm>
            <a:off x="1494155" y="5163503"/>
            <a:ext cx="9348788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2005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年体坛风云人物。他的梦想是登上第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14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座八千米的高峰，但攀登时滚石夺走了他的生命。幸运的是他与所爱的雪山共眠，高山仰止，英雄不朽。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120835" name="矩形 120834"/>
          <p:cNvSpPr/>
          <p:nvPr/>
        </p:nvSpPr>
        <p:spPr>
          <a:xfrm>
            <a:off x="2855913" y="188913"/>
            <a:ext cx="6624637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400" dirty="0">
                <a:solidFill>
                  <a:srgbClr val="FF0000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悲壮英雄的续集：</a:t>
            </a:r>
            <a:r>
              <a:rPr lang="zh-CN" altLang="en-US" sz="4400" dirty="0">
                <a:solidFill>
                  <a:srgbClr val="FF0000"/>
                </a:solidFill>
                <a:latin typeface="Arial" panose="020B0604020202020204" pitchFamily="34" charset="0"/>
                <a:ea typeface="华文新魏" panose="02010800040101010101" pitchFamily="2" charset="-122"/>
              </a:rPr>
              <a:t>仁那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华文新魏" panose="02010800040101010101" pitchFamily="2" charset="-122"/>
            </a:endParaRPr>
          </a:p>
        </p:txBody>
      </p:sp>
      <p:pic>
        <p:nvPicPr>
          <p:cNvPr id="120836" name="图片 120835" descr="xinsrc_472050228150946909016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83205" y="981075"/>
            <a:ext cx="6387465" cy="40151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2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208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4" grpId="0"/>
      <p:bldP spid="1208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7779879877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548130" y="830580"/>
            <a:ext cx="9096375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学们，时光悠悠，岁月易逝。英雄们的足迹烙印在了南极这片土地上，英雄们的名字镌刻进了历史的记忆。正是因为有了这些前赴后继的勇士们，人类才揭开了南极神秘的面纱，实现了与南极的亲密接触与平等对话。</a:t>
            </a:r>
            <a:endParaRPr lang="zh-CN" altLang="en-US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当我们仰望历史的苍穹，当我们把鲜花和掌声给予那些幸福的成功者的时候，请不要忘了那些勇于挑战自我，超越自我的失败了的勇士们，他们也是当之无愧的真心英雄。</a:t>
            </a:r>
            <a:endParaRPr lang="zh-CN" altLang="en-US" sz="32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5666769b9c6e4e3da0e17a766eb5aeed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摄图网_401746906_星空背景（企业商用）"/>
          <p:cNvPicPr>
            <a:picLocks noChangeAspect="1"/>
          </p:cNvPicPr>
          <p:nvPr/>
        </p:nvPicPr>
        <p:blipFill>
          <a:blip r:embed="rId1"/>
          <a:srcRect b="5639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sp>
        <p:nvSpPr>
          <p:cNvPr id="181" name="文本框 180"/>
          <p:cNvSpPr txBox="1"/>
          <p:nvPr/>
        </p:nvSpPr>
        <p:spPr>
          <a:xfrm>
            <a:off x="2674620" y="1181100"/>
            <a:ext cx="68345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9600" b="1" spc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逍遥行书" panose="00000500000000000000" charset="-122"/>
                <a:ea typeface="字魂逍遥行书" panose="00000500000000000000" charset="-122"/>
                <a:cs typeface="创艺简标宋" charset="0"/>
              </a:rPr>
              <a:t>伟大的悲剧</a:t>
            </a:r>
            <a:endParaRPr lang="zh-CN" sz="9600" b="1" spc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字魂逍遥行书" panose="00000500000000000000" charset="-122"/>
              <a:ea typeface="字魂逍遥行书" panose="00000500000000000000" charset="-122"/>
              <a:cs typeface="创艺简标宋" charset="0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4330065" y="3063240"/>
            <a:ext cx="3532505" cy="706755"/>
          </a:xfrm>
          <a:prstGeom prst="rect">
            <a:avLst/>
          </a:prstGeom>
          <a:noFill/>
          <a:ln>
            <a:solidFill>
              <a:srgbClr val="778FB5"/>
            </a:solidFill>
          </a:ln>
        </p:spPr>
        <p:txBody>
          <a:bodyPr wrap="square" rtlCol="0">
            <a:spAutoFit/>
          </a:bodyPr>
          <a:lstStyle/>
          <a:p>
            <a:pPr algn="dist"/>
            <a:r>
              <a:rPr 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cs typeface="微软雅黑" panose="020B0503020204020204" pitchFamily="34" charset="-122"/>
              </a:rPr>
              <a:t>茨威格</a:t>
            </a:r>
            <a:endParaRPr lang="zh-CN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楷书" panose="02010600010101010101" charset="-122"/>
              <a:ea typeface="柳公权楷书" panose="02010600010101010101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015480" y="6286500"/>
            <a:ext cx="4879340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p>
            <a:pPr algn="dist"/>
            <a:r>
              <a:rPr 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cs typeface="微软雅黑" panose="020B0503020204020204" pitchFamily="34" charset="-122"/>
              </a:rPr>
              <a:t>【圩塘中学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cs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cs typeface="微软雅黑" panose="020B0503020204020204" pitchFamily="34" charset="-122"/>
              </a:rPr>
              <a:t>朱振泽</a:t>
            </a:r>
            <a:r>
              <a:rPr lang="zh-CN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cs typeface="微软雅黑" panose="020B0503020204020204" pitchFamily="34" charset="-122"/>
              </a:rPr>
              <a:t>】</a:t>
            </a:r>
            <a:endParaRPr 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楷书" panose="02010600010101010101" charset="-122"/>
              <a:ea typeface="柳公权楷书" panose="02010600010101010101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189" grpId="0" bldLvl="0" animBg="1"/>
      <p:bldP spid="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972820" y="439420"/>
            <a:ext cx="3507105" cy="49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喵喵奶糖" panose="02000503000000000000" charset="-122"/>
                <a:ea typeface="喵喵奶糖" panose="02000503000000000000" charset="-122"/>
                <a:cs typeface="+mn-ea"/>
                <a:sym typeface="+mn-lt"/>
              </a:rPr>
              <a:t>整体感知</a:t>
            </a:r>
            <a:endParaRPr lang="zh-CN" altLang="en-US" sz="2600" dirty="0">
              <a:solidFill>
                <a:schemeClr val="tx1">
                  <a:lumMod val="65000"/>
                  <a:lumOff val="35000"/>
                </a:schemeClr>
              </a:solidFill>
              <a:latin typeface="喵喵奶糖" panose="02000503000000000000" charset="-122"/>
              <a:ea typeface="喵喵奶糖" panose="02000503000000000000" charset="-122"/>
              <a:cs typeface="+mn-ea"/>
              <a:sym typeface="+mn-lt"/>
            </a:endParaRPr>
          </a:p>
        </p:txBody>
      </p:sp>
      <p:sp>
        <p:nvSpPr>
          <p:cNvPr id="7" name="五角星"/>
          <p:cNvSpPr/>
          <p:nvPr/>
        </p:nvSpPr>
        <p:spPr bwMode="auto">
          <a:xfrm>
            <a:off x="506730" y="432435"/>
            <a:ext cx="450850" cy="440055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rgbClr val="778FB5"/>
          </a:solidFill>
          <a:ln w="12700">
            <a:noFill/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128270" hangingPunct="0"/>
            <a:endParaRPr lang="en-US" sz="105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1155" y="1154430"/>
            <a:ext cx="876300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eaLnBrk="1" latinLnBrk="0" hangingPunct="1">
              <a:lnSpc>
                <a:spcPct val="150000"/>
              </a:lnSpc>
            </a:pPr>
            <a:r>
              <a:rPr lang="en-US" altLang="zh-CN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1</a:t>
            </a:r>
            <a:r>
              <a:rPr lang="en-US" altLang="zh-CN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.</a:t>
            </a:r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速读课文，用</a:t>
            </a: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简洁的语言复述文章的故事情节。</a:t>
            </a: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8" name="微信公众号：初中语文匠"/>
          <p:cNvSpPr txBox="1"/>
          <p:nvPr/>
        </p:nvSpPr>
        <p:spPr>
          <a:xfrm>
            <a:off x="1327785" y="2040255"/>
            <a:ext cx="9853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dirty="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提示</a:t>
            </a:r>
            <a:r>
              <a:rPr lang="zh-CN" altLang="en-US" sz="2800" dirty="0" smtClean="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：从记叙文六要素入手，进行复述</a:t>
            </a:r>
            <a:r>
              <a:rPr lang="zh-CN" altLang="en-US" sz="2800" dirty="0">
                <a:solidFill>
                  <a:schemeClr val="tx2"/>
                </a:solidFill>
                <a:latin typeface="华文行楷" panose="02010800040101010101" charset="-122"/>
                <a:ea typeface="华文行楷" panose="02010800040101010101" charset="-122"/>
                <a:cs typeface="华文行楷" panose="02010800040101010101" charset="-122"/>
              </a:rPr>
              <a:t>。</a:t>
            </a:r>
            <a:endParaRPr lang="zh-CN" altLang="en-US" sz="2800" dirty="0">
              <a:solidFill>
                <a:schemeClr val="tx2"/>
              </a:solidFill>
              <a:latin typeface="华文行楷" panose="02010800040101010101" charset="-122"/>
              <a:ea typeface="华文行楷" panose="02010800040101010101" charset="-122"/>
              <a:cs typeface="华文行楷" panose="02010800040101010101" charset="-122"/>
            </a:endParaRPr>
          </a:p>
        </p:txBody>
      </p:sp>
      <p:sp>
        <p:nvSpPr>
          <p:cNvPr id="2" name="微信公众号：初中语文匠"/>
          <p:cNvSpPr txBox="1"/>
          <p:nvPr/>
        </p:nvSpPr>
        <p:spPr>
          <a:xfrm>
            <a:off x="229235" y="2806065"/>
            <a:ext cx="11791950" cy="1863090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t">
            <a:spAutoFit/>
          </a:bodyPr>
          <a:p>
            <a:pPr eaLnBrk="1" latinLnBrk="0" hangingPunct="1">
              <a:lnSpc>
                <a:spcPct val="120000"/>
              </a:lnSpc>
            </a:pPr>
            <a:r>
              <a:rPr lang="en-US" altLang="zh-CN" sz="3200" b="1" kern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zh-CN" altLang="en-US" sz="3200" b="1" kern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斯科特探险队五人，精疲力尽又满怀希望奔向南极点，却悲哀地发现已经有人捷足先登，只好垂头丧气地踏上</a:t>
            </a:r>
            <a:r>
              <a:rPr lang="zh-CN" altLang="en-US" sz="3200" b="1" kern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归途。由于</a:t>
            </a:r>
            <a:r>
              <a:rPr lang="zh-CN" altLang="en-US" sz="3200" b="1" kern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遇到恶劣的天气，最后一个个悲壮地死去。</a:t>
            </a:r>
            <a:endParaRPr lang="zh-CN" altLang="en-US" sz="3200" b="1" kern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3" name="图片 2" descr="C:\Users\Administrator\Desktop\未标题-1.png未标题-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8493760" y="4537710"/>
            <a:ext cx="3227070" cy="2227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摄图网_401746906_星空背景（企业商用）"/>
          <p:cNvPicPr>
            <a:picLocks noChangeAspect="1"/>
          </p:cNvPicPr>
          <p:nvPr/>
        </p:nvPicPr>
        <p:blipFill>
          <a:blip r:embed="rId1"/>
          <a:srcRect b="5639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972820" y="439420"/>
            <a:ext cx="3507105" cy="4914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600" dirty="0">
                <a:solidFill>
                  <a:schemeClr val="bg1"/>
                </a:solidFill>
                <a:latin typeface="喵喵奶糖" panose="02000503000000000000" charset="-122"/>
                <a:ea typeface="喵喵奶糖" panose="02000503000000000000" charset="-122"/>
                <a:cs typeface="+mn-ea"/>
                <a:sym typeface="+mn-lt"/>
              </a:rPr>
              <a:t>精读细研</a:t>
            </a:r>
            <a:endParaRPr lang="zh-CN" altLang="en-US" sz="2600" dirty="0">
              <a:solidFill>
                <a:schemeClr val="bg1"/>
              </a:solidFill>
              <a:latin typeface="喵喵奶糖" panose="02000503000000000000" charset="-122"/>
              <a:ea typeface="喵喵奶糖" panose="02000503000000000000" charset="-122"/>
              <a:cs typeface="+mn-ea"/>
              <a:sym typeface="+mn-lt"/>
            </a:endParaRPr>
          </a:p>
        </p:txBody>
      </p:sp>
      <p:sp>
        <p:nvSpPr>
          <p:cNvPr id="7" name="五角星"/>
          <p:cNvSpPr/>
          <p:nvPr/>
        </p:nvSpPr>
        <p:spPr bwMode="auto">
          <a:xfrm>
            <a:off x="506730" y="439420"/>
            <a:ext cx="450850" cy="440055"/>
          </a:xfrm>
          <a:custGeom>
            <a:avLst/>
            <a:gdLst>
              <a:gd name="T0" fmla="+- 0 10800 104"/>
              <a:gd name="T1" fmla="*/ T0 w 21392"/>
              <a:gd name="T2" fmla="*/ 10800 h 21600"/>
              <a:gd name="T3" fmla="+- 0 10800 104"/>
              <a:gd name="T4" fmla="*/ T3 w 21392"/>
              <a:gd name="T5" fmla="*/ 10800 h 21600"/>
              <a:gd name="T6" fmla="+- 0 10800 104"/>
              <a:gd name="T7" fmla="*/ T6 w 21392"/>
              <a:gd name="T8" fmla="*/ 10800 h 21600"/>
              <a:gd name="T9" fmla="+- 0 10800 104"/>
              <a:gd name="T10" fmla="*/ T9 w 21392"/>
              <a:gd name="T11" fmla="*/ 10800 h 21600"/>
            </a:gdLst>
            <a:ahLst/>
            <a:cxnLst>
              <a:cxn ang="0">
                <a:pos x="T1" y="T2"/>
              </a:cxn>
              <a:cxn ang="0">
                <a:pos x="T4" y="T5"/>
              </a:cxn>
              <a:cxn ang="0">
                <a:pos x="T7" y="T8"/>
              </a:cxn>
              <a:cxn ang="0">
                <a:pos x="T10" y="T11"/>
              </a:cxn>
            </a:cxnLst>
            <a:rect l="0" t="0" r="r" b="b"/>
            <a:pathLst>
              <a:path w="21392" h="21600">
                <a:moveTo>
                  <a:pt x="15768" y="12794"/>
                </a:moveTo>
                <a:cubicBezTo>
                  <a:pt x="15426" y="13150"/>
                  <a:pt x="15271" y="13651"/>
                  <a:pt x="15350" y="14142"/>
                </a:cubicBezTo>
                <a:lnTo>
                  <a:pt x="16296" y="20031"/>
                </a:lnTo>
                <a:lnTo>
                  <a:pt x="11443" y="17309"/>
                </a:lnTo>
                <a:cubicBezTo>
                  <a:pt x="11210" y="17178"/>
                  <a:pt x="10953" y="17112"/>
                  <a:pt x="10696" y="17112"/>
                </a:cubicBezTo>
                <a:cubicBezTo>
                  <a:pt x="10439" y="17112"/>
                  <a:pt x="10182" y="17178"/>
                  <a:pt x="9949" y="17309"/>
                </a:cubicBezTo>
                <a:lnTo>
                  <a:pt x="5095" y="20031"/>
                </a:lnTo>
                <a:lnTo>
                  <a:pt x="6042" y="14142"/>
                </a:lnTo>
                <a:cubicBezTo>
                  <a:pt x="6121" y="13651"/>
                  <a:pt x="5966" y="13150"/>
                  <a:pt x="5624" y="12794"/>
                </a:cubicBezTo>
                <a:lnTo>
                  <a:pt x="1545" y="8550"/>
                </a:lnTo>
                <a:lnTo>
                  <a:pt x="7111" y="7685"/>
                </a:lnTo>
                <a:cubicBezTo>
                  <a:pt x="7619" y="7607"/>
                  <a:pt x="8057" y="7275"/>
                  <a:pt x="8276" y="6802"/>
                </a:cubicBezTo>
                <a:lnTo>
                  <a:pt x="10696" y="1568"/>
                </a:lnTo>
                <a:lnTo>
                  <a:pt x="13116" y="6802"/>
                </a:lnTo>
                <a:cubicBezTo>
                  <a:pt x="13334" y="7275"/>
                  <a:pt x="13772" y="7607"/>
                  <a:pt x="14280" y="7685"/>
                </a:cubicBezTo>
                <a:lnTo>
                  <a:pt x="19847" y="8550"/>
                </a:lnTo>
                <a:cubicBezTo>
                  <a:pt x="19847" y="8550"/>
                  <a:pt x="15768" y="12794"/>
                  <a:pt x="15768" y="12794"/>
                </a:cubicBezTo>
                <a:close/>
                <a:moveTo>
                  <a:pt x="21312" y="8051"/>
                </a:moveTo>
                <a:cubicBezTo>
                  <a:pt x="21127" y="7495"/>
                  <a:pt x="20652" y="7088"/>
                  <a:pt x="20080" y="6999"/>
                </a:cubicBezTo>
                <a:lnTo>
                  <a:pt x="14514" y="6136"/>
                </a:lnTo>
                <a:lnTo>
                  <a:pt x="12094" y="901"/>
                </a:lnTo>
                <a:cubicBezTo>
                  <a:pt x="11840" y="351"/>
                  <a:pt x="11295" y="0"/>
                  <a:pt x="10696" y="0"/>
                </a:cubicBezTo>
                <a:cubicBezTo>
                  <a:pt x="10097" y="0"/>
                  <a:pt x="9552" y="351"/>
                  <a:pt x="9297" y="901"/>
                </a:cubicBezTo>
                <a:lnTo>
                  <a:pt x="6878" y="6136"/>
                </a:lnTo>
                <a:lnTo>
                  <a:pt x="1311" y="6999"/>
                </a:lnTo>
                <a:cubicBezTo>
                  <a:pt x="739" y="7088"/>
                  <a:pt x="264" y="7495"/>
                  <a:pt x="80" y="8051"/>
                </a:cubicBezTo>
                <a:cubicBezTo>
                  <a:pt x="-104" y="8609"/>
                  <a:pt x="35" y="9224"/>
                  <a:pt x="439" y="9644"/>
                </a:cubicBezTo>
                <a:lnTo>
                  <a:pt x="4518" y="13889"/>
                </a:lnTo>
                <a:lnTo>
                  <a:pt x="3572" y="19777"/>
                </a:lnTo>
                <a:cubicBezTo>
                  <a:pt x="3476" y="20370"/>
                  <a:pt x="3722" y="20966"/>
                  <a:pt x="4206" y="21313"/>
                </a:cubicBezTo>
                <a:cubicBezTo>
                  <a:pt x="4471" y="21503"/>
                  <a:pt x="4783" y="21600"/>
                  <a:pt x="5095" y="21600"/>
                </a:cubicBezTo>
                <a:cubicBezTo>
                  <a:pt x="5352" y="21600"/>
                  <a:pt x="5609" y="21534"/>
                  <a:pt x="5843" y="21404"/>
                </a:cubicBezTo>
                <a:lnTo>
                  <a:pt x="10696" y="18681"/>
                </a:lnTo>
                <a:lnTo>
                  <a:pt x="15549" y="21404"/>
                </a:lnTo>
                <a:cubicBezTo>
                  <a:pt x="15782" y="21534"/>
                  <a:pt x="16040" y="21600"/>
                  <a:pt x="16296" y="21600"/>
                </a:cubicBezTo>
                <a:cubicBezTo>
                  <a:pt x="16608" y="21600"/>
                  <a:pt x="16920" y="21503"/>
                  <a:pt x="17186" y="21313"/>
                </a:cubicBezTo>
                <a:cubicBezTo>
                  <a:pt x="17669" y="20966"/>
                  <a:pt x="17915" y="20370"/>
                  <a:pt x="17820" y="19777"/>
                </a:cubicBezTo>
                <a:lnTo>
                  <a:pt x="16873" y="13889"/>
                </a:lnTo>
                <a:lnTo>
                  <a:pt x="20953" y="9644"/>
                </a:lnTo>
                <a:cubicBezTo>
                  <a:pt x="21357" y="9224"/>
                  <a:pt x="21496" y="8609"/>
                  <a:pt x="21312" y="8051"/>
                </a:cubicBezTo>
              </a:path>
            </a:pathLst>
          </a:custGeom>
          <a:solidFill>
            <a:srgbClr val="778FB5"/>
          </a:solidFill>
          <a:ln w="12700">
            <a:noFill/>
            <a:prstDash val="solid"/>
            <a:miter lim="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19050" tIns="19050" rIns="19050" bIns="19050" anchor="ctr"/>
          <a:lstStyle/>
          <a:p>
            <a:pPr algn="ctr" defTabSz="128270" hangingPunct="0"/>
            <a:endParaRPr lang="en-US" sz="1050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等线" panose="02010600030101010101" pitchFamily="2" charset="-122"/>
              <a:ea typeface="等线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2" name="微信公众号：初中语文匠"/>
          <p:cNvSpPr txBox="1"/>
          <p:nvPr/>
        </p:nvSpPr>
        <p:spPr>
          <a:xfrm>
            <a:off x="1527810" y="1457325"/>
            <a:ext cx="10480040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zh-CN" alt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   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悲剧是把有价值的东西毁灭给人看。</a:t>
            </a: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     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lang="en-US" altLang="zh-C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                                        —</a:t>
            </a:r>
            <a:r>
              <a:rPr lang="zh-CN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鲁</a:t>
            </a:r>
            <a:r>
              <a:rPr lang="zh-CN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迅</a:t>
            </a:r>
            <a:endParaRPr lang="en-US" altLang="zh-CN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00885" y="3139440"/>
            <a:ext cx="8190865" cy="18630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 sz="3200" b="1" kern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斯科特一行南极之旅的悲剧体现在哪几个方面？快速阅读全文，找出课文中“悲剧”的具体表现，在课文中勾画出来。</a:t>
            </a:r>
            <a:endParaRPr lang="zh-CN" altLang="en-US" sz="3200" b="1" kern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摄图网_401746906_星空背景（企业商用）"/>
          <p:cNvPicPr>
            <a:picLocks noChangeAspect="1"/>
          </p:cNvPicPr>
          <p:nvPr/>
        </p:nvPicPr>
        <p:blipFill>
          <a:blip r:embed="rId1"/>
          <a:srcRect b="5639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1020" y="473710"/>
            <a:ext cx="11177270" cy="5599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469B8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1375" y="741680"/>
            <a:ext cx="10605770" cy="5101590"/>
          </a:xfrm>
          <a:prstGeom prst="rect">
            <a:avLst/>
          </a:prstGeom>
          <a:noFill/>
          <a:ln>
            <a:solidFill>
              <a:srgbClr val="778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469B8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微信公众号：初中语文匠"/>
          <p:cNvSpPr txBox="1"/>
          <p:nvPr/>
        </p:nvSpPr>
        <p:spPr>
          <a:xfrm>
            <a:off x="1149350" y="1247775"/>
            <a:ext cx="9959975" cy="33381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变得不安起来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……”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紧紧盯着无垠雪地上的一个小小的黑点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他们的心在战栗</a:t>
            </a: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”</a:t>
            </a:r>
            <a:endParaRPr lang="zh-CN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lang="zh-CN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虽然昔日逝去的光阴数以几百万个月计，但现在迟到的这一个月，却显得太晚太晚了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——</a:t>
            </a:r>
            <a:r>
              <a:rPr lang="zh-CN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对人类来说，第一个到达者拥有一切，第二个到达者什么也不是”</a:t>
            </a:r>
            <a:endParaRPr lang="zh-CN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“他们像被判了刑似的失去希望，闷闷不乐地继续走着……”</a:t>
            </a:r>
            <a:endParaRPr lang="zh-CN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“挪威国旗耀武扬威、扬扬得意地在这被人类冲破的堡垒上猎猎作响。”</a:t>
            </a:r>
            <a:endParaRPr lang="zh-CN" altLang="zh-CN" sz="2400" b="1" kern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微信公众号：初中语文匠"/>
          <p:cNvSpPr txBox="1"/>
          <p:nvPr/>
        </p:nvSpPr>
        <p:spPr>
          <a:xfrm>
            <a:off x="922655" y="4587240"/>
            <a:ext cx="10438130" cy="1076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lvl="0" eaLnBrk="0" hangingPunct="0">
              <a:lnSpc>
                <a:spcPct val="100000"/>
              </a:lnSpc>
            </a:pPr>
            <a:r>
              <a:rPr lang="zh-CN" altLang="zh-CN" sz="3200" dirty="0" smtClean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这</a:t>
            </a:r>
            <a:r>
              <a:rPr lang="zh-CN" altLang="zh-CN" sz="32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些描写心情的语句，表现出五位勇士角逐失败后的</a:t>
            </a:r>
            <a:r>
              <a:rPr lang="zh-CN" altLang="zh-CN" sz="3200" u="sng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极度沮丧和悲哀</a:t>
            </a:r>
            <a:r>
              <a:rPr lang="zh-CN" altLang="zh-CN" sz="32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。</a:t>
            </a:r>
            <a:endParaRPr lang="zh-CN" altLang="zh-CN" sz="3200" dirty="0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4280" y="741680"/>
            <a:ext cx="2468880" cy="6076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zh-CN" sz="2800" b="1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楷体" panose="02010609060101010101" pitchFamily="49" charset="-122"/>
                <a:sym typeface="+mn-ea"/>
              </a:rPr>
              <a:t>一</a:t>
            </a:r>
            <a:r>
              <a:rPr lang="en-US" altLang="zh-CN" sz="2800" b="1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楷体" panose="02010609060101010101" pitchFamily="49" charset="-122"/>
                <a:sym typeface="+mn-ea"/>
              </a:rPr>
              <a:t> </a:t>
            </a:r>
            <a:r>
              <a:rPr lang="zh-CN" altLang="en-US" sz="2800" b="1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楷体" panose="02010609060101010101" pitchFamily="49" charset="-122"/>
                <a:sym typeface="+mn-ea"/>
              </a:rPr>
              <a:t>、</a:t>
            </a:r>
            <a:r>
              <a:rPr lang="zh-CN" altLang="en-US" sz="28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晚到</a:t>
            </a:r>
            <a:r>
              <a:rPr lang="zh-CN" altLang="zh-CN" sz="2800" b="1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楷体" panose="02010609060101010101" pitchFamily="49" charset="-122"/>
                <a:sym typeface="+mn-ea"/>
              </a:rPr>
              <a:t>之悲</a:t>
            </a:r>
            <a:endParaRPr lang="zh-CN" altLang="zh-CN" sz="2800" b="1" dirty="0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animBg="1"/>
      <p:bldP spid="6" grpId="1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摄图网_401746906_星空背景（企业商用）"/>
          <p:cNvPicPr>
            <a:picLocks noChangeAspect="1"/>
          </p:cNvPicPr>
          <p:nvPr/>
        </p:nvPicPr>
        <p:blipFill>
          <a:blip r:embed="rId1"/>
          <a:srcRect b="5639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1020" y="473710"/>
            <a:ext cx="11177270" cy="5599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469B8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1375" y="741680"/>
            <a:ext cx="10605770" cy="5101590"/>
          </a:xfrm>
          <a:prstGeom prst="rect">
            <a:avLst/>
          </a:prstGeom>
          <a:noFill/>
          <a:ln>
            <a:solidFill>
              <a:srgbClr val="778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469B8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微信公众号：初中语文匠"/>
          <p:cNvSpPr txBox="1"/>
          <p:nvPr/>
        </p:nvSpPr>
        <p:spPr>
          <a:xfrm>
            <a:off x="1149350" y="1607820"/>
            <a:ext cx="9959975" cy="16414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2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</a:t>
            </a:r>
            <a:r>
              <a:rPr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他要忠实地去履行这一最冷酷无情的职责：在世界面前为另一个人完成的业绩作证，而这一事业正是他自己所热烈追求的。”</a:t>
            </a:r>
            <a:endParaRPr sz="28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微信公众号：初中语文匠"/>
          <p:cNvSpPr txBox="1"/>
          <p:nvPr/>
        </p:nvSpPr>
        <p:spPr>
          <a:xfrm>
            <a:off x="925195" y="3561715"/>
            <a:ext cx="10438130" cy="1076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lvl="0" eaLnBrk="0" hangingPunct="0">
              <a:lnSpc>
                <a:spcPct val="100000"/>
              </a:lnSpc>
            </a:pPr>
            <a:r>
              <a:rPr lang="zh-CN" altLang="zh-CN" sz="32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斯科特一行没能实现自己的追求，却还要为对手的成功作证，</a:t>
            </a:r>
            <a:r>
              <a:rPr lang="zh-CN" altLang="zh-CN" sz="3200" u="sng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内心的悔恨和悲伤</a:t>
            </a:r>
            <a:r>
              <a:rPr lang="zh-CN" altLang="zh-CN" sz="32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无以言表。</a:t>
            </a:r>
            <a:endParaRPr lang="zh-CN" altLang="zh-CN" sz="3200" dirty="0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4280" y="767080"/>
            <a:ext cx="2468880" cy="6076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zh-CN" sz="2800" b="1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楷体" panose="02010609060101010101" pitchFamily="49" charset="-122"/>
                <a:sym typeface="+mn-ea"/>
              </a:rPr>
              <a:t>二、 作证之悲</a:t>
            </a:r>
            <a:endParaRPr lang="zh-CN" altLang="zh-CN" sz="2800" b="1" dirty="0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animBg="1"/>
      <p:bldP spid="6" grpId="1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摄图网_401746906_星空背景（企业商用）"/>
          <p:cNvPicPr>
            <a:picLocks noChangeAspect="1"/>
          </p:cNvPicPr>
          <p:nvPr/>
        </p:nvPicPr>
        <p:blipFill>
          <a:blip r:embed="rId1"/>
          <a:srcRect b="5639"/>
          <a:stretch>
            <a:fillRect/>
          </a:stretch>
        </p:blipFill>
        <p:spPr>
          <a:xfrm>
            <a:off x="0" y="0"/>
            <a:ext cx="12183745" cy="6858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1020" y="473710"/>
            <a:ext cx="11177270" cy="55994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469B8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1375" y="741680"/>
            <a:ext cx="10605770" cy="5101590"/>
          </a:xfrm>
          <a:prstGeom prst="rect">
            <a:avLst/>
          </a:prstGeom>
          <a:noFill/>
          <a:ln>
            <a:solidFill>
              <a:srgbClr val="778F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469B8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2" name="微信公众号：初中语文匠"/>
          <p:cNvSpPr txBox="1"/>
          <p:nvPr/>
        </p:nvSpPr>
        <p:spPr>
          <a:xfrm>
            <a:off x="1149350" y="1475105"/>
            <a:ext cx="9959975" cy="1986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“艾文斯精神失常，死了”</a:t>
            </a:r>
            <a:endParaRPr sz="28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“奥茨像一个英雄似的向死神走去”</a:t>
            </a:r>
            <a:endParaRPr sz="28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“羸弱的三个人决定骄傲地在帐篷里等待死神的来临”</a:t>
            </a:r>
            <a:endParaRPr sz="28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“始终没向世界哀叹过自己最后遭遇到的种种苦难”</a:t>
            </a:r>
            <a:endParaRPr sz="2800" b="1" dirty="0">
              <a:solidFill>
                <a:schemeClr val="tx1">
                  <a:lumMod val="85000"/>
                  <a:lumOff val="1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6" name="微信公众号：初中语文匠"/>
          <p:cNvSpPr txBox="1"/>
          <p:nvPr/>
        </p:nvSpPr>
        <p:spPr>
          <a:xfrm>
            <a:off x="925195" y="3561715"/>
            <a:ext cx="10438130" cy="20612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lvl="0" eaLnBrk="0" hangingPunct="0">
              <a:lnSpc>
                <a:spcPct val="100000"/>
              </a:lnSpc>
            </a:pPr>
            <a:r>
              <a:rPr lang="zh-CN" altLang="zh-CN" sz="3200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柳公权楷书" panose="02010600010101010101" charset="-122"/>
                <a:sym typeface="+mn-ea"/>
              </a:rPr>
              <a:t>失望至极的勇士们在归途中，因为南极寒冷天气的突然提前到来，饥寒交迫，体力不支，燃料告罄，在返回的路上与严寒搏斗了两个多月，最后长眠在茫茫的冰雪之中，全部壮烈牺牲。</a:t>
            </a:r>
            <a:endParaRPr lang="zh-CN" altLang="zh-CN" sz="3200" dirty="0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cs typeface="柳公权楷书" panose="0201060001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24280" y="767080"/>
            <a:ext cx="2468880" cy="6076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20000"/>
              </a:lnSpc>
            </a:pPr>
            <a:r>
              <a:rPr lang="zh-CN" altLang="zh-CN" sz="2800" b="1" dirty="0">
                <a:solidFill>
                  <a:srgbClr val="C00000"/>
                </a:solidFill>
                <a:latin typeface="柳公权楷书" panose="02010600010101010101" charset="-122"/>
                <a:ea typeface="柳公权楷书" panose="02010600010101010101" charset="-122"/>
                <a:cs typeface="楷体" panose="02010609060101010101" pitchFamily="49" charset="-122"/>
                <a:sym typeface="+mn-ea"/>
              </a:rPr>
              <a:t>三、 死亡之悲</a:t>
            </a:r>
            <a:endParaRPr lang="zh-CN" altLang="zh-CN" sz="2800" b="1" dirty="0">
              <a:solidFill>
                <a:srgbClr val="C00000"/>
              </a:solidFill>
              <a:latin typeface="柳公权楷书" panose="02010600010101010101" charset="-122"/>
              <a:ea typeface="柳公权楷书" panose="02010600010101010101" charset="-122"/>
              <a:cs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animBg="1"/>
      <p:bldP spid="6" grpId="1" animBg="1"/>
      <p:bldP spid="3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58.xml><?xml version="1.0" encoding="utf-8"?>
<p:tagLst xmlns:p="http://schemas.openxmlformats.org/presentationml/2006/main">
  <p:tag name="KSO_WM_UNIT_PLACING_PICTURE_USER_VIEWPORT" val="{&quot;height&quot;:10800,&quot;width&quot;:16267}"/>
</p:tagLst>
</file>

<file path=ppt/tags/tag59.xml><?xml version="1.0" encoding="utf-8"?>
<p:tagLst xmlns:p="http://schemas.openxmlformats.org/presentationml/2006/main">
  <p:tag name="KSO_WM_UNIT_PLACING_PICTURE_USER_VIEWPORT" val="{&quot;height&quot;:4015,&quot;width&quot;:5816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MH" val="20170319103112"/>
  <p:tag name="MH_LIBRARY" val="GRAPHIC"/>
  <p:tag name="MH_ORDER" val="Oval 4"/>
</p:tagLst>
</file>

<file path=ppt/tags/tag61.xml><?xml version="1.0" encoding="utf-8"?>
<p:tagLst xmlns:p="http://schemas.openxmlformats.org/presentationml/2006/main">
  <p:tag name="ISLIDE.ICON" val="#407180;"/>
</p:tagLst>
</file>

<file path=ppt/tags/tag62.xml><?xml version="1.0" encoding="utf-8"?>
<p:tagLst xmlns:p="http://schemas.openxmlformats.org/presentationml/2006/main">
  <p:tag name="MH" val="20170319103112"/>
  <p:tag name="MH_LIBRARY" val="GRAPHIC"/>
  <p:tag name="MH_ORDER" val="Oval 4"/>
</p:tagLst>
</file>

<file path=ppt/tags/tag63.xml><?xml version="1.0" encoding="utf-8"?>
<p:tagLst xmlns:p="http://schemas.openxmlformats.org/presentationml/2006/main">
  <p:tag name="ISLIDE.ICON" val="#407180;"/>
</p:tagLst>
</file>

<file path=ppt/tags/tag64.xml><?xml version="1.0" encoding="utf-8"?>
<p:tagLst xmlns:p="http://schemas.openxmlformats.org/presentationml/2006/main">
  <p:tag name="MH" val="20170319103112"/>
  <p:tag name="MH_LIBRARY" val="GRAPHIC"/>
  <p:tag name="MH_ORDER" val="Oval 4"/>
</p:tagLst>
</file>

<file path=ppt/tags/tag65.xml><?xml version="1.0" encoding="utf-8"?>
<p:tagLst xmlns:p="http://schemas.openxmlformats.org/presentationml/2006/main">
  <p:tag name="ISLIDE.ICON" val="#407180;"/>
</p:tagLst>
</file>

<file path=ppt/tags/tag66.xml><?xml version="1.0" encoding="utf-8"?>
<p:tagLst xmlns:p="http://schemas.openxmlformats.org/presentationml/2006/main">
  <p:tag name="MH" val="20170319103112"/>
  <p:tag name="MH_LIBRARY" val="GRAPHIC"/>
  <p:tag name="MH_ORDER" val="Oval 4"/>
</p:tagLst>
</file>

<file path=ppt/tags/tag67.xml><?xml version="1.0" encoding="utf-8"?>
<p:tagLst xmlns:p="http://schemas.openxmlformats.org/presentationml/2006/main">
  <p:tag name="ISLIDE.ICON" val="#407180;"/>
</p:tagLst>
</file>

<file path=ppt/tags/tag68.xml><?xml version="1.0" encoding="utf-8"?>
<p:tagLst xmlns:p="http://schemas.openxmlformats.org/presentationml/2006/main">
  <p:tag name="MH" val="20170319103112"/>
  <p:tag name="MH_LIBRARY" val="GRAPHIC"/>
  <p:tag name="MH_ORDER" val="Oval 4"/>
</p:tagLst>
</file>

<file path=ppt/tags/tag69.xml><?xml version="1.0" encoding="utf-8"?>
<p:tagLst xmlns:p="http://schemas.openxmlformats.org/presentationml/2006/main">
  <p:tag name="ISLIDE.ICON" val="#407180;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ISLIDE.ICON" val="#407180;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微信公众号：初中语文匠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初中语文匠原创课件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lang="zh-CN" altLang="en-US"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关注公众号，获取更多资源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2697</Words>
  <Application>WPS 演示</Application>
  <PresentationFormat>宽屏</PresentationFormat>
  <Paragraphs>175</Paragraphs>
  <Slides>23</Slides>
  <Notes>11</Notes>
  <HiddenSlides>0</HiddenSlides>
  <MMClips>0</MMClips>
  <ScaleCrop>false</ScaleCrop>
  <HeadingPairs>
    <vt:vector size="6" baseType="variant">
      <vt:variant>
        <vt:lpstr>已用的字体</vt:lpstr>
      </vt:variant>
      <vt:variant>
        <vt:i4>44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23</vt:i4>
      </vt:variant>
    </vt:vector>
  </HeadingPairs>
  <TitlesOfParts>
    <vt:vector size="70" baseType="lpstr">
      <vt:lpstr>Arial</vt:lpstr>
      <vt:lpstr>宋体</vt:lpstr>
      <vt:lpstr>Wingdings</vt:lpstr>
      <vt:lpstr>等线</vt:lpstr>
      <vt:lpstr>柳公权楷书</vt:lpstr>
      <vt:lpstr>微软雅黑</vt:lpstr>
      <vt:lpstr>Wingdings</vt:lpstr>
      <vt:lpstr>字魂逍遥行书</vt:lpstr>
      <vt:lpstr>创艺简标宋</vt:lpstr>
      <vt:lpstr>黑体</vt:lpstr>
      <vt:lpstr>喵喵奶糖</vt:lpstr>
      <vt:lpstr>华文行楷</vt:lpstr>
      <vt:lpstr>楷体</vt:lpstr>
      <vt:lpstr>Arial Unicode MS</vt:lpstr>
      <vt:lpstr>楷体_GB2312</vt:lpstr>
      <vt:lpstr>新宋体</vt:lpstr>
      <vt:lpstr>方正仿宋简体</vt:lpstr>
      <vt:lpstr>华文中宋</vt:lpstr>
      <vt:lpstr>Times New Roman</vt:lpstr>
      <vt:lpstr>华文新魏</vt:lpstr>
      <vt:lpstr>Calibri</vt:lpstr>
      <vt:lpstr>方正兰亭超细黑简体</vt:lpstr>
      <vt:lpstr>仿宋</vt:lpstr>
      <vt:lpstr>Arial Black</vt:lpstr>
      <vt:lpstr>Bahnschrift Condensed</vt:lpstr>
      <vt:lpstr>Calibri Light</vt:lpstr>
      <vt:lpstr>Candara Light</vt:lpstr>
      <vt:lpstr>Comic Sans MS</vt:lpstr>
      <vt:lpstr>Bahnschrift SemiLight Condensed</vt:lpstr>
      <vt:lpstr>Bahnschrift SemiBold Condensed</vt:lpstr>
      <vt:lpstr>Cambria</vt:lpstr>
      <vt:lpstr>Constantia</vt:lpstr>
      <vt:lpstr>Courier New</vt:lpstr>
      <vt:lpstr>Impact</vt:lpstr>
      <vt:lpstr>Ink Free</vt:lpstr>
      <vt:lpstr>Lucida Console</vt:lpstr>
      <vt:lpstr>Microsoft JhengHei Light</vt:lpstr>
      <vt:lpstr>Microsoft Tai Le</vt:lpstr>
      <vt:lpstr>Nirmala UI Semilight</vt:lpstr>
      <vt:lpstr>Segoe UI</vt:lpstr>
      <vt:lpstr>Myanmar Text</vt:lpstr>
      <vt:lpstr>Segoe UI Emoji</vt:lpstr>
      <vt:lpstr>Segoe UI Black</vt:lpstr>
      <vt:lpstr>微软雅黑 Light</vt:lpstr>
      <vt:lpstr>微信公众号：初中语文匠</vt:lpstr>
      <vt:lpstr>初中语文匠原创课件</vt:lpstr>
      <vt:lpstr>关注公众号，获取更多资源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微信公众号：初中语文匠</dc:title>
  <dc:creator>微信公众号：初中语文匠</dc:creator>
  <cp:keywords>微信公众号：初中语文匠</cp:keywords>
  <dc:description>获取全套课件关注公众号</dc:description>
  <dc:subject>微信公众号：初中语文匠</dc:subject>
  <cp:category>初中语文匠原创课件</cp:category>
  <cp:lastModifiedBy>z</cp:lastModifiedBy>
  <cp:revision>15</cp:revision>
  <dcterms:created xsi:type="dcterms:W3CDTF">2020-10-22T11:17:00Z</dcterms:created>
  <dcterms:modified xsi:type="dcterms:W3CDTF">2021-05-19T15:11:07Z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2052-11.1.0.10328</vt:lpwstr>
  </property>
  <property fmtid="{D5CDD505-2E9C-101B-9397-08002B2CF9AE}" pid="3" name="KSOSaveFontToCloudKey">
    <vt:lpwstr>409800123_embed</vt:lpwstr>
  </property>
  <property fmtid="{D5CDD505-2E9C-101B-9397-08002B2CF9AE}" pid="4" name="ICV">
    <vt:lpwstr>1A920891879C456BB073930CCD1E473F</vt:lpwstr>
  </property>
</Properties>
</file>