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665" r:id="rId3"/>
    <p:sldId id="635" r:id="rId4"/>
    <p:sldId id="631" r:id="rId6"/>
    <p:sldId id="632" r:id="rId7"/>
    <p:sldId id="634" r:id="rId8"/>
    <p:sldId id="679" r:id="rId9"/>
    <p:sldId id="583" r:id="rId10"/>
    <p:sldId id="562" r:id="rId11"/>
    <p:sldId id="656" r:id="rId12"/>
    <p:sldId id="680" r:id="rId13"/>
    <p:sldId id="625" r:id="rId14"/>
    <p:sldId id="649" r:id="rId15"/>
    <p:sldId id="584" r:id="rId16"/>
    <p:sldId id="66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D4A"/>
    <a:srgbClr val="16233E"/>
    <a:srgbClr val="404040"/>
    <a:srgbClr val="F2F2F2"/>
    <a:srgbClr val="C00000"/>
    <a:srgbClr val="1D2F53"/>
    <a:srgbClr val="21355F"/>
    <a:srgbClr val="0C0D3A"/>
    <a:srgbClr val="08092A"/>
    <a:srgbClr val="0C0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748" autoAdjust="0"/>
    <p:restoredTop sz="96125" autoAdjust="0"/>
  </p:normalViewPr>
  <p:slideViewPr>
    <p:cSldViewPr snapToGrid="0">
      <p:cViewPr>
        <p:scale>
          <a:sx n="82" d="100"/>
          <a:sy n="82" d="100"/>
        </p:scale>
        <p:origin x="714" y="7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2:33:47.77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B56D-8CE9-4373-8A52-41A16D59E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79F08-1FD0-4271-B736-552BBE4E8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018AA-3D87-4CB2-8E15-2B3D4258DE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&#10;&#10;已生成高可信度的说明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800926" y="6383452"/>
            <a:ext cx="13811835" cy="576775"/>
            <a:chOff x="-401955" y="6414868"/>
            <a:chExt cx="13811835" cy="576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7" b="45175"/>
            <a:stretch>
              <a:fillRect/>
            </a:stretch>
          </p:blipFill>
          <p:spPr>
            <a:xfrm>
              <a:off x="-401955" y="6414868"/>
              <a:ext cx="7143750" cy="5767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7" b="45175"/>
            <a:stretch>
              <a:fillRect/>
            </a:stretch>
          </p:blipFill>
          <p:spPr>
            <a:xfrm>
              <a:off x="6266130" y="6414868"/>
              <a:ext cx="7143750" cy="57677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 3" descr="src=http___1814_img_pp_sohu_com_cn_images_blog_2009_7_1_21_19_122e349f2d6g215_jpg&amp;refer=http___1814_img_pp_sohu_co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4058920" cy="65398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0280" y="243840"/>
            <a:ext cx="26314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杜甫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41570" y="2105025"/>
            <a:ext cx="6040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“ 聖从耳者，谓其耳顺。”</a:t>
            </a:r>
            <a:endParaRPr lang="zh-CN" altLang="en-US" sz="3600" b="1"/>
          </a:p>
          <a:p>
            <a:r>
              <a:rPr lang="en-US" altLang="zh-CN" sz="3600" b="1"/>
              <a:t>                 ——</a:t>
            </a:r>
            <a:r>
              <a:rPr lang="zh-CN" altLang="en-US" sz="3600" b="1">
                <a:sym typeface="+mn-ea"/>
              </a:rPr>
              <a:t>《说文解字》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3600" b="1"/>
              <a:t>“聖者，声也。言闻声知情。”</a:t>
            </a:r>
            <a:endParaRPr lang="zh-CN" altLang="en-US" sz="3600" b="1"/>
          </a:p>
          <a:p>
            <a:r>
              <a:rPr lang="en-US" altLang="zh-CN" sz="3600" b="1"/>
              <a:t>                     ——</a:t>
            </a:r>
            <a:r>
              <a:rPr lang="zh-CN" altLang="en-US" sz="3600" b="1">
                <a:sym typeface="+mn-ea"/>
              </a:rPr>
              <a:t>《风俗通》</a:t>
            </a:r>
            <a:endParaRPr lang="en-US" altLang="zh-CN" sz="3600" b="1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03575" y="1323975"/>
            <a:ext cx="106318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/>
              <a:t>吏呼</a:t>
            </a:r>
            <a:r>
              <a:rPr lang="zh-CN" altLang="en-US" sz="7200" b="1">
                <a:solidFill>
                  <a:srgbClr val="FF0000"/>
                </a:solidFill>
              </a:rPr>
              <a:t>一何</a:t>
            </a:r>
            <a:r>
              <a:rPr lang="zh-CN" altLang="en-US" sz="7200" b="1" i="1"/>
              <a:t>怒</a:t>
            </a:r>
            <a:r>
              <a:rPr lang="zh-CN" altLang="en-US" sz="7200" b="1"/>
              <a:t>！</a:t>
            </a:r>
            <a:endParaRPr lang="zh-CN" altLang="en-US" sz="7200" b="1"/>
          </a:p>
          <a:p>
            <a:endParaRPr lang="zh-CN" altLang="en-US" sz="7200" b="1"/>
          </a:p>
          <a:p>
            <a:r>
              <a:rPr lang="zh-CN" altLang="en-US" sz="7200" b="1"/>
              <a:t>妇啼</a:t>
            </a:r>
            <a:r>
              <a:rPr lang="zh-CN" altLang="en-US" sz="7200" b="1">
                <a:solidFill>
                  <a:srgbClr val="FF0000"/>
                </a:solidFill>
              </a:rPr>
              <a:t>一何</a:t>
            </a:r>
            <a:r>
              <a:rPr lang="zh-CN" altLang="en-US" sz="7200" b="1" i="1"/>
              <a:t>苦</a:t>
            </a:r>
            <a:r>
              <a:rPr lang="zh-CN" altLang="en-US" sz="7200" b="1"/>
              <a:t>！</a:t>
            </a:r>
            <a:endParaRPr lang="zh-CN" altLang="en-US" sz="7200" b="1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354330"/>
            <a:ext cx="959485" cy="1017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2930" y="1344930"/>
            <a:ext cx="1124394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zh-CN" altLang="en-US" sz="3200">
                <a:solidFill>
                  <a:srgbClr val="FF0000"/>
                </a:solidFill>
              </a:rPr>
              <a:t>根据老妇的致词，</a:t>
            </a:r>
            <a:r>
              <a:rPr lang="zh-CN" altLang="zh-CN" sz="3200">
                <a:solidFill>
                  <a:srgbClr val="FF0000"/>
                </a:solidFill>
              </a:rPr>
              <a:t>发挥想象，给官吏添上神态、动作和语言描写。将官吏和老妇的对话补充完整（建议用文言文）。同桌两人进行演读。</a:t>
            </a:r>
            <a:endParaRPr lang="zh-CN" altLang="zh-CN" sz="3200">
              <a:solidFill>
                <a:srgbClr val="FF0000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  <a:sym typeface="+mn-ea"/>
              </a:rPr>
              <a:t>吏（    ）：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zh-CN" sz="3200" b="1">
                <a:sym typeface="+mn-ea"/>
              </a:rPr>
              <a:t>老妇：听妇前致词，三男邺城戍。一男附书至，二男新战死。存者且偷生，死者长已矣！</a:t>
            </a:r>
            <a:endParaRPr lang="zh-CN" altLang="zh-CN" sz="3200" b="1">
              <a:solidFill>
                <a:schemeClr val="accent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  <a:sym typeface="+mn-ea"/>
              </a:rPr>
              <a:t>吏（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）：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3200" b="1">
                <a:sym typeface="+mn-ea"/>
              </a:rPr>
              <a:t>老妇：室中更无人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  <a:sym typeface="+mn-ea"/>
              </a:rPr>
              <a:t>吏（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）：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zh-CN" sz="3200" b="1">
                <a:sym typeface="+mn-ea"/>
              </a:rPr>
              <a:t>老妇：惟有乳下孙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  <a:sym typeface="+mn-ea"/>
              </a:rPr>
              <a:t>吏（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   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）：         </a:t>
            </a:r>
            <a:r>
              <a:rPr lang="zh-CN" altLang="zh-CN" sz="3200" b="1">
                <a:sym typeface="+mn-ea"/>
              </a:rPr>
              <a:t>老妇：有孙母未去，</a:t>
            </a:r>
            <a:r>
              <a:rPr lang="zh-CN" altLang="zh-CN" sz="3200" b="1">
                <a:sym typeface="+mn-ea"/>
              </a:rPr>
              <a:t>出入无完裙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  <a:sym typeface="+mn-ea"/>
              </a:rPr>
              <a:t>吏（    ）：         </a:t>
            </a:r>
            <a:r>
              <a:rPr lang="zh-CN" altLang="zh-CN" sz="3200" b="1">
                <a:sym typeface="+mn-ea"/>
              </a:rPr>
              <a:t>老妇：老妪力虽衰，请从吏夜归。急应河阳役，犹得备晨炊</a:t>
            </a:r>
            <a:endParaRPr lang="zh-CN" altLang="zh-CN" sz="3200" b="1">
              <a:solidFill>
                <a:schemeClr val="tx1"/>
              </a:solidFill>
            </a:endParaRPr>
          </a:p>
          <a:p>
            <a:endParaRPr lang="zh-CN" altLang="zh-CN" sz="3200">
              <a:solidFill>
                <a:srgbClr val="FF0000"/>
              </a:solidFill>
            </a:endParaRPr>
          </a:p>
          <a:p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660" y="3282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读诗悟意，三叹心声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605155" y="33782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叁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354330"/>
            <a:ext cx="959485" cy="1017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8945" y="1647190"/>
            <a:ext cx="1129411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solidFill>
                  <a:srgbClr val="FF0000"/>
                </a:solidFill>
              </a:rPr>
              <a:t>吏（破门而入，举剑而斥曰    ）：家中何人在？   </a:t>
            </a:r>
            <a:r>
              <a:rPr lang="zh-CN" altLang="zh-CN" sz="3200" b="1">
                <a:solidFill>
                  <a:schemeClr val="tx1"/>
                </a:solidFill>
              </a:rPr>
              <a:t>老妇：听妇前致词，三男邺城戍。一男附书至，二男新战死。存者且偷生，死者长已矣！</a:t>
            </a:r>
            <a:endParaRPr lang="zh-CN" altLang="zh-CN" sz="3200" b="1">
              <a:solidFill>
                <a:schemeClr val="accent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</a:rPr>
              <a:t>吏（怒目圆睁）：尚有他人否？   </a:t>
            </a:r>
            <a:r>
              <a:rPr lang="zh-CN" altLang="zh-CN" sz="3200" b="1">
                <a:solidFill>
                  <a:schemeClr val="tx1"/>
                </a:solidFill>
              </a:rPr>
              <a:t>老妇：室中更无人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</a:rPr>
              <a:t>吏（面目狰狞，拔剑而起）：何故有啼哭？</a:t>
            </a:r>
            <a:r>
              <a:rPr lang="zh-CN" altLang="zh-CN" sz="3200" b="1">
                <a:solidFill>
                  <a:schemeClr val="tx1"/>
                </a:solidFill>
              </a:rPr>
              <a:t>老妇：惟有乳下孙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</a:rPr>
              <a:t>吏（不依不饶）：孙母在何处？</a:t>
            </a:r>
            <a:r>
              <a:rPr lang="zh-CN" altLang="zh-CN" sz="3200" b="1">
                <a:solidFill>
                  <a:schemeClr val="tx1"/>
                </a:solidFill>
              </a:rPr>
              <a:t>老妇：有孙母未去，出入无完裙</a:t>
            </a:r>
            <a:endParaRPr lang="zh-CN" altLang="zh-CN" sz="3200" b="1">
              <a:solidFill>
                <a:schemeClr val="tx1"/>
              </a:solidFill>
            </a:endParaRPr>
          </a:p>
          <a:p>
            <a:r>
              <a:rPr lang="zh-CN" altLang="zh-CN" sz="3200">
                <a:solidFill>
                  <a:srgbClr val="FF0000"/>
                </a:solidFill>
              </a:rPr>
              <a:t>吏（目似利刃，面若冰霜）：必带一人去！   </a:t>
            </a:r>
            <a:r>
              <a:rPr lang="zh-CN" altLang="zh-CN" sz="3200" b="1">
                <a:solidFill>
                  <a:schemeClr val="tx1"/>
                </a:solidFill>
              </a:rPr>
              <a:t>老妇：老妪力虽衰，请从吏夜归。急应河阳役，犹得备晨炊。</a:t>
            </a:r>
            <a:endParaRPr lang="zh-CN" altLang="zh-CN" sz="3200" b="1">
              <a:solidFill>
                <a:schemeClr val="tx1"/>
              </a:solidFill>
            </a:endParaRPr>
          </a:p>
          <a:p>
            <a:endParaRPr lang="zh-CN" altLang="zh-CN" sz="3200">
              <a:solidFill>
                <a:srgbClr val="FF0000"/>
              </a:solidFill>
            </a:endParaRPr>
          </a:p>
          <a:p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660" y="3282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读诗悟意，三叹心声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605155" y="33782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叁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59" y="-14441"/>
            <a:ext cx="4592666" cy="6858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4" y="338079"/>
            <a:ext cx="959594" cy="1017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2785" y="293370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读诗悟意，三叹心声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110" y="2136775"/>
            <a:ext cx="76523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54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夜久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语声</a:t>
            </a:r>
            <a:r>
              <a:rPr lang="zh-CN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，如闻</a:t>
            </a:r>
            <a:r>
              <a:rPr lang="zh-CN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泣幽咽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。天明登前途，</a:t>
            </a:r>
            <a:r>
              <a:rPr lang="zh-CN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独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与老翁</a:t>
            </a:r>
            <a:r>
              <a:rPr lang="zh-CN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别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5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3"/>
          <p:cNvSpPr>
            <a:spLocks noChangeArrowheads="1"/>
          </p:cNvSpPr>
          <p:nvPr/>
        </p:nvSpPr>
        <p:spPr bwMode="auto">
          <a:xfrm>
            <a:off x="509905" y="33782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叁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330" y="1355725"/>
            <a:ext cx="4237355" cy="457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9905" y="1950720"/>
            <a:ext cx="67849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结合注释和工具书，自读《兵车行》，思考：（</a:t>
            </a:r>
            <a:r>
              <a:rPr lang="en-US" altLang="zh-CN" sz="2800" b="1">
                <a:solidFill>
                  <a:srgbClr val="FF0000"/>
                </a:solidFill>
              </a:rPr>
              <a:t>1</a:t>
            </a:r>
            <a:r>
              <a:rPr lang="zh-CN" altLang="en-US" sz="2800" b="1">
                <a:solidFill>
                  <a:srgbClr val="FF0000"/>
                </a:solidFill>
              </a:rPr>
              <a:t>）诗歌何处体现了杜甫</a:t>
            </a:r>
            <a:r>
              <a:rPr lang="en-US" altLang="zh-CN" sz="2800" b="1">
                <a:solidFill>
                  <a:srgbClr val="FF0000"/>
                </a:solidFill>
              </a:rPr>
              <a:t>“</a:t>
            </a:r>
            <a:r>
              <a:rPr lang="zh-CN" altLang="en-US" sz="2800" b="1">
                <a:solidFill>
                  <a:srgbClr val="FF0000"/>
                </a:solidFill>
              </a:rPr>
              <a:t>哀时伤世，忧国忧民</a:t>
            </a:r>
            <a:r>
              <a:rPr lang="en-US" altLang="zh-CN" sz="2800" b="1">
                <a:solidFill>
                  <a:srgbClr val="FF0000"/>
                </a:solidFill>
              </a:rPr>
              <a:t>”</a:t>
            </a:r>
            <a:r>
              <a:rPr lang="zh-CN" altLang="en-US" sz="2800" b="1">
                <a:solidFill>
                  <a:srgbClr val="FF0000"/>
                </a:solidFill>
              </a:rPr>
              <a:t>的情怀。（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）比较两文写法和情感的异同。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509905" y="30861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肆</a:t>
            </a:r>
            <a:endParaRPr lang="zh-CN" altLang="zh-CN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234" y="309504"/>
            <a:ext cx="959594" cy="10177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8660" y="284480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读诗得法，拓展延伸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6" name="图片 1" descr="3"/>
          <p:cNvPicPr>
            <a:picLocks noChangeAspect="1"/>
          </p:cNvPicPr>
          <p:nvPr/>
        </p:nvPicPr>
        <p:blipFill>
          <a:blip r:embed="rId2"/>
          <a:srcRect r="53947"/>
          <a:stretch>
            <a:fillRect/>
          </a:stretch>
        </p:blipFill>
        <p:spPr>
          <a:xfrm>
            <a:off x="7859395" y="1343025"/>
            <a:ext cx="3983355" cy="455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670316" y="1458863"/>
            <a:ext cx="5536924" cy="5399137"/>
          </a:xfrm>
          <a:prstGeom prst="rect">
            <a:avLst/>
          </a:prstGeom>
        </p:spPr>
      </p:pic>
      <p:pic>
        <p:nvPicPr>
          <p:cNvPr id="2" name="5ccab759bf35b589dd4aeb13504fcad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56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新建 PPT 演示文稿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5392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72" y="2699391"/>
            <a:ext cx="3993718" cy="3894334"/>
          </a:xfrm>
          <a:prstGeom prst="rect">
            <a:avLst/>
          </a:prstGeom>
        </p:spPr>
      </p:pic>
      <p:pic>
        <p:nvPicPr>
          <p:cNvPr id="29" name="图形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47" y="282263"/>
            <a:ext cx="3620353" cy="25642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437" y="252354"/>
            <a:ext cx="1046098" cy="1017751"/>
            <a:chOff x="-1807230" y="383037"/>
            <a:chExt cx="1046098" cy="10177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63978" y="383037"/>
              <a:ext cx="959594" cy="1017751"/>
            </a:xfrm>
            <a:prstGeom prst="rect">
              <a:avLst/>
            </a:prstGeom>
          </p:spPr>
        </p:pic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-1807230" y="431864"/>
              <a:ext cx="104609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 dirty="0">
                  <a:solidFill>
                    <a:srgbClr val="E90012"/>
                  </a:solidFill>
                  <a:latin typeface="方正行楷简体" panose="03000509000000000000" pitchFamily="65" charset="-122"/>
                  <a:ea typeface="方正行楷简体" panose="03000509000000000000" pitchFamily="65" charset="-122"/>
                </a:rPr>
                <a:t>壹</a:t>
              </a:r>
              <a:endPara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4380" y="2520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读诗入境，一叹诗韵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380" y="1270000"/>
            <a:ext cx="79990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  </a:t>
            </a:r>
            <a:r>
              <a:rPr lang="en-US" altLang="zh-CN" sz="4400" b="1">
                <a:solidFill>
                  <a:srgbClr val="FF0000"/>
                </a:solidFill>
              </a:rPr>
              <a:t>  </a:t>
            </a:r>
            <a:r>
              <a:rPr lang="zh-CN" altLang="en-US" sz="4400" b="1">
                <a:solidFill>
                  <a:srgbClr val="FF0000"/>
                </a:solidFill>
              </a:rPr>
              <a:t>齐读课文</a:t>
            </a:r>
            <a:r>
              <a:rPr lang="zh-CN" altLang="zh-CN" sz="4400" b="1">
                <a:solidFill>
                  <a:srgbClr val="FF0000"/>
                </a:solidFill>
              </a:rPr>
              <a:t>，注意字音和停顿</a:t>
            </a:r>
            <a:endParaRPr lang="zh-CN" altLang="zh-CN" sz="4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950" y="2336800"/>
            <a:ext cx="11386185" cy="3152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>
                <a:latin typeface="+mn-ea"/>
                <a:cs typeface="+mn-ea"/>
              </a:rPr>
              <a:t>、</a:t>
            </a:r>
            <a:r>
              <a:rPr lang="zh-CN" altLang="en-US" sz="2800" b="1">
                <a:latin typeface="+mn-ea"/>
                <a:cs typeface="+mn-ea"/>
              </a:rPr>
              <a:t>《石壕吏》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en-US" altLang="zh-CN" sz="2800" b="1">
                <a:latin typeface="+mn-ea"/>
                <a:cs typeface="+mn-ea"/>
              </a:rPr>
              <a:t> </a:t>
            </a:r>
            <a:r>
              <a:rPr lang="zh-CN" altLang="en-US" sz="2800" b="1">
                <a:latin typeface="+mn-ea"/>
                <a:cs typeface="+mn-ea"/>
              </a:rPr>
              <a:t>唐代·杜甫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暮投/石壕村，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有吏/夜/捉人。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老翁/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逾</a:t>
            </a:r>
            <a:r>
              <a:rPr lang="zh-CN" altLang="en-US" sz="2800" b="1">
                <a:latin typeface="+mn-ea"/>
                <a:cs typeface="+mn-ea"/>
              </a:rPr>
              <a:t>墙走，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老妇/出门看。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吏呼/一何怒！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妇啼/一何苦！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听妇/前致词：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三男/邺城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戍</a:t>
            </a:r>
            <a:r>
              <a:rPr lang="zh-CN" altLang="en-US" sz="2800" b="1">
                <a:latin typeface="+mn-ea"/>
                <a:cs typeface="+mn-ea"/>
              </a:rPr>
              <a:t>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一男/附书至，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二男/新战死。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存者/且偷生，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死者/长已矣！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室中/更无人，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唯有/乳下孙。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有孙/母未去，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出入/无完裙。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老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妪</a:t>
            </a:r>
            <a:r>
              <a:rPr lang="zh-CN" altLang="en-US" sz="2800" b="1">
                <a:latin typeface="+mn-ea"/>
                <a:cs typeface="+mn-ea"/>
              </a:rPr>
              <a:t>/力虽衰，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请从/吏夜归，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急应/河阳役，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犹得/备晨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炊</a:t>
            </a:r>
            <a:r>
              <a:rPr lang="zh-CN" altLang="en-US" sz="2800" b="1">
                <a:latin typeface="+mn-ea"/>
                <a:cs typeface="+mn-ea"/>
              </a:rPr>
              <a:t>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夜久/语声绝，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如闻/泣幽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咽</a:t>
            </a:r>
            <a:r>
              <a:rPr lang="zh-CN" altLang="en-US" sz="2800" b="1">
                <a:latin typeface="+mn-ea"/>
                <a:cs typeface="+mn-ea"/>
              </a:rPr>
              <a:t>。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天明/登前途，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/>
              <a:t>独与/老翁别。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4886960" y="4970145"/>
            <a:ext cx="43103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      逾yú   戍shù   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      妪yù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炊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chuī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      咽yè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72" y="2699391"/>
            <a:ext cx="3993718" cy="3894334"/>
          </a:xfrm>
          <a:prstGeom prst="rect">
            <a:avLst/>
          </a:prstGeom>
        </p:spPr>
      </p:pic>
      <p:pic>
        <p:nvPicPr>
          <p:cNvPr id="29" name="图形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47" y="282263"/>
            <a:ext cx="3620353" cy="25642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437" y="252354"/>
            <a:ext cx="1046098" cy="1017751"/>
            <a:chOff x="-1807230" y="383037"/>
            <a:chExt cx="1046098" cy="10177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63978" y="383037"/>
              <a:ext cx="959594" cy="1017751"/>
            </a:xfrm>
            <a:prstGeom prst="rect">
              <a:avLst/>
            </a:prstGeom>
          </p:spPr>
        </p:pic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-1807230" y="431864"/>
              <a:ext cx="104609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 dirty="0">
                  <a:solidFill>
                    <a:srgbClr val="E90012"/>
                  </a:solidFill>
                  <a:latin typeface="方正行楷简体" panose="03000509000000000000" pitchFamily="65" charset="-122"/>
                  <a:ea typeface="方正行楷简体" panose="03000509000000000000" pitchFamily="65" charset="-122"/>
                </a:rPr>
                <a:t>壹</a:t>
              </a:r>
              <a:endPara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4380" y="2520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读诗入境，一叹诗韵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0575" y="2755900"/>
            <a:ext cx="86004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文中哪一句概括了诗人这次的经历？</a:t>
            </a:r>
            <a:r>
              <a:rPr lang="en-US" altLang="zh-CN" sz="3200">
                <a:solidFill>
                  <a:schemeClr val="tx1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 </a:t>
            </a:r>
            <a:endParaRPr lang="en-US" altLang="zh-CN" sz="3200">
              <a:solidFill>
                <a:schemeClr val="tx1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72" y="2699391"/>
            <a:ext cx="3993718" cy="3894334"/>
          </a:xfrm>
          <a:prstGeom prst="rect">
            <a:avLst/>
          </a:prstGeom>
        </p:spPr>
      </p:pic>
      <p:pic>
        <p:nvPicPr>
          <p:cNvPr id="29" name="图形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47" y="282263"/>
            <a:ext cx="3620353" cy="25642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437" y="252354"/>
            <a:ext cx="1046098" cy="1017751"/>
            <a:chOff x="-1807230" y="383037"/>
            <a:chExt cx="1046098" cy="10177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63978" y="383037"/>
              <a:ext cx="959594" cy="1017751"/>
            </a:xfrm>
            <a:prstGeom prst="rect">
              <a:avLst/>
            </a:prstGeom>
          </p:spPr>
        </p:pic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-1807230" y="431864"/>
              <a:ext cx="104609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 dirty="0">
                  <a:solidFill>
                    <a:srgbClr val="E90012"/>
                  </a:solidFill>
                  <a:latin typeface="方正行楷简体" panose="03000509000000000000" pitchFamily="65" charset="-122"/>
                  <a:ea typeface="方正行楷简体" panose="03000509000000000000" pitchFamily="65" charset="-122"/>
                </a:rPr>
                <a:t>壹</a:t>
              </a:r>
              <a:endParaRPr lang="zh-CN" altLang="en-US" sz="5400" dirty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4380" y="2520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读诗入境，一叹诗韵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3140" y="2257425"/>
            <a:ext cx="8752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叙事诗是诗歌题材的一种。它用诗的形式刻画人物，通过写人叙事来抒发感情。</a:t>
            </a:r>
            <a:endParaRPr lang="zh-CN" altLang="en-US" sz="4000">
              <a:solidFill>
                <a:srgbClr val="FF000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72" y="2699391"/>
            <a:ext cx="3993718" cy="3894334"/>
          </a:xfrm>
          <a:prstGeom prst="rect">
            <a:avLst/>
          </a:prstGeom>
        </p:spPr>
      </p:pic>
      <p:pic>
        <p:nvPicPr>
          <p:cNvPr id="29" name="图形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47" y="282263"/>
            <a:ext cx="3620353" cy="25642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62" y="4079726"/>
            <a:ext cx="906556" cy="11336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8660" y="3282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读诗入情，二叹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苦怒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34" y="293629"/>
            <a:ext cx="959594" cy="1017751"/>
          </a:xfrm>
          <a:prstGeom prst="rect">
            <a:avLst/>
          </a:prstGeom>
        </p:spPr>
      </p:pic>
      <p:sp>
        <p:nvSpPr>
          <p:cNvPr id="34" name="矩形 13"/>
          <p:cNvSpPr>
            <a:spLocks noChangeArrowheads="1"/>
          </p:cNvSpPr>
          <p:nvPr/>
        </p:nvSpPr>
        <p:spPr bwMode="auto">
          <a:xfrm>
            <a:off x="509905" y="30861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 smtClean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贰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7185" y="2136775"/>
            <a:ext cx="823468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（一）观官吏之举</a:t>
            </a:r>
            <a:endParaRPr lang="zh-CN" altLang="en-US" sz="4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8660" y="3669030"/>
            <a:ext cx="823468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（二）听老妇之诉</a:t>
            </a:r>
            <a:endParaRPr lang="zh-CN" altLang="en-US" sz="4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29948" y="1035304"/>
            <a:ext cx="4350772" cy="464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29540" y="1501775"/>
            <a:ext cx="823468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（一）观官吏之举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8025" y="2440940"/>
            <a:ext cx="62769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原文：</a:t>
            </a:r>
            <a:r>
              <a:rPr lang="zh-CN" altLang="en-US" sz="3200"/>
              <a:t>暮投石壕村，有吏</a:t>
            </a:r>
            <a:r>
              <a:rPr lang="zh-CN" altLang="en-US" sz="3200" b="1">
                <a:solidFill>
                  <a:srgbClr val="FF0000"/>
                </a:solidFill>
              </a:rPr>
              <a:t>夜捉人</a:t>
            </a:r>
            <a:r>
              <a:rPr lang="zh-CN" altLang="en-US" sz="3200"/>
              <a:t>。</a:t>
            </a:r>
            <a:endParaRPr lang="zh-CN" altLang="en-US"/>
          </a:p>
          <a:p>
            <a:r>
              <a:rPr lang="zh-CN" altLang="en-US"/>
              <a:t>          </a:t>
            </a:r>
            <a:r>
              <a:rPr lang="zh-CN" altLang="en-US" sz="3200"/>
              <a:t>        </a:t>
            </a:r>
            <a:r>
              <a:rPr lang="zh-CN" altLang="en-US" sz="3200">
                <a:solidFill>
                  <a:schemeClr val="tx1"/>
                </a:solidFill>
              </a:rPr>
              <a:t>老</a:t>
            </a:r>
            <a:r>
              <a:rPr lang="zh-CN" altLang="en-US" sz="3200" b="1">
                <a:solidFill>
                  <a:srgbClr val="FF0000"/>
                </a:solidFill>
              </a:rPr>
              <a:t>翁逾</a:t>
            </a:r>
            <a:r>
              <a:rPr lang="zh-CN" altLang="en-US" sz="3200"/>
              <a:t>墙</a:t>
            </a:r>
            <a:r>
              <a:rPr lang="zh-CN" altLang="en-US" sz="3200" b="1">
                <a:solidFill>
                  <a:srgbClr val="FF0000"/>
                </a:solidFill>
              </a:rPr>
              <a:t>走</a:t>
            </a:r>
            <a:r>
              <a:rPr lang="zh-CN" altLang="en-US" sz="3200"/>
              <a:t>，老妇出门看。</a:t>
            </a:r>
            <a:endParaRPr lang="zh-CN" altLang="en-US" sz="3200"/>
          </a:p>
          <a:p>
            <a:endParaRPr lang="zh-CN" altLang="en-US" sz="3200" b="1"/>
          </a:p>
          <a:p>
            <a:r>
              <a:rPr lang="zh-CN" altLang="en-US" sz="3200" b="1"/>
              <a:t>改文：</a:t>
            </a:r>
            <a:r>
              <a:rPr lang="zh-CN" altLang="en-US" sz="3200"/>
              <a:t>暮投石壕村，有吏</a:t>
            </a:r>
            <a:r>
              <a:rPr lang="zh-CN" altLang="en-US" sz="3200" b="1">
                <a:solidFill>
                  <a:srgbClr val="FF0000"/>
                </a:solidFill>
              </a:rPr>
              <a:t>来征兵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          </a:t>
            </a:r>
            <a:r>
              <a:rPr lang="zh-CN" altLang="en-US" sz="3200">
                <a:solidFill>
                  <a:schemeClr val="tx1"/>
                </a:solidFill>
              </a:rPr>
              <a:t>老</a:t>
            </a:r>
            <a:r>
              <a:rPr lang="zh-CN" altLang="en-US" sz="3200" b="1">
                <a:solidFill>
                  <a:srgbClr val="FF0000"/>
                </a:solidFill>
              </a:rPr>
              <a:t>汉攀</a:t>
            </a:r>
            <a:r>
              <a:rPr lang="zh-CN" altLang="en-US" sz="3200"/>
              <a:t>墙</a:t>
            </a:r>
            <a:r>
              <a:rPr lang="zh-CN" altLang="en-US" sz="3200" b="1">
                <a:solidFill>
                  <a:srgbClr val="FF0000"/>
                </a:solidFill>
              </a:rPr>
              <a:t>过</a:t>
            </a:r>
            <a:r>
              <a:rPr lang="zh-CN" altLang="en-US" sz="3200"/>
              <a:t>，老妇出门看。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708660" y="3282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读诗入情，二叹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“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苦怒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”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34" y="293629"/>
            <a:ext cx="959594" cy="1017751"/>
          </a:xfrm>
          <a:prstGeom prst="rect">
            <a:avLst/>
          </a:prstGeom>
        </p:spPr>
      </p:pic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509905" y="30861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 smtClean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贰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1697" b="11697"/>
          <a:stretch>
            <a:fillRect/>
          </a:stretch>
        </p:blipFill>
        <p:spPr>
          <a:xfrm>
            <a:off x="6534946" y="2157538"/>
            <a:ext cx="5482085" cy="33651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80" h="5520">
                <a:moveTo>
                  <a:pt x="0" y="0"/>
                </a:moveTo>
                <a:lnTo>
                  <a:pt x="10080" y="0"/>
                </a:lnTo>
                <a:lnTo>
                  <a:pt x="1008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-1282700" y="1542415"/>
            <a:ext cx="823468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（二）听老妇之诉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3380" y="2479675"/>
            <a:ext cx="5918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zh-CN" altLang="en-US" sz="3200">
                <a:solidFill>
                  <a:srgbClr val="FF0000"/>
                </a:solidFill>
              </a:rPr>
              <a:t>小组四人合作交流：找出具体的词句，抓住关键字词，朗读品味。说说老妇人正经历的苦难有：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34" y="293629"/>
            <a:ext cx="959594" cy="1017751"/>
          </a:xfrm>
          <a:prstGeom prst="rect">
            <a:avLst/>
          </a:prstGeom>
        </p:spPr>
      </p:pic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509905" y="308610"/>
            <a:ext cx="70104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 smtClean="0">
                <a:solidFill>
                  <a:srgbClr val="E90012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贰</a:t>
            </a:r>
            <a:endParaRPr lang="zh-CN" altLang="en-US" sz="5400" dirty="0">
              <a:solidFill>
                <a:srgbClr val="E90012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8660" y="328295"/>
            <a:ext cx="82346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读诗入情，二叹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“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苦怒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”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865" y="4243070"/>
            <a:ext cx="541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</a:rPr>
              <a:t>三儿征战之苦</a:t>
            </a:r>
            <a:r>
              <a:rPr lang="en-US" altLang="zh-CN" sz="2800" b="1">
                <a:solidFill>
                  <a:schemeClr val="accent1"/>
                </a:solidFill>
              </a:rPr>
              <a:t>......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7270" y="4775200"/>
            <a:ext cx="541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  </a:t>
            </a:r>
            <a:r>
              <a:rPr lang="zh-CN" altLang="en-US" sz="2800" b="1">
                <a:solidFill>
                  <a:schemeClr val="accent1"/>
                </a:solidFill>
              </a:rPr>
              <a:t>老</a:t>
            </a:r>
            <a:r>
              <a:rPr lang="zh-CN" altLang="en-US" sz="2800" b="1">
                <a:solidFill>
                  <a:schemeClr val="accent1"/>
                </a:solidFill>
              </a:rPr>
              <a:t>年丧子</a:t>
            </a:r>
            <a:r>
              <a:rPr lang="zh-CN" altLang="en-US" sz="2800" b="1">
                <a:solidFill>
                  <a:schemeClr val="accent1"/>
                </a:solidFill>
              </a:rPr>
              <a:t>之苦</a:t>
            </a:r>
            <a:r>
              <a:rPr lang="en-US" altLang="zh-CN" sz="2800" b="1">
                <a:solidFill>
                  <a:schemeClr val="accent1"/>
                </a:solidFill>
              </a:rPr>
              <a:t>......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7270" y="4070985"/>
            <a:ext cx="541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</a:rPr>
              <a:t>.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68245" y="5307330"/>
            <a:ext cx="541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  </a:t>
            </a:r>
            <a:r>
              <a:rPr lang="zh-CN" altLang="en-US" sz="2800" b="1">
                <a:solidFill>
                  <a:schemeClr val="accent1"/>
                </a:solidFill>
              </a:rPr>
              <a:t>媳妇生存</a:t>
            </a:r>
            <a:r>
              <a:rPr lang="zh-CN" altLang="en-US" sz="2800" b="1">
                <a:solidFill>
                  <a:schemeClr val="accent1"/>
                </a:solidFill>
              </a:rPr>
              <a:t>之苦</a:t>
            </a:r>
            <a:r>
              <a:rPr lang="en-US" altLang="zh-CN" sz="2800" b="1">
                <a:solidFill>
                  <a:schemeClr val="accent1"/>
                </a:solidFill>
              </a:rPr>
              <a:t>......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4872}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017*4587*1165*1165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KSO_WM_UNIT_PLACING_PICTURE_USER_VIEWPORT" val="{&quot;height&quot;:11880,&quot;width&quot;:15840}"/>
</p:tagLst>
</file>

<file path=ppt/tags/tag4.xml><?xml version="1.0" encoding="utf-8"?>
<p:tagLst xmlns:p="http://schemas.openxmlformats.org/presentationml/2006/main">
  <p:tag name="KSO_WM_UNIT_VALUE" val="973*177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3303_1*d*1"/>
  <p:tag name="KSO_WM_TEMPLATE_CATEGORY" val="diagram"/>
  <p:tag name="KSO_WM_TEMPLATE_INDEX" val="2021330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ed9a18b30c34d02a4625431d94bcb1a"/>
  <p:tag name="KSO_WM_UNIT_DECORATE_INFO" val=""/>
  <p:tag name="KSO_WM_UNIT_SM_LIMIT_TYPE" val=""/>
  <p:tag name="KSO_WM_CHIP_FILLAREA_FILL_RULE" val="{&quot;fill_align&quot;:&quot;cm&quot;,&quot;fill_mode&quot;:&quot;full&quot;,&quot;sacle_strategy&quot;:&quot;smart&quot;}"/>
  <p:tag name="KSO_WM_ASSEMBLE_CHIP_INDEX" val="70430c78924a4f859853ae19aa0b7a4c"/>
  <p:tag name="KSO_WM_UNIT_PLACING_PICTURE" val="70430c78924a4f859853ae19aa0b7a4c"/>
  <p:tag name="KSO_WM_UNIT_SUPPORT_UNIT_TYPE" val="[&quot;d&quot;,&quot;β&quot;,&quot;θ&quot;]"/>
  <p:tag name="KSO_WM_TEMPLATE_ASSEMBLE_XID" val="5f7fd472acac1f5dbd6c2f97"/>
  <p:tag name="KSO_WM_TEMPLATE_ASSEMBLE_GROUPID" val="5f7fd472acac1f5dbd6c2f97"/>
  <p:tag name="KSO_WM_UNIT_PICTURE_CLIP_FLAG" val="0"/>
  <p:tag name="KSO_WM_UNIT_PLACING_PICTURE_INFO" val="{&quot;code&quot;:&quot;&quot;,&quot;full_picture&quot;:false,&quot;scheme&quot;:&quot;&quot;,&quot;spacing&quot;:5}"/>
  <p:tag name="KSO_WM_UNIT_PLACING_PICTURE_COLLAGE_VIEWPORT" val="{&quot;height&quot;:5299.393700787401,&quot;width&quot;:8633.2051682928886}"/>
</p:tagLst>
</file>

<file path=ppt/tags/tag5.xml><?xml version="1.0" encoding="utf-8"?>
<p:tagLst xmlns:p="http://schemas.openxmlformats.org/presentationml/2006/main">
  <p:tag name="ISPRING_PRESENTATION_TITLE" val="中国风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WPS 演示</Application>
  <PresentationFormat>宽屏</PresentationFormat>
  <Paragraphs>138</Paragraphs>
  <Slides>14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方正舒体</vt:lpstr>
      <vt:lpstr>Calibri</vt:lpstr>
      <vt:lpstr>Calibri Light</vt:lpstr>
      <vt:lpstr>方正行楷简体</vt:lpstr>
      <vt:lpstr>Arial Unicode MS</vt:lpstr>
      <vt:lpstr>方正姚体</vt:lpstr>
      <vt:lpstr>微软雅黑</vt:lpstr>
      <vt:lpstr>等线</vt:lpstr>
      <vt:lpstr>Office 主题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中国风.pptx</dc:title>
  <dc:creator/>
  <cp:lastModifiedBy>Administrator</cp:lastModifiedBy>
  <cp:revision>64</cp:revision>
  <dcterms:created xsi:type="dcterms:W3CDTF">2018-12-19T08:05:00Z</dcterms:created>
  <dcterms:modified xsi:type="dcterms:W3CDTF">2021-07-05T09:54:41Z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A4FD53F3C9AB4B86A0E6CA9F837595CC</vt:lpwstr>
  </property>
</Properties>
</file>