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4"/>
  </p:notesMasterIdLst>
  <p:sldIdLst>
    <p:sldId id="265" r:id="rId4"/>
    <p:sldId id="259" r:id="rId5"/>
    <p:sldId id="258" r:id="rId6"/>
    <p:sldId id="266" r:id="rId7"/>
    <p:sldId id="260" r:id="rId8"/>
    <p:sldId id="261" r:id="rId9"/>
    <p:sldId id="263" r:id="rId10"/>
    <p:sldId id="264" r:id="rId11"/>
    <p:sldId id="268" r:id="rId12"/>
    <p:sldId id="269" r:id="rId13"/>
  </p:sldIdLst>
  <p:sldSz cx="12192000" cy="6858000"/>
  <p:notesSz cx="7103745" cy="10234295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0" y="4846638"/>
            <a:ext cx="190500" cy="2011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10363200" cy="4571999"/>
          </a:xfrm>
        </p:spPr>
        <p:txBody>
          <a:bodyPr anchor="ctr">
            <a:noAutofit/>
          </a:bodyPr>
          <a:lstStyle>
            <a:defPPr/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defPPr/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/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0969625" y="5885656"/>
            <a:ext cx="1754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304800"/>
            <a:ext cx="10363200" cy="5562600"/>
          </a:xfrm>
          <a:prstGeom prst="rect">
            <a:avLst/>
          </a:prstGeom>
        </p:spPr>
        <p:txBody>
          <a:bodyPr/>
          <a:lstStyle>
            <a:defPPr/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defPPr/>
            <a:lvl1pPr eaLnBrk="1" hangingPunct="1">
              <a:buFontTx/>
              <a:buNone/>
              <a:defRPr sz="16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defPPr/>
            <a:lvl1pPr eaLnBrk="1" hangingPunct="1">
              <a:buFontTx/>
              <a:buNone/>
              <a:defRPr sz="16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fontAlgn="base"/>
            <a:r>
              <a:rPr lang="zh-CN" altLang="en-US" sz="2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>
            <a:defPPr/>
          </a:lstStyle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>
            <a:defPPr/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>
            <a:defPPr/>
          </a:lstStyle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0" y="4846638"/>
            <a:ext cx="190500" cy="2011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10363200" cy="4571999"/>
          </a:xfrm>
        </p:spPr>
        <p:txBody>
          <a:bodyPr anchor="ctr">
            <a:noAutofit/>
          </a:bodyPr>
          <a:lstStyle>
            <a:defPPr/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defPPr/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/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0969625" y="5885656"/>
            <a:ext cx="1754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</a:lstStyle>
          <a:p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10363200" cy="4321175"/>
          </a:xfrm>
        </p:spPr>
        <p:txBody>
          <a:bodyPr anchor="ctr">
            <a:noAutofit/>
          </a:bodyPr>
          <a:lstStyle>
            <a:defPPr/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defPPr/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defPPr/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defPPr/>
            <a:lvl1pPr marL="0" indent="0">
              <a:buNone/>
              <a:defRPr lang="en-US" sz="1800" b="0" kern="1200" cap="all" spc="1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0" y="4846638"/>
            <a:ext cx="190500" cy="2011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/>
          <a:lstStyle>
            <a:defPPr/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/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 rot="16200000">
            <a:off x="10969625" y="5885656"/>
            <a:ext cx="1754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</a:lstStyle>
          <a:p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10363200" cy="4321175"/>
          </a:xfrm>
        </p:spPr>
        <p:txBody>
          <a:bodyPr anchor="ctr">
            <a:noAutofit/>
          </a:bodyPr>
          <a:lstStyle>
            <a:defPPr/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defPPr/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defPPr/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defPPr/>
            <a:lvl1pPr marL="0" indent="0">
              <a:buNone/>
              <a:defRPr lang="en-US" sz="1800" b="0" kern="1200" cap="all" spc="1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0" y="4846638"/>
            <a:ext cx="190500" cy="2011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/>
          <a:lstStyle>
            <a:defPPr/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/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 rot="16200000">
            <a:off x="10969625" y="5885656"/>
            <a:ext cx="1754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0160000" cy="437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/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0969625" y="5885656"/>
            <a:ext cx="1754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2001500" y="0"/>
            <a:ext cx="1905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01500" y="1371600"/>
            <a:ext cx="1905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0160000" cy="4373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/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0969625" y="5885656"/>
            <a:ext cx="1754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1500" y="0"/>
            <a:ext cx="1905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01500" y="1371600"/>
            <a:ext cx="1905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微软雅黑" panose="020B0503020204020204" charset="-122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0" y="3708400"/>
            <a:ext cx="7480300" cy="1938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60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16</a:t>
            </a:r>
            <a:r>
              <a:rPr kumimoji="0" lang="zh-CN" altLang="en-US" sz="60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、庆祝奥林匹</a:t>
            </a:r>
            <a:endParaRPr kumimoji="0" lang="zh-CN" altLang="en-US" sz="6000" b="1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60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克运动复兴</a:t>
            </a:r>
            <a:r>
              <a:rPr kumimoji="0" lang="en-US" altLang="zh-CN" sz="60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25</a:t>
            </a:r>
            <a:r>
              <a:rPr kumimoji="0" lang="zh-CN" altLang="en-US" sz="60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周年</a:t>
            </a:r>
            <a:endParaRPr kumimoji="0" lang="zh-CN" altLang="en-US" sz="6000" b="1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0" y="5763260"/>
            <a:ext cx="20193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顾拜旦</a:t>
            </a:r>
            <a:endParaRPr lang="zh-CN" altLang="en-US" sz="48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79875"/>
          <p:cNvSpPr txBox="1"/>
          <p:nvPr/>
        </p:nvSpPr>
        <p:spPr>
          <a:xfrm>
            <a:off x="499745" y="403860"/>
            <a:ext cx="10940415" cy="6050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/>
          </a:lstStyle>
          <a:p>
            <a:pPr>
              <a:lnSpc>
                <a:spcPct val="115000"/>
              </a:lnSpc>
            </a:pP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</a:rPr>
              <a:t>庚子年伊始，新冠肺炎疫情突发。这是一场全人类与病毒的战争，中国人民经过艰苦卓绝的努力，取得抗疫阶段性成果。这一成果的取得离不开中国制度的优势和经济、科技等方面的实力，更与中国人民敢于担当的精神息息相关。疫情期间，有一张广为流传的照片戳中了人们的泪点:钟南山院士靠在车座上闭目小憩，脸上是难以掩饰的疲惫。这是因为钟老匆忙奔赴疫区,没有时间好好休息。一位84岁的老人，不亲赴抗疫一线本无可厚非，但他首先想到的是为抗疫尽自己的力量,不顾劳累与安危,毅然决然奔赴疫区……从年事已高的院士专家，到90后、00后的年轻医护人员,</a:t>
            </a:r>
            <a:r>
              <a:rPr lang="en-US" altLang="zh-CN" sz="2400">
                <a:solidFill>
                  <a:schemeClr val="tx2"/>
                </a:solidFill>
                <a:latin typeface="宋体" panose="02010600030101010101" pitchFamily="2" charset="-122"/>
              </a:rPr>
              <a:t>他们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</a:rPr>
              <a:t>面对疫情义无反顾,坚定前行,承受难以想象的身体和心理压力,做出了巨大牺牲；</a:t>
            </a:r>
            <a:r>
              <a:rPr lang="en-US" altLang="zh-CN" sz="2400">
                <a:solidFill>
                  <a:schemeClr val="tx2"/>
                </a:solidFill>
                <a:latin typeface="宋体" panose="02010600030101010101" pitchFamily="2" charset="-122"/>
              </a:rPr>
              <a:t>他们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</a:rPr>
              <a:t>……                                                         </a:t>
            </a:r>
            <a:endParaRPr lang="en-US" altLang="zh-CN" sz="240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</a:rPr>
              <a:t>                                                                              ；</a:t>
            </a:r>
            <a:r>
              <a:rPr lang="en-US" altLang="zh-CN" sz="2400">
                <a:solidFill>
                  <a:schemeClr val="tx2"/>
                </a:solidFill>
                <a:latin typeface="宋体" panose="02010600030101010101" pitchFamily="2" charset="-122"/>
              </a:rPr>
              <a:t>他们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</a:rPr>
              <a:t>为病毒肆虐的漫漫黑夜带来了光明,守护了国家和民族生生不息的希望。</a:t>
            </a:r>
            <a:endParaRPr lang="en-US" altLang="zh-CN" sz="240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525" y="241300"/>
            <a:ext cx="4017645" cy="267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25" y="3221355"/>
            <a:ext cx="4017010" cy="2762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550" y="241300"/>
            <a:ext cx="4538345" cy="267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080" y="3221355"/>
            <a:ext cx="4617720" cy="276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110990" y="6087428"/>
            <a:ext cx="44767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r>
              <a:rPr lang="en-US" altLang="zh-CN" sz="28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2016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zh-CN" altLang="zh-CN" sz="28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里约奥运会精彩瞬间</a:t>
            </a:r>
            <a:endParaRPr lang="zh-CN" altLang="zh-CN" sz="2800" b="1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1630" y="168275"/>
            <a:ext cx="4211955" cy="3065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240" y="168275"/>
            <a:ext cx="4556760" cy="3065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65" y="3336925"/>
            <a:ext cx="4211320" cy="3065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75" y="3337560"/>
            <a:ext cx="4556125" cy="3064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354513" y="6402070"/>
            <a:ext cx="324866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r>
              <a:rPr lang="en-US" altLang="zh-CN" sz="20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2008</a:t>
            </a:r>
            <a:r>
              <a:rPr lang="zh-CN" altLang="en-US" sz="20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年北京奥运会精彩瞬间</a:t>
            </a:r>
            <a:endParaRPr lang="zh-CN" altLang="en-US" sz="2000" b="1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1082675" y="1612265"/>
            <a:ext cx="10055225" cy="4227830"/>
          </a:xfrm>
          <a:noFill/>
          <a:ln>
            <a:noFill/>
          </a:ln>
        </p:spPr>
        <p:txBody>
          <a:bodyPr/>
          <a:lstStyle>
            <a:defPPr/>
          </a:lstStyle>
          <a:p>
            <a:pPr marL="914400" lvl="2" indent="0">
              <a:lnSpc>
                <a:spcPct val="140000"/>
              </a:lnSpc>
              <a:buFont typeface="Wingdings" panose="05000000000000000000" pitchFamily="2" charset="2"/>
              <a:buNone/>
            </a:pPr>
            <a:endParaRPr lang="zh-CN" altLang="zh-CN" sz="3240"/>
          </a:p>
        </p:txBody>
      </p:sp>
      <p:pic>
        <p:nvPicPr>
          <p:cNvPr id="317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" y="107315"/>
            <a:ext cx="2767330" cy="1226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510665" y="2110740"/>
            <a:ext cx="917765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050" b="0">
                <a:solidFill>
                  <a:srgbClr val="DA1F28"/>
                </a:solidFill>
                <a:latin typeface="Calibri" panose="020F0502020204030204" charset="0"/>
                <a:ea typeface="宋体" panose="02010600030101010101" pitchFamily="2" charset="-122"/>
              </a:rPr>
              <a:t>活动一：梳理内容，交流预习</a:t>
            </a:r>
            <a:r>
              <a:rPr lang="en-US" sz="105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 1 </a:t>
            </a:r>
            <a:r>
              <a:rPr lang="zh-CN" sz="1050" b="0">
                <a:latin typeface="Calibri" panose="020F0502020204030204" charset="0"/>
                <a:ea typeface="宋体" panose="02010600030101010101" pitchFamily="2" charset="-122"/>
              </a:rPr>
              <a:t>通读全文，</a:t>
            </a:r>
            <a:r>
              <a:rPr lang="zh-CN" sz="1050" b="0">
                <a:ea typeface="宋体" panose="02010600030101010101" pitchFamily="2" charset="-122"/>
              </a:rPr>
              <a:t>作者的演讲涵盖哪些内容？按照演讲的顺序梳理</a:t>
            </a:r>
            <a:r>
              <a:rPr lang="zh-CN" sz="1050" b="0">
                <a:latin typeface="Calibri" panose="020F0502020204030204" charset="0"/>
                <a:ea typeface="宋体" panose="02010600030101010101" pitchFamily="2" charset="-122"/>
              </a:rPr>
              <a:t>表格</a:t>
            </a:r>
            <a:r>
              <a:rPr lang="zh-CN" sz="1050" b="0"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995680" y="1341120"/>
          <a:ext cx="10187940" cy="4738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345"/>
                <a:gridCol w="6792595"/>
              </a:tblGrid>
              <a:tr h="6769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段落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演讲内容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回顾奥林匹克的发展史，展望新意义。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2-4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阐述奥林匹克精神的重要内涵及与一般体育运动的区别。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重启奥林匹克精神的教育意义。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6-7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赋予奥林匹克运动“全新的世界”—大众参与。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8-9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对纪念活动主办方的感谢。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对奥林匹克光明未来的憧憬。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内容占位符 1"/>
          <p:cNvSpPr>
            <a:spLocks noGrp="1"/>
          </p:cNvSpPr>
          <p:nvPr>
            <p:ph idx="1"/>
          </p:nvPr>
        </p:nvSpPr>
        <p:spPr>
          <a:xfrm>
            <a:off x="836295" y="491490"/>
            <a:ext cx="10150475" cy="5167630"/>
          </a:xfrm>
          <a:noFill/>
          <a:ln>
            <a:noFill/>
          </a:ln>
        </p:spPr>
        <p:txBody>
          <a:bodyPr/>
          <a:lstStyle>
            <a:defPPr/>
          </a:lstStyle>
          <a:p>
            <a:pPr marL="0" indent="0" hangingPunct="1">
              <a:lnSpc>
                <a:spcPct val="150000"/>
              </a:lnSpc>
              <a:buNone/>
            </a:pPr>
            <a:r>
              <a:rPr lang="en-US" altLang="zh-CN" sz="2800" b="1"/>
              <a:t>       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4000" b="1">
                <a:solidFill>
                  <a:schemeClr val="tx1"/>
                </a:solidFill>
              </a:rPr>
              <a:t>精读课文，这篇演讲词体现的奥林匹克精神集中于2-7段，请大家再次快速阅读2-7段，提炼文中关键词概括出作者所倡导的“奥林匹克精神”的内涵。</a:t>
            </a:r>
            <a:endParaRPr lang="zh-CN" altLang="zh-CN" sz="4000" b="1">
              <a:solidFill>
                <a:schemeClr val="tx1"/>
              </a:solidFill>
            </a:endParaRPr>
          </a:p>
        </p:txBody>
      </p:sp>
      <p:pic>
        <p:nvPicPr>
          <p:cNvPr id="24581" name="Picture 6" descr="http://img1.qq.com/2008/pics/11961/1196119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3370" y="4774565"/>
            <a:ext cx="2759710" cy="2026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26979"/>
          <p:cNvSpPr txBox="1"/>
          <p:nvPr/>
        </p:nvSpPr>
        <p:spPr>
          <a:xfrm>
            <a:off x="3228975" y="312420"/>
            <a:ext cx="8342630" cy="186309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>
            <a:defPPr/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活动二：观看视频，语言训练</a:t>
            </a:r>
            <a:endParaRPr lang="zh-CN" altLang="en-US" sz="3200" b="1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1、播放视频——“超级演说家”冠军得主刘媛媛《寒门贵子》。</a:t>
            </a:r>
            <a:endParaRPr lang="zh-CN" altLang="en-US" sz="3200" b="1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195" name="AutoShape 5" descr="http://img3.imgtn.bdimg.com/it/u=447507009,2444758500&amp;fm=27&amp;gp=0.jpg"/>
          <p:cNvSpPr>
            <a:spLocks noChangeAspect="1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/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" y="0"/>
            <a:ext cx="2910840" cy="2362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1445"/>
            <a:ext cx="2921635" cy="284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15030" y="2680335"/>
            <a:ext cx="75209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语言特点：1.针对性（场合对象）2.鲜明性（观点）3.条理性（逻辑）4.通俗性（口语化）5.适当的感情色彩（晓之以理 动之以情）。）</a:t>
            </a:r>
            <a:endParaRPr lang="zh-CN" altLang="en-US" sz="32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102402"/>
          <p:cNvSpPr txBox="1"/>
          <p:nvPr/>
        </p:nvSpPr>
        <p:spPr>
          <a:xfrm>
            <a:off x="811530" y="541020"/>
            <a:ext cx="10696575" cy="1364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15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顾拜旦的这篇演讲稿，也有其语言的特色。课文中有许多精彩的语句值得我们品味，请大家再次浏览课文，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完成导学案上的任务二：在横线处摘录文中你认为精彩的句子，仿照示例，分析语言特色，先4人小组合作朗读，再全班交流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8815" y="2483485"/>
            <a:ext cx="104692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我喜欢的句子是：</a:t>
            </a:r>
            <a:r>
              <a:rPr lang="zh-CN" altLang="en-US" sz="2800"/>
              <a:t>第2段恐惧是人类工作和休息的天敌，面对它，人类学会用勇气来针锋相对。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理由是：</a:t>
            </a:r>
            <a:r>
              <a:rPr lang="zh-CN" altLang="en-US" sz="2800"/>
              <a:t>比喻，把恐惧比做人类的天敌，形象地写出了恐惧给人类带来的严重威胁 。以及人类克服所惯用的方法——勇气。体现了演讲语言的生动形象性。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朗读这句话要注意</a:t>
            </a:r>
            <a:r>
              <a:rPr lang="zh-CN" altLang="en-US" sz="2800"/>
              <a:t>：重读勇气和针锋相对两个词，语调厚重坚定，读出句子的爆发感。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朗读展示。</a:t>
            </a:r>
            <a:r>
              <a:rPr lang="zh-CN" altLang="en-US" sz="2800"/>
              <a:t>（可以推选代表朗读、组员合作朗读、全组齐读等多种形式）</a:t>
            </a:r>
            <a:endParaRPr lang="zh-CN" altLang="en-US" sz="28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标题 71681"/>
          <p:cNvSpPr/>
          <p:nvPr/>
        </p:nvSpPr>
        <p:spPr>
          <a:xfrm>
            <a:off x="2751455" y="307975"/>
            <a:ext cx="6429375" cy="7505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/>
          </a:lstStyle>
          <a:p>
            <a:r>
              <a:rPr lang="zh-CN" altLang="zh-CN" sz="4000" b="1">
                <a:solidFill>
                  <a:srgbClr val="CC0066"/>
                </a:solidFill>
                <a:latin typeface="等线" pitchFamily="2" charset="-122"/>
                <a:ea typeface="等线" pitchFamily="2" charset="-122"/>
              </a:rPr>
              <a:t>演讲稿的语言特色</a:t>
            </a:r>
            <a:endParaRPr lang="zh-CN" altLang="zh-CN" sz="4000" b="1">
              <a:solidFill>
                <a:srgbClr val="CC0066"/>
              </a:solidFill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4370" y="1058545"/>
            <a:ext cx="1084326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>
              <a:lnSpc>
                <a:spcPct val="120000"/>
              </a:lnSpc>
            </a:pPr>
            <a:r>
              <a:rPr lang="en-US" altLang="zh-CN" sz="3600" b="1">
                <a:latin typeface="+mn-ea"/>
                <a:cs typeface="+mn-ea"/>
              </a:rPr>
              <a:t>特点一 巧用修辞  生动形象</a:t>
            </a:r>
            <a:endParaRPr lang="zh-CN" altLang="en-US" sz="3600" b="1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4370" y="2412365"/>
            <a:ext cx="10262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特点二：庄重典雅 质精文丽</a:t>
            </a:r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673735" y="3357880"/>
            <a:ext cx="621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特点三：站位高远 格局宽广</a:t>
            </a:r>
            <a:endParaRPr lang="zh-CN" altLang="en-US" sz="3600" b="1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78852"/>
          <p:cNvSpPr/>
          <p:nvPr/>
        </p:nvSpPr>
        <p:spPr>
          <a:xfrm>
            <a:off x="2936875" y="646113"/>
            <a:ext cx="5554663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/>
          </a:lstStyle>
          <a:p>
            <a:pPr algn="ctr"/>
            <a:r>
              <a:rPr lang="en-US" altLang="zh-CN" sz="3200" b="1">
                <a:latin typeface="宋体" panose="02010600030101010101" pitchFamily="2" charset="-122"/>
              </a:rPr>
              <a:t>  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 algn="ctr" eaLnBrk="0" hangingPunct="0"/>
            <a:endParaRPr lang="en-US" altLang="zh-CN" sz="3200" b="1">
              <a:latin typeface="宋体" panose="02010600030101010101" pitchFamily="2" charset="-122"/>
            </a:endParaRPr>
          </a:p>
        </p:txBody>
      </p:sp>
      <p:sp>
        <p:nvSpPr>
          <p:cNvPr id="11267" name="矩形 78855"/>
          <p:cNvSpPr/>
          <p:nvPr/>
        </p:nvSpPr>
        <p:spPr>
          <a:xfrm>
            <a:off x="361950" y="1265555"/>
            <a:ext cx="11249660" cy="51485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/>
          </a:lstStyle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</a:rPr>
              <a:t>学到这里，大家对于演讲又有了新的认识，结合本文学到的演讲词的特点，将导学案上的任务三中的内容补充完整，在横线处补写一到两句话。使这篇演讲的语言更生动庄重，情感更丰富饱满。   </a:t>
            </a: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endParaRPr lang="en-US" altLang="zh-CN" sz="3200" b="1">
              <a:solidFill>
                <a:schemeClr val="tx1"/>
              </a:solidFill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1268" name="文本框 1"/>
          <p:cNvSpPr txBox="1"/>
          <p:nvPr/>
        </p:nvSpPr>
        <p:spPr>
          <a:xfrm>
            <a:off x="1875155" y="417513"/>
            <a:ext cx="8778875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lnSpc>
                <a:spcPct val="125000"/>
              </a:lnSpc>
            </a:pPr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活动三：补写演讲，展示文稿</a:t>
            </a:r>
            <a:endParaRPr lang="en-US" altLang="zh-CN" sz="4000" b="1">
              <a:solidFill>
                <a:srgbClr val="FF0000"/>
              </a:solidFill>
              <a:latin typeface="宋体" panose="02010600030101010101" pitchFamily="2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blinds/>
  </p:transition>
</p:sld>
</file>

<file path=ppt/tags/tag1.xml><?xml version="1.0" encoding="utf-8"?>
<p:tagLst xmlns:p="http://schemas.openxmlformats.org/presentationml/2006/main">
  <p:tag name="KSO_WM_UNIT_TABLE_BEAUTIFY" val="smartTable{94ddcf46-3c5f-4f19-88f5-526a063820ad}"/>
  <p:tag name="TABLE_ENDDRAG_ORIGIN_RECT" val="802*372"/>
  <p:tag name="TABLE_ENDDRAG_RECT" val="78*105*802*372"/>
</p:tagLst>
</file>

<file path=ppt/tags/tag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8.10.10"/>
  <p:tag name="AS_TITLE" val="Aspose.Slides for .NET 4.0 Client Profile"/>
  <p:tag name="AS_VERSION" val="18.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WPS 演示</Application>
  <PresentationFormat>宽屏</PresentationFormat>
  <Paragraphs>72</Paragraphs>
  <Slides>10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Arial Black</vt:lpstr>
      <vt:lpstr>微软雅黑</vt:lpstr>
      <vt:lpstr>隶书</vt:lpstr>
      <vt:lpstr>华文行楷</vt:lpstr>
      <vt:lpstr>黑体</vt:lpstr>
      <vt:lpstr>等线</vt:lpstr>
      <vt:lpstr>Arial Unicode MS</vt:lpstr>
      <vt:lpstr>Calibri</vt:lpstr>
      <vt:lpstr>Calibri</vt:lpstr>
      <vt:lpstr>楷体</vt:lpstr>
      <vt:lpstr>Times New Roman</vt:lpstr>
      <vt:lpstr>Tahoma</vt:lpstr>
      <vt:lpstr>楷体_GB2312</vt:lpstr>
      <vt:lpstr>新宋体</vt:lpstr>
      <vt:lpstr>方正粗黑宋简体</vt:lpstr>
      <vt:lpstr>仿宋</vt:lpstr>
      <vt:lpstr>华文仿宋</vt:lpstr>
      <vt:lpstr>华文彩云</vt:lpstr>
      <vt:lpstr>华文琥珀</vt:lpstr>
      <vt:lpstr>华文隶书</vt:lpstr>
      <vt:lpstr>方正姚体</vt:lpstr>
      <vt:lpstr>基本</vt:lpstr>
      <vt:lpstr>1_基本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2019-01-23T01:16:00Z</dcterms:created>
  <dcterms:modified xsi:type="dcterms:W3CDTF">2021-07-10T12:31:09Z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