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2" r:id="rId20"/>
    <p:sldId id="273" r:id="rId21"/>
    <p:sldId id="282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13006-FD30-4F3A-A13B-1B8D3A26113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7D9-F9A5-46C6-96C1-A9258ECF966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7D9-F9A5-46C6-96C1-A9258ECF966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27D9-F9A5-46C6-96C1-A9258ECF966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3BF73-0FCB-40D2-9AA4-5788117455B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CC95E-C4A4-465B-BBA8-54493466EFC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72F87-0F7A-483C-9418-4C8173DB488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2F956-F289-4158-8DE2-E2750E49200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2E01C76-8449-4801-9656-F5FC5891A886}" type="slidenum">
              <a:rPr lang="zh-CN" altLang="en-US" sz="1200">
                <a:latin typeface="等线" charset="-122"/>
                <a:ea typeface="等线" charset="-122"/>
              </a:rPr>
            </a:fld>
            <a:endParaRPr lang="en-US" altLang="zh-CN" sz="120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CE0C6-F71C-4CE5-829D-E3F060ECA30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4923E-5EFC-44D1-B419-E602E9C1CF1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1CC26-FC9D-499F-902C-6F6CCDAAA11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059BA-402A-4371-80EF-D7ADB600A50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4"/>
          <p:cNvPicPr>
            <a:picLocks noChangeAspect="1"/>
          </p:cNvPicPr>
          <p:nvPr/>
        </p:nvPicPr>
        <p:blipFill>
          <a:blip r:embed="rId1"/>
          <a:srcRect l="4549" r="4256"/>
          <a:stretch>
            <a:fillRect/>
          </a:stretch>
        </p:blipFill>
        <p:spPr bwMode="auto">
          <a:xfrm>
            <a:off x="-2862263" y="-2540000"/>
            <a:ext cx="18913476" cy="112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974850" y="825500"/>
            <a:ext cx="81073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  王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07388" y="1554163"/>
            <a:ext cx="14509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Calibri" panose="020F0502020204030204" charset="0"/>
              </a:rPr>
              <a:t>杨绛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16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2"/>
            </p:custDataLst>
          </p:nvPr>
        </p:nvSpPr>
        <p:spPr>
          <a:xfrm>
            <a:off x="350838" y="300038"/>
            <a:ext cx="241300" cy="24130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58825" y="374650"/>
            <a:ext cx="90488" cy="920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8918" name="Picture 2" descr="图片1"/>
          <p:cNvPicPr>
            <a:picLocks noChangeAspect="1" noChangeArrowheads="1"/>
          </p:cNvPicPr>
          <p:nvPr/>
        </p:nvPicPr>
        <p:blipFill>
          <a:blip r:embed="rId3"/>
          <a:srcRect l="-1695" t="4834" r="1695" b="13835"/>
          <a:stretch>
            <a:fillRect/>
          </a:stretch>
        </p:blipFill>
        <p:spPr bwMode="auto">
          <a:xfrm>
            <a:off x="2351088" y="2581275"/>
            <a:ext cx="76215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椭圆 24"/>
          <p:cNvSpPr/>
          <p:nvPr/>
        </p:nvSpPr>
        <p:spPr>
          <a:xfrm>
            <a:off x="973138" y="374650"/>
            <a:ext cx="90487" cy="920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96975" y="374650"/>
            <a:ext cx="92075" cy="920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4"/>
            </p:custDataLst>
          </p:nvPr>
        </p:nvSpPr>
        <p:spPr>
          <a:xfrm>
            <a:off x="11720513" y="300038"/>
            <a:ext cx="241300" cy="24130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922" name="组合 31"/>
          <p:cNvGrpSpPr/>
          <p:nvPr/>
        </p:nvGrpSpPr>
        <p:grpSpPr bwMode="auto">
          <a:xfrm>
            <a:off x="10996613" y="374650"/>
            <a:ext cx="530225" cy="92075"/>
            <a:chOff x="3303559" y="581091"/>
            <a:chExt cx="529961" cy="91861"/>
          </a:xfrm>
        </p:grpSpPr>
        <p:sp>
          <p:nvSpPr>
            <p:cNvPr id="29" name="椭圆 28"/>
            <p:cNvSpPr/>
            <p:nvPr/>
          </p:nvSpPr>
          <p:spPr>
            <a:xfrm>
              <a:off x="3303559" y="581091"/>
              <a:ext cx="90442" cy="918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517764" y="581091"/>
              <a:ext cx="92029" cy="918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743077" y="581091"/>
              <a:ext cx="90443" cy="918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376" y="7412992"/>
            <a:ext cx="12192000" cy="5833241"/>
          </a:xfrm>
          <a:prstGeom prst="rect">
            <a:avLst/>
          </a:prstGeom>
          <a:blipFill>
            <a:blip r:embed="rId1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0" y="-2508250"/>
            <a:ext cx="13114338" cy="8315325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50888" y="1130300"/>
            <a:ext cx="10398125" cy="1445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   老王为什么对杨绛一家那么好，临死之前还要送来珍贵的香油和鸡蛋？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1062038" y="2578100"/>
            <a:ext cx="5108575" cy="711480"/>
            <a:chOff x="2172" y="4885"/>
            <a:chExt cx="8047" cy="943"/>
          </a:xfrm>
        </p:grpSpPr>
        <p:sp>
          <p:nvSpPr>
            <p:cNvPr id="20" name="矩形: 圆角 5"/>
            <p:cNvSpPr/>
            <p:nvPr/>
          </p:nvSpPr>
          <p:spPr>
            <a:xfrm>
              <a:off x="2172" y="4885"/>
              <a:ext cx="1030" cy="943"/>
            </a:xfrm>
            <a:prstGeom prst="roundRect">
              <a:avLst/>
            </a:prstGeom>
            <a:no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42" y="4971"/>
              <a:ext cx="6777" cy="8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indent="304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我</a:t>
              </a: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常坐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老王的三轮；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041400" y="3494088"/>
            <a:ext cx="6756400" cy="655637"/>
            <a:chOff x="2172" y="4885"/>
            <a:chExt cx="10642" cy="1031"/>
          </a:xfrm>
        </p:grpSpPr>
        <p:sp>
          <p:nvSpPr>
            <p:cNvPr id="26" name="矩形: 圆角 5"/>
            <p:cNvSpPr/>
            <p:nvPr/>
          </p:nvSpPr>
          <p:spPr>
            <a:xfrm>
              <a:off x="2172" y="4885"/>
              <a:ext cx="1030" cy="1031"/>
            </a:xfrm>
            <a:prstGeom prst="roundRect">
              <a:avLst/>
            </a:prstGeom>
            <a:no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442" y="4892"/>
              <a:ext cx="9372" cy="10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indent="304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杨绛女儿给老王</a:t>
              </a: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大瓶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鱼肝油；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1035050" y="4356100"/>
            <a:ext cx="4284663" cy="654050"/>
            <a:chOff x="2172" y="4885"/>
            <a:chExt cx="6749" cy="1031"/>
          </a:xfrm>
        </p:grpSpPr>
        <p:sp>
          <p:nvSpPr>
            <p:cNvPr id="29" name="矩形: 圆角 5"/>
            <p:cNvSpPr/>
            <p:nvPr/>
          </p:nvSpPr>
          <p:spPr>
            <a:xfrm>
              <a:off x="2172" y="4885"/>
              <a:ext cx="1030" cy="1031"/>
            </a:xfrm>
            <a:prstGeom prst="roundRect">
              <a:avLst/>
            </a:prstGeom>
            <a:no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42" y="4893"/>
              <a:ext cx="5479" cy="101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indent="304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不要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减半收费；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21" name="图片 20" descr="ac1fd51d6de0029587f462ede567c4a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38" y="3613150"/>
            <a:ext cx="251936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9012238" y="4221163"/>
            <a:ext cx="140176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latin typeface="方正鲁迅行书 简" charset="-122"/>
                <a:ea typeface="方正鲁迅行书 简" charset="-122"/>
              </a:rPr>
              <a:t>善</a:t>
            </a:r>
            <a:endParaRPr lang="zh-CN" altLang="en-US" sz="9600">
              <a:solidFill>
                <a:schemeClr val="bg1"/>
              </a:solidFill>
              <a:latin typeface="方正鲁迅行书 简" charset="-122"/>
              <a:ea typeface="方正鲁迅行书 简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1034733" y="5153025"/>
            <a:ext cx="6859587" cy="654050"/>
            <a:chOff x="2172" y="4885"/>
            <a:chExt cx="10804" cy="1031"/>
          </a:xfrm>
        </p:grpSpPr>
        <p:sp>
          <p:nvSpPr>
            <p:cNvPr id="35" name="矩形: 圆角 5"/>
            <p:cNvSpPr/>
            <p:nvPr/>
          </p:nvSpPr>
          <p:spPr>
            <a:xfrm>
              <a:off x="2172" y="4885"/>
              <a:ext cx="1030" cy="1031"/>
            </a:xfrm>
            <a:prstGeom prst="roundRect">
              <a:avLst/>
            </a:prstGeom>
            <a:no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442" y="4893"/>
              <a:ext cx="9534" cy="101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indent="304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送默存去医院，</a:t>
              </a: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一定要给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他钱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1041400" y="5957888"/>
            <a:ext cx="5057775" cy="654050"/>
            <a:chOff x="2172" y="4885"/>
            <a:chExt cx="7966" cy="1031"/>
          </a:xfrm>
        </p:grpSpPr>
        <p:sp>
          <p:nvSpPr>
            <p:cNvPr id="38" name="矩形: 圆角 5"/>
            <p:cNvSpPr/>
            <p:nvPr/>
          </p:nvSpPr>
          <p:spPr>
            <a:xfrm>
              <a:off x="2172" y="4885"/>
              <a:ext cx="1030" cy="1031"/>
            </a:xfrm>
            <a:prstGeom prst="roundRect">
              <a:avLst/>
            </a:prstGeom>
            <a:no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442" y="4893"/>
              <a:ext cx="6696" cy="101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indent="304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问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他是否能维持生活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40" name="双波形 39"/>
          <p:cNvSpPr/>
          <p:nvPr/>
        </p:nvSpPr>
        <p:spPr>
          <a:xfrm>
            <a:off x="0" y="-641350"/>
            <a:ext cx="13114338" cy="871538"/>
          </a:xfrm>
          <a:prstGeom prst="doubleWave">
            <a:avLst>
              <a:gd name="adj1" fmla="val 7479"/>
              <a:gd name="adj2" fmla="val -180"/>
            </a:avLst>
          </a:prstGeom>
          <a:solidFill>
            <a:srgbClr val="3A6166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74613" y="274638"/>
            <a:ext cx="7245350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走近杨绛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凝视予温情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4"/>
          <p:cNvPicPr>
            <a:picLocks noChangeAspect="1"/>
          </p:cNvPicPr>
          <p:nvPr/>
        </p:nvPicPr>
        <p:blipFill>
          <a:blip r:embed="rId1"/>
          <a:srcRect t="291" r="27972" b="48811"/>
          <a:stretch>
            <a:fillRect/>
          </a:stretch>
        </p:blipFill>
        <p:spPr bwMode="auto">
          <a:xfrm>
            <a:off x="-4843463" y="0"/>
            <a:ext cx="5865813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: 圆角 5"/>
          <p:cNvSpPr/>
          <p:nvPr/>
        </p:nvSpPr>
        <p:spPr>
          <a:xfrm>
            <a:off x="1409700" y="239713"/>
            <a:ext cx="10437813" cy="6291262"/>
          </a:xfrm>
          <a:prstGeom prst="roundRect">
            <a:avLst>
              <a:gd name="adj" fmla="val 10735"/>
            </a:avLst>
          </a:prstGeom>
          <a:solidFill>
            <a:srgbClr val="DAE6E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47625" y="239713"/>
            <a:ext cx="1044575" cy="408781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dirty="0">
                <a:solidFill>
                  <a:srgbClr val="252D3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杨绛其人</a:t>
            </a:r>
            <a:endParaRPr lang="zh-CN" altLang="en-US" sz="5600" dirty="0">
              <a:solidFill>
                <a:srgbClr val="252D3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42FCF61D-027A-4EEB-AE06-37A37B028F4D_4_5005_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3702685"/>
            <a:ext cx="1871345" cy="2663190"/>
          </a:xfrm>
          <a:prstGeom prst="rect">
            <a:avLst/>
          </a:prstGeom>
        </p:spPr>
      </p:pic>
      <p:pic>
        <p:nvPicPr>
          <p:cNvPr id="4" name="图片 3" descr="BEEDD36C-FD1D-434A-A966-1AC6D1A6F708"/>
          <p:cNvPicPr>
            <a:picLocks noChangeAspect="1"/>
          </p:cNvPicPr>
          <p:nvPr/>
        </p:nvPicPr>
        <p:blipFill>
          <a:blip r:embed="rId3"/>
          <a:srcRect l="16561" t="6951" r="16561" b="3972"/>
          <a:stretch>
            <a:fillRect/>
          </a:stretch>
        </p:blipFill>
        <p:spPr>
          <a:xfrm>
            <a:off x="9402445" y="3541395"/>
            <a:ext cx="2331085" cy="2824480"/>
          </a:xfrm>
          <a:prstGeom prst="rect">
            <a:avLst/>
          </a:prstGeom>
        </p:spPr>
      </p:pic>
      <p:sp>
        <p:nvSpPr>
          <p:cNvPr id="57348" name="矩形 19458"/>
          <p:cNvSpPr>
            <a:spLocks noChangeArrowheads="1"/>
          </p:cNvSpPr>
          <p:nvPr/>
        </p:nvSpPr>
        <p:spPr bwMode="auto">
          <a:xfrm>
            <a:off x="1632268" y="240030"/>
            <a:ext cx="9991725" cy="3943350"/>
          </a:xfrm>
          <a:prstGeom prst="rect">
            <a:avLst/>
          </a:prstGeom>
          <a:noFill/>
          <a:ln w="9525">
            <a:noFill/>
            <a:prstDash val="sysDot"/>
            <a:miter lim="800000"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杨绛，生于</a:t>
            </a:r>
            <a:r>
              <a:rPr kumimoji="1"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1911</a:t>
            </a: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年</a:t>
            </a:r>
            <a:endParaRPr kumimoji="1"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方正大黑简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她是清华学者</a:t>
            </a:r>
            <a:r>
              <a:rPr kumimoji="1"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  </a:t>
            </a: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一代才女</a:t>
            </a:r>
            <a:endParaRPr kumimoji="1"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方正大黑简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是</a:t>
            </a:r>
            <a:r>
              <a:rPr kumimoji="1"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《</a:t>
            </a: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围城</a:t>
            </a:r>
            <a:r>
              <a:rPr kumimoji="1"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》</a:t>
            </a: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作者钱钟书的夫人</a:t>
            </a:r>
            <a:endParaRPr kumimoji="1"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方正大黑简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杨绛钱钟书夫妇</a:t>
            </a:r>
            <a:endParaRPr kumimoji="1"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方正大黑简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大黑简体"/>
              </a:rPr>
              <a:t>是建国初期中国最有学问的高级知识分子</a:t>
            </a:r>
            <a:endParaRPr kumimoji="1"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方正大黑简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kumimoji="1"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方正大黑简体"/>
            </a:endParaRPr>
          </a:p>
        </p:txBody>
      </p:sp>
      <p:pic>
        <p:nvPicPr>
          <p:cNvPr id="5" name="图片 4" descr="9033DC0E-842C-4DC9-A5FB-F23F375BA73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25" y="3642995"/>
            <a:ext cx="1921510" cy="2722880"/>
          </a:xfrm>
          <a:prstGeom prst="rect">
            <a:avLst/>
          </a:prstGeom>
        </p:spPr>
      </p:pic>
      <p:pic>
        <p:nvPicPr>
          <p:cNvPr id="7" name="图片 6" descr="7292E59B-370D-4F95-8F5C-AC32E69E1C7F_4_5005_c"/>
          <p:cNvPicPr>
            <a:picLocks noChangeAspect="1"/>
          </p:cNvPicPr>
          <p:nvPr/>
        </p:nvPicPr>
        <p:blipFill>
          <a:blip r:embed="rId5"/>
          <a:srcRect l="22895"/>
          <a:stretch>
            <a:fillRect/>
          </a:stretch>
        </p:blipFill>
        <p:spPr>
          <a:xfrm>
            <a:off x="7206615" y="3672840"/>
            <a:ext cx="2052955" cy="266255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4"/>
          <p:cNvPicPr>
            <a:picLocks noChangeAspect="1"/>
          </p:cNvPicPr>
          <p:nvPr/>
        </p:nvPicPr>
        <p:blipFill>
          <a:blip r:embed="rId1"/>
          <a:srcRect t="291" r="27972" b="48811"/>
          <a:stretch>
            <a:fillRect/>
          </a:stretch>
        </p:blipFill>
        <p:spPr bwMode="auto">
          <a:xfrm>
            <a:off x="-4843463" y="0"/>
            <a:ext cx="5865813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: 圆角 5"/>
          <p:cNvSpPr/>
          <p:nvPr/>
        </p:nvSpPr>
        <p:spPr>
          <a:xfrm>
            <a:off x="1409700" y="239713"/>
            <a:ext cx="10437813" cy="6291262"/>
          </a:xfrm>
          <a:prstGeom prst="roundRect">
            <a:avLst>
              <a:gd name="adj" fmla="val 10735"/>
            </a:avLst>
          </a:prstGeom>
          <a:solidFill>
            <a:srgbClr val="DAE6E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49213" y="239713"/>
            <a:ext cx="1046163" cy="408781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dirty="0">
                <a:solidFill>
                  <a:srgbClr val="252D3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时代背景</a:t>
            </a:r>
            <a:endParaRPr lang="zh-CN" altLang="en-US" sz="5600" dirty="0">
              <a:solidFill>
                <a:srgbClr val="252D3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2" name="矩形 19458"/>
          <p:cNvSpPr>
            <a:spLocks noChangeArrowheads="1"/>
          </p:cNvSpPr>
          <p:nvPr/>
        </p:nvSpPr>
        <p:spPr bwMode="auto">
          <a:xfrm>
            <a:off x="1585913" y="569754"/>
            <a:ext cx="9991725" cy="5631180"/>
          </a:xfrm>
          <a:prstGeom prst="rect">
            <a:avLst/>
          </a:prstGeom>
          <a:noFill/>
          <a:ln w="9525">
            <a:noFill/>
            <a:prstDash val="sysDot"/>
            <a:miter lim="800000"/>
          </a:ln>
        </p:spPr>
        <p:txBody>
          <a:bodyPr anchor="ctr">
            <a:spAutoFit/>
          </a:bodyPr>
          <a:lstStyle/>
          <a:p>
            <a:pPr indent="1016000" eaLnBrk="1" latinLnBrk="0" hangingPunct="1"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en-US" altLang="zh-CN" sz="4000" b="1">
                <a:latin typeface="宋体" panose="02010600030101010101" pitchFamily="2" charset="-122"/>
                <a:ea typeface="柳公权楷书" charset="-122"/>
              </a:rPr>
              <a:t>1966</a:t>
            </a:r>
            <a:r>
              <a:rPr lang="zh-CN" altLang="en-US" sz="4000" b="1">
                <a:latin typeface="宋体" panose="02010600030101010101" pitchFamily="2" charset="-122"/>
                <a:ea typeface="柳公权楷书" charset="-122"/>
              </a:rPr>
              <a:t>年，“文化大革命”爆发，钱钟书、杨绛均被“揪出”，被认为是“资产阶级学术权威”、“反动学术权威”，打入了“牛鬼蛇神”的阵营。后被下放至干校劳动改造。</a:t>
            </a:r>
            <a:r>
              <a:rPr lang="zh-CN" altLang="en-US" sz="4000" b="1">
                <a:latin typeface="宋体" panose="02010600030101010101" pitchFamily="2" charset="-122"/>
                <a:ea typeface="柳公权楷书" charset="-122"/>
                <a:sym typeface="+mn-ea"/>
              </a:rPr>
              <a:t>戴高帽，挂木板，受批斗，剃成阴阳头，被驱到大街上游行，最后被发配去扫厕所…… </a:t>
            </a:r>
            <a:r>
              <a:rPr lang="en-US" altLang="zh-CN" sz="4000" b="1">
                <a:latin typeface="+mn-ea"/>
                <a:ea typeface="Kaiti SC Regular" panose="02010600040101010101" charset="-122"/>
                <a:cs typeface="+mn-ea"/>
              </a:rPr>
              <a:t>1</a:t>
            </a:r>
            <a:r>
              <a:rPr lang="en-US" altLang="zh-CN" sz="4000" b="1">
                <a:latin typeface="宋体" panose="02010600030101010101" pitchFamily="2" charset="-122"/>
                <a:ea typeface="柳公权楷书" charset="-122"/>
              </a:rPr>
              <a:t>970</a:t>
            </a:r>
            <a:r>
              <a:rPr lang="zh-CN" altLang="en-US" sz="4000" b="1">
                <a:latin typeface="宋体" panose="02010600030101010101" pitchFamily="2" charset="-122"/>
                <a:ea typeface="柳公权楷书" charset="-122"/>
              </a:rPr>
              <a:t>年</a:t>
            </a:r>
            <a:r>
              <a:rPr lang="en-US" altLang="zh-CN" sz="4000" b="1">
                <a:latin typeface="宋体" panose="02010600030101010101" pitchFamily="2" charset="-122"/>
                <a:ea typeface="柳公权楷书" charset="-122"/>
              </a:rPr>
              <a:t>6</a:t>
            </a:r>
            <a:r>
              <a:rPr lang="zh-CN" altLang="en-US" sz="4000" b="1">
                <a:latin typeface="宋体" panose="02010600030101010101" pitchFamily="2" charset="-122"/>
                <a:ea typeface="柳公权楷书" charset="-122"/>
              </a:rPr>
              <a:t>月，钱钟书夫妇的女婿德一被迫含冤自杀。“文化大革命”期间，杨绛一家人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柳公权楷书" charset="-122"/>
              </a:rPr>
              <a:t>受尽了屈辱和蹂躏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。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04165" y="673418"/>
            <a:ext cx="8829675" cy="3538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柳公权楷书" charset="-122"/>
                <a:cs typeface="+mn-ea"/>
              </a:rPr>
              <a:t> （段</a:t>
            </a:r>
            <a:r>
              <a:rPr lang="en-US" altLang="zh-CN" sz="2800" b="1" dirty="0">
                <a:latin typeface="+mn-ea"/>
                <a:ea typeface="柳公权楷书" charset="-122"/>
                <a:cs typeface="+mn-ea"/>
              </a:rPr>
              <a:t>8</a:t>
            </a:r>
            <a:r>
              <a:rPr lang="zh-CN" altLang="en-US" sz="2800" dirty="0">
                <a:latin typeface="+mn-ea"/>
                <a:ea typeface="楷体" panose="02010609060101010101" pitchFamily="49" charset="-122"/>
                <a:cs typeface="+mn-ea"/>
              </a:rPr>
              <a:t>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一天，我在家听到敲门，开门看见老王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直僵僵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地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镶嵌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在门框里。往常他坐在蹬三轮的座上，或抱着冰伛着身子进我家来，不显得那么高。也许他平时不那么瘦，也不那么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直僵僵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</a:rPr>
              <a:t>的。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面如死灰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两只眼上都结着一层翳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，分不清哪一只瞎，哪一只不瞎。说得可笑些，他简直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像棺材里爬出来的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，就像我想象里的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僵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尸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骷髅上绷着一层枯黄的干皮，打上一棍就会散成一堆白骨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柳公权楷书" charset="-122"/>
              <a:ea typeface="柳公权楷书" charset="-122"/>
              <a:cs typeface="柳公权楷书" charset="-122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latin typeface="+mn-ea"/>
              <a:ea typeface="柳公权楷书" charset="-122"/>
              <a:cs typeface="+mn-ea"/>
            </a:endParaRPr>
          </a:p>
        </p:txBody>
      </p:sp>
      <p:sp>
        <p:nvSpPr>
          <p:cNvPr id="59395" name="矩形 2"/>
          <p:cNvSpPr>
            <a:spLocks noChangeArrowheads="1"/>
          </p:cNvSpPr>
          <p:nvPr/>
        </p:nvSpPr>
        <p:spPr bwMode="auto">
          <a:xfrm>
            <a:off x="304165" y="3748405"/>
            <a:ext cx="11583670" cy="3107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>
                <a:solidFill>
                  <a:schemeClr val="dk1"/>
                </a:solidFill>
                <a:latin typeface="+mn-ea"/>
                <a:ea typeface="柳公权楷书" charset="-122"/>
                <a:cs typeface="+mn-ea"/>
                <a:sym typeface="+mn-ea"/>
              </a:rPr>
              <a:t> （段9）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他“嗯”了一声，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直着脚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往里走，对我伸出两手。他一手提着个瓶子，一手提着一包东西。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7200"/>
            <a:r>
              <a:rPr lang="zh-CN" altLang="en-US" sz="2800" b="1" dirty="0">
                <a:solidFill>
                  <a:schemeClr val="dk1"/>
                </a:solidFill>
                <a:latin typeface="+mn-ea"/>
                <a:ea typeface="柳公权楷书" charset="-122"/>
                <a:cs typeface="+mn-ea"/>
                <a:sym typeface="+mn-ea"/>
              </a:rPr>
              <a:t>（段16）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他一手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拿着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一手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攥着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滞笨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地转过身子。我忙去给他开了门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站在楼梯口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看他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直着脚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一级一级下楼去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直担心他半楼梯摔倒。等到听不见脚步声，我回屋才感到抱歉，没请他坐坐喝口茶水。可是我害怕得糊涂了。那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直僵僵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的身体好像不能坐，稍一弯曲就会散成一堆骨头。我不能想象他是怎么回家的。</a:t>
            </a:r>
            <a:endParaRPr lang="zh-CN" altLang="en-US" sz="2800">
              <a:latin typeface="柳公权楷书" charset="-122"/>
              <a:ea typeface="柳公权楷书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b="6386"/>
          <a:stretch>
            <a:fillRect/>
          </a:stretch>
        </p:blipFill>
        <p:spPr>
          <a:xfrm>
            <a:off x="9310370" y="86995"/>
            <a:ext cx="2731770" cy="3661410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14605" y="86360"/>
            <a:ext cx="8594725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走进杨绛和老王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仰视道愧怍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386"/>
          <a:stretch>
            <a:fillRect/>
          </a:stretch>
        </p:blipFill>
        <p:spPr>
          <a:xfrm>
            <a:off x="-34925" y="1208405"/>
            <a:ext cx="3430905" cy="4598670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3514725" y="863600"/>
            <a:ext cx="8387080" cy="10509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他赶忙止住我说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：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我不是要钱。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”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7128" y="2138998"/>
            <a:ext cx="8339137" cy="16938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老王要的是什么呢？请你补全。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“我不是要钱，我要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……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”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 </a:t>
            </a:r>
            <a:r>
              <a:rPr lang="zh-CN" altLang="en-US" sz="4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</a:t>
            </a:r>
            <a:r>
              <a:rPr lang="zh-CN" altLang="en-US" sz="4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   </a:t>
            </a:r>
            <a:r>
              <a:rPr lang="zh-CN" altLang="en-US" sz="4000" b="1" i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</a:t>
            </a:r>
            <a:r>
              <a:rPr lang="zh-CN" altLang="en-US" sz="4000" b="1" i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</a:t>
            </a:r>
            <a:endParaRPr lang="en-US" altLang="zh-CN" sz="4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325" y="155575"/>
            <a:ext cx="8594725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走进杨绛和老王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仰视道愧怍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386"/>
          <a:stretch>
            <a:fillRect/>
          </a:stretch>
        </p:blipFill>
        <p:spPr>
          <a:xfrm>
            <a:off x="-173038" y="1327150"/>
            <a:ext cx="3790951" cy="508158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3726815" y="1482725"/>
            <a:ext cx="8071485" cy="3330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作者面对这样的老王，她有什么想法，又作出了什么举动呢？</a:t>
            </a:r>
            <a:endParaRPr lang="zh-CN" altLang="en-US" sz="5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325" y="155575"/>
            <a:ext cx="8594725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走进杨绛和老王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仰视道愧怍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7325" y="155575"/>
            <a:ext cx="8594725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走进杨绛和老王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仰视道愧怍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755" y="1973580"/>
            <a:ext cx="118624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hangingPunct="1">
              <a:buFont typeface="Arial" panose="020B0604020202090204" pitchFamily="34" charset="0"/>
              <a:buChar char="•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强笑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说：“老王，这么新鲜的大鸡蛋，都给我们吃?”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457200" indent="-457200" eaLnBrk="1" hangingPunct="1">
              <a:buFont typeface="Arial" panose="020B0604020202090204" pitchFamily="34" charset="0"/>
              <a:buChar char="•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我谢了他的好香油，谢了他的大鸡蛋，然后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转身进屋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去。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457200" indent="-457200" eaLnBrk="1" hangingPunct="1">
              <a:buFont typeface="Arial" panose="020B0604020202090204" pitchFamily="34" charset="0"/>
              <a:buChar char="•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我也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赶忙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解释：“我知道，我知道不过你既然来了，就免得托人捎了。”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4825" y="1176338"/>
            <a:ext cx="11199813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825" y="1581150"/>
            <a:ext cx="10802938" cy="3724275"/>
          </a:xfrm>
          <a:prstGeom prst="rect">
            <a:avLst/>
          </a:prstGeom>
          <a:noFill/>
          <a:ln w="38100">
            <a:noFill/>
          </a:ln>
        </p:spPr>
        <p:txBody>
          <a:bodyPr lIns="180000" tIns="180000" rIns="180000" bIns="18000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   但不知为什么，每想起老王，总觉得心上不安。因为吃了他的香油和鸡蛋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?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因为他来表示感谢，我却拿钱去侮辱他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?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都不是。几年过去了，我渐渐明白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: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那是一个</a:t>
            </a:r>
            <a:r>
              <a:rPr lang="zh-CN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幸运的人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对一个</a:t>
            </a:r>
            <a:r>
              <a:rPr lang="zh-CN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不幸者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的愧怍。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。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815513" y="1798638"/>
            <a:ext cx="1265237" cy="7858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889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77113" y="4329113"/>
            <a:ext cx="1266825" cy="78581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88900"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752975" y="2517775"/>
            <a:ext cx="1125538" cy="260350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298700" y="3332163"/>
            <a:ext cx="1125538" cy="260350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179763" y="1631950"/>
            <a:ext cx="811212" cy="395288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165600" y="3265488"/>
            <a:ext cx="811213" cy="395287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87325" y="155575"/>
            <a:ext cx="8594725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走进杨绛和老王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仰视道愧怍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7594" name="图片 17"/>
          <p:cNvPicPr>
            <a:picLocks noChangeAspect="1"/>
          </p:cNvPicPr>
          <p:nvPr/>
        </p:nvPicPr>
        <p:blipFill>
          <a:blip r:embed="rId1"/>
          <a:srcRect l="4549" r="4256"/>
          <a:stretch>
            <a:fillRect/>
          </a:stretch>
        </p:blipFill>
        <p:spPr bwMode="auto">
          <a:xfrm>
            <a:off x="7938" y="61991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4"/>
          <p:cNvPicPr>
            <a:picLocks noChangeAspect="1"/>
          </p:cNvPicPr>
          <p:nvPr/>
        </p:nvPicPr>
        <p:blipFill>
          <a:blip r:embed="rId1"/>
          <a:srcRect l="4549" r="4256"/>
          <a:stretch>
            <a:fillRect/>
          </a:stretch>
        </p:blipFill>
        <p:spPr bwMode="auto">
          <a:xfrm>
            <a:off x="-1173480" y="-958850"/>
            <a:ext cx="14540230" cy="81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文本框 2"/>
          <p:cNvSpPr txBox="1">
            <a:spLocks noChangeArrowheads="1"/>
          </p:cNvSpPr>
          <p:nvPr/>
        </p:nvSpPr>
        <p:spPr bwMode="auto">
          <a:xfrm>
            <a:off x="2043113" y="2806700"/>
            <a:ext cx="8105775" cy="1235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7500">
              <a:solidFill>
                <a:srgbClr val="404040"/>
              </a:solidFill>
              <a:latin typeface="印品天逸黑"/>
              <a:ea typeface="印品天逸黑"/>
              <a:cs typeface="印品天逸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080" y="1238250"/>
            <a:ext cx="10911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016000" fontAlgn="auto"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我们感谢杨绛先生，她敢于正视黑暗岁月，敢于</a:t>
            </a:r>
            <a:r>
              <a:rPr lang="zh-CN" altLang="en-US" sz="4000">
                <a:solidFill>
                  <a:srgbClr val="C0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自我批判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，敢于将渺小的我展示给众人。</a:t>
            </a:r>
            <a:endParaRPr lang="zh-CN" altLang="en-US" sz="4000"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indent="1016000" fontAlgn="auto"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更要感谢老王，他倾其所有的善警醒了杨绛先生，也警醒我们——要做</a:t>
            </a:r>
            <a:r>
              <a:rPr lang="zh-CN" altLang="en-US" sz="4000">
                <a:solidFill>
                  <a:srgbClr val="C0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善良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的人，回应他人的</a:t>
            </a:r>
            <a:r>
              <a:rPr lang="zh-CN" altLang="en-US" sz="4000">
                <a:solidFill>
                  <a:srgbClr val="C0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善意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，尤其是那些在底层挣扎的小人物的</a:t>
            </a:r>
            <a:r>
              <a:rPr lang="zh-CN" altLang="en-US" sz="4000">
                <a:solidFill>
                  <a:srgbClr val="C0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善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。</a:t>
            </a:r>
            <a:endParaRPr lang="zh-CN" altLang="en-US" sz="4000"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7325" y="38100"/>
            <a:ext cx="8594725" cy="70675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教师寄语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4"/>
          <p:cNvPicPr>
            <a:picLocks noChangeAspect="1"/>
          </p:cNvPicPr>
          <p:nvPr/>
        </p:nvPicPr>
        <p:blipFill>
          <a:blip r:embed="rId1"/>
          <a:srcRect l="4549" r="4256"/>
          <a:stretch>
            <a:fillRect/>
          </a:stretch>
        </p:blipFill>
        <p:spPr bwMode="auto">
          <a:xfrm>
            <a:off x="-1173480" y="-958850"/>
            <a:ext cx="14540230" cy="81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文本框 2"/>
          <p:cNvSpPr txBox="1">
            <a:spLocks noChangeArrowheads="1"/>
          </p:cNvSpPr>
          <p:nvPr/>
        </p:nvSpPr>
        <p:spPr bwMode="auto">
          <a:xfrm>
            <a:off x="2043113" y="2806700"/>
            <a:ext cx="8105775" cy="1235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7500">
              <a:solidFill>
                <a:srgbClr val="404040"/>
              </a:solidFill>
              <a:latin typeface="印品天逸黑"/>
              <a:ea typeface="印品天逸黑"/>
              <a:cs typeface="印品天逸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9615" y="757555"/>
            <a:ext cx="8594725" cy="70675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阅读拓展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6060" y="2346325"/>
            <a:ext cx="8859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fontAlgn="auto">
              <a:buFont typeface="Wingdings" panose="05000000000000000000" charset="0"/>
              <a:buChar char=""/>
            </a:pPr>
            <a:r>
              <a:rPr lang="zh-CN" altLang="en-US" sz="48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阅读《走进一颗白菜的心里》</a:t>
            </a:r>
            <a:endParaRPr lang="zh-CN" altLang="en-US" sz="4800"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571500" indent="-571500" fontAlgn="auto">
              <a:buFont typeface="Wingdings" panose="05000000000000000000" charset="0"/>
              <a:buChar char=""/>
            </a:pPr>
            <a:r>
              <a:rPr lang="zh-CN" altLang="en-US" sz="48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完成课后练习四</a:t>
            </a:r>
            <a:endParaRPr lang="zh-CN" altLang="en-US" sz="4800"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4"/>
          <p:cNvPicPr>
            <a:picLocks noChangeAspect="1"/>
          </p:cNvPicPr>
          <p:nvPr/>
        </p:nvPicPr>
        <p:blipFill>
          <a:blip r:embed="rId1"/>
          <a:srcRect t="291" r="44731" b="48811"/>
          <a:stretch>
            <a:fillRect/>
          </a:stretch>
        </p:blipFill>
        <p:spPr bwMode="auto">
          <a:xfrm>
            <a:off x="-3762375" y="0"/>
            <a:ext cx="711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2266950" y="44450"/>
            <a:ext cx="1044575" cy="4087813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dirty="0">
                <a:solidFill>
                  <a:srgbClr val="252D39"/>
                </a:solidFill>
                <a:latin typeface="喜鹊聚珍体 regular" panose="00000500000000000000" charset="-122"/>
                <a:ea typeface="喜鹊聚珍体 regular" panose="00000500000000000000" charset="-122"/>
              </a:rPr>
              <a:t>字词积累</a:t>
            </a:r>
            <a:endParaRPr lang="zh-CN" altLang="en-US" sz="5600" dirty="0">
              <a:solidFill>
                <a:srgbClr val="252D39"/>
              </a:solidFill>
              <a:latin typeface="喜鹊聚珍体 regular" panose="00000500000000000000" charset="-122"/>
              <a:ea typeface="喜鹊聚珍体 regular" panose="00000500000000000000" charset="-122"/>
            </a:endParaRPr>
          </a:p>
        </p:txBody>
      </p:sp>
      <p:grpSp>
        <p:nvGrpSpPr>
          <p:cNvPr id="39939" name="组合 1"/>
          <p:cNvGrpSpPr/>
          <p:nvPr/>
        </p:nvGrpSpPr>
        <p:grpSpPr bwMode="auto">
          <a:xfrm>
            <a:off x="3973513" y="4394200"/>
            <a:ext cx="1198562" cy="1203325"/>
            <a:chOff x="3818890" y="757162"/>
            <a:chExt cx="1198880" cy="1203401"/>
          </a:xfrm>
        </p:grpSpPr>
        <p:sp>
          <p:nvSpPr>
            <p:cNvPr id="39973" name="矩形 17"/>
            <p:cNvSpPr>
              <a:spLocks noChangeArrowheads="1"/>
            </p:cNvSpPr>
            <p:nvPr/>
          </p:nvSpPr>
          <p:spPr bwMode="auto">
            <a:xfrm>
              <a:off x="3847715" y="757162"/>
              <a:ext cx="68008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yǔ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74" name="矩形 1"/>
            <p:cNvSpPr>
              <a:spLocks noChangeArrowheads="1"/>
            </p:cNvSpPr>
            <p:nvPr/>
          </p:nvSpPr>
          <p:spPr bwMode="auto">
            <a:xfrm>
              <a:off x="3818890" y="1253808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伛</a:t>
              </a:r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着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0" name="组合 5"/>
          <p:cNvGrpSpPr/>
          <p:nvPr/>
        </p:nvGrpSpPr>
        <p:grpSpPr bwMode="auto">
          <a:xfrm>
            <a:off x="8378825" y="4294188"/>
            <a:ext cx="1398588" cy="1192212"/>
            <a:chOff x="7096625" y="768668"/>
            <a:chExt cx="1398723" cy="1192212"/>
          </a:xfrm>
        </p:grpSpPr>
        <p:sp>
          <p:nvSpPr>
            <p:cNvPr id="39971" name="矩形 19"/>
            <p:cNvSpPr>
              <a:spLocks noChangeArrowheads="1"/>
            </p:cNvSpPr>
            <p:nvPr/>
          </p:nvSpPr>
          <p:spPr bwMode="auto">
            <a:xfrm>
              <a:off x="7096625" y="768668"/>
              <a:ext cx="115379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zuàn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72" name="矩形 3"/>
            <p:cNvSpPr>
              <a:spLocks noChangeArrowheads="1"/>
            </p:cNvSpPr>
            <p:nvPr/>
          </p:nvSpPr>
          <p:spPr bwMode="auto">
            <a:xfrm>
              <a:off x="7296468" y="1254125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攥</a:t>
              </a:r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着</a:t>
              </a:r>
              <a:endParaRPr lang="en-US" altLang="zh-CN" sz="4000">
                <a:solidFill>
                  <a:srgbClr val="000000"/>
                </a:solidFill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1" name="组合 10"/>
          <p:cNvGrpSpPr/>
          <p:nvPr/>
        </p:nvGrpSpPr>
        <p:grpSpPr bwMode="auto">
          <a:xfrm>
            <a:off x="3973513" y="696913"/>
            <a:ext cx="1462087" cy="1168400"/>
            <a:chOff x="7296785" y="2080578"/>
            <a:chExt cx="1462405" cy="1167130"/>
          </a:xfrm>
        </p:grpSpPr>
        <p:sp>
          <p:nvSpPr>
            <p:cNvPr id="39969" name="矩形 20"/>
            <p:cNvSpPr>
              <a:spLocks noChangeArrowheads="1"/>
            </p:cNvSpPr>
            <p:nvPr/>
          </p:nvSpPr>
          <p:spPr bwMode="auto">
            <a:xfrm>
              <a:off x="7565390" y="2080578"/>
              <a:ext cx="1193800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jiànɡ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70" name="矩形 5"/>
            <p:cNvSpPr>
              <a:spLocks noChangeArrowheads="1"/>
            </p:cNvSpPr>
            <p:nvPr/>
          </p:nvSpPr>
          <p:spPr bwMode="auto">
            <a:xfrm>
              <a:off x="7296785" y="2540953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杨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绛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2" name="组合 8"/>
          <p:cNvGrpSpPr/>
          <p:nvPr/>
        </p:nvGrpSpPr>
        <p:grpSpPr bwMode="auto">
          <a:xfrm>
            <a:off x="8478838" y="2441575"/>
            <a:ext cx="1198562" cy="1208088"/>
            <a:chOff x="3818890" y="2040693"/>
            <a:chExt cx="1198880" cy="1207332"/>
          </a:xfrm>
        </p:grpSpPr>
        <p:sp>
          <p:nvSpPr>
            <p:cNvPr id="39967" name="矩形 22"/>
            <p:cNvSpPr>
              <a:spLocks noChangeArrowheads="1"/>
            </p:cNvSpPr>
            <p:nvPr/>
          </p:nvSpPr>
          <p:spPr bwMode="auto">
            <a:xfrm>
              <a:off x="4362292" y="2040693"/>
              <a:ext cx="53657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yì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68" name="矩形 7"/>
            <p:cNvSpPr>
              <a:spLocks noChangeArrowheads="1"/>
            </p:cNvSpPr>
            <p:nvPr/>
          </p:nvSpPr>
          <p:spPr bwMode="auto">
            <a:xfrm>
              <a:off x="3818890" y="2541270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眼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翳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3" name="组合 7"/>
          <p:cNvGrpSpPr/>
          <p:nvPr/>
        </p:nvGrpSpPr>
        <p:grpSpPr bwMode="auto">
          <a:xfrm>
            <a:off x="10647363" y="842963"/>
            <a:ext cx="1198562" cy="1081087"/>
            <a:chOff x="10748328" y="879693"/>
            <a:chExt cx="1198880" cy="1080870"/>
          </a:xfrm>
        </p:grpSpPr>
        <p:sp>
          <p:nvSpPr>
            <p:cNvPr id="39965" name="矩形 23"/>
            <p:cNvSpPr>
              <a:spLocks noChangeArrowheads="1"/>
            </p:cNvSpPr>
            <p:nvPr/>
          </p:nvSpPr>
          <p:spPr bwMode="auto">
            <a:xfrm>
              <a:off x="11291477" y="879693"/>
              <a:ext cx="572770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dì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66" name="矩形 8"/>
            <p:cNvSpPr>
              <a:spLocks noChangeArrowheads="1"/>
            </p:cNvSpPr>
            <p:nvPr/>
          </p:nvSpPr>
          <p:spPr bwMode="auto">
            <a:xfrm>
              <a:off x="10748328" y="1253808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取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缔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4" name="组合 11"/>
          <p:cNvGrpSpPr/>
          <p:nvPr/>
        </p:nvGrpSpPr>
        <p:grpSpPr bwMode="auto">
          <a:xfrm>
            <a:off x="10509250" y="2486025"/>
            <a:ext cx="1473200" cy="1228725"/>
            <a:chOff x="9008745" y="2006283"/>
            <a:chExt cx="1474125" cy="1229042"/>
          </a:xfrm>
        </p:grpSpPr>
        <p:sp>
          <p:nvSpPr>
            <p:cNvPr id="39963" name="矩形 24"/>
            <p:cNvSpPr>
              <a:spLocks noChangeArrowheads="1"/>
            </p:cNvSpPr>
            <p:nvPr/>
          </p:nvSpPr>
          <p:spPr bwMode="auto">
            <a:xfrm>
              <a:off x="9021735" y="2006283"/>
              <a:ext cx="146113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kū lóu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64" name="矩形 9"/>
            <p:cNvSpPr>
              <a:spLocks noChangeArrowheads="1"/>
            </p:cNvSpPr>
            <p:nvPr/>
          </p:nvSpPr>
          <p:spPr bwMode="auto">
            <a:xfrm>
              <a:off x="9008745" y="2528570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骷髅</a:t>
              </a:r>
              <a:endParaRPr lang="zh-CN" altLang="en-US" sz="4000">
                <a:solidFill>
                  <a:srgbClr val="FF0000"/>
                </a:solidFill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5" name="组合 13"/>
          <p:cNvGrpSpPr/>
          <p:nvPr/>
        </p:nvGrpSpPr>
        <p:grpSpPr bwMode="auto">
          <a:xfrm>
            <a:off x="6221413" y="4392613"/>
            <a:ext cx="1233487" cy="1179512"/>
            <a:chOff x="3818890" y="3296946"/>
            <a:chExt cx="1233662" cy="1179804"/>
          </a:xfrm>
        </p:grpSpPr>
        <p:sp>
          <p:nvSpPr>
            <p:cNvPr id="39961" name="矩形 25"/>
            <p:cNvSpPr>
              <a:spLocks noChangeArrowheads="1"/>
            </p:cNvSpPr>
            <p:nvPr/>
          </p:nvSpPr>
          <p:spPr bwMode="auto">
            <a:xfrm>
              <a:off x="3861292" y="3296946"/>
              <a:ext cx="119126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zhì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9962" name="矩形 10"/>
            <p:cNvSpPr>
              <a:spLocks noChangeArrowheads="1"/>
            </p:cNvSpPr>
            <p:nvPr/>
          </p:nvSpPr>
          <p:spPr bwMode="auto">
            <a:xfrm>
              <a:off x="3818890" y="3769995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滞</a:t>
              </a:r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笨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6" name="组合 12"/>
          <p:cNvGrpSpPr/>
          <p:nvPr/>
        </p:nvGrpSpPr>
        <p:grpSpPr bwMode="auto">
          <a:xfrm>
            <a:off x="10521950" y="4370388"/>
            <a:ext cx="1346200" cy="1112837"/>
            <a:chOff x="10748645" y="2121585"/>
            <a:chExt cx="1345412" cy="1113740"/>
          </a:xfrm>
        </p:grpSpPr>
        <p:sp>
          <p:nvSpPr>
            <p:cNvPr id="39959" name="矩形 26"/>
            <p:cNvSpPr>
              <a:spLocks noChangeArrowheads="1"/>
            </p:cNvSpPr>
            <p:nvPr/>
          </p:nvSpPr>
          <p:spPr bwMode="auto">
            <a:xfrm>
              <a:off x="11171402" y="2121585"/>
              <a:ext cx="92265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zuò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60" name="矩形 25"/>
            <p:cNvSpPr>
              <a:spLocks noChangeArrowheads="1"/>
            </p:cNvSpPr>
            <p:nvPr/>
          </p:nvSpPr>
          <p:spPr bwMode="auto">
            <a:xfrm>
              <a:off x="10748645" y="2528570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愧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怍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7" name="组合 9"/>
          <p:cNvGrpSpPr/>
          <p:nvPr/>
        </p:nvGrpSpPr>
        <p:grpSpPr bwMode="auto">
          <a:xfrm>
            <a:off x="3978275" y="2484438"/>
            <a:ext cx="1393825" cy="1084262"/>
            <a:chOff x="5507673" y="2151394"/>
            <a:chExt cx="1393389" cy="1083931"/>
          </a:xfrm>
        </p:grpSpPr>
        <p:sp>
          <p:nvSpPr>
            <p:cNvPr id="39957" name="矩形 27"/>
            <p:cNvSpPr>
              <a:spLocks noChangeArrowheads="1"/>
            </p:cNvSpPr>
            <p:nvPr/>
          </p:nvSpPr>
          <p:spPr bwMode="auto">
            <a:xfrm>
              <a:off x="5829817" y="2151394"/>
              <a:ext cx="107124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qiàn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58" name="矩形 26"/>
            <p:cNvSpPr>
              <a:spLocks noChangeArrowheads="1"/>
            </p:cNvSpPr>
            <p:nvPr/>
          </p:nvSpPr>
          <p:spPr bwMode="auto">
            <a:xfrm>
              <a:off x="5507673" y="2528570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镶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嵌</a:t>
              </a:r>
              <a:endParaRPr lang="en-US" altLang="zh-CN" sz="4000">
                <a:solidFill>
                  <a:srgbClr val="000000"/>
                </a:solidFill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8" name="组合 14"/>
          <p:cNvGrpSpPr/>
          <p:nvPr/>
        </p:nvGrpSpPr>
        <p:grpSpPr bwMode="auto">
          <a:xfrm>
            <a:off x="6302375" y="719138"/>
            <a:ext cx="1254125" cy="1192212"/>
            <a:chOff x="5452784" y="3284538"/>
            <a:chExt cx="1254086" cy="1192212"/>
          </a:xfrm>
        </p:grpSpPr>
        <p:sp>
          <p:nvSpPr>
            <p:cNvPr id="39955" name="矩形 28"/>
            <p:cNvSpPr>
              <a:spLocks noChangeArrowheads="1"/>
            </p:cNvSpPr>
            <p:nvPr/>
          </p:nvSpPr>
          <p:spPr bwMode="auto">
            <a:xfrm>
              <a:off x="5452784" y="3284538"/>
              <a:ext cx="120459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ɡàn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9956" name="矩形 27"/>
            <p:cNvSpPr>
              <a:spLocks noChangeArrowheads="1"/>
            </p:cNvSpPr>
            <p:nvPr/>
          </p:nvSpPr>
          <p:spPr bwMode="auto">
            <a:xfrm>
              <a:off x="5507990" y="3769995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干</a:t>
              </a:r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校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</p:grpSp>
      <p:grpSp>
        <p:nvGrpSpPr>
          <p:cNvPr id="39949" name="组合 6"/>
          <p:cNvGrpSpPr/>
          <p:nvPr/>
        </p:nvGrpSpPr>
        <p:grpSpPr bwMode="auto">
          <a:xfrm>
            <a:off x="8478838" y="696913"/>
            <a:ext cx="1198562" cy="1211262"/>
            <a:chOff x="9008745" y="749212"/>
            <a:chExt cx="1198880" cy="1211668"/>
          </a:xfrm>
        </p:grpSpPr>
        <p:sp>
          <p:nvSpPr>
            <p:cNvPr id="39953" name="矩形 4"/>
            <p:cNvSpPr>
              <a:spLocks noChangeArrowheads="1"/>
            </p:cNvSpPr>
            <p:nvPr/>
          </p:nvSpPr>
          <p:spPr bwMode="auto">
            <a:xfrm>
              <a:off x="9008745" y="1254125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000000"/>
                  </a:solidFill>
                  <a:latin typeface="柳公权楷书" charset="-122"/>
                  <a:ea typeface="柳公权楷书" charset="-122"/>
                </a:rPr>
                <a:t>荒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僻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  <p:sp>
          <p:nvSpPr>
            <p:cNvPr id="39954" name="矩形 30"/>
            <p:cNvSpPr>
              <a:spLocks noChangeArrowheads="1"/>
            </p:cNvSpPr>
            <p:nvPr/>
          </p:nvSpPr>
          <p:spPr bwMode="auto">
            <a:xfrm>
              <a:off x="9586843" y="749212"/>
              <a:ext cx="573405" cy="583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</a:rPr>
                <a:t>pì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950" name="组合 42"/>
          <p:cNvGrpSpPr/>
          <p:nvPr/>
        </p:nvGrpSpPr>
        <p:grpSpPr bwMode="auto">
          <a:xfrm>
            <a:off x="6178550" y="2493963"/>
            <a:ext cx="1787525" cy="1131887"/>
            <a:chOff x="10539095" y="4625975"/>
            <a:chExt cx="1787843" cy="1131888"/>
          </a:xfrm>
        </p:grpSpPr>
        <p:sp>
          <p:nvSpPr>
            <p:cNvPr id="39951" name="矩形 14"/>
            <p:cNvSpPr>
              <a:spLocks noChangeArrowheads="1"/>
            </p:cNvSpPr>
            <p:nvPr/>
          </p:nvSpPr>
          <p:spPr bwMode="auto">
            <a:xfrm>
              <a:off x="10539095" y="5051108"/>
              <a:ext cx="11988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latin typeface="柳公权楷书" charset="-122"/>
                  <a:ea typeface="柳公权楷书" charset="-122"/>
                </a:rPr>
                <a:t>门</a:t>
              </a:r>
              <a:r>
                <a:rPr lang="zh-CN" altLang="en-US" sz="4000">
                  <a:solidFill>
                    <a:srgbClr val="FF0000"/>
                  </a:solidFill>
                  <a:latin typeface="柳公权楷书" charset="-122"/>
                  <a:ea typeface="柳公权楷书" charset="-122"/>
                </a:rPr>
                <a:t>框</a:t>
              </a:r>
              <a:endParaRPr lang="zh-CN" altLang="en-US" sz="4000">
                <a:latin typeface="柳公权楷书" charset="-122"/>
                <a:ea typeface="柳公权楷书" charset="-122"/>
              </a:endParaRPr>
            </a:p>
          </p:txBody>
        </p:sp>
        <p:sp>
          <p:nvSpPr>
            <p:cNvPr id="39952" name="矩形 34"/>
            <p:cNvSpPr>
              <a:spLocks noChangeArrowheads="1"/>
            </p:cNvSpPr>
            <p:nvPr/>
          </p:nvSpPr>
          <p:spPr bwMode="auto">
            <a:xfrm>
              <a:off x="10581958" y="4625975"/>
              <a:ext cx="1744980" cy="706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2A5258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kuàng</a:t>
              </a:r>
              <a:endParaRPr lang="en-US" altLang="zh-CN" sz="3200" b="1">
                <a:solidFill>
                  <a:srgbClr val="2A525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88900"/>
            <a:ext cx="7532688" cy="708025"/>
          </a:xfrm>
          <a:prstGeom prst="rect">
            <a:avLst/>
          </a:prstGeom>
          <a:noFill/>
          <a:ln w="19050" cmpd="dbl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ln w="66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走近老王</a:t>
            </a:r>
            <a:r>
              <a:rPr lang="en-US" altLang="zh-CN" sz="4000" b="1" dirty="0">
                <a:ln w="66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ln w="66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俯视知不幸</a:t>
            </a:r>
            <a:endParaRPr lang="zh-CN" altLang="en-US" sz="4000" b="1" dirty="0">
              <a:ln w="66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6800" y="1065213"/>
            <a:ext cx="10293350" cy="99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963" name="文本框 2"/>
          <p:cNvSpPr txBox="1">
            <a:spLocks noChangeArrowheads="1"/>
          </p:cNvSpPr>
          <p:nvPr/>
        </p:nvSpPr>
        <p:spPr bwMode="auto">
          <a:xfrm>
            <a:off x="0" y="1250950"/>
            <a:ext cx="128031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朗读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课文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1-4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节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，圈出描写老王境遇的句子，完成人物资料卡。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485775" y="2041525"/>
          <a:ext cx="5857044" cy="4549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618"/>
                <a:gridCol w="3900426"/>
              </a:tblGrid>
              <a:tr h="97660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ym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dirty="0">
                          <a:sym typeface="宋体" panose="02010600030101010101" pitchFamily="2" charset="-122"/>
                        </a:rPr>
                        <a:t>人物资料卡</a:t>
                      </a:r>
                      <a:endParaRPr lang="zh-CN" altLang="en-US" sz="2800" dirty="0"/>
                    </a:p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0" marB="0" anchor="ctr" anchorCtr="1"/>
                </a:tc>
                <a:tc hMerge="1">
                  <a:tcPr marT="0" marB="0" anchor="ctr" anchorCtr="1"/>
                </a:tc>
              </a:tr>
              <a:tr h="5879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 smtClean="0">
                          <a:sym typeface="+mn-ea"/>
                        </a:rPr>
                        <a:t>称呼</a:t>
                      </a:r>
                      <a:endParaRPr lang="zh-CN" altLang="en-US" sz="2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5874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 smtClean="0">
                          <a:sym typeface="+mn-ea"/>
                        </a:rPr>
                        <a:t>职业</a:t>
                      </a:r>
                      <a:endParaRPr lang="zh-CN" altLang="en-US" sz="2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676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外貌</a:t>
                      </a:r>
                      <a:endParaRPr lang="zh-CN" altLang="en-US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719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 smtClean="0">
                          <a:sym typeface="+mn-ea"/>
                        </a:rPr>
                        <a:t>住址</a:t>
                      </a:r>
                      <a:endParaRPr lang="zh-CN" altLang="en-US" sz="2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6982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家庭情况</a:t>
                      </a:r>
                      <a:endParaRPr lang="zh-CN" altLang="en-US" sz="2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40987" name="Picture 2" descr="图片1"/>
          <p:cNvPicPr>
            <a:picLocks noChangeAspect="1" noChangeArrowheads="1"/>
          </p:cNvPicPr>
          <p:nvPr/>
        </p:nvPicPr>
        <p:blipFill>
          <a:blip r:embed="rId2"/>
          <a:srcRect l="13371" t="4834" r="18053" b="13835"/>
          <a:stretch>
            <a:fillRect/>
          </a:stretch>
        </p:blipFill>
        <p:spPr bwMode="auto">
          <a:xfrm>
            <a:off x="6518275" y="2782888"/>
            <a:ext cx="52276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53" name="Group 4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5775" y="1062038"/>
          <a:ext cx="10521950" cy="5638802"/>
        </p:xfrm>
        <a:graphic>
          <a:graphicData uri="http://schemas.openxmlformats.org/drawingml/2006/table">
            <a:tbl>
              <a:tblPr/>
              <a:tblGrid>
                <a:gridCol w="2581275"/>
                <a:gridCol w="7940675"/>
              </a:tblGrid>
              <a:tr h="1455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800" b="0" i="0" u="none" baseline="0">
                        <a:solidFill>
                          <a:schemeClr val="tx1"/>
                        </a:solidFill>
                        <a:latin typeface="等线" charset="-122"/>
                        <a:ea typeface="等线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i="0" u="none" baseline="0">
                          <a:solidFill>
                            <a:schemeClr val="tx1"/>
                          </a:solidFill>
                          <a:latin typeface="等线" charset="-122"/>
                          <a:ea typeface="等线" charset="-122"/>
                          <a:sym typeface="宋体" panose="02010600030101010101" pitchFamily="2" charset="-122"/>
                        </a:rPr>
                        <a:t>人物资料卡</a:t>
                      </a:r>
                      <a:endParaRPr lang="zh-CN" altLang="en-US" sz="2800" b="0" i="0" u="none" baseline="0">
                        <a:solidFill>
                          <a:schemeClr val="tx1"/>
                        </a:solidFill>
                        <a:latin typeface="等线" charset="-122"/>
                        <a:ea typeface="等线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charset="-122"/>
                          <a:ea typeface="等线" charset="-122"/>
                          <a:sym typeface="+mn-ea"/>
                        </a:rPr>
                        <a:t>称呼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charset="-122"/>
                          <a:ea typeface="等线" charset="-122"/>
                          <a:sym typeface="+mn-ea"/>
                        </a:rPr>
                        <a:t>职业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charset="-122"/>
                          <a:ea typeface="等线" charset="-122"/>
                        </a:rPr>
                        <a:t>外貌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charset="-122"/>
                          <a:ea typeface="等线" charset="-122"/>
                          <a:sym typeface="+mn-ea"/>
                        </a:rPr>
                        <a:t>住址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等线" charset="-122"/>
                          <a:ea typeface="等线" charset="-122"/>
                        </a:rPr>
                        <a:t>家庭情况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92863" y="2606993"/>
            <a:ext cx="12684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老王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42965" y="3422650"/>
            <a:ext cx="2168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蹬三轮车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482340" y="5943600"/>
            <a:ext cx="70897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有个哥哥，死了，两个侄儿，“没出息”。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440873" y="4038600"/>
            <a:ext cx="51720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只有一只眼睛，晚上就看不见，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另一只是“田螺眼”，瞎的</a:t>
            </a:r>
            <a:r>
              <a:rPr lang="zh-CN" altLang="en-US" sz="2400" b="1">
                <a:latin typeface="柳公权楷书" charset="-122"/>
                <a:ea typeface="柳公权楷书" charset="-122"/>
                <a:sym typeface="+mn-ea"/>
              </a:rPr>
              <a:t>。</a:t>
            </a:r>
            <a:endParaRPr lang="zh-CN" altLang="en-US" sz="2400" b="1">
              <a:latin typeface="柳公权楷书" charset="-122"/>
              <a:ea typeface="柳公权楷书" charset="-122"/>
              <a:sym typeface="+mn-ea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615055" y="5111115"/>
            <a:ext cx="68243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荒僻小胡同里的破落大院里的塌败小屋。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1" name="图片 10" descr="ac1fd51d6de0029587f462ede567c4a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088" y="1069975"/>
            <a:ext cx="251936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646363" y="1727200"/>
            <a:ext cx="140176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latin typeface="方正鲁迅行书 简" charset="-122"/>
                <a:ea typeface="方正鲁迅行书 简" charset="-122"/>
              </a:rPr>
              <a:t>苦</a:t>
            </a:r>
            <a:endParaRPr lang="zh-CN" altLang="en-US" sz="9600">
              <a:solidFill>
                <a:schemeClr val="bg1"/>
              </a:solidFill>
              <a:latin typeface="方正鲁迅行书 简" charset="-122"/>
              <a:ea typeface="方正鲁迅行书 简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775" y="36513"/>
            <a:ext cx="7243763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走近老王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俯视知不幸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双波形 6"/>
          <p:cNvSpPr/>
          <p:nvPr/>
        </p:nvSpPr>
        <p:spPr>
          <a:xfrm>
            <a:off x="-244475" y="5676900"/>
            <a:ext cx="13114338" cy="3768725"/>
          </a:xfrm>
          <a:prstGeom prst="doubleWave">
            <a:avLst>
              <a:gd name="adj1" fmla="val 7479"/>
              <a:gd name="adj2" fmla="val -180"/>
            </a:avLst>
          </a:prstGeom>
          <a:solidFill>
            <a:srgbClr val="3A6166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752793" y="1810703"/>
            <a:ext cx="10685462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他靠着活命的</a:t>
            </a:r>
            <a:r>
              <a:rPr lang="zh-CN" alt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是一辆破旧的三轮车。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老王</a:t>
            </a:r>
            <a:r>
              <a:rPr lang="zh-CN" alt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有一只眼。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老王</a:t>
            </a:r>
            <a:r>
              <a:rPr lang="zh-CN" alt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好把他那辆三轮改成运货的平板三轮。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666163" y="4364038"/>
            <a:ext cx="3319462" cy="708025"/>
          </a:xfrm>
          <a:prstGeom prst="rect">
            <a:avLst/>
          </a:prstGeom>
          <a:noFill/>
          <a:ln w="47625" cmpd="dbl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>
                <a:latin typeface="宋体" panose="02010600030101010101" pitchFamily="2" charset="-122"/>
              </a:rPr>
              <a:t>“只”字重读</a:t>
            </a:r>
            <a:endParaRPr lang="zh-CN" altLang="en-US" sz="4000">
              <a:latin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775" y="36513"/>
            <a:ext cx="7243763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走近老王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俯视知不幸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758506"/>
            <a:ext cx="12192000" cy="5833241"/>
          </a:xfrm>
          <a:prstGeom prst="rect">
            <a:avLst/>
          </a:prstGeom>
          <a:blipFill>
            <a:blip r:embed="rId1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185738" y="-557213"/>
            <a:ext cx="13114338" cy="6211888"/>
          </a:xfrm>
          <a:prstGeom prst="doubleWave">
            <a:avLst>
              <a:gd name="adj1" fmla="val 3973"/>
              <a:gd name="adj2" fmla="val 318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7109" name="矩形 22"/>
          <p:cNvSpPr>
            <a:spLocks noChangeArrowheads="1"/>
          </p:cNvSpPr>
          <p:nvPr/>
        </p:nvSpPr>
        <p:spPr bwMode="auto">
          <a:xfrm>
            <a:off x="211138" y="2379028"/>
            <a:ext cx="11980862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有个哥哥，死了，有两个侄儿，“没出息”，</a:t>
            </a:r>
            <a:endParaRPr lang="en-US" altLang="zh-CN" sz="4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此外就没什么亲人。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1720533" y="1804670"/>
            <a:ext cx="1096962" cy="574675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574415" y="1804670"/>
            <a:ext cx="966788" cy="668338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6390958" y="1848803"/>
            <a:ext cx="1154112" cy="579437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9945688" y="1848803"/>
            <a:ext cx="966787" cy="668337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391275" y="3553460"/>
            <a:ext cx="5538788" cy="1358900"/>
          </a:xfrm>
          <a:prstGeom prst="rect">
            <a:avLst/>
          </a:prstGeom>
          <a:noFill/>
          <a:ln w="47625" cmpd="dbl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语调起伏，情感落差，更显老王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无依无靠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720850" y="3199130"/>
            <a:ext cx="966788" cy="668338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04775" y="36513"/>
            <a:ext cx="7243763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走近老王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俯视知不幸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1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200025" y="-868045"/>
            <a:ext cx="13114338" cy="7353300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23240" y="1556385"/>
            <a:ext cx="11668760" cy="427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你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靠着活命的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只有一辆破旧的三轮车</a:t>
            </a:r>
            <a:endParaRPr lang="en-US" altLang="zh-CN" sz="4000" b="1" dirty="0">
              <a:solidFill>
                <a:schemeClr val="accent2">
                  <a:lumMod val="75000"/>
                </a:schemeClr>
              </a:solidFill>
              <a:effectLst/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+mn-ea"/>
            </a:endParaRPr>
          </a:p>
          <a:p>
            <a:pPr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你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只有一只眼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却把这世界看得很明白</a:t>
            </a:r>
            <a:endParaRPr lang="en-US" altLang="zh-CN" sz="4000" b="1" dirty="0">
              <a:solidFill>
                <a:schemeClr val="accent2">
                  <a:lumMod val="75000"/>
                </a:schemeClr>
              </a:solidFill>
              <a:effectLst/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+mn-ea"/>
            </a:endParaRPr>
          </a:p>
          <a:p>
            <a:pPr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你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孤身一人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失群落伍</a:t>
            </a:r>
            <a:endParaRPr lang="en-US" altLang="zh-CN" sz="4000" b="1" dirty="0">
              <a:solidFill>
                <a:schemeClr val="accent2">
                  <a:lumMod val="75000"/>
                </a:schemeClr>
              </a:solidFill>
              <a:effectLst/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+mn-ea"/>
            </a:endParaRPr>
          </a:p>
          <a:p>
            <a:pPr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只蜗居在荒僻胡同里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破落大院中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/</a:t>
            </a: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那间塌败的小屋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  <a:sym typeface="+mn-ea"/>
            </a:endParaRPr>
          </a:p>
        </p:txBody>
      </p:sp>
      <p:pic>
        <p:nvPicPr>
          <p:cNvPr id="11" name="Picture 1028" descr="课本插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9545" y="0"/>
            <a:ext cx="2360930" cy="32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本框 41"/>
          <p:cNvSpPr txBox="1"/>
          <p:nvPr/>
        </p:nvSpPr>
        <p:spPr>
          <a:xfrm>
            <a:off x="104775" y="36513"/>
            <a:ext cx="7243763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走近老王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俯视知不幸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1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254000" y="1196975"/>
            <a:ext cx="13114338" cy="6211888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0" y="1879600"/>
            <a:ext cx="123015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品读课文，概括事件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老王为杨绛家做了哪些事？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1041400" y="2832100"/>
            <a:ext cx="6397625" cy="655638"/>
            <a:chOff x="2172" y="4885"/>
            <a:chExt cx="10077" cy="1031"/>
          </a:xfrm>
        </p:grpSpPr>
        <p:sp>
          <p:nvSpPr>
            <p:cNvPr id="20" name="矩形: 圆角 5"/>
            <p:cNvSpPr/>
            <p:nvPr/>
          </p:nvSpPr>
          <p:spPr>
            <a:xfrm>
              <a:off x="2172" y="4885"/>
              <a:ext cx="1030" cy="1031"/>
            </a:xfrm>
            <a:prstGeom prst="roundRect">
              <a:avLst/>
            </a:prstGeom>
            <a:no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42" y="4890"/>
              <a:ext cx="8807" cy="10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送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大一倍的冰块，车费减半；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0765" y="3975100"/>
            <a:ext cx="8287558" cy="654685"/>
            <a:chOff x="2172" y="4885"/>
            <a:chExt cx="18699" cy="1031"/>
          </a:xfrm>
          <a:solidFill>
            <a:schemeClr val="bg1"/>
          </a:solidFill>
        </p:grpSpPr>
        <p:sp>
          <p:nvSpPr>
            <p:cNvPr id="26" name="矩形: 圆角 5"/>
            <p:cNvSpPr/>
            <p:nvPr/>
          </p:nvSpPr>
          <p:spPr>
            <a:xfrm>
              <a:off x="2172" y="4885"/>
              <a:ext cx="1476" cy="1031"/>
            </a:xfrm>
            <a:prstGeom prst="roundRect">
              <a:avLst/>
            </a:prstGeom>
            <a:grp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93" y="4894"/>
              <a:ext cx="16878" cy="101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送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钱先生看病，不要钱，拿钱还不心安；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41998" y="5183848"/>
            <a:ext cx="7250430" cy="654685"/>
            <a:chOff x="2172" y="4885"/>
            <a:chExt cx="11418" cy="1031"/>
          </a:xfrm>
          <a:solidFill>
            <a:schemeClr val="bg1"/>
          </a:solidFill>
        </p:grpSpPr>
        <p:sp>
          <p:nvSpPr>
            <p:cNvPr id="29" name="矩形: 圆角 5"/>
            <p:cNvSpPr/>
            <p:nvPr/>
          </p:nvSpPr>
          <p:spPr>
            <a:xfrm>
              <a:off x="2172" y="4885"/>
              <a:ext cx="1031" cy="1031"/>
            </a:xfrm>
            <a:prstGeom prst="roundRect">
              <a:avLst/>
            </a:prstGeom>
            <a:grpFill/>
            <a:ln>
              <a:solidFill>
                <a:srgbClr val="6C66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43" y="4892"/>
              <a:ext cx="10147" cy="1018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去世前一天</a:t>
              </a: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送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香油、鸡蛋上门。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8696325" y="3149600"/>
            <a:ext cx="3133725" cy="2306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柳公权楷书" charset="-122"/>
                <a:ea typeface="柳公权楷书" charset="-122"/>
                <a:sym typeface="+mn-ea"/>
              </a:rPr>
              <a:t>     </a:t>
            </a:r>
            <a:r>
              <a:rPr lang="zh-CN" altLang="en-US" sz="3600" b="1">
                <a:solidFill>
                  <a:schemeClr val="bg1"/>
                </a:solidFill>
                <a:latin typeface="柳公权楷书" charset="-122"/>
                <a:ea typeface="柳公权楷书" charset="-122"/>
                <a:sym typeface="+mn-ea"/>
              </a:rPr>
              <a:t>艰难谋生，却坚守着善良仁义的心、知恩图报。</a:t>
            </a:r>
            <a:endParaRPr lang="zh-CN" altLang="en-US" sz="3600" b="1">
              <a:solidFill>
                <a:schemeClr val="bg1"/>
              </a:solidFill>
              <a:latin typeface="柳公权楷书" charset="-122"/>
              <a:ea typeface="柳公权楷书" charset="-122"/>
              <a:sym typeface="+mn-ea"/>
            </a:endParaRPr>
          </a:p>
        </p:txBody>
      </p:sp>
      <p:pic>
        <p:nvPicPr>
          <p:cNvPr id="11" name="图片 10" descr="ac1fd51d6de0029587f462ede567c4a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0550" y="2832100"/>
            <a:ext cx="251936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039350" y="3338195"/>
            <a:ext cx="140176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latin typeface="方正鲁迅行书 简" charset="-122"/>
                <a:ea typeface="方正鲁迅行书 简" charset="-122"/>
              </a:rPr>
              <a:t>善</a:t>
            </a:r>
            <a:endParaRPr lang="zh-CN" altLang="en-US" sz="9600">
              <a:solidFill>
                <a:schemeClr val="bg1"/>
              </a:solidFill>
              <a:latin typeface="方正鲁迅行书 简" charset="-122"/>
              <a:ea typeface="方正鲁迅行书 简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4775" y="36513"/>
            <a:ext cx="7243763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平视起敬意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1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17463" y="-665163"/>
            <a:ext cx="13114338" cy="735330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6" name="图片 5" descr="53ca9909fcc32eac5305cf7138e1749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66110"/>
            <a:ext cx="10763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24e92d6a336276231367f069b9b8a8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3165793"/>
            <a:ext cx="14668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67535" y="3166110"/>
            <a:ext cx="798195" cy="1621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r>
              <a:rPr lang="zh-CN" altLang="en-US" sz="4000">
                <a:latin typeface="汉仪尚巍手书W" charset="-122"/>
                <a:ea typeface="汉仪尚巍手书W" charset="-122"/>
              </a:rPr>
              <a:t>香油</a:t>
            </a:r>
            <a:endParaRPr lang="zh-CN" altLang="en-US" sz="4000">
              <a:latin typeface="汉仪尚巍手书W" charset="-122"/>
              <a:ea typeface="汉仪尚巍手书W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423400" y="3165793"/>
            <a:ext cx="800100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4000">
                <a:latin typeface="汉仪尚巍手书W" charset="-122"/>
                <a:ea typeface="汉仪尚巍手书W" charset="-122"/>
              </a:rPr>
              <a:t>鸡蛋</a:t>
            </a:r>
            <a:endParaRPr lang="zh-CN" altLang="en-US" sz="4000">
              <a:latin typeface="汉仪尚巍手书W" charset="-122"/>
              <a:ea typeface="汉仪尚巍手书W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1945" y="4787900"/>
            <a:ext cx="124352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华文新魏" panose="02010800040101010101" charset="-122"/>
                <a:cs typeface="+mn-ea"/>
                <a:sym typeface="+mn-ea"/>
              </a:rPr>
              <a:t>※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华文新魏" panose="02010800040101010101" charset="-122"/>
                <a:cs typeface="+mn-ea"/>
                <a:sym typeface="+mn-ea"/>
              </a:rPr>
              <a:t>当时的香油和鸡蛋都需用粮票换取，只有少数人能吃到。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+mn-ea"/>
              <a:ea typeface="华文新魏" panose="02010800040101010101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690" y="891540"/>
            <a:ext cx="113823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    瓶子里是</a:t>
            </a:r>
            <a:r>
              <a:rPr lang="zh-CN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香油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，包裹里是</a:t>
            </a:r>
            <a:r>
              <a:rPr lang="zh-CN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鸡蛋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。我记不清是十个还是二十个，因为在我记忆里</a:t>
            </a:r>
            <a:r>
              <a:rPr lang="zh-CN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多得数不完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柳公权楷书" charset="-122"/>
                <a:sym typeface="+mn-ea"/>
              </a:rPr>
              <a:t>。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柳公权楷书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775" y="36513"/>
            <a:ext cx="7243763" cy="7080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走进老王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平视起敬意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KSO_WM_UNIT_TABLE_BEAUTIFY" val="smartTable{4595f797-fa22-4d1e-bc56-caf764e4171e}"/>
  <p:tag name="TABLE_EMPHASIZE_COLOR" val="8823713"/>
  <p:tag name="TABLE_SKINIDX" val="3"/>
  <p:tag name="TABLE_COLORIDX" val="21"/>
  <p:tag name="TABLE_COLOR_RGB" val="0x000000*0xFFFFFF*0x212121*0xFFFFFF*0x86A3A1*0x7FA694*0xA8CEB0*0xCCE6CD*0xC8E1DD*0xE5F1EF"/>
  <p:tag name="TABLE_ENDDRAG_ORIGIN_RECT" val="869*402"/>
  <p:tag name="TABLE_ENDDRAG_RECT" val="38*83*869*402"/>
</p:tagLst>
</file>

<file path=ppt/tags/tag4.xml><?xml version="1.0" encoding="utf-8"?>
<p:tagLst xmlns:p="http://schemas.openxmlformats.org/presentationml/2006/main">
  <p:tag name="KSO_WM_UNIT_TABLE_BEAUTIFY" val="smartTable{4595f797-fa22-4d1e-bc56-caf764e4171e}"/>
  <p:tag name="TABLE_EMPHASIZE_COLOR" val="8823713"/>
  <p:tag name="TABLE_SKINIDX" val="3"/>
  <p:tag name="TABLE_COLORIDX" val="21"/>
  <p:tag name="TABLE_COLOR_RGB" val="0x000000*0xFFFFFF*0x212121*0xFFFFFF*0x86A3A1*0x7FA694*0xA8CEB0*0xCCE6CD*0xC8E1DD*0xE5F1EF"/>
  <p:tag name="TABLE_ENDDRAG_ORIGIN_RECT" val="869*402"/>
  <p:tag name="TABLE_ENDDRAG_RECT" val="38*83*869*40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WPS 文字</Application>
  <PresentationFormat>宽屏</PresentationFormat>
  <Paragraphs>238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64" baseType="lpstr">
      <vt:lpstr>Arial</vt:lpstr>
      <vt:lpstr>方正书宋_GBK</vt:lpstr>
      <vt:lpstr>Wingdings</vt:lpstr>
      <vt:lpstr>黑体</vt:lpstr>
      <vt:lpstr>汉仪中黑KW</vt:lpstr>
      <vt:lpstr>楷体</vt:lpstr>
      <vt:lpstr>宋体</vt:lpstr>
      <vt:lpstr>Calibri</vt:lpstr>
      <vt:lpstr>喜鹊聚珍体 regular</vt:lpstr>
      <vt:lpstr>苹方-简</vt:lpstr>
      <vt:lpstr>微软雅黑</vt:lpstr>
      <vt:lpstr>柳公权楷书</vt:lpstr>
      <vt:lpstr>汉仪旗黑</vt:lpstr>
      <vt:lpstr>等线</vt:lpstr>
      <vt:lpstr>汉仪中等线KW</vt:lpstr>
      <vt:lpstr>方正鲁迅行书 简</vt:lpstr>
      <vt:lpstr>汉仪楷体KW</vt:lpstr>
      <vt:lpstr>Kaiti SC Regular</vt:lpstr>
      <vt:lpstr>汉仪尚巍手书W</vt:lpstr>
      <vt:lpstr>华文新魏</vt:lpstr>
      <vt:lpstr>汉仪书宋二KW</vt:lpstr>
      <vt:lpstr>方正大黑简体</vt:lpstr>
      <vt:lpstr>华文宋体</vt:lpstr>
      <vt:lpstr>Kaiti SC Bold</vt:lpstr>
      <vt:lpstr>宋体</vt:lpstr>
      <vt:lpstr>印品天逸黑</vt:lpstr>
      <vt:lpstr>Helvetica Neue</vt:lpstr>
      <vt:lpstr>Arial Unicode MS</vt:lpstr>
      <vt:lpstr>宋体-简</vt:lpstr>
      <vt:lpstr>Thonburi</vt:lpstr>
      <vt:lpstr>Calibri Light</vt:lpstr>
      <vt:lpstr>报隶-简</vt:lpstr>
      <vt:lpstr>报隶-繁</vt:lpstr>
      <vt:lpstr>PingFang HK Regular</vt:lpstr>
      <vt:lpstr>PingFang TC Regular</vt:lpstr>
      <vt:lpstr>蘋果儷中黑</vt:lpstr>
      <vt:lpstr>Al Bayan Plain</vt:lpstr>
      <vt:lpstr>Al Tarikh</vt:lpstr>
      <vt:lpstr>Andale Mono</vt:lpstr>
      <vt:lpstr>Apple SD Gothic Neo Regular</vt:lpstr>
      <vt:lpstr>Avenir Book</vt:lpstr>
      <vt:lpstr>Avenir Next Regular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liqiyu</dc:creator>
  <cp:lastModifiedBy>liqiyu</cp:lastModifiedBy>
  <cp:revision>10</cp:revision>
  <dcterms:created xsi:type="dcterms:W3CDTF">2021-04-01T00:45:15Z</dcterms:created>
  <dcterms:modified xsi:type="dcterms:W3CDTF">2021-04-01T00:45:15Z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  <property fmtid="{D5CDD505-2E9C-101B-9397-08002B2CF9AE}" pid="3" name="ICV">
    <vt:lpwstr>EF574079BB2943F2AE824CE22304AD6C</vt:lpwstr>
  </property>
</Properties>
</file>