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3"/>
    <p:sldMasterId id="2147483679" r:id="rId4"/>
  </p:sldMasterIdLst>
  <p:notesMasterIdLst>
    <p:notesMasterId r:id="rId8"/>
  </p:notesMasterIdLst>
  <p:sldIdLst>
    <p:sldId id="387" r:id="rId5"/>
    <p:sldId id="1392" r:id="rId6"/>
    <p:sldId id="1364" r:id="rId7"/>
    <p:sldId id="390" r:id="rId9"/>
    <p:sldId id="1366" r:id="rId10"/>
    <p:sldId id="1367" r:id="rId11"/>
    <p:sldId id="1376" r:id="rId12"/>
    <p:sldId id="1386" r:id="rId13"/>
    <p:sldId id="1372" r:id="rId14"/>
    <p:sldId id="1413" r:id="rId15"/>
    <p:sldId id="1368" r:id="rId16"/>
    <p:sldId id="1412" r:id="rId17"/>
    <p:sldId id="399" r:id="rId18"/>
    <p:sldId id="1410" r:id="rId19"/>
    <p:sldId id="1353" r:id="rId20"/>
  </p:sldIdLst>
  <p:sldSz cx="9144000" cy="6858000" type="screen4x3"/>
  <p:notesSz cx="6858000" cy="9144000"/>
  <p:custDataLst>
    <p:tags r:id="rId24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-882" y="-108"/>
      </p:cViewPr>
      <p:guideLst>
        <p:guide orient="horz" pos="2223"/>
        <p:guide pos="29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4" Type="http://schemas.openxmlformats.org/officeDocument/2006/relationships/tags" Target="tags/tag5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830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9830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  <p:sp>
        <p:nvSpPr>
          <p:cNvPr id="98307" name="页眉占位符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 sz="1200" dirty="0"/>
              <a:t>状元成才路</a:t>
            </a:r>
            <a:endParaRPr lang="zh-CN" altLang="en-US" sz="1200" dirty="0"/>
          </a:p>
        </p:txBody>
      </p:sp>
      <p:sp>
        <p:nvSpPr>
          <p:cNvPr id="98308" name="页脚占位符 4"/>
          <p:cNvSpPr txBox="1">
            <a:spLocks noGrp="1"/>
          </p:cNvSpPr>
          <p:nvPr>
            <p:ph type="ftr" sz="quarte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sz="1200" dirty="0"/>
              <a:t>状元成才路</a:t>
            </a:r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433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2286000"/>
            <a:ext cx="6096000" cy="1143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anchor="ctr"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pPr lvl="0" fontAlgn="base"/>
            <a:r>
              <a:rPr lang="zh-CN" altLang="en-US" strike="noStrike" noProof="0" smtClean="0"/>
              <a:t>单击此处编辑母版标题样式</a:t>
            </a:r>
            <a:endParaRPr lang="zh-CN" altLang="en-US" strike="noStrike" noProof="0" smtClean="0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3733800"/>
            <a:ext cx="56388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 fontAlgn="base"/>
            <a:r>
              <a:rPr lang="zh-CN" altLang="en-US" strike="noStrike" noProof="0" smtClean="0"/>
              <a:t>单击此处编辑母版副标题样式</a:t>
            </a:r>
            <a:endParaRPr lang="zh-CN" altLang="en-US" strike="noStrike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en-US" altLang="zh-CN" sz="14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4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324600" cy="762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9100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VertTx">
  <p:cSld name="标题，剪贴画与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6324600" cy="762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剪贴画占位符 2"/>
          <p:cNvSpPr>
            <a:spLocks noGrp="1"/>
          </p:cNvSpPr>
          <p:nvPr>
            <p:ph type="clipArt" sz="half" idx="1" hasCustomPrompt="1"/>
          </p:nvPr>
        </p:nvSpPr>
        <p:spPr>
          <a:xfrm>
            <a:off x="685800" y="1676400"/>
            <a:ext cx="3810000" cy="4191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单击图标添加剪 贴画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竖排文字占位符 3"/>
          <p:cNvSpPr>
            <a:spLocks noGrp="1"/>
          </p:cNvSpPr>
          <p:nvPr>
            <p:ph type="body" orient="vert" sz="half" idx="2"/>
          </p:nvPr>
        </p:nvSpPr>
        <p:spPr>
          <a:xfrm>
            <a:off x="4648200" y="1676400"/>
            <a:ext cx="3810000" cy="419100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85800" y="304800"/>
            <a:ext cx="7772400" cy="556260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标题，剪贴画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24075" y="188913"/>
            <a:ext cx="6840538" cy="639762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剪贴画占位符 2"/>
          <p:cNvSpPr>
            <a:spLocks noGrp="1"/>
          </p:cNvSpPr>
          <p:nvPr>
            <p:ph type="clipArt" sz="half" idx="1" hasCustomPrompt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单击图标添加剪 贴画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strips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388225" y="68263"/>
            <a:ext cx="1595438" cy="2603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山东星火国际传媒集团</a:t>
            </a:r>
            <a:endParaRPr kumimoji="0" lang="zh-CN" altLang="en-US" sz="11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7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12" name="日期占位符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占位符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/>
          <a:lstStyle>
            <a:lvl1pPr algn="ctr">
              <a:defRPr sz="3600" b="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/>
          <a:lstStyle>
            <a:lvl1pPr algn="l">
              <a:defRPr sz="2400" b="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en-US" altLang="zh-CN" b="1">
              <a:solidFill>
                <a:srgbClr val="898989"/>
              </a:solidFill>
              <a:latin typeface="Cambria" panose="02040503050406030204" pitchFamily="18" charset="0"/>
              <a:ea typeface="华文楷体" pitchFamily="2" charset="-122"/>
            </a:endParaRPr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en-US" altLang="zh-CN" b="1">
              <a:solidFill>
                <a:srgbClr val="898989"/>
              </a:solidFill>
              <a:latin typeface="Cambria" panose="02040503050406030204" pitchFamily="18" charset="0"/>
              <a:ea typeface="华文楷体" pitchFamily="2" charset="-122"/>
            </a:endParaRP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spcBef>
                <a:spcPct val="0"/>
              </a:spcBef>
            </a:pPr>
            <a:fld id="{9A0DB2DC-4C9A-4742-B13C-FB6460FD3503}" type="slidenum">
              <a:rPr lang="en-US" altLang="zh-CN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en-US" altLang="zh-CN" sz="1200">
                <a:solidFill>
                  <a:srgbClr val="898989"/>
                </a:solidFill>
              </a:rPr>
            </a:fld>
            <a:endParaRPr lang="en-US" altLang="zh-CN" sz="1200">
              <a:solidFill>
                <a:srgbClr val="898989"/>
              </a:solidFill>
              <a:ea typeface="华文楷体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6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7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12" name="日期占位符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日期占位符 1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/>
          <a:lstStyle>
            <a:lvl1pPr algn="ctr">
              <a:defRPr sz="3600" b="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/>
          <a:lstStyle>
            <a:lvl1pPr algn="l">
              <a:defRPr sz="2400" b="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anose="05020102010507070707" pitchFamily="18" charset="2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indent="0" defTabSz="914400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algn="r" fontAlgn="base"/>
            <a:fld id="{9A0DB2DC-4C9A-4742-B13C-FB6460FD3503}" type="slidenum">
              <a:rPr lang="zh-CN" altLang="en-US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noProof="1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8" name="日期占位符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en-US" altLang="zh-CN" b="1">
              <a:solidFill>
                <a:srgbClr val="898989"/>
              </a:solidFill>
              <a:latin typeface="Cambria" panose="02040503050406030204" pitchFamily="18" charset="0"/>
              <a:ea typeface="华文楷体" pitchFamily="2" charset="-122"/>
            </a:endParaRPr>
          </a:p>
        </p:txBody>
      </p:sp>
      <p:sp>
        <p:nvSpPr>
          <p:cNvPr id="9" name="页脚占位符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en-US" altLang="zh-CN" b="1">
              <a:solidFill>
                <a:srgbClr val="898989"/>
              </a:solidFill>
              <a:latin typeface="Cambria" panose="02040503050406030204" pitchFamily="18" charset="0"/>
              <a:ea typeface="华文楷体" pitchFamily="2" charset="-122"/>
            </a:endParaRPr>
          </a:p>
        </p:txBody>
      </p:sp>
      <p:sp>
        <p:nvSpPr>
          <p:cNvPr id="10" name="灯片编号占位符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pPr algn="r" fontAlgn="base">
              <a:spcBef>
                <a:spcPct val="0"/>
              </a:spcBef>
            </a:pPr>
            <a:fld id="{9A0DB2DC-4C9A-4742-B13C-FB6460FD3503}" type="slidenum">
              <a:rPr lang="en-US" altLang="zh-CN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/>
            <a:fld id="{9A0DB2DC-4C9A-4742-B13C-FB6460FD3503}" type="slidenum">
              <a:rPr lang="en-US" altLang="zh-CN" sz="1200">
                <a:solidFill>
                  <a:srgbClr val="898989"/>
                </a:solidFill>
              </a:rPr>
            </a:fld>
            <a:endParaRPr lang="en-US" altLang="zh-CN" sz="1200">
              <a:solidFill>
                <a:srgbClr val="898989"/>
              </a:solidFill>
              <a:ea typeface="华文楷体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 sz="1600">
                <a:solidFill>
                  <a:prstClr val="black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fontAlgn="base" hangingPunct="1"/>
            <a:fld id="{9A0DB2DC-4C9A-4742-B13C-FB6460FD3503}" type="slidenum">
              <a:rPr lang="en-US" altLang="zh-CN" sz="1600" strike="noStrike" noProof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z="1600" strike="noStrike" noProof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image" Target="../media/image1.png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2.xml"/><Relationship Id="rId15" Type="http://schemas.openxmlformats.org/officeDocument/2006/relationships/image" Target="../media/image3.png"/><Relationship Id="rId14" Type="http://schemas.openxmlformats.org/officeDocument/2006/relationships/image" Target="../media/image2.png"/><Relationship Id="rId13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7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6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6" Type="http://schemas.openxmlformats.org/officeDocument/2006/relationships/theme" Target="../theme/theme3.xml"/><Relationship Id="rId15" Type="http://schemas.openxmlformats.org/officeDocument/2006/relationships/image" Target="../media/image3.png"/><Relationship Id="rId14" Type="http://schemas.openxmlformats.org/officeDocument/2006/relationships/image" Target="../media/image2.png"/><Relationship Id="rId13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4"/>
          <p:cNvPicPr>
            <a:picLocks noChangeAspect="1"/>
          </p:cNvPicPr>
          <p:nvPr/>
        </p:nvPicPr>
        <p:blipFill>
          <a:blip r:embed="rId17"/>
          <a:srcRect l="110" t="11617" r="11684"/>
          <a:stretch>
            <a:fillRect/>
          </a:stretch>
        </p:blipFill>
        <p:spPr>
          <a:xfrm>
            <a:off x="0" y="-26987"/>
            <a:ext cx="9132888" cy="930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TextBox 4"/>
          <p:cNvSpPr txBox="1">
            <a:spLocks noChangeArrowheads="1"/>
          </p:cNvSpPr>
          <p:nvPr/>
        </p:nvSpPr>
        <p:spPr bwMode="auto">
          <a:xfrm>
            <a:off x="7388225" y="68263"/>
            <a:ext cx="1595438" cy="2603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山东星火国际传媒集团</a:t>
            </a:r>
            <a:endParaRPr kumimoji="0" lang="zh-CN" altLang="en-US" sz="1100" b="0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slow">
    <p:push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7"/>
          <p:cNvPicPr>
            <a:picLocks noChangeAspect="1"/>
          </p:cNvPicPr>
          <p:nvPr/>
        </p:nvPicPr>
        <p:blipFill>
          <a:blip r:embed="rId14">
            <a:lum bright="12000" contrast="40000"/>
          </a:blip>
          <a:stretch>
            <a:fillRect/>
          </a:stretch>
        </p:blipFill>
        <p:spPr>
          <a:xfrm>
            <a:off x="6667500" y="4914900"/>
            <a:ext cx="2476500" cy="1943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40950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3" name="图片 8"/>
          <p:cNvPicPr>
            <a:picLocks noChangeAspect="1"/>
          </p:cNvPicPr>
          <p:nvPr/>
        </p:nvPicPr>
        <p:blipFill>
          <a:blip r:embed="rId15">
            <a:lum bright="34000" contrast="40000"/>
          </a:blip>
          <a:stretch>
            <a:fillRect/>
          </a:stretch>
        </p:blipFill>
        <p:spPr>
          <a:xfrm>
            <a:off x="0" y="6419850"/>
            <a:ext cx="9144000" cy="438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  <p:sp>
        <p:nvSpPr>
          <p:cNvPr id="2055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x-none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lvl="0" algn="r"/>
            <a:fld id="{9A0DB2DC-4C9A-4742-B13C-FB6460FD3503}" type="slidenum">
              <a:rPr lang="en-US" altLang="zh-CN" sz="1200">
                <a:solidFill>
                  <a:srgbClr val="898989"/>
                </a:solidFill>
              </a:rPr>
            </a:fld>
            <a:endParaRPr lang="en-US" altLang="zh-CN" sz="1200">
              <a:solidFill>
                <a:srgbClr val="898989"/>
              </a:solidFill>
              <a:ea typeface="华文楷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itchFamily="49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anose="05020102010507070707" pitchFamily="18" charset="2"/>
        <a:buChar char="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anose="05020102010507070707" pitchFamily="18" charset="2"/>
        <a:buChar char="³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B9B57"/>
        </a:buClr>
        <a:buSzPct val="60000"/>
        <a:buFont typeface="Wingdings 2" panose="05020102010507070707" pitchFamily="18" charset="2"/>
        <a:buChar char="®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B7396"/>
        </a:buClr>
        <a:buSzPct val="45000"/>
        <a:buFont typeface="Wingdings 2" panose="05020102010507070707" pitchFamily="18" charset="2"/>
        <a:buChar char="¯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E89A53"/>
        </a:buClr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074" name="图片 7"/>
          <p:cNvPicPr>
            <a:picLocks noChangeAspect="1"/>
          </p:cNvPicPr>
          <p:nvPr/>
        </p:nvPicPr>
        <p:blipFill>
          <a:blip r:embed="rId14">
            <a:lum bright="12000" contrast="40000"/>
          </a:blip>
          <a:stretch>
            <a:fillRect/>
          </a:stretch>
        </p:blipFill>
        <p:spPr>
          <a:xfrm>
            <a:off x="6667500" y="4914900"/>
            <a:ext cx="2476500" cy="1943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40950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7" name="图片 8"/>
          <p:cNvPicPr>
            <a:picLocks noChangeAspect="1"/>
          </p:cNvPicPr>
          <p:nvPr/>
        </p:nvPicPr>
        <p:blipFill>
          <a:blip r:embed="rId15">
            <a:lum bright="34000" contrast="40000"/>
          </a:blip>
          <a:stretch>
            <a:fillRect/>
          </a:stretch>
        </p:blipFill>
        <p:spPr>
          <a:xfrm>
            <a:off x="0" y="6419850"/>
            <a:ext cx="9144000" cy="4381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8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en-US" altLang="x-none" dirty="0"/>
          </a:p>
        </p:txBody>
      </p:sp>
      <p:sp>
        <p:nvSpPr>
          <p:cNvPr id="3079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x-none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p>
            <a:pPr lvl="0" algn="r"/>
            <a:fld id="{9A0DB2DC-4C9A-4742-B13C-FB6460FD3503}" type="slidenum">
              <a:rPr lang="en-US" altLang="zh-CN" sz="1200">
                <a:solidFill>
                  <a:srgbClr val="898989"/>
                </a:solidFill>
              </a:rPr>
            </a:fld>
            <a:endParaRPr lang="en-US" altLang="zh-CN" sz="1200">
              <a:solidFill>
                <a:srgbClr val="898989"/>
              </a:solidFill>
              <a:ea typeface="华文楷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aiandra GD"/>
          <a:ea typeface="隶书" pitchFamily="49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 2" panose="05020102010507070707" pitchFamily="18" charset="2"/>
        <a:buChar char="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 2" panose="05020102010507070707" pitchFamily="18" charset="2"/>
        <a:buChar char="³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7B9B57"/>
        </a:buClr>
        <a:buSzPct val="60000"/>
        <a:buFont typeface="Wingdings 2" panose="05020102010507070707" pitchFamily="18" charset="2"/>
        <a:buChar char="®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B7396"/>
        </a:buClr>
        <a:buSzPct val="45000"/>
        <a:buFont typeface="Wingdings 2" panose="05020102010507070707" pitchFamily="18" charset="2"/>
        <a:buChar char="¯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E89A53"/>
        </a:buClr>
        <a:buFont typeface="Wingdings 2" panose="050201020105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1.xml"/><Relationship Id="rId1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7" Type="http://schemas.openxmlformats.org/officeDocument/2006/relationships/image" Target="../media/image13.jpeg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95605" y="764540"/>
            <a:ext cx="8452485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3200">
                <a:ea typeface="宋体" panose="02010600030101010101" pitchFamily="2" charset="-122"/>
              </a:rPr>
              <a:t>这些人来自远方，</a:t>
            </a:r>
            <a:endParaRPr lang="zh-CN" sz="3200">
              <a:ea typeface="宋体" panose="02010600030101010101" pitchFamily="2" charset="-122"/>
            </a:endParaRPr>
          </a:p>
          <a:p>
            <a:endParaRPr lang="zh-CN" sz="3200">
              <a:ea typeface="宋体" panose="02010600030101010101" pitchFamily="2" charset="-122"/>
            </a:endParaRPr>
          </a:p>
          <a:p>
            <a:r>
              <a:rPr lang="zh-CN" sz="3200">
                <a:ea typeface="宋体" panose="02010600030101010101" pitchFamily="2" charset="-122"/>
              </a:rPr>
              <a:t>在</a:t>
            </a:r>
            <a:r>
              <a:rPr lang="zh-CN" sz="3200">
                <a:solidFill>
                  <a:srgbClr val="FF0000"/>
                </a:solidFill>
                <a:ea typeface="宋体" panose="02010600030101010101" pitchFamily="2" charset="-122"/>
              </a:rPr>
              <a:t>那些地方</a:t>
            </a:r>
            <a:r>
              <a:rPr lang="zh-CN" sz="3200">
                <a:ea typeface="宋体" panose="02010600030101010101" pitchFamily="2" charset="-122"/>
              </a:rPr>
              <a:t>，即便是寂静十分，他们的内心，也很喧哗；</a:t>
            </a:r>
            <a:endParaRPr lang="zh-CN" sz="3200">
              <a:ea typeface="宋体" panose="02010600030101010101" pitchFamily="2" charset="-122"/>
            </a:endParaRPr>
          </a:p>
          <a:p>
            <a:endParaRPr lang="zh-CN" sz="3200">
              <a:ea typeface="宋体" panose="02010600030101010101" pitchFamily="2" charset="-122"/>
            </a:endParaRPr>
          </a:p>
          <a:p>
            <a:r>
              <a:rPr lang="zh-CN" sz="3200">
                <a:ea typeface="宋体" panose="02010600030101010101" pitchFamily="2" charset="-122"/>
              </a:rPr>
              <a:t>在</a:t>
            </a:r>
            <a:r>
              <a:rPr lang="zh-CN" sz="3200">
                <a:solidFill>
                  <a:srgbClr val="FF0000"/>
                </a:solidFill>
                <a:ea typeface="宋体" panose="02010600030101010101" pitchFamily="2" charset="-122"/>
              </a:rPr>
              <a:t>这里</a:t>
            </a:r>
            <a:r>
              <a:rPr lang="zh-CN" sz="3200">
                <a:ea typeface="宋体" panose="02010600030101010101" pitchFamily="2" charset="-122"/>
              </a:rPr>
              <a:t>，尽情欢歌处，夜凉如水，他们的心像一滴水一样晶莹。</a:t>
            </a:r>
            <a:endParaRPr lang="zh-CN" altLang="en-US" sz="3200"/>
          </a:p>
        </p:txBody>
      </p:sp>
      <p:sp>
        <p:nvSpPr>
          <p:cNvPr id="3" name="矩形 2"/>
          <p:cNvSpPr/>
          <p:nvPr/>
        </p:nvSpPr>
        <p:spPr>
          <a:xfrm rot="20940000">
            <a:off x="1609725" y="4032885"/>
            <a:ext cx="5692140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洗净</a:t>
            </a:r>
            <a:r>
              <a:rPr lang="zh-CN" altLang="en-US" sz="72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人</a:t>
            </a:r>
            <a:r>
              <a:rPr lang="zh-CN" altLang="en-US" sz="72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心</a:t>
            </a:r>
            <a:r>
              <a:rPr lang="zh-CN" altLang="en-US" sz="72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浮华</a:t>
            </a:r>
            <a:endParaRPr lang="zh-CN" altLang="en-US" sz="7200" b="1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467995" y="908685"/>
            <a:ext cx="855281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思考：</a:t>
            </a: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“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我终于</a:t>
            </a:r>
            <a:r>
              <a:rPr lang="zh-CN" altLang="en-US" sz="3200" dirty="0">
                <a:solidFill>
                  <a:schemeClr val="tx2">
                    <a:lumMod val="50000"/>
                    <a:lumOff val="50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以水的方式</a:t>
            </a:r>
            <a:r>
              <a:rPr lang="zh-CN" altLang="en-US" sz="32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走过了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丽江。</a:t>
            </a: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”</a:t>
            </a:r>
            <a:endParaRPr lang="en-US" altLang="zh-CN" sz="40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  <a:p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为何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“</a:t>
            </a:r>
            <a:r>
              <a:rPr lang="zh-CN" altLang="en-US" sz="4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  <a:hlinkClick r:id="rId1" action="ppaction://hlinksldjump"/>
              </a:rPr>
              <a:t>以水的方式</a:t>
            </a:r>
            <a:r>
              <a:rPr lang="en-US" altLang="zh-CN" sz="40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”</a:t>
            </a:r>
            <a:r>
              <a:rPr lang="zh-CN" altLang="en-US" sz="40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呢？</a:t>
            </a:r>
            <a:endParaRPr lang="zh-CN" altLang="en-US" sz="40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/>
        </p:nvSpPr>
        <p:spPr>
          <a:xfrm>
            <a:off x="539750" y="2564765"/>
            <a:ext cx="8037830" cy="3624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buClrTx/>
              <a:buSzTx/>
              <a:buNone/>
            </a:pP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（</a:t>
            </a: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）结合</a:t>
            </a:r>
            <a:r>
              <a:rPr lang="zh-CN" altLang="en-US" sz="3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时、空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两条线索，获得了自由的视角和观察方式。</a:t>
            </a: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algn="l">
              <a:buClrTx/>
              <a:buSzTx/>
              <a:buNone/>
            </a:pP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（</a:t>
            </a:r>
            <a:r>
              <a:rPr lang="en-US" altLang="zh-CN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）</a:t>
            </a:r>
            <a:r>
              <a:rPr lang="zh-CN" altLang="en-US" sz="32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第一人称</a:t>
            </a:r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叙事，增强文章的抒情性，情感真实、亲切。</a:t>
            </a: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algn="l">
              <a:buClrTx/>
              <a:buSzTx/>
              <a:buNone/>
            </a:pP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（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3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）水是丽江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人与自然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和谐相处的象征。</a:t>
            </a:r>
            <a:endParaRPr lang="zh-CN" altLang="en-US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  <a:cs typeface="+mn-ea"/>
            </a:endParaRPr>
          </a:p>
          <a:p>
            <a:pPr marL="0" algn="l">
              <a:buClrTx/>
              <a:buSzTx/>
              <a:buNone/>
            </a:pP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algn="l">
              <a:buClrTx/>
              <a:buSzTx/>
              <a:buNone/>
            </a:pP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algn="l">
              <a:buClrTx/>
              <a:buSzTx/>
              <a:buNone/>
            </a:pP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marL="0" indent="0">
              <a:buNone/>
            </a:pPr>
            <a:endParaRPr lang="en-US" altLang="zh-CN" b="1" dirty="0" smtClean="0">
              <a:latin typeface="楷体_GB2312" pitchFamily="49" charset="-122"/>
              <a:ea typeface="楷体_GB2312" pitchFamily="49" charset="-122"/>
            </a:endParaRPr>
          </a:p>
          <a:p>
            <a:endParaRPr lang="zh-CN" altLang="en-US" b="1" dirty="0"/>
          </a:p>
        </p:txBody>
      </p:sp>
      <p:sp>
        <p:nvSpPr>
          <p:cNvPr id="5" name="矩形 4"/>
          <p:cNvSpPr/>
          <p:nvPr/>
        </p:nvSpPr>
        <p:spPr>
          <a:xfrm>
            <a:off x="395605" y="260350"/>
            <a:ext cx="6710045" cy="7683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活动三</a:t>
            </a:r>
            <a:r>
              <a:rPr lang="en-US" altLang="zh-CN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品析一滴水的</a:t>
            </a:r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视角</a:t>
            </a:r>
            <a:endParaRPr lang="zh-CN" altLang="en-US" sz="4400" b="1"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scaled="0"/>
              </a:gradFill>
              <a:effectLst>
                <a:reflection blurRad="6350" stA="53000" endA="300" endPos="35500" dir="5400000" sy="-90000" algn="bl" rotWithShape="0"/>
              </a:effectLst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39750" y="1052195"/>
            <a:ext cx="76555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景物描写</a:t>
            </a:r>
            <a:r>
              <a:rPr lang="zh-CN" altLang="en-US" sz="2800"/>
              <a:t>：从高到低、由远及近，富有层次感；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497840" y="2276475"/>
            <a:ext cx="86023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建筑描写</a:t>
            </a:r>
            <a:r>
              <a:rPr lang="zh-CN" altLang="en-US" sz="2800"/>
              <a:t>：</a:t>
            </a:r>
            <a:r>
              <a:rPr lang="zh-CN" altLang="en-US" sz="2800"/>
              <a:t>古镇街道，历史悠久，有鲜明的</a:t>
            </a:r>
            <a:r>
              <a:rPr lang="zh-CN" altLang="en-US" sz="2800"/>
              <a:t>地域特色；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539750" y="3500755"/>
            <a:ext cx="76555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风俗描写</a:t>
            </a:r>
            <a:r>
              <a:rPr lang="zh-CN" altLang="en-US" sz="2800"/>
              <a:t>：丰富而融合，构成了丽江民俗</a:t>
            </a:r>
            <a:r>
              <a:rPr lang="zh-CN" altLang="en-US" sz="2800"/>
              <a:t>化。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750" y="1411923"/>
            <a:ext cx="8280400" cy="3960813"/>
          </a:xfrm>
        </p:spPr>
        <p:txBody>
          <a:bodyPr vert="horz" wrap="square" lIns="91440" tIns="45720" rIns="91440" bIns="45720" numCol="1" rtlCol="0" anchor="t" anchorCtr="0" compatLnSpc="1">
            <a:noAutofit/>
          </a:bodyPr>
          <a:p>
            <a:pPr marL="0" lvl="0" indent="0">
              <a:buNone/>
            </a:pPr>
            <a:r>
              <a:rPr lang="zh-CN" altLang="en-US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请模仿本文巧妙</a:t>
            </a:r>
            <a:r>
              <a:rPr lang="zh-CN" altLang="en-US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的构思和独特的视角，以</a:t>
            </a:r>
            <a:r>
              <a:rPr lang="en-US" altLang="zh-CN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“</a:t>
            </a:r>
            <a:r>
              <a:rPr lang="zh-CN" altLang="en-US" sz="36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一株蒲公英</a:t>
            </a:r>
            <a:r>
              <a:rPr lang="en-US" altLang="zh-CN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”</a:t>
            </a:r>
            <a:r>
              <a:rPr lang="zh-CN" altLang="en-US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的角度，跨越时空游览校园，多角度展现校园的</a:t>
            </a:r>
            <a:r>
              <a:rPr lang="zh-CN" altLang="en-US" sz="36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风光文化。</a:t>
            </a:r>
            <a:endParaRPr lang="zh-CN" altLang="en-US" sz="36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" name="标题 1"/>
          <p:cNvSpPr/>
          <p:nvPr>
            <p:ph type="title"/>
          </p:nvPr>
        </p:nvSpPr>
        <p:spPr>
          <a:xfrm>
            <a:off x="457200" y="188278"/>
            <a:ext cx="8229600" cy="1143000"/>
          </a:xfrm>
        </p:spPr>
        <p:txBody>
          <a:bodyPr/>
          <a:p>
            <a:pPr algn="l"/>
            <a:r>
              <a:rPr lang="zh-CN" altLang="en-US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仿写</a:t>
            </a:r>
            <a:endParaRPr lang="zh-CN" altLang="en-US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5" name="图片 4" descr="u=3724629036,672709160&amp;fm=26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67585" y="3284855"/>
            <a:ext cx="3964940" cy="28543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11505" y="620395"/>
            <a:ext cx="3384550" cy="2540000"/>
          </a:xfrm>
          <a:prstGeom prst="rect">
            <a:avLst/>
          </a:prstGeom>
        </p:spPr>
      </p:pic>
      <p:pic>
        <p:nvPicPr>
          <p:cNvPr id="5" name="图片 4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4210" y="1340485"/>
            <a:ext cx="3384550" cy="2540000"/>
          </a:xfrm>
          <a:prstGeom prst="rect">
            <a:avLst/>
          </a:prstGeom>
        </p:spPr>
      </p:pic>
      <p:pic>
        <p:nvPicPr>
          <p:cNvPr id="6" name="图片 5" descr="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15735" y="404495"/>
            <a:ext cx="2432685" cy="3255010"/>
          </a:xfrm>
          <a:prstGeom prst="rect">
            <a:avLst/>
          </a:prstGeom>
        </p:spPr>
      </p:pic>
      <p:pic>
        <p:nvPicPr>
          <p:cNvPr id="7" name="图片 6" descr="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750" y="3429000"/>
            <a:ext cx="4152265" cy="2766060"/>
          </a:xfrm>
          <a:prstGeom prst="rect">
            <a:avLst/>
          </a:prstGeom>
        </p:spPr>
      </p:pic>
      <p:pic>
        <p:nvPicPr>
          <p:cNvPr id="8" name="图片 7" descr="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5965" y="3644900"/>
            <a:ext cx="4358005" cy="2490470"/>
          </a:xfrm>
          <a:prstGeom prst="rect">
            <a:avLst/>
          </a:prstGeom>
        </p:spPr>
      </p:pic>
      <p:pic>
        <p:nvPicPr>
          <p:cNvPr id="9" name="图片 8" descr="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24525" y="3860800"/>
            <a:ext cx="3175000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u=1376811860,1443707651&amp;fm=26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790065"/>
            <a:ext cx="5854700" cy="4625340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605" y="188595"/>
            <a:ext cx="8472170" cy="1022350"/>
          </a:xfrm>
        </p:spPr>
        <p:txBody>
          <a:bodyPr/>
          <a:p>
            <a:pPr eaLnBrk="1" latinLnBrk="0" hangingPunct="1">
              <a:lnSpc>
                <a:spcPct val="150000"/>
              </a:lnSpc>
              <a:spcBef>
                <a:spcPts val="0"/>
              </a:spcBef>
            </a:pPr>
            <a:r>
              <a:rPr lang="zh-CN" altLang="en-US" sz="4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“生活处处是风景，</a:t>
            </a:r>
            <a:endParaRPr lang="zh-CN" altLang="en-US" sz="4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 eaLnBrk="1" latinLnBrk="0" hangingPunct="1">
              <a:lnSpc>
                <a:spcPct val="150000"/>
              </a:lnSpc>
              <a:spcBef>
                <a:spcPts val="0"/>
              </a:spcBef>
            </a:pPr>
            <a:r>
              <a:rPr lang="zh-CN" altLang="en-US" sz="4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</a:t>
            </a:r>
            <a:r>
              <a:rPr lang="en-US" altLang="zh-CN" sz="4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        </a:t>
            </a:r>
            <a:r>
              <a:rPr lang="zh-CN" altLang="en-US" sz="4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信手书写皆游记”</a:t>
            </a:r>
            <a:endParaRPr lang="zh-CN" altLang="en-US" sz="44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11505" y="836295"/>
            <a:ext cx="8419465" cy="5077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游记</a:t>
            </a:r>
            <a:r>
              <a:rPr lang="zh-CN" altLang="en-US" sz="3600">
                <a:latin typeface="楷体" panose="02010609060101010101" pitchFamily="49" charset="-122"/>
                <a:ea typeface="楷体" panose="02010609060101010101" pitchFamily="49" charset="-122"/>
              </a:rPr>
              <a:t>，散文中最自由的文体之一，存在最基本的游记文体三大构成要素，即</a:t>
            </a:r>
            <a:r>
              <a:rPr lang="zh-CN" altLang="en-US" sz="36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所至、所见、所感</a:t>
            </a:r>
            <a:r>
              <a:rPr lang="zh-CN" altLang="en-US" sz="3600">
                <a:latin typeface="楷体" panose="02010609060101010101" pitchFamily="49" charset="-122"/>
                <a:ea typeface="楷体" panose="02010609060101010101" pitchFamily="49" charset="-122"/>
              </a:rPr>
              <a:t>三个方面。</a:t>
            </a:r>
            <a:endParaRPr lang="zh-CN" altLang="en-US" sz="3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600">
                <a:latin typeface="楷体" panose="02010609060101010101" pitchFamily="49" charset="-122"/>
                <a:ea typeface="楷体" panose="02010609060101010101" pitchFamily="49" charset="-122"/>
              </a:rPr>
              <a:t>所至，即游者的游览行程；</a:t>
            </a:r>
            <a:endParaRPr lang="zh-CN" altLang="en-US" sz="3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600">
                <a:latin typeface="楷体" panose="02010609060101010101" pitchFamily="49" charset="-122"/>
                <a:ea typeface="楷体" panose="02010609060101010101" pitchFamily="49" charset="-122"/>
              </a:rPr>
              <a:t>所见，则包含游者耳闻目睹的山川地理、名胜古迹、风土人情等；</a:t>
            </a:r>
            <a:endParaRPr lang="zh-CN" altLang="en-US" sz="3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600">
                <a:latin typeface="楷体" panose="02010609060101010101" pitchFamily="49" charset="-122"/>
                <a:ea typeface="楷体" panose="02010609060101010101" pitchFamily="49" charset="-122"/>
              </a:rPr>
              <a:t>所感，即游者因游行过程中的所见所闻而引发的所思所想。</a:t>
            </a:r>
            <a:endParaRPr lang="zh-CN" altLang="en-US" sz="360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sz="360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5" name="矩形 22"/>
          <p:cNvSpPr/>
          <p:nvPr/>
        </p:nvSpPr>
        <p:spPr>
          <a:xfrm>
            <a:off x="540698" y="1692195"/>
            <a:ext cx="8257479" cy="39693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latinLnBrk="0" hangingPunct="0">
              <a:lnSpc>
                <a:spcPct val="180000"/>
              </a:lnSpc>
            </a:pP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驿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道     草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甸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矗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立      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闸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口</a:t>
            </a:r>
            <a:endParaRPr lang="zh-CN" altLang="en-US" sz="35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latinLnBrk="0" hangingPunct="0">
              <a:lnSpc>
                <a:spcPct val="180000"/>
              </a:lnSpc>
            </a:pPr>
            <a:r>
              <a:rPr lang="zh-CN" altLang="en-US" sz="35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徘徊</a:t>
            </a:r>
            <a:r>
              <a:rPr lang="zh-CN" altLang="en-US" sz="35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35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翡</a:t>
            </a:r>
            <a:r>
              <a:rPr lang="zh-CN" altLang="en-US" sz="35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翠       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掺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入      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砚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池    </a:t>
            </a:r>
            <a:endParaRPr lang="zh-CN" altLang="en-US" sz="35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latinLnBrk="0" hangingPunct="0">
              <a:lnSpc>
                <a:spcPct val="180000"/>
              </a:lnSpc>
            </a:pP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蘸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到     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渠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水       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擦拭    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硕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大</a:t>
            </a:r>
            <a:endParaRPr lang="en-US" altLang="zh-CN" sz="35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latinLnBrk="0" hangingPunct="0">
              <a:lnSpc>
                <a:spcPct val="180000"/>
              </a:lnSpc>
            </a:pPr>
            <a:r>
              <a:rPr lang="zh-CN" altLang="en-US" sz="35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咕咚</a:t>
            </a:r>
            <a:r>
              <a:rPr lang="zh-CN" altLang="en-US" sz="35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老</a:t>
            </a:r>
            <a:r>
              <a:rPr lang="zh-CN" altLang="en-US" sz="35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柏</a:t>
            </a:r>
            <a:r>
              <a:rPr lang="zh-CN" altLang="en-US" sz="3500" b="1" dirty="0">
                <a:latin typeface="楷体" panose="02010609060101010101" pitchFamily="49" charset="-122"/>
                <a:ea typeface="楷体" panose="02010609060101010101" pitchFamily="49" charset="-122"/>
              </a:rPr>
              <a:t>树     </a:t>
            </a:r>
            <a:r>
              <a:rPr lang="zh-CN" altLang="en-US" sz="35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500" b="1" dirty="0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蜿</a:t>
            </a:r>
            <a:r>
              <a:rPr lang="zh-CN" altLang="en-US" sz="35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蜒</a:t>
            </a:r>
            <a:endParaRPr lang="zh-CN" altLang="en-US" sz="35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79078" y="1663620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yì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752284" y="1663620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diàn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39933" y="1663620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chù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010281" y="1663620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zhá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7757" y="2593270"/>
            <a:ext cx="212153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dirty="0"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p</a:t>
            </a:r>
            <a:r>
              <a:rPr kumimoji="0" lang="en-US" altLang="zh-CN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ái</a:t>
            </a:r>
            <a:r>
              <a:rPr kumimoji="0" lang="en-US" altLang="zh-CN" sz="28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 </a:t>
            </a:r>
            <a:r>
              <a:rPr kumimoji="0" lang="en-US" altLang="zh-CN" sz="28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huái</a:t>
            </a:r>
            <a:endParaRPr kumimoji="0" lang="zh-CN" altLang="en-US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267997" y="2574220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fěi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768508" y="2574220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chān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7000756" y="2574220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yàn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301234" y="3544232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zhàn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2320236" y="3544232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qú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61870" y="3544232"/>
            <a:ext cx="200406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cā</a:t>
            </a: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 </a:t>
            </a: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shì</a:t>
            </a:r>
            <a:endParaRPr kumimoji="0" lang="zh-CN" altLang="en-US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00756" y="3544232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shuò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765" y="4552344"/>
            <a:ext cx="206438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ɡū</a:t>
            </a:r>
            <a:r>
              <a:rPr kumimoji="0" lang="en-US" altLang="zh-CN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 </a:t>
            </a: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dōnɡ</a:t>
            </a:r>
            <a:endParaRPr kumimoji="0" lang="zh-CN" altLang="en-US" sz="2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2556029" y="4552344"/>
            <a:ext cx="114935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bǎi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sp>
        <p:nvSpPr>
          <p:cNvPr id="130" name="矩形 129"/>
          <p:cNvSpPr/>
          <p:nvPr/>
        </p:nvSpPr>
        <p:spPr>
          <a:xfrm>
            <a:off x="5231487" y="4480336"/>
            <a:ext cx="996950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汉语拼音" panose="000B0604020202020204" pitchFamily="34" charset="0"/>
                <a:ea typeface="黑体" panose="02010609060101010101" pitchFamily="49" charset="-122"/>
                <a:cs typeface="汉语拼音" panose="000B0604020202020204" pitchFamily="34" charset="0"/>
              </a:rPr>
              <a:t>yán</a:t>
            </a:r>
            <a:endParaRPr kumimoji="0" lang="en-US" altLang="zh-CN" sz="2800" i="0" u="none" strike="noStrike" kern="1200" cap="none" spc="0" normalizeH="0" baseline="0" noProof="0" dirty="0" err="1">
              <a:ln>
                <a:noFill/>
              </a:ln>
              <a:effectLst/>
              <a:uLnTx/>
              <a:uFillTx/>
              <a:latin typeface="汉语拼音" panose="000B0604020202020204" pitchFamily="34" charset="0"/>
              <a:ea typeface="黑体" panose="02010609060101010101" pitchFamily="49" charset="-122"/>
              <a:cs typeface="汉语拼音" panose="000B0604020202020204" pitchFamily="34" charset="0"/>
            </a:endParaRPr>
          </a:p>
        </p:txBody>
      </p:sp>
      <p:grpSp>
        <p:nvGrpSpPr>
          <p:cNvPr id="30" name="组合 2"/>
          <p:cNvGrpSpPr/>
          <p:nvPr/>
        </p:nvGrpSpPr>
        <p:grpSpPr bwMode="auto">
          <a:xfrm>
            <a:off x="467043" y="980440"/>
            <a:ext cx="1497012" cy="642620"/>
            <a:chOff x="752475" y="598488"/>
            <a:chExt cx="1497013" cy="642619"/>
          </a:xfrm>
        </p:grpSpPr>
        <p:sp>
          <p:nvSpPr>
            <p:cNvPr id="31" name="圆角矩形 30"/>
            <p:cNvSpPr/>
            <p:nvPr/>
          </p:nvSpPr>
          <p:spPr>
            <a:xfrm rot="20326116">
              <a:off x="1746251" y="719138"/>
              <a:ext cx="442912" cy="420687"/>
            </a:xfrm>
            <a:prstGeom prst="round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FontTx/>
                <a:buNone/>
                <a:defRPr/>
              </a:pPr>
              <a:endParaRPr kumimoji="1" lang="zh-CN" altLang="en-US"/>
            </a:p>
          </p:txBody>
        </p:sp>
        <p:sp>
          <p:nvSpPr>
            <p:cNvPr id="32" name="圆角矩形 31"/>
            <p:cNvSpPr/>
            <p:nvPr/>
          </p:nvSpPr>
          <p:spPr>
            <a:xfrm rot="319204">
              <a:off x="1258887" y="722313"/>
              <a:ext cx="441325" cy="42068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FontTx/>
                <a:buNone/>
                <a:defRPr/>
              </a:pPr>
              <a:endParaRPr kumimoji="1" lang="zh-CN" altLang="en-US"/>
            </a:p>
          </p:txBody>
        </p:sp>
        <p:sp>
          <p:nvSpPr>
            <p:cNvPr id="33" name="圆角矩形 32"/>
            <p:cNvSpPr/>
            <p:nvPr/>
          </p:nvSpPr>
          <p:spPr>
            <a:xfrm rot="21148334">
              <a:off x="787400" y="730251"/>
              <a:ext cx="441325" cy="420686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0" hangingPunct="0">
                <a:buFontTx/>
                <a:buNone/>
                <a:defRPr/>
              </a:pPr>
              <a:endParaRPr kumimoji="1" lang="zh-CN" altLang="en-US"/>
            </a:p>
          </p:txBody>
        </p:sp>
        <p:sp>
          <p:nvSpPr>
            <p:cNvPr id="34" name="矩形 1"/>
            <p:cNvSpPr>
              <a:spLocks noChangeArrowheads="1"/>
            </p:cNvSpPr>
            <p:nvPr/>
          </p:nvSpPr>
          <p:spPr bwMode="auto">
            <a:xfrm>
              <a:off x="752475" y="598488"/>
              <a:ext cx="1497013" cy="6426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dist" eaLnBrk="0" hangingPunct="0">
                <a:lnSpc>
                  <a:spcPts val="4300"/>
                </a:lnSpc>
              </a:pPr>
              <a:r>
                <a:rPr lang="zh-CN" altLang="en-US" sz="2800" b="1">
                  <a:solidFill>
                    <a:schemeClr val="bg1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读一读</a:t>
              </a:r>
              <a:endParaRPr lang="zh-CN" altLang="en-US" sz="28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35" name="组合 55"/>
          <p:cNvGrpSpPr/>
          <p:nvPr/>
        </p:nvGrpSpPr>
        <p:grpSpPr bwMode="auto">
          <a:xfrm>
            <a:off x="35560" y="260667"/>
            <a:ext cx="2006600" cy="521969"/>
            <a:chOff x="70" y="-63"/>
            <a:chExt cx="3161" cy="821"/>
          </a:xfrm>
        </p:grpSpPr>
        <p:sp>
          <p:nvSpPr>
            <p:cNvPr id="36" name="文本框 6"/>
            <p:cNvSpPr txBox="1">
              <a:spLocks noChangeArrowheads="1"/>
            </p:cNvSpPr>
            <p:nvPr/>
          </p:nvSpPr>
          <p:spPr bwMode="auto">
            <a:xfrm>
              <a:off x="678" y="-63"/>
              <a:ext cx="2529" cy="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800">
                  <a:latin typeface="黑体" panose="02010609060101010101" pitchFamily="49" charset="-122"/>
                  <a:ea typeface="黑体" panose="02010609060101010101" pitchFamily="49" charset="-122"/>
                </a:rPr>
                <a:t>预习检查</a:t>
              </a:r>
              <a:endParaRPr lang="zh-CN" altLang="en-US" sz="280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cxnSp>
          <p:nvCxnSpPr>
            <p:cNvPr id="37" name="直线连接符 9"/>
            <p:cNvCxnSpPr/>
            <p:nvPr/>
          </p:nvCxnSpPr>
          <p:spPr>
            <a:xfrm>
              <a:off x="70" y="701"/>
              <a:ext cx="3161" cy="0"/>
            </a:xfrm>
            <a:prstGeom prst="line">
              <a:avLst/>
            </a:prstGeom>
            <a:ln>
              <a:solidFill>
                <a:srgbClr val="0FB74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菱形 37"/>
            <p:cNvSpPr/>
            <p:nvPr/>
          </p:nvSpPr>
          <p:spPr>
            <a:xfrm>
              <a:off x="125" y="149"/>
              <a:ext cx="553" cy="552"/>
            </a:xfrm>
            <a:prstGeom prst="diamond">
              <a:avLst/>
            </a:prstGeom>
            <a:solidFill>
              <a:srgbClr val="0FB74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kumimoji="1" lang="zh-CN" altLang="en-US"/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46" grpId="0"/>
      <p:bldP spid="53" grpId="0"/>
      <p:bldP spid="54" grpId="0"/>
      <p:bldP spid="55" grpId="0"/>
      <p:bldP spid="56" grpId="0"/>
      <p:bldP spid="3" grpId="0"/>
      <p:bldP spid="4" grpId="0"/>
      <p:bldP spid="5" grpId="0"/>
      <p:bldP spid="60" grpId="0"/>
      <p:bldP spid="1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1" name="文本框 32"/>
          <p:cNvSpPr txBox="1"/>
          <p:nvPr/>
        </p:nvSpPr>
        <p:spPr>
          <a:xfrm>
            <a:off x="4475163" y="3783013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en-US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82" name="文本框 34"/>
          <p:cNvSpPr txBox="1"/>
          <p:nvPr/>
        </p:nvSpPr>
        <p:spPr>
          <a:xfrm rot="-280097">
            <a:off x="8066088" y="248443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83" name="文本框 36"/>
          <p:cNvSpPr txBox="1"/>
          <p:nvPr/>
        </p:nvSpPr>
        <p:spPr>
          <a:xfrm rot="-5350866">
            <a:off x="5861050" y="217328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84" name="文本框 37"/>
          <p:cNvSpPr txBox="1"/>
          <p:nvPr/>
        </p:nvSpPr>
        <p:spPr>
          <a:xfrm rot="-4150866">
            <a:off x="5330825" y="258127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85" name="文本框 45"/>
          <p:cNvSpPr txBox="1"/>
          <p:nvPr/>
        </p:nvSpPr>
        <p:spPr>
          <a:xfrm rot="-5350866">
            <a:off x="6421438" y="2195513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86" name="文本框 46"/>
          <p:cNvSpPr txBox="1"/>
          <p:nvPr/>
        </p:nvSpPr>
        <p:spPr>
          <a:xfrm rot="-424911">
            <a:off x="7067550" y="242728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87" name="文本框 47"/>
          <p:cNvSpPr txBox="1"/>
          <p:nvPr/>
        </p:nvSpPr>
        <p:spPr>
          <a:xfrm rot="-4150866">
            <a:off x="7654925" y="335597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88" name="文本框 49"/>
          <p:cNvSpPr txBox="1"/>
          <p:nvPr/>
        </p:nvSpPr>
        <p:spPr>
          <a:xfrm rot="657351">
            <a:off x="8167688" y="203993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89" name="文本框 50"/>
          <p:cNvSpPr txBox="1"/>
          <p:nvPr/>
        </p:nvSpPr>
        <p:spPr>
          <a:xfrm rot="1480325">
            <a:off x="7391400" y="2101850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0" name="文本框 51"/>
          <p:cNvSpPr txBox="1"/>
          <p:nvPr/>
        </p:nvSpPr>
        <p:spPr>
          <a:xfrm rot="-5350866">
            <a:off x="8366125" y="357187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1" name="文本框 32"/>
          <p:cNvSpPr txBox="1"/>
          <p:nvPr/>
        </p:nvSpPr>
        <p:spPr>
          <a:xfrm>
            <a:off x="3387408" y="438816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2" name="文本框 34"/>
          <p:cNvSpPr txBox="1"/>
          <p:nvPr/>
        </p:nvSpPr>
        <p:spPr>
          <a:xfrm rot="4149897">
            <a:off x="4464050" y="435610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3" name="文本框 36"/>
          <p:cNvSpPr txBox="1"/>
          <p:nvPr/>
        </p:nvSpPr>
        <p:spPr>
          <a:xfrm rot="-1380000">
            <a:off x="3900488" y="2159000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4" name="文本框 37"/>
          <p:cNvSpPr txBox="1"/>
          <p:nvPr/>
        </p:nvSpPr>
        <p:spPr>
          <a:xfrm rot="-180000">
            <a:off x="4130675" y="2911475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5" name="文本框 45"/>
          <p:cNvSpPr txBox="1"/>
          <p:nvPr/>
        </p:nvSpPr>
        <p:spPr>
          <a:xfrm rot="-1380000">
            <a:off x="4460875" y="2181225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6" name="文本框 46"/>
          <p:cNvSpPr txBox="1"/>
          <p:nvPr/>
        </p:nvSpPr>
        <p:spPr>
          <a:xfrm rot="-1380000">
            <a:off x="4830763" y="239553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7" name="文本框 47"/>
          <p:cNvSpPr txBox="1"/>
          <p:nvPr/>
        </p:nvSpPr>
        <p:spPr>
          <a:xfrm rot="-180000">
            <a:off x="5064125" y="3092450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8" name="文本框 49"/>
          <p:cNvSpPr txBox="1"/>
          <p:nvPr/>
        </p:nvSpPr>
        <p:spPr>
          <a:xfrm rot="-5350866">
            <a:off x="6310313" y="29670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299" name="文本框 50"/>
          <p:cNvSpPr txBox="1"/>
          <p:nvPr/>
        </p:nvSpPr>
        <p:spPr>
          <a:xfrm rot="-170103">
            <a:off x="5589588" y="3448050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0" name="文本框 51"/>
          <p:cNvSpPr txBox="1"/>
          <p:nvPr/>
        </p:nvSpPr>
        <p:spPr>
          <a:xfrm rot="-5350866">
            <a:off x="5845175" y="4291013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1" name="文本框 32"/>
          <p:cNvSpPr txBox="1"/>
          <p:nvPr/>
        </p:nvSpPr>
        <p:spPr>
          <a:xfrm rot="1209897">
            <a:off x="1136650" y="473233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2" name="文本框 34"/>
          <p:cNvSpPr txBox="1"/>
          <p:nvPr/>
        </p:nvSpPr>
        <p:spPr>
          <a:xfrm rot="4149897">
            <a:off x="2143125" y="43132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3" name="文本框 36"/>
          <p:cNvSpPr txBox="1"/>
          <p:nvPr/>
        </p:nvSpPr>
        <p:spPr>
          <a:xfrm rot="-1380000">
            <a:off x="1604963" y="4086225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4" name="文本框 37"/>
          <p:cNvSpPr txBox="1"/>
          <p:nvPr/>
        </p:nvSpPr>
        <p:spPr>
          <a:xfrm rot="1029897">
            <a:off x="2486025" y="3611563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5" name="文本框 45"/>
          <p:cNvSpPr txBox="1"/>
          <p:nvPr/>
        </p:nvSpPr>
        <p:spPr>
          <a:xfrm rot="-1380000">
            <a:off x="3162300" y="4003675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6" name="文本框 46"/>
          <p:cNvSpPr txBox="1"/>
          <p:nvPr/>
        </p:nvSpPr>
        <p:spPr>
          <a:xfrm rot="-170103">
            <a:off x="787400" y="2387600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7" name="文本框 47"/>
          <p:cNvSpPr txBox="1"/>
          <p:nvPr/>
        </p:nvSpPr>
        <p:spPr>
          <a:xfrm rot="1029897">
            <a:off x="828675" y="4257675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8" name="文本框 49"/>
          <p:cNvSpPr txBox="1"/>
          <p:nvPr/>
        </p:nvSpPr>
        <p:spPr>
          <a:xfrm rot="-170103">
            <a:off x="3009900" y="469423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09" name="文本框 50"/>
          <p:cNvSpPr txBox="1"/>
          <p:nvPr/>
        </p:nvSpPr>
        <p:spPr>
          <a:xfrm rot="-170103">
            <a:off x="4157663" y="402748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0" name="文本框 51"/>
          <p:cNvSpPr txBox="1"/>
          <p:nvPr/>
        </p:nvSpPr>
        <p:spPr>
          <a:xfrm rot="-170103">
            <a:off x="4324350" y="4786313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1" name="文本框 32"/>
          <p:cNvSpPr txBox="1"/>
          <p:nvPr/>
        </p:nvSpPr>
        <p:spPr>
          <a:xfrm rot="-5070842">
            <a:off x="322263" y="289877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2" name="文本框 34"/>
          <p:cNvSpPr txBox="1"/>
          <p:nvPr/>
        </p:nvSpPr>
        <p:spPr>
          <a:xfrm rot="4149897">
            <a:off x="1339850" y="301625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3" name="文本框 36"/>
          <p:cNvSpPr txBox="1"/>
          <p:nvPr/>
        </p:nvSpPr>
        <p:spPr>
          <a:xfrm rot="-170103">
            <a:off x="322263" y="2193925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4" name="文本框 37"/>
          <p:cNvSpPr txBox="1"/>
          <p:nvPr/>
        </p:nvSpPr>
        <p:spPr>
          <a:xfrm rot="1029897">
            <a:off x="1338263" y="254158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5" name="文本框 45"/>
          <p:cNvSpPr txBox="1"/>
          <p:nvPr/>
        </p:nvSpPr>
        <p:spPr>
          <a:xfrm rot="-1380000">
            <a:off x="2117725" y="2003425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6" name="文本框 46"/>
          <p:cNvSpPr txBox="1"/>
          <p:nvPr/>
        </p:nvSpPr>
        <p:spPr>
          <a:xfrm rot="-1380000">
            <a:off x="2687638" y="217328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7" name="文本框 47"/>
          <p:cNvSpPr txBox="1"/>
          <p:nvPr/>
        </p:nvSpPr>
        <p:spPr>
          <a:xfrm rot="-180000">
            <a:off x="2416175" y="2736850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8" name="文本框 49"/>
          <p:cNvSpPr txBox="1"/>
          <p:nvPr/>
        </p:nvSpPr>
        <p:spPr>
          <a:xfrm rot="-1380000">
            <a:off x="3276600" y="239553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19" name="文本框 50"/>
          <p:cNvSpPr txBox="1"/>
          <p:nvPr/>
        </p:nvSpPr>
        <p:spPr>
          <a:xfrm rot="-1380000">
            <a:off x="2849563" y="2976563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0" name="文本框 51"/>
          <p:cNvSpPr txBox="1"/>
          <p:nvPr/>
        </p:nvSpPr>
        <p:spPr>
          <a:xfrm rot="-1380000">
            <a:off x="3484563" y="311308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1" name="文本框 32"/>
          <p:cNvSpPr txBox="1"/>
          <p:nvPr/>
        </p:nvSpPr>
        <p:spPr>
          <a:xfrm rot="1209897">
            <a:off x="5114925" y="439578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2" name="文本框 34"/>
          <p:cNvSpPr txBox="1"/>
          <p:nvPr/>
        </p:nvSpPr>
        <p:spPr>
          <a:xfrm rot="-1030866">
            <a:off x="6313488" y="475138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3" name="文本框 36"/>
          <p:cNvSpPr txBox="1"/>
          <p:nvPr/>
        </p:nvSpPr>
        <p:spPr>
          <a:xfrm rot="368503">
            <a:off x="5773738" y="371633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5" name="文本框 45"/>
          <p:cNvSpPr txBox="1"/>
          <p:nvPr/>
        </p:nvSpPr>
        <p:spPr>
          <a:xfrm rot="-4502722">
            <a:off x="6778625" y="3357563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6" name="文本框 46"/>
          <p:cNvSpPr txBox="1"/>
          <p:nvPr/>
        </p:nvSpPr>
        <p:spPr>
          <a:xfrm rot="2702238">
            <a:off x="7567613" y="39195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7" name="文本框 47"/>
          <p:cNvSpPr txBox="1"/>
          <p:nvPr/>
        </p:nvSpPr>
        <p:spPr>
          <a:xfrm rot="-3456638">
            <a:off x="6743700" y="426085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8" name="文本框 49"/>
          <p:cNvSpPr txBox="1"/>
          <p:nvPr/>
        </p:nvSpPr>
        <p:spPr>
          <a:xfrm rot="-3180423">
            <a:off x="8107363" y="41227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29" name="文本框 50"/>
          <p:cNvSpPr txBox="1"/>
          <p:nvPr/>
        </p:nvSpPr>
        <p:spPr>
          <a:xfrm rot="-3640556">
            <a:off x="7239000" y="444817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0" name="文本框 51"/>
          <p:cNvSpPr txBox="1"/>
          <p:nvPr/>
        </p:nvSpPr>
        <p:spPr>
          <a:xfrm rot="1549510">
            <a:off x="8029575" y="325913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1" name="文本框 32"/>
          <p:cNvSpPr txBox="1"/>
          <p:nvPr/>
        </p:nvSpPr>
        <p:spPr>
          <a:xfrm rot="4190103">
            <a:off x="4287838" y="3363913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2" name="文本框 34"/>
          <p:cNvSpPr txBox="1"/>
          <p:nvPr/>
        </p:nvSpPr>
        <p:spPr>
          <a:xfrm rot="8340000">
            <a:off x="4922838" y="399573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3" name="文本框 36"/>
          <p:cNvSpPr txBox="1"/>
          <p:nvPr/>
        </p:nvSpPr>
        <p:spPr>
          <a:xfrm rot="-1160763">
            <a:off x="5773738" y="2608263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4" name="文本框 37"/>
          <p:cNvSpPr txBox="1"/>
          <p:nvPr/>
        </p:nvSpPr>
        <p:spPr>
          <a:xfrm rot="39237">
            <a:off x="5649913" y="3130550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5" name="文本框 45"/>
          <p:cNvSpPr txBox="1"/>
          <p:nvPr/>
        </p:nvSpPr>
        <p:spPr>
          <a:xfrm rot="-1160763">
            <a:off x="6334125" y="263048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6" name="文本框 46"/>
          <p:cNvSpPr txBox="1"/>
          <p:nvPr/>
        </p:nvSpPr>
        <p:spPr>
          <a:xfrm rot="-1160763">
            <a:off x="6704013" y="2844800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7" name="文本框 47"/>
          <p:cNvSpPr txBox="1"/>
          <p:nvPr/>
        </p:nvSpPr>
        <p:spPr>
          <a:xfrm rot="39237">
            <a:off x="7185025" y="3314700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8" name="文本框 49"/>
          <p:cNvSpPr txBox="1"/>
          <p:nvPr/>
        </p:nvSpPr>
        <p:spPr>
          <a:xfrm rot="-1160763">
            <a:off x="8021638" y="2924175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39" name="文本框 50"/>
          <p:cNvSpPr txBox="1"/>
          <p:nvPr/>
        </p:nvSpPr>
        <p:spPr>
          <a:xfrm rot="-1160763">
            <a:off x="7488238" y="2790825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0" name="文本框 51"/>
          <p:cNvSpPr txBox="1"/>
          <p:nvPr/>
        </p:nvSpPr>
        <p:spPr>
          <a:xfrm rot="-1160763">
            <a:off x="7964488" y="3651250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1" name="文本框 32"/>
          <p:cNvSpPr txBox="1"/>
          <p:nvPr/>
        </p:nvSpPr>
        <p:spPr>
          <a:xfrm rot="4190103">
            <a:off x="2765425" y="419735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2" name="文本框 34"/>
          <p:cNvSpPr txBox="1"/>
          <p:nvPr/>
        </p:nvSpPr>
        <p:spPr>
          <a:xfrm rot="8340000">
            <a:off x="3922395" y="3661410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3" name="文本框 36"/>
          <p:cNvSpPr txBox="1"/>
          <p:nvPr/>
        </p:nvSpPr>
        <p:spPr>
          <a:xfrm rot="2810103">
            <a:off x="3813175" y="259238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4" name="文本框 37"/>
          <p:cNvSpPr txBox="1"/>
          <p:nvPr/>
        </p:nvSpPr>
        <p:spPr>
          <a:xfrm rot="4010103">
            <a:off x="3813175" y="3135313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5" name="文本框 45"/>
          <p:cNvSpPr txBox="1"/>
          <p:nvPr/>
        </p:nvSpPr>
        <p:spPr>
          <a:xfrm rot="2810103">
            <a:off x="4373563" y="2614613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6" name="文本框 46"/>
          <p:cNvSpPr txBox="1"/>
          <p:nvPr/>
        </p:nvSpPr>
        <p:spPr>
          <a:xfrm rot="2810103">
            <a:off x="4743450" y="282892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7" name="文本框 47"/>
          <p:cNvSpPr txBox="1"/>
          <p:nvPr/>
        </p:nvSpPr>
        <p:spPr>
          <a:xfrm rot="4010103">
            <a:off x="4743450" y="337185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8" name="文本框 49"/>
          <p:cNvSpPr txBox="1"/>
          <p:nvPr/>
        </p:nvSpPr>
        <p:spPr>
          <a:xfrm rot="-1160763">
            <a:off x="6224588" y="3402013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49" name="文本框 50"/>
          <p:cNvSpPr txBox="1"/>
          <p:nvPr/>
        </p:nvSpPr>
        <p:spPr>
          <a:xfrm rot="4020000">
            <a:off x="5218113" y="34877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0" name="文本框 51"/>
          <p:cNvSpPr txBox="1"/>
          <p:nvPr/>
        </p:nvSpPr>
        <p:spPr>
          <a:xfrm rot="-1160763">
            <a:off x="5599113" y="4076700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1" name="文本框 32"/>
          <p:cNvSpPr txBox="1"/>
          <p:nvPr/>
        </p:nvSpPr>
        <p:spPr>
          <a:xfrm rot="5400000">
            <a:off x="1141413" y="408622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2" name="文本框 34"/>
          <p:cNvSpPr txBox="1"/>
          <p:nvPr/>
        </p:nvSpPr>
        <p:spPr>
          <a:xfrm rot="8340000">
            <a:off x="1909763" y="4409440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3" name="文本框 36"/>
          <p:cNvSpPr txBox="1"/>
          <p:nvPr/>
        </p:nvSpPr>
        <p:spPr>
          <a:xfrm rot="2810103">
            <a:off x="1862138" y="35893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4" name="文本框 37"/>
          <p:cNvSpPr txBox="1"/>
          <p:nvPr/>
        </p:nvSpPr>
        <p:spPr>
          <a:xfrm rot="5220000">
            <a:off x="2297113" y="3871913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5" name="文本框 45"/>
          <p:cNvSpPr txBox="1"/>
          <p:nvPr/>
        </p:nvSpPr>
        <p:spPr>
          <a:xfrm rot="2810103">
            <a:off x="2809875" y="360362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6" name="文本框 46"/>
          <p:cNvSpPr txBox="1"/>
          <p:nvPr/>
        </p:nvSpPr>
        <p:spPr>
          <a:xfrm rot="4020000">
            <a:off x="700088" y="282098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7" name="文本框 47"/>
          <p:cNvSpPr txBox="1"/>
          <p:nvPr/>
        </p:nvSpPr>
        <p:spPr>
          <a:xfrm rot="5220000">
            <a:off x="701675" y="37544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8" name="文本框 49"/>
          <p:cNvSpPr txBox="1"/>
          <p:nvPr/>
        </p:nvSpPr>
        <p:spPr>
          <a:xfrm rot="4020000">
            <a:off x="2463800" y="459740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59" name="文本框 50"/>
          <p:cNvSpPr txBox="1"/>
          <p:nvPr/>
        </p:nvSpPr>
        <p:spPr>
          <a:xfrm rot="4020000">
            <a:off x="3702050" y="42243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60" name="文本框 51"/>
          <p:cNvSpPr txBox="1"/>
          <p:nvPr/>
        </p:nvSpPr>
        <p:spPr>
          <a:xfrm rot="4020000">
            <a:off x="4071938" y="443865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62" name="文本框 34"/>
          <p:cNvSpPr txBox="1"/>
          <p:nvPr/>
        </p:nvSpPr>
        <p:spPr>
          <a:xfrm rot="8340000">
            <a:off x="1254125" y="344963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63" name="文本框 36"/>
          <p:cNvSpPr txBox="1"/>
          <p:nvPr/>
        </p:nvSpPr>
        <p:spPr>
          <a:xfrm rot="4020000">
            <a:off x="1670050" y="236855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65" name="文本框 45"/>
          <p:cNvSpPr txBox="1"/>
          <p:nvPr/>
        </p:nvSpPr>
        <p:spPr>
          <a:xfrm rot="2810103">
            <a:off x="2230438" y="239077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66" name="文本框 46"/>
          <p:cNvSpPr txBox="1"/>
          <p:nvPr/>
        </p:nvSpPr>
        <p:spPr>
          <a:xfrm rot="2810103">
            <a:off x="2600325" y="260508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67" name="文本框 47"/>
          <p:cNvSpPr txBox="1"/>
          <p:nvPr/>
        </p:nvSpPr>
        <p:spPr>
          <a:xfrm rot="4010103">
            <a:off x="2328863" y="3170238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68" name="文本框 49"/>
          <p:cNvSpPr txBox="1"/>
          <p:nvPr/>
        </p:nvSpPr>
        <p:spPr>
          <a:xfrm rot="2810103">
            <a:off x="3187700" y="2828925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69" name="文本框 50"/>
          <p:cNvSpPr txBox="1"/>
          <p:nvPr/>
        </p:nvSpPr>
        <p:spPr>
          <a:xfrm rot="2810103">
            <a:off x="3074988" y="326390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0" name="文本框 51"/>
          <p:cNvSpPr txBox="1"/>
          <p:nvPr/>
        </p:nvSpPr>
        <p:spPr>
          <a:xfrm rot="2810103">
            <a:off x="3444875" y="3478213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1" name="文本框 32"/>
          <p:cNvSpPr txBox="1"/>
          <p:nvPr/>
        </p:nvSpPr>
        <p:spPr>
          <a:xfrm rot="5400000">
            <a:off x="4751388" y="454025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2" name="文本框 34"/>
          <p:cNvSpPr txBox="1"/>
          <p:nvPr/>
        </p:nvSpPr>
        <p:spPr>
          <a:xfrm rot="3159237">
            <a:off x="5819775" y="4864100"/>
            <a:ext cx="501650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3" name="文本框 36"/>
          <p:cNvSpPr txBox="1"/>
          <p:nvPr/>
        </p:nvSpPr>
        <p:spPr>
          <a:xfrm rot="-1160763">
            <a:off x="6237288" y="3783013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4" name="文本框 37"/>
          <p:cNvSpPr txBox="1"/>
          <p:nvPr/>
        </p:nvSpPr>
        <p:spPr>
          <a:xfrm rot="39237">
            <a:off x="6237288" y="4325938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5" name="文本框 45"/>
          <p:cNvSpPr txBox="1"/>
          <p:nvPr/>
        </p:nvSpPr>
        <p:spPr>
          <a:xfrm rot="-1160763">
            <a:off x="6797675" y="3805238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6" name="文本框 46"/>
          <p:cNvSpPr txBox="1"/>
          <p:nvPr/>
        </p:nvSpPr>
        <p:spPr>
          <a:xfrm rot="-1160763">
            <a:off x="7167563" y="4019550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7" name="文本框 47"/>
          <p:cNvSpPr txBox="1"/>
          <p:nvPr/>
        </p:nvSpPr>
        <p:spPr>
          <a:xfrm rot="39237">
            <a:off x="6854825" y="4587875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8" name="文本框 49"/>
          <p:cNvSpPr txBox="1"/>
          <p:nvPr/>
        </p:nvSpPr>
        <p:spPr>
          <a:xfrm rot="-1160763">
            <a:off x="7688263" y="4310063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79" name="文本框 50"/>
          <p:cNvSpPr txBox="1"/>
          <p:nvPr/>
        </p:nvSpPr>
        <p:spPr>
          <a:xfrm rot="-1160763">
            <a:off x="7642225" y="4678363"/>
            <a:ext cx="500063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7380" name="文本框 51"/>
          <p:cNvSpPr txBox="1"/>
          <p:nvPr/>
        </p:nvSpPr>
        <p:spPr>
          <a:xfrm rot="-1160763">
            <a:off x="6780213" y="2003425"/>
            <a:ext cx="500062" cy="1682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lvl="0"/>
            <a:r>
              <a:rPr lang="zh-CN" altLang="zh-CN" sz="500" dirty="0">
                <a:solidFill>
                  <a:srgbClr val="F1FFF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状元成才路</a:t>
            </a:r>
            <a:endParaRPr lang="zh-CN" altLang="zh-CN" sz="500" dirty="0">
              <a:solidFill>
                <a:srgbClr val="F1FFF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578" name="Text Box 3"/>
          <p:cNvSpPr txBox="1"/>
          <p:nvPr/>
        </p:nvSpPr>
        <p:spPr>
          <a:xfrm>
            <a:off x="434975" y="2028190"/>
            <a:ext cx="8269288" cy="9036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>
              <a:lnSpc>
                <a:spcPct val="120000"/>
              </a:lnSpc>
            </a:pPr>
            <a:r>
              <a:rPr lang="en-US" altLang="zh-CN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</a:t>
            </a:r>
            <a:r>
              <a:rPr lang="zh-CN" altLang="en-US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、《一滴水</a:t>
            </a:r>
            <a:r>
              <a:rPr lang="zh-CN" altLang="en-US" sz="4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经过</a:t>
            </a:r>
            <a:r>
              <a:rPr lang="zh-CN" altLang="en-US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丽江》</a:t>
            </a:r>
            <a:endParaRPr lang="zh-CN" altLang="en-US" sz="44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9705" y="332105"/>
            <a:ext cx="6925945" cy="7683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活动一</a:t>
            </a:r>
            <a:r>
              <a:rPr lang="en-US" altLang="zh-CN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追随一滴水的</a:t>
            </a:r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游踪</a:t>
            </a:r>
            <a:endParaRPr lang="zh-CN" altLang="en-US" sz="4400" b="1"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scaled="0"/>
              </a:gradFill>
              <a:effectLst>
                <a:reflection blurRad="6350" stA="53000" endA="300" endPos="35500" dir="5400000" sy="-90000" algn="bl" rotWithShape="0"/>
              </a:effectLst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54660" y="3419475"/>
            <a:ext cx="8689340" cy="17157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>
              <a:lnSpc>
                <a:spcPct val="120000"/>
              </a:lnSpc>
            </a:pPr>
            <a:r>
              <a:rPr lang="en-US" altLang="zh-CN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</a:t>
            </a:r>
            <a:r>
              <a:rPr lang="zh-CN" altLang="en-US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、</a:t>
            </a:r>
            <a:r>
              <a:rPr lang="en-US" altLang="zh-CN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“</a:t>
            </a:r>
            <a:r>
              <a:rPr lang="zh-CN" altLang="en-US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我终于以水的方式</a:t>
            </a:r>
            <a:r>
              <a:rPr lang="zh-CN" altLang="en-US" sz="4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走过了</a:t>
            </a:r>
            <a:r>
              <a:rPr lang="zh-CN" altLang="en-US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丽江。</a:t>
            </a:r>
            <a:r>
              <a:rPr lang="en-US" altLang="zh-CN" sz="4400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”</a:t>
            </a:r>
            <a:endParaRPr lang="en-US" altLang="zh-CN" sz="4400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709545" y="963295"/>
            <a:ext cx="25850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玉龙雪山</a:t>
            </a:r>
            <a:r>
              <a:rPr lang="en-US" altLang="zh-CN" sz="2800"/>
              <a:t>-</a:t>
            </a:r>
            <a:r>
              <a:rPr lang="zh-CN" altLang="en-US" sz="2800"/>
              <a:t>冰川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5398135" y="1052195"/>
            <a:ext cx="25495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沉睡许多年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3419475" y="2517775"/>
            <a:ext cx="222885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（森林、田野村庄、木氏家族筑城）</a:t>
            </a:r>
            <a:endParaRPr lang="zh-CN" altLang="en-US" sz="2000"/>
          </a:p>
        </p:txBody>
      </p:sp>
      <p:sp>
        <p:nvSpPr>
          <p:cNvPr id="8" name="文本框 7"/>
          <p:cNvSpPr txBox="1"/>
          <p:nvPr/>
        </p:nvSpPr>
        <p:spPr>
          <a:xfrm>
            <a:off x="6035675" y="2454275"/>
            <a:ext cx="10699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明代</a:t>
            </a:r>
            <a:endParaRPr lang="zh-CN" altLang="en-US" sz="2800"/>
          </a:p>
        </p:txBody>
      </p:sp>
      <p:sp>
        <p:nvSpPr>
          <p:cNvPr id="9" name="文本框 8"/>
          <p:cNvSpPr txBox="1"/>
          <p:nvPr/>
        </p:nvSpPr>
        <p:spPr>
          <a:xfrm>
            <a:off x="3203575" y="4076700"/>
            <a:ext cx="15716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落水洞</a:t>
            </a:r>
            <a:endParaRPr lang="zh-CN" altLang="en-US" sz="2800"/>
          </a:p>
        </p:txBody>
      </p:sp>
      <p:sp>
        <p:nvSpPr>
          <p:cNvPr id="10" name="文本框 9"/>
          <p:cNvSpPr txBox="1"/>
          <p:nvPr/>
        </p:nvSpPr>
        <p:spPr>
          <a:xfrm>
            <a:off x="5147945" y="3745230"/>
            <a:ext cx="266065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时间又过去了好几百年</a:t>
            </a: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996950" y="1052195"/>
            <a:ext cx="12547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山顶</a:t>
            </a:r>
            <a:endParaRPr lang="zh-CN" altLang="en-US" sz="2800"/>
          </a:p>
        </p:txBody>
      </p:sp>
      <p:sp>
        <p:nvSpPr>
          <p:cNvPr id="12" name="文本框 11"/>
          <p:cNvSpPr txBox="1"/>
          <p:nvPr/>
        </p:nvSpPr>
        <p:spPr>
          <a:xfrm>
            <a:off x="977900" y="2484755"/>
            <a:ext cx="12547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山下</a:t>
            </a:r>
            <a:endParaRPr lang="zh-CN" altLang="en-US" sz="2800"/>
          </a:p>
        </p:txBody>
      </p:sp>
      <p:sp>
        <p:nvSpPr>
          <p:cNvPr id="13" name="文本框 12"/>
          <p:cNvSpPr txBox="1"/>
          <p:nvPr/>
        </p:nvSpPr>
        <p:spPr>
          <a:xfrm>
            <a:off x="867410" y="3790315"/>
            <a:ext cx="12547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地底下</a:t>
            </a:r>
            <a:endParaRPr lang="zh-CN" altLang="en-US" sz="2800"/>
          </a:p>
        </p:txBody>
      </p:sp>
      <p:sp>
        <p:nvSpPr>
          <p:cNvPr id="15" name="下箭头 14"/>
          <p:cNvSpPr/>
          <p:nvPr/>
        </p:nvSpPr>
        <p:spPr>
          <a:xfrm>
            <a:off x="3916680" y="1484948"/>
            <a:ext cx="95250" cy="9253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下箭头 15"/>
          <p:cNvSpPr/>
          <p:nvPr/>
        </p:nvSpPr>
        <p:spPr>
          <a:xfrm>
            <a:off x="3911283" y="3383598"/>
            <a:ext cx="98584" cy="6943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下箭头 16"/>
          <p:cNvSpPr/>
          <p:nvPr/>
        </p:nvSpPr>
        <p:spPr>
          <a:xfrm>
            <a:off x="1403191" y="1556068"/>
            <a:ext cx="95250" cy="7900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>
            <a:off x="1403191" y="3038793"/>
            <a:ext cx="95250" cy="7900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波形 18"/>
          <p:cNvSpPr/>
          <p:nvPr/>
        </p:nvSpPr>
        <p:spPr>
          <a:xfrm>
            <a:off x="903446" y="260191"/>
            <a:ext cx="1508284" cy="59721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rgbClr val="FF0000"/>
                </a:solidFill>
              </a:rPr>
              <a:t>空间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0" name="波形 19"/>
          <p:cNvSpPr/>
          <p:nvPr/>
        </p:nvSpPr>
        <p:spPr>
          <a:xfrm>
            <a:off x="5724049" y="235426"/>
            <a:ext cx="1508284" cy="59721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rgbClr val="FF0000"/>
                </a:solidFill>
              </a:rPr>
              <a:t>时间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1" name="波形 20"/>
          <p:cNvSpPr/>
          <p:nvPr/>
        </p:nvSpPr>
        <p:spPr>
          <a:xfrm>
            <a:off x="2195830" y="5051425"/>
            <a:ext cx="4464050" cy="1007745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chemeClr val="tx1"/>
                </a:solidFill>
              </a:rPr>
              <a:t>自然背景、历史风貌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22" name="右大括号 21"/>
          <p:cNvSpPr/>
          <p:nvPr/>
        </p:nvSpPr>
        <p:spPr>
          <a:xfrm>
            <a:off x="7492524" y="1268889"/>
            <a:ext cx="374333" cy="32084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sp>
        <p:nvSpPr>
          <p:cNvPr id="23" name="文本框 22"/>
          <p:cNvSpPr txBox="1"/>
          <p:nvPr/>
        </p:nvSpPr>
        <p:spPr>
          <a:xfrm>
            <a:off x="7947660" y="1844675"/>
            <a:ext cx="798195" cy="23837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4000">
                <a:solidFill>
                  <a:srgbClr val="FF0000"/>
                </a:solidFill>
              </a:rPr>
              <a:t>时空交织</a:t>
            </a:r>
            <a:endParaRPr lang="zh-CN" altLang="en-US" sz="4000">
              <a:solidFill>
                <a:srgbClr val="FF0000"/>
              </a:solidFill>
            </a:endParaRPr>
          </a:p>
        </p:txBody>
      </p:sp>
      <p:sp>
        <p:nvSpPr>
          <p:cNvPr id="2" name="六角星 1"/>
          <p:cNvSpPr/>
          <p:nvPr/>
        </p:nvSpPr>
        <p:spPr>
          <a:xfrm>
            <a:off x="6155690" y="1619250"/>
            <a:ext cx="792480" cy="72009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古</a:t>
            </a:r>
            <a:endParaRPr lang="zh-CN" altLang="en-US"/>
          </a:p>
        </p:txBody>
      </p:sp>
      <p:sp>
        <p:nvSpPr>
          <p:cNvPr id="3" name="六角星 2"/>
          <p:cNvSpPr/>
          <p:nvPr/>
        </p:nvSpPr>
        <p:spPr>
          <a:xfrm>
            <a:off x="6193790" y="3025140"/>
            <a:ext cx="792480" cy="72009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今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483485" y="2484755"/>
            <a:ext cx="12547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丽江坝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5" grpId="0" bldLvl="0" animBg="1"/>
      <p:bldP spid="15" grpId="1" animBg="1"/>
      <p:bldP spid="7" grpId="0"/>
      <p:bldP spid="7" grpId="1"/>
      <p:bldP spid="8" grpId="0"/>
      <p:bldP spid="8" grpId="1"/>
      <p:bldP spid="16" grpId="0" bldLvl="0" animBg="1"/>
      <p:bldP spid="16" grpId="1" animBg="1"/>
      <p:bldP spid="9" grpId="0"/>
      <p:bldP spid="9" grpId="1"/>
      <p:bldP spid="12" grpId="0"/>
      <p:bldP spid="12" grpId="1"/>
      <p:bldP spid="13" grpId="0"/>
      <p:bldP spid="13" grpId="1"/>
      <p:bldP spid="17" grpId="0" bldLvl="0" animBg="1"/>
      <p:bldP spid="17" grpId="1" animBg="1"/>
      <p:bldP spid="18" grpId="0" bldLvl="0" animBg="1"/>
      <p:bldP spid="18" grpId="1" animBg="1"/>
      <p:bldP spid="19" grpId="0" bldLvl="0" animBg="1"/>
      <p:bldP spid="19" grpId="1" animBg="1"/>
      <p:bldP spid="20" grpId="0" bldLvl="0" animBg="1"/>
      <p:bldP spid="20" grpId="1" animBg="1"/>
      <p:bldP spid="22" grpId="0" bldLvl="0" animBg="1"/>
      <p:bldP spid="22" grpId="1" animBg="1"/>
      <p:bldP spid="23" grpId="0"/>
      <p:bldP spid="23" grpId="1"/>
      <p:bldP spid="21" grpId="0" bldLvl="0" animBg="1"/>
      <p:bldP spid="21" grpId="1" animBg="1"/>
      <p:bldP spid="2" grpId="0" animBg="1"/>
      <p:bldP spid="2" grpId="1" animBg="1"/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851910" y="620395"/>
            <a:ext cx="1141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景象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5537200" y="1567180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风景优美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5568950" y="2663190"/>
            <a:ext cx="1924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依山傍水</a:t>
            </a:r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1646555" y="1574800"/>
            <a:ext cx="11480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第</a:t>
            </a:r>
            <a:r>
              <a:rPr lang="en-US" altLang="zh-CN" sz="2800"/>
              <a:t>7</a:t>
            </a:r>
            <a:r>
              <a:rPr lang="zh-CN" altLang="en-US" sz="2800"/>
              <a:t>段</a:t>
            </a:r>
            <a:endParaRPr lang="zh-CN" altLang="en-US" sz="2800"/>
          </a:p>
        </p:txBody>
      </p:sp>
      <p:sp>
        <p:nvSpPr>
          <p:cNvPr id="12" name="文本框 11"/>
          <p:cNvSpPr txBox="1"/>
          <p:nvPr/>
        </p:nvSpPr>
        <p:spPr>
          <a:xfrm>
            <a:off x="1619885" y="2924810"/>
            <a:ext cx="13341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第</a:t>
            </a:r>
            <a:r>
              <a:rPr lang="en-US" altLang="zh-CN" sz="2800"/>
              <a:t>10</a:t>
            </a:r>
            <a:r>
              <a:rPr lang="zh-CN" altLang="en-US" sz="2800"/>
              <a:t>段</a:t>
            </a:r>
            <a:endParaRPr lang="zh-CN" altLang="en-US" sz="2800"/>
          </a:p>
        </p:txBody>
      </p:sp>
      <p:sp>
        <p:nvSpPr>
          <p:cNvPr id="13" name="文本框 12"/>
          <p:cNvSpPr txBox="1"/>
          <p:nvPr/>
        </p:nvSpPr>
        <p:spPr>
          <a:xfrm>
            <a:off x="1475740" y="4199890"/>
            <a:ext cx="13652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第</a:t>
            </a:r>
            <a:r>
              <a:rPr lang="en-US" altLang="zh-CN" sz="2800"/>
              <a:t>13</a:t>
            </a:r>
            <a:r>
              <a:rPr lang="zh-CN" altLang="en-US" sz="2800"/>
              <a:t>段</a:t>
            </a:r>
            <a:endParaRPr lang="zh-CN" altLang="en-US" sz="2800"/>
          </a:p>
        </p:txBody>
      </p:sp>
      <p:sp>
        <p:nvSpPr>
          <p:cNvPr id="18" name="下箭头 17"/>
          <p:cNvSpPr/>
          <p:nvPr/>
        </p:nvSpPr>
        <p:spPr>
          <a:xfrm>
            <a:off x="2113280" y="3503295"/>
            <a:ext cx="76200" cy="596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800"/>
          </a:p>
        </p:txBody>
      </p:sp>
      <p:sp>
        <p:nvSpPr>
          <p:cNvPr id="22" name="右大括号 21"/>
          <p:cNvSpPr/>
          <p:nvPr/>
        </p:nvSpPr>
        <p:spPr>
          <a:xfrm>
            <a:off x="7452360" y="1741170"/>
            <a:ext cx="591820" cy="320865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 sz="2800"/>
          </a:p>
        </p:txBody>
      </p:sp>
      <p:sp>
        <p:nvSpPr>
          <p:cNvPr id="2" name="文本框 1"/>
          <p:cNvSpPr txBox="1"/>
          <p:nvPr/>
        </p:nvSpPr>
        <p:spPr>
          <a:xfrm>
            <a:off x="6012180" y="640715"/>
            <a:ext cx="13290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特点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5534660" y="1970405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声名远扬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3291840" y="1574800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蓝天雪峰</a:t>
            </a:r>
            <a:endParaRPr lang="zh-CN" altLang="en-US" sz="2800"/>
          </a:p>
        </p:txBody>
      </p:sp>
      <p:sp>
        <p:nvSpPr>
          <p:cNvPr id="14" name="文本框 13"/>
          <p:cNvSpPr txBox="1"/>
          <p:nvPr/>
        </p:nvSpPr>
        <p:spPr>
          <a:xfrm>
            <a:off x="3291840" y="1995805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碧水深潭</a:t>
            </a:r>
            <a:endParaRPr lang="zh-CN" altLang="en-US" sz="2800"/>
          </a:p>
        </p:txBody>
      </p:sp>
      <p:sp>
        <p:nvSpPr>
          <p:cNvPr id="24" name="文本框 23"/>
          <p:cNvSpPr txBox="1"/>
          <p:nvPr/>
        </p:nvSpPr>
        <p:spPr>
          <a:xfrm>
            <a:off x="1691640" y="602615"/>
            <a:ext cx="1375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段落</a:t>
            </a:r>
            <a:endParaRPr lang="zh-CN" altLang="en-US" sz="2800"/>
          </a:p>
        </p:txBody>
      </p:sp>
      <p:sp>
        <p:nvSpPr>
          <p:cNvPr id="25" name="文本框 24"/>
          <p:cNvSpPr txBox="1"/>
          <p:nvPr/>
        </p:nvSpPr>
        <p:spPr>
          <a:xfrm>
            <a:off x="3308350" y="2663190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翠柏掩映</a:t>
            </a:r>
            <a:endParaRPr lang="zh-CN" altLang="en-US" sz="2800"/>
          </a:p>
        </p:txBody>
      </p:sp>
      <p:sp>
        <p:nvSpPr>
          <p:cNvPr id="26" name="文本框 25"/>
          <p:cNvSpPr txBox="1"/>
          <p:nvPr/>
        </p:nvSpPr>
        <p:spPr>
          <a:xfrm>
            <a:off x="3308350" y="3084195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古城建筑</a:t>
            </a:r>
            <a:endParaRPr lang="zh-CN" altLang="en-US" sz="2800"/>
          </a:p>
        </p:txBody>
      </p:sp>
      <p:sp>
        <p:nvSpPr>
          <p:cNvPr id="27" name="文本框 26"/>
          <p:cNvSpPr txBox="1"/>
          <p:nvPr/>
        </p:nvSpPr>
        <p:spPr>
          <a:xfrm>
            <a:off x="5568950" y="3077845"/>
            <a:ext cx="1924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自然古朴</a:t>
            </a:r>
            <a:endParaRPr lang="zh-CN" altLang="en-US" sz="2800"/>
          </a:p>
        </p:txBody>
      </p:sp>
      <p:sp>
        <p:nvSpPr>
          <p:cNvPr id="28" name="文本框 27"/>
          <p:cNvSpPr txBox="1"/>
          <p:nvPr/>
        </p:nvSpPr>
        <p:spPr>
          <a:xfrm>
            <a:off x="3379470" y="3751580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小店林立</a:t>
            </a:r>
            <a:endParaRPr lang="zh-CN" altLang="en-US" sz="2800"/>
          </a:p>
        </p:txBody>
      </p:sp>
      <p:sp>
        <p:nvSpPr>
          <p:cNvPr id="29" name="文本框 28"/>
          <p:cNvSpPr txBox="1"/>
          <p:nvPr/>
        </p:nvSpPr>
        <p:spPr>
          <a:xfrm>
            <a:off x="3379470" y="4172585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日常生活</a:t>
            </a:r>
            <a:endParaRPr lang="zh-CN" altLang="en-US" sz="2800"/>
          </a:p>
        </p:txBody>
      </p:sp>
      <p:sp>
        <p:nvSpPr>
          <p:cNvPr id="30" name="文本框 29"/>
          <p:cNvSpPr txBox="1"/>
          <p:nvPr/>
        </p:nvSpPr>
        <p:spPr>
          <a:xfrm>
            <a:off x="3431540" y="4652645"/>
            <a:ext cx="19545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古城夜色</a:t>
            </a:r>
            <a:endParaRPr lang="zh-CN" altLang="en-US" sz="2800"/>
          </a:p>
        </p:txBody>
      </p:sp>
      <p:sp>
        <p:nvSpPr>
          <p:cNvPr id="31" name="文本框 30"/>
          <p:cNvSpPr txBox="1"/>
          <p:nvPr/>
        </p:nvSpPr>
        <p:spPr>
          <a:xfrm>
            <a:off x="5516880" y="3730625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热闹繁华</a:t>
            </a:r>
            <a:endParaRPr lang="zh-CN" altLang="en-US" sz="2800"/>
          </a:p>
        </p:txBody>
      </p:sp>
      <p:sp>
        <p:nvSpPr>
          <p:cNvPr id="32" name="文本框 31"/>
          <p:cNvSpPr txBox="1"/>
          <p:nvPr/>
        </p:nvSpPr>
        <p:spPr>
          <a:xfrm>
            <a:off x="5516880" y="4151630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古朴自然</a:t>
            </a:r>
            <a:endParaRPr lang="zh-CN" altLang="en-US" sz="2800"/>
          </a:p>
        </p:txBody>
      </p:sp>
      <p:sp>
        <p:nvSpPr>
          <p:cNvPr id="33" name="文本框 32"/>
          <p:cNvSpPr txBox="1"/>
          <p:nvPr/>
        </p:nvSpPr>
        <p:spPr>
          <a:xfrm>
            <a:off x="5516880" y="4572635"/>
            <a:ext cx="20066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恬淡闲适</a:t>
            </a:r>
            <a:endParaRPr lang="zh-CN" altLang="en-US" sz="2800"/>
          </a:p>
        </p:txBody>
      </p:sp>
      <p:sp>
        <p:nvSpPr>
          <p:cNvPr id="34" name="下箭头 33"/>
          <p:cNvSpPr/>
          <p:nvPr/>
        </p:nvSpPr>
        <p:spPr>
          <a:xfrm>
            <a:off x="2112645" y="2272665"/>
            <a:ext cx="76835" cy="5956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800"/>
          </a:p>
        </p:txBody>
      </p:sp>
      <p:sp>
        <p:nvSpPr>
          <p:cNvPr id="35" name="文本框 34"/>
          <p:cNvSpPr txBox="1"/>
          <p:nvPr/>
        </p:nvSpPr>
        <p:spPr>
          <a:xfrm>
            <a:off x="7969885" y="1970405"/>
            <a:ext cx="10020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自然</a:t>
            </a:r>
            <a:endParaRPr lang="zh-CN" altLang="en-US" sz="2800"/>
          </a:p>
        </p:txBody>
      </p:sp>
      <p:sp>
        <p:nvSpPr>
          <p:cNvPr id="36" name="下箭头 35"/>
          <p:cNvSpPr/>
          <p:nvPr/>
        </p:nvSpPr>
        <p:spPr>
          <a:xfrm>
            <a:off x="8423434" y="2694940"/>
            <a:ext cx="95250" cy="7900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800"/>
          </a:p>
        </p:txBody>
      </p:sp>
      <p:sp>
        <p:nvSpPr>
          <p:cNvPr id="37" name="文本框 36"/>
          <p:cNvSpPr txBox="1"/>
          <p:nvPr/>
        </p:nvSpPr>
        <p:spPr>
          <a:xfrm>
            <a:off x="8056245" y="3529330"/>
            <a:ext cx="10096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人文</a:t>
            </a:r>
            <a:endParaRPr lang="zh-CN" altLang="en-US" sz="2800"/>
          </a:p>
        </p:txBody>
      </p:sp>
      <p:sp>
        <p:nvSpPr>
          <p:cNvPr id="38" name="左大括号 37"/>
          <p:cNvSpPr/>
          <p:nvPr/>
        </p:nvSpPr>
        <p:spPr>
          <a:xfrm>
            <a:off x="1172528" y="1832610"/>
            <a:ext cx="296228" cy="251412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 sz="2800"/>
          </a:p>
        </p:txBody>
      </p:sp>
      <p:sp>
        <p:nvSpPr>
          <p:cNvPr id="39" name="文本框 38"/>
          <p:cNvSpPr txBox="1"/>
          <p:nvPr/>
        </p:nvSpPr>
        <p:spPr>
          <a:xfrm>
            <a:off x="467360" y="2276475"/>
            <a:ext cx="613410" cy="18338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2800"/>
              <a:t>丽江古城</a:t>
            </a:r>
            <a:endParaRPr lang="zh-CN" altLang="en-US" sz="2800"/>
          </a:p>
        </p:txBody>
      </p:sp>
      <p:sp>
        <p:nvSpPr>
          <p:cNvPr id="40" name="文本框 39"/>
          <p:cNvSpPr txBox="1"/>
          <p:nvPr/>
        </p:nvSpPr>
        <p:spPr>
          <a:xfrm>
            <a:off x="2419350" y="1711643"/>
            <a:ext cx="1012031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（远眺）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346801" y="4221956"/>
            <a:ext cx="1012031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</a:rPr>
              <a:t>（近）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19" name="波形 18"/>
          <p:cNvSpPr/>
          <p:nvPr/>
        </p:nvSpPr>
        <p:spPr>
          <a:xfrm>
            <a:off x="971391" y="996791"/>
            <a:ext cx="1508284" cy="59721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rgbClr val="FF0000"/>
                </a:solidFill>
              </a:rPr>
              <a:t>空间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20" name="波形 19"/>
          <p:cNvSpPr/>
          <p:nvPr/>
        </p:nvSpPr>
        <p:spPr>
          <a:xfrm>
            <a:off x="3419634" y="1028541"/>
            <a:ext cx="1508284" cy="59721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rgbClr val="FF0000"/>
                </a:solidFill>
              </a:rPr>
              <a:t>时间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" grpId="0"/>
      <p:bldP spid="2" grpId="1"/>
      <p:bldP spid="24" grpId="0"/>
      <p:bldP spid="24" grpId="1"/>
      <p:bldP spid="6" grpId="0"/>
      <p:bldP spid="3" grpId="0"/>
      <p:bldP spid="6" grpId="1"/>
      <p:bldP spid="3" grpId="1"/>
      <p:bldP spid="40" grpId="0"/>
      <p:bldP spid="40" grpId="1"/>
      <p:bldP spid="25" grpId="0"/>
      <p:bldP spid="26" grpId="0"/>
      <p:bldP spid="25" grpId="1"/>
      <p:bldP spid="26" grpId="1"/>
      <p:bldP spid="34" grpId="0" bldLvl="0" animBg="1"/>
      <p:bldP spid="34" grpId="1" animBg="1"/>
      <p:bldP spid="28" grpId="0"/>
      <p:bldP spid="29" grpId="0"/>
      <p:bldP spid="30" grpId="0"/>
      <p:bldP spid="28" grpId="1"/>
      <p:bldP spid="29" grpId="1"/>
      <p:bldP spid="30" grpId="1"/>
      <p:bldP spid="18" grpId="0" bldLvl="0" animBg="1"/>
      <p:bldP spid="18" grpId="1" animBg="1"/>
      <p:bldP spid="41" grpId="0"/>
      <p:bldP spid="41" grpId="1"/>
      <p:bldP spid="38" grpId="0" bldLvl="0" animBg="1"/>
      <p:bldP spid="38" grpId="1" animBg="1"/>
      <p:bldP spid="39" grpId="0"/>
      <p:bldP spid="39" grpId="1"/>
      <p:bldP spid="35" grpId="0"/>
      <p:bldP spid="35" grpId="1"/>
      <p:bldP spid="36" grpId="0" bldLvl="0" animBg="1"/>
      <p:bldP spid="36" grpId="1" animBg="1"/>
      <p:bldP spid="37" grpId="0"/>
      <p:bldP spid="37" grpId="1"/>
      <p:bldP spid="22" grpId="0" bldLvl="0" animBg="1"/>
      <p:bldP spid="22" grpId="1" animBg="1"/>
      <p:bldP spid="19" grpId="0" animBg="1"/>
      <p:bldP spid="19" grpId="1" animBg="1"/>
      <p:bldP spid="20" grpId="0" bldLvl="0" animBg="1"/>
      <p:bldP spid="2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228600" y="188595"/>
            <a:ext cx="6710045" cy="7683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活动二</a:t>
            </a:r>
            <a:r>
              <a:rPr lang="en-US" altLang="zh-CN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品味一滴水的</a:t>
            </a:r>
            <a:r>
              <a:rPr lang="zh-CN" altLang="en-US" sz="4400" b="1">
                <a:gradFill>
                  <a:gsLst>
                    <a:gs pos="0">
                      <a:srgbClr val="9EE256"/>
                    </a:gs>
                    <a:gs pos="100000">
                      <a:srgbClr val="52762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  <a:uFillTx/>
                <a:latin typeface="楷体" panose="02010609060101010101" pitchFamily="49" charset="-122"/>
                <a:ea typeface="楷体" panose="02010609060101010101" pitchFamily="49" charset="-122"/>
              </a:rPr>
              <a:t>情怀</a:t>
            </a:r>
            <a:endParaRPr lang="zh-CN" altLang="en-US" sz="4400" b="1">
              <a:gradFill>
                <a:gsLst>
                  <a:gs pos="0">
                    <a:srgbClr val="9EE256"/>
                  </a:gs>
                  <a:gs pos="100000">
                    <a:srgbClr val="52762D"/>
                  </a:gs>
                </a:gsLst>
                <a:lin scaled="0"/>
              </a:gradFill>
              <a:effectLst>
                <a:reflection blurRad="6350" stA="53000" endA="300" endPos="35500" dir="5400000" sy="-90000" algn="bl" rotWithShape="0"/>
              </a:effectLst>
              <a:uFillTx/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683260" y="980440"/>
            <a:ext cx="8229600" cy="108140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 2" panose="05020102010507070707" pitchFamily="18" charset="2"/>
              <a:buChar char="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 2" panose="05020102010507070707" pitchFamily="18" charset="2"/>
              <a:buChar char="³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7B9B57"/>
              </a:buClr>
              <a:buSzPct val="60000"/>
              <a:buFont typeface="Wingdings 2" panose="05020102010507070707" pitchFamily="18" charset="2"/>
              <a:buChar char="®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B7396"/>
              </a:buClr>
              <a:buSzPct val="45000"/>
              <a:buFont typeface="Wingdings 2" panose="05020102010507070707" pitchFamily="18" charset="2"/>
              <a:buChar char="¯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E89A53"/>
              </a:buClr>
              <a:buFont typeface="Wingdings 2" panose="05020102010507070707" pitchFamily="18" charset="2"/>
              <a:buChar char="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纵观全文，如果把一滴水的旅行绘成几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幅不同的画卷，那应该是什么样的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呢？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提示：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1.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有感情地朗读你喜欢的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画面；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  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2.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从</a:t>
            </a:r>
            <a:r>
              <a:rPr lang="zh-CN" altLang="en-US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修辞方法、感官角度、用词角度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等赏析你找到的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画面；</a:t>
            </a:r>
            <a:endParaRPr lang="zh-CN" altLang="en-US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      </a:t>
            </a:r>
            <a:r>
              <a:rPr lang="en-US" altLang="zh-CN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3.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  <a:sym typeface="+mn-ea"/>
              </a:rPr>
              <a:t>分享一下你喜欢的理由。</a:t>
            </a:r>
            <a:endParaRPr lang="zh-CN" altLang="en-US"/>
          </a:p>
          <a:p>
            <a:endParaRPr lang="zh-CN" altLang="en-US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6360" y="4509135"/>
            <a:ext cx="897191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atin typeface="楷体" panose="02010609060101010101" pitchFamily="49" charset="-122"/>
                <a:ea typeface="楷体" panose="02010609060101010101" pitchFamily="49" charset="-122"/>
              </a:rPr>
              <a:t>明确：</a:t>
            </a:r>
            <a:r>
              <a:rPr lang="zh-CN" altLang="en-US" sz="40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风景画、建筑画、市井民俗画</a:t>
            </a:r>
            <a:r>
              <a:rPr lang="zh-CN" altLang="en-US" sz="40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等</a:t>
            </a:r>
            <a:endParaRPr lang="zh-CN" altLang="en-US" sz="40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p"/>
      <p:bldP spid="2" grpId="0"/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96240" y="332105"/>
            <a:ext cx="8460105" cy="27997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例：</a:t>
            </a:r>
            <a:r>
              <a:rPr lang="zh-CN" altLang="en-US" sz="36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我喜欢一幅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市井民俗画</a:t>
            </a:r>
            <a:endParaRPr lang="zh-CN" altLang="en-US" sz="3600" b="1" dirty="0" smtClean="0">
              <a:solidFill>
                <a:srgbClr val="FF0000"/>
              </a:solidFill>
              <a:latin typeface="楷体_GB2312" pitchFamily="49" charset="-122"/>
              <a:ea typeface="楷体_GB2312" pitchFamily="49" charset="-122"/>
              <a:cs typeface="+mn-cs"/>
              <a:sym typeface="+mn-ea"/>
            </a:endParaRPr>
          </a:p>
          <a:p>
            <a:endParaRPr lang="zh-CN" altLang="en-US" sz="2800" b="1" dirty="0" smtClean="0">
              <a:latin typeface="楷体_GB2312" pitchFamily="49" charset="-122"/>
              <a:ea typeface="楷体_GB2312" pitchFamily="49" charset="-122"/>
              <a:cs typeface="+mn-cs"/>
              <a:sym typeface="+mn-ea"/>
            </a:endParaRPr>
          </a:p>
          <a:p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我</a:t>
            </a:r>
            <a:r>
              <a:rPr lang="zh-CN" altLang="en-US" sz="2800" b="1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经过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叮叮当当</a:t>
            </a:r>
            <a:r>
              <a:rPr lang="zh-CN" altLang="en-US" sz="2800" b="1" i="1" u="sng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敲打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着银器的小店，</a:t>
            </a:r>
            <a:r>
              <a:rPr lang="zh-CN" altLang="en-US" sz="2800" b="1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经过</a:t>
            </a:r>
            <a:r>
              <a:rPr lang="zh-CN" altLang="en-US" sz="2800" b="1" i="1" u="sng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挂着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水一样碧绿的翡翠的玉器店，</a:t>
            </a:r>
            <a:r>
              <a:rPr lang="zh-CN" altLang="en-US" sz="2800" b="1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经过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一座院子，</a:t>
            </a:r>
            <a:r>
              <a:rPr lang="zh-CN" altLang="en-US" sz="2800" b="1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白须垂胸的老者们，在</a:t>
            </a:r>
            <a:r>
              <a:rPr lang="zh-CN" altLang="en-US" sz="2800" b="1" i="1" u="sng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演奏</a:t>
            </a:r>
            <a:r>
              <a:rPr lang="zh-CN" altLang="en-US" sz="2800" b="1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古代的音乐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。</a:t>
            </a:r>
            <a:r>
              <a:rPr lang="zh-CN" altLang="en-US" sz="2800" b="1" dirty="0" smtClean="0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经过</a:t>
            </a:r>
            <a:r>
              <a:rPr lang="zh-CN" altLang="en-US" sz="2800" b="1" i="1" u="sng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售卖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纳西族的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东巴象形文字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  <a:sym typeface="+mn-ea"/>
              </a:rPr>
              <a:t>的字画店。</a:t>
            </a:r>
            <a:endParaRPr lang="zh-CN" altLang="en-US" sz="2800" b="1" dirty="0" smtClean="0">
              <a:latin typeface="楷体_GB2312" pitchFamily="49" charset="-122"/>
              <a:ea typeface="楷体_GB2312" pitchFamily="49" charset="-122"/>
              <a:cs typeface="+mn-cs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67360" y="3429000"/>
            <a:ext cx="8316595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运用</a:t>
            </a:r>
            <a:r>
              <a:rPr lang="zh-CN" altLang="en-US" sz="2400">
                <a:solidFill>
                  <a:srgbClr val="FF0000"/>
                </a:solidFill>
              </a:rPr>
              <a:t>比喻</a:t>
            </a:r>
            <a:r>
              <a:rPr lang="zh-CN" altLang="en-US" sz="2400"/>
              <a:t>生动形象的写出了翡翠的碧绿；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运用</a:t>
            </a:r>
            <a:r>
              <a:rPr lang="zh-CN" altLang="en-US" sz="2400">
                <a:solidFill>
                  <a:srgbClr val="FF0000"/>
                </a:solidFill>
              </a:rPr>
              <a:t>动词</a:t>
            </a:r>
            <a:r>
              <a:rPr lang="en-US" altLang="zh-CN" sz="2400">
                <a:solidFill>
                  <a:srgbClr val="FF0000"/>
                </a:solidFill>
              </a:rPr>
              <a:t>“</a:t>
            </a:r>
            <a:r>
              <a:rPr lang="zh-CN" altLang="en-US" sz="2400">
                <a:solidFill>
                  <a:srgbClr val="FF0000"/>
                </a:solidFill>
              </a:rPr>
              <a:t>敲打</a:t>
            </a:r>
            <a:r>
              <a:rPr lang="en-US" altLang="zh-CN" sz="2400">
                <a:solidFill>
                  <a:srgbClr val="FF0000"/>
                </a:solidFill>
              </a:rPr>
              <a:t>”“</a:t>
            </a:r>
            <a:r>
              <a:rPr lang="zh-CN" altLang="en-US" sz="2400">
                <a:solidFill>
                  <a:srgbClr val="FF0000"/>
                </a:solidFill>
              </a:rPr>
              <a:t>挂着</a:t>
            </a:r>
            <a:r>
              <a:rPr lang="en-US" altLang="zh-CN" sz="2400">
                <a:solidFill>
                  <a:srgbClr val="FF0000"/>
                </a:solidFill>
              </a:rPr>
              <a:t>”“</a:t>
            </a:r>
            <a:r>
              <a:rPr lang="zh-CN" altLang="en-US" sz="2400">
                <a:solidFill>
                  <a:srgbClr val="FF0000"/>
                </a:solidFill>
              </a:rPr>
              <a:t>售卖</a:t>
            </a:r>
            <a:r>
              <a:rPr lang="en-US" altLang="zh-CN" sz="2400">
                <a:solidFill>
                  <a:srgbClr val="FF0000"/>
                </a:solidFill>
              </a:rPr>
              <a:t>”“</a:t>
            </a:r>
            <a:r>
              <a:rPr lang="zh-CN" altLang="en-US" sz="2400">
                <a:solidFill>
                  <a:srgbClr val="FF0000"/>
                </a:solidFill>
              </a:rPr>
              <a:t>演奏</a:t>
            </a:r>
            <a:r>
              <a:rPr lang="en-US" altLang="zh-CN" sz="2400">
                <a:solidFill>
                  <a:srgbClr val="FF0000"/>
                </a:solidFill>
              </a:rPr>
              <a:t>”</a:t>
            </a:r>
            <a:r>
              <a:rPr lang="zh-CN" altLang="en-US" sz="2400"/>
              <a:t>鲜活生动，</a:t>
            </a:r>
            <a:r>
              <a:rPr lang="zh-CN" altLang="en-US" sz="2400">
                <a:solidFill>
                  <a:srgbClr val="FF0000"/>
                </a:solidFill>
              </a:rPr>
              <a:t>听觉和视觉</a:t>
            </a:r>
            <a:r>
              <a:rPr lang="zh-CN" altLang="en-US" sz="2400"/>
              <a:t>相结合，银器碰撞之音有了灵性，感受到自然悠长的意境；</a:t>
            </a:r>
            <a:endParaRPr lang="zh-CN" altLang="en-US" sz="2400"/>
          </a:p>
          <a:p>
            <a:endParaRPr lang="zh-CN" altLang="en-US" sz="2400"/>
          </a:p>
          <a:p>
            <a:r>
              <a:rPr lang="zh-CN" altLang="en-US" sz="2400"/>
              <a:t>通过</a:t>
            </a:r>
            <a:r>
              <a:rPr lang="en-US" altLang="zh-CN" sz="2400">
                <a:solidFill>
                  <a:srgbClr val="FF0000"/>
                </a:solidFill>
              </a:rPr>
              <a:t>“</a:t>
            </a:r>
            <a:r>
              <a:rPr lang="zh-CN" altLang="en-US" sz="2400">
                <a:solidFill>
                  <a:srgbClr val="FF0000"/>
                </a:solidFill>
              </a:rPr>
              <a:t>白须垂胸的老者们，在演奏古代的音乐</a:t>
            </a:r>
            <a:r>
              <a:rPr lang="en-US" altLang="zh-CN" sz="2400">
                <a:solidFill>
                  <a:srgbClr val="FF0000"/>
                </a:solidFill>
              </a:rPr>
              <a:t>”“</a:t>
            </a:r>
            <a:r>
              <a:rPr lang="zh-CN" altLang="en-US" sz="2400">
                <a:solidFill>
                  <a:srgbClr val="FF0000"/>
                </a:solidFill>
              </a:rPr>
              <a:t>东巴象形文字</a:t>
            </a:r>
            <a:r>
              <a:rPr lang="en-US" altLang="zh-CN" sz="2400">
                <a:solidFill>
                  <a:srgbClr val="FF0000"/>
                </a:solidFill>
              </a:rPr>
              <a:t>”</a:t>
            </a:r>
            <a:r>
              <a:rPr lang="zh-CN" altLang="en-US" sz="2400"/>
              <a:t>读出了丽江</a:t>
            </a:r>
            <a:r>
              <a:rPr lang="zh-CN" altLang="en-US" sz="2400">
                <a:solidFill>
                  <a:srgbClr val="FF0000"/>
                </a:solidFill>
              </a:rPr>
              <a:t>浓厚的文化气息</a:t>
            </a:r>
            <a:r>
              <a:rPr lang="zh-CN" altLang="en-US" sz="2400"/>
              <a:t>和</a:t>
            </a:r>
            <a:r>
              <a:rPr lang="zh-CN" altLang="en-US" sz="2400">
                <a:solidFill>
                  <a:srgbClr val="FF0000"/>
                </a:solidFill>
              </a:rPr>
              <a:t>历史的厚重感</a:t>
            </a:r>
            <a:r>
              <a:rPr lang="zh-CN" altLang="en-US" sz="2400"/>
              <a:t>。</a:t>
            </a:r>
            <a:endParaRPr lang="zh-CN" alt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7950" y="640715"/>
            <a:ext cx="4930140" cy="42157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000" b="1" dirty="0" smtClean="0">
                <a:latin typeface="宋体" panose="02010600030101010101" pitchFamily="2" charset="-122"/>
                <a:cs typeface="+mn-cs"/>
              </a:rPr>
              <a:t>我</a:t>
            </a:r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endParaRPr lang="zh-CN" altLang="en-US" sz="2000" b="1" dirty="0" smtClean="0">
              <a:solidFill>
                <a:srgbClr val="FF0000"/>
              </a:solidFill>
              <a:latin typeface="宋体" panose="02010600030101010101" pitchFamily="2" charset="-122"/>
              <a:cs typeface="+mn-cs"/>
            </a:endParaRPr>
          </a:p>
          <a:p>
            <a:r>
              <a:rPr lang="zh-CN" altLang="en-US" sz="2000" b="1" dirty="0" smtClean="0">
                <a:solidFill>
                  <a:srgbClr val="FF0000"/>
                </a:solidFill>
                <a:latin typeface="宋体" panose="02010600030101010101" pitchFamily="2" charset="-122"/>
                <a:cs typeface="+mn-cs"/>
              </a:rPr>
              <a:t>经过</a:t>
            </a:r>
            <a:r>
              <a:rPr lang="zh-CN" altLang="en-US" sz="2000" b="1" dirty="0" smtClean="0">
                <a:latin typeface="宋体" panose="02010600030101010101" pitchFamily="2" charset="-122"/>
                <a:cs typeface="+mn-cs"/>
              </a:rPr>
              <a:t>叮叮当当敲打着银器的小店</a:t>
            </a:r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r>
              <a:rPr lang="zh-CN" altLang="en-US" sz="2000" b="1" dirty="0" smtClean="0">
                <a:solidFill>
                  <a:srgbClr val="FF0000"/>
                </a:solidFill>
                <a:latin typeface="宋体" panose="02010600030101010101" pitchFamily="2" charset="-122"/>
                <a:cs typeface="+mn-cs"/>
              </a:rPr>
              <a:t>经过</a:t>
            </a:r>
            <a:r>
              <a:rPr lang="zh-CN" altLang="en-US" sz="2000" b="1" dirty="0" smtClean="0">
                <a:latin typeface="宋体" panose="02010600030101010101" pitchFamily="2" charset="-122"/>
                <a:cs typeface="+mn-cs"/>
              </a:rPr>
              <a:t>挂着水一样碧绿的翡翠的玉器店</a:t>
            </a:r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r>
              <a:rPr lang="zh-CN" altLang="en-US" sz="2000" b="1" dirty="0" smtClean="0">
                <a:solidFill>
                  <a:srgbClr val="FF0000"/>
                </a:solidFill>
                <a:latin typeface="宋体" panose="02010600030101010101" pitchFamily="2" charset="-122"/>
                <a:cs typeface="+mn-cs"/>
              </a:rPr>
              <a:t>经过</a:t>
            </a:r>
            <a:r>
              <a:rPr lang="zh-CN" altLang="en-US" sz="2000" b="1" dirty="0" smtClean="0">
                <a:latin typeface="宋体" panose="02010600030101010101" pitchFamily="2" charset="-122"/>
                <a:cs typeface="+mn-cs"/>
              </a:rPr>
              <a:t>一座院子</a:t>
            </a:r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r>
              <a:rPr lang="zh-CN" altLang="en-US" sz="2000" b="1" dirty="0" smtClean="0">
                <a:latin typeface="宋体" panose="02010600030101010101" pitchFamily="2" charset="-122"/>
                <a:cs typeface="+mn-cs"/>
              </a:rPr>
              <a:t>白须垂胸的老者们</a:t>
            </a:r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r>
              <a:rPr lang="zh-CN" altLang="en-US" sz="2000" b="1" dirty="0" smtClean="0">
                <a:latin typeface="宋体" panose="02010600030101010101" pitchFamily="2" charset="-122"/>
                <a:cs typeface="+mn-cs"/>
              </a:rPr>
              <a:t>在演奏古代的音乐</a:t>
            </a:r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endParaRPr lang="zh-CN" altLang="en-US" sz="2000" b="1" dirty="0" smtClean="0">
              <a:latin typeface="宋体" panose="02010600030101010101" pitchFamily="2" charset="-122"/>
              <a:cs typeface="+mn-cs"/>
            </a:endParaRPr>
          </a:p>
          <a:p>
            <a:r>
              <a:rPr lang="zh-CN" altLang="en-US" sz="2000" b="1" dirty="0" smtClean="0">
                <a:solidFill>
                  <a:srgbClr val="FF0000"/>
                </a:solidFill>
                <a:latin typeface="宋体" panose="02010600030101010101" pitchFamily="2" charset="-122"/>
                <a:cs typeface="+mn-cs"/>
              </a:rPr>
              <a:t>经过</a:t>
            </a:r>
            <a:r>
              <a:rPr lang="zh-CN" altLang="en-US" sz="2000" b="1" dirty="0" smtClean="0">
                <a:latin typeface="宋体" panose="02010600030101010101" pitchFamily="2" charset="-122"/>
                <a:cs typeface="+mn-cs"/>
              </a:rPr>
              <a:t>售卖纳西族的东巴象形文字的字画店。</a:t>
            </a:r>
            <a:r>
              <a:rPr lang="zh-CN" altLang="en-US" sz="2800" b="1" dirty="0" smtClean="0">
                <a:latin typeface="楷体_GB2312" pitchFamily="49" charset="-122"/>
                <a:ea typeface="楷体_GB2312" pitchFamily="49" charset="-122"/>
                <a:cs typeface="+mn-cs"/>
              </a:rPr>
              <a:t> </a:t>
            </a:r>
            <a:endParaRPr lang="zh-CN" altLang="en-US" sz="2800" b="1" dirty="0" smtClean="0">
              <a:latin typeface="楷体_GB2312" pitchFamily="49" charset="-122"/>
              <a:ea typeface="楷体_GB2312" pitchFamily="49" charset="-122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04435" y="640715"/>
            <a:ext cx="4309110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2000" b="1" dirty="0" smtClean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我</a:t>
            </a:r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zh-CN" sz="2000" b="1" dirty="0">
                <a:solidFill>
                  <a:srgbClr val="FF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确实想</a:t>
            </a:r>
            <a:r>
              <a:rPr lang="zh-CN" sz="2000" b="1" dirty="0" smtClean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停下来</a:t>
            </a:r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zh-CN" sz="2000" b="1" dirty="0">
                <a:solidFill>
                  <a:srgbClr val="FF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被</a:t>
            </a:r>
            <a:r>
              <a:rPr lang="zh-CN" sz="2000" b="1" dirty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掺入砚池</a:t>
            </a:r>
            <a:r>
              <a:rPr lang="zh-CN" sz="2000" b="1" dirty="0" smtClean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中</a:t>
            </a:r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zh-CN" sz="2000" b="1" dirty="0" smtClean="0">
                <a:solidFill>
                  <a:srgbClr val="FF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被</a:t>
            </a:r>
            <a:r>
              <a:rPr lang="zh-CN" sz="2000" b="1" dirty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蘸到</a:t>
            </a:r>
            <a:r>
              <a:rPr lang="zh-CN" sz="2000" b="1" dirty="0" smtClean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笔尖</a:t>
            </a:r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zh-CN" sz="2000" b="1" dirty="0" smtClean="0">
                <a:solidFill>
                  <a:srgbClr val="FF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被</a:t>
            </a:r>
            <a:r>
              <a:rPr lang="zh-CN" sz="2000" b="1" dirty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写成东巴象形文的</a:t>
            </a:r>
            <a:r>
              <a:rPr lang="zh-CN" sz="2000" b="1" dirty="0" smtClean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“水”</a:t>
            </a:r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zh-CN" sz="2000" b="1" dirty="0" smtClean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挂</a:t>
            </a:r>
            <a:r>
              <a:rPr lang="zh-CN" sz="2000" b="1" dirty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在店</a:t>
            </a:r>
            <a:r>
              <a:rPr lang="zh-CN" sz="2000" b="1" dirty="0" smtClean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中</a:t>
            </a:r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endParaRPr lang="zh-CN" sz="2000" b="1" dirty="0" smtClean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zh-CN" sz="2000" b="1" dirty="0" smtClean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那样，来自</a:t>
            </a:r>
            <a:r>
              <a:rPr lang="zh-CN" sz="2000" b="1" dirty="0">
                <a:solidFill>
                  <a:srgbClr val="000000"/>
                </a:solidFill>
                <a:uFill>
                  <a:solidFill>
                    <a:srgbClr val="00FFFF"/>
                  </a:solidFill>
                </a:uFill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全世界的人都看见我了。</a:t>
            </a:r>
            <a:endParaRPr lang="zh-CN" altLang="en-US" sz="2000" b="1" dirty="0">
              <a:solidFill>
                <a:srgbClr val="000000"/>
              </a:solidFill>
              <a:uFill>
                <a:solidFill>
                  <a:srgbClr val="00FFFF"/>
                </a:solidFill>
              </a:uFill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2000" b="1" dirty="0" smtClean="0"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endParaRPr lang="zh-CN" altLang="en-US" sz="2000" b="1" dirty="0" smtClean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20200968"/>
</p:tagLst>
</file>

<file path=ppt/tags/tag2.xml><?xml version="1.0" encoding="utf-8"?>
<p:tagLst xmlns:p="http://schemas.openxmlformats.org/presentationml/2006/main">
  <p:tag name="KSO_WM_TEMPLATE_CATEGORY" val="custom"/>
  <p:tag name="KSO_WM_TEMPLATE_INDEX" val="20200968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20200968"/>
</p:tagLst>
</file>

<file path=ppt/tags/tag4.xml><?xml version="1.0" encoding="utf-8"?>
<p:tagLst xmlns:p="http://schemas.openxmlformats.org/presentationml/2006/main">
  <p:tag name="KSO_WM_UNIT_PLACING_PICTURE_USER_VIEWPORT" val="{&quot;height&quot;:4000,&quot;width&quot;:5330}"/>
</p:tagLst>
</file>

<file path=ppt/tags/tag5.xml><?xml version="1.0" encoding="utf-8"?>
<p:tagLst xmlns:p="http://schemas.openxmlformats.org/presentationml/2006/main">
  <p:tag name="KSO_WM_DOC_GUID" val="{19dad6be-3e40-409c-b8e7-de4c70cc6c84}"/>
</p:tagLst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微信PPT母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CDESIGNK</Template>
  <TotalTime>0</TotalTime>
  <Words>1767</Words>
  <Application>WPS 演示</Application>
  <PresentationFormat>在屏幕上显示</PresentationFormat>
  <Paragraphs>415</Paragraphs>
  <Slides>15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15</vt:i4>
      </vt:variant>
    </vt:vector>
  </HeadingPairs>
  <TitlesOfParts>
    <vt:vector size="38" baseType="lpstr">
      <vt:lpstr>Arial</vt:lpstr>
      <vt:lpstr>宋体</vt:lpstr>
      <vt:lpstr>Wingdings</vt:lpstr>
      <vt:lpstr>Calibri</vt:lpstr>
      <vt:lpstr>微软雅黑</vt:lpstr>
      <vt:lpstr>华文楷体</vt:lpstr>
      <vt:lpstr>Maiandra GD</vt:lpstr>
      <vt:lpstr>隶书</vt:lpstr>
      <vt:lpstr>Wingdings 2</vt:lpstr>
      <vt:lpstr>Wingdings</vt:lpstr>
      <vt:lpstr>Arial</vt:lpstr>
      <vt:lpstr>Cambria</vt:lpstr>
      <vt:lpstr>楷体</vt:lpstr>
      <vt:lpstr>汉语拼音</vt:lpstr>
      <vt:lpstr>Segoe Print</vt:lpstr>
      <vt:lpstr>黑体</vt:lpstr>
      <vt:lpstr>楷体_GB2312</vt:lpstr>
      <vt:lpstr>新宋体</vt:lpstr>
      <vt:lpstr>Arial Unicode MS</vt:lpstr>
      <vt:lpstr>华文楷体</vt:lpstr>
      <vt:lpstr>微信PPT母版</vt:lpstr>
      <vt:lpstr>龙腾四海</vt:lpstr>
      <vt:lpstr>1_龙腾四海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仿写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S</cp:lastModifiedBy>
  <cp:revision>222</cp:revision>
  <dcterms:created xsi:type="dcterms:W3CDTF">2012-06-06T01:30:00Z</dcterms:created>
  <dcterms:modified xsi:type="dcterms:W3CDTF">2021-04-15T02:55:03Z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2052-11.1.0.10446</vt:lpwstr>
  </property>
  <property fmtid="{D5CDD505-2E9C-101B-9397-08002B2CF9AE}" pid="3" name="ICV">
    <vt:lpwstr>D1CD838E3F7D42018FA48E6B0C955970</vt:lpwstr>
  </property>
</Properties>
</file>