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docx" ContentType="application/vnd.openxmlformats-officedocument.wordprocessingml.document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6"/>
  </p:notesMasterIdLst>
  <p:sldIdLst>
    <p:sldId id="256" r:id="rId4"/>
    <p:sldId id="321" r:id="rId5"/>
    <p:sldId id="353" r:id="rId6"/>
    <p:sldId id="358" r:id="rId7"/>
    <p:sldId id="352" r:id="rId8"/>
    <p:sldId id="354" r:id="rId9"/>
    <p:sldId id="357" r:id="rId10"/>
    <p:sldId id="374" r:id="rId11"/>
    <p:sldId id="355" r:id="rId12"/>
    <p:sldId id="359" r:id="rId13"/>
    <p:sldId id="360" r:id="rId14"/>
    <p:sldId id="369" r:id="rId15"/>
    <p:sldId id="361" r:id="rId16"/>
    <p:sldId id="362" r:id="rId17"/>
    <p:sldId id="364" r:id="rId18"/>
    <p:sldId id="371" r:id="rId19"/>
    <p:sldId id="363" r:id="rId20"/>
    <p:sldId id="372" r:id="rId21"/>
    <p:sldId id="375" r:id="rId22"/>
    <p:sldId id="376" r:id="rId23"/>
    <p:sldId id="377" r:id="rId24"/>
    <p:sldId id="378" r:id="rId25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5000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00"/>
    <a:srgbClr val="000000"/>
    <a:srgbClr val="F6A8C9"/>
    <a:srgbClr val="660066"/>
    <a:srgbClr val="6600CC"/>
    <a:srgbClr val="0F010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/>
    <p:restoredTop sz="94660"/>
  </p:normalViewPr>
  <p:slideViewPr>
    <p:cSldViewPr showGuides="1"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00AC8-1A57-4FA1-9B89-9F01CA1559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83E09-280E-4E79-999F-90AC9A1A68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1270" descr="200712172109537_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标题 11265"/>
          <p:cNvSpPr>
            <a:spLocks noGrp="1"/>
          </p:cNvSpPr>
          <p:nvPr>
            <p:ph type="ctrTitle"/>
          </p:nvPr>
        </p:nvSpPr>
        <p:spPr>
          <a:xfrm>
            <a:off x="539750" y="908050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267" name="副标题 1126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1268" name="日期占位符 1126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 b="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1269" name="页脚占位符 1126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 b="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1270" name="灯片编号占位符 1126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 b="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79878" descr="200712172109537_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4" name="标题 79873"/>
          <p:cNvSpPr>
            <a:spLocks noGrp="1" noRot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9875" name="副标题 79874"/>
          <p:cNvSpPr>
            <a:spLocks noGrp="1" noRot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lvl1pPr>
            <a:lvl2pPr marL="457200" lvl="1" indent="0" algn="ctr">
              <a:buClr>
                <a:schemeClr val="accent2"/>
              </a:buClr>
              <a:buSzPct val="85000"/>
              <a:buFont typeface="Wingdings" panose="05000000000000000000" pitchFamily="2" charset="2"/>
              <a:buNone/>
              <a:defRPr/>
            </a:lvl2pPr>
            <a:lvl3pPr marL="914400" lvl="2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3pPr>
            <a:lvl4pPr marL="1371600" lvl="3" indent="0" algn="ctr"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/>
            </a:lvl4pPr>
            <a:lvl5pPr marL="1828800" lvl="4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9876" name="日期占位符 79875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 b="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9877" name="页脚占位符 7987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 b="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9878" name="灯片编号占位符 7987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 b="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1625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7408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7188" y="609600"/>
            <a:ext cx="2135188" cy="54895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09600"/>
            <a:ext cx="6281784" cy="54895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9222" descr="200712172109537_2副本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400175" y="0"/>
            <a:ext cx="7743825" cy="3486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92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8" name="文本占位符 9218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220" name="日期占位符 921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221" name="页脚占位符 92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222" name="灯片编号占位符 92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b="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78849"/>
          <p:cNvSpPr>
            <a:spLocks noGrp="1" noRot="1"/>
          </p:cNvSpPr>
          <p:nvPr>
            <p:ph type="title"/>
          </p:nvPr>
        </p:nvSpPr>
        <p:spPr>
          <a:xfrm>
            <a:off x="301625" y="60960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78850"/>
          <p:cNvSpPr>
            <a:spLocks noGrp="1" noRot="1"/>
          </p:cNvSpPr>
          <p:nvPr>
            <p:ph type="body"/>
          </p:nvPr>
        </p:nvSpPr>
        <p:spPr>
          <a:xfrm>
            <a:off x="301625" y="1905000"/>
            <a:ext cx="8540750" cy="41941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8852" name="日期占位符 78851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8853" name="页脚占位符 788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8854" name="灯片编号占位符 788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b="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2055" name="图片 78854" descr="200712172109537_2副本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00175" y="0"/>
            <a:ext cx="7743825" cy="34861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v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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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0" fontAlgn="base" latinLnBrk="0" hangingPunct="0">
        <a:lnSpc>
          <a:spcPct val="100000"/>
        </a:lnSpc>
        <a:spcBef>
          <a:spcPct val="5000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wmf"/><Relationship Id="rId2" Type="http://schemas.openxmlformats.org/officeDocument/2006/relationships/oleObject" Target="../embeddings/Document1.doc"/><Relationship Id="rId1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hyperlink" Target="5.&#35838;&#39064;&#30740;&#31350;&#36807;&#31243;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.xml"/><Relationship Id="rId3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wmf"/><Relationship Id="rId1" Type="http://schemas.openxmlformats.org/officeDocument/2006/relationships/package" Target="../embeddings/Document2.docx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 noRot="1"/>
          </p:cNvSpPr>
          <p:nvPr>
            <p:ph type="ctrTitle"/>
          </p:nvPr>
        </p:nvSpPr>
        <p:spPr>
          <a:xfrm>
            <a:off x="0" y="981075"/>
            <a:ext cx="9144000" cy="1694815"/>
          </a:xfrm>
          <a:solidFill>
            <a:schemeClr val="bg1">
              <a:alpha val="80000"/>
            </a:schemeClr>
          </a:solidFill>
          <a:ln w="38100"/>
        </p:spPr>
        <p:txBody>
          <a:bodyPr anchor="ctr"/>
          <a:lstStyle/>
          <a:p>
            <a:pPr defTabSz="914400">
              <a:buSzTx/>
            </a:pPr>
            <a:r>
              <a:rPr lang="zh-CN" altLang="zh-CN" sz="5400" b="1" kern="1200" baseline="0" dirty="0">
                <a:latin typeface="+mj-lt"/>
                <a:ea typeface="+mj-ea"/>
                <a:cs typeface="+mj-cs"/>
              </a:rPr>
              <a:t>基于希沃环境下小学数学</a:t>
            </a:r>
            <a:br>
              <a:rPr lang="zh-CN" altLang="zh-CN" sz="5400" b="1" kern="1200" baseline="0" dirty="0">
                <a:latin typeface="+mj-lt"/>
                <a:ea typeface="+mj-ea"/>
                <a:cs typeface="+mj-cs"/>
              </a:rPr>
            </a:br>
            <a:r>
              <a:rPr lang="zh-CN" altLang="zh-CN" sz="5400" b="1" kern="1200" baseline="0" dirty="0">
                <a:latin typeface="+mj-lt"/>
                <a:ea typeface="+mj-ea"/>
                <a:cs typeface="+mj-cs"/>
              </a:rPr>
              <a:t>课堂教学的实践研究</a:t>
            </a:r>
            <a:endParaRPr lang="zh-CN" altLang="zh-CN" sz="5400" b="1" kern="1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259632" y="2688110"/>
            <a:ext cx="6400800" cy="1752600"/>
          </a:xfrm>
        </p:spPr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-</a:t>
            </a:r>
            <a:r>
              <a:rPr lang="zh-CN" altLang="en-US" dirty="0" smtClean="0"/>
              <a:t>自治区小课题研究阶段汇报</a:t>
            </a:r>
            <a:endParaRPr lang="en-US" altLang="zh-CN" dirty="0" smtClean="0"/>
          </a:p>
          <a:p>
            <a:r>
              <a:rPr lang="en-US" altLang="zh-CN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en-US" altLang="zh-CN" sz="2000" b="1" dirty="0" smtClean="0">
              <a:solidFill>
                <a:srgbClr val="007A7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2000" b="1" dirty="0">
              <a:solidFill>
                <a:srgbClr val="007A7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尼勒克县</a:t>
            </a:r>
            <a:r>
              <a:rPr lang="zh-CN" altLang="en-US" sz="2000" b="1" dirty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武进实验</a:t>
            </a:r>
            <a:r>
              <a:rPr lang="zh-CN" altLang="en-US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学校</a:t>
            </a:r>
            <a:endParaRPr lang="en-US" altLang="zh-CN" sz="2000" b="1" dirty="0" smtClean="0">
              <a:solidFill>
                <a:srgbClr val="007A77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2021</a:t>
            </a:r>
            <a:r>
              <a:rPr lang="zh-CN" altLang="en-US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12</a:t>
            </a:r>
            <a:r>
              <a:rPr lang="zh-CN" altLang="en-US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日 </a:t>
            </a:r>
            <a:r>
              <a:rPr lang="en-US" altLang="zh-CN" sz="2000" b="1" dirty="0" smtClean="0">
                <a:solidFill>
                  <a:srgbClr val="007A7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                                            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611560" y="1145986"/>
            <a:ext cx="736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100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（六）</a:t>
            </a:r>
            <a:r>
              <a:rPr lang="zh-CN" altLang="en-US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积极地开展并参加科研课题相关培训活动</a:t>
            </a:r>
            <a:r>
              <a:rPr lang="en-US" altLang="zh-CN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; </a:t>
            </a:r>
            <a:r>
              <a:rPr lang="zh-CN" altLang="en-US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（充分利用我校学研日活动及微信和钉钉平台进行相关培训</a:t>
            </a:r>
            <a:r>
              <a:rPr lang="zh-CN" altLang="en-US" sz="2100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。</a:t>
            </a:r>
            <a:r>
              <a:rPr lang="zh-CN" altLang="en-US" sz="2100" dirty="0" smtClean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两次希沃培训图片</a:t>
            </a:r>
            <a:endParaRPr lang="zh-CN" altLang="en-US" sz="2100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0590" y="2348865"/>
            <a:ext cx="7477125" cy="340868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zh-CN" altLang="en-US" sz="2100" kern="1200" cap="none" spc="0" normalizeH="0" baseline="0" noProof="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（七）</a:t>
            </a:r>
            <a:r>
              <a:rPr lang="zh-CN" altLang="en-US" sz="2400" dirty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备课革新，改革传统备课模式，组织力量，集中备课</a:t>
            </a:r>
            <a:r>
              <a:rPr lang="zh-CN" altLang="en-US" sz="240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zh-CN" altLang="en-US" b="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" name="图片 10" descr="讨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844675"/>
            <a:ext cx="7197725" cy="4175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zh-CN" altLang="en-US" sz="2100" kern="1200" cap="none" spc="0" normalizeH="0" baseline="0" noProof="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（七）</a:t>
            </a:r>
            <a:r>
              <a:rPr lang="zh-CN" altLang="en-US" sz="2400" dirty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备课革新，改革传统备课模式，组织力量，集中备课</a:t>
            </a:r>
            <a:r>
              <a:rPr lang="zh-CN" altLang="en-US" sz="240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zh-CN" altLang="en-US" b="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772285"/>
            <a:ext cx="3875405" cy="4609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35" y="1772285"/>
            <a:ext cx="3603625" cy="466534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kern="1200" cap="none" spc="0" normalizeH="0" baseline="0" noProof="1"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100" kern="1200" cap="none" spc="0" normalizeH="0" baseline="0" noProof="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（七）</a:t>
            </a:r>
            <a:r>
              <a:rPr kumimoji="0" lang="zh-CN" altLang="en-US" sz="2400" kern="1200" cap="none" spc="0" normalizeH="0" baseline="0" noProof="0" dirty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备课革新，改革传统备课模式，组织力量，集中备课</a:t>
            </a:r>
            <a:r>
              <a:rPr kumimoji="0" lang="zh-CN" altLang="en-US" sz="2400" kern="1200" cap="none" spc="0" normalizeH="0" baseline="0" noProof="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。</a:t>
            </a:r>
            <a:endParaRPr kumimoji="0" lang="zh-CN" altLang="en-US" b="0" kern="1200" cap="none" spc="0" normalizeH="0" baseline="0" noProof="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+mn-cs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83895" y="1628775"/>
          <a:ext cx="3437255" cy="4751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630"/>
                <a:gridCol w="598805"/>
                <a:gridCol w="458470"/>
                <a:gridCol w="718185"/>
                <a:gridCol w="193675"/>
                <a:gridCol w="1253490"/>
              </a:tblGrid>
              <a:tr h="1917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课题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主备人：     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辅备人： 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课型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教学目标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◆</a:t>
                      </a:r>
                      <a:r>
                        <a:rPr lang="en-US" sz="500" b="1">
                          <a:latin typeface="华文新魏" charset="0"/>
                          <a:cs typeface="华文新魏" charset="0"/>
                        </a:rPr>
                        <a:t>知识与技能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◆</a:t>
                      </a:r>
                      <a:r>
                        <a:rPr lang="en-US" sz="500" b="1">
                          <a:latin typeface="华文新魏" charset="0"/>
                          <a:cs typeface="华文新魏" charset="0"/>
                        </a:rPr>
                        <a:t>过程与方法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◆</a:t>
                      </a:r>
                      <a:r>
                        <a:rPr lang="en-US" sz="500" b="1">
                          <a:latin typeface="华文新魏" charset="0"/>
                          <a:cs typeface="华文新魏" charset="0"/>
                        </a:rPr>
                        <a:t>情感、态度与价值观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器材教具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Times New Roman" panose="02020603050405020304" charset="0"/>
                          <a:cs typeface="Times New Roman" panose="02020603050405020304" charset="0"/>
                        </a:rPr>
                        <a:t>教具：课件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重点难点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Times New Roman" panose="02020603050405020304" charset="0"/>
                          <a:cs typeface="Times New Roman" panose="02020603050405020304" charset="0"/>
                        </a:rPr>
                        <a:t>重点：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en-US" sz="500">
                          <a:latin typeface="Times New Roman" panose="02020603050405020304" charset="0"/>
                          <a:cs typeface="Times New Roman" panose="02020603050405020304" charset="0"/>
                        </a:rPr>
                        <a:t>难点：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altLang="en-US" sz="5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教学方法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教学资源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6"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   学   设   计   与   过   程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教学环节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问题设置及学生活动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二次备课动态修改部分</a:t>
                      </a:r>
                      <a:endParaRPr lang="en-US" altLang="en-US" sz="5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9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新课引入：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5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9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en-US" sz="5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5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教 学 过 程                   教 学 过 程                              教 学 过 程</a:t>
                      </a:r>
                      <a:endParaRPr lang="en-US" altLang="en-US" sz="5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5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6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作 业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板书设计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教学反思</a:t>
                      </a:r>
                      <a:endParaRPr lang="en-US" altLang="en-US" sz="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4644390" y="1665605"/>
          <a:ext cx="3436620" cy="4787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430530"/>
                <a:gridCol w="247650"/>
                <a:gridCol w="687705"/>
                <a:gridCol w="250825"/>
                <a:gridCol w="282575"/>
                <a:gridCol w="607695"/>
                <a:gridCol w="488950"/>
                <a:gridCol w="232410"/>
              </a:tblGrid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姓  名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所教学科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数学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E-mail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</a:t>
                      </a:r>
                      <a:endParaRPr lang="en-US" altLang="en-US" sz="4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从教时间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2012.09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联系电话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学校名称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尼勒克县武进实验学校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教案标题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《》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所属学科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数学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适用年级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五年级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对应教材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教材版本：</a:t>
                      </a:r>
                      <a:r>
                        <a:rPr lang="en-US" sz="500" u="sng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  人民教育出版社  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， 第几册：</a:t>
                      </a:r>
                      <a:r>
                        <a:rPr lang="en-US" sz="500" u="sng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 五年级（上册）      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，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覆盖范围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第</a:t>
                      </a:r>
                      <a:r>
                        <a:rPr lang="en-US" sz="500" u="sng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 六  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单元，单元名称：</a:t>
                      </a:r>
                      <a:r>
                        <a:rPr lang="en-US" sz="500" u="sng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 多边形面积  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第</a:t>
                      </a:r>
                      <a:r>
                        <a:rPr lang="en-US" sz="500" u="sng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  二  </a:t>
                      </a: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课时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学习者分析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 </a:t>
                      </a:r>
                      <a:endParaRPr lang="en-US" altLang="en-US" sz="50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学习重难点分析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教学重点：教学难点：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学习环境描述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8702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师在课堂教学中，应走出“黑板+粉笔+教材”的传统模式，充分利用希沃一体机教育教学手段，拓展优化教育环境，以此激发学生深厚的学习兴趣和欲望，使课堂由封闭走向开放。希沃一体机能最大限度促进了丰富多样的教育资源的整合，为课堂教学提供良好的交互平台和协作环境，增强学生兴趣，提高教学效率，激励学生参与教学，从而达到有效学习和高效学习的目的，使学生积极参与，乐学、会学，从而培养和提高学生的合作能力、实践能力和创新能力，从而提高课堂教学效率，提高教育教学质量。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仿宋_GB2312" charset="0"/>
                          <a:cs typeface="仿宋_GB2312" charset="0"/>
                        </a:rPr>
                        <a:t>学习目标设计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1、知识与技能</a:t>
                      </a: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2、过程与方法3、情感态度与价值观</a:t>
                      </a: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gridSpan="8">
                  <a:txBody>
                    <a:bodyPr/>
                    <a:p>
                      <a:pPr algn="ctr">
                        <a:buNone/>
                      </a:pPr>
                      <a:r>
                        <a:rPr lang="en-US" sz="5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三角形的面积教学过程</a:t>
                      </a:r>
                      <a:endParaRPr lang="en-US" altLang="en-US" sz="5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785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过程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教师活动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学生活动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希沃环境的应用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03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一、回忆旧知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13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二、创设情境，揭示课题。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三、主动探究，获取新知。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5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  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73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内化新知巩固反思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。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08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分层练习 拓展延伸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0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40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735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板书</a:t>
                      </a:r>
                      <a:endParaRPr lang="en-US" altLang="en-US" sz="5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>
                        <a:buNone/>
                      </a:pPr>
                      <a:r>
                        <a:rPr lang="en-US" sz="5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                                                 </a:t>
                      </a:r>
                      <a:endParaRPr lang="en-US" altLang="en-US" sz="5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en-US" sz="400">
                        <a:latin typeface="Times New Roman" panose="02020603050405020304" charset="0"/>
                      </a:endParaRPr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（七）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备课革新，改革传统备课模式，组织力量，集中备课。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700530"/>
            <a:ext cx="4611370" cy="48539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1731010"/>
            <a:ext cx="4300220" cy="479298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（七）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备课革新，改革传统备课模式，组织力量，集中备课。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1628775"/>
            <a:ext cx="3930015" cy="4792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" y="1628775"/>
            <a:ext cx="4200525" cy="480568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（七）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备课革新，改革传统备课模式，组织力量，集中备课。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684655"/>
            <a:ext cx="4432300" cy="487362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535" y="1663700"/>
            <a:ext cx="4089400" cy="489458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100" dirty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立足课堂</a:t>
            </a:r>
            <a:r>
              <a:rPr lang="zh-CN" altLang="en-US" sz="210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，演绎精彩课堂。</a:t>
            </a:r>
            <a:r>
              <a:rPr lang="zh-CN" altLang="en-US" sz="21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优质课授课图片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56385"/>
            <a:ext cx="3831590" cy="4442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556385"/>
            <a:ext cx="4595495" cy="457517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179512" y="1203623"/>
            <a:ext cx="8208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100" dirty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立足课堂</a:t>
            </a:r>
            <a:r>
              <a:rPr lang="zh-CN" altLang="en-US" sz="2100" dirty="0" smtClean="0">
                <a:solidFill>
                  <a:srgbClr val="99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，演绎精彩课堂。</a:t>
            </a:r>
            <a:r>
              <a:rPr lang="zh-CN" altLang="en-US" sz="21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优质课授课图片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1835150"/>
            <a:ext cx="4250055" cy="3187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1835150"/>
            <a:ext cx="4385945" cy="318516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0" y="225425"/>
            <a:ext cx="5432425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第三部分:课题运行的阶段性成果: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8960" y="1153795"/>
            <a:ext cx="4601845" cy="5105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113790"/>
            <a:ext cx="4107180" cy="514540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3" name="AutoShape 185"/>
          <p:cNvSpPr>
            <a:spLocks noChangeArrowheads="1"/>
          </p:cNvSpPr>
          <p:nvPr/>
        </p:nvSpPr>
        <p:spPr bwMode="gray">
          <a:xfrm rot="5400000">
            <a:off x="-1549400" y="1916113"/>
            <a:ext cx="4430713" cy="4430713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74" name="AutoShape 186"/>
          <p:cNvSpPr>
            <a:spLocks noChangeArrowheads="1"/>
          </p:cNvSpPr>
          <p:nvPr/>
        </p:nvSpPr>
        <p:spPr bwMode="ltGray">
          <a:xfrm rot="5400000">
            <a:off x="-1310481" y="2243931"/>
            <a:ext cx="3768725" cy="3767138"/>
          </a:xfrm>
          <a:custGeom>
            <a:avLst/>
            <a:gdLst>
              <a:gd name="G0" fmla="+- 744 0 0"/>
              <a:gd name="G1" fmla="+- 11756105 0 0"/>
              <a:gd name="G2" fmla="+- 0 0 11756105"/>
              <a:gd name="T0" fmla="*/ 0 256 1"/>
              <a:gd name="T1" fmla="*/ 180 256 1"/>
              <a:gd name="G3" fmla="+- 11756105 T0 T1"/>
              <a:gd name="T2" fmla="*/ 0 256 1"/>
              <a:gd name="T3" fmla="*/ 90 256 1"/>
              <a:gd name="G4" fmla="+- 11756105 T2 T3"/>
              <a:gd name="G5" fmla="*/ G4 2 1"/>
              <a:gd name="T4" fmla="*/ 90 256 1"/>
              <a:gd name="T5" fmla="*/ 0 256 1"/>
              <a:gd name="G6" fmla="+- 11756105 T4 T5"/>
              <a:gd name="G7" fmla="*/ G6 2 1"/>
              <a:gd name="G8" fmla="abs 1175610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44"/>
              <a:gd name="G18" fmla="*/ 744 1 2"/>
              <a:gd name="G19" fmla="+- G18 5400 0"/>
              <a:gd name="G20" fmla="cos G19 11756105"/>
              <a:gd name="G21" fmla="sin G19 11756105"/>
              <a:gd name="G22" fmla="+- G20 10800 0"/>
              <a:gd name="G23" fmla="+- G21 10800 0"/>
              <a:gd name="G24" fmla="+- 10800 0 G20"/>
              <a:gd name="G25" fmla="+- 744 10800 0"/>
              <a:gd name="G26" fmla="?: G9 G17 G25"/>
              <a:gd name="G27" fmla="?: G9 0 21600"/>
              <a:gd name="G28" fmla="cos 10800 11756105"/>
              <a:gd name="G29" fmla="sin 10800 11756105"/>
              <a:gd name="G30" fmla="sin 744 11756105"/>
              <a:gd name="G31" fmla="+- G28 10800 0"/>
              <a:gd name="G32" fmla="+- G29 10800 0"/>
              <a:gd name="G33" fmla="+- G30 10800 0"/>
              <a:gd name="G34" fmla="?: G4 0 G31"/>
              <a:gd name="G35" fmla="?: 11756105 G34 0"/>
              <a:gd name="G36" fmla="?: G6 G35 G31"/>
              <a:gd name="G37" fmla="+- 21600 0 G36"/>
              <a:gd name="G38" fmla="?: G4 0 G33"/>
              <a:gd name="G39" fmla="?: 1175610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028 w 21600"/>
              <a:gd name="T15" fmla="*/ 10862 h 21600"/>
              <a:gd name="T16" fmla="*/ 10800 w 21600"/>
              <a:gd name="T17" fmla="*/ 10056 h 21600"/>
              <a:gd name="T18" fmla="*/ 16572 w 21600"/>
              <a:gd name="T19" fmla="*/ 1086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056" y="10807"/>
                </a:moveTo>
                <a:cubicBezTo>
                  <a:pt x="10056" y="10805"/>
                  <a:pt x="10056" y="10802"/>
                  <a:pt x="10056" y="10800"/>
                </a:cubicBezTo>
                <a:cubicBezTo>
                  <a:pt x="10056" y="10389"/>
                  <a:pt x="10389" y="10056"/>
                  <a:pt x="10800" y="10056"/>
                </a:cubicBezTo>
                <a:cubicBezTo>
                  <a:pt x="11210" y="10056"/>
                  <a:pt x="11544" y="10389"/>
                  <a:pt x="11544" y="10800"/>
                </a:cubicBezTo>
                <a:cubicBezTo>
                  <a:pt x="11544" y="10802"/>
                  <a:pt x="11543" y="10805"/>
                  <a:pt x="11543" y="10807"/>
                </a:cubicBezTo>
                <a:lnTo>
                  <a:pt x="21599" y="10916"/>
                </a:lnTo>
                <a:cubicBezTo>
                  <a:pt x="21599" y="10877"/>
                  <a:pt x="21600" y="1083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38"/>
                  <a:pt x="0" y="10877"/>
                  <a:pt x="0" y="1091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0099FF"/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77" name="AutoShape 189"/>
          <p:cNvSpPr>
            <a:spLocks noChangeArrowheads="1"/>
          </p:cNvSpPr>
          <p:nvPr/>
        </p:nvSpPr>
        <p:spPr bwMode="gray">
          <a:xfrm>
            <a:off x="2411413" y="2420938"/>
            <a:ext cx="4826000" cy="530225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33CCFF"/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630" name="Group 190"/>
          <p:cNvGrpSpPr/>
          <p:nvPr/>
        </p:nvGrpSpPr>
        <p:grpSpPr>
          <a:xfrm>
            <a:off x="2060575" y="2460625"/>
            <a:ext cx="501650" cy="501650"/>
            <a:chOff x="1583" y="1494"/>
            <a:chExt cx="526" cy="526"/>
          </a:xfrm>
        </p:grpSpPr>
        <p:sp>
          <p:nvSpPr>
            <p:cNvPr id="12479" name="Oval 19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rgbClr val="33CCFF"/>
            </a:soli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80" name="Oval 192"/>
            <p:cNvSpPr>
              <a:spLocks noChangeArrowheads="1"/>
            </p:cNvSpPr>
            <p:nvPr/>
          </p:nvSpPr>
          <p:spPr bwMode="gray">
            <a:xfrm>
              <a:off x="1635" y="1547"/>
              <a:ext cx="424" cy="424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81" name="Oval 193"/>
            <p:cNvSpPr>
              <a:spLocks noChangeArrowheads="1"/>
            </p:cNvSpPr>
            <p:nvPr/>
          </p:nvSpPr>
          <p:spPr bwMode="gray">
            <a:xfrm>
              <a:off x="1641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82" name="Oval 194"/>
            <p:cNvSpPr>
              <a:spLocks noChangeArrowheads="1"/>
            </p:cNvSpPr>
            <p:nvPr/>
          </p:nvSpPr>
          <p:spPr bwMode="gray">
            <a:xfrm>
              <a:off x="1651" y="1582"/>
              <a:ext cx="266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83" name="Oval 195"/>
            <p:cNvSpPr>
              <a:spLocks noChangeArrowheads="1"/>
            </p:cNvSpPr>
            <p:nvPr/>
          </p:nvSpPr>
          <p:spPr bwMode="gray">
            <a:xfrm>
              <a:off x="1660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631" name="Text Box 196"/>
          <p:cNvSpPr txBox="1"/>
          <p:nvPr/>
        </p:nvSpPr>
        <p:spPr>
          <a:xfrm>
            <a:off x="2124075" y="2492375"/>
            <a:ext cx="311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485" name="Text Box 197">
            <a:hlinkClick r:id="rId1" action="ppaction://hlinksldjump"/>
          </p:cNvPr>
          <p:cNvSpPr txBox="1"/>
          <p:nvPr/>
        </p:nvSpPr>
        <p:spPr>
          <a:xfrm>
            <a:off x="2627313" y="2420938"/>
            <a:ext cx="4356100" cy="461665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一、	课题的基本情况介绍。</a:t>
            </a:r>
            <a:endParaRPr lang="zh-CN" altLang="zh-CN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2487" name="AutoShape 199"/>
          <p:cNvSpPr>
            <a:spLocks noChangeArrowheads="1"/>
          </p:cNvSpPr>
          <p:nvPr/>
        </p:nvSpPr>
        <p:spPr bwMode="gray">
          <a:xfrm>
            <a:off x="2833688" y="3173413"/>
            <a:ext cx="4827588" cy="52863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CCFF"/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634" name="Group 200"/>
          <p:cNvGrpSpPr/>
          <p:nvPr/>
        </p:nvGrpSpPr>
        <p:grpSpPr>
          <a:xfrm>
            <a:off x="2463800" y="3189288"/>
            <a:ext cx="501650" cy="501650"/>
            <a:chOff x="1583" y="1494"/>
            <a:chExt cx="526" cy="526"/>
          </a:xfrm>
        </p:grpSpPr>
        <p:sp>
          <p:nvSpPr>
            <p:cNvPr id="12489" name="Oval 20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90" name="Oval 202"/>
            <p:cNvSpPr>
              <a:spLocks noChangeArrowheads="1"/>
            </p:cNvSpPr>
            <p:nvPr/>
          </p:nvSpPr>
          <p:spPr bwMode="gray">
            <a:xfrm>
              <a:off x="1635" y="1547"/>
              <a:ext cx="424" cy="424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91" name="Oval 203"/>
            <p:cNvSpPr>
              <a:spLocks noChangeArrowheads="1"/>
            </p:cNvSpPr>
            <p:nvPr/>
          </p:nvSpPr>
          <p:spPr bwMode="gray">
            <a:xfrm>
              <a:off x="1641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92" name="Oval 204"/>
            <p:cNvSpPr>
              <a:spLocks noChangeArrowheads="1"/>
            </p:cNvSpPr>
            <p:nvPr/>
          </p:nvSpPr>
          <p:spPr bwMode="gray">
            <a:xfrm>
              <a:off x="1651" y="1582"/>
              <a:ext cx="266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93" name="Oval 205"/>
            <p:cNvSpPr>
              <a:spLocks noChangeArrowheads="1"/>
            </p:cNvSpPr>
            <p:nvPr/>
          </p:nvSpPr>
          <p:spPr bwMode="gray">
            <a:xfrm>
              <a:off x="1660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635" name="Text Box 206"/>
          <p:cNvSpPr txBox="1"/>
          <p:nvPr/>
        </p:nvSpPr>
        <p:spPr>
          <a:xfrm>
            <a:off x="2555875" y="3259138"/>
            <a:ext cx="311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495" name="Text Box 207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3022600" y="3219450"/>
            <a:ext cx="3349625" cy="46037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kumimoji="0" lang="zh-CN" altLang="en-US" sz="24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2497" name="AutoShape 209"/>
          <p:cNvSpPr>
            <a:spLocks noChangeArrowheads="1"/>
          </p:cNvSpPr>
          <p:nvPr/>
        </p:nvSpPr>
        <p:spPr bwMode="gray">
          <a:xfrm>
            <a:off x="2916238" y="3933825"/>
            <a:ext cx="4826000" cy="52863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CCFF"/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638" name="Group 210"/>
          <p:cNvGrpSpPr/>
          <p:nvPr/>
        </p:nvGrpSpPr>
        <p:grpSpPr>
          <a:xfrm>
            <a:off x="2549525" y="3916363"/>
            <a:ext cx="501650" cy="501650"/>
            <a:chOff x="1583" y="1494"/>
            <a:chExt cx="526" cy="526"/>
          </a:xfrm>
        </p:grpSpPr>
        <p:sp>
          <p:nvSpPr>
            <p:cNvPr id="12499" name="Oval 21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00" name="Oval 212"/>
            <p:cNvSpPr>
              <a:spLocks noChangeArrowheads="1"/>
            </p:cNvSpPr>
            <p:nvPr/>
          </p:nvSpPr>
          <p:spPr bwMode="gray">
            <a:xfrm>
              <a:off x="1635" y="1547"/>
              <a:ext cx="424" cy="424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01" name="Oval 213"/>
            <p:cNvSpPr>
              <a:spLocks noChangeArrowheads="1"/>
            </p:cNvSpPr>
            <p:nvPr/>
          </p:nvSpPr>
          <p:spPr bwMode="gray">
            <a:xfrm>
              <a:off x="1641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02" name="Oval 214"/>
            <p:cNvSpPr>
              <a:spLocks noChangeArrowheads="1"/>
            </p:cNvSpPr>
            <p:nvPr/>
          </p:nvSpPr>
          <p:spPr bwMode="gray">
            <a:xfrm>
              <a:off x="1651" y="1582"/>
              <a:ext cx="266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03" name="Oval 215"/>
            <p:cNvSpPr>
              <a:spLocks noChangeArrowheads="1"/>
            </p:cNvSpPr>
            <p:nvPr/>
          </p:nvSpPr>
          <p:spPr bwMode="gray">
            <a:xfrm>
              <a:off x="1660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639" name="Text Box 216"/>
          <p:cNvSpPr txBox="1"/>
          <p:nvPr/>
        </p:nvSpPr>
        <p:spPr>
          <a:xfrm>
            <a:off x="2641600" y="3984625"/>
            <a:ext cx="311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05" name="Text Box 217">
            <a:hlinkClick r:id="rId1" action="ppaction://hlinksldjump"/>
          </p:cNvPr>
          <p:cNvSpPr txBox="1"/>
          <p:nvPr/>
        </p:nvSpPr>
        <p:spPr>
          <a:xfrm>
            <a:off x="2197100" y="3938588"/>
            <a:ext cx="4786313" cy="461962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课题运行的阶段性成果</a:t>
            </a:r>
            <a:r>
              <a:rPr lang="en-US" altLang="zh-CN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:</a:t>
            </a:r>
            <a:endParaRPr lang="zh-CN" altLang="zh-CN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2507" name="AutoShape 219"/>
          <p:cNvSpPr>
            <a:spLocks noChangeArrowheads="1"/>
          </p:cNvSpPr>
          <p:nvPr/>
        </p:nvSpPr>
        <p:spPr bwMode="gray">
          <a:xfrm>
            <a:off x="2833688" y="4627563"/>
            <a:ext cx="4827588" cy="530225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CCFF"/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642" name="Group 220"/>
          <p:cNvGrpSpPr/>
          <p:nvPr/>
        </p:nvGrpSpPr>
        <p:grpSpPr>
          <a:xfrm>
            <a:off x="2484438" y="4652963"/>
            <a:ext cx="501650" cy="501650"/>
            <a:chOff x="1583" y="1494"/>
            <a:chExt cx="526" cy="526"/>
          </a:xfrm>
        </p:grpSpPr>
        <p:sp>
          <p:nvSpPr>
            <p:cNvPr id="12509" name="Oval 22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10" name="Oval 222"/>
            <p:cNvSpPr>
              <a:spLocks noChangeArrowheads="1"/>
            </p:cNvSpPr>
            <p:nvPr/>
          </p:nvSpPr>
          <p:spPr bwMode="gray">
            <a:xfrm>
              <a:off x="1635" y="1547"/>
              <a:ext cx="424" cy="424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11" name="Oval 223"/>
            <p:cNvSpPr>
              <a:spLocks noChangeArrowheads="1"/>
            </p:cNvSpPr>
            <p:nvPr/>
          </p:nvSpPr>
          <p:spPr bwMode="gray">
            <a:xfrm>
              <a:off x="1641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12" name="Oval 224"/>
            <p:cNvSpPr>
              <a:spLocks noChangeArrowheads="1"/>
            </p:cNvSpPr>
            <p:nvPr/>
          </p:nvSpPr>
          <p:spPr bwMode="gray">
            <a:xfrm>
              <a:off x="1651" y="1582"/>
              <a:ext cx="266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13" name="Oval 225"/>
            <p:cNvSpPr>
              <a:spLocks noChangeArrowheads="1"/>
            </p:cNvSpPr>
            <p:nvPr/>
          </p:nvSpPr>
          <p:spPr bwMode="gray">
            <a:xfrm>
              <a:off x="1660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643" name="Text Box 226"/>
          <p:cNvSpPr txBox="1"/>
          <p:nvPr/>
        </p:nvSpPr>
        <p:spPr>
          <a:xfrm>
            <a:off x="2555875" y="4713288"/>
            <a:ext cx="311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15" name="Text Box 227">
            <a:hlinkClick r:id="rId1" action="ppaction://hlinksldjump"/>
          </p:cNvPr>
          <p:cNvSpPr txBox="1"/>
          <p:nvPr/>
        </p:nvSpPr>
        <p:spPr>
          <a:xfrm>
            <a:off x="2843213" y="4652963"/>
            <a:ext cx="3494087" cy="461962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课题研究中的困惑</a:t>
            </a:r>
            <a:endParaRPr lang="zh-CN" altLang="zh-CN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23215" y="476250"/>
          <a:ext cx="2015490" cy="165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2" imgW="971550" imgH="800100" progId="Word.Document.8">
                  <p:embed/>
                </p:oleObj>
              </mc:Choice>
              <mc:Fallback>
                <p:oleObj name="" showAsIcon="1" r:id="rId2" imgW="971550" imgH="800100" progId="Word.Document.8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215" y="476250"/>
                        <a:ext cx="2015490" cy="1659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5" grpId="0" bldLvl="0" animBg="1"/>
      <p:bldP spid="12495" grpId="0" bldLvl="0" animBg="1"/>
      <p:bldP spid="12505" grpId="0" bldLvl="0" animBg="1"/>
      <p:bldP spid="1251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0" y="225425"/>
            <a:ext cx="5432425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第三部分:课题运行的阶段性成果: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" name="图片 1" descr="说课荣誉证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052195"/>
            <a:ext cx="8592185" cy="527240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0" y="225425"/>
            <a:ext cx="5432425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第三部分:课题运行的阶段性成果: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" name="图片 1" descr="武尼杯获奖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052195"/>
            <a:ext cx="4607560" cy="4524375"/>
          </a:xfrm>
          <a:prstGeom prst="rect">
            <a:avLst/>
          </a:prstGeom>
        </p:spPr>
      </p:pic>
      <p:pic>
        <p:nvPicPr>
          <p:cNvPr id="3" name="图片 2" descr="学科带头人和教学能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135" y="995045"/>
            <a:ext cx="4507865" cy="458152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0" y="225425"/>
            <a:ext cx="5432425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第三部分:课题运行的阶段性成果: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矩形 4">
            <a:hlinkClick r:id="rId1" action="ppaction://hlinkfile"/>
          </p:cNvPr>
          <p:cNvSpPr/>
          <p:nvPr/>
        </p:nvSpPr>
        <p:spPr>
          <a:xfrm>
            <a:off x="755650" y="1628775"/>
            <a:ext cx="791845" cy="575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3660" y="1194657"/>
            <a:ext cx="8540750" cy="4194175"/>
          </a:xfrm>
        </p:spPr>
        <p:txBody>
          <a:bodyPr/>
          <a:lstStyle/>
          <a:p>
            <a:r>
              <a:rPr lang="en-US" altLang="zh-CN" sz="2000" dirty="0" smtClean="0"/>
              <a:t>1</a:t>
            </a:r>
            <a:r>
              <a:rPr lang="en-US" altLang="zh-CN" dirty="0" smtClean="0"/>
              <a:t>.</a:t>
            </a:r>
            <a:r>
              <a:rPr lang="zh-CN" altLang="en-US" sz="2000" b="1" dirty="0" smtClean="0">
                <a:latin typeface="+mn-ea"/>
              </a:rPr>
              <a:t>题</a:t>
            </a:r>
            <a:r>
              <a:rPr lang="zh-CN" altLang="en-US" sz="2000" b="1" dirty="0">
                <a:latin typeface="+mn-ea"/>
              </a:rPr>
              <a:t>是</a:t>
            </a:r>
            <a:r>
              <a:rPr lang="en-US" altLang="zh-CN" sz="2000" b="1" dirty="0">
                <a:latin typeface="+mn-ea"/>
              </a:rPr>
              <a:t>2020</a:t>
            </a:r>
            <a:r>
              <a:rPr lang="zh-CN" altLang="en-US" sz="2000" b="1" dirty="0">
                <a:latin typeface="+mn-ea"/>
              </a:rPr>
              <a:t>年</a:t>
            </a:r>
            <a:r>
              <a:rPr lang="en-US" altLang="zh-CN" sz="2000" b="1" dirty="0">
                <a:latin typeface="+mn-ea"/>
              </a:rPr>
              <a:t>6</a:t>
            </a:r>
            <a:r>
              <a:rPr lang="zh-CN" altLang="en-US" sz="2000" b="1" dirty="0">
                <a:latin typeface="+mn-ea"/>
              </a:rPr>
              <a:t>月向自治区教育科学研究院申报</a:t>
            </a:r>
            <a:r>
              <a:rPr lang="zh-CN" altLang="en-US" sz="2000" b="1" dirty="0" smtClean="0">
                <a:latin typeface="+mn-ea"/>
              </a:rPr>
              <a:t>立项</a:t>
            </a:r>
            <a:r>
              <a:rPr lang="zh-CN" altLang="en-US" sz="2000" b="1" dirty="0">
                <a:latin typeface="+mn-ea"/>
              </a:rPr>
              <a:t>，</a:t>
            </a:r>
            <a:r>
              <a:rPr lang="en-US" altLang="zh-CN" sz="2000" b="1" dirty="0">
                <a:latin typeface="+mn-ea"/>
              </a:rPr>
              <a:t>2020</a:t>
            </a:r>
            <a:r>
              <a:rPr lang="zh-CN" altLang="en-US" sz="2000" b="1" dirty="0">
                <a:latin typeface="+mn-ea"/>
              </a:rPr>
              <a:t>年</a:t>
            </a:r>
            <a:r>
              <a:rPr lang="en-US" altLang="zh-CN" sz="2000" b="1" dirty="0">
                <a:latin typeface="+mn-ea"/>
              </a:rPr>
              <a:t>11</a:t>
            </a:r>
            <a:r>
              <a:rPr lang="zh-CN" altLang="en-US" sz="2000" b="1" dirty="0">
                <a:latin typeface="+mn-ea"/>
              </a:rPr>
              <a:t>月中旬准予立项，现开始实施研究。</a:t>
            </a:r>
            <a:endParaRPr lang="zh-CN" altLang="en-US" sz="2000" b="1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88186" y="782809"/>
            <a:ext cx="602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一、</a:t>
            </a:r>
            <a:r>
              <a:rPr lang="zh-CN" altLang="en-US" sz="2400" dirty="0">
                <a:gradFill>
                  <a:gsLst>
                    <a:gs pos="10000">
                      <a:srgbClr val="C00000"/>
                    </a:gs>
                    <a:gs pos="70000">
                      <a:srgbClr val="FF0000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	课题的基本情况介绍。</a:t>
            </a:r>
            <a:endParaRPr lang="zh-CN" altLang="en-US" sz="2400" kern="0" dirty="0">
              <a:solidFill>
                <a:srgbClr val="C0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9" name="PA-矩形 160"/>
          <p:cNvSpPr/>
          <p:nvPr>
            <p:custDataLst>
              <p:tags r:id="rId1"/>
            </p:custDataLst>
          </p:nvPr>
        </p:nvSpPr>
        <p:spPr>
          <a:xfrm>
            <a:off x="3169797" y="4211390"/>
            <a:ext cx="6091445" cy="438489"/>
          </a:xfrm>
          <a:prstGeom prst="rect">
            <a:avLst/>
          </a:prstGeom>
        </p:spPr>
        <p:txBody>
          <a:bodyPr wrap="square" lIns="91349" tIns="45674" rIns="91349" bIns="45674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0" kern="0" dirty="0">
              <a:solidFill>
                <a:prstClr val="black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79743" y="2668977"/>
            <a:ext cx="6364257" cy="1336087"/>
            <a:chOff x="2624942" y="1340757"/>
            <a:chExt cx="9363616" cy="2158299"/>
          </a:xfrm>
        </p:grpSpPr>
        <p:grpSp>
          <p:nvGrpSpPr>
            <p:cNvPr id="18" name="组合 17"/>
            <p:cNvGrpSpPr/>
            <p:nvPr/>
          </p:nvGrpSpPr>
          <p:grpSpPr>
            <a:xfrm>
              <a:off x="2624942" y="1340757"/>
              <a:ext cx="9001847" cy="2158299"/>
              <a:chOff x="1038404" y="3426127"/>
              <a:chExt cx="4197051" cy="1012683"/>
            </a:xfrm>
          </p:grpSpPr>
          <p:sp>
            <p:nvSpPr>
              <p:cNvPr id="20" name="PA-1022118"/>
              <p:cNvSpPr/>
              <p:nvPr>
                <p:custDataLst>
                  <p:tags r:id="rId2"/>
                </p:custDataLst>
              </p:nvPr>
            </p:nvSpPr>
            <p:spPr>
              <a:xfrm>
                <a:off x="1407393" y="3426127"/>
                <a:ext cx="3828062" cy="1012683"/>
              </a:xfrm>
              <a:prstGeom prst="rect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vert="horz" wrap="square" lIns="91438" tIns="45719" rIns="91438" bIns="45719" numCol="1" anchor="ctr" anchorCtr="0" compatLnSpc="1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zh-CN" sz="135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/>
                  <a:ea typeface="思源黑体 CN Light"/>
                  <a:sym typeface="+mn-lt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38404" y="3583680"/>
                <a:ext cx="3873043" cy="20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zh-CN" sz="18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/>
                  <a:ea typeface="思源黑体 CN Light"/>
                  <a:sym typeface="+mn-lt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23147" y="1494083"/>
              <a:ext cx="8365411" cy="176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auto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500" dirty="0" smtClean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2.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我们</a:t>
              </a:r>
              <a:r>
                <a:rPr lang="zh-CN" altLang="en-US" sz="1500" dirty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的思路是：借助希沃一体机交互性强，资源平台内</a:t>
              </a:r>
              <a:endParaRPr lang="zh-CN" altLang="en-US" sz="150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defTabSz="685800" fontAlgn="auto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500" dirty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容丰富等特点，让教育者，学习者，媒体和学习四要素之间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紧密</a:t>
              </a:r>
              <a:endParaRPr lang="en-US" altLang="zh-CN" sz="1500" dirty="0" smtClean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defTabSz="685800" fontAlgn="auto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500" dirty="0" smtClean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联系</a:t>
              </a:r>
              <a:r>
                <a:rPr lang="zh-CN" altLang="en-US" sz="1500" dirty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，探索以希沃软件为媒介，提高教师的现代教育技术能力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Arial" panose="020B0604020202020204"/>
                  <a:ea typeface="微软雅黑" panose="020B0503020204020204" charset="-122"/>
                </a:rPr>
                <a:t>。</a:t>
              </a:r>
              <a:endParaRPr lang="zh-CN" altLang="en-US" sz="150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0" y="2210090"/>
            <a:ext cx="2730435" cy="3863238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568445" y="4118016"/>
            <a:ext cx="5219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2779743" y="4329226"/>
            <a:ext cx="6635026" cy="1100342"/>
            <a:chOff x="2624942" y="1340757"/>
            <a:chExt cx="9173783" cy="2158299"/>
          </a:xfrm>
        </p:grpSpPr>
        <p:grpSp>
          <p:nvGrpSpPr>
            <p:cNvPr id="27" name="组合 26"/>
            <p:cNvGrpSpPr/>
            <p:nvPr/>
          </p:nvGrpSpPr>
          <p:grpSpPr>
            <a:xfrm>
              <a:off x="2624942" y="1340757"/>
              <a:ext cx="8306914" cy="2158299"/>
              <a:chOff x="1038404" y="3426127"/>
              <a:chExt cx="3873043" cy="1012683"/>
            </a:xfrm>
          </p:grpSpPr>
          <p:sp>
            <p:nvSpPr>
              <p:cNvPr id="29" name="PA-1022118"/>
              <p:cNvSpPr/>
              <p:nvPr>
                <p:custDataLst>
                  <p:tags r:id="rId4"/>
                </p:custDataLst>
              </p:nvPr>
            </p:nvSpPr>
            <p:spPr>
              <a:xfrm>
                <a:off x="1407393" y="3426127"/>
                <a:ext cx="3339440" cy="1012683"/>
              </a:xfrm>
              <a:prstGeom prst="rect">
                <a:avLst/>
              </a:prstGeom>
              <a:noFill/>
              <a:ln w="1905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vert="horz" wrap="square" lIns="91438" tIns="45719" rIns="91438" bIns="45719" numCol="1" anchor="ctr" anchorCtr="0" compatLnSpc="1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zh-CN" sz="135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/>
                  <a:ea typeface="思源黑体 CN Light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038404" y="3583680"/>
                <a:ext cx="3873043" cy="20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zh-CN" sz="18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/>
                  <a:ea typeface="思源黑体 CN Light"/>
                  <a:sym typeface="+mn-lt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3623147" y="1494083"/>
              <a:ext cx="8175578" cy="623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auto">
                <a:lnSpc>
                  <a:spcPts val="2625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50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3636021" y="456411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3.</a:t>
            </a:r>
            <a:r>
              <a:rPr lang="zh-CN" altLang="en-US" dirty="0" smtClean="0"/>
              <a:t>研究</a:t>
            </a:r>
            <a:r>
              <a:rPr lang="zh-CN" altLang="en-US" dirty="0"/>
              <a:t>方法是：文献研究、行动研究法、调查研究法、经验总结法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770574" y="1147435"/>
            <a:ext cx="7762239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lnSpc>
                <a:spcPts val="2300"/>
              </a:lnSpc>
              <a:spcAft>
                <a:spcPts val="0"/>
              </a:spcAft>
            </a:pPr>
            <a:r>
              <a:rPr kumimoji="0" lang="zh-CN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 Black" panose="020B0A04020102020204" pitchFamily="34" charset="0"/>
                <a:ea typeface="方正粗黑宋简体" panose="02000000000000000000" pitchFamily="2" charset="-122"/>
              </a:rPr>
              <a:t>（一）</a:t>
            </a:r>
            <a:r>
              <a:rPr lang="zh-CN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成立课题组</a:t>
            </a:r>
            <a:r>
              <a:rPr lang="en-US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(</a:t>
            </a:r>
            <a:r>
              <a:rPr lang="zh-CN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设课题领导小组及课题研究小组</a:t>
            </a:r>
            <a:r>
              <a:rPr lang="en-US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)</a:t>
            </a:r>
            <a:r>
              <a:rPr lang="zh-CN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，确立课题承担人及骨干成员人选，聘请课题理论指导教师（援疆教师）</a:t>
            </a:r>
            <a:r>
              <a:rPr lang="en-US" altLang="zh-CN" kern="100" dirty="0">
                <a:solidFill>
                  <a:srgbClr val="990000"/>
                </a:solidFill>
                <a:latin typeface="Arial Black" panose="020B0A04020102020204" pitchFamily="34" charset="0"/>
                <a:ea typeface="方正粗黑宋简体" panose="02000000000000000000" pitchFamily="2" charset="-122"/>
              </a:rPr>
              <a:t>;</a:t>
            </a:r>
            <a:endParaRPr lang="zh-CN" altLang="zh-CN" kern="100" dirty="0">
              <a:solidFill>
                <a:srgbClr val="990000"/>
              </a:solidFill>
              <a:latin typeface="Arial Black" panose="020B0A04020102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7" name="副标题 2050"/>
          <p:cNvSpPr txBox="1">
            <a:spLocks noRot="1"/>
          </p:cNvSpPr>
          <p:nvPr/>
        </p:nvSpPr>
        <p:spPr>
          <a:xfrm>
            <a:off x="1367867" y="2132856"/>
            <a:ext cx="6552728" cy="338437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2400" b="1" dirty="0" smtClean="0"/>
              <a:t>    组      长：许宏伟       </a:t>
            </a:r>
            <a:endParaRPr lang="en-US" altLang="zh-CN" sz="2400" b="1" dirty="0" smtClean="0"/>
          </a:p>
          <a:p>
            <a:pPr>
              <a:lnSpc>
                <a:spcPct val="140000"/>
              </a:lnSpc>
            </a:pPr>
            <a:r>
              <a:rPr lang="en-US" altLang="zh-CN" sz="2400" b="1" dirty="0" smtClean="0"/>
              <a:t>   </a:t>
            </a:r>
            <a:r>
              <a:rPr lang="zh-CN" altLang="en-US" sz="2400" b="1" dirty="0" smtClean="0"/>
              <a:t> 副 组 长：吴冬梅</a:t>
            </a:r>
            <a:endParaRPr lang="zh-CN" altLang="en-US" sz="2400" b="1" dirty="0" smtClean="0"/>
          </a:p>
          <a:p>
            <a:pPr>
              <a:lnSpc>
                <a:spcPct val="140000"/>
              </a:lnSpc>
            </a:pPr>
            <a:r>
              <a:rPr lang="zh-CN" altLang="en-US" sz="2400" b="1" dirty="0" smtClean="0"/>
              <a:t>课题主持人：曾玉芳</a:t>
            </a:r>
            <a:endParaRPr lang="zh-CN" altLang="en-US" sz="2400" b="1" dirty="0" smtClean="0"/>
          </a:p>
          <a:p>
            <a:pPr>
              <a:lnSpc>
                <a:spcPct val="140000"/>
              </a:lnSpc>
            </a:pPr>
            <a:r>
              <a:rPr lang="zh-CN" altLang="en-US" sz="2400" b="1" dirty="0" smtClean="0"/>
              <a:t>主 研 人 员：曾玉芳     许宏伟    吴冬梅  </a:t>
            </a:r>
            <a:endParaRPr lang="en-US" altLang="zh-CN" sz="2400" b="1" dirty="0" smtClean="0"/>
          </a:p>
          <a:p>
            <a:pPr>
              <a:lnSpc>
                <a:spcPct val="140000"/>
              </a:lnSpc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                </a:t>
            </a:r>
            <a:r>
              <a:rPr lang="zh-CN" altLang="en-US" sz="2400" b="1" dirty="0" smtClean="0"/>
              <a:t>  白  兰     王春红    柯金虎                            </a:t>
            </a:r>
            <a:endParaRPr lang="en-US" altLang="zh-CN" sz="2400" b="1" dirty="0" smtClean="0"/>
          </a:p>
          <a:p>
            <a:pPr>
              <a:lnSpc>
                <a:spcPct val="140000"/>
              </a:lnSpc>
            </a:pPr>
            <a:r>
              <a:rPr lang="en-US" altLang="zh-CN" sz="2400" b="1" dirty="0"/>
              <a:t> </a:t>
            </a:r>
            <a:r>
              <a:rPr lang="en-US" altLang="zh-CN" sz="2400" b="1" dirty="0" smtClean="0"/>
              <a:t>                     </a:t>
            </a:r>
            <a:r>
              <a:rPr lang="zh-CN" altLang="en-US" sz="2400" b="1" dirty="0" smtClean="0"/>
              <a:t>王利敏     毛敏利</a:t>
            </a:r>
            <a:endParaRPr lang="zh-CN" altLang="en-US" sz="2400" b="1" dirty="0" smtClean="0"/>
          </a:p>
          <a:p>
            <a:pPr>
              <a:lnSpc>
                <a:spcPct val="140000"/>
              </a:lnSpc>
            </a:pPr>
            <a:r>
              <a:rPr lang="zh-CN" altLang="en-US" sz="2400" b="1" dirty="0" smtClean="0"/>
              <a:t>参与实验教师：小学部全体数学教师</a:t>
            </a:r>
            <a:endParaRPr lang="en-US" altLang="zh-CN" sz="2400" b="1" dirty="0" smtClean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681097" y="1268413"/>
            <a:ext cx="73699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b="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（二）</a:t>
            </a:r>
            <a:r>
              <a:rPr lang="zh-CN" altLang="en-US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组织课题组成员加强学习，提高参与课题研究教师的教科研理论</a:t>
            </a:r>
            <a:r>
              <a:rPr lang="zh-CN" altLang="en-US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知识</a:t>
            </a:r>
            <a:r>
              <a:rPr lang="en-US" altLang="zh-CN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 </a:t>
            </a:r>
            <a:r>
              <a:rPr lang="zh-CN" altLang="zh-CN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。</a:t>
            </a:r>
            <a:endParaRPr lang="zh-CN" altLang="zh-CN" b="0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2060575"/>
            <a:ext cx="7200000" cy="3240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二、前期工作的简要回顾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740001" y="1191741"/>
            <a:ext cx="7369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（四）</a:t>
            </a:r>
            <a:r>
              <a:rPr lang="en-US" altLang="zh-CN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2020</a:t>
            </a:r>
            <a:r>
              <a:rPr lang="zh-CN" altLang="en-US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年</a:t>
            </a:r>
            <a:r>
              <a:rPr lang="en-US" altLang="zh-CN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11</a:t>
            </a:r>
            <a:r>
              <a:rPr lang="zh-CN" altLang="en-US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月</a:t>
            </a:r>
            <a:r>
              <a:rPr lang="en-US" altLang="zh-CN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26</a:t>
            </a:r>
            <a:r>
              <a:rPr lang="zh-CN" altLang="en-US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日上午，由校教科室主任孙春霞主持开展了课题开题会。</a:t>
            </a:r>
            <a:endParaRPr lang="zh-CN" altLang="en-US" sz="2100" dirty="0">
              <a:solidFill>
                <a:srgbClr val="7D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6" y="2334741"/>
            <a:ext cx="3744416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72" y="2322165"/>
            <a:ext cx="4165300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795770" y="1147435"/>
            <a:ext cx="7369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100" dirty="0" smtClean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（四）</a:t>
            </a:r>
            <a:r>
              <a:rPr lang="en-US" altLang="zh-CN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2020</a:t>
            </a:r>
            <a:r>
              <a:rPr lang="zh-CN" altLang="en-US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年</a:t>
            </a:r>
            <a:r>
              <a:rPr lang="en-US" altLang="zh-CN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11</a:t>
            </a:r>
            <a:r>
              <a:rPr lang="zh-CN" altLang="en-US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月</a:t>
            </a:r>
            <a:r>
              <a:rPr lang="en-US" altLang="zh-CN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26</a:t>
            </a:r>
            <a:r>
              <a:rPr lang="zh-CN" altLang="en-US" sz="2100" dirty="0">
                <a:solidFill>
                  <a:srgbClr val="7D000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日上午，由校教科室主任孙春霞主持开展了课题开题会。</a:t>
            </a:r>
            <a:endParaRPr lang="zh-CN" altLang="en-US" sz="2100" dirty="0">
              <a:solidFill>
                <a:srgbClr val="7D000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4" y="2317138"/>
            <a:ext cx="3312070" cy="33120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36" y="1710130"/>
            <a:ext cx="2263043" cy="226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81" y="3086100"/>
            <a:ext cx="2513343" cy="25133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04" y="3882993"/>
            <a:ext cx="2177254" cy="21772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内容占位符 3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27050" y="713740"/>
          <a:ext cx="6395720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800100" progId="Word.Document.12">
                  <p:embed/>
                </p:oleObj>
              </mc:Choice>
              <mc:Fallback>
                <p:oleObj name="" showAsIcon="1" r:id="rId1" imgW="971550" imgH="80010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27050" y="713740"/>
                        <a:ext cx="6395720" cy="526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35842"/>
          <p:cNvSpPr txBox="1"/>
          <p:nvPr/>
        </p:nvSpPr>
        <p:spPr>
          <a:xfrm>
            <a:off x="755650" y="1268413"/>
            <a:ext cx="7777163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0" name="文本框 35859"/>
          <p:cNvSpPr txBox="1"/>
          <p:nvPr/>
        </p:nvSpPr>
        <p:spPr>
          <a:xfrm>
            <a:off x="1403350" y="2924175"/>
            <a:ext cx="187325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2" name="文本框 35861"/>
          <p:cNvSpPr txBox="1"/>
          <p:nvPr/>
        </p:nvSpPr>
        <p:spPr>
          <a:xfrm>
            <a:off x="1527175" y="2689225"/>
            <a:ext cx="1244600" cy="396875"/>
          </a:xfrm>
          <a:prstGeom prst="rect">
            <a:avLst/>
          </a:prstGeom>
          <a:noFill/>
          <a:ln w="38100">
            <a:noFill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000" b="1" i="0" u="none" strike="noStrike" kern="1200" cap="none" spc="0" normalizeH="0" baseline="0" noProof="1">
              <a:ln>
                <a:noFill/>
              </a:ln>
              <a:solidFill>
                <a:srgbClr val="007A77"/>
              </a:solidFill>
              <a:effectLst>
                <a:outerShdw blurRad="38100" dist="38100" dir="270000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67" name="标题 34819"/>
          <p:cNvSpPr>
            <a:spLocks noGrp="1" noRot="1"/>
          </p:cNvSpPr>
          <p:nvPr>
            <p:ph type="title"/>
          </p:nvPr>
        </p:nvSpPr>
        <p:spPr>
          <a:xfrm>
            <a:off x="-387355" y="225245"/>
            <a:ext cx="4392612" cy="1143000"/>
          </a:xfrm>
        </p:spPr>
        <p:txBody>
          <a:bodyPr anchor="ctr"/>
          <a:lstStyle/>
          <a:p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二</a:t>
            </a:r>
            <a:r>
              <a:rPr lang="zh-CN" altLang="en-US" sz="2400" b="1" dirty="0" smtClean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</a:t>
            </a:r>
            <a:r>
              <a:rPr lang="zh-CN" altLang="en-US" sz="2400" b="1" dirty="0">
                <a:solidFill>
                  <a:srgbClr val="8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前期工作的简要回顾</a:t>
            </a:r>
            <a:endParaRPr lang="zh-CN" altLang="en-US" sz="2400" b="1" dirty="0">
              <a:solidFill>
                <a:srgbClr val="8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7" name="文本框 101"/>
          <p:cNvSpPr txBox="1"/>
          <p:nvPr/>
        </p:nvSpPr>
        <p:spPr>
          <a:xfrm>
            <a:off x="611560" y="1145986"/>
            <a:ext cx="7369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100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（六）</a:t>
            </a:r>
            <a:r>
              <a:rPr lang="zh-CN" altLang="en-US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积极地开展并参加科研课题相关培训活动</a:t>
            </a:r>
            <a:r>
              <a:rPr lang="en-US" altLang="zh-CN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; </a:t>
            </a:r>
            <a:r>
              <a:rPr lang="zh-CN" altLang="en-US" sz="2100" dirty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（充分利用我校学研日活动及微信和钉钉平台进行相关培训</a:t>
            </a:r>
            <a:r>
              <a:rPr lang="zh-CN" altLang="en-US" sz="2100" dirty="0" smtClean="0">
                <a:solidFill>
                  <a:srgbClr val="7D0000"/>
                </a:solidFill>
                <a:latin typeface="Arial" panose="020B0604020202020204"/>
                <a:ea typeface="微软雅黑" panose="020B0503020204020204" charset="-122"/>
              </a:rPr>
              <a:t>。）</a:t>
            </a:r>
            <a:r>
              <a:rPr lang="zh-CN" altLang="en-US" sz="2100" dirty="0" smtClean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</a:rPr>
              <a:t>微信、钉钉截图 </a:t>
            </a:r>
            <a:endParaRPr lang="zh-CN" altLang="en-US" sz="2100" dirty="0">
              <a:solidFill>
                <a:srgbClr val="7D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pic>
        <p:nvPicPr>
          <p:cNvPr id="28" name="图片 27" descr="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6620775" y="2899390"/>
            <a:ext cx="1961803" cy="3101360"/>
          </a:xfrm>
          <a:prstGeom prst="rect">
            <a:avLst/>
          </a:prstGeom>
        </p:spPr>
      </p:pic>
      <p:pic>
        <p:nvPicPr>
          <p:cNvPr id="29" name="图片 28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954553" y="2986301"/>
            <a:ext cx="3355073" cy="2236715"/>
          </a:xfrm>
          <a:prstGeom prst="rect">
            <a:avLst/>
          </a:prstGeom>
        </p:spPr>
      </p:pic>
      <p:pic>
        <p:nvPicPr>
          <p:cNvPr id="30" name="图片 29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07865" y="2884036"/>
            <a:ext cx="1375810" cy="2942705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PA" val="v5.2.8"/>
</p:tagLst>
</file>

<file path=ppt/tags/tag4.xml><?xml version="1.0" encoding="utf-8"?>
<p:tagLst xmlns:p="http://schemas.openxmlformats.org/presentationml/2006/main">
  <p:tag name="KSO_WM_UNIT_TABLE_BEAUTIFY" val="smartTable{3cfa567a-3167-4e7e-a6c0-eff93802404b}"/>
</p:tagLst>
</file>

<file path=ppt/tags/tag5.xml><?xml version="1.0" encoding="utf-8"?>
<p:tagLst xmlns:p="http://schemas.openxmlformats.org/presentationml/2006/main">
  <p:tag name="KSO_WM_UNIT_TABLE_BEAUTIFY" val="smartTable{a47b32f9-4887-4122-90bc-bbdbf3113071}"/>
</p:tagLst>
</file>

<file path=ppt/theme/theme1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">
      <a:dk1>
        <a:srgbClr val="007A77"/>
      </a:dk1>
      <a:lt1>
        <a:srgbClr val="FFFFFF"/>
      </a:lt1>
      <a:dk2>
        <a:srgbClr val="003399"/>
      </a:dk2>
      <a:lt2>
        <a:srgbClr val="C0C0C0"/>
      </a:lt2>
      <a:accent1>
        <a:srgbClr val="EBF7FF"/>
      </a:accent1>
      <a:accent2>
        <a:srgbClr val="3366FF"/>
      </a:accent2>
      <a:accent3>
        <a:srgbClr val="FFFFFF"/>
      </a:accent3>
      <a:accent4>
        <a:srgbClr val="006866"/>
      </a:accent4>
      <a:accent5>
        <a:srgbClr val="F3FAFF"/>
      </a:accent5>
      <a:accent6>
        <a:srgbClr val="2D5BE5"/>
      </a:accent6>
      <a:hlink>
        <a:srgbClr val="DC5900"/>
      </a:hlink>
      <a:folHlink>
        <a:srgbClr val="7979A5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7A77"/>
        </a:dk1>
        <a:lt1>
          <a:srgbClr val="FFFFFF"/>
        </a:lt1>
        <a:dk2>
          <a:srgbClr val="003399"/>
        </a:dk2>
        <a:lt2>
          <a:srgbClr val="C0C0C0"/>
        </a:lt2>
        <a:accent1>
          <a:srgbClr val="EBF7FF"/>
        </a:accent1>
        <a:accent2>
          <a:srgbClr val="3366FF"/>
        </a:accent2>
        <a:accent3>
          <a:srgbClr val="FFFFFF"/>
        </a:accent3>
        <a:accent4>
          <a:srgbClr val="006866"/>
        </a:accent4>
        <a:accent5>
          <a:srgbClr val="F3FAFF"/>
        </a:accent5>
        <a:accent6>
          <a:srgbClr val="2D5BE5"/>
        </a:accent6>
        <a:hlink>
          <a:srgbClr val="DC5900"/>
        </a:hlink>
        <a:folHlink>
          <a:srgbClr val="7979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5FBE"/>
        </a:dk1>
        <a:lt1>
          <a:srgbClr val="FFFFDD"/>
        </a:lt1>
        <a:dk2>
          <a:srgbClr val="2C5884"/>
        </a:dk2>
        <a:lt2>
          <a:srgbClr val="C0C0C0"/>
        </a:lt2>
        <a:accent1>
          <a:srgbClr val="E9F7FF"/>
        </a:accent1>
        <a:accent2>
          <a:srgbClr val="F89400"/>
        </a:accent2>
        <a:accent3>
          <a:srgbClr val="FFFFEB"/>
        </a:accent3>
        <a:accent4>
          <a:srgbClr val="0051A3"/>
        </a:accent4>
        <a:accent5>
          <a:srgbClr val="F2FAFF"/>
        </a:accent5>
        <a:accent6>
          <a:srgbClr val="DE8400"/>
        </a:accent6>
        <a:hlink>
          <a:srgbClr val="B20048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D5D8B"/>
        </a:dk1>
        <a:lt1>
          <a:srgbClr val="DAEADE"/>
        </a:lt1>
        <a:dk2>
          <a:srgbClr val="A25269"/>
        </a:dk2>
        <a:lt2>
          <a:srgbClr val="C0C0C0"/>
        </a:lt2>
        <a:accent1>
          <a:srgbClr val="FFFFDD"/>
        </a:accent1>
        <a:accent2>
          <a:srgbClr val="3399FF"/>
        </a:accent2>
        <a:accent3>
          <a:srgbClr val="E9F2EB"/>
        </a:accent3>
        <a:accent4>
          <a:srgbClr val="4F4F77"/>
        </a:accent4>
        <a:accent5>
          <a:srgbClr val="FFFFEB"/>
        </a:accent5>
        <a:accent6>
          <a:srgbClr val="2D89E5"/>
        </a:accent6>
        <a:hlink>
          <a:srgbClr val="336699"/>
        </a:hlink>
        <a:folHlink>
          <a:srgbClr val="F08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6666"/>
        </a:dk1>
        <a:lt1>
          <a:srgbClr val="CCECFF"/>
        </a:lt1>
        <a:dk2>
          <a:srgbClr val="336699"/>
        </a:dk2>
        <a:lt2>
          <a:srgbClr val="C0C0C0"/>
        </a:lt2>
        <a:accent1>
          <a:srgbClr val="FFFFCC"/>
        </a:accent1>
        <a:accent2>
          <a:srgbClr val="FF6600"/>
        </a:accent2>
        <a:accent3>
          <a:srgbClr val="E2F4FF"/>
        </a:accent3>
        <a:accent4>
          <a:srgbClr val="005757"/>
        </a:accent4>
        <a:accent5>
          <a:srgbClr val="FFFFE2"/>
        </a:accent5>
        <a:accent6>
          <a:srgbClr val="E55B00"/>
        </a:accent6>
        <a:hlink>
          <a:srgbClr val="0066FF"/>
        </a:hlink>
        <a:folHlink>
          <a:srgbClr val="BE54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CC"/>
        </a:dk1>
        <a:lt1>
          <a:srgbClr val="FFE9E9"/>
        </a:lt1>
        <a:dk2>
          <a:srgbClr val="000000"/>
        </a:dk2>
        <a:lt2>
          <a:srgbClr val="C0C0C0"/>
        </a:lt2>
        <a:accent1>
          <a:srgbClr val="D5E5DB"/>
        </a:accent1>
        <a:accent2>
          <a:srgbClr val="3366FF"/>
        </a:accent2>
        <a:accent3>
          <a:srgbClr val="FFF2F2"/>
        </a:accent3>
        <a:accent4>
          <a:srgbClr val="002AAF"/>
        </a:accent4>
        <a:accent5>
          <a:srgbClr val="E6EFEA"/>
        </a:accent5>
        <a:accent6>
          <a:srgbClr val="2D5BE5"/>
        </a:accent6>
        <a:hlink>
          <a:srgbClr val="FF9900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336699"/>
        </a:dk1>
        <a:lt1>
          <a:srgbClr val="F4E9E0"/>
        </a:lt1>
        <a:dk2>
          <a:srgbClr val="DC5900"/>
        </a:dk2>
        <a:lt2>
          <a:srgbClr val="C0C0C0"/>
        </a:lt2>
        <a:accent1>
          <a:srgbClr val="E4E4E4"/>
        </a:accent1>
        <a:accent2>
          <a:srgbClr val="3399FF"/>
        </a:accent2>
        <a:accent3>
          <a:srgbClr val="F8F2ED"/>
        </a:accent3>
        <a:accent4>
          <a:srgbClr val="2A5783"/>
        </a:accent4>
        <a:accent5>
          <a:srgbClr val="EFEFEF"/>
        </a:accent5>
        <a:accent6>
          <a:srgbClr val="2D89E5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CC3300"/>
        </a:dk1>
        <a:lt1>
          <a:srgbClr val="E5E5FF"/>
        </a:lt1>
        <a:dk2>
          <a:srgbClr val="565680"/>
        </a:dk2>
        <a:lt2>
          <a:srgbClr val="C0C0C0"/>
        </a:lt2>
        <a:accent1>
          <a:srgbClr val="E6E4EC"/>
        </a:accent1>
        <a:accent2>
          <a:srgbClr val="0066CC"/>
        </a:accent2>
        <a:accent3>
          <a:srgbClr val="EFEFFF"/>
        </a:accent3>
        <a:accent4>
          <a:srgbClr val="AF2A00"/>
        </a:accent4>
        <a:accent5>
          <a:srgbClr val="F0EFF4"/>
        </a:accent5>
        <a:accent6>
          <a:srgbClr val="005BB7"/>
        </a:accent6>
        <a:hlink>
          <a:srgbClr val="008080"/>
        </a:hlink>
        <a:folHlink>
          <a:srgbClr val="7B7B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FE2C5"/>
        </a:lt1>
        <a:dk2>
          <a:srgbClr val="007D7A"/>
        </a:dk2>
        <a:lt2>
          <a:srgbClr val="C0C0C0"/>
        </a:lt2>
        <a:accent1>
          <a:srgbClr val="EAEAEA"/>
        </a:accent1>
        <a:accent2>
          <a:srgbClr val="B26EB4"/>
        </a:accent2>
        <a:accent3>
          <a:srgbClr val="FFEEDE"/>
        </a:accent3>
        <a:accent4>
          <a:srgbClr val="000083"/>
        </a:accent4>
        <a:accent5>
          <a:srgbClr val="F2F2F2"/>
        </a:accent5>
        <a:accent6>
          <a:srgbClr val="9F62A1"/>
        </a:accent6>
        <a:hlink>
          <a:srgbClr val="CC3300"/>
        </a:hlink>
        <a:folHlink>
          <a:srgbClr val="00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5463</Words>
  <Application>WPS 演示</Application>
  <PresentationFormat>全屏显示(4:3)</PresentationFormat>
  <Paragraphs>622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宋体</vt:lpstr>
      <vt:lpstr>Wingdings</vt:lpstr>
      <vt:lpstr>方正粗黑宋简体</vt:lpstr>
      <vt:lpstr>Gulim</vt:lpstr>
      <vt:lpstr>思源黑体 CN Heavy</vt:lpstr>
      <vt:lpstr>黑体</vt:lpstr>
      <vt:lpstr>思源黑体 CN Light</vt:lpstr>
      <vt:lpstr>Arial</vt:lpstr>
      <vt:lpstr>微软雅黑</vt:lpstr>
      <vt:lpstr>Arial Black</vt:lpstr>
      <vt:lpstr>Arial Unicode MS</vt:lpstr>
      <vt:lpstr>等线</vt:lpstr>
      <vt:lpstr>华文新魏</vt:lpstr>
      <vt:lpstr>Times New Roman</vt:lpstr>
      <vt:lpstr>仿宋_GB2312</vt:lpstr>
      <vt:lpstr>仿宋</vt:lpstr>
      <vt:lpstr>Calibri</vt:lpstr>
      <vt:lpstr>Segoe Print</vt:lpstr>
      <vt:lpstr>Malgun Gothic</vt:lpstr>
      <vt:lpstr>1_自定义设计方案</vt:lpstr>
      <vt:lpstr>诗情画意</vt:lpstr>
      <vt:lpstr>Word.Document.8</vt:lpstr>
      <vt:lpstr>Word.Document.12</vt:lpstr>
      <vt:lpstr>基于希沃环境下小学数学 课堂教学的实践研究</vt:lpstr>
      <vt:lpstr>PowerPoint 演示文稿</vt:lpstr>
      <vt:lpstr>PowerPoint 演示文稿</vt:lpstr>
      <vt:lpstr>二、前期工作的简要回顾</vt:lpstr>
      <vt:lpstr>二、前期工作的简要回顾</vt:lpstr>
      <vt:lpstr>二、前期工作的简要回顾</vt:lpstr>
      <vt:lpstr>二、前期工作的简要回顾</vt:lpstr>
      <vt:lpstr>PowerPoint 演示文稿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二、前期工作的简要回顾</vt:lpstr>
      <vt:lpstr>第三部分:课题运行的阶段性成果:</vt:lpstr>
      <vt:lpstr>第三部分:课题运行的阶段性成果:</vt:lpstr>
      <vt:lpstr>第三部分:课题运行的阶段性成果:</vt:lpstr>
      <vt:lpstr>第三部分:课题运行的阶段性成果: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PPT模版</dc:title>
  <dc:creator>微软用户</dc:creator>
  <cp:lastModifiedBy>admin</cp:lastModifiedBy>
  <cp:revision>142</cp:revision>
  <dcterms:created xsi:type="dcterms:W3CDTF">2008-03-10T08:41:00Z</dcterms:created>
  <dcterms:modified xsi:type="dcterms:W3CDTF">2021-05-12T07:27:07Z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2052-11.1.0.9991</vt:lpwstr>
  </property>
</Properties>
</file>