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3" r:id="rId3"/>
    <p:sldMasterId id="2147483665" r:id="rId4"/>
  </p:sldMasterIdLst>
  <p:notesMasterIdLst>
    <p:notesMasterId r:id="rId6"/>
  </p:notesMasterIdLst>
  <p:sldIdLst>
    <p:sldId id="303" r:id="rId5"/>
    <p:sldId id="306" r:id="rId7"/>
    <p:sldId id="317" r:id="rId8"/>
    <p:sldId id="322" r:id="rId9"/>
    <p:sldId id="337" r:id="rId10"/>
    <p:sldId id="355" r:id="rId11"/>
    <p:sldId id="341" r:id="rId12"/>
    <p:sldId id="342" r:id="rId13"/>
    <p:sldId id="348" r:id="rId14"/>
    <p:sldId id="344" r:id="rId15"/>
    <p:sldId id="298" r:id="rId16"/>
    <p:sldId id="350" r:id="rId17"/>
    <p:sldId id="351" r:id="rId18"/>
    <p:sldId id="352" r:id="rId19"/>
    <p:sldId id="353" r:id="rId20"/>
  </p:sldIdLst>
  <p:sldSz cx="12192000" cy="6858000"/>
  <p:notesSz cx="6858000" cy="9144000"/>
  <p:embeddedFontLst>
    <p:embeddedFont>
      <p:font typeface="Bookman Old Style" panose="02050604050505020204" pitchFamily="18" charset="0"/>
      <p:regular r:id="rId24"/>
      <p:bold r:id="rId25"/>
      <p:italic r:id="rId26"/>
    </p:embeddedFont>
    <p:embeddedFont>
      <p:font typeface="微软雅黑" panose="020B0503020204020204" charset="-122"/>
      <p:regular r:id="rId27"/>
    </p:embeddedFont>
    <p:embeddedFont>
      <p:font typeface="等线 Light" panose="02010600030101010101" charset="-122"/>
      <p:regular r:id="rId28"/>
    </p:embeddedFont>
    <p:embeddedFont>
      <p:font typeface="黑体" panose="02010609060101010101" pitchFamily="49" charset="-122"/>
      <p:regular r:id="rId29"/>
    </p:embeddedFont>
    <p:embeddedFont>
      <p:font typeface="华文行楷" panose="02010800040101010101" pitchFamily="2" charset="-122"/>
      <p:regular r:id="rId30"/>
    </p:embeddedFont>
    <p:embeddedFont>
      <p:font typeface="等线" panose="02010600030101010101" charset="-122"/>
      <p:regular r:id="rId31"/>
    </p:embeddedFont>
  </p:embeddedFontLst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90145"/>
    <a:srgbClr val="FF6600"/>
    <a:srgbClr val="4F81BD"/>
    <a:srgbClr val="247105"/>
    <a:srgbClr val="1D5C04"/>
    <a:srgbClr val="5E7594"/>
    <a:srgbClr val="4F6A94"/>
    <a:srgbClr val="C64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8"/>
    <p:restoredTop sz="94640"/>
  </p:normalViewPr>
  <p:slideViewPr>
    <p:cSldViewPr snapToGrid="0" snapToObjects="1">
      <p:cViewPr varScale="1">
        <p:scale>
          <a:sx n="108" d="100"/>
          <a:sy n="108" d="100"/>
        </p:scale>
        <p:origin x="-84" y="-162"/>
      </p:cViewPr>
      <p:guideLst>
        <p:guide orient="horz" pos="4255"/>
        <p:guide orient="horz" pos="3453"/>
        <p:guide pos="3826"/>
        <p:guide pos="2167"/>
        <p:guide pos="795"/>
        <p:guide pos="3931"/>
        <p:guide pos="50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gs" Target="tags/tag22.xml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AEA2778-A28D-4D5C-843A-C38FFB5C5D5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663179B-D6BA-4B87-9087-83332F05F19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7C895D-CFC4-427E-88A5-FF4721962B5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4090A61-3C1C-4486-B01B-952F04D3C239}" type="slidenum">
              <a:rPr lang="en-US" altLang="zh-CN"/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4DE2589-7740-42FD-96F7-8C9C5EF96C21}" type="slidenum">
              <a:rPr lang="en-US" altLang="zh-CN"/>
            </a:fld>
            <a:endParaRPr lang="en-US" altLang="zh-CN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A567-BED6-4EC1-AB36-59D27A78B8A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754063"/>
            <a:ext cx="5854700" cy="3294062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6867" name="文本占位符 2"/>
          <p:cNvSpPr>
            <a:spLocks noGrp="1"/>
          </p:cNvSpPr>
          <p:nvPr>
            <p:ph type="body"/>
          </p:nvPr>
        </p:nvSpPr>
        <p:spPr bwMode="auto">
          <a:xfrm>
            <a:off x="538163" y="4387850"/>
            <a:ext cx="5780087" cy="3952875"/>
          </a:xfrm>
          <a:noFill/>
        </p:spPr>
        <p:txBody>
          <a:bodyPr wrap="square" numCol="1" anchor="t" anchorCtr="0" compatLnSpc="1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A567-BED6-4EC1-AB36-59D27A78B8A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3785DBB-EC6B-4EBE-ADB6-2E273EEF103F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640FE01-C29B-4293-8BAF-142F204622E3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A567-BED6-4EC1-AB36-59D27A78B8A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A567-BED6-4EC1-AB36-59D27A78B8A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A567-BED6-4EC1-AB36-59D27A78B8A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A567-BED6-4EC1-AB36-59D27A78B8A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5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4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6DD2-2F53-44DD-AB4B-C273777C016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9141-3EA4-4E33-8515-F9613C7D1F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6B7D-30C5-42BD-A1D2-E6EB0A65C4D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D3CD-CE6F-4EF8-858A-32ACBFD94D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4A94E-F73B-49B3-8A47-D7FF0B44166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2B61E-34D8-466C-B90D-7337881452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DF3C-1875-44D1-80B3-385C5D2D6D0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702BB-227C-4617-8B68-4D40149CBD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3B48-1F0C-42CF-9FEA-AA39E1994AC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A079-0632-4F38-85CB-1F273485C1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6CD-3E8F-448B-9029-F6C8DE96F9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3DF8-EFBF-4448-B99C-B16B10114F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1EFA-E3EA-4FA5-A1EE-987351C06C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8DE0-8DC7-4C2C-90AE-1BA0097DFCA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B5A5-46FE-411F-940D-EA5649A32BB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B668-C292-47AD-B400-7BE09F0FC2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DE26-9D4C-4B6A-B9AC-5E224CB7BBF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A924-D245-4F64-896C-2758EB946B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E13D-3903-4F6B-8B66-C1321B8CF37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759D-ED57-4D4F-919E-66CBDDAA1AB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62AD-E429-4CB8-92AF-3F89E3D8559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5DEC-9062-4B80-8BAE-69790B8BE3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89D80-6DDC-4732-8AEB-9D1924686F3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5158-8B93-4A7E-8E70-65D8022B70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330C-EA9A-437D-906D-18ADA2D59213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5858-DB9D-4B16-8A22-52165A0ED83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3A86-3596-4EB9-A43D-8B166792E1D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7111-F098-4D74-A762-2B2F845CDF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42E6-1313-40B7-A0A0-02109D90E29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4C7C-17DF-4BD4-8971-F22F03925C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8443A-D04B-4300-A8FA-FBED88BD724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63EE-C504-4C5C-9E09-E20E126BAA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0117-7C35-47F6-85AC-D15947D6405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D89C1-AEB8-4E3F-9FE1-30AB0D33A7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1" cy="485136"/>
          </a:xfrm>
          <a:prstGeom prst="rect">
            <a:avLst/>
          </a:prstGeom>
        </p:spPr>
      </p:pic>
      <p:pic>
        <p:nvPicPr>
          <p:cNvPr id="7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1" y="0"/>
            <a:ext cx="720091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3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212A4-823E-444D-A42C-1A6860C1178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97AF-DCF7-483F-903D-B7B72A0168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64FF-6609-432C-8A0C-90E08060308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D301-BC5C-459C-8076-822DB9C58C4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5D0E6-6DD8-4737-81C4-CBF1AEDF168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0EC1-5716-4A39-BD23-DD6144B353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3AFD-09A3-4991-B773-2FD69E25BD2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097A-E481-450F-B18B-4E2F5C67AA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4F835-DC8B-4D62-8568-B7CAD984AFC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F130-E967-48DE-A83A-AF863C5FBE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320DCE-45A4-4547-8D0B-8E7D1508E02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1ABD5D-316B-4DEE-90E4-169CF2690C5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638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CE6579-2FAF-4494-92B5-56E0D334208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813F03-B4CC-48C4-8145-C858D6B16FA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6.xml"/><Relationship Id="rId4" Type="http://schemas.openxmlformats.org/officeDocument/2006/relationships/oleObject" Target="../embeddings/oleObject2.bin"/><Relationship Id="rId3" Type="http://schemas.openxmlformats.org/officeDocument/2006/relationships/slide" Target="slide7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文本框 6"/>
          <p:cNvSpPr txBox="1">
            <a:spLocks noChangeArrowheads="1"/>
          </p:cNvSpPr>
          <p:nvPr/>
        </p:nvSpPr>
        <p:spPr bwMode="auto">
          <a:xfrm>
            <a:off x="558800" y="2116138"/>
            <a:ext cx="11077575" cy="329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6000" b="1">
                <a:latin typeface="微软雅黑" panose="020B0503020204020204" charset="-122"/>
                <a:ea typeface="微软雅黑" panose="020B0503020204020204" charset="-122"/>
              </a:rPr>
              <a:t>9.3 </a:t>
            </a:r>
            <a:r>
              <a:rPr lang="zh-CN" altLang="en-US" sz="6000" b="1">
                <a:latin typeface="微软雅黑" panose="020B0503020204020204" charset="-122"/>
                <a:ea typeface="微软雅黑" panose="020B0503020204020204" charset="-122"/>
              </a:rPr>
              <a:t>平行四边形（</a:t>
            </a:r>
            <a:r>
              <a:rPr lang="en-US" altLang="zh-CN" sz="6000" b="1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6000" b="1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60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en-US" altLang="zh-CN" sz="44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4400" b="1">
                <a:latin typeface="微软雅黑" panose="020B0503020204020204" charset="-122"/>
                <a:ea typeface="微软雅黑" panose="020B0503020204020204" charset="-122"/>
              </a:rPr>
              <a:t>   ——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平行四边形的判定</a:t>
            </a:r>
            <a:endParaRPr lang="zh-CN" altLang="en-US" sz="60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6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1" name="文本框 9"/>
          <p:cNvSpPr txBox="1">
            <a:spLocks noChangeArrowheads="1"/>
          </p:cNvSpPr>
          <p:nvPr/>
        </p:nvSpPr>
        <p:spPr bwMode="auto">
          <a:xfrm>
            <a:off x="558483" y="1053148"/>
            <a:ext cx="45418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苏教版八年级下册  数学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4919028" y="4977448"/>
            <a:ext cx="454183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礼嘉中学  高如玉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73810" y="330200"/>
            <a:ext cx="85979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例</a:t>
            </a:r>
            <a:endParaRPr kumimoji="1"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grpSp>
        <p:nvGrpSpPr>
          <p:cNvPr id="97284" name="Group 4"/>
          <p:cNvGrpSpPr/>
          <p:nvPr/>
        </p:nvGrpSpPr>
        <p:grpSpPr bwMode="auto">
          <a:xfrm>
            <a:off x="1828800" y="2949575"/>
            <a:ext cx="4114800" cy="2236788"/>
            <a:chOff x="144" y="1666"/>
            <a:chExt cx="2592" cy="1409"/>
          </a:xfrm>
        </p:grpSpPr>
        <p:sp>
          <p:nvSpPr>
            <p:cNvPr id="24619" name="Line 5"/>
            <p:cNvSpPr>
              <a:spLocks noChangeShapeType="1"/>
            </p:cNvSpPr>
            <p:nvPr/>
          </p:nvSpPr>
          <p:spPr bwMode="auto">
            <a:xfrm flipV="1">
              <a:off x="1152" y="1968"/>
              <a:ext cx="1296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24620" name="Group 6"/>
            <p:cNvGrpSpPr/>
            <p:nvPr/>
          </p:nvGrpSpPr>
          <p:grpSpPr bwMode="auto">
            <a:xfrm>
              <a:off x="144" y="1666"/>
              <a:ext cx="2592" cy="1409"/>
              <a:chOff x="144" y="1680"/>
              <a:chExt cx="2592" cy="1409"/>
            </a:xfrm>
          </p:grpSpPr>
          <p:sp>
            <p:nvSpPr>
              <p:cNvPr id="24621" name="Text Box 7"/>
              <p:cNvSpPr txBox="1">
                <a:spLocks noChangeArrowheads="1"/>
              </p:cNvSpPr>
              <p:nvPr/>
            </p:nvSpPr>
            <p:spPr bwMode="auto">
              <a:xfrm>
                <a:off x="2400" y="1680"/>
                <a:ext cx="33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b="1">
                    <a:latin typeface="Times New Roman" panose="02020603050405020304" pitchFamily="18" charset="0"/>
                  </a:rPr>
                  <a:t>D</a:t>
                </a:r>
                <a:endParaRPr kumimoji="1" lang="en-US" altLang="zh-CN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22" name="Line 8"/>
              <p:cNvSpPr>
                <a:spLocks noChangeShapeType="1"/>
              </p:cNvSpPr>
              <p:nvPr/>
            </p:nvSpPr>
            <p:spPr bwMode="auto">
              <a:xfrm>
                <a:off x="864" y="1968"/>
                <a:ext cx="1056" cy="72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4623" name="AutoShape 9"/>
              <p:cNvSpPr>
                <a:spLocks noChangeArrowheads="1"/>
              </p:cNvSpPr>
              <p:nvPr/>
            </p:nvSpPr>
            <p:spPr bwMode="auto">
              <a:xfrm>
                <a:off x="336" y="1968"/>
                <a:ext cx="2112" cy="720"/>
              </a:xfrm>
              <a:prstGeom prst="parallelogram">
                <a:avLst>
                  <a:gd name="adj" fmla="val 73333"/>
                </a:avLst>
              </a:prstGeom>
              <a:noFill/>
              <a:ln w="38100">
                <a:solidFill>
                  <a:srgbClr val="FF660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 sz="2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4624" name="Text Box 10"/>
              <p:cNvSpPr txBox="1">
                <a:spLocks noChangeArrowheads="1"/>
              </p:cNvSpPr>
              <p:nvPr/>
            </p:nvSpPr>
            <p:spPr bwMode="auto">
              <a:xfrm>
                <a:off x="624" y="1680"/>
                <a:ext cx="3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b="1">
                    <a:latin typeface="Times New Roman" panose="02020603050405020304" pitchFamily="18" charset="0"/>
                  </a:rPr>
                  <a:t>A</a:t>
                </a:r>
                <a:endParaRPr kumimoji="1" lang="en-US" altLang="zh-CN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25" name="Text Box 11"/>
              <p:cNvSpPr txBox="1">
                <a:spLocks noChangeArrowheads="1"/>
              </p:cNvSpPr>
              <p:nvPr/>
            </p:nvSpPr>
            <p:spPr bwMode="auto">
              <a:xfrm>
                <a:off x="144" y="2673"/>
                <a:ext cx="3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b="1">
                    <a:latin typeface="Times New Roman" panose="02020603050405020304" pitchFamily="18" charset="0"/>
                  </a:rPr>
                  <a:t>B</a:t>
                </a:r>
                <a:endParaRPr kumimoji="1" lang="en-US" altLang="zh-CN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26" name="Text Box 12"/>
              <p:cNvSpPr txBox="1">
                <a:spLocks noChangeArrowheads="1"/>
              </p:cNvSpPr>
              <p:nvPr/>
            </p:nvSpPr>
            <p:spPr bwMode="auto">
              <a:xfrm>
                <a:off x="1872" y="2721"/>
                <a:ext cx="3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b="1">
                    <a:latin typeface="Times New Roman" panose="02020603050405020304" pitchFamily="18" charset="0"/>
                  </a:rPr>
                  <a:t>C</a:t>
                </a:r>
                <a:endParaRPr kumimoji="1" lang="en-US" altLang="zh-CN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27" name="Line 13"/>
              <p:cNvSpPr>
                <a:spLocks noChangeShapeType="1"/>
              </p:cNvSpPr>
              <p:nvPr/>
            </p:nvSpPr>
            <p:spPr bwMode="auto">
              <a:xfrm flipV="1">
                <a:off x="336" y="2160"/>
                <a:ext cx="816" cy="528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4628" name="Line 14"/>
              <p:cNvSpPr>
                <a:spLocks noChangeShapeType="1"/>
              </p:cNvSpPr>
              <p:nvPr/>
            </p:nvSpPr>
            <p:spPr bwMode="auto">
              <a:xfrm flipH="1">
                <a:off x="1632" y="1968"/>
                <a:ext cx="816" cy="528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4629" name="Line 15"/>
              <p:cNvSpPr>
                <a:spLocks noChangeShapeType="1"/>
              </p:cNvSpPr>
              <p:nvPr/>
            </p:nvSpPr>
            <p:spPr bwMode="auto">
              <a:xfrm flipV="1">
                <a:off x="336" y="2496"/>
                <a:ext cx="1344" cy="192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4630" name="Text Box 16"/>
              <p:cNvSpPr txBox="1">
                <a:spLocks noChangeArrowheads="1"/>
              </p:cNvSpPr>
              <p:nvPr/>
            </p:nvSpPr>
            <p:spPr bwMode="auto">
              <a:xfrm>
                <a:off x="912" y="1968"/>
                <a:ext cx="432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anose="02020603050405020304" pitchFamily="18" charset="0"/>
                  </a:rPr>
                  <a:t>E</a:t>
                </a:r>
                <a:endParaRPr kumimoji="1" lang="en-US" altLang="zh-CN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31" name="Text Box 17"/>
              <p:cNvSpPr txBox="1">
                <a:spLocks noChangeArrowheads="1"/>
              </p:cNvSpPr>
              <p:nvPr/>
            </p:nvSpPr>
            <p:spPr bwMode="auto">
              <a:xfrm>
                <a:off x="1728" y="2304"/>
                <a:ext cx="288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anose="02020603050405020304" pitchFamily="18" charset="0"/>
                  </a:rPr>
                  <a:t>F</a:t>
                </a:r>
                <a:endParaRPr kumimoji="1" lang="en-US" altLang="zh-CN" sz="2800" b="1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97334" name="Text Box 54"/>
          <p:cNvSpPr txBox="1">
            <a:spLocks noChangeArrowheads="1"/>
          </p:cNvSpPr>
          <p:nvPr/>
        </p:nvSpPr>
        <p:spPr bwMode="auto">
          <a:xfrm>
            <a:off x="2133283" y="329883"/>
            <a:ext cx="7416800" cy="159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已知：</a:t>
            </a:r>
            <a:r>
              <a:rPr kumimoji="1"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E</a:t>
            </a:r>
            <a:r>
              <a:rPr kumimoji="1" lang="zh-CN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、</a:t>
            </a:r>
            <a:r>
              <a:rPr kumimoji="1"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  <a:r>
              <a:rPr kumimoji="1" lang="zh-CN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是平行四边形</a:t>
            </a:r>
            <a:r>
              <a:rPr kumimoji="1"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ABCD</a:t>
            </a:r>
            <a:r>
              <a:rPr kumimoji="1" lang="zh-CN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对角线</a:t>
            </a:r>
            <a:r>
              <a:rPr kumimoji="1"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AC</a:t>
            </a:r>
            <a:r>
              <a:rPr kumimoji="1" lang="zh-CN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上的两点，并且</a:t>
            </a:r>
            <a:r>
              <a:rPr kumimoji="1"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AE=CF</a:t>
            </a:r>
            <a:r>
              <a:rPr kumimoji="1" lang="zh-CN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。</a:t>
            </a:r>
            <a:endParaRPr kumimoji="1" lang="zh-CN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求证：四边形</a:t>
            </a:r>
            <a:r>
              <a:rPr kumimoji="1"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BFDE</a:t>
            </a:r>
            <a:r>
              <a:rPr kumimoji="1" lang="zh-CN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是平行四边形</a:t>
            </a:r>
            <a:endParaRPr kumimoji="1" lang="zh-CN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34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55675" y="1160463"/>
            <a:ext cx="96266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等线" panose="02010600030101010101" charset="-122"/>
                <a:cs typeface="等线" panose="02010600030101010101" charset="-122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  <a:ea typeface="等线" panose="02010600030101010101" charset="-122"/>
                <a:cs typeface="等线" panose="02010600030101010101" charset="-122"/>
              </a:rPr>
              <a:t>学校买了四棵树，准备栽在花园里，已经栽了三棵（如图），现在学校希望这四棵树能组成一个平行四边形，你觉得第四棵树应该栽在哪里？</a:t>
            </a:r>
            <a:endParaRPr lang="zh-CN" altLang="en-US" sz="3200" b="1" dirty="0">
              <a:latin typeface="Times New Roman" panose="02020603050405020304" pitchFamily="18" charset="0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5604" name="AutoShape 47"/>
          <p:cNvSpPr>
            <a:spLocks noChangeArrowheads="1"/>
          </p:cNvSpPr>
          <p:nvPr/>
        </p:nvSpPr>
        <p:spPr bwMode="auto">
          <a:xfrm>
            <a:off x="6769100" y="3670300"/>
            <a:ext cx="192088" cy="142875"/>
          </a:xfrm>
          <a:prstGeom prst="flowChartConnector">
            <a:avLst/>
          </a:prstGeom>
          <a:solidFill>
            <a:srgbClr val="008000"/>
          </a:solidFill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5605" name="AutoShape 48"/>
          <p:cNvSpPr>
            <a:spLocks noChangeArrowheads="1"/>
          </p:cNvSpPr>
          <p:nvPr/>
        </p:nvSpPr>
        <p:spPr bwMode="auto">
          <a:xfrm>
            <a:off x="8688388" y="4606925"/>
            <a:ext cx="193675" cy="142875"/>
          </a:xfrm>
          <a:prstGeom prst="flowChartConnector">
            <a:avLst/>
          </a:prstGeom>
          <a:solidFill>
            <a:srgbClr val="008000"/>
          </a:solidFill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5606" name="AutoShape 49"/>
          <p:cNvSpPr>
            <a:spLocks noChangeArrowheads="1"/>
          </p:cNvSpPr>
          <p:nvPr/>
        </p:nvSpPr>
        <p:spPr bwMode="auto">
          <a:xfrm>
            <a:off x="5905500" y="4606925"/>
            <a:ext cx="192088" cy="142875"/>
          </a:xfrm>
          <a:prstGeom prst="flowChartConnector">
            <a:avLst/>
          </a:prstGeom>
          <a:solidFill>
            <a:srgbClr val="008000"/>
          </a:solidFill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5607" name="Line 50"/>
          <p:cNvSpPr>
            <a:spLocks noChangeShapeType="1"/>
          </p:cNvSpPr>
          <p:nvPr/>
        </p:nvSpPr>
        <p:spPr bwMode="auto">
          <a:xfrm flipH="1">
            <a:off x="6000750" y="3743325"/>
            <a:ext cx="863600" cy="935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8" name="Line 51"/>
          <p:cNvSpPr>
            <a:spLocks noChangeShapeType="1"/>
          </p:cNvSpPr>
          <p:nvPr/>
        </p:nvSpPr>
        <p:spPr bwMode="auto">
          <a:xfrm>
            <a:off x="6000750" y="4678363"/>
            <a:ext cx="2786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9" name="Line 52"/>
          <p:cNvSpPr>
            <a:spLocks noChangeShapeType="1"/>
          </p:cNvSpPr>
          <p:nvPr/>
        </p:nvSpPr>
        <p:spPr bwMode="auto">
          <a:xfrm>
            <a:off x="6864350" y="3743325"/>
            <a:ext cx="1922463" cy="935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0" name="Line 53"/>
          <p:cNvSpPr>
            <a:spLocks noChangeShapeType="1"/>
          </p:cNvSpPr>
          <p:nvPr/>
        </p:nvSpPr>
        <p:spPr bwMode="auto">
          <a:xfrm flipV="1">
            <a:off x="6864351" y="3697605"/>
            <a:ext cx="4160872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1" name="Line 54"/>
          <p:cNvSpPr>
            <a:spLocks noChangeShapeType="1"/>
          </p:cNvSpPr>
          <p:nvPr/>
        </p:nvSpPr>
        <p:spPr bwMode="auto">
          <a:xfrm flipH="1">
            <a:off x="8786812" y="2906973"/>
            <a:ext cx="1626429" cy="177139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2" name="Line 57"/>
          <p:cNvSpPr>
            <a:spLocks noChangeShapeType="1"/>
          </p:cNvSpPr>
          <p:nvPr/>
        </p:nvSpPr>
        <p:spPr bwMode="auto">
          <a:xfrm flipH="1">
            <a:off x="7233313" y="4678363"/>
            <a:ext cx="1550325" cy="1626903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3" name="Line 58"/>
          <p:cNvSpPr>
            <a:spLocks noChangeShapeType="1"/>
          </p:cNvSpPr>
          <p:nvPr/>
        </p:nvSpPr>
        <p:spPr bwMode="auto">
          <a:xfrm>
            <a:off x="5999163" y="4679950"/>
            <a:ext cx="2689225" cy="126746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4" name="AutoShape 59"/>
          <p:cNvSpPr>
            <a:spLocks noChangeArrowheads="1"/>
          </p:cNvSpPr>
          <p:nvPr/>
        </p:nvSpPr>
        <p:spPr bwMode="auto">
          <a:xfrm>
            <a:off x="7824788" y="5543550"/>
            <a:ext cx="193675" cy="142875"/>
          </a:xfrm>
          <a:prstGeom prst="flowChartConnector">
            <a:avLst/>
          </a:prstGeom>
          <a:solidFill>
            <a:srgbClr val="FF0000"/>
          </a:solidFill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5615" name="Line 60"/>
          <p:cNvSpPr>
            <a:spLocks noChangeShapeType="1"/>
          </p:cNvSpPr>
          <p:nvPr/>
        </p:nvSpPr>
        <p:spPr bwMode="auto">
          <a:xfrm>
            <a:off x="3234519" y="3291205"/>
            <a:ext cx="2767819" cy="1387158"/>
          </a:xfrm>
          <a:prstGeom prst="line">
            <a:avLst/>
          </a:prstGeom>
          <a:noFill/>
          <a:ln w="57150">
            <a:solidFill>
              <a:srgbClr val="62FFFB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6" name="Line 61"/>
          <p:cNvSpPr>
            <a:spLocks noChangeShapeType="1"/>
          </p:cNvSpPr>
          <p:nvPr/>
        </p:nvSpPr>
        <p:spPr bwMode="auto">
          <a:xfrm>
            <a:off x="3398293" y="3697606"/>
            <a:ext cx="3467645" cy="45719"/>
          </a:xfrm>
          <a:prstGeom prst="line">
            <a:avLst/>
          </a:prstGeom>
          <a:noFill/>
          <a:ln w="57150">
            <a:solidFill>
              <a:srgbClr val="62FFFB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7" name="AutoShape 62"/>
          <p:cNvSpPr>
            <a:spLocks noChangeArrowheads="1"/>
          </p:cNvSpPr>
          <p:nvPr/>
        </p:nvSpPr>
        <p:spPr bwMode="auto">
          <a:xfrm>
            <a:off x="3986213" y="3670300"/>
            <a:ext cx="192087" cy="142875"/>
          </a:xfrm>
          <a:prstGeom prst="flowChartConnector">
            <a:avLst/>
          </a:prstGeom>
          <a:solidFill>
            <a:srgbClr val="FF0000"/>
          </a:solidFill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5618" name="AutoShape 63"/>
          <p:cNvSpPr>
            <a:spLocks noChangeArrowheads="1"/>
          </p:cNvSpPr>
          <p:nvPr/>
        </p:nvSpPr>
        <p:spPr bwMode="auto">
          <a:xfrm>
            <a:off x="9551988" y="3670300"/>
            <a:ext cx="193675" cy="142875"/>
          </a:xfrm>
          <a:prstGeom prst="flowChartConnector">
            <a:avLst/>
          </a:prstGeom>
          <a:solidFill>
            <a:srgbClr val="FF0000"/>
          </a:solidFill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56343" name="圆角矩形 31"/>
          <p:cNvSpPr>
            <a:spLocks noChangeArrowheads="1"/>
          </p:cNvSpPr>
          <p:nvPr/>
        </p:nvSpPr>
        <p:spPr bwMode="auto">
          <a:xfrm>
            <a:off x="359328" y="172243"/>
            <a:ext cx="3398293" cy="512763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微软雅黑" panose="020B0503020204020204" charset="-122"/>
              </a:rPr>
              <a:t>思考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微软雅黑" panose="020B0503020204020204" charset="-122"/>
              </a:rPr>
              <a:t>3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微软雅黑" panose="020B0503020204020204" charset="-122"/>
              </a:rPr>
              <a:t>（数学与生活）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" name="文本框 27663"/>
          <p:cNvSpPr txBox="1">
            <a:spLocks noChangeArrowheads="1"/>
          </p:cNvSpPr>
          <p:nvPr/>
        </p:nvSpPr>
        <p:spPr bwMode="auto">
          <a:xfrm>
            <a:off x="6503988" y="3148330"/>
            <a:ext cx="914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en-US" altLang="zh-CN" sz="2800" b="1" i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文本框 27663"/>
          <p:cNvSpPr txBox="1">
            <a:spLocks noChangeArrowheads="1"/>
          </p:cNvSpPr>
          <p:nvPr/>
        </p:nvSpPr>
        <p:spPr bwMode="auto">
          <a:xfrm>
            <a:off x="5448300" y="4606925"/>
            <a:ext cx="914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en-US" altLang="zh-CN" sz="2800" i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" name="文本框 27663"/>
          <p:cNvSpPr txBox="1">
            <a:spLocks noChangeArrowheads="1"/>
          </p:cNvSpPr>
          <p:nvPr/>
        </p:nvSpPr>
        <p:spPr bwMode="auto">
          <a:xfrm>
            <a:off x="8882063" y="4488815"/>
            <a:ext cx="914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endParaRPr lang="en-US" altLang="zh-CN" sz="2800" i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文本框 27663"/>
          <p:cNvSpPr txBox="1">
            <a:spLocks noChangeArrowheads="1"/>
          </p:cNvSpPr>
          <p:nvPr/>
        </p:nvSpPr>
        <p:spPr bwMode="auto">
          <a:xfrm>
            <a:off x="9339263" y="3148330"/>
            <a:ext cx="914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endParaRPr lang="en-US" altLang="zh-CN" sz="2800" i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" name="文本框 27663"/>
          <p:cNvSpPr txBox="1">
            <a:spLocks noChangeArrowheads="1"/>
          </p:cNvSpPr>
          <p:nvPr/>
        </p:nvSpPr>
        <p:spPr bwMode="auto">
          <a:xfrm>
            <a:off x="7869238" y="5686425"/>
            <a:ext cx="914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E</a:t>
            </a:r>
            <a:endParaRPr lang="en-US" altLang="zh-CN" sz="2800" i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" name="文本框 27663"/>
          <p:cNvSpPr txBox="1">
            <a:spLocks noChangeArrowheads="1"/>
          </p:cNvSpPr>
          <p:nvPr/>
        </p:nvSpPr>
        <p:spPr bwMode="auto">
          <a:xfrm>
            <a:off x="3986213" y="3221354"/>
            <a:ext cx="914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endParaRPr lang="en-US" altLang="zh-CN" sz="2800" i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" name="文本框 27663"/>
          <p:cNvSpPr txBox="1">
            <a:spLocks noChangeArrowheads="1"/>
          </p:cNvSpPr>
          <p:nvPr/>
        </p:nvSpPr>
        <p:spPr bwMode="auto">
          <a:xfrm>
            <a:off x="1264029" y="5947410"/>
            <a:ext cx="56003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答：点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E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均是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符合题意的点。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 autoUpdateAnimBg="0"/>
      <p:bldP spid="25605" grpId="0" animBg="1" autoUpdateAnimBg="0"/>
      <p:bldP spid="25606" grpId="0" animBg="1" autoUpdateAnimBg="0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 autoUpdateAnimBg="0"/>
      <p:bldP spid="25615" grpId="0" animBg="1"/>
      <p:bldP spid="25616" grpId="0" animBg="1"/>
      <p:bldP spid="25617" grpId="0" animBg="1" autoUpdateAnimBg="0"/>
      <p:bldP spid="25618" grpId="0" animBg="1" autoUpdateAnimBg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0" y="482600"/>
            <a:ext cx="8404225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1</a:t>
            </a:r>
            <a:r>
              <a:rPr lang="zh-CN" altLang="en-US" sz="3600" dirty="0">
                <a:latin typeface="Times New Roman" panose="02020603050405020304" pitchFamily="18" charset="0"/>
              </a:rPr>
              <a:t>、如图，在平行四边形</a:t>
            </a:r>
            <a:r>
              <a:rPr lang="en-US" altLang="zh-CN" sz="3600" dirty="0">
                <a:latin typeface="Times New Roman" panose="02020603050405020304" pitchFamily="18" charset="0"/>
              </a:rPr>
              <a:t>ABCD</a:t>
            </a:r>
            <a:r>
              <a:rPr lang="zh-CN" altLang="en-US" sz="3600" dirty="0">
                <a:latin typeface="Times New Roman" panose="02020603050405020304" pitchFamily="18" charset="0"/>
              </a:rPr>
              <a:t>的一组对边</a:t>
            </a:r>
            <a:r>
              <a:rPr lang="en-US" altLang="zh-CN" sz="3600" dirty="0">
                <a:latin typeface="Times New Roman" panose="02020603050405020304" pitchFamily="18" charset="0"/>
              </a:rPr>
              <a:t>AD</a:t>
            </a:r>
            <a:r>
              <a:rPr lang="zh-CN" altLang="en-US" sz="3600" dirty="0">
                <a:latin typeface="Times New Roman" panose="02020603050405020304" pitchFamily="18" charset="0"/>
              </a:rPr>
              <a:t>、</a:t>
            </a:r>
            <a:r>
              <a:rPr lang="en-US" altLang="zh-CN" sz="3600" dirty="0">
                <a:latin typeface="Times New Roman" panose="02020603050405020304" pitchFamily="18" charset="0"/>
              </a:rPr>
              <a:t>BC</a:t>
            </a:r>
            <a:r>
              <a:rPr lang="zh-CN" altLang="en-US" sz="3600" dirty="0">
                <a:latin typeface="Times New Roman" panose="02020603050405020304" pitchFamily="18" charset="0"/>
              </a:rPr>
              <a:t>上截取</a:t>
            </a:r>
            <a:r>
              <a:rPr lang="en-US" altLang="zh-CN" sz="3600" dirty="0">
                <a:latin typeface="Times New Roman" panose="02020603050405020304" pitchFamily="18" charset="0"/>
              </a:rPr>
              <a:t>EF</a:t>
            </a:r>
            <a:r>
              <a:rPr lang="zh-CN" altLang="en-US" sz="3600" dirty="0">
                <a:latin typeface="Times New Roman" panose="02020603050405020304" pitchFamily="18" charset="0"/>
              </a:rPr>
              <a:t>＝</a:t>
            </a:r>
            <a:r>
              <a:rPr lang="en-US" altLang="zh-CN" sz="3600" dirty="0">
                <a:latin typeface="Times New Roman" panose="02020603050405020304" pitchFamily="18" charset="0"/>
              </a:rPr>
              <a:t>MN</a:t>
            </a:r>
            <a:r>
              <a:rPr lang="zh-CN" altLang="en-US" sz="3600" dirty="0">
                <a:latin typeface="Times New Roman" panose="02020603050405020304" pitchFamily="18" charset="0"/>
              </a:rPr>
              <a:t>，连接</a:t>
            </a:r>
            <a:r>
              <a:rPr lang="en-US" altLang="zh-CN" sz="3600" dirty="0">
                <a:latin typeface="Times New Roman" panose="02020603050405020304" pitchFamily="18" charset="0"/>
              </a:rPr>
              <a:t>EM</a:t>
            </a:r>
            <a:r>
              <a:rPr lang="zh-CN" altLang="en-US" sz="3600" dirty="0">
                <a:latin typeface="Times New Roman" panose="02020603050405020304" pitchFamily="18" charset="0"/>
              </a:rPr>
              <a:t>、</a:t>
            </a:r>
            <a:r>
              <a:rPr lang="en-US" altLang="zh-CN" sz="3600" dirty="0">
                <a:latin typeface="Times New Roman" panose="02020603050405020304" pitchFamily="18" charset="0"/>
              </a:rPr>
              <a:t>FN</a:t>
            </a:r>
            <a:r>
              <a:rPr lang="zh-CN" altLang="en-US" sz="3600" dirty="0">
                <a:latin typeface="Times New Roman" panose="02020603050405020304" pitchFamily="18" charset="0"/>
              </a:rPr>
              <a:t>，</a:t>
            </a:r>
            <a:r>
              <a:rPr lang="en-US" altLang="zh-CN" sz="3600" dirty="0">
                <a:latin typeface="Times New Roman" panose="02020603050405020304" pitchFamily="18" charset="0"/>
              </a:rPr>
              <a:t>EM</a:t>
            </a:r>
            <a:r>
              <a:rPr lang="zh-CN" altLang="en-US" sz="3600" dirty="0">
                <a:latin typeface="Times New Roman" panose="02020603050405020304" pitchFamily="18" charset="0"/>
              </a:rPr>
              <a:t>和</a:t>
            </a:r>
            <a:r>
              <a:rPr lang="en-US" altLang="zh-CN" sz="3600" dirty="0">
                <a:latin typeface="Times New Roman" panose="02020603050405020304" pitchFamily="18" charset="0"/>
              </a:rPr>
              <a:t>FN</a:t>
            </a:r>
            <a:r>
              <a:rPr lang="zh-CN" altLang="en-US" sz="3600" dirty="0">
                <a:latin typeface="Times New Roman" panose="02020603050405020304" pitchFamily="18" charset="0"/>
              </a:rPr>
              <a:t>有怎样的关系？为什么？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grpSp>
        <p:nvGrpSpPr>
          <p:cNvPr id="30723" name="Group 4"/>
          <p:cNvGrpSpPr/>
          <p:nvPr/>
        </p:nvGrpSpPr>
        <p:grpSpPr bwMode="auto">
          <a:xfrm>
            <a:off x="1720850" y="2270125"/>
            <a:ext cx="5027613" cy="2261660"/>
            <a:chOff x="1066" y="2024"/>
            <a:chExt cx="3584" cy="1593"/>
          </a:xfrm>
        </p:grpSpPr>
        <p:sp>
          <p:nvSpPr>
            <p:cNvPr id="30726" name="Line 5"/>
            <p:cNvSpPr>
              <a:spLocks noChangeShapeType="1"/>
            </p:cNvSpPr>
            <p:nvPr/>
          </p:nvSpPr>
          <p:spPr bwMode="auto">
            <a:xfrm>
              <a:off x="1973" y="2305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7" name="Line 6"/>
            <p:cNvSpPr>
              <a:spLocks noChangeShapeType="1"/>
            </p:cNvSpPr>
            <p:nvPr/>
          </p:nvSpPr>
          <p:spPr bwMode="auto">
            <a:xfrm>
              <a:off x="1250" y="325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8" name="Line 7"/>
            <p:cNvSpPr>
              <a:spLocks noChangeShapeType="1"/>
            </p:cNvSpPr>
            <p:nvPr/>
          </p:nvSpPr>
          <p:spPr bwMode="auto">
            <a:xfrm flipH="1">
              <a:off x="1240" y="2305"/>
              <a:ext cx="725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9" name="Line 8"/>
            <p:cNvSpPr>
              <a:spLocks noChangeShapeType="1"/>
            </p:cNvSpPr>
            <p:nvPr/>
          </p:nvSpPr>
          <p:spPr bwMode="auto">
            <a:xfrm flipH="1">
              <a:off x="2064" y="2305"/>
              <a:ext cx="453" cy="944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0" name="Line 9"/>
            <p:cNvSpPr>
              <a:spLocks noChangeShapeType="1"/>
            </p:cNvSpPr>
            <p:nvPr/>
          </p:nvSpPr>
          <p:spPr bwMode="auto">
            <a:xfrm flipH="1">
              <a:off x="3290" y="2305"/>
              <a:ext cx="725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1" name="Text Box 10"/>
            <p:cNvSpPr txBox="1">
              <a:spLocks noChangeArrowheads="1"/>
            </p:cNvSpPr>
            <p:nvPr/>
          </p:nvSpPr>
          <p:spPr bwMode="auto">
            <a:xfrm>
              <a:off x="1747" y="2033"/>
              <a:ext cx="27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/>
                <a:t>A</a:t>
              </a:r>
              <a:endParaRPr lang="en-US" altLang="zh-CN" sz="2800" b="1"/>
            </a:p>
          </p:txBody>
        </p:sp>
        <p:sp>
          <p:nvSpPr>
            <p:cNvPr id="30732" name="Text Box 11"/>
            <p:cNvSpPr txBox="1">
              <a:spLocks noChangeArrowheads="1"/>
            </p:cNvSpPr>
            <p:nvPr/>
          </p:nvSpPr>
          <p:spPr bwMode="auto">
            <a:xfrm>
              <a:off x="1066" y="3213"/>
              <a:ext cx="3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/>
                <a:t>B</a:t>
              </a:r>
              <a:endParaRPr lang="en-US" altLang="zh-CN" sz="2800" b="1"/>
            </a:p>
          </p:txBody>
        </p:sp>
        <p:sp>
          <p:nvSpPr>
            <p:cNvPr id="30733" name="Text Box 12"/>
            <p:cNvSpPr txBox="1">
              <a:spLocks noChangeArrowheads="1"/>
            </p:cNvSpPr>
            <p:nvPr/>
          </p:nvSpPr>
          <p:spPr bwMode="auto">
            <a:xfrm>
              <a:off x="3198" y="3203"/>
              <a:ext cx="45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/>
                <a:t>C</a:t>
              </a:r>
              <a:endParaRPr lang="en-US" altLang="zh-CN" sz="2800" b="1"/>
            </a:p>
          </p:txBody>
        </p:sp>
        <p:sp>
          <p:nvSpPr>
            <p:cNvPr id="30734" name="Text Box 13"/>
            <p:cNvSpPr txBox="1">
              <a:spLocks noChangeArrowheads="1"/>
            </p:cNvSpPr>
            <p:nvPr/>
          </p:nvSpPr>
          <p:spPr bwMode="auto">
            <a:xfrm>
              <a:off x="4015" y="2033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/>
                <a:t>D</a:t>
              </a:r>
              <a:endParaRPr lang="en-US" altLang="zh-CN" sz="2800" b="1"/>
            </a:p>
          </p:txBody>
        </p:sp>
        <p:sp>
          <p:nvSpPr>
            <p:cNvPr id="30735" name="Text Box 14"/>
            <p:cNvSpPr txBox="1">
              <a:spLocks noChangeArrowheads="1"/>
            </p:cNvSpPr>
            <p:nvPr/>
          </p:nvSpPr>
          <p:spPr bwMode="auto">
            <a:xfrm>
              <a:off x="2382" y="2024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/>
                <a:t>E</a:t>
              </a:r>
              <a:endParaRPr lang="en-US" altLang="zh-CN" sz="2800" b="1"/>
            </a:p>
          </p:txBody>
        </p:sp>
        <p:sp>
          <p:nvSpPr>
            <p:cNvPr id="30736" name="Text Box 15"/>
            <p:cNvSpPr txBox="1">
              <a:spLocks noChangeArrowheads="1"/>
            </p:cNvSpPr>
            <p:nvPr/>
          </p:nvSpPr>
          <p:spPr bwMode="auto">
            <a:xfrm>
              <a:off x="3016" y="2024"/>
              <a:ext cx="40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/>
                <a:t>F</a:t>
              </a:r>
              <a:endParaRPr lang="en-US" altLang="zh-CN" sz="2800" b="1"/>
            </a:p>
          </p:txBody>
        </p:sp>
        <p:sp>
          <p:nvSpPr>
            <p:cNvPr id="30737" name="Text Box 16"/>
            <p:cNvSpPr txBox="1">
              <a:spLocks noChangeArrowheads="1"/>
            </p:cNvSpPr>
            <p:nvPr/>
          </p:nvSpPr>
          <p:spPr bwMode="auto">
            <a:xfrm>
              <a:off x="1837" y="3249"/>
              <a:ext cx="4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/>
                <a:t>M</a:t>
              </a:r>
              <a:endParaRPr lang="en-US" altLang="zh-CN" sz="2800" b="1"/>
            </a:p>
          </p:txBody>
        </p:sp>
        <p:sp>
          <p:nvSpPr>
            <p:cNvPr id="30738" name="Text Box 17"/>
            <p:cNvSpPr txBox="1">
              <a:spLocks noChangeArrowheads="1"/>
            </p:cNvSpPr>
            <p:nvPr/>
          </p:nvSpPr>
          <p:spPr bwMode="auto">
            <a:xfrm>
              <a:off x="2472" y="3249"/>
              <a:ext cx="49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/>
                <a:t>N </a:t>
              </a:r>
              <a:endParaRPr lang="en-US" altLang="zh-CN" sz="2800" b="1"/>
            </a:p>
          </p:txBody>
        </p:sp>
        <p:sp>
          <p:nvSpPr>
            <p:cNvPr id="30739" name="Line 18"/>
            <p:cNvSpPr>
              <a:spLocks noChangeShapeType="1"/>
            </p:cNvSpPr>
            <p:nvPr/>
          </p:nvSpPr>
          <p:spPr bwMode="auto">
            <a:xfrm flipH="1">
              <a:off x="2608" y="2304"/>
              <a:ext cx="453" cy="944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693863" y="4843463"/>
            <a:ext cx="87693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ctr"/>
            <a:r>
              <a:rPr kumimoji="1" lang="en-US" altLang="zh-CN" dirty="0">
                <a:latin typeface="Times New Roman" panose="02020603050405020304" pitchFamily="18" charset="0"/>
              </a:rPr>
              <a:t>2</a:t>
            </a:r>
            <a:r>
              <a:rPr kumimoji="1" lang="zh-CN" altLang="en-US" dirty="0">
                <a:latin typeface="Times New Roman" panose="02020603050405020304" pitchFamily="18" charset="0"/>
              </a:rPr>
              <a:t>、如图，</a:t>
            </a:r>
            <a:r>
              <a:rPr kumimoji="1" lang="en-US" altLang="zh-CN" dirty="0">
                <a:latin typeface="Times New Roman" panose="02020603050405020304" pitchFamily="18" charset="0"/>
              </a:rPr>
              <a:t>E</a:t>
            </a:r>
            <a:r>
              <a:rPr kumimoji="1" lang="zh-CN" altLang="en-US" dirty="0">
                <a:latin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</a:rPr>
              <a:t>F</a:t>
            </a:r>
            <a:r>
              <a:rPr kumimoji="1" lang="zh-CN" altLang="en-US" dirty="0">
                <a:latin typeface="Times New Roman" panose="02020603050405020304" pitchFamily="18" charset="0"/>
              </a:rPr>
              <a:t>是四边形</a:t>
            </a:r>
            <a:r>
              <a:rPr kumimoji="1" lang="en-US" altLang="zh-CN" dirty="0">
                <a:latin typeface="Times New Roman" panose="02020603050405020304" pitchFamily="18" charset="0"/>
              </a:rPr>
              <a:t>ABCD</a:t>
            </a:r>
            <a:r>
              <a:rPr kumimoji="1" lang="zh-CN" altLang="en-US" dirty="0">
                <a:latin typeface="Times New Roman" panose="02020603050405020304" pitchFamily="18" charset="0"/>
              </a:rPr>
              <a:t>的对角线</a:t>
            </a:r>
            <a:r>
              <a:rPr kumimoji="1" lang="en-US" altLang="zh-CN" dirty="0">
                <a:latin typeface="Times New Roman" panose="02020603050405020304" pitchFamily="18" charset="0"/>
              </a:rPr>
              <a:t>AC</a:t>
            </a:r>
            <a:r>
              <a:rPr kumimoji="1" lang="zh-CN" altLang="en-US" dirty="0">
                <a:latin typeface="Times New Roman" panose="02020603050405020304" pitchFamily="18" charset="0"/>
              </a:rPr>
              <a:t>上两点，</a:t>
            </a:r>
            <a:r>
              <a:rPr kumimoji="1" lang="en-US" altLang="zh-CN" dirty="0">
                <a:latin typeface="Times New Roman" panose="02020603050405020304" pitchFamily="18" charset="0"/>
              </a:rPr>
              <a:t>AF</a:t>
            </a:r>
            <a:r>
              <a:rPr kumimoji="1" lang="zh-CN" altLang="en-US" dirty="0">
                <a:latin typeface="Times New Roman" panose="02020603050405020304" pitchFamily="18" charset="0"/>
              </a:rPr>
              <a:t>＝</a:t>
            </a:r>
            <a:r>
              <a:rPr kumimoji="1" lang="en-US" altLang="zh-CN" dirty="0">
                <a:latin typeface="Times New Roman" panose="02020603050405020304" pitchFamily="18" charset="0"/>
              </a:rPr>
              <a:t>CE</a:t>
            </a:r>
            <a:r>
              <a:rPr kumimoji="1" lang="zh-CN" altLang="en-US" dirty="0">
                <a:latin typeface="Times New Roman" panose="02020603050405020304" pitchFamily="18" charset="0"/>
              </a:rPr>
              <a:t>，</a:t>
            </a:r>
            <a:r>
              <a:rPr kumimoji="1" lang="en-US" altLang="zh-CN" dirty="0">
                <a:latin typeface="Times New Roman" panose="02020603050405020304" pitchFamily="18" charset="0"/>
              </a:rPr>
              <a:t>DF</a:t>
            </a:r>
            <a:r>
              <a:rPr kumimoji="1" lang="zh-CN" altLang="en-US" dirty="0">
                <a:latin typeface="Times New Roman" panose="02020603050405020304" pitchFamily="18" charset="0"/>
              </a:rPr>
              <a:t>＝</a:t>
            </a:r>
            <a:r>
              <a:rPr kumimoji="1" lang="en-US" altLang="zh-CN" dirty="0">
                <a:latin typeface="Times New Roman" panose="02020603050405020304" pitchFamily="18" charset="0"/>
              </a:rPr>
              <a:t>BE</a:t>
            </a:r>
            <a:r>
              <a:rPr kumimoji="1" lang="zh-CN" altLang="en-US" dirty="0">
                <a:latin typeface="Times New Roman" panose="02020603050405020304" pitchFamily="18" charset="0"/>
              </a:rPr>
              <a:t>，</a:t>
            </a:r>
            <a:r>
              <a:rPr kumimoji="1" lang="en-US" altLang="zh-CN" dirty="0">
                <a:latin typeface="Times New Roman" panose="02020603050405020304" pitchFamily="18" charset="0"/>
              </a:rPr>
              <a:t>DF∥BE.</a:t>
            </a:r>
            <a:endParaRPr kumimoji="1" lang="zh-CN" altLang="en-US" dirty="0">
              <a:latin typeface="Times New Roman" panose="02020603050405020304" pitchFamily="18" charset="0"/>
            </a:endParaRPr>
          </a:p>
          <a:p>
            <a:pPr fontAlgn="ctr"/>
            <a:r>
              <a:rPr kumimoji="1" lang="zh-CN" altLang="en-US" dirty="0">
                <a:latin typeface="Times New Roman" panose="02020603050405020304" pitchFamily="18" charset="0"/>
              </a:rPr>
              <a:t>求证：四边形</a:t>
            </a:r>
            <a:r>
              <a:rPr kumimoji="1" lang="en-US" altLang="zh-CN" dirty="0">
                <a:latin typeface="Times New Roman" panose="02020603050405020304" pitchFamily="18" charset="0"/>
              </a:rPr>
              <a:t>ABCD</a:t>
            </a:r>
            <a:r>
              <a:rPr kumimoji="1" lang="zh-CN" altLang="en-US" dirty="0">
                <a:latin typeface="Times New Roman" panose="02020603050405020304" pitchFamily="18" charset="0"/>
              </a:rPr>
              <a:t>是平行四边形</a:t>
            </a:r>
            <a:r>
              <a:rPr kumimoji="1" lang="en-US" altLang="zh-CN" dirty="0">
                <a:latin typeface="Times New Roman" panose="02020603050405020304" pitchFamily="18" charset="0"/>
              </a:rPr>
              <a:t>.</a:t>
            </a:r>
            <a:endParaRPr kumimoji="1" lang="en-US" altLang="zh-CN" dirty="0">
              <a:latin typeface="Times New Roman" panose="02020603050405020304" pitchFamily="18" charset="0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78538" y="2036763"/>
            <a:ext cx="4119562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827213" y="918129"/>
            <a:ext cx="87487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ctr"/>
            <a:r>
              <a:rPr kumimoji="1" lang="en-US" altLang="zh-CN" dirty="0">
                <a:latin typeface="Times New Roman" panose="02020603050405020304" pitchFamily="18" charset="0"/>
              </a:rPr>
              <a:t>3</a:t>
            </a:r>
            <a:r>
              <a:rPr kumimoji="1" lang="zh-CN" altLang="en-US" dirty="0">
                <a:latin typeface="Times New Roman" panose="02020603050405020304" pitchFamily="18" charset="0"/>
              </a:rPr>
              <a:t>、如图，</a:t>
            </a:r>
            <a:r>
              <a:rPr kumimoji="1" lang="en-US" altLang="zh-CN" dirty="0">
                <a:latin typeface="Times New Roman" panose="02020603050405020304" pitchFamily="18" charset="0"/>
              </a:rPr>
              <a:t>O</a:t>
            </a:r>
            <a:r>
              <a:rPr kumimoji="1" lang="zh-CN" altLang="en-US" dirty="0">
                <a:latin typeface="Times New Roman" panose="02020603050405020304" pitchFamily="18" charset="0"/>
              </a:rPr>
              <a:t>是</a:t>
            </a:r>
            <a:r>
              <a:rPr kumimoji="1" lang="en-US" altLang="en-US" i="1" dirty="0">
                <a:latin typeface="Times New Roman" panose="02020603050405020304" pitchFamily="18" charset="0"/>
              </a:rPr>
              <a:t>□</a:t>
            </a:r>
            <a:r>
              <a:rPr kumimoji="1" lang="en-US" altLang="zh-CN" dirty="0">
                <a:latin typeface="Times New Roman" panose="02020603050405020304" pitchFamily="18" charset="0"/>
              </a:rPr>
              <a:t>ABCD</a:t>
            </a:r>
            <a:r>
              <a:rPr kumimoji="1" lang="zh-CN" altLang="en-US" dirty="0">
                <a:latin typeface="Times New Roman" panose="02020603050405020304" pitchFamily="18" charset="0"/>
              </a:rPr>
              <a:t>的对角线</a:t>
            </a:r>
            <a:r>
              <a:rPr kumimoji="1" lang="en-US" altLang="zh-CN" dirty="0">
                <a:latin typeface="Times New Roman" panose="02020603050405020304" pitchFamily="18" charset="0"/>
              </a:rPr>
              <a:t>AC</a:t>
            </a:r>
            <a:r>
              <a:rPr kumimoji="1" lang="zh-CN" altLang="en-US" dirty="0">
                <a:latin typeface="Times New Roman" panose="02020603050405020304" pitchFamily="18" charset="0"/>
              </a:rPr>
              <a:t>的中点，</a:t>
            </a:r>
            <a:endParaRPr kumimoji="1" lang="zh-CN" altLang="en-US" dirty="0">
              <a:latin typeface="Times New Roman" panose="02020603050405020304" pitchFamily="18" charset="0"/>
            </a:endParaRPr>
          </a:p>
          <a:p>
            <a:pPr fontAlgn="ctr"/>
            <a:r>
              <a:rPr kumimoji="1" lang="zh-CN" altLang="en-US" dirty="0">
                <a:latin typeface="Times New Roman" panose="02020603050405020304" pitchFamily="18" charset="0"/>
              </a:rPr>
              <a:t>      过点</a:t>
            </a:r>
            <a:r>
              <a:rPr kumimoji="1" lang="en-US" altLang="zh-CN" dirty="0">
                <a:latin typeface="Times New Roman" panose="02020603050405020304" pitchFamily="18" charset="0"/>
              </a:rPr>
              <a:t>O</a:t>
            </a:r>
            <a:r>
              <a:rPr kumimoji="1" lang="zh-CN" altLang="en-US" dirty="0">
                <a:latin typeface="Times New Roman" panose="02020603050405020304" pitchFamily="18" charset="0"/>
              </a:rPr>
              <a:t>的直线</a:t>
            </a:r>
            <a:r>
              <a:rPr kumimoji="1" lang="en-US" altLang="zh-CN" dirty="0">
                <a:latin typeface="Times New Roman" panose="02020603050405020304" pitchFamily="18" charset="0"/>
              </a:rPr>
              <a:t>EF</a:t>
            </a:r>
            <a:r>
              <a:rPr kumimoji="1" lang="zh-CN" altLang="en-US" dirty="0">
                <a:latin typeface="Times New Roman" panose="02020603050405020304" pitchFamily="18" charset="0"/>
              </a:rPr>
              <a:t>分别交</a:t>
            </a:r>
            <a:r>
              <a:rPr kumimoji="1" lang="en-US" altLang="zh-CN" dirty="0">
                <a:latin typeface="Times New Roman" panose="02020603050405020304" pitchFamily="18" charset="0"/>
              </a:rPr>
              <a:t>AB</a:t>
            </a:r>
            <a:r>
              <a:rPr kumimoji="1" lang="zh-CN" altLang="en-US" dirty="0">
                <a:latin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</a:rPr>
              <a:t>CD</a:t>
            </a:r>
            <a:r>
              <a:rPr kumimoji="1" lang="zh-CN" altLang="en-US" dirty="0">
                <a:latin typeface="Times New Roman" panose="02020603050405020304" pitchFamily="18" charset="0"/>
              </a:rPr>
              <a:t>于</a:t>
            </a:r>
            <a:r>
              <a:rPr kumimoji="1" lang="en-US" altLang="zh-CN" dirty="0">
                <a:latin typeface="Times New Roman" panose="02020603050405020304" pitchFamily="18" charset="0"/>
              </a:rPr>
              <a:t>E</a:t>
            </a:r>
            <a:r>
              <a:rPr kumimoji="1" lang="zh-CN" altLang="en-US" dirty="0">
                <a:latin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</a:rPr>
              <a:t>F</a:t>
            </a:r>
            <a:r>
              <a:rPr kumimoji="1" lang="zh-CN" altLang="en-US" dirty="0">
                <a:latin typeface="Times New Roman" panose="02020603050405020304" pitchFamily="18" charset="0"/>
              </a:rPr>
              <a:t>两 点</a:t>
            </a:r>
            <a:r>
              <a:rPr kumimoji="1" lang="en-US" altLang="zh-CN" dirty="0">
                <a:latin typeface="Times New Roman" panose="02020603050405020304" pitchFamily="18" charset="0"/>
              </a:rPr>
              <a:t>.</a:t>
            </a:r>
            <a:endParaRPr kumimoji="1" lang="zh-CN" altLang="en-US" dirty="0">
              <a:latin typeface="Times New Roman" panose="02020603050405020304" pitchFamily="18" charset="0"/>
            </a:endParaRPr>
          </a:p>
          <a:p>
            <a:pPr fontAlgn="ctr"/>
            <a:r>
              <a:rPr kumimoji="1" lang="zh-CN" altLang="en-US" dirty="0">
                <a:latin typeface="Times New Roman" panose="02020603050405020304" pitchFamily="18" charset="0"/>
              </a:rPr>
              <a:t>      求证：四边形</a:t>
            </a:r>
            <a:r>
              <a:rPr kumimoji="1" lang="en-US" altLang="zh-CN" dirty="0">
                <a:latin typeface="Times New Roman" panose="02020603050405020304" pitchFamily="18" charset="0"/>
              </a:rPr>
              <a:t>AECF</a:t>
            </a:r>
            <a:r>
              <a:rPr kumimoji="1" lang="zh-CN" altLang="en-US" dirty="0">
                <a:latin typeface="Times New Roman" panose="02020603050405020304" pitchFamily="18" charset="0"/>
              </a:rPr>
              <a:t>是平行四边形</a:t>
            </a:r>
            <a:r>
              <a:rPr kumimoji="1" lang="en-US" altLang="zh-CN" dirty="0">
                <a:latin typeface="Times New Roman" panose="02020603050405020304" pitchFamily="18" charset="0"/>
              </a:rPr>
              <a:t>.</a:t>
            </a:r>
            <a:endParaRPr kumimoji="1" lang="en-US" altLang="zh-CN" dirty="0">
              <a:latin typeface="Times New Roman" panose="02020603050405020304" pitchFamily="18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2931" y="3325830"/>
            <a:ext cx="4335463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774825" y="188913"/>
            <a:ext cx="122396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ctr"/>
            <a:r>
              <a:rPr kumimoji="1"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练习：</a:t>
            </a:r>
            <a:endParaRPr kumimoji="1" lang="zh-CN" altLang="en-US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877799" y="1094287"/>
            <a:ext cx="85693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ctr"/>
            <a:r>
              <a:rPr kumimoji="1" lang="en-US" altLang="zh-CN" dirty="0">
                <a:latin typeface="Times New Roman" panose="02020603050405020304" pitchFamily="18" charset="0"/>
              </a:rPr>
              <a:t>4</a:t>
            </a:r>
            <a:r>
              <a:rPr kumimoji="1" lang="zh-CN" altLang="en-US" dirty="0">
                <a:latin typeface="Times New Roman" panose="02020603050405020304" pitchFamily="18" charset="0"/>
              </a:rPr>
              <a:t>、如图，</a:t>
            </a:r>
            <a:r>
              <a:rPr kumimoji="1" lang="en-US" altLang="zh-CN" dirty="0">
                <a:latin typeface="Times New Roman" panose="02020603050405020304" pitchFamily="18" charset="0"/>
              </a:rPr>
              <a:t> AC</a:t>
            </a:r>
            <a:r>
              <a:rPr kumimoji="1" lang="zh-CN" altLang="en-US" dirty="0">
                <a:latin typeface="Times New Roman" panose="02020603050405020304" pitchFamily="18" charset="0"/>
              </a:rPr>
              <a:t>是</a:t>
            </a:r>
            <a:r>
              <a:rPr kumimoji="1" lang="en-US" altLang="en-US" i="1" dirty="0">
                <a:latin typeface="Times New Roman" panose="02020603050405020304" pitchFamily="18" charset="0"/>
              </a:rPr>
              <a:t>□</a:t>
            </a:r>
            <a:r>
              <a:rPr kumimoji="1" lang="en-US" altLang="zh-CN" dirty="0">
                <a:latin typeface="Times New Roman" panose="02020603050405020304" pitchFamily="18" charset="0"/>
              </a:rPr>
              <a:t>ABCD</a:t>
            </a:r>
            <a:r>
              <a:rPr kumimoji="1" lang="zh-CN" altLang="en-US" dirty="0">
                <a:latin typeface="Times New Roman" panose="02020603050405020304" pitchFamily="18" charset="0"/>
              </a:rPr>
              <a:t>的一条对角线，</a:t>
            </a:r>
            <a:endParaRPr kumimoji="1" lang="zh-CN" altLang="en-US" dirty="0">
              <a:latin typeface="Times New Roman" panose="02020603050405020304" pitchFamily="18" charset="0"/>
            </a:endParaRPr>
          </a:p>
          <a:p>
            <a:pPr fontAlgn="ctr"/>
            <a:r>
              <a:rPr kumimoji="1" lang="en-US" altLang="zh-CN" dirty="0">
                <a:latin typeface="Times New Roman" panose="02020603050405020304" pitchFamily="18" charset="0"/>
              </a:rPr>
              <a:t>      BM⊥AC</a:t>
            </a:r>
            <a:r>
              <a:rPr kumimoji="1" lang="zh-CN" altLang="en-US" dirty="0">
                <a:latin typeface="Times New Roman" panose="02020603050405020304" pitchFamily="18" charset="0"/>
              </a:rPr>
              <a:t>， </a:t>
            </a:r>
            <a:r>
              <a:rPr kumimoji="1" lang="en-US" altLang="zh-CN" dirty="0">
                <a:latin typeface="Times New Roman" panose="02020603050405020304" pitchFamily="18" charset="0"/>
              </a:rPr>
              <a:t>ND⊥AC</a:t>
            </a:r>
            <a:r>
              <a:rPr kumimoji="1" lang="zh-CN" altLang="en-US" dirty="0">
                <a:latin typeface="Times New Roman" panose="02020603050405020304" pitchFamily="18" charset="0"/>
              </a:rPr>
              <a:t>，垂足分别是</a:t>
            </a:r>
            <a:r>
              <a:rPr kumimoji="1" lang="en-US" altLang="zh-CN" dirty="0">
                <a:latin typeface="Times New Roman" panose="02020603050405020304" pitchFamily="18" charset="0"/>
              </a:rPr>
              <a:t>M</a:t>
            </a:r>
            <a:r>
              <a:rPr kumimoji="1" lang="zh-CN" altLang="en-US" dirty="0">
                <a:latin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</a:rPr>
              <a:t>N .</a:t>
            </a:r>
            <a:endParaRPr kumimoji="1" lang="zh-CN" altLang="en-US" dirty="0">
              <a:latin typeface="Times New Roman" panose="02020603050405020304" pitchFamily="18" charset="0"/>
            </a:endParaRPr>
          </a:p>
          <a:p>
            <a:pPr fontAlgn="ctr"/>
            <a:r>
              <a:rPr kumimoji="1" lang="zh-CN" altLang="en-US" dirty="0">
                <a:latin typeface="Times New Roman" panose="02020603050405020304" pitchFamily="18" charset="0"/>
              </a:rPr>
              <a:t>      求证：四边形</a:t>
            </a:r>
            <a:r>
              <a:rPr kumimoji="1" lang="en-US" altLang="zh-CN" dirty="0">
                <a:latin typeface="Times New Roman" panose="02020603050405020304" pitchFamily="18" charset="0"/>
              </a:rPr>
              <a:t>BMDN</a:t>
            </a:r>
            <a:r>
              <a:rPr kumimoji="1" lang="zh-CN" altLang="en-US" dirty="0">
                <a:latin typeface="Times New Roman" panose="02020603050405020304" pitchFamily="18" charset="0"/>
              </a:rPr>
              <a:t>是平行四边形</a:t>
            </a:r>
            <a:r>
              <a:rPr kumimoji="1" lang="en-US" altLang="zh-CN" dirty="0">
                <a:latin typeface="Times New Roman" panose="02020603050405020304" pitchFamily="18" charset="0"/>
              </a:rPr>
              <a:t>.</a:t>
            </a:r>
            <a:endParaRPr kumimoji="1" lang="en-US" altLang="zh-CN" dirty="0">
              <a:latin typeface="Times New Roman" panose="02020603050405020304" pitchFamily="18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11363" y="3451422"/>
            <a:ext cx="38163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08213" y="549275"/>
            <a:ext cx="7127875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chemeClr val="accent2"/>
                </a:solidFill>
              </a:rPr>
              <a:t>4.</a:t>
            </a:r>
            <a:r>
              <a:rPr kumimoji="1" lang="zh-CN" altLang="en-US" sz="2800" b="1">
                <a:solidFill>
                  <a:schemeClr val="accent2"/>
                </a:solidFill>
              </a:rPr>
              <a:t>如图   四边形 </a:t>
            </a:r>
            <a:r>
              <a:rPr kumimoji="1" lang="en-US" altLang="zh-CN" sz="2800" b="1">
                <a:solidFill>
                  <a:schemeClr val="accent2"/>
                </a:solidFill>
              </a:rPr>
              <a:t>ABCD</a:t>
            </a:r>
            <a:r>
              <a:rPr kumimoji="1" lang="zh-CN" altLang="en-US" sz="2800" b="1">
                <a:solidFill>
                  <a:schemeClr val="accent2"/>
                </a:solidFill>
              </a:rPr>
              <a:t>和四边形</a:t>
            </a:r>
            <a:r>
              <a:rPr kumimoji="1" lang="en-US" altLang="zh-CN" sz="2800" b="1">
                <a:solidFill>
                  <a:schemeClr val="accent2"/>
                </a:solidFill>
              </a:rPr>
              <a:t>BEDF</a:t>
            </a:r>
            <a:r>
              <a:rPr kumimoji="1" lang="zh-CN" altLang="en-US" sz="2800" b="1">
                <a:solidFill>
                  <a:schemeClr val="accent2"/>
                </a:solidFill>
              </a:rPr>
              <a:t>都是平行四边形</a:t>
            </a:r>
            <a:r>
              <a:rPr kumimoji="1" lang="en-US" altLang="zh-CN" sz="2800" b="1">
                <a:solidFill>
                  <a:schemeClr val="accent2"/>
                </a:solidFill>
              </a:rPr>
              <a:t>, </a:t>
            </a:r>
            <a:r>
              <a:rPr kumimoji="1" lang="zh-CN" altLang="en-US" sz="2800" b="1">
                <a:solidFill>
                  <a:schemeClr val="accent2"/>
                </a:solidFill>
              </a:rPr>
              <a:t>请你说明</a:t>
            </a:r>
            <a:r>
              <a:rPr kumimoji="1" lang="en-US" altLang="zh-CN" sz="2800" b="1">
                <a:solidFill>
                  <a:schemeClr val="accent2"/>
                </a:solidFill>
              </a:rPr>
              <a:t>(1) AE=CF</a:t>
            </a:r>
            <a:r>
              <a:rPr kumimoji="1" lang="zh-CN" altLang="en-US" sz="2800" b="1">
                <a:solidFill>
                  <a:schemeClr val="accent2"/>
                </a:solidFill>
              </a:rPr>
              <a:t>的理由</a:t>
            </a:r>
            <a:endParaRPr kumimoji="1" lang="zh-CN" altLang="en-US" sz="2800" b="1">
              <a:solidFill>
                <a:schemeClr val="accent2"/>
              </a:solidFill>
            </a:endParaRPr>
          </a:p>
          <a:p>
            <a:endParaRPr kumimoji="1" lang="en-US" altLang="zh-CN" sz="2800" b="1">
              <a:solidFill>
                <a:schemeClr val="accent2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13138" y="485775"/>
            <a:ext cx="127000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zh-CN" altLang="zh-CN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13138" y="485775"/>
            <a:ext cx="127000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zh-CN" altLang="zh-CN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513138" y="485775"/>
            <a:ext cx="127000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zh-CN" altLang="zh-CN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513138" y="485775"/>
            <a:ext cx="127000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zh-CN" altLang="zh-CN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513138" y="485775"/>
            <a:ext cx="127000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zh-CN" altLang="zh-CN"/>
          </a:p>
        </p:txBody>
      </p:sp>
      <p:grpSp>
        <p:nvGrpSpPr>
          <p:cNvPr id="45119" name="Group 63"/>
          <p:cNvGrpSpPr/>
          <p:nvPr/>
        </p:nvGrpSpPr>
        <p:grpSpPr bwMode="auto">
          <a:xfrm>
            <a:off x="1774825" y="1484313"/>
            <a:ext cx="4392613" cy="2525712"/>
            <a:chOff x="158" y="935"/>
            <a:chExt cx="2767" cy="1591"/>
          </a:xfrm>
        </p:grpSpPr>
        <p:grpSp>
          <p:nvGrpSpPr>
            <p:cNvPr id="33828" name="Group 9"/>
            <p:cNvGrpSpPr/>
            <p:nvPr/>
          </p:nvGrpSpPr>
          <p:grpSpPr bwMode="auto">
            <a:xfrm>
              <a:off x="158" y="935"/>
              <a:ext cx="2767" cy="1591"/>
              <a:chOff x="2064" y="1152"/>
              <a:chExt cx="2767" cy="1591"/>
            </a:xfrm>
          </p:grpSpPr>
          <p:grpSp>
            <p:nvGrpSpPr>
              <p:cNvPr id="33830" name="Group 10"/>
              <p:cNvGrpSpPr/>
              <p:nvPr/>
            </p:nvGrpSpPr>
            <p:grpSpPr bwMode="auto">
              <a:xfrm>
                <a:off x="2064" y="1152"/>
                <a:ext cx="2767" cy="1591"/>
                <a:chOff x="2064" y="1162"/>
                <a:chExt cx="2767" cy="1591"/>
              </a:xfrm>
            </p:grpSpPr>
            <p:sp>
              <p:nvSpPr>
                <p:cNvPr id="33832" name="AutoShape 1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064" y="1162"/>
                  <a:ext cx="2767" cy="15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312" y="1502"/>
                  <a:ext cx="672" cy="94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312" y="2413"/>
                  <a:ext cx="1756" cy="3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984" y="1472"/>
                  <a:ext cx="1750" cy="3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068" y="1472"/>
                  <a:ext cx="666" cy="94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7" name="Oval 16"/>
                <p:cNvSpPr>
                  <a:spLocks noChangeArrowheads="1"/>
                </p:cNvSpPr>
                <p:nvPr/>
              </p:nvSpPr>
              <p:spPr bwMode="auto">
                <a:xfrm>
                  <a:off x="4123" y="1472"/>
                  <a:ext cx="30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8" name="Rectangle 17"/>
                <p:cNvSpPr>
                  <a:spLocks noChangeArrowheads="1"/>
                </p:cNvSpPr>
                <p:nvPr/>
              </p:nvSpPr>
              <p:spPr bwMode="auto">
                <a:xfrm>
                  <a:off x="3243" y="1480"/>
                  <a:ext cx="144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000000"/>
                      </a:solidFill>
                    </a:rPr>
                    <a:t>E</a:t>
                  </a:r>
                  <a:endParaRPr lang="en-US" altLang="zh-CN"/>
                </a:p>
              </p:txBody>
            </p:sp>
            <p:sp>
              <p:nvSpPr>
                <p:cNvPr id="33839" name="Oval 18"/>
                <p:cNvSpPr>
                  <a:spLocks noChangeArrowheads="1"/>
                </p:cNvSpPr>
                <p:nvPr/>
              </p:nvSpPr>
              <p:spPr bwMode="auto">
                <a:xfrm>
                  <a:off x="4722" y="1460"/>
                  <a:ext cx="30" cy="3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0" name="Rectangle 19"/>
                <p:cNvSpPr>
                  <a:spLocks noChangeArrowheads="1"/>
                </p:cNvSpPr>
                <p:nvPr/>
              </p:nvSpPr>
              <p:spPr bwMode="auto">
                <a:xfrm>
                  <a:off x="4607" y="1253"/>
                  <a:ext cx="156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000000"/>
                      </a:solidFill>
                    </a:rPr>
                    <a:t>D</a:t>
                  </a:r>
                  <a:endParaRPr lang="en-US" altLang="zh-CN"/>
                </a:p>
              </p:txBody>
            </p:sp>
            <p:sp>
              <p:nvSpPr>
                <p:cNvPr id="33841" name="Oval 20"/>
                <p:cNvSpPr>
                  <a:spLocks noChangeArrowheads="1"/>
                </p:cNvSpPr>
                <p:nvPr/>
              </p:nvSpPr>
              <p:spPr bwMode="auto">
                <a:xfrm>
                  <a:off x="2972" y="1490"/>
                  <a:ext cx="30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2" name="Rectangle 21"/>
                <p:cNvSpPr>
                  <a:spLocks noChangeArrowheads="1"/>
                </p:cNvSpPr>
                <p:nvPr/>
              </p:nvSpPr>
              <p:spPr bwMode="auto">
                <a:xfrm>
                  <a:off x="2815" y="1265"/>
                  <a:ext cx="156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000000"/>
                      </a:solidFill>
                    </a:rPr>
                    <a:t>A</a:t>
                  </a:r>
                  <a:endParaRPr lang="en-US" altLang="zh-CN"/>
                </a:p>
              </p:txBody>
            </p:sp>
            <p:sp>
              <p:nvSpPr>
                <p:cNvPr id="33843" name="Oval 22"/>
                <p:cNvSpPr>
                  <a:spLocks noChangeArrowheads="1"/>
                </p:cNvSpPr>
                <p:nvPr/>
              </p:nvSpPr>
              <p:spPr bwMode="auto">
                <a:xfrm>
                  <a:off x="4056" y="2401"/>
                  <a:ext cx="30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4" name="Rectangle 23"/>
                <p:cNvSpPr>
                  <a:spLocks noChangeArrowheads="1"/>
                </p:cNvSpPr>
                <p:nvPr/>
              </p:nvSpPr>
              <p:spPr bwMode="auto">
                <a:xfrm>
                  <a:off x="4008" y="2425"/>
                  <a:ext cx="156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000000"/>
                      </a:solidFill>
                    </a:rPr>
                    <a:t>C</a:t>
                  </a:r>
                  <a:endParaRPr lang="en-US" altLang="zh-CN"/>
                </a:p>
              </p:txBody>
            </p:sp>
            <p:sp>
              <p:nvSpPr>
                <p:cNvPr id="33845" name="Oval 24"/>
                <p:cNvSpPr>
                  <a:spLocks noChangeArrowheads="1"/>
                </p:cNvSpPr>
                <p:nvPr/>
              </p:nvSpPr>
              <p:spPr bwMode="auto">
                <a:xfrm>
                  <a:off x="2300" y="2431"/>
                  <a:ext cx="30" cy="31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6" name="Rectangle 25"/>
                <p:cNvSpPr>
                  <a:spLocks noChangeArrowheads="1"/>
                </p:cNvSpPr>
                <p:nvPr/>
              </p:nvSpPr>
              <p:spPr bwMode="auto">
                <a:xfrm>
                  <a:off x="2125" y="2395"/>
                  <a:ext cx="156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000000"/>
                      </a:solidFill>
                    </a:rPr>
                    <a:t>B</a:t>
                  </a:r>
                  <a:endParaRPr lang="en-US" altLang="zh-CN"/>
                </a:p>
              </p:txBody>
            </p:sp>
            <p:sp>
              <p:nvSpPr>
                <p:cNvPr id="33847" name="Line 26"/>
                <p:cNvSpPr>
                  <a:spLocks noChangeShapeType="1"/>
                </p:cNvSpPr>
                <p:nvPr/>
              </p:nvSpPr>
              <p:spPr bwMode="auto">
                <a:xfrm>
                  <a:off x="2971" y="1480"/>
                  <a:ext cx="1088" cy="90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336" y="1661"/>
                  <a:ext cx="862" cy="77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787" y="1525"/>
                  <a:ext cx="907" cy="68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606" y="2160"/>
                  <a:ext cx="227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/>
                    <a:t>F</a:t>
                  </a:r>
                  <a:endParaRPr lang="en-US" altLang="zh-CN" sz="2400" b="1"/>
                </a:p>
              </p:txBody>
            </p:sp>
          </p:grpSp>
          <p:sp>
            <p:nvSpPr>
              <p:cNvPr id="33831" name="Line 30"/>
              <p:cNvSpPr>
                <a:spLocks noChangeShapeType="1"/>
              </p:cNvSpPr>
              <p:nvPr/>
            </p:nvSpPr>
            <p:spPr bwMode="auto">
              <a:xfrm flipV="1">
                <a:off x="2304" y="2160"/>
                <a:ext cx="1488" cy="2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29" name="Line 31"/>
            <p:cNvSpPr>
              <a:spLocks noChangeShapeType="1"/>
            </p:cNvSpPr>
            <p:nvPr/>
          </p:nvSpPr>
          <p:spPr bwMode="auto">
            <a:xfrm flipV="1">
              <a:off x="1247" y="1253"/>
              <a:ext cx="1536" cy="1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088" name="Line 32"/>
          <p:cNvSpPr>
            <a:spLocks noChangeShapeType="1"/>
          </p:cNvSpPr>
          <p:nvPr/>
        </p:nvSpPr>
        <p:spPr bwMode="auto">
          <a:xfrm flipV="1">
            <a:off x="2155825" y="2017713"/>
            <a:ext cx="3810000" cy="1524000"/>
          </a:xfrm>
          <a:prstGeom prst="line">
            <a:avLst/>
          </a:prstGeom>
          <a:noFill/>
          <a:ln w="41275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3935413" y="2420938"/>
            <a:ext cx="45974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3399"/>
                </a:solidFill>
              </a:rPr>
              <a:t>O</a:t>
            </a:r>
            <a:endParaRPr lang="en-US" altLang="zh-CN" sz="2800">
              <a:solidFill>
                <a:srgbClr val="FF3399"/>
              </a:solidFill>
            </a:endParaRP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2074711" y="4795820"/>
            <a:ext cx="8185453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 dirty="0">
                <a:solidFill>
                  <a:schemeClr val="accent2"/>
                </a:solidFill>
              </a:rPr>
              <a:t>变式：如图  已知 四边形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ABCD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都是平行四边形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, AE=CF,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请你说明四边形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BEDF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是平行四边</a:t>
            </a:r>
            <a:r>
              <a:rPr kumimoji="1" lang="zh-CN" altLang="en-US" sz="2800" b="1" dirty="0" smtClean="0">
                <a:solidFill>
                  <a:schemeClr val="accent2"/>
                </a:solidFill>
              </a:rPr>
              <a:t>形</a:t>
            </a:r>
            <a:endParaRPr kumimoji="1" lang="zh-CN" alt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45094" name="Group 38"/>
          <p:cNvGrpSpPr/>
          <p:nvPr/>
        </p:nvGrpSpPr>
        <p:grpSpPr bwMode="auto">
          <a:xfrm>
            <a:off x="6275388" y="1773238"/>
            <a:ext cx="4392612" cy="2525712"/>
            <a:chOff x="2064" y="1152"/>
            <a:chExt cx="2767" cy="1591"/>
          </a:xfrm>
        </p:grpSpPr>
        <p:grpSp>
          <p:nvGrpSpPr>
            <p:cNvPr id="33805" name="Group 39"/>
            <p:cNvGrpSpPr/>
            <p:nvPr/>
          </p:nvGrpSpPr>
          <p:grpSpPr bwMode="auto">
            <a:xfrm>
              <a:off x="2064" y="1152"/>
              <a:ext cx="2767" cy="1591"/>
              <a:chOff x="2064" y="1152"/>
              <a:chExt cx="2767" cy="1591"/>
            </a:xfrm>
          </p:grpSpPr>
          <p:grpSp>
            <p:nvGrpSpPr>
              <p:cNvPr id="33807" name="Group 40"/>
              <p:cNvGrpSpPr/>
              <p:nvPr/>
            </p:nvGrpSpPr>
            <p:grpSpPr bwMode="auto">
              <a:xfrm>
                <a:off x="2064" y="1152"/>
                <a:ext cx="2767" cy="1591"/>
                <a:chOff x="2064" y="1162"/>
                <a:chExt cx="2767" cy="1591"/>
              </a:xfrm>
            </p:grpSpPr>
            <p:sp>
              <p:nvSpPr>
                <p:cNvPr id="33809" name="AutoShape 4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064" y="1162"/>
                  <a:ext cx="2767" cy="15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1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312" y="1502"/>
                  <a:ext cx="672" cy="94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1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2312" y="2413"/>
                  <a:ext cx="1756" cy="3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1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984" y="1472"/>
                  <a:ext cx="1750" cy="3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13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068" y="1472"/>
                  <a:ext cx="666" cy="94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14" name="Oval 46"/>
                <p:cNvSpPr>
                  <a:spLocks noChangeArrowheads="1"/>
                </p:cNvSpPr>
                <p:nvPr/>
              </p:nvSpPr>
              <p:spPr bwMode="auto">
                <a:xfrm>
                  <a:off x="4123" y="1472"/>
                  <a:ext cx="30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243" y="1480"/>
                  <a:ext cx="144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000000"/>
                      </a:solidFill>
                    </a:rPr>
                    <a:t>E</a:t>
                  </a:r>
                  <a:endParaRPr lang="en-US" altLang="zh-CN"/>
                </a:p>
              </p:txBody>
            </p:sp>
            <p:sp>
              <p:nvSpPr>
                <p:cNvPr id="33816" name="Oval 48"/>
                <p:cNvSpPr>
                  <a:spLocks noChangeArrowheads="1"/>
                </p:cNvSpPr>
                <p:nvPr/>
              </p:nvSpPr>
              <p:spPr bwMode="auto">
                <a:xfrm>
                  <a:off x="4722" y="1460"/>
                  <a:ext cx="30" cy="3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17" name="Rectangle 49"/>
                <p:cNvSpPr>
                  <a:spLocks noChangeArrowheads="1"/>
                </p:cNvSpPr>
                <p:nvPr/>
              </p:nvSpPr>
              <p:spPr bwMode="auto">
                <a:xfrm>
                  <a:off x="4607" y="1253"/>
                  <a:ext cx="156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000000"/>
                      </a:solidFill>
                    </a:rPr>
                    <a:t>D</a:t>
                  </a:r>
                  <a:endParaRPr lang="en-US" altLang="zh-CN"/>
                </a:p>
              </p:txBody>
            </p:sp>
            <p:sp>
              <p:nvSpPr>
                <p:cNvPr id="33818" name="Oval 50"/>
                <p:cNvSpPr>
                  <a:spLocks noChangeArrowheads="1"/>
                </p:cNvSpPr>
                <p:nvPr/>
              </p:nvSpPr>
              <p:spPr bwMode="auto">
                <a:xfrm>
                  <a:off x="2972" y="1490"/>
                  <a:ext cx="30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19" name="Rectangle 51"/>
                <p:cNvSpPr>
                  <a:spLocks noChangeArrowheads="1"/>
                </p:cNvSpPr>
                <p:nvPr/>
              </p:nvSpPr>
              <p:spPr bwMode="auto">
                <a:xfrm>
                  <a:off x="2815" y="1265"/>
                  <a:ext cx="156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000000"/>
                      </a:solidFill>
                    </a:rPr>
                    <a:t>A</a:t>
                  </a:r>
                  <a:endParaRPr lang="en-US" altLang="zh-CN"/>
                </a:p>
              </p:txBody>
            </p:sp>
            <p:sp>
              <p:nvSpPr>
                <p:cNvPr id="33820" name="Oval 52"/>
                <p:cNvSpPr>
                  <a:spLocks noChangeArrowheads="1"/>
                </p:cNvSpPr>
                <p:nvPr/>
              </p:nvSpPr>
              <p:spPr bwMode="auto">
                <a:xfrm>
                  <a:off x="4056" y="2401"/>
                  <a:ext cx="30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21" name="Rectangle 53"/>
                <p:cNvSpPr>
                  <a:spLocks noChangeArrowheads="1"/>
                </p:cNvSpPr>
                <p:nvPr/>
              </p:nvSpPr>
              <p:spPr bwMode="auto">
                <a:xfrm>
                  <a:off x="4008" y="2425"/>
                  <a:ext cx="156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000000"/>
                      </a:solidFill>
                    </a:rPr>
                    <a:t>C</a:t>
                  </a:r>
                  <a:endParaRPr lang="en-US" altLang="zh-CN"/>
                </a:p>
              </p:txBody>
            </p:sp>
            <p:sp>
              <p:nvSpPr>
                <p:cNvPr id="33822" name="Oval 54"/>
                <p:cNvSpPr>
                  <a:spLocks noChangeArrowheads="1"/>
                </p:cNvSpPr>
                <p:nvPr/>
              </p:nvSpPr>
              <p:spPr bwMode="auto">
                <a:xfrm>
                  <a:off x="2300" y="2431"/>
                  <a:ext cx="30" cy="31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23" name="Rectangle 55"/>
                <p:cNvSpPr>
                  <a:spLocks noChangeArrowheads="1"/>
                </p:cNvSpPr>
                <p:nvPr/>
              </p:nvSpPr>
              <p:spPr bwMode="auto">
                <a:xfrm>
                  <a:off x="2125" y="2395"/>
                  <a:ext cx="156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000000"/>
                      </a:solidFill>
                    </a:rPr>
                    <a:t>B</a:t>
                  </a:r>
                  <a:endParaRPr lang="en-US" altLang="zh-CN"/>
                </a:p>
              </p:txBody>
            </p:sp>
            <p:sp>
              <p:nvSpPr>
                <p:cNvPr id="33824" name="Line 56"/>
                <p:cNvSpPr>
                  <a:spLocks noChangeShapeType="1"/>
                </p:cNvSpPr>
                <p:nvPr/>
              </p:nvSpPr>
              <p:spPr bwMode="auto">
                <a:xfrm>
                  <a:off x="2971" y="1480"/>
                  <a:ext cx="1088" cy="90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25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2336" y="1661"/>
                  <a:ext cx="862" cy="77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26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3787" y="1525"/>
                  <a:ext cx="907" cy="68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27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606" y="2160"/>
                  <a:ext cx="227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/>
                    <a:t>F</a:t>
                  </a:r>
                  <a:endParaRPr lang="en-US" altLang="zh-CN" sz="2400" b="1"/>
                </a:p>
              </p:txBody>
            </p:sp>
          </p:grpSp>
          <p:sp>
            <p:nvSpPr>
              <p:cNvPr id="33808" name="Line 60"/>
              <p:cNvSpPr>
                <a:spLocks noChangeShapeType="1"/>
              </p:cNvSpPr>
              <p:nvPr/>
            </p:nvSpPr>
            <p:spPr bwMode="auto">
              <a:xfrm flipV="1">
                <a:off x="2304" y="2160"/>
                <a:ext cx="1488" cy="2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06" name="Line 61"/>
            <p:cNvSpPr>
              <a:spLocks noChangeShapeType="1"/>
            </p:cNvSpPr>
            <p:nvPr/>
          </p:nvSpPr>
          <p:spPr bwMode="auto">
            <a:xfrm flipV="1">
              <a:off x="3168" y="1488"/>
              <a:ext cx="1536" cy="1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ldLvl="0" animBg="1"/>
      <p:bldP spid="45088" grpId="0" bldLvl="0" animBg="1"/>
      <p:bldP spid="45089" grpId="0" bldLvl="0" animBg="1"/>
      <p:bldP spid="4509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474403" y="1068070"/>
            <a:ext cx="9550400" cy="592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9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两组对边分别平行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的四边形叫做平行四边形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36550" y="1724812"/>
            <a:ext cx="7086221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表示方法：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06400" y="965200"/>
            <a:ext cx="3037840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平行四边形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定义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组合 28"/>
          <p:cNvGrpSpPr/>
          <p:nvPr/>
        </p:nvGrpSpPr>
        <p:grpSpPr bwMode="auto">
          <a:xfrm>
            <a:off x="2037707" y="3259739"/>
            <a:ext cx="4762500" cy="2114550"/>
            <a:chOff x="-36830" y="1537018"/>
            <a:chExt cx="3573145" cy="2114867"/>
          </a:xfrm>
        </p:grpSpPr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330200" y="1825625"/>
              <a:ext cx="2809875" cy="1511300"/>
            </a:xfrm>
            <a:prstGeom prst="parallelogram">
              <a:avLst>
                <a:gd name="adj" fmla="val 46481"/>
              </a:avLst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28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593235" y="1537018"/>
              <a:ext cx="301335" cy="5191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i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en-US" altLang="zh-CN" sz="2800" i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-36830" y="3132694"/>
              <a:ext cx="301335" cy="5191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i="1"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  <a:endParaRPr lang="en-US" altLang="zh-CN" sz="2800" i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3117215" y="1553845"/>
              <a:ext cx="419100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i="1">
                  <a:latin typeface="Times New Roman" panose="02020603050405020304" pitchFamily="18" charset="0"/>
                  <a:ea typeface="黑体" panose="02010609060101010101" pitchFamily="49" charset="-122"/>
                </a:rPr>
                <a:t>D</a:t>
              </a:r>
              <a:endParaRPr lang="en-US" altLang="zh-CN" sz="2800" i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2621590" y="3132694"/>
              <a:ext cx="402574" cy="5191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36550" y="5838533"/>
            <a:ext cx="2468563" cy="592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900"/>
              </a:lnSpc>
              <a:buFont typeface="Arial" panose="020B0604020202020204" pitchFamily="34" charset="0"/>
              <a:buNone/>
            </a:pP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几何语言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表述：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805113" y="5550668"/>
            <a:ext cx="4959350" cy="1082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9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∵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49" charset="-122"/>
              </a:rPr>
              <a:t>AD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∥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49" charset="-122"/>
              </a:rPr>
              <a:t>BC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49" charset="-122"/>
              </a:rPr>
              <a:t>AB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∥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49" charset="-122"/>
              </a:rPr>
              <a:t>DC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39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∴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四边形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49" charset="-122"/>
              </a:rPr>
              <a:t>ABCD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是平行四边形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5861" name="任意多边形 16"/>
          <p:cNvSpPr/>
          <p:nvPr/>
        </p:nvSpPr>
        <p:spPr bwMode="auto">
          <a:xfrm>
            <a:off x="179388" y="420688"/>
            <a:ext cx="698500" cy="482600"/>
          </a:xfrm>
          <a:custGeom>
            <a:avLst/>
            <a:gdLst>
              <a:gd name="T0" fmla="*/ 0 w 696310"/>
              <a:gd name="T1" fmla="*/ 0 h 696310"/>
              <a:gd name="T2" fmla="*/ 0 w 696310"/>
              <a:gd name="T3" fmla="*/ 0 h 696310"/>
              <a:gd name="T4" fmla="*/ 0 w 696310"/>
              <a:gd name="T5" fmla="*/ 0 h 696310"/>
              <a:gd name="T6" fmla="*/ 0 w 696310"/>
              <a:gd name="T7" fmla="*/ 0 h 696310"/>
              <a:gd name="T8" fmla="*/ 0 w 696310"/>
              <a:gd name="T9" fmla="*/ 0 h 696310"/>
              <a:gd name="T10" fmla="*/ 0 w 696310"/>
              <a:gd name="T11" fmla="*/ 0 h 696310"/>
              <a:gd name="T12" fmla="*/ 0 w 696310"/>
              <a:gd name="T13" fmla="*/ 0 h 6963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6310"/>
              <a:gd name="T22" fmla="*/ 0 h 696310"/>
              <a:gd name="T23" fmla="*/ 696310 w 696310"/>
              <a:gd name="T24" fmla="*/ 696310 h 6963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6310" h="696310">
                <a:moveTo>
                  <a:pt x="0" y="0"/>
                </a:moveTo>
                <a:lnTo>
                  <a:pt x="459827" y="0"/>
                </a:lnTo>
                <a:lnTo>
                  <a:pt x="459827" y="236483"/>
                </a:lnTo>
                <a:lnTo>
                  <a:pt x="696310" y="236483"/>
                </a:lnTo>
                <a:lnTo>
                  <a:pt x="696310" y="696310"/>
                </a:lnTo>
                <a:lnTo>
                  <a:pt x="0" y="69631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13489" y="2334210"/>
            <a:ext cx="5758585" cy="12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如图，四边形</a:t>
            </a:r>
            <a:r>
              <a:rPr lang="en-US" altLang="zh-CN" sz="2800" i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ABCD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是平行四边形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2526906" y="3519295"/>
            <a:ext cx="752226" cy="15544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540554" y="5073612"/>
            <a:ext cx="3026807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5400000" flipH="1" flipV="1">
            <a:off x="5143057" y="3976850"/>
            <a:ext cx="1508807" cy="6878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rot="10800000">
            <a:off x="3279132" y="3507359"/>
            <a:ext cx="2962275" cy="29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35"/>
          <p:cNvGrpSpPr/>
          <p:nvPr/>
        </p:nvGrpSpPr>
        <p:grpSpPr>
          <a:xfrm>
            <a:off x="2526658" y="3505647"/>
            <a:ext cx="3731768" cy="1568143"/>
            <a:chOff x="2892426" y="3642339"/>
            <a:chExt cx="3731768" cy="1568143"/>
          </a:xfrm>
        </p:grpSpPr>
        <p:cxnSp>
          <p:nvCxnSpPr>
            <p:cNvPr id="11" name="直接连接符 10"/>
            <p:cNvCxnSpPr>
              <a:cxnSpLocks noChangeShapeType="1"/>
            </p:cNvCxnSpPr>
            <p:nvPr/>
          </p:nvCxnSpPr>
          <p:spPr bwMode="auto">
            <a:xfrm rot="5400000">
              <a:off x="5488623" y="4074910"/>
              <a:ext cx="1566430" cy="70471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</a:ln>
          </p:spPr>
        </p:cxnSp>
        <p:cxnSp>
          <p:nvCxnSpPr>
            <p:cNvPr id="12" name="直接连接符 11"/>
            <p:cNvCxnSpPr>
              <a:cxnSpLocks noChangeShapeType="1"/>
            </p:cNvCxnSpPr>
            <p:nvPr/>
          </p:nvCxnSpPr>
          <p:spPr bwMode="auto">
            <a:xfrm flipH="1">
              <a:off x="2892426" y="3642339"/>
              <a:ext cx="752474" cy="1540669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</a:ln>
          </p:spPr>
        </p:cxnSp>
      </p:grpSp>
      <p:grpSp>
        <p:nvGrpSpPr>
          <p:cNvPr id="4" name="组合 31"/>
          <p:cNvGrpSpPr/>
          <p:nvPr/>
        </p:nvGrpSpPr>
        <p:grpSpPr>
          <a:xfrm>
            <a:off x="2526657" y="3532943"/>
            <a:ext cx="3714750" cy="1528609"/>
            <a:chOff x="2892425" y="3669635"/>
            <a:chExt cx="3714750" cy="1528609"/>
          </a:xfrm>
        </p:grpSpPr>
        <p:cxnSp>
          <p:nvCxnSpPr>
            <p:cNvPr id="9" name="直接连接符 8"/>
            <p:cNvCxnSpPr>
              <a:cxnSpLocks noChangeShapeType="1"/>
            </p:cNvCxnSpPr>
            <p:nvPr/>
          </p:nvCxnSpPr>
          <p:spPr bwMode="auto">
            <a:xfrm>
              <a:off x="2892425" y="5196656"/>
              <a:ext cx="3054350" cy="15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</p:spPr>
        </p:cxnSp>
        <p:cxnSp>
          <p:nvCxnSpPr>
            <p:cNvPr id="10" name="直接连接符 9"/>
            <p:cNvCxnSpPr>
              <a:cxnSpLocks noChangeShapeType="1"/>
            </p:cNvCxnSpPr>
            <p:nvPr/>
          </p:nvCxnSpPr>
          <p:spPr bwMode="auto">
            <a:xfrm>
              <a:off x="3644900" y="3669635"/>
              <a:ext cx="2962275" cy="2936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</p:spPr>
        </p:cxnSp>
      </p:grpSp>
      <p:sp>
        <p:nvSpPr>
          <p:cNvPr id="6147" name="WordArt 17"/>
          <p:cNvSpPr>
            <a:spLocks noChangeArrowheads="1" noChangeShapeType="1" noTextEdit="1"/>
          </p:cNvSpPr>
          <p:nvPr/>
        </p:nvSpPr>
        <p:spPr bwMode="auto">
          <a:xfrm>
            <a:off x="536575" y="334963"/>
            <a:ext cx="3403600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algn="ctr"/>
            <a:r>
              <a:rPr lang="zh-CN" altLang="en-US" sz="24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温故知新</a:t>
            </a:r>
            <a:endParaRPr lang="zh-CN" altLang="en-US" sz="2400" b="1" kern="10" dirty="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allAtOnce"/>
      <p:bldP spid="110595" grpId="0"/>
      <p:bldP spid="26" grpId="0"/>
      <p:bldP spid="17" grpId="0" build="allAtOnce"/>
      <p:bldP spid="18" grpId="0" build="allAtOnce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87873" y="1392072"/>
          <a:ext cx="10730837" cy="4334562"/>
        </p:xfrm>
        <a:graphic>
          <a:graphicData uri="http://schemas.openxmlformats.org/drawingml/2006/table">
            <a:tbl>
              <a:tblPr/>
              <a:tblGrid>
                <a:gridCol w="3591904"/>
                <a:gridCol w="7138933"/>
              </a:tblGrid>
              <a:tr h="818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486966" y="1603375"/>
            <a:ext cx="194468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ea typeface="宋体" panose="02010600030101010101" pitchFamily="2" charset="-122"/>
              </a:rPr>
              <a:t>对称性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804012" y="1603375"/>
            <a:ext cx="557124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平行四边形是中心对称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图形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1823171" y="2482850"/>
            <a:ext cx="1223963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ea typeface="黑体" panose="02010609060101010101" pitchFamily="49" charset="-122"/>
              </a:rPr>
              <a:t>边</a:t>
            </a:r>
            <a:endParaRPr lang="zh-CN" altLang="en-US" sz="2400" b="1" dirty="0">
              <a:ea typeface="黑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2000" dirty="0">
              <a:ea typeface="宋体" panose="02010600030101010101" pitchFamily="2" charset="-122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565603" y="2695575"/>
            <a:ext cx="580965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对边平行且相等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1823171" y="3739487"/>
            <a:ext cx="1223963" cy="1004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ea typeface="黑体" panose="02010609060101010101" pitchFamily="49" charset="-122"/>
              </a:rPr>
              <a:t>角</a:t>
            </a:r>
            <a:endParaRPr lang="zh-CN" altLang="en-US" sz="2400" b="1" dirty="0">
              <a:ea typeface="黑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2400" dirty="0">
              <a:ea typeface="黑体" panose="02010609060101010101" pitchFamily="49" charset="-122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5261921" y="3739487"/>
            <a:ext cx="588829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             对角相等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1534247" y="4926842"/>
            <a:ext cx="1512887" cy="1004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ea typeface="黑体" panose="02010609060101010101" pitchFamily="49" charset="-122"/>
              </a:rPr>
              <a:t>对角线</a:t>
            </a:r>
            <a:endParaRPr lang="zh-CN" altLang="en-US" sz="2400" b="1" dirty="0">
              <a:ea typeface="黑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2400" dirty="0">
              <a:ea typeface="黑体" panose="02010609060101010101" pitchFamily="49" charset="-122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5261922" y="4926842"/>
            <a:ext cx="575945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        对角线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互相平分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787988" y="293023"/>
            <a:ext cx="424815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ea typeface="黑体" panose="02010609060101010101" pitchFamily="49" charset="-122"/>
              </a:rPr>
              <a:t>2.</a:t>
            </a:r>
            <a:r>
              <a:rPr lang="zh-CN" altLang="en-US" sz="3600" b="1" dirty="0">
                <a:ea typeface="黑体" panose="02010609060101010101" pitchFamily="49" charset="-122"/>
              </a:rPr>
              <a:t>平行四边形的性质：</a:t>
            </a:r>
            <a:endParaRPr lang="zh-CN" altLang="en-US" sz="3600" b="1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utoUpdateAnimBg="0"/>
      <p:bldP spid="38" grpId="0" autoUpdateAnimBg="0"/>
      <p:bldP spid="4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558801" y="1173599"/>
            <a:ext cx="6169546" cy="35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∵ 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四边形</a:t>
            </a:r>
            <a:r>
              <a:rPr lang="en-US" altLang="zh-CN" sz="2800" b="1" i="1" dirty="0">
                <a:latin typeface="黑体" panose="02010609060101010101" pitchFamily="49" charset="-122"/>
                <a:ea typeface="黑体" panose="02010609060101010101" pitchFamily="49" charset="-122"/>
              </a:rPr>
              <a:t>ABCD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是平行四边形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69" name="圆角矩形 31"/>
          <p:cNvSpPr>
            <a:spLocks noChangeArrowheads="1"/>
          </p:cNvSpPr>
          <p:nvPr/>
        </p:nvSpPr>
        <p:spPr bwMode="auto">
          <a:xfrm>
            <a:off x="558800" y="221457"/>
            <a:ext cx="6784975" cy="512762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微软雅黑" panose="020B0503020204020204" charset="-122"/>
              </a:rPr>
              <a:t>几何语言表达：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58800" y="2057400"/>
            <a:ext cx="9683750" cy="3194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∴</a:t>
            </a:r>
            <a:r>
              <a:rPr lang="en-US" altLang="zh-CN" sz="2800" b="1" i="1" dirty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AD∥BC</a:t>
            </a:r>
            <a:r>
              <a:rPr lang="zh-CN" altLang="en-US" sz="2800" b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i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AB∥DC</a:t>
            </a:r>
            <a:r>
              <a:rPr lang="zh-CN" altLang="en-US" sz="2800" b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， </a:t>
            </a:r>
            <a:endParaRPr lang="en-US" altLang="zh-CN" sz="2800" b="1" dirty="0" smtClean="0">
              <a:solidFill>
                <a:schemeClr val="tx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i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AD=</a:t>
            </a:r>
            <a:r>
              <a:rPr lang="en-US" altLang="zh-CN" sz="2800" b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i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BC</a:t>
            </a:r>
            <a:r>
              <a:rPr lang="zh-CN" altLang="en-US" sz="2800" b="1" i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i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AB=</a:t>
            </a:r>
            <a:r>
              <a:rPr lang="en-US" altLang="zh-CN" sz="2800" b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i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DC</a:t>
            </a:r>
            <a:endParaRPr lang="en-US" altLang="zh-CN" sz="2800" b="1" i="1" dirty="0" smtClean="0">
              <a:solidFill>
                <a:schemeClr val="tx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chemeClr val="tx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∠</a:t>
            </a:r>
            <a:r>
              <a:rPr lang="en-US" altLang="zh-CN" sz="2800" b="1" i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BAD</a:t>
            </a:r>
            <a:r>
              <a:rPr lang="en-US" altLang="zh-CN" sz="2800" b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=∠</a:t>
            </a:r>
            <a:r>
              <a:rPr lang="en-US" altLang="zh-CN" sz="2800" b="1" i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DCB</a:t>
            </a:r>
            <a:r>
              <a:rPr lang="zh-CN" altLang="en-US" sz="2800" b="1" dirty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，∠</a:t>
            </a:r>
            <a:r>
              <a:rPr lang="en-US" altLang="zh-CN" sz="2800" b="1" i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en-US" altLang="zh-CN" sz="2800" b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=∠</a:t>
            </a:r>
            <a:r>
              <a:rPr lang="en-US" altLang="zh-CN" sz="2800" b="1" i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CDA</a:t>
            </a:r>
            <a:r>
              <a:rPr lang="en-US" altLang="zh-CN" sz="2800" b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2800" b="1" dirty="0" smtClean="0">
              <a:solidFill>
                <a:schemeClr val="tx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chemeClr val="tx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i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OA=OC</a:t>
            </a:r>
            <a:r>
              <a:rPr lang="zh-CN" altLang="en-US" sz="2800" b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i="1" dirty="0" smtClean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OB=OD</a:t>
            </a:r>
            <a:r>
              <a:rPr lang="en-US" altLang="zh-CN" sz="2800" b="1" dirty="0">
                <a:solidFill>
                  <a:schemeClr val="tx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2800" b="1" dirty="0">
              <a:solidFill>
                <a:schemeClr val="tx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6"/>
          <p:cNvGrpSpPr/>
          <p:nvPr/>
        </p:nvGrpSpPr>
        <p:grpSpPr bwMode="auto">
          <a:xfrm>
            <a:off x="7991475" y="1201008"/>
            <a:ext cx="4191000" cy="2322513"/>
            <a:chOff x="1440" y="480"/>
            <a:chExt cx="2640" cy="1463"/>
          </a:xfrm>
        </p:grpSpPr>
        <p:grpSp>
          <p:nvGrpSpPr>
            <p:cNvPr id="17" name="Group 7"/>
            <p:cNvGrpSpPr/>
            <p:nvPr/>
          </p:nvGrpSpPr>
          <p:grpSpPr bwMode="auto">
            <a:xfrm>
              <a:off x="1440" y="480"/>
              <a:ext cx="2640" cy="1463"/>
              <a:chOff x="1440" y="480"/>
              <a:chExt cx="2640" cy="1463"/>
            </a:xfrm>
          </p:grpSpPr>
          <p:sp>
            <p:nvSpPr>
              <p:cNvPr id="19" name="AutoShape 8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016" cy="816"/>
              </a:xfrm>
              <a:prstGeom prst="parallelogram">
                <a:avLst>
                  <a:gd name="adj" fmla="val 61765"/>
                </a:avLst>
              </a:prstGeom>
              <a:noFill/>
              <a:ln w="31750">
                <a:solidFill>
                  <a:schemeClr val="tx1">
                    <a:lumMod val="9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0" name="Group 9"/>
              <p:cNvGrpSpPr/>
              <p:nvPr/>
            </p:nvGrpSpPr>
            <p:grpSpPr bwMode="auto">
              <a:xfrm>
                <a:off x="1440" y="480"/>
                <a:ext cx="2640" cy="1463"/>
                <a:chOff x="1584" y="912"/>
                <a:chExt cx="2640" cy="1463"/>
              </a:xfrm>
            </p:grpSpPr>
            <p:sp>
              <p:nvSpPr>
                <p:cNvPr id="2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40" y="912"/>
                  <a:ext cx="432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3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A</a:t>
                  </a:r>
                  <a:endParaRPr kumimoji="1" lang="en-US" altLang="zh-CN" sz="36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92" y="912"/>
                  <a:ext cx="432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3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D</a:t>
                  </a:r>
                  <a:endParaRPr kumimoji="1" lang="en-US" altLang="zh-CN" sz="36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84" y="1968"/>
                  <a:ext cx="432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3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B</a:t>
                  </a:r>
                  <a:endParaRPr kumimoji="1" lang="en-US" altLang="zh-CN" sz="36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312" y="1920"/>
                  <a:ext cx="432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3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C</a:t>
                  </a:r>
                  <a:endParaRPr kumimoji="1" lang="en-US" altLang="zh-CN" sz="36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112" y="864"/>
                <a:ext cx="1056" cy="816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V="1">
                <a:off x="1632" y="864"/>
                <a:ext cx="2016" cy="816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448" y="1273"/>
              <a:ext cx="263" cy="4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O</a:t>
              </a:r>
              <a:endParaRPr kumimoji="1"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94995" y="1256665"/>
            <a:ext cx="97504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方正流行体简体" pitchFamily="65" charset="-122"/>
                <a:ea typeface="方正流行体简体" pitchFamily="65" charset="-122"/>
              </a:rPr>
              <a:t>昨天初一的李明同学在生物实验室做实验时，不小心碰碎了实验室的一块平行四边形的实验用的玻璃片</a:t>
            </a:r>
            <a:r>
              <a:rPr lang="en-US" altLang="zh-CN" sz="2800" b="1" dirty="0">
                <a:latin typeface="方正流行体简体" pitchFamily="65" charset="-122"/>
                <a:ea typeface="方正流行体简体" pitchFamily="65" charset="-122"/>
              </a:rPr>
              <a:t>,</a:t>
            </a:r>
            <a:r>
              <a:rPr lang="zh-CN" altLang="en-US" sz="2800" b="1" dirty="0">
                <a:latin typeface="方正流行体简体" pitchFamily="65" charset="-122"/>
                <a:ea typeface="方正流行体简体" pitchFamily="65" charset="-122"/>
              </a:rPr>
              <a:t>只剩下如图所示部分</a:t>
            </a:r>
            <a:r>
              <a:rPr lang="en-US" altLang="zh-CN" sz="2800" b="1" dirty="0">
                <a:latin typeface="方正流行体简体" pitchFamily="65" charset="-122"/>
                <a:ea typeface="方正流行体简体" pitchFamily="65" charset="-122"/>
              </a:rPr>
              <a:t>,</a:t>
            </a:r>
            <a:r>
              <a:rPr lang="zh-CN" altLang="en-US" sz="2800" b="1" dirty="0">
                <a:latin typeface="方正流行体简体" pitchFamily="65" charset="-122"/>
                <a:ea typeface="方正流行体简体" pitchFamily="65" charset="-122"/>
              </a:rPr>
              <a:t>他想明天星期六回家去割一块赔给学校，带上玻璃剩下部分去玻璃店不安全，于是他想把原来的平行四边形重新在纸上画出来</a:t>
            </a:r>
            <a:r>
              <a:rPr lang="en-US" altLang="zh-CN" sz="2800" b="1" dirty="0">
                <a:latin typeface="方正流行体简体" pitchFamily="65" charset="-122"/>
                <a:ea typeface="方正流行体简体" pitchFamily="65" charset="-122"/>
              </a:rPr>
              <a:t>?</a:t>
            </a:r>
            <a:r>
              <a:rPr lang="zh-CN" altLang="en-US" sz="2800" b="1" dirty="0">
                <a:latin typeface="方正流行体简体" pitchFamily="65" charset="-122"/>
                <a:ea typeface="方正流行体简体" pitchFamily="65" charset="-122"/>
              </a:rPr>
              <a:t>然后带上图纸去就行了，可原来的平行四边形怎么给它画出来呢？</a:t>
            </a:r>
            <a:r>
              <a:rPr lang="en-US" altLang="zh-CN" sz="2800" b="1" dirty="0">
                <a:latin typeface="方正流行体简体" pitchFamily="65" charset="-122"/>
                <a:ea typeface="方正流行体简体" pitchFamily="65" charset="-122"/>
              </a:rPr>
              <a:t>(A,B,C</a:t>
            </a:r>
            <a:r>
              <a:rPr lang="zh-CN" altLang="en-US" sz="2800" b="1" dirty="0">
                <a:latin typeface="方正流行体简体" pitchFamily="65" charset="-122"/>
                <a:ea typeface="方正流行体简体" pitchFamily="65" charset="-122"/>
              </a:rPr>
              <a:t>为三顶点</a:t>
            </a:r>
            <a:r>
              <a:rPr lang="en-US" altLang="zh-CN" sz="2800" b="1" dirty="0">
                <a:latin typeface="方正流行体简体" pitchFamily="65" charset="-122"/>
                <a:ea typeface="方正流行体简体" pitchFamily="65" charset="-122"/>
              </a:rPr>
              <a:t>,</a:t>
            </a:r>
            <a:r>
              <a:rPr lang="zh-CN" altLang="en-US" sz="2800" b="1" dirty="0">
                <a:latin typeface="方正流行体简体" pitchFamily="65" charset="-122"/>
                <a:ea typeface="方正流行体简体" pitchFamily="65" charset="-122"/>
              </a:rPr>
              <a:t>即找出第四个顶点</a:t>
            </a:r>
            <a:r>
              <a:rPr lang="en-US" altLang="zh-CN" sz="2800" b="1" dirty="0">
                <a:latin typeface="方正流行体简体" pitchFamily="65" charset="-122"/>
                <a:ea typeface="方正流行体简体" pitchFamily="65" charset="-122"/>
              </a:rPr>
              <a:t>D)</a:t>
            </a:r>
            <a:endParaRPr lang="en-US" altLang="zh-CN" sz="2800" b="1" dirty="0">
              <a:latin typeface="方正流行体简体" pitchFamily="65" charset="-122"/>
              <a:ea typeface="方正流行体简体" pitchFamily="65" charset="-122"/>
            </a:endParaRPr>
          </a:p>
        </p:txBody>
      </p:sp>
      <p:sp>
        <p:nvSpPr>
          <p:cNvPr id="6147" name="WordArt 17"/>
          <p:cNvSpPr>
            <a:spLocks noChangeArrowheads="1" noChangeShapeType="1" noTextEdit="1"/>
          </p:cNvSpPr>
          <p:nvPr/>
        </p:nvSpPr>
        <p:spPr bwMode="auto">
          <a:xfrm>
            <a:off x="594995" y="371158"/>
            <a:ext cx="3403600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生活实际的挑战</a:t>
            </a:r>
            <a:endParaRPr lang="zh-CN" altLang="en-US" sz="2400" b="1" kern="10" dirty="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150" name="Group 24"/>
          <p:cNvGrpSpPr/>
          <p:nvPr/>
        </p:nvGrpSpPr>
        <p:grpSpPr bwMode="auto">
          <a:xfrm>
            <a:off x="1868488" y="3890645"/>
            <a:ext cx="4122738" cy="2570163"/>
            <a:chOff x="1491" y="2151"/>
            <a:chExt cx="2597" cy="1619"/>
          </a:xfrm>
        </p:grpSpPr>
        <p:grpSp>
          <p:nvGrpSpPr>
            <p:cNvPr id="6156" name="Group 3"/>
            <p:cNvGrpSpPr/>
            <p:nvPr/>
          </p:nvGrpSpPr>
          <p:grpSpPr bwMode="auto">
            <a:xfrm>
              <a:off x="2181" y="2739"/>
              <a:ext cx="472" cy="692"/>
              <a:chOff x="975" y="2585"/>
              <a:chExt cx="472" cy="692"/>
            </a:xfrm>
          </p:grpSpPr>
          <p:sp>
            <p:nvSpPr>
              <p:cNvPr id="6164" name="Line 4"/>
              <p:cNvSpPr>
                <a:spLocks noChangeShapeType="1"/>
              </p:cNvSpPr>
              <p:nvPr/>
            </p:nvSpPr>
            <p:spPr bwMode="auto">
              <a:xfrm flipH="1">
                <a:off x="975" y="2976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" name="Line 5"/>
              <p:cNvSpPr>
                <a:spLocks noChangeShapeType="1"/>
              </p:cNvSpPr>
              <p:nvPr/>
            </p:nvSpPr>
            <p:spPr bwMode="auto">
              <a:xfrm flipH="1">
                <a:off x="993" y="3004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" name="Line 6"/>
              <p:cNvSpPr>
                <a:spLocks noChangeShapeType="1"/>
              </p:cNvSpPr>
              <p:nvPr/>
            </p:nvSpPr>
            <p:spPr bwMode="auto">
              <a:xfrm flipH="1">
                <a:off x="1338" y="3158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" name="Line 7"/>
              <p:cNvSpPr>
                <a:spLocks noChangeShapeType="1"/>
              </p:cNvSpPr>
              <p:nvPr/>
            </p:nvSpPr>
            <p:spPr bwMode="auto">
              <a:xfrm flipH="1">
                <a:off x="1356" y="3186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" name="Line 8"/>
              <p:cNvSpPr>
                <a:spLocks noChangeShapeType="1"/>
              </p:cNvSpPr>
              <p:nvPr/>
            </p:nvSpPr>
            <p:spPr bwMode="auto">
              <a:xfrm flipH="1">
                <a:off x="1247" y="2585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" name="Line 9"/>
              <p:cNvSpPr>
                <a:spLocks noChangeShapeType="1"/>
              </p:cNvSpPr>
              <p:nvPr/>
            </p:nvSpPr>
            <p:spPr bwMode="auto">
              <a:xfrm flipH="1">
                <a:off x="1265" y="2613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57" name="Line 11"/>
            <p:cNvSpPr>
              <a:spLocks noChangeShapeType="1"/>
            </p:cNvSpPr>
            <p:nvPr/>
          </p:nvSpPr>
          <p:spPr bwMode="auto">
            <a:xfrm flipH="1">
              <a:off x="1650" y="2274"/>
              <a:ext cx="657" cy="1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Line 12"/>
            <p:cNvSpPr>
              <a:spLocks noChangeShapeType="1"/>
            </p:cNvSpPr>
            <p:nvPr/>
          </p:nvSpPr>
          <p:spPr bwMode="auto">
            <a:xfrm>
              <a:off x="1650" y="3538"/>
              <a:ext cx="23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9" name="Freeform 13"/>
            <p:cNvSpPr/>
            <p:nvPr/>
          </p:nvSpPr>
          <p:spPr bwMode="auto">
            <a:xfrm>
              <a:off x="2489" y="2286"/>
              <a:ext cx="1491" cy="1246"/>
            </a:xfrm>
            <a:custGeom>
              <a:avLst/>
              <a:gdLst>
                <a:gd name="T0" fmla="*/ 8 w 1849"/>
                <a:gd name="T1" fmla="*/ 27 h 1440"/>
                <a:gd name="T2" fmla="*/ 16 w 1849"/>
                <a:gd name="T3" fmla="*/ 88 h 1440"/>
                <a:gd name="T4" fmla="*/ 42 w 1849"/>
                <a:gd name="T5" fmla="*/ 70 h 1440"/>
                <a:gd name="T6" fmla="*/ 58 w 1849"/>
                <a:gd name="T7" fmla="*/ 102 h 1440"/>
                <a:gd name="T8" fmla="*/ 82 w 1849"/>
                <a:gd name="T9" fmla="*/ 121 h 1440"/>
                <a:gd name="T10" fmla="*/ 102 w 1849"/>
                <a:gd name="T11" fmla="*/ 148 h 1440"/>
                <a:gd name="T12" fmla="*/ 80 w 1849"/>
                <a:gd name="T13" fmla="*/ 233 h 1440"/>
                <a:gd name="T14" fmla="*/ 93 w 1849"/>
                <a:gd name="T15" fmla="*/ 215 h 1440"/>
                <a:gd name="T16" fmla="*/ 99 w 1849"/>
                <a:gd name="T17" fmla="*/ 239 h 1440"/>
                <a:gd name="T18" fmla="*/ 80 w 1849"/>
                <a:gd name="T19" fmla="*/ 319 h 1440"/>
                <a:gd name="T20" fmla="*/ 72 w 1849"/>
                <a:gd name="T21" fmla="*/ 351 h 1440"/>
                <a:gd name="T22" fmla="*/ 94 w 1849"/>
                <a:gd name="T23" fmla="*/ 334 h 1440"/>
                <a:gd name="T24" fmla="*/ 109 w 1849"/>
                <a:gd name="T25" fmla="*/ 317 h 1440"/>
                <a:gd name="T26" fmla="*/ 134 w 1849"/>
                <a:gd name="T27" fmla="*/ 293 h 1440"/>
                <a:gd name="T28" fmla="*/ 140 w 1849"/>
                <a:gd name="T29" fmla="*/ 293 h 1440"/>
                <a:gd name="T30" fmla="*/ 123 w 1849"/>
                <a:gd name="T31" fmla="*/ 344 h 1440"/>
                <a:gd name="T32" fmla="*/ 107 w 1849"/>
                <a:gd name="T33" fmla="*/ 406 h 1440"/>
                <a:gd name="T34" fmla="*/ 102 w 1849"/>
                <a:gd name="T35" fmla="*/ 448 h 1440"/>
                <a:gd name="T36" fmla="*/ 130 w 1849"/>
                <a:gd name="T37" fmla="*/ 392 h 1440"/>
                <a:gd name="T38" fmla="*/ 154 w 1849"/>
                <a:gd name="T39" fmla="*/ 411 h 1440"/>
                <a:gd name="T40" fmla="*/ 166 w 1849"/>
                <a:gd name="T41" fmla="*/ 411 h 1440"/>
                <a:gd name="T42" fmla="*/ 187 w 1849"/>
                <a:gd name="T43" fmla="*/ 385 h 1440"/>
                <a:gd name="T44" fmla="*/ 196 w 1849"/>
                <a:gd name="T45" fmla="*/ 431 h 1440"/>
                <a:gd name="T46" fmla="*/ 216 w 1849"/>
                <a:gd name="T47" fmla="*/ 392 h 1440"/>
                <a:gd name="T48" fmla="*/ 256 w 1849"/>
                <a:gd name="T49" fmla="*/ 397 h 1440"/>
                <a:gd name="T50" fmla="*/ 281 w 1849"/>
                <a:gd name="T51" fmla="*/ 452 h 1440"/>
                <a:gd name="T52" fmla="*/ 309 w 1849"/>
                <a:gd name="T53" fmla="*/ 469 h 1440"/>
                <a:gd name="T54" fmla="*/ 335 w 1849"/>
                <a:gd name="T55" fmla="*/ 482 h 1440"/>
                <a:gd name="T56" fmla="*/ 356 w 1849"/>
                <a:gd name="T57" fmla="*/ 505 h 1440"/>
                <a:gd name="T58" fmla="*/ 391 w 1849"/>
                <a:gd name="T59" fmla="*/ 517 h 1440"/>
                <a:gd name="T60" fmla="*/ 404 w 1849"/>
                <a:gd name="T61" fmla="*/ 503 h 1440"/>
                <a:gd name="T62" fmla="*/ 410 w 1849"/>
                <a:gd name="T63" fmla="*/ 523 h 14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49" h="1440">
                  <a:moveTo>
                    <a:pt x="0" y="0"/>
                  </a:moveTo>
                  <a:cubicBezTo>
                    <a:pt x="12" y="25"/>
                    <a:pt x="38" y="46"/>
                    <a:pt x="37" y="74"/>
                  </a:cubicBezTo>
                  <a:cubicBezTo>
                    <a:pt x="34" y="133"/>
                    <a:pt x="15" y="193"/>
                    <a:pt x="28" y="251"/>
                  </a:cubicBezTo>
                  <a:cubicBezTo>
                    <a:pt x="31" y="266"/>
                    <a:pt x="59" y="245"/>
                    <a:pt x="74" y="241"/>
                  </a:cubicBezTo>
                  <a:cubicBezTo>
                    <a:pt x="134" y="226"/>
                    <a:pt x="69" y="241"/>
                    <a:pt x="130" y="214"/>
                  </a:cubicBezTo>
                  <a:cubicBezTo>
                    <a:pt x="148" y="206"/>
                    <a:pt x="186" y="195"/>
                    <a:pt x="186" y="195"/>
                  </a:cubicBezTo>
                  <a:cubicBezTo>
                    <a:pt x="225" y="215"/>
                    <a:pt x="227" y="209"/>
                    <a:pt x="251" y="251"/>
                  </a:cubicBezTo>
                  <a:cubicBezTo>
                    <a:pt x="256" y="260"/>
                    <a:pt x="254" y="271"/>
                    <a:pt x="260" y="279"/>
                  </a:cubicBezTo>
                  <a:cubicBezTo>
                    <a:pt x="280" y="303"/>
                    <a:pt x="319" y="302"/>
                    <a:pt x="344" y="306"/>
                  </a:cubicBezTo>
                  <a:cubicBezTo>
                    <a:pt x="353" y="315"/>
                    <a:pt x="361" y="326"/>
                    <a:pt x="372" y="334"/>
                  </a:cubicBezTo>
                  <a:cubicBezTo>
                    <a:pt x="380" y="339"/>
                    <a:pt x="392" y="338"/>
                    <a:pt x="399" y="344"/>
                  </a:cubicBezTo>
                  <a:cubicBezTo>
                    <a:pt x="421" y="363"/>
                    <a:pt x="435" y="389"/>
                    <a:pt x="455" y="409"/>
                  </a:cubicBezTo>
                  <a:cubicBezTo>
                    <a:pt x="437" y="491"/>
                    <a:pt x="426" y="535"/>
                    <a:pt x="381" y="604"/>
                  </a:cubicBezTo>
                  <a:cubicBezTo>
                    <a:pt x="373" y="616"/>
                    <a:pt x="356" y="629"/>
                    <a:pt x="362" y="641"/>
                  </a:cubicBezTo>
                  <a:cubicBezTo>
                    <a:pt x="367" y="651"/>
                    <a:pt x="381" y="629"/>
                    <a:pt x="390" y="622"/>
                  </a:cubicBezTo>
                  <a:cubicBezTo>
                    <a:pt x="400" y="614"/>
                    <a:pt x="409" y="604"/>
                    <a:pt x="418" y="594"/>
                  </a:cubicBezTo>
                  <a:cubicBezTo>
                    <a:pt x="442" y="566"/>
                    <a:pt x="466" y="547"/>
                    <a:pt x="492" y="520"/>
                  </a:cubicBezTo>
                  <a:cubicBezTo>
                    <a:pt x="483" y="569"/>
                    <a:pt x="474" y="618"/>
                    <a:pt x="446" y="660"/>
                  </a:cubicBezTo>
                  <a:cubicBezTo>
                    <a:pt x="432" y="701"/>
                    <a:pt x="423" y="736"/>
                    <a:pt x="399" y="771"/>
                  </a:cubicBezTo>
                  <a:cubicBezTo>
                    <a:pt x="388" y="805"/>
                    <a:pt x="379" y="849"/>
                    <a:pt x="362" y="882"/>
                  </a:cubicBezTo>
                  <a:cubicBezTo>
                    <a:pt x="331" y="942"/>
                    <a:pt x="354" y="878"/>
                    <a:pt x="334" y="938"/>
                  </a:cubicBezTo>
                  <a:cubicBezTo>
                    <a:pt x="331" y="947"/>
                    <a:pt x="316" y="962"/>
                    <a:pt x="325" y="966"/>
                  </a:cubicBezTo>
                  <a:cubicBezTo>
                    <a:pt x="339" y="973"/>
                    <a:pt x="356" y="960"/>
                    <a:pt x="372" y="957"/>
                  </a:cubicBezTo>
                  <a:cubicBezTo>
                    <a:pt x="454" y="872"/>
                    <a:pt x="350" y="971"/>
                    <a:pt x="427" y="920"/>
                  </a:cubicBezTo>
                  <a:cubicBezTo>
                    <a:pt x="438" y="913"/>
                    <a:pt x="444" y="900"/>
                    <a:pt x="455" y="892"/>
                  </a:cubicBezTo>
                  <a:cubicBezTo>
                    <a:pt x="466" y="884"/>
                    <a:pt x="481" y="881"/>
                    <a:pt x="492" y="873"/>
                  </a:cubicBezTo>
                  <a:cubicBezTo>
                    <a:pt x="503" y="865"/>
                    <a:pt x="510" y="853"/>
                    <a:pt x="520" y="845"/>
                  </a:cubicBezTo>
                  <a:cubicBezTo>
                    <a:pt x="544" y="826"/>
                    <a:pt x="604" y="808"/>
                    <a:pt x="604" y="808"/>
                  </a:cubicBezTo>
                  <a:cubicBezTo>
                    <a:pt x="616" y="796"/>
                    <a:pt x="624" y="771"/>
                    <a:pt x="641" y="771"/>
                  </a:cubicBezTo>
                  <a:cubicBezTo>
                    <a:pt x="654" y="771"/>
                    <a:pt x="637" y="796"/>
                    <a:pt x="632" y="808"/>
                  </a:cubicBezTo>
                  <a:cubicBezTo>
                    <a:pt x="628" y="818"/>
                    <a:pt x="619" y="827"/>
                    <a:pt x="613" y="836"/>
                  </a:cubicBezTo>
                  <a:cubicBezTo>
                    <a:pt x="601" y="875"/>
                    <a:pt x="580" y="915"/>
                    <a:pt x="557" y="948"/>
                  </a:cubicBezTo>
                  <a:cubicBezTo>
                    <a:pt x="550" y="969"/>
                    <a:pt x="547" y="992"/>
                    <a:pt x="539" y="1013"/>
                  </a:cubicBezTo>
                  <a:cubicBezTo>
                    <a:pt x="525" y="1050"/>
                    <a:pt x="498" y="1079"/>
                    <a:pt x="483" y="1115"/>
                  </a:cubicBezTo>
                  <a:cubicBezTo>
                    <a:pt x="449" y="1199"/>
                    <a:pt x="483" y="1144"/>
                    <a:pt x="446" y="1198"/>
                  </a:cubicBezTo>
                  <a:cubicBezTo>
                    <a:pt x="432" y="1242"/>
                    <a:pt x="384" y="1271"/>
                    <a:pt x="455" y="1236"/>
                  </a:cubicBezTo>
                  <a:cubicBezTo>
                    <a:pt x="499" y="1177"/>
                    <a:pt x="472" y="1209"/>
                    <a:pt x="539" y="1143"/>
                  </a:cubicBezTo>
                  <a:cubicBezTo>
                    <a:pt x="558" y="1124"/>
                    <a:pt x="566" y="1097"/>
                    <a:pt x="585" y="1078"/>
                  </a:cubicBezTo>
                  <a:cubicBezTo>
                    <a:pt x="607" y="1056"/>
                    <a:pt x="641" y="1050"/>
                    <a:pt x="669" y="1040"/>
                  </a:cubicBezTo>
                  <a:cubicBezTo>
                    <a:pt x="712" y="1069"/>
                    <a:pt x="707" y="1081"/>
                    <a:pt x="697" y="1133"/>
                  </a:cubicBezTo>
                  <a:cubicBezTo>
                    <a:pt x="703" y="1142"/>
                    <a:pt x="704" y="1161"/>
                    <a:pt x="715" y="1161"/>
                  </a:cubicBezTo>
                  <a:cubicBezTo>
                    <a:pt x="731" y="1161"/>
                    <a:pt x="741" y="1143"/>
                    <a:pt x="753" y="1133"/>
                  </a:cubicBezTo>
                  <a:cubicBezTo>
                    <a:pt x="806" y="1087"/>
                    <a:pt x="750" y="1119"/>
                    <a:pt x="818" y="1087"/>
                  </a:cubicBezTo>
                  <a:cubicBezTo>
                    <a:pt x="827" y="1078"/>
                    <a:pt x="832" y="1059"/>
                    <a:pt x="845" y="1059"/>
                  </a:cubicBezTo>
                  <a:cubicBezTo>
                    <a:pt x="858" y="1059"/>
                    <a:pt x="869" y="1074"/>
                    <a:pt x="873" y="1087"/>
                  </a:cubicBezTo>
                  <a:cubicBezTo>
                    <a:pt x="883" y="1120"/>
                    <a:pt x="880" y="1155"/>
                    <a:pt x="883" y="1189"/>
                  </a:cubicBezTo>
                  <a:cubicBezTo>
                    <a:pt x="912" y="1159"/>
                    <a:pt x="932" y="1128"/>
                    <a:pt x="966" y="1105"/>
                  </a:cubicBezTo>
                  <a:cubicBezTo>
                    <a:pt x="969" y="1096"/>
                    <a:pt x="969" y="1086"/>
                    <a:pt x="975" y="1078"/>
                  </a:cubicBezTo>
                  <a:cubicBezTo>
                    <a:pt x="1041" y="987"/>
                    <a:pt x="1022" y="1094"/>
                    <a:pt x="1031" y="1143"/>
                  </a:cubicBezTo>
                  <a:cubicBezTo>
                    <a:pt x="1074" y="1128"/>
                    <a:pt x="1107" y="1107"/>
                    <a:pt x="1152" y="1096"/>
                  </a:cubicBezTo>
                  <a:cubicBezTo>
                    <a:pt x="1200" y="1108"/>
                    <a:pt x="1229" y="1097"/>
                    <a:pt x="1282" y="1105"/>
                  </a:cubicBezTo>
                  <a:cubicBezTo>
                    <a:pt x="1270" y="1249"/>
                    <a:pt x="1286" y="1176"/>
                    <a:pt x="1263" y="1245"/>
                  </a:cubicBezTo>
                  <a:cubicBezTo>
                    <a:pt x="1257" y="1264"/>
                    <a:pt x="1245" y="1301"/>
                    <a:pt x="1245" y="1301"/>
                  </a:cubicBezTo>
                  <a:cubicBezTo>
                    <a:pt x="1297" y="1335"/>
                    <a:pt x="1341" y="1310"/>
                    <a:pt x="1394" y="1291"/>
                  </a:cubicBezTo>
                  <a:cubicBezTo>
                    <a:pt x="1425" y="1294"/>
                    <a:pt x="1457" y="1292"/>
                    <a:pt x="1486" y="1301"/>
                  </a:cubicBezTo>
                  <a:cubicBezTo>
                    <a:pt x="1498" y="1305"/>
                    <a:pt x="1503" y="1321"/>
                    <a:pt x="1514" y="1328"/>
                  </a:cubicBezTo>
                  <a:cubicBezTo>
                    <a:pt x="1580" y="1371"/>
                    <a:pt x="1503" y="1299"/>
                    <a:pt x="1570" y="1356"/>
                  </a:cubicBezTo>
                  <a:cubicBezTo>
                    <a:pt x="1583" y="1367"/>
                    <a:pt x="1593" y="1383"/>
                    <a:pt x="1607" y="1393"/>
                  </a:cubicBezTo>
                  <a:cubicBezTo>
                    <a:pt x="1633" y="1412"/>
                    <a:pt x="1678" y="1423"/>
                    <a:pt x="1709" y="1431"/>
                  </a:cubicBezTo>
                  <a:cubicBezTo>
                    <a:pt x="1728" y="1428"/>
                    <a:pt x="1748" y="1429"/>
                    <a:pt x="1765" y="1421"/>
                  </a:cubicBezTo>
                  <a:cubicBezTo>
                    <a:pt x="1777" y="1416"/>
                    <a:pt x="1782" y="1400"/>
                    <a:pt x="1793" y="1393"/>
                  </a:cubicBezTo>
                  <a:cubicBezTo>
                    <a:pt x="1801" y="1388"/>
                    <a:pt x="1812" y="1387"/>
                    <a:pt x="1821" y="1384"/>
                  </a:cubicBezTo>
                  <a:cubicBezTo>
                    <a:pt x="1824" y="1393"/>
                    <a:pt x="1826" y="1403"/>
                    <a:pt x="1830" y="1412"/>
                  </a:cubicBezTo>
                  <a:cubicBezTo>
                    <a:pt x="1835" y="1422"/>
                    <a:pt x="1849" y="1440"/>
                    <a:pt x="1849" y="14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0" name="Text Box 14"/>
            <p:cNvSpPr txBox="1">
              <a:spLocks noChangeArrowheads="1"/>
            </p:cNvSpPr>
            <p:nvPr/>
          </p:nvSpPr>
          <p:spPr bwMode="auto">
            <a:xfrm>
              <a:off x="2108" y="2151"/>
              <a:ext cx="21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 b="1"/>
                <a:t>A</a:t>
              </a:r>
              <a:endParaRPr lang="en-US" altLang="zh-CN" sz="1800" b="1"/>
            </a:p>
          </p:txBody>
        </p:sp>
        <p:sp>
          <p:nvSpPr>
            <p:cNvPr id="6161" name="Text Box 15"/>
            <p:cNvSpPr txBox="1">
              <a:spLocks noChangeArrowheads="1"/>
            </p:cNvSpPr>
            <p:nvPr/>
          </p:nvSpPr>
          <p:spPr bwMode="auto">
            <a:xfrm>
              <a:off x="1491" y="3499"/>
              <a:ext cx="21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 b="1"/>
                <a:t>B</a:t>
              </a:r>
              <a:endParaRPr lang="en-US" altLang="zh-CN" sz="1800" b="1"/>
            </a:p>
          </p:txBody>
        </p:sp>
        <p:sp>
          <p:nvSpPr>
            <p:cNvPr id="6162" name="Text Box 16"/>
            <p:cNvSpPr txBox="1">
              <a:spLocks noChangeArrowheads="1"/>
            </p:cNvSpPr>
            <p:nvPr/>
          </p:nvSpPr>
          <p:spPr bwMode="auto">
            <a:xfrm>
              <a:off x="3869" y="3538"/>
              <a:ext cx="21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 b="1"/>
                <a:t>C</a:t>
              </a:r>
              <a:endParaRPr lang="en-US" altLang="zh-CN" sz="1800" b="1"/>
            </a:p>
          </p:txBody>
        </p:sp>
        <p:sp>
          <p:nvSpPr>
            <p:cNvPr id="6163" name="Line 22"/>
            <p:cNvSpPr>
              <a:spLocks noChangeShapeType="1"/>
            </p:cNvSpPr>
            <p:nvPr/>
          </p:nvSpPr>
          <p:spPr bwMode="auto">
            <a:xfrm>
              <a:off x="2313" y="2279"/>
              <a:ext cx="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670425" y="609600"/>
            <a:ext cx="37877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581400" y="6324600"/>
            <a:ext cx="990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0258" name="AutoShape 18"/>
          <p:cNvSpPr/>
          <p:nvPr/>
        </p:nvSpPr>
        <p:spPr bwMode="auto">
          <a:xfrm>
            <a:off x="1535430" y="1852295"/>
            <a:ext cx="600075" cy="3983038"/>
          </a:xfrm>
          <a:prstGeom prst="leftBrace">
            <a:avLst>
              <a:gd name="adj1" fmla="val 5531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071688" y="1709738"/>
            <a:ext cx="255428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tx1"/>
                </a:solidFill>
              </a:rPr>
              <a:t>从边来判定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135188" y="3686175"/>
            <a:ext cx="222408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tx1"/>
                </a:solidFill>
              </a:rPr>
              <a:t>从角来判定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039938" y="5551488"/>
            <a:ext cx="31162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tx1"/>
                </a:solidFill>
              </a:rPr>
              <a:t>从对角线来判定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9471" name="AutoShape 31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32975" y="6096000"/>
            <a:ext cx="503238" cy="390525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3" name="Text Box 33"/>
          <p:cNvSpPr txBox="1">
            <a:spLocks noChangeArrowheads="1"/>
          </p:cNvSpPr>
          <p:nvPr/>
        </p:nvSpPr>
        <p:spPr bwMode="auto">
          <a:xfrm>
            <a:off x="1535113" y="609600"/>
            <a:ext cx="55753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FF00"/>
                </a:solidFill>
              </a:rPr>
              <a:t>平行四边形的判定方法</a:t>
            </a:r>
            <a:endParaRPr lang="zh-CN" altLang="en-US" sz="3600" b="1" dirty="0">
              <a:solidFill>
                <a:srgbClr val="00FF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 bldLvl="0" animBg="1"/>
      <p:bldP spid="10259" grpId="0" bldLvl="0" animBg="1"/>
      <p:bldP spid="10264" grpId="0" bldLvl="0" animBg="1"/>
      <p:bldP spid="1026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47838" y="1149350"/>
            <a:ext cx="865346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请你识别下列四边形哪些是平行四边形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?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为什么？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grpSp>
        <p:nvGrpSpPr>
          <p:cNvPr id="21507" name="Group 4"/>
          <p:cNvGrpSpPr/>
          <p:nvPr/>
        </p:nvGrpSpPr>
        <p:grpSpPr bwMode="auto">
          <a:xfrm>
            <a:off x="1946275" y="4370388"/>
            <a:ext cx="3094038" cy="1585913"/>
            <a:chOff x="612" y="1298"/>
            <a:chExt cx="1949" cy="999"/>
          </a:xfrm>
        </p:grpSpPr>
        <p:sp>
          <p:nvSpPr>
            <p:cNvPr id="21544" name="AutoShape 5"/>
            <p:cNvSpPr>
              <a:spLocks noChangeArrowheads="1"/>
            </p:cNvSpPr>
            <p:nvPr/>
          </p:nvSpPr>
          <p:spPr bwMode="auto">
            <a:xfrm>
              <a:off x="748" y="1525"/>
              <a:ext cx="1587" cy="544"/>
            </a:xfrm>
            <a:prstGeom prst="parallelogram">
              <a:avLst>
                <a:gd name="adj" fmla="val 72932"/>
              </a:avLst>
            </a:prstGeom>
            <a:solidFill>
              <a:schemeClr val="accent1">
                <a:alpha val="0"/>
              </a:schemeClr>
            </a:solidFill>
            <a:ln w="381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45" name="Text Box 6"/>
            <p:cNvSpPr txBox="1">
              <a:spLocks noChangeArrowheads="1"/>
            </p:cNvSpPr>
            <p:nvPr/>
          </p:nvSpPr>
          <p:spPr bwMode="auto">
            <a:xfrm>
              <a:off x="962" y="1320"/>
              <a:ext cx="23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/>
                <a:t>A</a:t>
              </a:r>
              <a:endParaRPr lang="en-US" altLang="zh-CN" sz="2000" b="1"/>
            </a:p>
          </p:txBody>
        </p:sp>
        <p:sp>
          <p:nvSpPr>
            <p:cNvPr id="21546" name="Text Box 7"/>
            <p:cNvSpPr txBox="1">
              <a:spLocks noChangeArrowheads="1"/>
            </p:cNvSpPr>
            <p:nvPr/>
          </p:nvSpPr>
          <p:spPr bwMode="auto">
            <a:xfrm>
              <a:off x="2330" y="1298"/>
              <a:ext cx="23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/>
                <a:t>D</a:t>
              </a:r>
              <a:endParaRPr lang="en-US" altLang="zh-CN" sz="2000" b="1"/>
            </a:p>
          </p:txBody>
        </p:sp>
        <p:sp>
          <p:nvSpPr>
            <p:cNvPr id="21547" name="Text Box 8"/>
            <p:cNvSpPr txBox="1">
              <a:spLocks noChangeArrowheads="1"/>
            </p:cNvSpPr>
            <p:nvPr/>
          </p:nvSpPr>
          <p:spPr bwMode="auto">
            <a:xfrm>
              <a:off x="1973" y="2024"/>
              <a:ext cx="23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/>
                <a:t>C</a:t>
              </a:r>
              <a:endParaRPr lang="en-US" altLang="zh-CN" sz="2000" b="1"/>
            </a:p>
          </p:txBody>
        </p:sp>
        <p:sp>
          <p:nvSpPr>
            <p:cNvPr id="21548" name="Text Box 9"/>
            <p:cNvSpPr txBox="1">
              <a:spLocks noChangeArrowheads="1"/>
            </p:cNvSpPr>
            <p:nvPr/>
          </p:nvSpPr>
          <p:spPr bwMode="auto">
            <a:xfrm>
              <a:off x="612" y="2046"/>
              <a:ext cx="23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/>
                <a:t>B</a:t>
              </a:r>
              <a:endParaRPr lang="en-US" altLang="zh-CN" sz="2000" b="1"/>
            </a:p>
          </p:txBody>
        </p:sp>
        <p:sp>
          <p:nvSpPr>
            <p:cNvPr id="21549" name="Text Box 10"/>
            <p:cNvSpPr txBox="1">
              <a:spLocks noChangeArrowheads="1"/>
            </p:cNvSpPr>
            <p:nvPr/>
          </p:nvSpPr>
          <p:spPr bwMode="auto">
            <a:xfrm>
              <a:off x="1064" y="1488"/>
              <a:ext cx="77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 b="1">
                  <a:solidFill>
                    <a:srgbClr val="FF0000"/>
                  </a:solidFill>
                </a:rPr>
                <a:t>110°</a:t>
              </a:r>
              <a:endParaRPr lang="en-US" altLang="zh-CN" sz="1800" b="1">
                <a:solidFill>
                  <a:srgbClr val="FF0000"/>
                </a:solidFill>
              </a:endParaRPr>
            </a:p>
          </p:txBody>
        </p:sp>
        <p:sp>
          <p:nvSpPr>
            <p:cNvPr id="21550" name="Text Box 11"/>
            <p:cNvSpPr txBox="1">
              <a:spLocks noChangeArrowheads="1"/>
            </p:cNvSpPr>
            <p:nvPr/>
          </p:nvSpPr>
          <p:spPr bwMode="auto">
            <a:xfrm>
              <a:off x="812" y="1869"/>
              <a:ext cx="66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 b="1">
                  <a:solidFill>
                    <a:srgbClr val="FF0000"/>
                  </a:solidFill>
                </a:rPr>
                <a:t>70°</a:t>
              </a:r>
              <a:endParaRPr lang="en-US" altLang="zh-CN" sz="1800" b="1">
                <a:solidFill>
                  <a:srgbClr val="FF0000"/>
                </a:solidFill>
              </a:endParaRPr>
            </a:p>
          </p:txBody>
        </p:sp>
        <p:sp>
          <p:nvSpPr>
            <p:cNvPr id="21551" name="Text Box 12"/>
            <p:cNvSpPr txBox="1">
              <a:spLocks noChangeArrowheads="1"/>
            </p:cNvSpPr>
            <p:nvPr/>
          </p:nvSpPr>
          <p:spPr bwMode="auto">
            <a:xfrm>
              <a:off x="1654" y="1869"/>
              <a:ext cx="727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 b="1">
                  <a:solidFill>
                    <a:srgbClr val="FF0000"/>
                  </a:solidFill>
                </a:rPr>
                <a:t>110°</a:t>
              </a:r>
              <a:endParaRPr lang="en-US" altLang="zh-CN" sz="1800" b="1">
                <a:solidFill>
                  <a:srgbClr val="FF0000"/>
                </a:solidFill>
              </a:endParaRPr>
            </a:p>
          </p:txBody>
        </p:sp>
      </p:grp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3241675" y="3937000"/>
            <a:ext cx="412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>
                <a:solidFill>
                  <a:srgbClr val="0000CC"/>
                </a:solidFill>
              </a:rPr>
              <a:t>⑴</a:t>
            </a:r>
            <a:endParaRPr lang="en-US" altLang="zh-CN" sz="1800" b="1">
              <a:solidFill>
                <a:srgbClr val="0000CC"/>
              </a:solidFill>
            </a:endParaRPr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8535988" y="5648325"/>
            <a:ext cx="41275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>
                <a:solidFill>
                  <a:srgbClr val="0000CC"/>
                </a:solidFill>
              </a:rPr>
              <a:t>⑷</a:t>
            </a:r>
            <a:endParaRPr lang="en-US" altLang="zh-CN" sz="1800" b="1">
              <a:solidFill>
                <a:srgbClr val="0000CC"/>
              </a:solidFill>
            </a:endParaRPr>
          </a:p>
          <a:p>
            <a:endParaRPr lang="en-US" altLang="zh-CN" sz="1800" b="1"/>
          </a:p>
        </p:txBody>
      </p:sp>
      <p:sp>
        <p:nvSpPr>
          <p:cNvPr id="21510" name="Text Box 15"/>
          <p:cNvSpPr txBox="1">
            <a:spLocks noChangeArrowheads="1"/>
          </p:cNvSpPr>
          <p:nvPr/>
        </p:nvSpPr>
        <p:spPr bwMode="auto">
          <a:xfrm>
            <a:off x="3027363" y="5942013"/>
            <a:ext cx="412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>
                <a:solidFill>
                  <a:srgbClr val="0000CC"/>
                </a:solidFill>
              </a:rPr>
              <a:t>⑶</a:t>
            </a:r>
            <a:endParaRPr lang="en-US" altLang="zh-CN" sz="1800" b="1">
              <a:solidFill>
                <a:srgbClr val="0000CC"/>
              </a:solidFill>
            </a:endParaRPr>
          </a:p>
        </p:txBody>
      </p:sp>
      <p:sp>
        <p:nvSpPr>
          <p:cNvPr id="21511" name="AutoShape 16"/>
          <p:cNvSpPr>
            <a:spLocks noChangeArrowheads="1"/>
          </p:cNvSpPr>
          <p:nvPr/>
        </p:nvSpPr>
        <p:spPr bwMode="auto">
          <a:xfrm>
            <a:off x="7200900" y="2692400"/>
            <a:ext cx="2665413" cy="912813"/>
          </a:xfrm>
          <a:prstGeom prst="parallelogram">
            <a:avLst>
              <a:gd name="adj" fmla="val 87830"/>
            </a:avLst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6769100" y="3543300"/>
            <a:ext cx="3663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/>
              <a:t>A</a:t>
            </a:r>
            <a:endParaRPr lang="en-US" altLang="zh-CN" sz="2000" b="1"/>
          </a:p>
        </p:txBody>
      </p:sp>
      <p:sp>
        <p:nvSpPr>
          <p:cNvPr id="21513" name="Text Box 18"/>
          <p:cNvSpPr txBox="1">
            <a:spLocks noChangeArrowheads="1"/>
          </p:cNvSpPr>
          <p:nvPr/>
        </p:nvSpPr>
        <p:spPr bwMode="auto">
          <a:xfrm>
            <a:off x="7734300" y="2382838"/>
            <a:ext cx="3663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/>
              <a:t>B</a:t>
            </a:r>
            <a:endParaRPr lang="en-US" altLang="zh-CN" sz="2000" b="1"/>
          </a:p>
        </p:txBody>
      </p:sp>
      <p:sp>
        <p:nvSpPr>
          <p:cNvPr id="21514" name="Text Box 19"/>
          <p:cNvSpPr txBox="1">
            <a:spLocks noChangeArrowheads="1"/>
          </p:cNvSpPr>
          <p:nvPr/>
        </p:nvSpPr>
        <p:spPr bwMode="auto">
          <a:xfrm>
            <a:off x="9683750" y="2366963"/>
            <a:ext cx="3663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/>
              <a:t>C</a:t>
            </a:r>
            <a:endParaRPr lang="en-US" altLang="zh-CN" sz="2000" b="1"/>
          </a:p>
        </p:txBody>
      </p:sp>
      <p:sp>
        <p:nvSpPr>
          <p:cNvPr id="21515" name="Text Box 20"/>
          <p:cNvSpPr txBox="1">
            <a:spLocks noChangeArrowheads="1"/>
          </p:cNvSpPr>
          <p:nvPr/>
        </p:nvSpPr>
        <p:spPr bwMode="auto">
          <a:xfrm>
            <a:off x="8990013" y="3560763"/>
            <a:ext cx="44450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/>
              <a:t>D</a:t>
            </a:r>
            <a:endParaRPr lang="en-US" altLang="zh-CN" sz="2000" b="1"/>
          </a:p>
        </p:txBody>
      </p:sp>
      <p:sp>
        <p:nvSpPr>
          <p:cNvPr id="21516" name="Text Box 21"/>
          <p:cNvSpPr txBox="1">
            <a:spLocks noChangeArrowheads="1"/>
          </p:cNvSpPr>
          <p:nvPr/>
        </p:nvSpPr>
        <p:spPr bwMode="auto">
          <a:xfrm>
            <a:off x="7889875" y="2709863"/>
            <a:ext cx="992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>
                <a:solidFill>
                  <a:srgbClr val="FF0000"/>
                </a:solidFill>
              </a:rPr>
              <a:t>120°</a:t>
            </a:r>
            <a:endParaRPr lang="en-US" altLang="zh-CN" sz="1800" b="1">
              <a:solidFill>
                <a:srgbClr val="FF0000"/>
              </a:solidFill>
            </a:endParaRPr>
          </a:p>
        </p:txBody>
      </p:sp>
      <p:sp>
        <p:nvSpPr>
          <p:cNvPr id="21517" name="Text Box 22"/>
          <p:cNvSpPr txBox="1">
            <a:spLocks noChangeArrowheads="1"/>
          </p:cNvSpPr>
          <p:nvPr/>
        </p:nvSpPr>
        <p:spPr bwMode="auto">
          <a:xfrm>
            <a:off x="9047163" y="2808288"/>
            <a:ext cx="9715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>
                <a:solidFill>
                  <a:srgbClr val="FF0000"/>
                </a:solidFill>
              </a:rPr>
              <a:t>60°</a:t>
            </a:r>
            <a:endParaRPr lang="en-US" altLang="zh-CN" sz="1800" b="1">
              <a:solidFill>
                <a:srgbClr val="FF0000"/>
              </a:solidFill>
            </a:endParaRPr>
          </a:p>
        </p:txBody>
      </p:sp>
      <p:sp>
        <p:nvSpPr>
          <p:cNvPr id="21518" name="Text Box 23"/>
          <p:cNvSpPr txBox="1">
            <a:spLocks noChangeArrowheads="1"/>
          </p:cNvSpPr>
          <p:nvPr/>
        </p:nvSpPr>
        <p:spPr bwMode="auto">
          <a:xfrm>
            <a:off x="6951663" y="2870200"/>
            <a:ext cx="1123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>
                <a:solidFill>
                  <a:srgbClr val="FF0000"/>
                </a:solidFill>
              </a:rPr>
              <a:t>5㎝</a:t>
            </a:r>
            <a:endParaRPr lang="en-US" altLang="zh-CN" sz="1800" b="1">
              <a:solidFill>
                <a:srgbClr val="FF0000"/>
              </a:solidFill>
            </a:endParaRPr>
          </a:p>
        </p:txBody>
      </p:sp>
      <p:sp>
        <p:nvSpPr>
          <p:cNvPr id="21519" name="Text Box 24"/>
          <p:cNvSpPr txBox="1">
            <a:spLocks noChangeArrowheads="1"/>
          </p:cNvSpPr>
          <p:nvPr/>
        </p:nvSpPr>
        <p:spPr bwMode="auto">
          <a:xfrm>
            <a:off x="9231313" y="3243263"/>
            <a:ext cx="11382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>
                <a:solidFill>
                  <a:srgbClr val="FF0000"/>
                </a:solidFill>
              </a:rPr>
              <a:t>5㎝</a:t>
            </a:r>
            <a:endParaRPr lang="en-US" altLang="zh-CN" sz="1800" b="1">
              <a:solidFill>
                <a:srgbClr val="FF0000"/>
              </a:solidFill>
            </a:endParaRPr>
          </a:p>
        </p:txBody>
      </p:sp>
      <p:grpSp>
        <p:nvGrpSpPr>
          <p:cNvPr id="21520" name="Group 25"/>
          <p:cNvGrpSpPr/>
          <p:nvPr/>
        </p:nvGrpSpPr>
        <p:grpSpPr bwMode="auto">
          <a:xfrm>
            <a:off x="2165350" y="2260600"/>
            <a:ext cx="3302000" cy="1836738"/>
            <a:chOff x="476" y="2498"/>
            <a:chExt cx="2080" cy="1157"/>
          </a:xfrm>
        </p:grpSpPr>
        <p:sp>
          <p:nvSpPr>
            <p:cNvPr id="21532" name="AutoShape 26"/>
            <p:cNvSpPr>
              <a:spLocks noChangeArrowheads="1"/>
            </p:cNvSpPr>
            <p:nvPr/>
          </p:nvSpPr>
          <p:spPr bwMode="auto">
            <a:xfrm>
              <a:off x="633" y="2719"/>
              <a:ext cx="1696" cy="662"/>
            </a:xfrm>
            <a:prstGeom prst="parallelogram">
              <a:avLst>
                <a:gd name="adj" fmla="val 64048"/>
              </a:avLst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33" name="Text Box 27"/>
            <p:cNvSpPr txBox="1">
              <a:spLocks noChangeArrowheads="1"/>
            </p:cNvSpPr>
            <p:nvPr/>
          </p:nvSpPr>
          <p:spPr bwMode="auto">
            <a:xfrm>
              <a:off x="867" y="2498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/>
                <a:t>A</a:t>
              </a:r>
              <a:endParaRPr lang="en-US" altLang="zh-CN" sz="2400" b="1"/>
            </a:p>
          </p:txBody>
        </p:sp>
        <p:sp>
          <p:nvSpPr>
            <p:cNvPr id="21534" name="Text Box 28"/>
            <p:cNvSpPr txBox="1">
              <a:spLocks noChangeArrowheads="1"/>
            </p:cNvSpPr>
            <p:nvPr/>
          </p:nvSpPr>
          <p:spPr bwMode="auto">
            <a:xfrm>
              <a:off x="476" y="3365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/>
                <a:t>B</a:t>
              </a:r>
              <a:endParaRPr lang="en-US" altLang="zh-CN" sz="2400" b="1"/>
            </a:p>
          </p:txBody>
        </p:sp>
        <p:sp>
          <p:nvSpPr>
            <p:cNvPr id="21535" name="Text Box 29"/>
            <p:cNvSpPr txBox="1">
              <a:spLocks noChangeArrowheads="1"/>
            </p:cNvSpPr>
            <p:nvPr/>
          </p:nvSpPr>
          <p:spPr bwMode="auto">
            <a:xfrm>
              <a:off x="1851" y="3339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/>
                <a:t>C</a:t>
              </a:r>
              <a:endParaRPr lang="en-US" altLang="zh-CN" sz="2400" b="1"/>
            </a:p>
          </p:txBody>
        </p:sp>
        <p:sp>
          <p:nvSpPr>
            <p:cNvPr id="21536" name="Text Box 30"/>
            <p:cNvSpPr txBox="1">
              <a:spLocks noChangeArrowheads="1"/>
            </p:cNvSpPr>
            <p:nvPr/>
          </p:nvSpPr>
          <p:spPr bwMode="auto">
            <a:xfrm>
              <a:off x="2302" y="2524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/>
                <a:t>D</a:t>
              </a:r>
              <a:endParaRPr lang="en-US" altLang="zh-CN" sz="2400" b="1"/>
            </a:p>
          </p:txBody>
        </p:sp>
        <p:sp>
          <p:nvSpPr>
            <p:cNvPr id="21537" name="Line 31"/>
            <p:cNvSpPr>
              <a:spLocks noChangeShapeType="1"/>
            </p:cNvSpPr>
            <p:nvPr/>
          </p:nvSpPr>
          <p:spPr bwMode="auto">
            <a:xfrm flipV="1">
              <a:off x="633" y="2719"/>
              <a:ext cx="1696" cy="6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Line 32"/>
            <p:cNvSpPr>
              <a:spLocks noChangeShapeType="1"/>
            </p:cNvSpPr>
            <p:nvPr/>
          </p:nvSpPr>
          <p:spPr bwMode="auto">
            <a:xfrm flipH="1" flipV="1">
              <a:off x="1051" y="2711"/>
              <a:ext cx="843" cy="6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9" name="Text Box 33"/>
            <p:cNvSpPr txBox="1">
              <a:spLocks noChangeArrowheads="1"/>
            </p:cNvSpPr>
            <p:nvPr/>
          </p:nvSpPr>
          <p:spPr bwMode="auto">
            <a:xfrm>
              <a:off x="1565" y="2931"/>
              <a:ext cx="26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/>
                <a:t>O</a:t>
              </a:r>
              <a:endParaRPr lang="en-US" altLang="zh-CN" sz="2400" b="1"/>
            </a:p>
          </p:txBody>
        </p:sp>
        <p:sp>
          <p:nvSpPr>
            <p:cNvPr id="21540" name="Text Box 34"/>
            <p:cNvSpPr txBox="1">
              <a:spLocks noChangeArrowheads="1"/>
            </p:cNvSpPr>
            <p:nvPr/>
          </p:nvSpPr>
          <p:spPr bwMode="auto">
            <a:xfrm rot="-1141669">
              <a:off x="1058" y="3081"/>
              <a:ext cx="457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 b="1">
                  <a:solidFill>
                    <a:srgbClr val="FF0000"/>
                  </a:solidFill>
                </a:rPr>
                <a:t>5㎝</a:t>
              </a:r>
              <a:endParaRPr lang="en-US" altLang="zh-CN" sz="1800" b="1">
                <a:solidFill>
                  <a:srgbClr val="FF0000"/>
                </a:solidFill>
              </a:endParaRPr>
            </a:p>
          </p:txBody>
        </p:sp>
        <p:sp>
          <p:nvSpPr>
            <p:cNvPr id="21541" name="Text Box 35"/>
            <p:cNvSpPr txBox="1">
              <a:spLocks noChangeArrowheads="1"/>
            </p:cNvSpPr>
            <p:nvPr/>
          </p:nvSpPr>
          <p:spPr bwMode="auto">
            <a:xfrm rot="-1076462">
              <a:off x="1642" y="2668"/>
              <a:ext cx="55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 b="1">
                  <a:solidFill>
                    <a:srgbClr val="FF0000"/>
                  </a:solidFill>
                </a:rPr>
                <a:t>5㎝</a:t>
              </a:r>
              <a:endParaRPr lang="en-US" altLang="zh-CN" sz="1800" b="1">
                <a:solidFill>
                  <a:srgbClr val="FF0000"/>
                </a:solidFill>
              </a:endParaRPr>
            </a:p>
          </p:txBody>
        </p:sp>
        <p:sp>
          <p:nvSpPr>
            <p:cNvPr id="21542" name="Text Box 36"/>
            <p:cNvSpPr txBox="1">
              <a:spLocks noChangeArrowheads="1"/>
            </p:cNvSpPr>
            <p:nvPr/>
          </p:nvSpPr>
          <p:spPr bwMode="auto">
            <a:xfrm rot="1839061">
              <a:off x="1195" y="2756"/>
              <a:ext cx="45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 b="1">
                  <a:solidFill>
                    <a:srgbClr val="FF0000"/>
                  </a:solidFill>
                </a:rPr>
                <a:t>4㎝</a:t>
              </a:r>
              <a:endParaRPr lang="en-US" altLang="zh-CN" sz="1800" b="1">
                <a:solidFill>
                  <a:srgbClr val="FF0000"/>
                </a:solidFill>
              </a:endParaRPr>
            </a:p>
          </p:txBody>
        </p:sp>
        <p:sp>
          <p:nvSpPr>
            <p:cNvPr id="21543" name="Text Box 37"/>
            <p:cNvSpPr txBox="1">
              <a:spLocks noChangeArrowheads="1"/>
            </p:cNvSpPr>
            <p:nvPr/>
          </p:nvSpPr>
          <p:spPr bwMode="auto">
            <a:xfrm rot="1546044">
              <a:off x="1428" y="3127"/>
              <a:ext cx="44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 b="1">
                  <a:solidFill>
                    <a:srgbClr val="FF0000"/>
                  </a:solidFill>
                </a:rPr>
                <a:t>4㎝</a:t>
              </a:r>
              <a:endParaRPr lang="en-US" altLang="zh-CN" sz="1800" b="1">
                <a:solidFill>
                  <a:srgbClr val="FF0000"/>
                </a:solidFill>
              </a:endParaRPr>
            </a:p>
          </p:txBody>
        </p:sp>
      </p:grpSp>
      <p:sp>
        <p:nvSpPr>
          <p:cNvPr id="21521" name="Text Box 38"/>
          <p:cNvSpPr txBox="1">
            <a:spLocks noChangeArrowheads="1"/>
          </p:cNvSpPr>
          <p:nvPr/>
        </p:nvSpPr>
        <p:spPr bwMode="auto">
          <a:xfrm>
            <a:off x="7683500" y="5413375"/>
            <a:ext cx="3663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/>
              <a:t>B</a:t>
            </a:r>
            <a:endParaRPr lang="en-US" altLang="zh-CN" sz="2000" b="1"/>
          </a:p>
        </p:txBody>
      </p:sp>
      <p:sp>
        <p:nvSpPr>
          <p:cNvPr id="21522" name="Text Box 39"/>
          <p:cNvSpPr txBox="1">
            <a:spLocks noChangeArrowheads="1"/>
          </p:cNvSpPr>
          <p:nvPr/>
        </p:nvSpPr>
        <p:spPr bwMode="auto">
          <a:xfrm>
            <a:off x="7108825" y="4148138"/>
            <a:ext cx="3663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/>
              <a:t>A</a:t>
            </a:r>
            <a:endParaRPr lang="en-US" altLang="zh-CN" sz="2000" b="1"/>
          </a:p>
        </p:txBody>
      </p:sp>
      <p:sp>
        <p:nvSpPr>
          <p:cNvPr id="21523" name="Text Box 40"/>
          <p:cNvSpPr txBox="1">
            <a:spLocks noChangeArrowheads="1"/>
          </p:cNvSpPr>
          <p:nvPr/>
        </p:nvSpPr>
        <p:spPr bwMode="auto">
          <a:xfrm>
            <a:off x="9402763" y="4151313"/>
            <a:ext cx="3663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/>
              <a:t>D</a:t>
            </a:r>
            <a:endParaRPr lang="en-US" altLang="zh-CN" sz="2000" b="1"/>
          </a:p>
        </p:txBody>
      </p:sp>
      <p:sp>
        <p:nvSpPr>
          <p:cNvPr id="21524" name="Text Box 41"/>
          <p:cNvSpPr txBox="1">
            <a:spLocks noChangeArrowheads="1"/>
          </p:cNvSpPr>
          <p:nvPr/>
        </p:nvSpPr>
        <p:spPr bwMode="auto">
          <a:xfrm>
            <a:off x="9842500" y="5413375"/>
            <a:ext cx="3663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/>
              <a:t>C</a:t>
            </a:r>
            <a:endParaRPr lang="en-US" altLang="zh-CN" sz="2000" b="1"/>
          </a:p>
        </p:txBody>
      </p:sp>
      <p:sp>
        <p:nvSpPr>
          <p:cNvPr id="21525" name="Text Box 42"/>
          <p:cNvSpPr txBox="1">
            <a:spLocks noChangeArrowheads="1"/>
          </p:cNvSpPr>
          <p:nvPr/>
        </p:nvSpPr>
        <p:spPr bwMode="auto">
          <a:xfrm>
            <a:off x="7137400" y="4764088"/>
            <a:ext cx="10223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>
                <a:solidFill>
                  <a:srgbClr val="FF0000"/>
                </a:solidFill>
              </a:rPr>
              <a:t>4.8㎝</a:t>
            </a:r>
            <a:endParaRPr lang="en-US" altLang="zh-CN" sz="1800" b="1">
              <a:solidFill>
                <a:srgbClr val="FF0000"/>
              </a:solidFill>
            </a:endParaRPr>
          </a:p>
        </p:txBody>
      </p:sp>
      <p:sp>
        <p:nvSpPr>
          <p:cNvPr id="21526" name="Text Box 43"/>
          <p:cNvSpPr txBox="1">
            <a:spLocks noChangeArrowheads="1"/>
          </p:cNvSpPr>
          <p:nvPr/>
        </p:nvSpPr>
        <p:spPr bwMode="auto">
          <a:xfrm>
            <a:off x="9609138" y="4476750"/>
            <a:ext cx="86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>
                <a:solidFill>
                  <a:srgbClr val="FF0000"/>
                </a:solidFill>
              </a:rPr>
              <a:t>4.8㎝</a:t>
            </a:r>
            <a:endParaRPr lang="en-US" altLang="zh-CN" sz="1800" b="1">
              <a:solidFill>
                <a:srgbClr val="FF0000"/>
              </a:solidFill>
            </a:endParaRPr>
          </a:p>
        </p:txBody>
      </p:sp>
      <p:sp>
        <p:nvSpPr>
          <p:cNvPr id="21527" name="Text Box 44"/>
          <p:cNvSpPr txBox="1">
            <a:spLocks noChangeArrowheads="1"/>
          </p:cNvSpPr>
          <p:nvPr/>
        </p:nvSpPr>
        <p:spPr bwMode="auto">
          <a:xfrm>
            <a:off x="8296275" y="3559175"/>
            <a:ext cx="412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>
                <a:solidFill>
                  <a:srgbClr val="0000CC"/>
                </a:solidFill>
              </a:rPr>
              <a:t>⑵</a:t>
            </a:r>
            <a:endParaRPr lang="en-US" altLang="zh-CN" sz="1800" b="1">
              <a:solidFill>
                <a:srgbClr val="0000CC"/>
              </a:solidFill>
            </a:endParaRPr>
          </a:p>
        </p:txBody>
      </p:sp>
      <p:sp>
        <p:nvSpPr>
          <p:cNvPr id="21528" name="AutoShape 45"/>
          <p:cNvSpPr>
            <a:spLocks noChangeArrowheads="1"/>
          </p:cNvSpPr>
          <p:nvPr/>
        </p:nvSpPr>
        <p:spPr bwMode="auto">
          <a:xfrm flipH="1">
            <a:off x="7467600" y="4405313"/>
            <a:ext cx="2519363" cy="1008062"/>
          </a:xfrm>
          <a:prstGeom prst="parallelogram">
            <a:avLst>
              <a:gd name="adj" fmla="val 62480"/>
            </a:avLst>
          </a:prstGeom>
          <a:noFill/>
          <a:ln w="381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9" name="Text Box 46"/>
          <p:cNvSpPr txBox="1">
            <a:spLocks noChangeArrowheads="1"/>
          </p:cNvSpPr>
          <p:nvPr/>
        </p:nvSpPr>
        <p:spPr bwMode="auto">
          <a:xfrm>
            <a:off x="8188325" y="4044950"/>
            <a:ext cx="86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>
                <a:solidFill>
                  <a:srgbClr val="FF0000"/>
                </a:solidFill>
              </a:rPr>
              <a:t>7.6㎝</a:t>
            </a:r>
            <a:endParaRPr lang="en-US" altLang="zh-CN" sz="1800" b="1">
              <a:solidFill>
                <a:srgbClr val="FF0000"/>
              </a:solidFill>
            </a:endParaRPr>
          </a:p>
        </p:txBody>
      </p:sp>
      <p:sp>
        <p:nvSpPr>
          <p:cNvPr id="21530" name="Text Box 47"/>
          <p:cNvSpPr txBox="1">
            <a:spLocks noChangeArrowheads="1"/>
          </p:cNvSpPr>
          <p:nvPr/>
        </p:nvSpPr>
        <p:spPr bwMode="auto">
          <a:xfrm>
            <a:off x="8918575" y="5572125"/>
            <a:ext cx="86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>
                <a:solidFill>
                  <a:srgbClr val="FF0000"/>
                </a:solidFill>
              </a:rPr>
              <a:t>7.6㎝</a:t>
            </a:r>
            <a:endParaRPr lang="en-US" altLang="zh-CN" sz="1800" b="1">
              <a:solidFill>
                <a:srgbClr val="FF0000"/>
              </a:solidFill>
            </a:endParaRPr>
          </a:p>
        </p:txBody>
      </p:sp>
      <p:sp>
        <p:nvSpPr>
          <p:cNvPr id="21531" name="Rectangle 53"/>
          <p:cNvSpPr>
            <a:spLocks noChangeArrowheads="1"/>
          </p:cNvSpPr>
          <p:nvPr/>
        </p:nvSpPr>
        <p:spPr bwMode="auto">
          <a:xfrm>
            <a:off x="2117725" y="474663"/>
            <a:ext cx="156019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</a:rPr>
              <a:t>辨一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辨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71525" y="748030"/>
            <a:ext cx="10014585" cy="443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en-US" altLang="zh-CN" sz="3600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</a:rPr>
              <a:t>在下列条件中</a:t>
            </a:r>
            <a:r>
              <a:rPr lang="en-US" altLang="zh-CN">
                <a:solidFill>
                  <a:schemeClr val="tx1"/>
                </a:solidFill>
              </a:rPr>
              <a:t>,</a:t>
            </a:r>
            <a:r>
              <a:rPr lang="zh-CN" altLang="en-US">
                <a:solidFill>
                  <a:schemeClr val="tx1"/>
                </a:solidFill>
              </a:rPr>
              <a:t>不能判定四边形是平行四边形的是</a:t>
            </a:r>
            <a:r>
              <a:rPr lang="en-US" altLang="zh-CN">
                <a:solidFill>
                  <a:schemeClr val="tx1"/>
                </a:solidFill>
              </a:rPr>
              <a:t>(        )</a:t>
            </a:r>
            <a:endParaRPr lang="en-US" altLang="zh-CN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lphaUcParenBoth"/>
            </a:pPr>
            <a:r>
              <a:rPr lang="en-US" altLang="zh-CN" b="1">
                <a:solidFill>
                  <a:schemeClr val="tx1"/>
                </a:solidFill>
              </a:rPr>
              <a:t>AB∥CD,AD∥BC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endParaRPr lang="en-US" altLang="zh-CN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lphaUcParenBoth"/>
            </a:pP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en-US" altLang="zh-CN" b="1">
                <a:solidFill>
                  <a:schemeClr val="tx1"/>
                </a:solidFill>
              </a:rPr>
              <a:t>AB=CD,AD=BC        </a:t>
            </a:r>
            <a:endParaRPr lang="en-US" altLang="zh-CN" b="1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b="1">
                <a:solidFill>
                  <a:schemeClr val="tx1"/>
                </a:solidFill>
              </a:rPr>
              <a:t>(C)AB∥CD,AB=CD</a:t>
            </a:r>
            <a:r>
              <a:rPr lang="en-US" altLang="zh-CN" sz="3600" b="1">
                <a:solidFill>
                  <a:schemeClr val="tx1"/>
                </a:solidFill>
              </a:rPr>
              <a:t>     </a:t>
            </a:r>
            <a:endParaRPr lang="en-US" altLang="zh-CN" sz="3600" b="1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b="1">
                <a:solidFill>
                  <a:schemeClr val="tx1"/>
                </a:solidFill>
              </a:rPr>
              <a:t>(D) AB∥CD,AD=BC</a:t>
            </a:r>
            <a:endParaRPr lang="en-US" altLang="zh-CN" b="1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b="1">
                <a:solidFill>
                  <a:schemeClr val="tx1"/>
                </a:solidFill>
              </a:rPr>
              <a:t>(E) AB∥CD, ∠A=∠C</a:t>
            </a:r>
            <a:endParaRPr lang="en-US" altLang="zh-CN" b="1">
              <a:solidFill>
                <a:schemeClr val="tx1"/>
              </a:solidFill>
            </a:endParaRPr>
          </a:p>
        </p:txBody>
      </p:sp>
      <p:grpSp>
        <p:nvGrpSpPr>
          <p:cNvPr id="22532" name="Group 5"/>
          <p:cNvGrpSpPr/>
          <p:nvPr/>
        </p:nvGrpSpPr>
        <p:grpSpPr bwMode="auto">
          <a:xfrm>
            <a:off x="8004175" y="1341438"/>
            <a:ext cx="1844675" cy="1262756"/>
            <a:chOff x="176" y="816"/>
            <a:chExt cx="1592" cy="1107"/>
          </a:xfrm>
        </p:grpSpPr>
        <p:sp>
          <p:nvSpPr>
            <p:cNvPr id="22543" name="AutoShape 6"/>
            <p:cNvSpPr>
              <a:spLocks noChangeArrowheads="1"/>
            </p:cNvSpPr>
            <p:nvPr/>
          </p:nvSpPr>
          <p:spPr bwMode="auto">
            <a:xfrm>
              <a:off x="184" y="1051"/>
              <a:ext cx="1368" cy="488"/>
            </a:xfrm>
            <a:prstGeom prst="parallelogram">
              <a:avLst>
                <a:gd name="adj" fmla="val 70082"/>
              </a:avLst>
            </a:prstGeom>
            <a:noFill/>
            <a:ln w="57150">
              <a:solidFill>
                <a:srgbClr val="9966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4" name="Text Box 7"/>
            <p:cNvSpPr txBox="1">
              <a:spLocks noChangeArrowheads="1"/>
            </p:cNvSpPr>
            <p:nvPr/>
          </p:nvSpPr>
          <p:spPr bwMode="auto">
            <a:xfrm>
              <a:off x="176" y="1600"/>
              <a:ext cx="263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latin typeface="Times New Roman" panose="02020603050405020304" pitchFamily="18" charset="0"/>
                </a:rPr>
                <a:t>B</a:t>
              </a:r>
              <a:endParaRPr kumimoji="1" lang="en-US" altLang="zh-CN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22545" name="Text Box 8"/>
            <p:cNvSpPr txBox="1">
              <a:spLocks noChangeArrowheads="1"/>
            </p:cNvSpPr>
            <p:nvPr/>
          </p:nvSpPr>
          <p:spPr bwMode="auto">
            <a:xfrm>
              <a:off x="1494" y="856"/>
              <a:ext cx="274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latin typeface="Times New Roman" panose="02020603050405020304" pitchFamily="18" charset="0"/>
                </a:rPr>
                <a:t>D</a:t>
              </a:r>
              <a:endParaRPr kumimoji="1" lang="en-US" altLang="zh-CN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22546" name="Text Box 9"/>
            <p:cNvSpPr txBox="1">
              <a:spLocks noChangeArrowheads="1"/>
            </p:cNvSpPr>
            <p:nvPr/>
          </p:nvSpPr>
          <p:spPr bwMode="auto">
            <a:xfrm>
              <a:off x="320" y="816"/>
              <a:ext cx="223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latin typeface="Times New Roman" panose="02020603050405020304" pitchFamily="18" charset="0"/>
                </a:rPr>
                <a:t>A</a:t>
              </a:r>
              <a:endParaRPr kumimoji="1" lang="en-US" altLang="zh-CN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22547" name="Text Box 10"/>
            <p:cNvSpPr txBox="1">
              <a:spLocks noChangeArrowheads="1"/>
            </p:cNvSpPr>
            <p:nvPr/>
          </p:nvSpPr>
          <p:spPr bwMode="auto">
            <a:xfrm>
              <a:off x="1185" y="1559"/>
              <a:ext cx="317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latin typeface="Times New Roman" panose="02020603050405020304" pitchFamily="18" charset="0"/>
                </a:rPr>
                <a:t>C</a:t>
              </a:r>
              <a:endParaRPr kumimoji="1" lang="en-US" altLang="zh-CN" sz="1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21531" name="Rectangle 53"/>
          <p:cNvSpPr>
            <a:spLocks noChangeArrowheads="1"/>
          </p:cNvSpPr>
          <p:nvPr/>
        </p:nvSpPr>
        <p:spPr bwMode="auto">
          <a:xfrm>
            <a:off x="946150" y="102553"/>
            <a:ext cx="156019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l"/>
            <a:r>
              <a:rPr lang="zh-CN" altLang="en-US" sz="3600" b="1">
                <a:solidFill>
                  <a:srgbClr val="FF0000"/>
                </a:solidFill>
              </a:rPr>
              <a:t>辨一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辨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43100" y="473075"/>
            <a:ext cx="740791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/>
              <a:t>已知：如图，</a:t>
            </a:r>
            <a:r>
              <a:rPr lang="en-US" altLang="zh-CN" dirty="0"/>
              <a:t>E,F</a:t>
            </a:r>
            <a:r>
              <a:rPr lang="zh-CN" altLang="en-US" dirty="0"/>
              <a:t>分别是                            的边</a:t>
            </a:r>
            <a:r>
              <a:rPr lang="en-US" altLang="zh-CN" dirty="0"/>
              <a:t>AD,BC</a:t>
            </a:r>
            <a:r>
              <a:rPr lang="zh-CN" altLang="en-US" dirty="0"/>
              <a:t>的中点</a:t>
            </a:r>
            <a:r>
              <a:rPr lang="zh-CN" altLang="en-US" dirty="0" smtClean="0"/>
              <a:t>。求</a:t>
            </a:r>
            <a:r>
              <a:rPr lang="zh-CN" altLang="en-US" dirty="0"/>
              <a:t>证：四边形</a:t>
            </a:r>
            <a:r>
              <a:rPr lang="en-US" altLang="zh-CN" dirty="0"/>
              <a:t>BFDE</a:t>
            </a:r>
            <a:r>
              <a:rPr lang="zh-CN" altLang="en-US" dirty="0"/>
              <a:t>是平行四边形</a:t>
            </a:r>
            <a:r>
              <a:rPr lang="en-US" altLang="zh-CN" dirty="0"/>
              <a:t>.</a:t>
            </a:r>
            <a:endParaRPr lang="en-US" altLang="zh-CN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686550" y="473075"/>
          <a:ext cx="17113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1" imgW="13411200" imgH="4267200" progId="">
                  <p:embed/>
                </p:oleObj>
              </mc:Choice>
              <mc:Fallback>
                <p:oleObj name="Equation" r:id="rId1" imgW="13411200" imgH="4267200" progId="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86550" y="473075"/>
                        <a:ext cx="1711325" cy="544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52950" y="2097723"/>
            <a:ext cx="584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D</a:t>
            </a:r>
            <a:endParaRPr lang="en-US" altLang="zh-CN" sz="2400" b="1"/>
          </a:p>
        </p:txBody>
      </p:sp>
      <p:grpSp>
        <p:nvGrpSpPr>
          <p:cNvPr id="28677" name="Group 5"/>
          <p:cNvGrpSpPr/>
          <p:nvPr/>
        </p:nvGrpSpPr>
        <p:grpSpPr bwMode="auto">
          <a:xfrm>
            <a:off x="1537970" y="2097723"/>
            <a:ext cx="3014663" cy="2620962"/>
            <a:chOff x="3674" y="374"/>
            <a:chExt cx="1899" cy="1651"/>
          </a:xfrm>
        </p:grpSpPr>
        <p:sp>
          <p:nvSpPr>
            <p:cNvPr id="28691" name="Line 6"/>
            <p:cNvSpPr>
              <a:spLocks noChangeShapeType="1"/>
            </p:cNvSpPr>
            <p:nvPr/>
          </p:nvSpPr>
          <p:spPr bwMode="auto">
            <a:xfrm flipH="1">
              <a:off x="3929" y="629"/>
              <a:ext cx="595" cy="1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Line 7"/>
            <p:cNvSpPr>
              <a:spLocks noChangeShapeType="1"/>
            </p:cNvSpPr>
            <p:nvPr/>
          </p:nvSpPr>
          <p:spPr bwMode="auto">
            <a:xfrm flipH="1">
              <a:off x="4978" y="629"/>
              <a:ext cx="595" cy="1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3" name="Line 8"/>
            <p:cNvSpPr>
              <a:spLocks noChangeShapeType="1"/>
            </p:cNvSpPr>
            <p:nvPr/>
          </p:nvSpPr>
          <p:spPr bwMode="auto">
            <a:xfrm>
              <a:off x="4524" y="629"/>
              <a:ext cx="10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4" name="Line 9"/>
            <p:cNvSpPr>
              <a:spLocks noChangeShapeType="1"/>
            </p:cNvSpPr>
            <p:nvPr/>
          </p:nvSpPr>
          <p:spPr bwMode="auto">
            <a:xfrm>
              <a:off x="3929" y="1763"/>
              <a:ext cx="10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5" name="Line 10"/>
            <p:cNvSpPr>
              <a:spLocks noChangeShapeType="1"/>
            </p:cNvSpPr>
            <p:nvPr/>
          </p:nvSpPr>
          <p:spPr bwMode="auto">
            <a:xfrm flipH="1">
              <a:off x="3929" y="629"/>
              <a:ext cx="1134" cy="1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6" name="Line 11"/>
            <p:cNvSpPr>
              <a:spLocks noChangeShapeType="1"/>
            </p:cNvSpPr>
            <p:nvPr/>
          </p:nvSpPr>
          <p:spPr bwMode="auto">
            <a:xfrm flipH="1">
              <a:off x="4439" y="629"/>
              <a:ext cx="1134" cy="1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Text Box 12"/>
            <p:cNvSpPr txBox="1">
              <a:spLocks noChangeArrowheads="1"/>
            </p:cNvSpPr>
            <p:nvPr/>
          </p:nvSpPr>
          <p:spPr bwMode="auto">
            <a:xfrm>
              <a:off x="4326" y="1735"/>
              <a:ext cx="368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/>
                <a:t>F</a:t>
              </a:r>
              <a:endParaRPr lang="en-US" altLang="zh-CN" sz="2400" b="1"/>
            </a:p>
          </p:txBody>
        </p:sp>
        <p:sp>
          <p:nvSpPr>
            <p:cNvPr id="28698" name="Text Box 13"/>
            <p:cNvSpPr txBox="1">
              <a:spLocks noChangeArrowheads="1"/>
            </p:cNvSpPr>
            <p:nvPr/>
          </p:nvSpPr>
          <p:spPr bwMode="auto">
            <a:xfrm>
              <a:off x="4893" y="374"/>
              <a:ext cx="368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/>
                <a:t>E</a:t>
              </a:r>
              <a:endParaRPr lang="en-US" altLang="zh-CN" sz="2400" b="1"/>
            </a:p>
          </p:txBody>
        </p:sp>
        <p:sp>
          <p:nvSpPr>
            <p:cNvPr id="28699" name="Text Box 14"/>
            <p:cNvSpPr txBox="1">
              <a:spLocks noChangeArrowheads="1"/>
            </p:cNvSpPr>
            <p:nvPr/>
          </p:nvSpPr>
          <p:spPr bwMode="auto">
            <a:xfrm>
              <a:off x="4921" y="1706"/>
              <a:ext cx="368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/>
                <a:t>C</a:t>
              </a:r>
              <a:endParaRPr lang="en-US" altLang="zh-CN" sz="2400" b="1"/>
            </a:p>
          </p:txBody>
        </p:sp>
        <p:sp>
          <p:nvSpPr>
            <p:cNvPr id="28700" name="Text Box 15"/>
            <p:cNvSpPr txBox="1">
              <a:spLocks noChangeArrowheads="1"/>
            </p:cNvSpPr>
            <p:nvPr/>
          </p:nvSpPr>
          <p:spPr bwMode="auto">
            <a:xfrm>
              <a:off x="3674" y="1650"/>
              <a:ext cx="368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/>
                <a:t>B</a:t>
              </a:r>
              <a:endParaRPr lang="en-US" altLang="zh-CN" sz="2400" b="1"/>
            </a:p>
          </p:txBody>
        </p:sp>
        <p:sp>
          <p:nvSpPr>
            <p:cNvPr id="28701" name="Text Box 16"/>
            <p:cNvSpPr txBox="1">
              <a:spLocks noChangeArrowheads="1"/>
            </p:cNvSpPr>
            <p:nvPr/>
          </p:nvSpPr>
          <p:spPr bwMode="auto">
            <a:xfrm>
              <a:off x="4297" y="431"/>
              <a:ext cx="368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/>
                <a:t>A</a:t>
              </a:r>
              <a:endParaRPr lang="en-US" altLang="zh-CN" sz="2400" b="1"/>
            </a:p>
          </p:txBody>
        </p:sp>
      </p:grpSp>
      <p:sp>
        <p:nvSpPr>
          <p:cNvPr id="28686" name="AutoShape 3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37713" y="6169025"/>
            <a:ext cx="609600" cy="4064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83310" y="473075"/>
            <a:ext cx="85979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例</a:t>
            </a:r>
            <a:endParaRPr kumimoji="1"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62380" y="5383530"/>
            <a:ext cx="85979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变式</a:t>
            </a:r>
            <a:endParaRPr kumimoji="1"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80615" y="5383530"/>
            <a:ext cx="849376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/>
              <a:t>已知：如图，</a:t>
            </a:r>
            <a:r>
              <a:rPr lang="en-US" altLang="zh-CN" dirty="0"/>
              <a:t>E,F</a:t>
            </a:r>
            <a:r>
              <a:rPr lang="zh-CN" altLang="en-US" dirty="0"/>
              <a:t>分别是                  的边</a:t>
            </a:r>
            <a:r>
              <a:rPr lang="en-US" altLang="zh-CN" dirty="0"/>
              <a:t>AD,BC</a:t>
            </a:r>
            <a:r>
              <a:rPr lang="zh-CN" altLang="en-US" dirty="0"/>
              <a:t>上的点，且</a:t>
            </a:r>
            <a:r>
              <a:rPr lang="en-US" altLang="zh-CN" dirty="0"/>
              <a:t>AE=CF,</a:t>
            </a:r>
            <a:r>
              <a:rPr lang="zh-CN" altLang="en-US" dirty="0" smtClean="0"/>
              <a:t>求</a:t>
            </a:r>
            <a:r>
              <a:rPr lang="zh-CN" altLang="en-US" dirty="0"/>
              <a:t>证：</a:t>
            </a:r>
            <a:r>
              <a:rPr lang="en-US" altLang="zh-CN" dirty="0"/>
              <a:t>BE=DF.</a:t>
            </a:r>
            <a:endParaRPr lang="en-US" altLang="zh-C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884035" y="5383530"/>
          <a:ext cx="17113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4" imgW="13411200" imgH="4267200" progId="">
                  <p:embed/>
                </p:oleObj>
              </mc:Choice>
              <mc:Fallback>
                <p:oleObj name="Equation" r:id="rId4" imgW="13411200" imgH="4267200" progId="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84035" y="5383530"/>
                        <a:ext cx="1711325" cy="544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TABLE_BEAUTIFY" val="smartTable{4f70762e-08fe-48d6-a036-9312d4ef2137}"/>
</p:tagLst>
</file>

<file path=ppt/tags/tag12.xml><?xml version="1.0" encoding="utf-8"?>
<p:tagLst xmlns:p="http://schemas.openxmlformats.org/presentationml/2006/main">
  <p:tag name="KSO_WM_TEMPLATE_CATEGORY" val="custom"/>
  <p:tag name="KSO_WM_TEMPLATE_INDEX" val="20204421"/>
</p:tagLst>
</file>

<file path=ppt/tags/tag13.xml><?xml version="1.0" encoding="utf-8"?>
<p:tagLst xmlns:p="http://schemas.openxmlformats.org/presentationml/2006/main">
  <p:tag name="KSO_WM_TEMPLATE_CATEGORY" val="custom"/>
  <p:tag name="KSO_WM_TEMPLATE_INDEX" val="20204421"/>
</p:tagLst>
</file>

<file path=ppt/tags/tag14.xml><?xml version="1.0" encoding="utf-8"?>
<p:tagLst xmlns:p="http://schemas.openxmlformats.org/presentationml/2006/main">
  <p:tag name="KSO_WM_TEMPLATE_CATEGORY" val="custom"/>
  <p:tag name="KSO_WM_TEMPLATE_INDEX" val="20204421"/>
</p:tagLst>
</file>

<file path=ppt/tags/tag15.xml><?xml version="1.0" encoding="utf-8"?>
<p:tagLst xmlns:p="http://schemas.openxmlformats.org/presentationml/2006/main">
  <p:tag name="KSO_WM_TEMPLATE_CATEGORY" val="custom"/>
  <p:tag name="KSO_WM_TEMPLATE_INDEX" val="20204421"/>
</p:tagLst>
</file>

<file path=ppt/tags/tag16.xml><?xml version="1.0" encoding="utf-8"?>
<p:tagLst xmlns:p="http://schemas.openxmlformats.org/presentationml/2006/main">
  <p:tag name="KSO_WM_TEMPLATE_CATEGORY" val="custom"/>
  <p:tag name="KSO_WM_TEMPLATE_INDEX" val="20204421"/>
</p:tagLst>
</file>

<file path=ppt/tags/tag17.xml><?xml version="1.0" encoding="utf-8"?>
<p:tagLst xmlns:p="http://schemas.openxmlformats.org/presentationml/2006/main">
  <p:tag name="KSO_WM_TEMPLATE_CATEGORY" val="custom"/>
  <p:tag name="KSO_WM_TEMPLATE_INDEX" val="20204421"/>
</p:tagLst>
</file>

<file path=ppt/tags/tag18.xml><?xml version="1.0" encoding="utf-8"?>
<p:tagLst xmlns:p="http://schemas.openxmlformats.org/presentationml/2006/main">
  <p:tag name="KSO_WM_TEMPLATE_CATEGORY" val="custom"/>
  <p:tag name="KSO_WM_TEMPLATE_INDEX" val="20204421"/>
</p:tagLst>
</file>

<file path=ppt/tags/tag19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1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2.xml><?xml version="1.0" encoding="utf-8"?>
<p:tagLst xmlns:p="http://schemas.openxmlformats.org/presentationml/2006/main">
  <p:tag name="ISPRING_PRESENTATION_TITLE" val="企业员工团队时间管理技能培训课件PPT模板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TM04033921[[fn=花纹]]</Template>
  <TotalTime>0</TotalTime>
  <Words>1423</Words>
  <Application>WPS 演示</Application>
  <PresentationFormat>自定义</PresentationFormat>
  <Paragraphs>305</Paragraphs>
  <Slides>15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Bookman Old Style</vt:lpstr>
      <vt:lpstr>微软雅黑</vt:lpstr>
      <vt:lpstr>等线 Light</vt:lpstr>
      <vt:lpstr>Times New Roman</vt:lpstr>
      <vt:lpstr>黑体</vt:lpstr>
      <vt:lpstr>方正流行体简体</vt:lpstr>
      <vt:lpstr>华文行楷</vt:lpstr>
      <vt:lpstr>等线</vt:lpstr>
      <vt:lpstr>Arial Unicode MS</vt:lpstr>
      <vt:lpstr>Damask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13184</dc:creator>
  <cp:lastModifiedBy>高高</cp:lastModifiedBy>
  <cp:revision>201</cp:revision>
  <dcterms:created xsi:type="dcterms:W3CDTF">2017-12-18T08:33:00Z</dcterms:created>
  <dcterms:modified xsi:type="dcterms:W3CDTF">2021-03-02T03:53:03Z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