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333" r:id="rId3"/>
    <p:sldId id="316" r:id="rId4"/>
    <p:sldId id="305" r:id="rId5"/>
    <p:sldId id="306" r:id="rId6"/>
    <p:sldId id="286" r:id="rId7"/>
    <p:sldId id="287" r:id="rId8"/>
    <p:sldId id="288" r:id="rId9"/>
    <p:sldId id="289" r:id="rId10"/>
    <p:sldId id="328" r:id="rId11"/>
    <p:sldId id="291" r:id="rId12"/>
  </p:sldIdLst>
  <p:sldSz cx="9144000" cy="5143500" type="screen16x9"/>
  <p:notesSz cx="6858000" cy="9144000"/>
  <p:embeddedFontLst>
    <p:embeddedFont>
      <p:font typeface="幼圆" panose="02010509060101010101" charset="-122"/>
      <p:regular r:id="rId18"/>
    </p:embeddedFont>
    <p:embeddedFont>
      <p:font typeface="楷体" panose="02010609060101010101" pitchFamily="49" charset="-122"/>
      <p:regular r:id="rId19"/>
    </p:embeddedFont>
    <p:embeddedFont>
      <p:font typeface="楷体_GB2312" panose="02010609030101010101" pitchFamily="49" charset="-122"/>
      <p:regular r:id="rId20"/>
    </p:embeddedFont>
    <p:embeddedFont>
      <p:font typeface="Calibri" panose="020F0502020204030204" charset="0"/>
      <p:regular r:id="rId21"/>
      <p:bold r:id="rId22"/>
      <p:italic r:id="rId23"/>
      <p:boldItalic r:id="rId2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0000"/>
    <a:srgbClr val="9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4" autoAdjust="0"/>
    <p:restoredTop sz="94716" autoAdjust="0"/>
  </p:normalViewPr>
  <p:slideViewPr>
    <p:cSldViewPr>
      <p:cViewPr varScale="1">
        <p:scale>
          <a:sx n="112" d="100"/>
          <a:sy n="112" d="100"/>
        </p:scale>
        <p:origin x="-690" y="-84"/>
      </p:cViewPr>
      <p:guideLst>
        <p:guide orient="horz" pos="2440"/>
        <p:guide pos="2816"/>
      </p:guideLst>
    </p:cSldViewPr>
  </p:slideViewPr>
  <p:outlineViewPr>
    <p:cViewPr>
      <p:scale>
        <a:sx n="33" d="100"/>
        <a:sy n="33" d="100"/>
      </p:scale>
      <p:origin x="252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font" Target="fonts/font7.fntdata"/><Relationship Id="rId23" Type="http://schemas.openxmlformats.org/officeDocument/2006/relationships/font" Target="fonts/font6.fntdata"/><Relationship Id="rId22" Type="http://schemas.openxmlformats.org/officeDocument/2006/relationships/font" Target="fonts/font5.fntdata"/><Relationship Id="rId21" Type="http://schemas.openxmlformats.org/officeDocument/2006/relationships/font" Target="fonts/font4.fntdata"/><Relationship Id="rId20" Type="http://schemas.openxmlformats.org/officeDocument/2006/relationships/font" Target="fonts/font3.fntdata"/><Relationship Id="rId2" Type="http://schemas.openxmlformats.org/officeDocument/2006/relationships/theme" Target="theme/theme1.xml"/><Relationship Id="rId19" Type="http://schemas.openxmlformats.org/officeDocument/2006/relationships/font" Target="fonts/font2.fntdata"/><Relationship Id="rId18" Type="http://schemas.openxmlformats.org/officeDocument/2006/relationships/font" Target="fonts/font1.fntdata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7B9D1-FFFE-4363-8340-F265425F061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AF012-4C04-43D5-8D7A-4BAE3957BD0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912C-8210-4BE0-8794-726E556A6F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60ACA-DC63-480A-B312-A20C574BB51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319655" y="1172845"/>
            <a:ext cx="42170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8000">
                <a:solidFill>
                  <a:srgbClr val="00B0F0"/>
                </a:solidFill>
                <a:latin typeface="幼圆" panose="02010509060101010101" charset="-122"/>
                <a:ea typeface="幼圆" panose="02010509060101010101" charset="-122"/>
              </a:rPr>
              <a:t>认识</a:t>
            </a:r>
            <a:r>
              <a:rPr lang="zh-CN" altLang="en-US" sz="7200">
                <a:solidFill>
                  <a:srgbClr val="00B0F0"/>
                </a:solidFill>
                <a:latin typeface="幼圆" panose="02010509060101010101" charset="-122"/>
                <a:ea typeface="幼圆" panose="02010509060101010101" charset="-122"/>
              </a:rPr>
              <a:t>乘法</a:t>
            </a:r>
            <a:endParaRPr lang="zh-CN" altLang="en-US" sz="7200">
              <a:solidFill>
                <a:srgbClr val="00B0F0"/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11980" y="3041015"/>
            <a:ext cx="22155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00B0F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采菱小学  乔乔</a:t>
            </a:r>
            <a:endParaRPr lang="zh-CN" altLang="en-US" sz="2000">
              <a:solidFill>
                <a:srgbClr val="00B0F0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</p:txBody>
      </p:sp>
    </p:spTree>
  </p:cSld>
  <p:clrMapOvr>
    <a:masterClrMapping/>
  </p:clrMapOvr>
  <p:transition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竖卷形 14"/>
          <p:cNvSpPr/>
          <p:nvPr/>
        </p:nvSpPr>
        <p:spPr>
          <a:xfrm>
            <a:off x="3439795" y="2355215"/>
            <a:ext cx="1299845" cy="2609215"/>
          </a:xfrm>
          <a:prstGeom prst="vertic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p>
            <a:pPr algn="ctr"/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欢迎下次再来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C:/Users/user/AppData/Local/Temp/kaimatting/20210527003656/output_aiMatting_20210527003705.pngoutput_aiMatting_202105270037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3980000">
            <a:off x="1486535" y="1642745"/>
            <a:ext cx="1071245" cy="961390"/>
          </a:xfrm>
          <a:prstGeom prst="rect">
            <a:avLst/>
          </a:prstGeom>
        </p:spPr>
      </p:pic>
      <p:pic>
        <p:nvPicPr>
          <p:cNvPr id="80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8310" y="929640"/>
            <a:ext cx="671830" cy="63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920" y="929640"/>
            <a:ext cx="671830" cy="63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0985" y="929640"/>
            <a:ext cx="671830" cy="63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2240" y="929640"/>
            <a:ext cx="671830" cy="63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64605" y="929640"/>
            <a:ext cx="671830" cy="63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本框 6"/>
          <p:cNvSpPr txBox="1"/>
          <p:nvPr/>
        </p:nvSpPr>
        <p:spPr>
          <a:xfrm>
            <a:off x="1503680" y="165100"/>
            <a:ext cx="22231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数一数</a:t>
            </a:r>
            <a:endParaRPr lang="zh-CN" altLang="en-US" sz="36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" name="图片 7" descr="C:/Users/user/AppData/Local/Temp/kaimatting/20210527001632/output_aiMatting_20210527001643.pngoutput_aiMatting_202105270016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95" y="3152140"/>
            <a:ext cx="1114425" cy="1613535"/>
          </a:xfrm>
          <a:prstGeom prst="rect">
            <a:avLst/>
          </a:prstGeom>
        </p:spPr>
      </p:pic>
      <p:pic>
        <p:nvPicPr>
          <p:cNvPr id="22" name="图片 21" descr="C:/Users/user/AppData/Local/Temp/kaimatting/20210527003656/output_aiMatting_20210527003705.pngoutput_aiMatting_202105270037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3980000">
            <a:off x="2799715" y="1642745"/>
            <a:ext cx="1071245" cy="961390"/>
          </a:xfrm>
          <a:prstGeom prst="rect">
            <a:avLst/>
          </a:prstGeom>
        </p:spPr>
      </p:pic>
      <p:pic>
        <p:nvPicPr>
          <p:cNvPr id="23" name="图片 22" descr="C:/Users/user/AppData/Local/Temp/kaimatting/20210527003656/output_aiMatting_20210527003705.pngoutput_aiMatting_202105270037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3980000">
            <a:off x="4036695" y="1642745"/>
            <a:ext cx="1071245" cy="961390"/>
          </a:xfrm>
          <a:prstGeom prst="rect">
            <a:avLst/>
          </a:prstGeom>
        </p:spPr>
      </p:pic>
      <p:pic>
        <p:nvPicPr>
          <p:cNvPr id="24" name="图片 23" descr="C:/Users/user/AppData/Local/Temp/kaimatting/20210527003656/output_aiMatting_20210527003705.pngoutput_aiMatting_202105270037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3980000">
            <a:off x="5242560" y="1642745"/>
            <a:ext cx="1071245" cy="961390"/>
          </a:xfrm>
          <a:prstGeom prst="rect">
            <a:avLst/>
          </a:prstGeom>
        </p:spPr>
      </p:pic>
      <p:pic>
        <p:nvPicPr>
          <p:cNvPr id="25" name="图片 24" descr="C:/Users/user/AppData/Local/Temp/kaimatting/20210527003656/output_aiMatting_20210527003705.pngoutput_aiMatting_202105270037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3980000">
            <a:off x="6456045" y="1642745"/>
            <a:ext cx="1071245" cy="961390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1790700" y="3143885"/>
            <a:ext cx="1634490" cy="1250950"/>
            <a:chOff x="2820" y="4951"/>
            <a:chExt cx="2574" cy="1970"/>
          </a:xfrm>
        </p:grpSpPr>
        <p:pic>
          <p:nvPicPr>
            <p:cNvPr id="32" name="图片 31" descr="C:/Users/user/AppData/Local/Temp/kaimatting/20210527005056/output_aiMatting_20210527005106.pngoutput_aiMatting_2021052700510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20" y="5309"/>
              <a:ext cx="2574" cy="1612"/>
            </a:xfrm>
            <a:prstGeom prst="rect">
              <a:avLst/>
            </a:prstGeom>
          </p:spPr>
        </p:pic>
        <p:grpSp>
          <p:nvGrpSpPr>
            <p:cNvPr id="34" name="组合 33"/>
            <p:cNvGrpSpPr/>
            <p:nvPr/>
          </p:nvGrpSpPr>
          <p:grpSpPr>
            <a:xfrm>
              <a:off x="3010" y="4951"/>
              <a:ext cx="2120" cy="1557"/>
              <a:chOff x="3010" y="4951"/>
              <a:chExt cx="2120" cy="1557"/>
            </a:xfrm>
          </p:grpSpPr>
          <p:pic>
            <p:nvPicPr>
              <p:cNvPr id="26" name="图片 25" descr="C:/Users/user/AppData/Local/Temp/kaimatting/20210527004238/output_aiMatting_20210527004254.pngoutput_aiMatting_2021052700425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5400000">
                <a:off x="4087" y="5004"/>
                <a:ext cx="1096" cy="990"/>
              </a:xfrm>
              <a:prstGeom prst="rect">
                <a:avLst/>
              </a:prstGeom>
            </p:spPr>
          </p:pic>
          <p:pic>
            <p:nvPicPr>
              <p:cNvPr id="27" name="图片 26" descr="C:/Users/user/AppData/Local/Temp/kaimatting/20210527004238/output_aiMatting_20210527004254.pngoutput_aiMatting_2021052700425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3660000">
                <a:off x="3571" y="5016"/>
                <a:ext cx="1096" cy="990"/>
              </a:xfrm>
              <a:prstGeom prst="rect">
                <a:avLst/>
              </a:prstGeom>
            </p:spPr>
          </p:pic>
          <p:pic>
            <p:nvPicPr>
              <p:cNvPr id="28" name="图片 27" descr="C:/Users/user/AppData/Local/Temp/kaimatting/20210527004238/output_aiMatting_20210527004254.pngoutput_aiMatting_2021052700425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400000">
                <a:off x="3010" y="5004"/>
                <a:ext cx="1096" cy="990"/>
              </a:xfrm>
              <a:prstGeom prst="rect">
                <a:avLst/>
              </a:prstGeom>
            </p:spPr>
          </p:pic>
          <p:pic>
            <p:nvPicPr>
              <p:cNvPr id="29" name="图片 28" descr="C:/Users/user/AppData/Local/Temp/kaimatting/20210527004238/output_aiMatting_20210527004254.pngoutput_aiMatting_2021052700425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1360000">
                <a:off x="3010" y="5465"/>
                <a:ext cx="1096" cy="990"/>
              </a:xfrm>
              <a:prstGeom prst="rect">
                <a:avLst/>
              </a:prstGeom>
            </p:spPr>
          </p:pic>
          <p:pic>
            <p:nvPicPr>
              <p:cNvPr id="30" name="图片 29" descr="C:/Users/user/AppData/Local/Temp/kaimatting/20210527004238/output_aiMatting_20210527004254.pngoutput_aiMatting_2021052700425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6240000">
                <a:off x="4024" y="5465"/>
                <a:ext cx="1096" cy="990"/>
              </a:xfrm>
              <a:prstGeom prst="rect">
                <a:avLst/>
              </a:prstGeom>
            </p:spPr>
          </p:pic>
        </p:grpSp>
      </p:grpSp>
      <p:grpSp>
        <p:nvGrpSpPr>
          <p:cNvPr id="59" name="组合 58"/>
          <p:cNvGrpSpPr/>
          <p:nvPr/>
        </p:nvGrpSpPr>
        <p:grpSpPr>
          <a:xfrm>
            <a:off x="7294880" y="83820"/>
            <a:ext cx="1759585" cy="1847850"/>
            <a:chOff x="11488" y="132"/>
            <a:chExt cx="2771" cy="2910"/>
          </a:xfrm>
        </p:grpSpPr>
        <p:pic>
          <p:nvPicPr>
            <p:cNvPr id="15" name="图片 14" descr="C:/Users/user/AppData/Local/Temp/kaimatting/20210527002937/output_aiMatting_20210527002950.pngoutput_aiMatting_2021052700295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581" y="132"/>
              <a:ext cx="2679" cy="2911"/>
            </a:xfrm>
            <a:prstGeom prst="rect">
              <a:avLst/>
            </a:prstGeom>
          </p:spPr>
        </p:pic>
        <p:pic>
          <p:nvPicPr>
            <p:cNvPr id="31" name="图片 30" descr="C:/Users/user/AppData/Local/Temp/kaimatting/20210527004635/output_aiMatting_20210527004647.pngoutput_aiMatting_2021052700464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488" y="1697"/>
              <a:ext cx="521" cy="527"/>
            </a:xfrm>
            <a:prstGeom prst="rect">
              <a:avLst/>
            </a:prstGeom>
          </p:spPr>
        </p:pic>
      </p:grpSp>
      <p:grpSp>
        <p:nvGrpSpPr>
          <p:cNvPr id="37" name="组合 36"/>
          <p:cNvGrpSpPr/>
          <p:nvPr/>
        </p:nvGrpSpPr>
        <p:grpSpPr>
          <a:xfrm>
            <a:off x="3766185" y="3144520"/>
            <a:ext cx="1634490" cy="1250950"/>
            <a:chOff x="2820" y="4951"/>
            <a:chExt cx="2574" cy="1970"/>
          </a:xfrm>
        </p:grpSpPr>
        <p:pic>
          <p:nvPicPr>
            <p:cNvPr id="38" name="图片 37" descr="C:/Users/user/AppData/Local/Temp/kaimatting/20210527005056/output_aiMatting_20210527005106.pngoutput_aiMatting_2021052700510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20" y="5309"/>
              <a:ext cx="2574" cy="1612"/>
            </a:xfrm>
            <a:prstGeom prst="rect">
              <a:avLst/>
            </a:prstGeom>
          </p:spPr>
        </p:pic>
        <p:grpSp>
          <p:nvGrpSpPr>
            <p:cNvPr id="39" name="组合 38"/>
            <p:cNvGrpSpPr/>
            <p:nvPr/>
          </p:nvGrpSpPr>
          <p:grpSpPr>
            <a:xfrm>
              <a:off x="3010" y="4951"/>
              <a:ext cx="2120" cy="1557"/>
              <a:chOff x="3010" y="4951"/>
              <a:chExt cx="2120" cy="1557"/>
            </a:xfrm>
          </p:grpSpPr>
          <p:pic>
            <p:nvPicPr>
              <p:cNvPr id="40" name="图片 39" descr="C:/Users/user/AppData/Local/Temp/kaimatting/20210527004238/output_aiMatting_20210527004254.pngoutput_aiMatting_2021052700425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5400000">
                <a:off x="4087" y="5004"/>
                <a:ext cx="1096" cy="990"/>
              </a:xfrm>
              <a:prstGeom prst="rect">
                <a:avLst/>
              </a:prstGeom>
            </p:spPr>
          </p:pic>
          <p:pic>
            <p:nvPicPr>
              <p:cNvPr id="41" name="图片 40" descr="C:/Users/user/AppData/Local/Temp/kaimatting/20210527004238/output_aiMatting_20210527004254.pngoutput_aiMatting_2021052700425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3660000">
                <a:off x="3571" y="5016"/>
                <a:ext cx="1096" cy="990"/>
              </a:xfrm>
              <a:prstGeom prst="rect">
                <a:avLst/>
              </a:prstGeom>
            </p:spPr>
          </p:pic>
          <p:pic>
            <p:nvPicPr>
              <p:cNvPr id="42" name="图片 41" descr="C:/Users/user/AppData/Local/Temp/kaimatting/20210527004238/output_aiMatting_20210527004254.pngoutput_aiMatting_2021052700425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400000">
                <a:off x="3010" y="5004"/>
                <a:ext cx="1096" cy="990"/>
              </a:xfrm>
              <a:prstGeom prst="rect">
                <a:avLst/>
              </a:prstGeom>
            </p:spPr>
          </p:pic>
          <p:pic>
            <p:nvPicPr>
              <p:cNvPr id="43" name="图片 42" descr="C:/Users/user/AppData/Local/Temp/kaimatting/20210527004238/output_aiMatting_20210527004254.pngoutput_aiMatting_2021052700425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1360000">
                <a:off x="3010" y="5465"/>
                <a:ext cx="1096" cy="990"/>
              </a:xfrm>
              <a:prstGeom prst="rect">
                <a:avLst/>
              </a:prstGeom>
            </p:spPr>
          </p:pic>
          <p:pic>
            <p:nvPicPr>
              <p:cNvPr id="44" name="图片 43" descr="C:/Users/user/AppData/Local/Temp/kaimatting/20210527004238/output_aiMatting_20210527004254.pngoutput_aiMatting_2021052700425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6240000">
                <a:off x="4024" y="5465"/>
                <a:ext cx="1096" cy="990"/>
              </a:xfrm>
              <a:prstGeom prst="rect">
                <a:avLst/>
              </a:prstGeom>
            </p:spPr>
          </p:pic>
        </p:grpSp>
      </p:grpSp>
      <p:grpSp>
        <p:nvGrpSpPr>
          <p:cNvPr id="46" name="组合 45"/>
          <p:cNvGrpSpPr/>
          <p:nvPr/>
        </p:nvGrpSpPr>
        <p:grpSpPr>
          <a:xfrm>
            <a:off x="5875655" y="3145155"/>
            <a:ext cx="1634490" cy="1250950"/>
            <a:chOff x="2820" y="4951"/>
            <a:chExt cx="2574" cy="1970"/>
          </a:xfrm>
        </p:grpSpPr>
        <p:pic>
          <p:nvPicPr>
            <p:cNvPr id="47" name="图片 46" descr="C:/Users/user/AppData/Local/Temp/kaimatting/20210527005056/output_aiMatting_20210527005106.pngoutput_aiMatting_2021052700510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20" y="5309"/>
              <a:ext cx="2574" cy="1612"/>
            </a:xfrm>
            <a:prstGeom prst="rect">
              <a:avLst/>
            </a:prstGeom>
          </p:spPr>
        </p:pic>
        <p:grpSp>
          <p:nvGrpSpPr>
            <p:cNvPr id="48" name="组合 47"/>
            <p:cNvGrpSpPr/>
            <p:nvPr/>
          </p:nvGrpSpPr>
          <p:grpSpPr>
            <a:xfrm>
              <a:off x="3010" y="4951"/>
              <a:ext cx="2120" cy="1557"/>
              <a:chOff x="3010" y="4951"/>
              <a:chExt cx="2120" cy="1557"/>
            </a:xfrm>
          </p:grpSpPr>
          <p:pic>
            <p:nvPicPr>
              <p:cNvPr id="49" name="图片 48" descr="C:/Users/user/AppData/Local/Temp/kaimatting/20210527004238/output_aiMatting_20210527004254.pngoutput_aiMatting_2021052700425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5400000">
                <a:off x="4087" y="5004"/>
                <a:ext cx="1096" cy="990"/>
              </a:xfrm>
              <a:prstGeom prst="rect">
                <a:avLst/>
              </a:prstGeom>
            </p:spPr>
          </p:pic>
          <p:pic>
            <p:nvPicPr>
              <p:cNvPr id="50" name="图片 49" descr="C:/Users/user/AppData/Local/Temp/kaimatting/20210527004238/output_aiMatting_20210527004254.pngoutput_aiMatting_2021052700425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3660000">
                <a:off x="3571" y="5016"/>
                <a:ext cx="1096" cy="990"/>
              </a:xfrm>
              <a:prstGeom prst="rect">
                <a:avLst/>
              </a:prstGeom>
            </p:spPr>
          </p:pic>
          <p:pic>
            <p:nvPicPr>
              <p:cNvPr id="51" name="图片 50" descr="C:/Users/user/AppData/Local/Temp/kaimatting/20210527004238/output_aiMatting_20210527004254.pngoutput_aiMatting_2021052700425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400000">
                <a:off x="3010" y="5004"/>
                <a:ext cx="1096" cy="990"/>
              </a:xfrm>
              <a:prstGeom prst="rect">
                <a:avLst/>
              </a:prstGeom>
            </p:spPr>
          </p:pic>
          <p:pic>
            <p:nvPicPr>
              <p:cNvPr id="57" name="图片 56" descr="C:/Users/user/AppData/Local/Temp/kaimatting/20210527004238/output_aiMatting_20210527004254.pngoutput_aiMatting_2021052700425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1360000">
                <a:off x="3010" y="5465"/>
                <a:ext cx="1096" cy="990"/>
              </a:xfrm>
              <a:prstGeom prst="rect">
                <a:avLst/>
              </a:prstGeom>
            </p:spPr>
          </p:pic>
          <p:pic>
            <p:nvPicPr>
              <p:cNvPr id="58" name="图片 57" descr="C:/Users/user/AppData/Local/Temp/kaimatting/20210527004238/output_aiMatting_20210527004254.pngoutput_aiMatting_2021052700425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6240000">
                <a:off x="4024" y="5465"/>
                <a:ext cx="1096" cy="99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1-1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88695" y="646430"/>
            <a:ext cx="7513320" cy="3155315"/>
          </a:xfrm>
          <a:prstGeom prst="rect">
            <a:avLst/>
          </a:prstGeom>
        </p:spPr>
      </p:pic>
      <p:sp>
        <p:nvSpPr>
          <p:cNvPr id="15" name="标题 3"/>
          <p:cNvSpPr txBox="1">
            <a:spLocks noChangeArrowheads="1"/>
          </p:cNvSpPr>
          <p:nvPr/>
        </p:nvSpPr>
        <p:spPr bwMode="auto">
          <a:xfrm>
            <a:off x="2994320" y="1730911"/>
            <a:ext cx="1150937" cy="4577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buClrTx/>
              <a:buSzTx/>
              <a:buFontTx/>
              <a:buNone/>
              <a:defRPr/>
            </a:pPr>
            <a:r>
              <a:rPr lang="en-US" altLang="zh-CN" sz="2000" b="1" kern="0" dirty="0" smtClean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1个2只</a:t>
            </a:r>
            <a:endParaRPr lang="en-US" altLang="zh-CN" sz="2000" b="1" kern="0" noProof="1" dirty="0" smtClean="0">
              <a:solidFill>
                <a:schemeClr val="accent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093210" y="2703195"/>
            <a:ext cx="1459230" cy="813435"/>
          </a:xfrm>
          <a:prstGeom prst="ellipse">
            <a:avLst/>
          </a:prstGeom>
          <a:noFill/>
          <a:ln w="349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6823075" y="1395730"/>
            <a:ext cx="1217295" cy="617855"/>
          </a:xfrm>
          <a:prstGeom prst="ellipse">
            <a:avLst/>
          </a:prstGeom>
          <a:noFill/>
          <a:ln w="349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3206750" y="1061085"/>
            <a:ext cx="982980" cy="669925"/>
          </a:xfrm>
          <a:prstGeom prst="ellipse">
            <a:avLst/>
          </a:prstGeom>
          <a:noFill/>
          <a:ln w="349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" name="标题 3"/>
          <p:cNvSpPr txBox="1">
            <a:spLocks noChangeArrowheads="1"/>
          </p:cNvSpPr>
          <p:nvPr/>
        </p:nvSpPr>
        <p:spPr bwMode="auto">
          <a:xfrm>
            <a:off x="7429514" y="2008530"/>
            <a:ext cx="1072207" cy="4320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buClrTx/>
              <a:buSzTx/>
              <a:buFontTx/>
              <a:buNone/>
              <a:defRPr/>
            </a:pPr>
            <a:r>
              <a:rPr lang="en-US" altLang="zh-CN" sz="2000" b="1" kern="0" dirty="0" smtClean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3个2只</a:t>
            </a:r>
            <a:endParaRPr lang="en-US" altLang="zh-CN" sz="2000" b="1" kern="0" noProof="1" dirty="0" smtClean="0">
              <a:solidFill>
                <a:schemeClr val="accent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4" name="标题 3"/>
          <p:cNvSpPr txBox="1">
            <a:spLocks noChangeArrowheads="1"/>
          </p:cNvSpPr>
          <p:nvPr/>
        </p:nvSpPr>
        <p:spPr bwMode="auto">
          <a:xfrm>
            <a:off x="5195076" y="3434019"/>
            <a:ext cx="1054149" cy="3678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buClrTx/>
              <a:buSzTx/>
              <a:buFontTx/>
              <a:defRPr/>
            </a:pPr>
            <a:r>
              <a:rPr lang="en-US" altLang="zh-CN" sz="2000" b="1" kern="0" dirty="0" smtClean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2个2只</a:t>
            </a:r>
            <a:endParaRPr lang="en-US" altLang="zh-CN" sz="2000" b="1" kern="0" noProof="1" dirty="0" smtClean="0">
              <a:solidFill>
                <a:schemeClr val="accent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ldLvl="0" animBg="1"/>
      <p:bldP spid="21" grpId="0" bldLvl="0" animBg="1"/>
      <p:bldP spid="22" grpId="0" bldLvl="0" animBg="1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1-1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88695" y="646430"/>
            <a:ext cx="7513320" cy="3155315"/>
          </a:xfrm>
          <a:prstGeom prst="rect">
            <a:avLst/>
          </a:prstGeom>
        </p:spPr>
      </p:pic>
      <p:sp>
        <p:nvSpPr>
          <p:cNvPr id="25" name="椭圆 24"/>
          <p:cNvSpPr/>
          <p:nvPr/>
        </p:nvSpPr>
        <p:spPr>
          <a:xfrm>
            <a:off x="1203960" y="1262380"/>
            <a:ext cx="1397635" cy="824230"/>
          </a:xfrm>
          <a:prstGeom prst="ellipse">
            <a:avLst/>
          </a:prstGeom>
          <a:noFill/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6" name="标题 3"/>
          <p:cNvSpPr txBox="1">
            <a:spLocks noChangeArrowheads="1"/>
          </p:cNvSpPr>
          <p:nvPr/>
        </p:nvSpPr>
        <p:spPr bwMode="auto">
          <a:xfrm>
            <a:off x="1135754" y="2086382"/>
            <a:ext cx="1053877" cy="4564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en-US" altLang="zh-CN" sz="2000" b="1" kern="0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000" b="1" kern="0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个</a:t>
            </a:r>
            <a:r>
              <a:rPr lang="en-US" altLang="zh-CN" sz="2000" b="1" kern="0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</a:t>
            </a:r>
            <a:r>
              <a:rPr lang="zh-CN" altLang="en-US" sz="2000" b="1" kern="0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只</a:t>
            </a:r>
            <a:endParaRPr lang="zh-CN" altLang="en-US" sz="2000" b="1" kern="0" noProof="1" dirty="0">
              <a:solidFill>
                <a:schemeClr val="accent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2190115" y="2385060"/>
            <a:ext cx="1365250" cy="1104900"/>
          </a:xfrm>
          <a:prstGeom prst="ellipse">
            <a:avLst/>
          </a:prstGeom>
          <a:noFill/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8" name="标题 3"/>
          <p:cNvSpPr txBox="1">
            <a:spLocks noChangeArrowheads="1"/>
          </p:cNvSpPr>
          <p:nvPr/>
        </p:nvSpPr>
        <p:spPr bwMode="auto">
          <a:xfrm>
            <a:off x="1799334" y="3359661"/>
            <a:ext cx="1080120" cy="441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en-US" altLang="zh-CN" sz="2000" b="1" kern="0" dirty="0" smtClean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en-US" sz="2000" b="1" kern="0" dirty="0" smtClean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个</a:t>
            </a:r>
            <a:r>
              <a:rPr lang="en-US" altLang="zh-CN" sz="2000" b="1" kern="0" dirty="0" smtClean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</a:t>
            </a:r>
            <a:r>
              <a:rPr lang="zh-CN" altLang="en-US" sz="2000" b="1" kern="0" dirty="0" smtClean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只</a:t>
            </a:r>
            <a:endParaRPr lang="zh-CN" altLang="en-US" sz="2000" b="1" kern="0" noProof="1" dirty="0" smtClean="0">
              <a:solidFill>
                <a:schemeClr val="accent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4940935" y="1028700"/>
            <a:ext cx="1130300" cy="806450"/>
          </a:xfrm>
          <a:prstGeom prst="ellipse">
            <a:avLst/>
          </a:prstGeom>
          <a:noFill/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0" name="标题 3"/>
          <p:cNvSpPr txBox="1">
            <a:spLocks noChangeArrowheads="1"/>
          </p:cNvSpPr>
          <p:nvPr/>
        </p:nvSpPr>
        <p:spPr bwMode="auto">
          <a:xfrm>
            <a:off x="5512805" y="1759766"/>
            <a:ext cx="1054075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buClrTx/>
              <a:buSzTx/>
              <a:buFontTx/>
              <a:buNone/>
              <a:defRPr/>
            </a:pPr>
            <a:r>
              <a:rPr lang="en-US" altLang="zh-CN" sz="2000" b="1" kern="0" dirty="0" smtClean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3个3只</a:t>
            </a:r>
            <a:endParaRPr lang="en-US" altLang="zh-CN" sz="2000" b="1" kern="0" noProof="1" dirty="0" smtClean="0">
              <a:solidFill>
                <a:schemeClr val="accent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6653983" y="2317704"/>
            <a:ext cx="1224136" cy="936104"/>
          </a:xfrm>
          <a:prstGeom prst="ellipse">
            <a:avLst/>
          </a:prstGeom>
          <a:noFill/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2" name="标题 3"/>
          <p:cNvSpPr txBox="1">
            <a:spLocks noChangeArrowheads="1"/>
          </p:cNvSpPr>
          <p:nvPr/>
        </p:nvSpPr>
        <p:spPr bwMode="auto">
          <a:xfrm>
            <a:off x="6762361" y="3253608"/>
            <a:ext cx="1116087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buClrTx/>
              <a:buSzTx/>
              <a:buFontTx/>
              <a:buNone/>
              <a:defRPr/>
            </a:pPr>
            <a:r>
              <a:rPr lang="en-US" altLang="zh-CN" sz="2000" b="1" kern="0" dirty="0" smtClean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4个3只</a:t>
            </a:r>
            <a:endParaRPr lang="en-US" altLang="zh-CN" sz="2000" b="1" kern="0" noProof="1" dirty="0" smtClean="0">
              <a:solidFill>
                <a:schemeClr val="accent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6" grpId="0"/>
      <p:bldP spid="27" grpId="0" bldLvl="0" animBg="1"/>
      <p:bldP spid="28" grpId="0"/>
      <p:bldP spid="29" grpId="0" bldLvl="0" animBg="1"/>
      <p:bldP spid="30" grpId="0"/>
      <p:bldP spid="31" grpId="0" bldLvl="0" animBg="1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5205" t="13316" r="7693" b="22631"/>
          <a:stretch>
            <a:fillRect/>
          </a:stretch>
        </p:blipFill>
        <p:spPr>
          <a:xfrm>
            <a:off x="467360" y="0"/>
            <a:ext cx="7753985" cy="4467225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6110375" y="1779711"/>
            <a:ext cx="418022" cy="654385"/>
            <a:chOff x="4652963" y="995958"/>
            <a:chExt cx="316684" cy="495746"/>
          </a:xfrm>
        </p:grpSpPr>
        <p:pic>
          <p:nvPicPr>
            <p:cNvPr id="11" name="图片 10" descr="一根小棒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52963" y="995958"/>
              <a:ext cx="172698" cy="495746"/>
            </a:xfrm>
            <a:prstGeom prst="rect">
              <a:avLst/>
            </a:prstGeom>
          </p:spPr>
        </p:pic>
        <p:pic>
          <p:nvPicPr>
            <p:cNvPr id="12" name="图片 11" descr="一根小棒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96949" y="995958"/>
              <a:ext cx="172698" cy="495746"/>
            </a:xfrm>
            <a:prstGeom prst="rect">
              <a:avLst/>
            </a:prstGeom>
          </p:spPr>
        </p:pic>
      </p:grpSp>
      <p:sp>
        <p:nvSpPr>
          <p:cNvPr id="4" name="文本框 3"/>
          <p:cNvSpPr txBox="1"/>
          <p:nvPr/>
        </p:nvSpPr>
        <p:spPr>
          <a:xfrm>
            <a:off x="2143125" y="1491615"/>
            <a:ext cx="4403090" cy="20669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活动一：独立摆一摆</a:t>
            </a: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>
              <a:lnSpc>
                <a:spcPct val="160000"/>
              </a:lnSpc>
            </a:pP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活动要求：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>
              <a:lnSpc>
                <a:spcPct val="160000"/>
              </a:lnSpc>
            </a:pP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①摆一摆：用小棒摆5堆，每堆2根。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>
              <a:lnSpc>
                <a:spcPct val="160000"/>
              </a:lnSpc>
            </a:pP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②填一填：完成学习单第二题。</a:t>
            </a: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>
        <p:checker/>
      </p:transition>
    </mc:Choice>
    <mc:Fallback>
      <p:transition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3"/>
          <p:cNvSpPr>
            <a:spLocks noGrp="1" noChangeArrowheads="1"/>
          </p:cNvSpPr>
          <p:nvPr/>
        </p:nvSpPr>
        <p:spPr bwMode="auto">
          <a:xfrm>
            <a:off x="2940491" y="3219507"/>
            <a:ext cx="3382963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dirty="0" smtClean="0">
                <a:solidFill>
                  <a:schemeClr val="accent6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（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2400" dirty="0" smtClean="0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个</a:t>
            </a:r>
            <a:r>
              <a:rPr lang="zh-CN" altLang="en-US" sz="2400" dirty="0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400" dirty="0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相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加。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54" name="右大括号 53"/>
          <p:cNvSpPr/>
          <p:nvPr/>
        </p:nvSpPr>
        <p:spPr>
          <a:xfrm rot="5400000" flipV="1">
            <a:off x="4312920" y="-193675"/>
            <a:ext cx="215900" cy="5170805"/>
          </a:xfrm>
          <a:prstGeom prst="rightBrace">
            <a:avLst>
              <a:gd name="adj1" fmla="val 90987"/>
              <a:gd name="adj2" fmla="val 49763"/>
            </a:avLst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标题 3"/>
          <p:cNvSpPr>
            <a:spLocks noGrp="1" noChangeArrowheads="1"/>
          </p:cNvSpPr>
          <p:nvPr/>
        </p:nvSpPr>
        <p:spPr bwMode="auto">
          <a:xfrm>
            <a:off x="3956685" y="2644140"/>
            <a:ext cx="881380" cy="4356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？台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8" name="图片 57" descr="2-1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764030" y="1203960"/>
            <a:ext cx="5403850" cy="790575"/>
          </a:xfrm>
          <a:prstGeom prst="rect">
            <a:avLst/>
          </a:prstGeom>
        </p:spPr>
      </p:pic>
      <p:sp>
        <p:nvSpPr>
          <p:cNvPr id="60" name="标题 3"/>
          <p:cNvSpPr>
            <a:spLocks noGrp="1" noChangeArrowheads="1"/>
          </p:cNvSpPr>
          <p:nvPr/>
        </p:nvSpPr>
        <p:spPr bwMode="auto">
          <a:xfrm>
            <a:off x="3301658" y="3274370"/>
            <a:ext cx="396000" cy="39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anose="020B0604020202020204" pitchFamily="34" charset="0"/>
                <a:ea typeface="方正细黑一简体" pitchFamily="2" charset="-122"/>
                <a:cs typeface="Arial" panose="020B0604020202020204" pitchFamily="34" charset="0"/>
              </a:rPr>
              <a:t>4</a:t>
            </a:r>
            <a:r>
              <a:rPr lang="zh-CN" altLang="en-US" sz="2400" dirty="0" smtClean="0">
                <a:solidFill>
                  <a:srgbClr val="0000FF"/>
                </a:solidFill>
                <a:latin typeface="方正楷体简体" pitchFamily="2" charset="-122"/>
                <a:ea typeface="方正楷体简体" pitchFamily="2" charset="-122"/>
              </a:rPr>
              <a:t> </a:t>
            </a:r>
            <a:endParaRPr lang="zh-CN" altLang="en-US" sz="2400" dirty="0">
              <a:solidFill>
                <a:srgbClr val="0000FF"/>
              </a:solidFill>
              <a:latin typeface="方正细黑一简体" pitchFamily="2" charset="-122"/>
              <a:ea typeface="方正细黑一简体" pitchFamily="2" charset="-122"/>
            </a:endParaRPr>
          </a:p>
        </p:txBody>
      </p:sp>
      <p:sp>
        <p:nvSpPr>
          <p:cNvPr id="61" name="标题 3"/>
          <p:cNvSpPr>
            <a:spLocks noGrp="1" noChangeArrowheads="1"/>
          </p:cNvSpPr>
          <p:nvPr/>
        </p:nvSpPr>
        <p:spPr bwMode="auto">
          <a:xfrm>
            <a:off x="4524524" y="3274370"/>
            <a:ext cx="396000" cy="39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anose="020B0604020202020204" pitchFamily="34" charset="0"/>
                <a:ea typeface="方正细黑一简体" pitchFamily="2" charset="-122"/>
                <a:cs typeface="Arial" panose="020B0604020202020204" pitchFamily="34" charset="0"/>
              </a:rPr>
              <a:t>2</a:t>
            </a:r>
            <a:r>
              <a:rPr lang="zh-CN" altLang="en-US" sz="2400" dirty="0" smtClean="0">
                <a:solidFill>
                  <a:srgbClr val="0000FF"/>
                </a:solidFill>
                <a:latin typeface="方正楷体简体" pitchFamily="2" charset="-122"/>
                <a:ea typeface="方正楷体简体" pitchFamily="2" charset="-122"/>
              </a:rPr>
              <a:t> </a:t>
            </a:r>
            <a:endParaRPr lang="zh-CN" altLang="en-US" sz="2400" dirty="0">
              <a:solidFill>
                <a:srgbClr val="0000FF"/>
              </a:solidFill>
              <a:latin typeface="方正细黑一简体" pitchFamily="2" charset="-122"/>
              <a:ea typeface="方正细黑一简体" pitchFamily="2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1705610" y="1049020"/>
            <a:ext cx="1254760" cy="1015365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3120390" y="1091565"/>
            <a:ext cx="1254760" cy="1015365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584065" y="1091565"/>
            <a:ext cx="1254760" cy="1015365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978525" y="1091565"/>
            <a:ext cx="1254760" cy="1015365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zh-CN" altLang="en-US"/>
          </a:p>
        </p:txBody>
      </p:sp>
      <p:pic>
        <p:nvPicPr>
          <p:cNvPr id="2" name="图片 1" descr="C:/Users/user/AppData/Local/Temp/kaimatting/20210527030125/output_aiMatting_20210527030140.pngoutput_aiMatting_202105270301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65" y="2949118"/>
            <a:ext cx="1380428" cy="1471930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4" grpId="0" bldLvl="0" animBg="1"/>
      <p:bldP spid="56" grpId="0"/>
      <p:bldP spid="60" grpId="0"/>
      <p:bldP spid="61" grpId="0"/>
      <p:bldP spid="22" grpId="0" bldLvl="0" animBg="1"/>
      <p:bldP spid="22" grpId="1" animBg="1"/>
      <p:bldP spid="3" grpId="0" bldLvl="0" animBg="1"/>
      <p:bldP spid="3" grpId="1" animBg="1"/>
      <p:bldP spid="5" grpId="0" bldLvl="0" animBg="1"/>
      <p:bldP spid="5" grpId="1" animBg="1"/>
      <p:bldP spid="9" grpId="0" bldLvl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utoShape 12"/>
          <p:cNvSpPr>
            <a:spLocks noChangeArrowheads="1"/>
          </p:cNvSpPr>
          <p:nvPr/>
        </p:nvSpPr>
        <p:spPr bwMode="auto">
          <a:xfrm>
            <a:off x="4787389" y="3587859"/>
            <a:ext cx="2808312" cy="720080"/>
          </a:xfrm>
          <a:prstGeom prst="wedgeRoundRectCallout">
            <a:avLst>
              <a:gd name="adj1" fmla="val 58306"/>
              <a:gd name="adj2" fmla="val 6602"/>
              <a:gd name="adj3" fmla="val 16667"/>
            </a:avLst>
          </a:prstGeom>
          <a:solidFill>
            <a:srgbClr val="FFFFCC"/>
          </a:solidFill>
          <a:ln w="9525">
            <a:solidFill>
              <a:srgbClr val="FF6600"/>
            </a:solidFill>
            <a:miter lim="800000"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4792981" y="3564414"/>
            <a:ext cx="3097213" cy="863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求几个相同加数的和，用乘法计算比较简便。</a:t>
            </a:r>
            <a:endParaRPr kumimoji="0" lang="zh-CN" alt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sp>
        <p:nvSpPr>
          <p:cNvPr id="8" name="标题 3"/>
          <p:cNvSpPr>
            <a:spLocks noGrp="1" noChangeArrowheads="1"/>
          </p:cNvSpPr>
          <p:nvPr/>
        </p:nvSpPr>
        <p:spPr bwMode="auto">
          <a:xfrm>
            <a:off x="2987989" y="2788393"/>
            <a:ext cx="3382963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dirty="0" smtClean="0">
                <a:solidFill>
                  <a:schemeClr val="accent6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（</a:t>
            </a:r>
            <a:r>
              <a:rPr lang="zh-CN" altLang="en-US" sz="2400" dirty="0" smtClean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 </a:t>
            </a:r>
            <a:r>
              <a:rPr lang="zh-CN" altLang="en-US" sz="2400" dirty="0" smtClean="0">
                <a:solidFill>
                  <a:schemeClr val="accent6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）</a:t>
            </a:r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个</a:t>
            </a:r>
            <a:r>
              <a:rPr lang="zh-CN" altLang="en-US" sz="2400" dirty="0" smtClean="0">
                <a:solidFill>
                  <a:schemeClr val="accent6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（</a:t>
            </a:r>
            <a:r>
              <a:rPr lang="zh-CN" altLang="en-US" sz="2400" dirty="0" smtClean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 </a:t>
            </a:r>
            <a:r>
              <a:rPr lang="zh-CN" altLang="en-US" sz="2400" dirty="0" smtClean="0">
                <a:solidFill>
                  <a:schemeClr val="accent6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）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相加。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标题 3"/>
          <p:cNvSpPr>
            <a:spLocks noGrp="1" noChangeArrowheads="1"/>
          </p:cNvSpPr>
          <p:nvPr/>
        </p:nvSpPr>
        <p:spPr bwMode="auto">
          <a:xfrm>
            <a:off x="3420289" y="2788465"/>
            <a:ext cx="287561" cy="503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anose="020B0604020202020204" pitchFamily="34" charset="0"/>
                <a:ea typeface="方正细黑一简体" pitchFamily="2" charset="-122"/>
                <a:cs typeface="Arial" panose="020B0604020202020204" pitchFamily="34" charset="0"/>
              </a:rPr>
              <a:t>5</a:t>
            </a:r>
            <a:endParaRPr lang="zh-CN" altLang="en-US" sz="2400" dirty="0">
              <a:latin typeface="Arial" panose="020B0604020202020204" pitchFamily="34" charset="0"/>
              <a:ea typeface="方正细黑一简体" pitchFamily="2" charset="-122"/>
              <a:cs typeface="Arial" panose="020B0604020202020204" pitchFamily="34" charset="0"/>
            </a:endParaRPr>
          </a:p>
        </p:txBody>
      </p:sp>
      <p:sp>
        <p:nvSpPr>
          <p:cNvPr id="10" name="标题 3"/>
          <p:cNvSpPr>
            <a:spLocks noGrp="1" noChangeArrowheads="1"/>
          </p:cNvSpPr>
          <p:nvPr/>
        </p:nvSpPr>
        <p:spPr bwMode="auto">
          <a:xfrm>
            <a:off x="4643801" y="2789735"/>
            <a:ext cx="287338" cy="503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ea typeface="方正细黑一简体" pitchFamily="2" charset="-122"/>
                <a:cs typeface="Arial" panose="020B0604020202020204" pitchFamily="34" charset="0"/>
              </a:rPr>
              <a:t>4</a:t>
            </a:r>
            <a:endParaRPr lang="zh-CN" altLang="en-US" sz="2400" dirty="0">
              <a:latin typeface="Arial" panose="020B0604020202020204" pitchFamily="34" charset="0"/>
              <a:ea typeface="方正细黑一简体" pitchFamily="2" charset="-122"/>
              <a:cs typeface="Arial" panose="020B0604020202020204" pitchFamily="34" charset="0"/>
            </a:endParaRPr>
          </a:p>
        </p:txBody>
      </p:sp>
      <p:pic>
        <p:nvPicPr>
          <p:cNvPr id="31" name="Picture 10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812360" y="3580239"/>
            <a:ext cx="462572" cy="79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图片 33" descr="2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215" y="771525"/>
            <a:ext cx="8358505" cy="1042035"/>
          </a:xfrm>
          <a:prstGeom prst="rect">
            <a:avLst/>
          </a:prstGeom>
        </p:spPr>
      </p:pic>
      <p:sp>
        <p:nvSpPr>
          <p:cNvPr id="36" name="右大括号 35"/>
          <p:cNvSpPr/>
          <p:nvPr/>
        </p:nvSpPr>
        <p:spPr>
          <a:xfrm rot="5400000" flipV="1">
            <a:off x="4463713" y="-1136308"/>
            <a:ext cx="216024" cy="6480000"/>
          </a:xfrm>
          <a:prstGeom prst="rightBrace">
            <a:avLst>
              <a:gd name="adj1" fmla="val 90987"/>
              <a:gd name="adj2" fmla="val 49763"/>
            </a:avLst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标题 3"/>
          <p:cNvSpPr>
            <a:spLocks noGrp="1" noChangeArrowheads="1"/>
          </p:cNvSpPr>
          <p:nvPr/>
        </p:nvSpPr>
        <p:spPr bwMode="auto">
          <a:xfrm>
            <a:off x="4139724" y="2284105"/>
            <a:ext cx="792162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？只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ldLvl="0" animBg="1"/>
      <p:bldP spid="7" grpId="0"/>
      <p:bldP spid="8" grpId="0"/>
      <p:bldP spid="9" grpId="0"/>
      <p:bldP spid="10" grpId="0"/>
      <p:bldP spid="36" grpId="0" bldLvl="0" animBg="1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/>
          <p:nvPr/>
        </p:nvSpPr>
        <p:spPr>
          <a:xfrm>
            <a:off x="5508002" y="3085148"/>
            <a:ext cx="2429296" cy="50323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个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朵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95605" y="1275715"/>
            <a:ext cx="3429000" cy="1589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本框 10245"/>
          <p:cNvSpPr txBox="1">
            <a:spLocks noChangeArrowheads="1"/>
          </p:cNvSpPr>
          <p:nvPr/>
        </p:nvSpPr>
        <p:spPr bwMode="auto">
          <a:xfrm>
            <a:off x="306313" y="915566"/>
            <a:ext cx="43180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800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0" name="标题 1"/>
          <p:cNvSpPr txBox="1"/>
          <p:nvPr/>
        </p:nvSpPr>
        <p:spPr bwMode="auto">
          <a:xfrm>
            <a:off x="755650" y="3006725"/>
            <a:ext cx="2588260" cy="660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0" hangingPunct="0">
              <a:buFontTx/>
              <a:buNone/>
              <a:defRPr/>
            </a:pPr>
            <a:r>
              <a:rPr lang="zh-CN" altLang="en-US" sz="2000" b="1" kern="0" dirty="0" smtClean="0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zh-CN" altLang="en-US" sz="2000" b="1" kern="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2000" b="1" kern="0" dirty="0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r>
              <a:rPr lang="zh-CN" altLang="en-US" sz="2000" b="1" kern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个</a:t>
            </a:r>
            <a:r>
              <a:rPr lang="zh-CN" altLang="en-US" sz="2000" b="1" kern="0" dirty="0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zh-CN" altLang="en-US" sz="2000" b="1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000" b="1" kern="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000" b="1" kern="0" dirty="0" smtClean="0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r>
              <a:rPr lang="zh-CN" altLang="en-US" sz="2000" b="1" kern="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颗</a:t>
            </a:r>
            <a:endParaRPr lang="zh-CN" altLang="en-US" sz="2000" b="1" kern="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5" y="1203960"/>
            <a:ext cx="3931920" cy="1591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标题 3"/>
          <p:cNvSpPr>
            <a:spLocks noGrp="1" noChangeArrowheads="1"/>
          </p:cNvSpPr>
          <p:nvPr/>
        </p:nvSpPr>
        <p:spPr bwMode="auto">
          <a:xfrm>
            <a:off x="1259840" y="3004185"/>
            <a:ext cx="304800" cy="6629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ea typeface="方正细黑一简体" pitchFamily="2" charset="-122"/>
                <a:cs typeface="Arial" panose="020B0604020202020204" pitchFamily="34" charset="0"/>
              </a:rPr>
              <a:t>3</a:t>
            </a:r>
            <a:endParaRPr lang="zh-CN" altLang="en-US" sz="2000" dirty="0">
              <a:latin typeface="Arial" panose="020B0604020202020204" pitchFamily="34" charset="0"/>
              <a:ea typeface="方正细黑一简体" pitchFamily="2" charset="-122"/>
              <a:cs typeface="Arial" panose="020B0604020202020204" pitchFamily="34" charset="0"/>
            </a:endParaRPr>
          </a:p>
        </p:txBody>
      </p:sp>
      <p:sp>
        <p:nvSpPr>
          <p:cNvPr id="14" name="标题 3"/>
          <p:cNvSpPr>
            <a:spLocks noGrp="1" noChangeArrowheads="1"/>
          </p:cNvSpPr>
          <p:nvPr/>
        </p:nvSpPr>
        <p:spPr bwMode="auto">
          <a:xfrm>
            <a:off x="2267585" y="3004185"/>
            <a:ext cx="379730" cy="6629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ea typeface="方正细黑一简体" pitchFamily="2" charset="-122"/>
                <a:cs typeface="Arial" panose="020B0604020202020204" pitchFamily="34" charset="0"/>
              </a:rPr>
              <a:t>6</a:t>
            </a:r>
            <a:endParaRPr lang="zh-CN" altLang="en-US" sz="2000" dirty="0">
              <a:latin typeface="Arial" panose="020B0604020202020204" pitchFamily="34" charset="0"/>
              <a:ea typeface="方正细黑一简体" pitchFamily="2" charset="-122"/>
              <a:cs typeface="Arial" panose="020B0604020202020204" pitchFamily="34" charset="0"/>
            </a:endParaRPr>
          </a:p>
        </p:txBody>
      </p:sp>
      <p:sp>
        <p:nvSpPr>
          <p:cNvPr id="15" name="标题 3"/>
          <p:cNvSpPr>
            <a:spLocks noGrp="1" noChangeArrowheads="1"/>
          </p:cNvSpPr>
          <p:nvPr/>
        </p:nvSpPr>
        <p:spPr bwMode="auto">
          <a:xfrm>
            <a:off x="5868097" y="3006976"/>
            <a:ext cx="358775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ea typeface="方正细黑一简体" pitchFamily="2" charset="-122"/>
                <a:cs typeface="Arial" panose="020B0604020202020204" pitchFamily="34" charset="0"/>
              </a:rPr>
              <a:t>4</a:t>
            </a:r>
            <a:endParaRPr lang="zh-CN" altLang="en-US" sz="2000" dirty="0">
              <a:latin typeface="Arial" panose="020B0604020202020204" pitchFamily="34" charset="0"/>
              <a:ea typeface="方正细黑一简体" pitchFamily="2" charset="-122"/>
              <a:cs typeface="Arial" panose="020B0604020202020204" pitchFamily="34" charset="0"/>
            </a:endParaRPr>
          </a:p>
        </p:txBody>
      </p:sp>
      <p:sp>
        <p:nvSpPr>
          <p:cNvPr id="16" name="标题 3"/>
          <p:cNvSpPr>
            <a:spLocks noGrp="1" noChangeArrowheads="1"/>
          </p:cNvSpPr>
          <p:nvPr/>
        </p:nvSpPr>
        <p:spPr bwMode="auto">
          <a:xfrm>
            <a:off x="6876463" y="3004436"/>
            <a:ext cx="431800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ea typeface="方正细黑一简体" pitchFamily="2" charset="-122"/>
                <a:cs typeface="Arial" panose="020B0604020202020204" pitchFamily="34" charset="0"/>
              </a:rPr>
              <a:t>5</a:t>
            </a:r>
            <a:endParaRPr lang="zh-CN" altLang="en-US" sz="2000" dirty="0">
              <a:latin typeface="Arial" panose="020B0604020202020204" pitchFamily="34" charset="0"/>
              <a:ea typeface="方正细黑一简体" pitchFamily="2" charset="-122"/>
              <a:cs typeface="Arial" panose="020B0604020202020204" pitchFamily="34" charset="0"/>
            </a:endParaRPr>
          </a:p>
        </p:txBody>
      </p:sp>
      <p:pic>
        <p:nvPicPr>
          <p:cNvPr id="5" name="图片 4" descr="C:/Users/user/AppData/Local/Temp/kaimatting/20210527030656/output_aiMatting_20210527030659.pngoutput_aiMatting_202105270306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0790" y="1783080"/>
            <a:ext cx="1151255" cy="1223645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4879" t="24007" r="4951" b="12986"/>
          <a:stretch>
            <a:fillRect/>
          </a:stretch>
        </p:blipFill>
        <p:spPr>
          <a:xfrm>
            <a:off x="107315" y="189865"/>
            <a:ext cx="8724900" cy="43376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195830" y="1275715"/>
            <a:ext cx="3900805" cy="25095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</a:t>
            </a:r>
            <a:r>
              <a:rPr lang="zh-CN" altLang="en-US" sz="24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活动二：合作摆一摆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>
              <a:lnSpc>
                <a:spcPct val="160000"/>
              </a:lnSpc>
            </a:pP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活动要求：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>
              <a:lnSpc>
                <a:spcPct val="160000"/>
              </a:lnSpc>
            </a:pP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</a:t>
            </a: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1.</a:t>
            </a: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摆一摆：①每堆摆</a:t>
            </a: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3</a:t>
            </a: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个，摆</a:t>
            </a: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4</a:t>
            </a: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堆。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>
              <a:lnSpc>
                <a:spcPct val="160000"/>
              </a:lnSpc>
            </a:pP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</a:t>
            </a: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    </a:t>
            </a: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②每堆摆</a:t>
            </a: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4</a:t>
            </a: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个，摆</a:t>
            </a: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3</a:t>
            </a: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堆。</a:t>
            </a:r>
            <a:endParaRPr lang="en-US" altLang="zh-CN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algn="l">
              <a:lnSpc>
                <a:spcPct val="160000"/>
              </a:lnSpc>
            </a:pP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2.</a:t>
            </a: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填一填：列出加法和乘法算式。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6012180" y="1779905"/>
            <a:ext cx="1584960" cy="575945"/>
            <a:chOff x="9468" y="2803"/>
            <a:chExt cx="2496" cy="907"/>
          </a:xfrm>
        </p:grpSpPr>
        <p:sp>
          <p:nvSpPr>
            <p:cNvPr id="11" name="椭圆 10"/>
            <p:cNvSpPr/>
            <p:nvPr/>
          </p:nvSpPr>
          <p:spPr>
            <a:xfrm>
              <a:off x="10148" y="2803"/>
              <a:ext cx="340" cy="34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9468" y="2803"/>
              <a:ext cx="340" cy="34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9808" y="2803"/>
              <a:ext cx="340" cy="34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10940" y="2803"/>
              <a:ext cx="340" cy="34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11282" y="2803"/>
              <a:ext cx="340" cy="34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11624" y="2803"/>
              <a:ext cx="340" cy="34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9468" y="3370"/>
              <a:ext cx="340" cy="34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9810" y="3370"/>
              <a:ext cx="340" cy="34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10152" y="3370"/>
              <a:ext cx="340" cy="34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10940" y="3370"/>
              <a:ext cx="340" cy="34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11282" y="3370"/>
              <a:ext cx="340" cy="34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11624" y="3370"/>
              <a:ext cx="340" cy="34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226175" y="2644140"/>
            <a:ext cx="866140" cy="791845"/>
            <a:chOff x="9805" y="4164"/>
            <a:chExt cx="1364" cy="1247"/>
          </a:xfrm>
        </p:grpSpPr>
        <p:sp>
          <p:nvSpPr>
            <p:cNvPr id="23" name="椭圆 22"/>
            <p:cNvSpPr/>
            <p:nvPr/>
          </p:nvSpPr>
          <p:spPr>
            <a:xfrm>
              <a:off x="9809" y="4164"/>
              <a:ext cx="340" cy="34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10151" y="4164"/>
              <a:ext cx="340" cy="34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10493" y="4164"/>
              <a:ext cx="340" cy="34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10827" y="4164"/>
              <a:ext cx="340" cy="34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9805" y="4618"/>
              <a:ext cx="340" cy="34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10147" y="4618"/>
              <a:ext cx="340" cy="34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10489" y="4618"/>
              <a:ext cx="340" cy="34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10823" y="4618"/>
              <a:ext cx="340" cy="34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9811" y="5071"/>
              <a:ext cx="340" cy="34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10153" y="5071"/>
              <a:ext cx="340" cy="34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10495" y="5071"/>
              <a:ext cx="340" cy="34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10829" y="5071"/>
              <a:ext cx="340" cy="34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4500,&quot;width&quot;:4500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</Words>
  <Application>WPS 演示</Application>
  <PresentationFormat>全屏显示(16:9)</PresentationFormat>
  <Paragraphs>67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5" baseType="lpstr">
      <vt:lpstr>Arial</vt:lpstr>
      <vt:lpstr>宋体</vt:lpstr>
      <vt:lpstr>Wingdings</vt:lpstr>
      <vt:lpstr>幼圆</vt:lpstr>
      <vt:lpstr>楷体</vt:lpstr>
      <vt:lpstr>楷体_GB2312</vt:lpstr>
      <vt:lpstr>方正细黑一简体</vt:lpstr>
      <vt:lpstr>黑体</vt:lpstr>
      <vt:lpstr>方正楷体简体</vt:lpstr>
      <vt:lpstr>Times New Roman</vt:lpstr>
      <vt:lpstr>微软雅黑</vt:lpstr>
      <vt:lpstr>Arial Unicode MS</vt:lpstr>
      <vt:lpstr>Calibri</vt:lpstr>
      <vt:lpstr>楷体_GB2312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hp</dc:creator>
  <cp:lastModifiedBy>乔</cp:lastModifiedBy>
  <cp:revision>117</cp:revision>
  <dcterms:created xsi:type="dcterms:W3CDTF">2015-12-28T01:01:00Z</dcterms:created>
  <dcterms:modified xsi:type="dcterms:W3CDTF">2021-06-02T09:12:54Z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1C71FBB96D7F4430A389B1AA9B1087FF</vt:lpwstr>
  </property>
</Properties>
</file>