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6" r:id="rId4"/>
    <p:sldId id="269" r:id="rId5"/>
    <p:sldId id="273" r:id="rId6"/>
    <p:sldId id="276" r:id="rId7"/>
    <p:sldId id="307" r:id="rId8"/>
    <p:sldId id="291" r:id="rId9"/>
    <p:sldId id="258" r:id="rId10"/>
    <p:sldId id="259" r:id="rId11"/>
    <p:sldId id="308" r:id="rId12"/>
    <p:sldId id="260" r:id="rId13"/>
    <p:sldId id="261" r:id="rId14"/>
    <p:sldId id="262" r:id="rId15"/>
    <p:sldId id="309" r:id="rId16"/>
    <p:sldId id="263" r:id="rId17"/>
    <p:sldId id="311" r:id="rId18"/>
    <p:sldId id="344" r:id="rId19"/>
    <p:sldId id="312" r:id="rId20"/>
    <p:sldId id="264" r:id="rId21"/>
    <p:sldId id="335" r:id="rId22"/>
    <p:sldId id="326" r:id="rId23"/>
    <p:sldId id="345" r:id="rId24"/>
    <p:sldId id="346" r:id="rId25"/>
    <p:sldId id="267" r:id="rId26"/>
    <p:sldId id="328" r:id="rId27"/>
    <p:sldId id="329" r:id="rId28"/>
    <p:sldId id="347" r:id="rId29"/>
    <p:sldId id="318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kb1.com" initials="x" lastIdx="3" clrIdx="0"/>
  <p:cmAuthor id="2" name="ww.xkb1.com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816" y="66"/>
      </p:cViewPr>
      <p:guideLst>
        <p:guide orient="horz" pos="216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5A2-F4C8-40FE-B234-571750BE12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3E-581E-4953-9BD0-44579858C6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5A2-F4C8-40FE-B234-571750BE12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3E-581E-4953-9BD0-44579858C6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5A2-F4C8-40FE-B234-571750BE12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3E-581E-4953-9BD0-44579858C6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5A2-F4C8-40FE-B234-571750BE12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3E-581E-4953-9BD0-44579858C6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5A2-F4C8-40FE-B234-571750BE12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3E-581E-4953-9BD0-44579858C6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5A2-F4C8-40FE-B234-571750BE12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3E-581E-4953-9BD0-44579858C6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5A2-F4C8-40FE-B234-571750BE12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3E-581E-4953-9BD0-44579858C6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5A2-F4C8-40FE-B234-571750BE12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3E-581E-4953-9BD0-44579858C6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5A2-F4C8-40FE-B234-571750BE12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3E-581E-4953-9BD0-44579858C6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5A2-F4C8-40FE-B234-571750BE12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3E-581E-4953-9BD0-44579858C6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65A2-F4C8-40FE-B234-571750BE12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3E-581E-4953-9BD0-44579858C6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265A2-F4C8-40FE-B234-571750BE12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483E-581E-4953-9BD0-44579858C6F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31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28.png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3.wmf"/><Relationship Id="rId11" Type="http://schemas.openxmlformats.org/officeDocument/2006/relationships/oleObject" Target="../embeddings/oleObject5.bin"/><Relationship Id="rId10" Type="http://schemas.openxmlformats.org/officeDocument/2006/relationships/image" Target="../media/image32.wmf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image" Target="../media/image40.w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3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8.wmf"/><Relationship Id="rId3" Type="http://schemas.openxmlformats.org/officeDocument/2006/relationships/oleObject" Target="../embeddings/oleObject7.bin"/><Relationship Id="rId2" Type="http://schemas.openxmlformats.org/officeDocument/2006/relationships/tags" Target="../tags/tag1.xml"/><Relationship Id="rId16" Type="http://schemas.openxmlformats.org/officeDocument/2006/relationships/vmlDrawing" Target="../drawings/vmlDrawing3.v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4.png"/><Relationship Id="rId13" Type="http://schemas.openxmlformats.org/officeDocument/2006/relationships/image" Target="../media/image22.png"/><Relationship Id="rId12" Type="http://schemas.openxmlformats.org/officeDocument/2006/relationships/image" Target="../media/image42.wmf"/><Relationship Id="rId11" Type="http://schemas.openxmlformats.org/officeDocument/2006/relationships/oleObject" Target="../embeddings/oleObject11.bin"/><Relationship Id="rId10" Type="http://schemas.openxmlformats.org/officeDocument/2006/relationships/image" Target="../media/image41.wmf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46.png"/><Relationship Id="rId4" Type="http://schemas.openxmlformats.org/officeDocument/2006/relationships/image" Target="../media/image47.png"/><Relationship Id="rId3" Type="http://schemas.openxmlformats.org/officeDocument/2006/relationships/image" Target="../media/image45.png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2.wav"/><Relationship Id="rId6" Type="http://schemas.openxmlformats.org/officeDocument/2006/relationships/audio" Target="../media/audio3.wav"/><Relationship Id="rId5" Type="http://schemas.openxmlformats.org/officeDocument/2006/relationships/image" Target="../media/image46.png"/><Relationship Id="rId4" Type="http://schemas.openxmlformats.org/officeDocument/2006/relationships/image" Target="../media/image47.png"/><Relationship Id="rId3" Type="http://schemas.openxmlformats.org/officeDocument/2006/relationships/image" Target="../media/image45.png"/><Relationship Id="rId2" Type="http://schemas.openxmlformats.org/officeDocument/2006/relationships/tags" Target="../tags/tag3.xml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15465"/>
            <a:ext cx="9144000" cy="169481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8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正比例的意义</a:t>
            </a:r>
            <a:endParaRPr lang="zh-CN" altLang="zh-CN" sz="8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6710" y="173990"/>
            <a:ext cx="5122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苏教版六年级下册第六单元《正比例和反比例》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42" y="440659"/>
            <a:ext cx="9478725" cy="2438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69" y="1736057"/>
            <a:ext cx="9255114" cy="114285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50" y="2973583"/>
            <a:ext cx="9138700" cy="9108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156" y="4174314"/>
            <a:ext cx="4538393" cy="179331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34225" y="5193030"/>
            <a:ext cx="10763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（一定）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542" y="440659"/>
            <a:ext cx="9478725" cy="2438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69" y="1736057"/>
            <a:ext cx="9255114" cy="11428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42" y="3119476"/>
            <a:ext cx="6968976" cy="6905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148" y="4174314"/>
            <a:ext cx="9197553" cy="531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8526" y="3608792"/>
            <a:ext cx="9518941" cy="1621616"/>
            <a:chOff x="662542" y="1257300"/>
            <a:chExt cx="9518941" cy="162161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t="33493"/>
            <a:stretch>
              <a:fillRect/>
            </a:stretch>
          </p:blipFill>
          <p:spPr>
            <a:xfrm>
              <a:off x="662542" y="1257300"/>
              <a:ext cx="9478725" cy="162161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6369" y="1736057"/>
              <a:ext cx="9255114" cy="1142859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76" y="442063"/>
            <a:ext cx="7190476" cy="5142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419" y="1090025"/>
            <a:ext cx="8619048" cy="10761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/>
          <a:srcRect l="29417" t="34068" r="15945"/>
          <a:stretch>
            <a:fillRect/>
          </a:stretch>
        </p:blipFill>
        <p:spPr>
          <a:xfrm>
            <a:off x="4355368" y="2299891"/>
            <a:ext cx="4591050" cy="110368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499111" y="5419291"/>
            <a:ext cx="4785913" cy="1205130"/>
            <a:chOff x="3786587" y="5486400"/>
            <a:chExt cx="4785913" cy="120513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/>
            <a:srcRect t="32799"/>
            <a:stretch>
              <a:fillRect/>
            </a:stretch>
          </p:blipFill>
          <p:spPr>
            <a:xfrm>
              <a:off x="3786587" y="5486400"/>
              <a:ext cx="4538393" cy="120513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/>
            <a:srcRect l="62601" t="34068" r="20621"/>
            <a:stretch>
              <a:fillRect/>
            </a:stretch>
          </p:blipFill>
          <p:spPr>
            <a:xfrm>
              <a:off x="7162800" y="5581650"/>
              <a:ext cx="1409700" cy="11036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/>
          <p:cNvSpPr txBox="1"/>
          <p:nvPr/>
        </p:nvSpPr>
        <p:spPr>
          <a:xfrm>
            <a:off x="876935" y="1653540"/>
            <a:ext cx="1090041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、两种相关联的量， 一种量变化，另一种量也随着变化。</a:t>
            </a:r>
            <a:endParaRPr lang="zh-CN" altLang="en-US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eaLnBrk="0" hangingPunct="0"/>
            <a:endParaRPr lang="zh-CN" altLang="en-US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eaLnBrk="0" hangingPunct="0"/>
            <a:r>
              <a:rPr lang="en-US" altLang="zh-CN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、这两种量中相对应的两个数的比值（也就是商）一定。这两种量就叫作</a:t>
            </a:r>
            <a:r>
              <a:rPr lang="zh-CN" altLang="en-US" sz="3200" b="1" dirty="0">
                <a:solidFill>
                  <a:srgbClr val="FF33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成正比例的量</a:t>
            </a:r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，它们的关系叫作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成</a:t>
            </a:r>
            <a:r>
              <a:rPr lang="zh-CN" altLang="en-US" sz="3200" b="1" dirty="0">
                <a:solidFill>
                  <a:srgbClr val="FF33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正比例关系</a:t>
            </a:r>
            <a:r>
              <a:rPr lang="zh-CN" altLang="en-US" sz="32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lang="zh-CN" altLang="en-US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eaLnBrk="0" hangingPunct="0"/>
            <a:endParaRPr lang="zh-CN" altLang="en-US" sz="32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grpSp>
        <p:nvGrpSpPr>
          <p:cNvPr id="14371" name="组合 2"/>
          <p:cNvGrpSpPr/>
          <p:nvPr/>
        </p:nvGrpSpPr>
        <p:grpSpPr>
          <a:xfrm>
            <a:off x="436563" y="402590"/>
            <a:ext cx="3244850" cy="525463"/>
            <a:chOff x="0" y="194743"/>
            <a:chExt cx="3126179" cy="569433"/>
          </a:xfrm>
        </p:grpSpPr>
        <p:sp>
          <p:nvSpPr>
            <p:cNvPr id="6" name="圆角矩形 5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2"/>
                  <a:ea typeface="宋体" panose="02010600030101010101" pitchFamily="2" charset="-122"/>
                  <a:cs typeface="+mn-cs"/>
                </a:rPr>
                <a:t>总结</a:t>
              </a:r>
              <a:endPara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2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4373" name="组合 4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2" name="椭圆 11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2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43239"/>
          <a:stretch>
            <a:fillRect/>
          </a:stretch>
        </p:blipFill>
        <p:spPr>
          <a:xfrm>
            <a:off x="491088" y="966888"/>
            <a:ext cx="11434212" cy="11857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/>
          <a:srcRect t="55625"/>
          <a:stretch>
            <a:fillRect/>
          </a:stretch>
        </p:blipFill>
        <p:spPr>
          <a:xfrm>
            <a:off x="491088" y="2508294"/>
            <a:ext cx="11434212" cy="927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931150" y="694055"/>
            <a:ext cx="1151890" cy="151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4"/>
          <p:cNvSpPr>
            <a:spLocks noChangeArrowheads="1"/>
          </p:cNvSpPr>
          <p:nvPr/>
        </p:nvSpPr>
        <p:spPr bwMode="auto">
          <a:xfrm>
            <a:off x="3379470" y="763270"/>
            <a:ext cx="4217035" cy="1118870"/>
          </a:xfrm>
          <a:prstGeom prst="wedgeRoundRectCallout">
            <a:avLst>
              <a:gd name="adj1" fmla="val 59347"/>
              <a:gd name="adj2" fmla="val 154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 dirty="0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生活中还有哪些成正比例的量？你能举例说一说吗？</a:t>
            </a:r>
            <a:endParaRPr lang="en-US" altLang="zh-CN" sz="2200" dirty="0">
              <a:solidFill>
                <a:prstClr val="black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200" dirty="0">
              <a:solidFill>
                <a:prstClr val="black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0920" y="2503805"/>
            <a:ext cx="2516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工作总量</a:t>
            </a:r>
            <a:endParaRPr lang="zh-CN" altLang="en-US" sz="2800"/>
          </a:p>
          <a:p>
            <a:r>
              <a:rPr lang="zh-CN" altLang="en-US" sz="2800"/>
              <a:t>工作时间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3954780" y="2795905"/>
            <a:ext cx="3265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=</a:t>
            </a:r>
            <a:r>
              <a:rPr lang="zh-CN" altLang="en-US" sz="2800"/>
              <a:t>工作效率</a:t>
            </a:r>
            <a:r>
              <a:rPr lang="zh-CN" altLang="en-US" sz="2800">
                <a:solidFill>
                  <a:srgbClr val="FF0000"/>
                </a:solidFill>
              </a:rPr>
              <a:t>（一定）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47595" y="3909695"/>
            <a:ext cx="2516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图上距离</a:t>
            </a:r>
            <a:endParaRPr lang="zh-CN" altLang="en-US" sz="2800"/>
          </a:p>
          <a:p>
            <a:r>
              <a:rPr lang="zh-CN" altLang="en-US" sz="2800"/>
              <a:t>实际距离</a:t>
            </a:r>
            <a:endParaRPr lang="zh-CN" altLang="en-US" sz="2800"/>
          </a:p>
        </p:txBody>
      </p:sp>
      <p:cxnSp>
        <p:nvCxnSpPr>
          <p:cNvPr id="7" name="直接连接符 6"/>
          <p:cNvCxnSpPr/>
          <p:nvPr/>
        </p:nvCxnSpPr>
        <p:spPr>
          <a:xfrm>
            <a:off x="2124710" y="4351020"/>
            <a:ext cx="1830070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046220" y="4107180"/>
            <a:ext cx="3265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=</a:t>
            </a:r>
            <a:r>
              <a:rPr lang="zh-CN" altLang="en-US" sz="2800"/>
              <a:t>比例尺</a:t>
            </a:r>
            <a:r>
              <a:rPr lang="zh-CN" altLang="en-US" sz="2800">
                <a:solidFill>
                  <a:srgbClr val="FF0000"/>
                </a:solidFill>
              </a:rPr>
              <a:t>（一定）</a:t>
            </a:r>
            <a:endParaRPr lang="zh-CN" altLang="en-US" sz="2800">
              <a:solidFill>
                <a:srgbClr val="FF0000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124710" y="2962910"/>
            <a:ext cx="1830070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6.jpg"/>
          <p:cNvPicPr>
            <a:picLocks noGrp="1" noChangeAspect="1" noChangeArrowheads="1"/>
          </p:cNvPicPr>
          <p:nvPr/>
        </p:nvPicPr>
        <p:blipFill>
          <a:blip r:embed="rId1" cstate="print"/>
          <a:srcRect r="73657" b="86044"/>
          <a:stretch>
            <a:fillRect/>
          </a:stretch>
        </p:blipFill>
        <p:spPr bwMode="auto">
          <a:xfrm>
            <a:off x="493842" y="225642"/>
            <a:ext cx="1882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98660" y="1047655"/>
            <a:ext cx="494474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楷体_GB2312" panose="02010609030101010101" charset="-122"/>
                <a:cs typeface="Arial" panose="020B0604020202020204" pitchFamily="34" charset="0"/>
              </a:rPr>
              <a:t>1</a:t>
            </a:r>
            <a:r>
              <a:rPr lang="en-US" altLang="zh-CN" sz="2400" b="1" dirty="0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. </a:t>
            </a:r>
            <a:r>
              <a:rPr lang="zh-CN" altLang="en-US" sz="2400" b="1" dirty="0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张师傅生产零件的情况如下表：</a:t>
            </a:r>
            <a:endParaRPr lang="zh-CN" altLang="en-US" sz="2400" b="1" dirty="0">
              <a:solidFill>
                <a:prstClr val="black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735" y="1585595"/>
            <a:ext cx="84740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94030" y="2927985"/>
            <a:ext cx="107442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+mj-ea"/>
                <a:ea typeface="+mj-ea"/>
                <a:cs typeface="+mj-ea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latin typeface="+mj-ea"/>
                <a:ea typeface="+mj-ea"/>
                <a:cs typeface="+mj-ea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+mj-ea"/>
                <a:ea typeface="+mj-ea"/>
                <a:cs typeface="+mj-ea"/>
              </a:rPr>
              <a:t>）写出几组相对应的生产零件数量和时间的比，比较比值的大小。</a:t>
            </a:r>
            <a:endParaRPr lang="zh-CN" altLang="en-US" sz="2800" b="1" dirty="0">
              <a:solidFill>
                <a:prstClr val="black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8475" y="4400550"/>
            <a:ext cx="10807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）生产零件的数量和时间成正比例吗？ 为什么</a:t>
            </a: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？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6.jpg"/>
          <p:cNvPicPr>
            <a:picLocks noGrp="1" noChangeAspect="1" noChangeArrowheads="1"/>
          </p:cNvPicPr>
          <p:nvPr/>
        </p:nvPicPr>
        <p:blipFill>
          <a:blip r:embed="rId1" cstate="print"/>
          <a:srcRect r="73657" b="86044"/>
          <a:stretch>
            <a:fillRect/>
          </a:stretch>
        </p:blipFill>
        <p:spPr bwMode="auto">
          <a:xfrm>
            <a:off x="493842" y="225642"/>
            <a:ext cx="1882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98660" y="1047655"/>
            <a:ext cx="494474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楷体_GB2312" panose="02010609030101010101" charset="-122"/>
                <a:cs typeface="Arial" panose="020B0604020202020204" pitchFamily="34" charset="0"/>
              </a:rPr>
              <a:t>1</a:t>
            </a:r>
            <a:r>
              <a:rPr lang="en-US" altLang="zh-CN" sz="2400" b="1" dirty="0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. </a:t>
            </a:r>
            <a:r>
              <a:rPr lang="zh-CN" altLang="en-US" sz="2400" b="1" dirty="0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张师傅生产零件的情况如下表：</a:t>
            </a:r>
            <a:endParaRPr lang="zh-CN" altLang="en-US" sz="2400" b="1" dirty="0">
              <a:solidFill>
                <a:prstClr val="black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735" y="1585595"/>
            <a:ext cx="84740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94030" y="2927985"/>
            <a:ext cx="107442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+mj-ea"/>
                <a:ea typeface="+mj-ea"/>
                <a:cs typeface="+mj-ea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latin typeface="+mj-ea"/>
                <a:ea typeface="+mj-ea"/>
                <a:cs typeface="+mj-ea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+mj-ea"/>
                <a:ea typeface="+mj-ea"/>
                <a:cs typeface="+mj-ea"/>
              </a:rPr>
              <a:t>）写出几组相对应的生产零件数量和时间的比，比较比值的大小。</a:t>
            </a:r>
            <a:endParaRPr lang="zh-CN" altLang="en-US" sz="2800" b="1" dirty="0">
              <a:solidFill>
                <a:prstClr val="black"/>
              </a:solidFill>
              <a:latin typeface="+mj-ea"/>
              <a:ea typeface="+mj-ea"/>
              <a:cs typeface="+mj-ea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650365" y="3805555"/>
          <a:ext cx="1041400" cy="86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公式" r:id="rId3" imgW="13411200" imgH="9448800" progId="Equation.3">
                  <p:embed/>
                </p:oleObj>
              </mc:Choice>
              <mc:Fallback>
                <p:oleObj name="公式" r:id="rId3" imgW="13411200" imgH="9448800" progId="Equation.3">
                  <p:embed/>
                  <p:pic>
                    <p:nvPicPr>
                      <p:cNvPr id="0" name="图片 307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0365" y="3805555"/>
                        <a:ext cx="1041400" cy="86423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3293745" y="3806190"/>
          <a:ext cx="119507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公式" r:id="rId5" imgW="13411200" imgH="9448800" progId="Equation.3">
                  <p:embed/>
                </p:oleObj>
              </mc:Choice>
              <mc:Fallback>
                <p:oleObj name="公式" r:id="rId5" imgW="13411200" imgH="9448800" progId="Equation.3">
                  <p:embed/>
                  <p:pic>
                    <p:nvPicPr>
                      <p:cNvPr id="0" name="图片 307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3745" y="3806190"/>
                        <a:ext cx="1195070" cy="863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5247640" y="3806190"/>
          <a:ext cx="131953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公式" r:id="rId7" imgW="15240000" imgH="9448800" progId="Equation.3">
                  <p:embed/>
                </p:oleObj>
              </mc:Choice>
              <mc:Fallback>
                <p:oleObj name="公式" r:id="rId7" imgW="15240000" imgH="9448800" progId="Equation.3">
                  <p:embed/>
                  <p:pic>
                    <p:nvPicPr>
                      <p:cNvPr id="0" name="图片 308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47640" y="3806190"/>
                        <a:ext cx="1319530" cy="863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449070" y="4989830"/>
          <a:ext cx="133413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公式" r:id="rId9" imgW="15240000" imgH="9448800" progId="Equation.3">
                  <p:embed/>
                </p:oleObj>
              </mc:Choice>
              <mc:Fallback>
                <p:oleObj name="公式" r:id="rId9" imgW="15240000" imgH="9448800" progId="Equation.3">
                  <p:embed/>
                  <p:pic>
                    <p:nvPicPr>
                      <p:cNvPr id="0" name="图片 308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49070" y="4989830"/>
                        <a:ext cx="1334135" cy="863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3293745" y="5060950"/>
          <a:ext cx="129095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公式" r:id="rId11" imgW="15544800" imgH="9448800" progId="Equation.3">
                  <p:embed/>
                </p:oleObj>
              </mc:Choice>
              <mc:Fallback>
                <p:oleObj name="公式" r:id="rId11" imgW="15544800" imgH="9448800" progId="Equation.3">
                  <p:embed/>
                  <p:pic>
                    <p:nvPicPr>
                      <p:cNvPr id="0" name="图片 308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93745" y="5060950"/>
                        <a:ext cx="1290955" cy="863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5247383" y="5329790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……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68208" y="4869163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比值相等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099" y="152440"/>
            <a:ext cx="3019282" cy="8483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35972"/>
          <a:stretch>
            <a:fillRect/>
          </a:stretch>
        </p:blipFill>
        <p:spPr>
          <a:xfrm>
            <a:off x="395605" y="1000760"/>
            <a:ext cx="9928860" cy="18230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0090" y="3024505"/>
            <a:ext cx="86239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生产零件的数量和时间成正比例吗？ 为什么</a:t>
            </a: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lang="zh-CN" altLang="en-US" sz="28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278255" y="3776345"/>
          <a:ext cx="8163560" cy="109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公式" r:id="rId4" imgW="73152000" imgH="10058400" progId="Equation.3">
                  <p:embed/>
                </p:oleObj>
              </mc:Choice>
              <mc:Fallback>
                <p:oleObj name="公式" r:id="rId4" imgW="73152000" imgH="10058400" progId="Equation.3">
                  <p:embed/>
                  <p:pic>
                    <p:nvPicPr>
                      <p:cNvPr id="0" name="图片 409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8255" y="3776345"/>
                        <a:ext cx="8163560" cy="10915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996950" y="4989830"/>
            <a:ext cx="94354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答：生产零件的数量和时间成正比例，因为它们的比值是一定的。</a:t>
            </a:r>
            <a:endParaRPr lang="zh-CN" altLang="en-US" sz="2400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39" y="40"/>
            <a:ext cx="3019282" cy="8483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9" y="848152"/>
            <a:ext cx="9917906" cy="229065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2150" y="5325110"/>
            <a:ext cx="10314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答：做的套数和用布的米数成正比例。因为它们的比值是一定的。</a:t>
            </a:r>
            <a:endParaRPr lang="zh-CN" altLang="en-US" sz="2800"/>
          </a:p>
        </p:txBody>
      </p:sp>
      <p:grpSp>
        <p:nvGrpSpPr>
          <p:cNvPr id="459779" name="Group 3"/>
          <p:cNvGrpSpPr/>
          <p:nvPr/>
        </p:nvGrpSpPr>
        <p:grpSpPr>
          <a:xfrm>
            <a:off x="5035233" y="3076258"/>
            <a:ext cx="1597025" cy="960438"/>
            <a:chOff x="-56" y="-54"/>
            <a:chExt cx="1006" cy="605"/>
          </a:xfrm>
        </p:grpSpPr>
        <p:grpSp>
          <p:nvGrpSpPr>
            <p:cNvPr id="11268" name="Group 4"/>
            <p:cNvGrpSpPr/>
            <p:nvPr/>
          </p:nvGrpSpPr>
          <p:grpSpPr>
            <a:xfrm>
              <a:off x="-56" y="-54"/>
              <a:ext cx="451" cy="605"/>
              <a:chOff x="-56" y="-54"/>
              <a:chExt cx="451" cy="605"/>
            </a:xfrm>
          </p:grpSpPr>
          <p:sp>
            <p:nvSpPr>
              <p:cNvPr id="11269" name="Text Box 5"/>
              <p:cNvSpPr txBox="1"/>
              <p:nvPr/>
            </p:nvSpPr>
            <p:spPr>
              <a:xfrm>
                <a:off x="-56" y="-54"/>
                <a:ext cx="451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800" dirty="0">
                    <a:latin typeface="宋体" panose="02010600030101010101" pitchFamily="2" charset="-122"/>
                    <a:ea typeface="迷你简胖头鱼" pitchFamily="65" charset="-122"/>
                  </a:rPr>
                  <a:t>6.6</a:t>
                </a:r>
                <a:endParaRPr lang="en-US" altLang="zh-CN" sz="2800" dirty="0">
                  <a:latin typeface="宋体" panose="02010600030101010101" pitchFamily="2" charset="-122"/>
                  <a:ea typeface="迷你简胖头鱼" pitchFamily="65" charset="-122"/>
                </a:endParaRPr>
              </a:p>
            </p:txBody>
          </p:sp>
          <p:sp>
            <p:nvSpPr>
              <p:cNvPr id="11270" name="Line 6"/>
              <p:cNvSpPr/>
              <p:nvPr/>
            </p:nvSpPr>
            <p:spPr>
              <a:xfrm>
                <a:off x="1" y="244"/>
                <a:ext cx="327" cy="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  <a:ea typeface="迷你简胖头鱼" pitchFamily="65" charset="-122"/>
                </a:endParaRPr>
              </a:p>
            </p:txBody>
          </p:sp>
          <p:sp>
            <p:nvSpPr>
              <p:cNvPr id="11271" name="Text Box 7"/>
              <p:cNvSpPr txBox="1"/>
              <p:nvPr/>
            </p:nvSpPr>
            <p:spPr>
              <a:xfrm>
                <a:off x="57" y="222"/>
                <a:ext cx="227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800" dirty="0">
                    <a:latin typeface="宋体" panose="02010600030101010101" pitchFamily="2" charset="-122"/>
                    <a:ea typeface="迷你简胖头鱼" pitchFamily="65" charset="-122"/>
                  </a:rPr>
                  <a:t>3</a:t>
                </a:r>
                <a:endParaRPr lang="en-US" altLang="zh-CN" sz="2800" dirty="0">
                  <a:latin typeface="宋体" panose="02010600030101010101" pitchFamily="2" charset="-122"/>
                  <a:ea typeface="迷你简胖头鱼" pitchFamily="65" charset="-122"/>
                </a:endParaRPr>
              </a:p>
            </p:txBody>
          </p:sp>
        </p:grpSp>
        <p:sp>
          <p:nvSpPr>
            <p:cNvPr id="11272" name="Text Box 8"/>
            <p:cNvSpPr txBox="1"/>
            <p:nvPr/>
          </p:nvSpPr>
          <p:spPr>
            <a:xfrm>
              <a:off x="275" y="84"/>
              <a:ext cx="67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en-US" sz="2800" dirty="0">
                  <a:latin typeface="宋体" panose="02010600030101010101" pitchFamily="2" charset="-122"/>
                  <a:ea typeface="迷你简胖头鱼" pitchFamily="65" charset="-122"/>
                </a:rPr>
                <a:t>＝</a:t>
              </a:r>
              <a:r>
                <a:rPr lang="en-US" altLang="zh-CN" sz="2800" dirty="0">
                  <a:solidFill>
                    <a:srgbClr val="FF0000"/>
                  </a:solidFill>
                  <a:latin typeface="宋体" panose="02010600030101010101" pitchFamily="2" charset="-122"/>
                  <a:ea typeface="迷你简胖头鱼" pitchFamily="65" charset="-122"/>
                </a:rPr>
                <a:t>2.2</a:t>
              </a:r>
              <a:r>
                <a:rPr lang="en-US" altLang="zh-CN" sz="2800" dirty="0">
                  <a:latin typeface="宋体" panose="02010600030101010101" pitchFamily="2" charset="-122"/>
                  <a:ea typeface="迷你简胖头鱼" pitchFamily="65" charset="-122"/>
                </a:rPr>
                <a:t> </a:t>
              </a:r>
              <a:endParaRPr lang="en-US" altLang="zh-CN" sz="2800" dirty="0">
                <a:latin typeface="宋体" panose="02010600030101010101" pitchFamily="2" charset="-122"/>
                <a:ea typeface="迷你简胖头鱼" pitchFamily="65" charset="-122"/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3233103" y="3076575"/>
            <a:ext cx="1597025" cy="936626"/>
            <a:chOff x="-56" y="-39"/>
            <a:chExt cx="1006" cy="590"/>
          </a:xfrm>
        </p:grpSpPr>
        <p:grpSp>
          <p:nvGrpSpPr>
            <p:cNvPr id="6" name="Group 4"/>
            <p:cNvGrpSpPr/>
            <p:nvPr/>
          </p:nvGrpSpPr>
          <p:grpSpPr>
            <a:xfrm>
              <a:off x="-56" y="-39"/>
              <a:ext cx="451" cy="590"/>
              <a:chOff x="-56" y="-39"/>
              <a:chExt cx="451" cy="590"/>
            </a:xfrm>
          </p:grpSpPr>
          <p:sp>
            <p:nvSpPr>
              <p:cNvPr id="7" name="Text Box 5"/>
              <p:cNvSpPr txBox="1"/>
              <p:nvPr/>
            </p:nvSpPr>
            <p:spPr>
              <a:xfrm>
                <a:off x="-56" y="-39"/>
                <a:ext cx="451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800" dirty="0">
                    <a:latin typeface="宋体" panose="02010600030101010101" pitchFamily="2" charset="-122"/>
                    <a:ea typeface="迷你简胖头鱼" pitchFamily="65" charset="-122"/>
                  </a:rPr>
                  <a:t>4.4</a:t>
                </a:r>
                <a:endParaRPr lang="en-US" altLang="zh-CN" sz="2800" dirty="0">
                  <a:latin typeface="宋体" panose="02010600030101010101" pitchFamily="2" charset="-122"/>
                  <a:ea typeface="迷你简胖头鱼" pitchFamily="65" charset="-122"/>
                </a:endParaRPr>
              </a:p>
            </p:txBody>
          </p:sp>
          <p:sp>
            <p:nvSpPr>
              <p:cNvPr id="8" name="Line 6"/>
              <p:cNvSpPr/>
              <p:nvPr/>
            </p:nvSpPr>
            <p:spPr>
              <a:xfrm>
                <a:off x="1" y="244"/>
                <a:ext cx="327" cy="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  <a:ea typeface="迷你简胖头鱼" pitchFamily="65" charset="-122"/>
                </a:endParaRPr>
              </a:p>
            </p:txBody>
          </p:sp>
          <p:sp>
            <p:nvSpPr>
              <p:cNvPr id="9" name="Text Box 7"/>
              <p:cNvSpPr txBox="1"/>
              <p:nvPr/>
            </p:nvSpPr>
            <p:spPr>
              <a:xfrm>
                <a:off x="57" y="222"/>
                <a:ext cx="227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800" dirty="0">
                    <a:latin typeface="宋体" panose="02010600030101010101" pitchFamily="2" charset="-122"/>
                    <a:ea typeface="迷你简胖头鱼" pitchFamily="65" charset="-122"/>
                  </a:rPr>
                  <a:t>2</a:t>
                </a:r>
                <a:endParaRPr lang="en-US" altLang="zh-CN" sz="2800" dirty="0">
                  <a:latin typeface="宋体" panose="02010600030101010101" pitchFamily="2" charset="-122"/>
                  <a:ea typeface="迷你简胖头鱼" pitchFamily="65" charset="-122"/>
                </a:endParaRPr>
              </a:p>
            </p:txBody>
          </p:sp>
        </p:grpSp>
        <p:sp>
          <p:nvSpPr>
            <p:cNvPr id="10" name="Text Box 8"/>
            <p:cNvSpPr txBox="1"/>
            <p:nvPr/>
          </p:nvSpPr>
          <p:spPr>
            <a:xfrm>
              <a:off x="275" y="84"/>
              <a:ext cx="67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en-US" sz="2800" dirty="0">
                  <a:latin typeface="宋体" panose="02010600030101010101" pitchFamily="2" charset="-122"/>
                  <a:ea typeface="迷你简胖头鱼" pitchFamily="65" charset="-122"/>
                </a:rPr>
                <a:t>＝</a:t>
              </a:r>
              <a:r>
                <a:rPr lang="en-US" altLang="zh-CN" sz="2800" dirty="0">
                  <a:solidFill>
                    <a:srgbClr val="FF0000"/>
                  </a:solidFill>
                  <a:latin typeface="宋体" panose="02010600030101010101" pitchFamily="2" charset="-122"/>
                  <a:ea typeface="迷你简胖头鱼" pitchFamily="65" charset="-122"/>
                </a:rPr>
                <a:t>2.2</a:t>
              </a:r>
              <a:r>
                <a:rPr lang="en-US" altLang="zh-CN" sz="2800" dirty="0">
                  <a:latin typeface="宋体" panose="02010600030101010101" pitchFamily="2" charset="-122"/>
                  <a:ea typeface="迷你简胖头鱼" pitchFamily="65" charset="-122"/>
                </a:rPr>
                <a:t> </a:t>
              </a:r>
              <a:endParaRPr lang="en-US" altLang="zh-CN" sz="2800" dirty="0">
                <a:latin typeface="宋体" panose="02010600030101010101" pitchFamily="2" charset="-122"/>
                <a:ea typeface="迷你简胖头鱼" pitchFamily="65" charset="-122"/>
              </a:endParaRPr>
            </a:p>
          </p:txBody>
        </p:sp>
      </p:grpSp>
      <p:grpSp>
        <p:nvGrpSpPr>
          <p:cNvPr id="11" name="Group 3"/>
          <p:cNvGrpSpPr/>
          <p:nvPr/>
        </p:nvGrpSpPr>
        <p:grpSpPr>
          <a:xfrm>
            <a:off x="1254760" y="3162300"/>
            <a:ext cx="1604963" cy="923926"/>
            <a:chOff x="-61" y="-31"/>
            <a:chExt cx="1011" cy="582"/>
          </a:xfrm>
        </p:grpSpPr>
        <p:grpSp>
          <p:nvGrpSpPr>
            <p:cNvPr id="12" name="Group 4"/>
            <p:cNvGrpSpPr/>
            <p:nvPr/>
          </p:nvGrpSpPr>
          <p:grpSpPr>
            <a:xfrm>
              <a:off x="-61" y="-31"/>
              <a:ext cx="451" cy="582"/>
              <a:chOff x="-61" y="-31"/>
              <a:chExt cx="451" cy="582"/>
            </a:xfrm>
          </p:grpSpPr>
          <p:sp>
            <p:nvSpPr>
              <p:cNvPr id="13" name="Text Box 5"/>
              <p:cNvSpPr txBox="1"/>
              <p:nvPr/>
            </p:nvSpPr>
            <p:spPr>
              <a:xfrm>
                <a:off x="-61" y="-31"/>
                <a:ext cx="451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800" dirty="0">
                    <a:latin typeface="宋体" panose="02010600030101010101" pitchFamily="2" charset="-122"/>
                    <a:ea typeface="迷你简胖头鱼" pitchFamily="65" charset="-122"/>
                  </a:rPr>
                  <a:t>2.2</a:t>
                </a:r>
                <a:endParaRPr lang="en-US" altLang="zh-CN" sz="2800" dirty="0">
                  <a:latin typeface="宋体" panose="02010600030101010101" pitchFamily="2" charset="-122"/>
                  <a:ea typeface="迷你简胖头鱼" pitchFamily="65" charset="-122"/>
                </a:endParaRPr>
              </a:p>
            </p:txBody>
          </p:sp>
          <p:sp>
            <p:nvSpPr>
              <p:cNvPr id="14" name="Line 6"/>
              <p:cNvSpPr/>
              <p:nvPr/>
            </p:nvSpPr>
            <p:spPr>
              <a:xfrm>
                <a:off x="1" y="244"/>
                <a:ext cx="327" cy="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  <a:ea typeface="迷你简胖头鱼" pitchFamily="65" charset="-122"/>
                </a:endParaRPr>
              </a:p>
            </p:txBody>
          </p:sp>
          <p:sp>
            <p:nvSpPr>
              <p:cNvPr id="15" name="Text Box 7"/>
              <p:cNvSpPr txBox="1"/>
              <p:nvPr/>
            </p:nvSpPr>
            <p:spPr>
              <a:xfrm>
                <a:off x="57" y="222"/>
                <a:ext cx="225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800" dirty="0">
                    <a:latin typeface="宋体" panose="02010600030101010101" pitchFamily="2" charset="-122"/>
                    <a:ea typeface="迷你简胖头鱼" pitchFamily="65" charset="-122"/>
                  </a:rPr>
                  <a:t>1</a:t>
                </a:r>
                <a:endParaRPr lang="en-US" altLang="zh-CN" sz="2800" dirty="0">
                  <a:latin typeface="宋体" panose="02010600030101010101" pitchFamily="2" charset="-122"/>
                  <a:ea typeface="迷你简胖头鱼" pitchFamily="65" charset="-122"/>
                </a:endParaRPr>
              </a:p>
            </p:txBody>
          </p:sp>
        </p:grpSp>
        <p:sp>
          <p:nvSpPr>
            <p:cNvPr id="16" name="Text Box 8"/>
            <p:cNvSpPr txBox="1"/>
            <p:nvPr/>
          </p:nvSpPr>
          <p:spPr>
            <a:xfrm>
              <a:off x="275" y="84"/>
              <a:ext cx="67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en-US" sz="2800" dirty="0">
                  <a:latin typeface="宋体" panose="02010600030101010101" pitchFamily="2" charset="-122"/>
                  <a:ea typeface="迷你简胖头鱼" pitchFamily="65" charset="-122"/>
                </a:rPr>
                <a:t>＝</a:t>
              </a:r>
              <a:r>
                <a:rPr lang="en-US" altLang="zh-CN" sz="2800" dirty="0">
                  <a:solidFill>
                    <a:srgbClr val="FF0000"/>
                  </a:solidFill>
                  <a:latin typeface="宋体" panose="02010600030101010101" pitchFamily="2" charset="-122"/>
                  <a:ea typeface="迷你简胖头鱼" pitchFamily="65" charset="-122"/>
                </a:rPr>
                <a:t>2.2</a:t>
              </a:r>
              <a:r>
                <a:rPr lang="en-US" altLang="zh-CN" sz="2800" dirty="0">
                  <a:latin typeface="宋体" panose="02010600030101010101" pitchFamily="2" charset="-122"/>
                  <a:ea typeface="迷你简胖头鱼" pitchFamily="65" charset="-122"/>
                </a:rPr>
                <a:t> </a:t>
              </a:r>
              <a:endParaRPr lang="en-US" altLang="zh-CN" sz="2800" dirty="0">
                <a:latin typeface="宋体" panose="02010600030101010101" pitchFamily="2" charset="-122"/>
                <a:ea typeface="迷你简胖头鱼" pitchFamily="65" charset="-122"/>
              </a:endParaRPr>
            </a:p>
          </p:txBody>
        </p:sp>
      </p:grpSp>
      <p:grpSp>
        <p:nvGrpSpPr>
          <p:cNvPr id="17" name="Group 3"/>
          <p:cNvGrpSpPr/>
          <p:nvPr/>
        </p:nvGrpSpPr>
        <p:grpSpPr>
          <a:xfrm>
            <a:off x="6947536" y="3041650"/>
            <a:ext cx="1595438" cy="946151"/>
            <a:chOff x="-55" y="-45"/>
            <a:chExt cx="1005" cy="596"/>
          </a:xfrm>
        </p:grpSpPr>
        <p:grpSp>
          <p:nvGrpSpPr>
            <p:cNvPr id="18" name="Group 4"/>
            <p:cNvGrpSpPr/>
            <p:nvPr/>
          </p:nvGrpSpPr>
          <p:grpSpPr>
            <a:xfrm>
              <a:off x="-55" y="-45"/>
              <a:ext cx="451" cy="596"/>
              <a:chOff x="-55" y="-45"/>
              <a:chExt cx="451" cy="596"/>
            </a:xfrm>
          </p:grpSpPr>
          <p:sp>
            <p:nvSpPr>
              <p:cNvPr id="19" name="Text Box 5"/>
              <p:cNvSpPr txBox="1"/>
              <p:nvPr/>
            </p:nvSpPr>
            <p:spPr>
              <a:xfrm>
                <a:off x="-55" y="-45"/>
                <a:ext cx="451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800" dirty="0">
                    <a:latin typeface="宋体" panose="02010600030101010101" pitchFamily="2" charset="-122"/>
                    <a:ea typeface="迷你简胖头鱼" pitchFamily="65" charset="-122"/>
                  </a:rPr>
                  <a:t>8.8</a:t>
                </a:r>
                <a:endParaRPr lang="en-US" altLang="zh-CN" sz="2800" dirty="0">
                  <a:latin typeface="宋体" panose="02010600030101010101" pitchFamily="2" charset="-122"/>
                  <a:ea typeface="迷你简胖头鱼" pitchFamily="65" charset="-122"/>
                </a:endParaRPr>
              </a:p>
            </p:txBody>
          </p:sp>
          <p:sp>
            <p:nvSpPr>
              <p:cNvPr id="20" name="Line 6"/>
              <p:cNvSpPr/>
              <p:nvPr/>
            </p:nvSpPr>
            <p:spPr>
              <a:xfrm>
                <a:off x="1" y="244"/>
                <a:ext cx="327" cy="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  <a:ea typeface="迷你简胖头鱼" pitchFamily="65" charset="-122"/>
                </a:endParaRPr>
              </a:p>
            </p:txBody>
          </p:sp>
          <p:sp>
            <p:nvSpPr>
              <p:cNvPr id="21" name="Text Box 7"/>
              <p:cNvSpPr txBox="1"/>
              <p:nvPr/>
            </p:nvSpPr>
            <p:spPr>
              <a:xfrm>
                <a:off x="57" y="222"/>
                <a:ext cx="227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800" dirty="0">
                    <a:latin typeface="宋体" panose="02010600030101010101" pitchFamily="2" charset="-122"/>
                    <a:ea typeface="迷你简胖头鱼" pitchFamily="65" charset="-122"/>
                  </a:rPr>
                  <a:t>4</a:t>
                </a:r>
                <a:endParaRPr lang="en-US" altLang="zh-CN" sz="2800" dirty="0">
                  <a:latin typeface="宋体" panose="02010600030101010101" pitchFamily="2" charset="-122"/>
                  <a:ea typeface="迷你简胖头鱼" pitchFamily="65" charset="-122"/>
                </a:endParaRPr>
              </a:p>
            </p:txBody>
          </p:sp>
        </p:grpSp>
        <p:sp>
          <p:nvSpPr>
            <p:cNvPr id="22" name="Text Box 8"/>
            <p:cNvSpPr txBox="1"/>
            <p:nvPr/>
          </p:nvSpPr>
          <p:spPr>
            <a:xfrm>
              <a:off x="275" y="84"/>
              <a:ext cx="67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en-US" sz="2800" dirty="0">
                  <a:latin typeface="宋体" panose="02010600030101010101" pitchFamily="2" charset="-122"/>
                  <a:ea typeface="迷你简胖头鱼" pitchFamily="65" charset="-122"/>
                </a:rPr>
                <a:t>＝</a:t>
              </a:r>
              <a:r>
                <a:rPr lang="en-US" altLang="zh-CN" sz="2800" dirty="0">
                  <a:solidFill>
                    <a:srgbClr val="FF0000"/>
                  </a:solidFill>
                  <a:latin typeface="宋体" panose="02010600030101010101" pitchFamily="2" charset="-122"/>
                  <a:ea typeface="迷你简胖头鱼" pitchFamily="65" charset="-122"/>
                </a:rPr>
                <a:t>2.2</a:t>
              </a:r>
              <a:r>
                <a:rPr lang="en-US" altLang="zh-CN" sz="2800" dirty="0">
                  <a:latin typeface="宋体" panose="02010600030101010101" pitchFamily="2" charset="-122"/>
                  <a:ea typeface="迷你简胖头鱼" pitchFamily="65" charset="-122"/>
                </a:rPr>
                <a:t> </a:t>
              </a:r>
              <a:endParaRPr lang="en-US" altLang="zh-CN" sz="2800" dirty="0">
                <a:latin typeface="宋体" panose="02010600030101010101" pitchFamily="2" charset="-122"/>
                <a:ea typeface="迷你简胖头鱼" pitchFamily="65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9061193" y="3295885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</a:rPr>
              <a:t>……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77390" y="4250055"/>
            <a:ext cx="56857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用布的米数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服装的套数</a:t>
            </a:r>
            <a:endParaRPr lang="zh-CN" altLang="en-US" sz="2400"/>
          </a:p>
        </p:txBody>
      </p:sp>
      <p:sp>
        <p:nvSpPr>
          <p:cNvPr id="25" name="文本框 24"/>
          <p:cNvSpPr txBox="1"/>
          <p:nvPr/>
        </p:nvSpPr>
        <p:spPr>
          <a:xfrm>
            <a:off x="3758565" y="4434840"/>
            <a:ext cx="4867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=</a:t>
            </a:r>
            <a:r>
              <a:rPr lang="zh-CN" altLang="en-US" sz="2400"/>
              <a:t>一套衣服用布的米数</a:t>
            </a:r>
            <a:r>
              <a:rPr lang="zh-CN" altLang="en-US" sz="2400">
                <a:solidFill>
                  <a:srgbClr val="FF0000"/>
                </a:solidFill>
              </a:rPr>
              <a:t>（一定）</a:t>
            </a:r>
            <a:endParaRPr lang="zh-CN" altLang="en-US" sz="2400">
              <a:solidFill>
                <a:srgbClr val="FF0000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2068195" y="4625340"/>
            <a:ext cx="1531620" cy="2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5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2005" y="697865"/>
            <a:ext cx="975233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4400" b="1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游戏：跟同桌玩剪刀、石头、布的游    戏，每</a:t>
            </a:r>
            <a:r>
              <a:rPr lang="zh-CN" altLang="en-US" sz="4400" b="1">
                <a:solidFill>
                  <a:schemeClr val="tx1">
                    <a:lumMod val="95000"/>
                    <a:lumOff val="5000"/>
                  </a:schemeClr>
                </a:solidFill>
                <a:uFillTx/>
                <a:ea typeface="黑体" panose="02010600030101010101" charset="-122"/>
                <a:sym typeface="+mn-ea"/>
              </a:rPr>
              <a:t>赢</a:t>
            </a:r>
            <a:r>
              <a:rPr lang="zh-CN" altLang="en-US" sz="4400" b="1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一次得</a:t>
            </a:r>
            <a:r>
              <a:rPr lang="en-US" altLang="zh-CN" sz="4400" b="1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5</a:t>
            </a:r>
            <a:r>
              <a:rPr lang="zh-CN" altLang="en-US" sz="4400" b="1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分，计时</a:t>
            </a:r>
            <a:r>
              <a:rPr lang="en-US" altLang="zh-CN" sz="4400" b="1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20</a:t>
            </a:r>
            <a:r>
              <a:rPr lang="zh-CN" altLang="en-US" sz="4400" b="1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秒。</a:t>
            </a:r>
            <a:endParaRPr lang="zh-CN" altLang="en-US" sz="4400" b="1">
              <a:latin typeface="黑体" panose="02010600030101010101" charset="-122"/>
              <a:ea typeface="黑体" panose="02010600030101010101" charset="-122"/>
              <a:cs typeface="黑体" panose="0201060003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7900" y="2916555"/>
            <a:ext cx="93999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uFillTx/>
              </a:rPr>
              <a:t>赢的次数</a:t>
            </a:r>
            <a:r>
              <a:rPr lang="zh-CN" altLang="en-US" sz="4400" b="1">
                <a:solidFill>
                  <a:schemeClr val="tx1"/>
                </a:solidFill>
                <a:uFillTx/>
              </a:rPr>
              <a:t>变化，</a:t>
            </a:r>
            <a:r>
              <a:rPr lang="zh-CN" altLang="en-US" sz="4400" b="1">
                <a:solidFill>
                  <a:srgbClr val="FF0000"/>
                </a:solidFill>
                <a:uFillTx/>
              </a:rPr>
              <a:t>得分</a:t>
            </a:r>
            <a:r>
              <a:rPr lang="zh-CN" altLang="en-US" sz="4400" b="1">
                <a:solidFill>
                  <a:schemeClr val="tx1"/>
                </a:solidFill>
                <a:uFillTx/>
              </a:rPr>
              <a:t>也随着变化，</a:t>
            </a:r>
            <a:endParaRPr lang="zh-CN" altLang="en-US" sz="4400" b="1">
              <a:solidFill>
                <a:srgbClr val="FF0000"/>
              </a:solidFill>
              <a:uFillTx/>
            </a:endParaRPr>
          </a:p>
          <a:p>
            <a:r>
              <a:rPr lang="zh-CN" altLang="en-US" sz="4400" b="1">
                <a:solidFill>
                  <a:srgbClr val="FF0000"/>
                </a:solidFill>
                <a:uFillTx/>
                <a:sym typeface="+mn-ea"/>
              </a:rPr>
              <a:t>赢的次数</a:t>
            </a:r>
            <a:r>
              <a:rPr lang="zh-CN" altLang="en-US" sz="4400" b="1">
                <a:solidFill>
                  <a:schemeClr val="tx1"/>
                </a:solidFill>
                <a:uFillTx/>
                <a:sym typeface="+mn-ea"/>
              </a:rPr>
              <a:t>和</a:t>
            </a:r>
            <a:r>
              <a:rPr lang="zh-CN" altLang="en-US" sz="4400" b="1">
                <a:solidFill>
                  <a:srgbClr val="FF0000"/>
                </a:solidFill>
                <a:uFillTx/>
                <a:sym typeface="+mn-ea"/>
              </a:rPr>
              <a:t>得分</a:t>
            </a:r>
            <a:r>
              <a:rPr lang="zh-CN" altLang="en-US" sz="4400" b="1">
                <a:solidFill>
                  <a:schemeClr val="tx1"/>
                </a:solidFill>
                <a:uFillTx/>
                <a:sym typeface="+mn-ea"/>
              </a:rPr>
              <a:t>就是</a:t>
            </a:r>
            <a:r>
              <a:rPr lang="zh-CN" altLang="en-US" sz="4400" b="1">
                <a:solidFill>
                  <a:srgbClr val="FF0000"/>
                </a:solidFill>
                <a:uFillTx/>
                <a:sym typeface="+mn-ea"/>
              </a:rPr>
              <a:t>两种相关联的量。</a:t>
            </a:r>
            <a:endParaRPr lang="zh-CN" altLang="en-US" sz="4400" b="1">
              <a:solidFill>
                <a:srgbClr val="FF0000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1" name="组合 2"/>
          <p:cNvGrpSpPr/>
          <p:nvPr/>
        </p:nvGrpSpPr>
        <p:grpSpPr>
          <a:xfrm>
            <a:off x="302023" y="162560"/>
            <a:ext cx="3065066" cy="656973"/>
            <a:chOff x="-129620" y="-65373"/>
            <a:chExt cx="2952970" cy="711948"/>
          </a:xfrm>
        </p:grpSpPr>
        <p:sp>
          <p:nvSpPr>
            <p:cNvPr id="8" name="圆角矩形 7"/>
            <p:cNvSpPr/>
            <p:nvPr/>
          </p:nvSpPr>
          <p:spPr>
            <a:xfrm>
              <a:off x="-129620" y="-6537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2"/>
                  <a:ea typeface="宋体" panose="02010600030101010101" pitchFamily="2" charset="-122"/>
                  <a:cs typeface="+mn-cs"/>
                </a:rPr>
                <a:t>练习十</a:t>
              </a:r>
              <a:endPara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2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4373" name="组合 4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2" name="椭圆 11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2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802005" y="806450"/>
            <a:ext cx="8681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1、六年级各班订阅《趣味数学》杂志的情况如下表：</a:t>
            </a:r>
            <a:endParaRPr lang="zh-CN" altLang="en-US" sz="2400" b="1"/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1356043" y="1292860"/>
          <a:ext cx="7566660" cy="1571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1540"/>
                <a:gridCol w="1081405"/>
                <a:gridCol w="1080770"/>
                <a:gridCol w="1081405"/>
                <a:gridCol w="1080770"/>
                <a:gridCol w="1080770"/>
              </a:tblGrid>
              <a:tr h="5238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班级</a:t>
                      </a:r>
                      <a:endParaRPr lang="en-US" altLang="en-US" sz="2000" b="1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一班</a:t>
                      </a:r>
                      <a:endParaRPr lang="en-US" altLang="en-US" sz="2000" b="1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二班</a:t>
                      </a:r>
                      <a:endParaRPr lang="en-US" altLang="en-US" sz="2000" b="1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三班</a:t>
                      </a:r>
                      <a:endParaRPr lang="en-US" altLang="en-US" sz="2000" b="1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四班</a:t>
                      </a:r>
                      <a:endParaRPr lang="en-US" altLang="en-US" sz="2000" b="1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五班</a:t>
                      </a:r>
                      <a:endParaRPr lang="en-US" altLang="en-US" sz="2000" b="1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订阅数量/份</a:t>
                      </a:r>
                      <a:endParaRPr lang="en-US" altLang="en-US" sz="2000" b="1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2000" b="1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2000" b="1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endParaRPr lang="en-US" altLang="en-US" sz="2000" b="1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2000" b="1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2000" b="1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总价/元</a:t>
                      </a:r>
                      <a:endParaRPr lang="en-US" altLang="en-US" sz="2000" b="1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180</a:t>
                      </a:r>
                      <a:endParaRPr lang="en-US" altLang="en-US" sz="2000" b="1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240</a:t>
                      </a:r>
                      <a:endParaRPr lang="en-US" altLang="en-US" sz="2000" b="1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360</a:t>
                      </a:r>
                      <a:endParaRPr lang="en-US" altLang="en-US" sz="2000" b="1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300</a:t>
                      </a:r>
                      <a:endParaRPr lang="en-US" altLang="en-US" sz="2000" b="1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270</a:t>
                      </a:r>
                      <a:endParaRPr lang="en-US" altLang="en-US" sz="2000" b="1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356360" y="2864485"/>
            <a:ext cx="8716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uFillTx/>
              </a:rPr>
              <a:t>订阅《趣味数学》的总价和数量成正比例吗？为什么？</a:t>
            </a:r>
            <a:endParaRPr lang="zh-CN" altLang="en-US" sz="2400" b="1">
              <a:solidFill>
                <a:schemeClr val="tx1"/>
              </a:solidFill>
              <a:uFillTx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424305" y="3385185"/>
            <a:ext cx="1464945" cy="886460"/>
            <a:chOff x="2763" y="6056"/>
            <a:chExt cx="2747" cy="1521"/>
          </a:xfrm>
        </p:grpSpPr>
        <p:graphicFrame>
          <p:nvGraphicFramePr>
            <p:cNvPr id="17" name="对象 16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2763" y="6056"/>
            <a:ext cx="1079" cy="1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" r:id="rId3" imgW="848995" imgH="1196975" progId="Equation.KSEE3">
                    <p:embed/>
                  </p:oleObj>
                </mc:Choice>
                <mc:Fallback>
                  <p:oleObj name="" r:id="rId3" imgW="848995" imgH="1196975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63" y="6056"/>
                          <a:ext cx="1079" cy="152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文本框 17"/>
            <p:cNvSpPr txBox="1"/>
            <p:nvPr/>
          </p:nvSpPr>
          <p:spPr>
            <a:xfrm>
              <a:off x="3590" y="6406"/>
              <a:ext cx="1920" cy="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</a:rPr>
                <a:t>=30</a:t>
              </a:r>
              <a:endParaRPr lang="en-US" altLang="zh-CN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889250" y="3385185"/>
            <a:ext cx="1582420" cy="888365"/>
            <a:chOff x="4363" y="6836"/>
            <a:chExt cx="2481" cy="913"/>
          </a:xfrm>
        </p:grpSpPr>
        <p:graphicFrame>
          <p:nvGraphicFramePr>
            <p:cNvPr id="28" name="对象 27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4363" y="6836"/>
            <a:ext cx="1079" cy="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" name="" r:id="rId5" imgW="304800" imgH="393700" progId="Equation.KSEE3">
                    <p:embed/>
                  </p:oleObj>
                </mc:Choice>
                <mc:Fallback>
                  <p:oleObj name="" r:id="rId5" imgW="3048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63" y="6836"/>
                          <a:ext cx="1079" cy="91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文本框 35"/>
            <p:cNvSpPr txBox="1"/>
            <p:nvPr/>
          </p:nvSpPr>
          <p:spPr>
            <a:xfrm>
              <a:off x="5303" y="7048"/>
              <a:ext cx="1541" cy="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</a:rPr>
                <a:t>=30</a:t>
              </a:r>
              <a:endParaRPr lang="en-US" altLang="zh-CN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471670" y="3385820"/>
            <a:ext cx="1676400" cy="887730"/>
            <a:chOff x="6607" y="5925"/>
            <a:chExt cx="2839" cy="1424"/>
          </a:xfrm>
        </p:grpSpPr>
        <p:graphicFrame>
          <p:nvGraphicFramePr>
            <p:cNvPr id="39" name="对象 38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6607" y="5925"/>
            <a:ext cx="1101" cy="1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" name="" r:id="rId7" imgW="500380" imgH="647065" progId="Equation.KSEE3">
                    <p:embed/>
                  </p:oleObj>
                </mc:Choice>
                <mc:Fallback>
                  <p:oleObj name="" r:id="rId7" imgW="500380" imgH="647065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607" y="5925"/>
                          <a:ext cx="1101" cy="1424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文本框 40"/>
            <p:cNvSpPr txBox="1"/>
            <p:nvPr/>
          </p:nvSpPr>
          <p:spPr>
            <a:xfrm>
              <a:off x="7526" y="6233"/>
              <a:ext cx="1920" cy="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</a:rPr>
                <a:t>=30</a:t>
              </a:r>
              <a:endParaRPr lang="en-US" altLang="zh-CN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50280" y="3385820"/>
            <a:ext cx="1473835" cy="887730"/>
            <a:chOff x="9248" y="5889"/>
            <a:chExt cx="2779" cy="1511"/>
          </a:xfrm>
        </p:grpSpPr>
        <p:graphicFrame>
          <p:nvGraphicFramePr>
            <p:cNvPr id="48" name="对象 47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9248" y="5889"/>
            <a:ext cx="1119" cy="1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" name="" r:id="rId9" imgW="292100" imgH="393700" progId="Equation.KSEE3">
                    <p:embed/>
                  </p:oleObj>
                </mc:Choice>
                <mc:Fallback>
                  <p:oleObj name="" r:id="rId9" imgW="2921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248" y="5889"/>
                          <a:ext cx="1119" cy="151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文本框 49"/>
            <p:cNvSpPr txBox="1"/>
            <p:nvPr/>
          </p:nvSpPr>
          <p:spPr>
            <a:xfrm>
              <a:off x="10107" y="6234"/>
              <a:ext cx="1920" cy="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</a:rPr>
                <a:t>=30</a:t>
              </a:r>
              <a:endParaRPr lang="en-US" altLang="zh-CN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524115" y="3385185"/>
            <a:ext cx="1763395" cy="885825"/>
            <a:chOff x="9567" y="6334"/>
            <a:chExt cx="2499" cy="781"/>
          </a:xfrm>
        </p:grpSpPr>
        <p:sp>
          <p:nvSpPr>
            <p:cNvPr id="53" name="文本框 52"/>
            <p:cNvSpPr txBox="1"/>
            <p:nvPr/>
          </p:nvSpPr>
          <p:spPr>
            <a:xfrm>
              <a:off x="10271" y="6503"/>
              <a:ext cx="1795" cy="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</a:rPr>
                <a:t>=30</a:t>
              </a:r>
              <a:endParaRPr lang="en-US" altLang="zh-CN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54" name="对象 53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9567" y="6334"/>
            <a:ext cx="854" cy="7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" name="" r:id="rId11" imgW="304800" imgH="393700" progId="Equation.KSEE3">
                    <p:embed/>
                  </p:oleObj>
                </mc:Choice>
                <mc:Fallback>
                  <p:oleObj name="" r:id="rId11" imgW="3048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567" y="6334"/>
                          <a:ext cx="854" cy="78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/>
          <p:cNvGrpSpPr/>
          <p:nvPr/>
        </p:nvGrpSpPr>
        <p:grpSpPr>
          <a:xfrm>
            <a:off x="2254250" y="4221480"/>
            <a:ext cx="4754880" cy="1082675"/>
            <a:chOff x="3786587" y="5486400"/>
            <a:chExt cx="4785913" cy="120513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3"/>
            <a:srcRect t="32799"/>
            <a:stretch>
              <a:fillRect/>
            </a:stretch>
          </p:blipFill>
          <p:spPr>
            <a:xfrm>
              <a:off x="3786587" y="5486400"/>
              <a:ext cx="4538393" cy="120513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14"/>
            <a:srcRect l="62601" t="34068" r="20621"/>
            <a:stretch>
              <a:fillRect/>
            </a:stretch>
          </p:blipFill>
          <p:spPr>
            <a:xfrm>
              <a:off x="7162800" y="5581650"/>
              <a:ext cx="1409700" cy="1103689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1302385" y="5304155"/>
            <a:ext cx="9586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答：</a:t>
            </a:r>
            <a:r>
              <a:rPr lang="zh-CN" altLang="en-US" sz="2400" b="1">
                <a:uFillTx/>
                <a:sym typeface="+mn-ea"/>
              </a:rPr>
              <a:t>订阅《趣味数学》的总价和数量成正比例，因为它们的比值一定。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30" y="662044"/>
            <a:ext cx="10793116" cy="1090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9047" y="1400174"/>
            <a:ext cx="7974542" cy="2933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0" y="4481828"/>
            <a:ext cx="5829302" cy="19431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9247" y="4333994"/>
            <a:ext cx="4356991" cy="2238255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302023" y="162560"/>
            <a:ext cx="3065066" cy="525463"/>
          </a:xfrm>
          <a:prstGeom prst="roundRect">
            <a:avLst>
              <a:gd name="adj" fmla="val 9976"/>
            </a:avLst>
          </a:prstGeom>
          <a:solidFill>
            <a:srgbClr val="01ACBE"/>
          </a:solidFill>
          <a:ln w="1905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2"/>
                <a:ea typeface="宋体" panose="02010600030101010101" pitchFamily="2" charset="-122"/>
                <a:cs typeface="+mn-cs"/>
              </a:rPr>
              <a:t>练习十</a:t>
            </a:r>
            <a:endParaRPr kumimoji="0" lang="zh-CN" altLang="en-US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要求：</a:t>
            </a:r>
            <a:endParaRPr lang="zh-CN" altLang="en-US" b="1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3600"/>
              <a:t>（</a:t>
            </a:r>
            <a:r>
              <a:rPr lang="en-US" altLang="zh-CN" sz="3600"/>
              <a:t>1</a:t>
            </a:r>
            <a:r>
              <a:rPr lang="zh-CN" altLang="en-US" sz="3600"/>
              <a:t>）</a:t>
            </a:r>
            <a:r>
              <a:rPr lang="zh-CN" altLang="en-US" sz="3600" b="1"/>
              <a:t>想一想：</a:t>
            </a:r>
            <a:r>
              <a:rPr lang="zh-CN" altLang="en-US" sz="3600"/>
              <a:t>将图中的正方形按怎样的比例放大，放大后的正方形边长各是几厘米。</a:t>
            </a:r>
            <a:endParaRPr lang="zh-CN" altLang="en-US" sz="3600"/>
          </a:p>
          <a:p>
            <a:pPr marL="0" indent="0">
              <a:buNone/>
            </a:pPr>
            <a:r>
              <a:rPr lang="zh-CN" altLang="en-US" sz="3600"/>
              <a:t>（</a:t>
            </a:r>
            <a:r>
              <a:rPr lang="en-US" altLang="zh-CN" sz="3600"/>
              <a:t>2</a:t>
            </a:r>
            <a:r>
              <a:rPr lang="zh-CN" altLang="en-US" sz="3600"/>
              <a:t>）</a:t>
            </a:r>
            <a:r>
              <a:rPr lang="zh-CN" altLang="en-US" sz="3600" b="1"/>
              <a:t>画一画：</a:t>
            </a:r>
            <a:r>
              <a:rPr lang="zh-CN" altLang="en-US" sz="3600"/>
              <a:t>在练习纸上画出放大后的图形。</a:t>
            </a:r>
            <a:endParaRPr lang="zh-CN" altLang="en-US" sz="3600"/>
          </a:p>
          <a:p>
            <a:pPr marL="0" indent="0">
              <a:buNone/>
            </a:pPr>
            <a:r>
              <a:rPr lang="zh-CN" altLang="en-US" sz="3600"/>
              <a:t>（</a:t>
            </a:r>
            <a:r>
              <a:rPr lang="en-US" altLang="zh-CN" sz="3600"/>
              <a:t>3</a:t>
            </a:r>
            <a:r>
              <a:rPr lang="zh-CN" altLang="en-US" sz="3600"/>
              <a:t>）</a:t>
            </a:r>
            <a:r>
              <a:rPr lang="zh-CN" altLang="en-US" sz="3600" b="1"/>
              <a:t>算一算：</a:t>
            </a:r>
            <a:r>
              <a:rPr lang="zh-CN" altLang="en-US" sz="3600"/>
              <a:t>算出每个图形的周长和面积，并填在表中。</a:t>
            </a:r>
            <a:endParaRPr lang="zh-CN" altLang="en-US" sz="3600"/>
          </a:p>
          <a:p>
            <a:pPr marL="0" indent="0">
              <a:buNone/>
            </a:pPr>
            <a:r>
              <a:rPr lang="zh-CN" altLang="en-US" sz="3600"/>
              <a:t>（</a:t>
            </a:r>
            <a:r>
              <a:rPr lang="en-US" altLang="zh-CN" sz="3600"/>
              <a:t>4</a:t>
            </a:r>
            <a:r>
              <a:rPr lang="zh-CN" altLang="en-US" sz="3600"/>
              <a:t>）</a:t>
            </a:r>
            <a:r>
              <a:rPr lang="zh-CN" altLang="en-US" sz="3600" b="1"/>
              <a:t>看一看：</a:t>
            </a:r>
            <a:r>
              <a:rPr lang="zh-CN" altLang="en-US" sz="3600"/>
              <a:t>比较数据，表里哪个量与边长成正比例？说说判断的理由。</a:t>
            </a:r>
            <a:endParaRPr lang="zh-CN" altLang="en-US"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30" y="662044"/>
            <a:ext cx="10793116" cy="1090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9047" y="1400174"/>
            <a:ext cx="7974542" cy="2933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0" y="4481828"/>
            <a:ext cx="5829302" cy="19431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97275" y="2242820"/>
            <a:ext cx="781050" cy="758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47895" y="2242820"/>
            <a:ext cx="1209675" cy="1191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710680" y="2242820"/>
            <a:ext cx="1587500" cy="1600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9247" y="4333994"/>
            <a:ext cx="4356991" cy="22382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82340" y="5192395"/>
            <a:ext cx="385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</a:rPr>
              <a:t>4</a:t>
            </a:r>
            <a:endParaRPr lang="en-US" altLang="zh-CN" sz="28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82340" y="5714365"/>
            <a:ext cx="385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</a:rPr>
              <a:t>1</a:t>
            </a:r>
            <a:endParaRPr lang="en-US" altLang="zh-CN" sz="28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37990" y="5192395"/>
            <a:ext cx="385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</a:rPr>
              <a:t>8</a:t>
            </a:r>
            <a:endParaRPr lang="en-US" altLang="zh-CN" sz="28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37990" y="5714365"/>
            <a:ext cx="385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</a:rPr>
              <a:t>4</a:t>
            </a:r>
            <a:endParaRPr lang="en-US" altLang="zh-CN" sz="28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70145" y="5192395"/>
            <a:ext cx="556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</a:rPr>
              <a:t>12</a:t>
            </a:r>
            <a:endParaRPr lang="en-US" altLang="zh-CN" sz="28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55870" y="5714365"/>
            <a:ext cx="385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</a:rPr>
              <a:t>9</a:t>
            </a:r>
            <a:endParaRPr lang="en-US" altLang="zh-CN" sz="28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98185" y="5192395"/>
            <a:ext cx="912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</a:rPr>
              <a:t>16</a:t>
            </a:r>
            <a:endParaRPr lang="en-US" altLang="zh-CN" sz="28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98185" y="5714365"/>
            <a:ext cx="911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</a:rPr>
              <a:t>16</a:t>
            </a:r>
            <a:endParaRPr lang="en-US" altLang="zh-CN" sz="28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02023" y="162560"/>
            <a:ext cx="3065066" cy="525463"/>
          </a:xfrm>
          <a:prstGeom prst="roundRect">
            <a:avLst>
              <a:gd name="adj" fmla="val 9976"/>
            </a:avLst>
          </a:prstGeom>
          <a:solidFill>
            <a:srgbClr val="01ACBE"/>
          </a:solidFill>
          <a:ln w="1905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2"/>
                <a:ea typeface="宋体" panose="02010600030101010101" pitchFamily="2" charset="-122"/>
                <a:cs typeface="+mn-cs"/>
              </a:rPr>
              <a:t>练习十</a:t>
            </a:r>
            <a:endParaRPr kumimoji="0" lang="zh-CN" altLang="en-US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3" grpId="0"/>
      <p:bldP spid="3" grpId="1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2130" y="840103"/>
            <a:ext cx="5829302" cy="19431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04" y="968327"/>
            <a:ext cx="5829302" cy="18700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1557" y="1030724"/>
            <a:ext cx="4356991" cy="2238255"/>
          </a:xfrm>
          <a:prstGeom prst="rect">
            <a:avLst/>
          </a:prstGeom>
        </p:spPr>
      </p:pic>
      <p:sp>
        <p:nvSpPr>
          <p:cNvPr id="54280" name="文本框 54279"/>
          <p:cNvSpPr txBox="1"/>
          <p:nvPr/>
        </p:nvSpPr>
        <p:spPr>
          <a:xfrm>
            <a:off x="1634490" y="3463608"/>
            <a:ext cx="2339975" cy="7078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因为：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4275" name="组合 54274"/>
          <p:cNvGrpSpPr/>
          <p:nvPr/>
        </p:nvGrpSpPr>
        <p:grpSpPr>
          <a:xfrm>
            <a:off x="3640455" y="3268980"/>
            <a:ext cx="6121400" cy="1500188"/>
            <a:chOff x="1202" y="346"/>
            <a:chExt cx="3856" cy="945"/>
          </a:xfrm>
        </p:grpSpPr>
        <p:sp>
          <p:nvSpPr>
            <p:cNvPr id="29699" name="文本框 54275"/>
            <p:cNvSpPr txBox="1"/>
            <p:nvPr/>
          </p:nvSpPr>
          <p:spPr>
            <a:xfrm>
              <a:off x="2200" y="606"/>
              <a:ext cx="2858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000" b="1" dirty="0">
                  <a:latin typeface="微软雅黑" panose="020B0503020204020204" charset="-122"/>
                  <a:ea typeface="微软雅黑" panose="020B0503020204020204" charset="-122"/>
                </a:rPr>
                <a:t>=4</a:t>
              </a:r>
              <a:r>
                <a:rPr lang="zh-CN" altLang="en-US" sz="4000" b="1" dirty="0">
                  <a:solidFill>
                    <a:srgbClr val="FF33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（一定）</a:t>
              </a:r>
              <a:endParaRPr lang="zh-CN" altLang="en-US" sz="40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700" name="直接连接符 54276"/>
            <p:cNvSpPr/>
            <p:nvPr/>
          </p:nvSpPr>
          <p:spPr>
            <a:xfrm>
              <a:off x="1202" y="845"/>
              <a:ext cx="86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1" name="文本框 54277"/>
            <p:cNvSpPr txBox="1"/>
            <p:nvPr/>
          </p:nvSpPr>
          <p:spPr>
            <a:xfrm>
              <a:off x="1202" y="845"/>
              <a:ext cx="1216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b="1" dirty="0">
                  <a:latin typeface="微软雅黑" panose="020B0503020204020204" charset="-122"/>
                  <a:ea typeface="微软雅黑" panose="020B0503020204020204" charset="-122"/>
                </a:rPr>
                <a:t>边长</a:t>
              </a:r>
              <a:endParaRPr lang="zh-CN" altLang="en-US" sz="4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702" name="文本框 54278"/>
            <p:cNvSpPr txBox="1"/>
            <p:nvPr/>
          </p:nvSpPr>
          <p:spPr>
            <a:xfrm>
              <a:off x="1202" y="346"/>
              <a:ext cx="1216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b="1" dirty="0">
                  <a:latin typeface="微软雅黑" panose="020B0503020204020204" charset="-122"/>
                  <a:ea typeface="微软雅黑" panose="020B0503020204020204" charset="-122"/>
                </a:rPr>
                <a:t>周长</a:t>
              </a:r>
              <a:endParaRPr lang="zh-CN" altLang="en-US" sz="4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4281" name="文本框 54280"/>
          <p:cNvSpPr txBox="1"/>
          <p:nvPr/>
        </p:nvSpPr>
        <p:spPr>
          <a:xfrm>
            <a:off x="1634490" y="5012690"/>
            <a:ext cx="9001125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所以：正方形</a:t>
            </a:r>
            <a:r>
              <a:rPr lang="zh-CN" altLang="en-US" sz="40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周长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40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边长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成正比例。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/>
      <p:bldP spid="542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2130" y="840103"/>
            <a:ext cx="5829302" cy="19431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55" y="1030756"/>
            <a:ext cx="5829302" cy="18700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1557" y="1030724"/>
            <a:ext cx="4356991" cy="2238255"/>
          </a:xfrm>
          <a:prstGeom prst="rect">
            <a:avLst/>
          </a:prstGeom>
        </p:spPr>
      </p:pic>
      <p:sp>
        <p:nvSpPr>
          <p:cNvPr id="55322" name="文本框 55321"/>
          <p:cNvSpPr txBox="1"/>
          <p:nvPr/>
        </p:nvSpPr>
        <p:spPr>
          <a:xfrm>
            <a:off x="773748" y="3136900"/>
            <a:ext cx="19431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1 :1=</a:t>
            </a:r>
            <a:r>
              <a:rPr lang="en-US" altLang="zh-CN" sz="3200" b="1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3200" b="1">
              <a:solidFill>
                <a:srgbClr val="FF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323" name="文本框 55322"/>
          <p:cNvSpPr txBox="1"/>
          <p:nvPr/>
        </p:nvSpPr>
        <p:spPr>
          <a:xfrm>
            <a:off x="2957195" y="3136900"/>
            <a:ext cx="20161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4 :2=</a:t>
            </a:r>
            <a:r>
              <a:rPr lang="en-US" altLang="zh-CN" sz="3200" b="1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3200" b="1">
              <a:solidFill>
                <a:srgbClr val="FF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324" name="文本框 55323"/>
          <p:cNvSpPr txBox="1"/>
          <p:nvPr/>
        </p:nvSpPr>
        <p:spPr>
          <a:xfrm>
            <a:off x="5456873" y="3136583"/>
            <a:ext cx="187166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9:3=</a:t>
            </a:r>
            <a:r>
              <a:rPr lang="en-US" altLang="zh-CN" sz="3200" b="1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3200" b="1">
              <a:solidFill>
                <a:srgbClr val="FF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325" name="文本框 55324"/>
          <p:cNvSpPr txBox="1"/>
          <p:nvPr/>
        </p:nvSpPr>
        <p:spPr>
          <a:xfrm>
            <a:off x="7743825" y="3172460"/>
            <a:ext cx="23050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16:4=</a:t>
            </a:r>
            <a:r>
              <a:rPr lang="en-US" altLang="zh-CN" sz="3200" b="1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3200" b="1">
              <a:solidFill>
                <a:srgbClr val="FF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320" name="文本框 55319"/>
          <p:cNvSpPr txBox="1"/>
          <p:nvPr/>
        </p:nvSpPr>
        <p:spPr>
          <a:xfrm>
            <a:off x="1211263" y="4151948"/>
            <a:ext cx="21971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</a:rPr>
              <a:t>因为：</a:t>
            </a:r>
            <a:endParaRPr lang="zh-CN" altLang="en-US" sz="3200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55315" name="组合 55314"/>
          <p:cNvGrpSpPr/>
          <p:nvPr/>
        </p:nvGrpSpPr>
        <p:grpSpPr>
          <a:xfrm>
            <a:off x="2717165" y="3755708"/>
            <a:ext cx="6121400" cy="1376362"/>
            <a:chOff x="1202" y="346"/>
            <a:chExt cx="3856" cy="867"/>
          </a:xfrm>
        </p:grpSpPr>
        <p:sp>
          <p:nvSpPr>
            <p:cNvPr id="30739" name="文本框 55315"/>
            <p:cNvSpPr txBox="1"/>
            <p:nvPr/>
          </p:nvSpPr>
          <p:spPr>
            <a:xfrm>
              <a:off x="2200" y="663"/>
              <a:ext cx="285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=</a:t>
              </a: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边长</a:t>
              </a:r>
              <a:r>
                <a:rPr lang="zh-CN" altLang="en-US" sz="3200" b="1" dirty="0">
                  <a:solidFill>
                    <a:srgbClr val="FF0066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（不一定）</a:t>
              </a:r>
              <a:endParaRPr lang="zh-CN" altLang="en-US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0740" name="直接连接符 55316"/>
            <p:cNvSpPr/>
            <p:nvPr/>
          </p:nvSpPr>
          <p:spPr>
            <a:xfrm>
              <a:off x="1202" y="845"/>
              <a:ext cx="86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41" name="文本框 55317"/>
            <p:cNvSpPr txBox="1"/>
            <p:nvPr/>
          </p:nvSpPr>
          <p:spPr>
            <a:xfrm>
              <a:off x="1202" y="845"/>
              <a:ext cx="1216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边长</a:t>
              </a:r>
              <a:endPara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42" name="文本框 55318"/>
            <p:cNvSpPr txBox="1"/>
            <p:nvPr/>
          </p:nvSpPr>
          <p:spPr>
            <a:xfrm>
              <a:off x="1202" y="346"/>
              <a:ext cx="1216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面积</a:t>
              </a:r>
              <a:endPara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55321" name="文本框 55320"/>
          <p:cNvSpPr txBox="1"/>
          <p:nvPr/>
        </p:nvSpPr>
        <p:spPr>
          <a:xfrm>
            <a:off x="1656080" y="5228590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</a:rPr>
              <a:t>所以：正方形</a:t>
            </a:r>
            <a:r>
              <a:rPr lang="zh-CN" altLang="en-US" sz="3200" b="1" dirty="0">
                <a:solidFill>
                  <a:srgbClr val="FF3300"/>
                </a:solidFill>
                <a:latin typeface="华文楷体" panose="02010600040101010101" charset="-122"/>
                <a:ea typeface="华文楷体" panose="02010600040101010101" charset="-122"/>
              </a:rPr>
              <a:t>面积</a:t>
            </a:r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</a:rPr>
              <a:t>和</a:t>
            </a:r>
            <a:r>
              <a:rPr lang="zh-CN" altLang="en-US" sz="3200" b="1" dirty="0">
                <a:solidFill>
                  <a:srgbClr val="FF3300"/>
                </a:solidFill>
                <a:latin typeface="华文楷体" panose="02010600040101010101" charset="-122"/>
                <a:ea typeface="华文楷体" panose="02010600040101010101" charset="-122"/>
              </a:rPr>
              <a:t>边长</a:t>
            </a:r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</a:rPr>
              <a:t>不成正比例。</a:t>
            </a:r>
            <a:endParaRPr lang="zh-CN" altLang="en-US" sz="3200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2" grpId="0"/>
      <p:bldP spid="55323" grpId="0"/>
      <p:bldP spid="55324" grpId="0"/>
      <p:bldP spid="55325" grpId="0"/>
      <p:bldP spid="55320" grpId="0"/>
      <p:bldP spid="553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eld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857543" y="5277861"/>
            <a:ext cx="3885987" cy="1149376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862330"/>
            <a:ext cx="5269230" cy="172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856298" y="3029902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en-US" sz="1200" b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6713855" y="862330"/>
            <a:ext cx="5029835" cy="1922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667385" y="3112770"/>
            <a:ext cx="5269230" cy="1770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761683" y="3659822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0">
                <a:latin typeface="宋体" panose="02010600030101010101" pitchFamily="2" charset="-122"/>
                <a:ea typeface="宋体" panose="02010600030101010101" pitchFamily="2" charset="-122"/>
              </a:rPr>
              <a:t>  </a:t>
            </a:r>
            <a:endParaRPr lang="zh-CN" altLang="en-US"/>
          </a:p>
        </p:txBody>
      </p:sp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6713855" y="3305175"/>
            <a:ext cx="502983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743200"/>
            <a:ext cx="5105400" cy="1263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eld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857543" y="5277861"/>
            <a:ext cx="3885987" cy="114937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6615" y="775335"/>
            <a:ext cx="10280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黑体" panose="02010600030101010101" charset="-122"/>
                <a:ea typeface="黑体" panose="02010600030101010101" charset="-122"/>
              </a:rPr>
              <a:t>比一比，这四个材料中的两种量是相关联的量吗？</a:t>
            </a:r>
            <a:endParaRPr lang="zh-CN" altLang="en-US" sz="3600" b="1"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856615" y="1420495"/>
            <a:ext cx="5039360" cy="1357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856298" y="3029902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en-US" sz="1200" b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6614160" y="1420495"/>
            <a:ext cx="4523105" cy="1456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730250" y="2999740"/>
            <a:ext cx="5039360" cy="1293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856298" y="4591367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0">
                <a:latin typeface="宋体" panose="02010600030101010101" pitchFamily="2" charset="-122"/>
                <a:ea typeface="宋体" panose="02010600030101010101" pitchFamily="2" charset="-122"/>
              </a:rPr>
              <a:t>  </a:t>
            </a:r>
            <a:endParaRPr lang="zh-CN" altLang="en-US"/>
          </a:p>
        </p:txBody>
      </p:sp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6613525" y="3029585"/>
            <a:ext cx="4523740" cy="1263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56615" y="4591050"/>
            <a:ext cx="10459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一种量变化，另一种量也随着变化，我们就说这两种量是</a:t>
            </a:r>
            <a:r>
              <a:rPr lang="zh-CN" altLang="en-US" sz="2400" b="1">
                <a:solidFill>
                  <a:srgbClr val="FF0000"/>
                </a:solidFill>
              </a:rPr>
              <a:t>两种相关联的量</a:t>
            </a:r>
            <a:r>
              <a:rPr lang="zh-CN" altLang="en-US" sz="2400" b="1"/>
              <a:t>。</a:t>
            </a:r>
            <a:endParaRPr lang="zh-CN" alt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89633" y="3924935"/>
            <a:ext cx="5599112" cy="3225800"/>
            <a:chOff x="1513" y="2584"/>
            <a:chExt cx="3590" cy="2025"/>
          </a:xfrm>
        </p:grpSpPr>
        <p:pic>
          <p:nvPicPr>
            <p:cNvPr id="14338" name="Picture 4" descr="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3" y="2584"/>
              <a:ext cx="3590" cy="2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39" name="Picture 5" descr="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424" y="3405"/>
              <a:ext cx="272" cy="2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40" name="Text Box 6"/>
          <p:cNvSpPr txBox="1"/>
          <p:nvPr/>
        </p:nvSpPr>
        <p:spPr>
          <a:xfrm>
            <a:off x="1774825" y="0"/>
            <a:ext cx="8713470" cy="156972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r>
              <a:rPr lang="zh-CN" altLang="en-US" sz="4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</a:rPr>
              <a:t>一辆汽车在公路上行驶，行驶的</a:t>
            </a:r>
            <a:endParaRPr lang="zh-CN" altLang="en-US" sz="4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4800" b="1" dirty="0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</a:rPr>
              <a:t>时间和路程如下表：</a:t>
            </a:r>
            <a:endParaRPr lang="zh-CN" altLang="en-US" sz="4800" b="1" dirty="0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817688" y="1917700"/>
            <a:ext cx="2714625" cy="1874838"/>
            <a:chOff x="399" y="1208"/>
            <a:chExt cx="1710" cy="1181"/>
          </a:xfrm>
        </p:grpSpPr>
        <p:grpSp>
          <p:nvGrpSpPr>
            <p:cNvPr id="14342" name="Group 8"/>
            <p:cNvGrpSpPr/>
            <p:nvPr/>
          </p:nvGrpSpPr>
          <p:grpSpPr>
            <a:xfrm>
              <a:off x="399" y="1208"/>
              <a:ext cx="1710" cy="1181"/>
              <a:chOff x="399" y="1208"/>
              <a:chExt cx="1710" cy="1181"/>
            </a:xfrm>
          </p:grpSpPr>
          <p:sp>
            <p:nvSpPr>
              <p:cNvPr id="14343" name="Line 9"/>
              <p:cNvSpPr/>
              <p:nvPr/>
            </p:nvSpPr>
            <p:spPr>
              <a:xfrm flipV="1">
                <a:off x="406" y="1208"/>
                <a:ext cx="1703" cy="15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44" name="Line 10"/>
              <p:cNvSpPr/>
              <p:nvPr/>
            </p:nvSpPr>
            <p:spPr>
              <a:xfrm flipV="1">
                <a:off x="420" y="2387"/>
                <a:ext cx="1689" cy="2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45" name="Line 11"/>
              <p:cNvSpPr/>
              <p:nvPr/>
            </p:nvSpPr>
            <p:spPr>
              <a:xfrm>
                <a:off x="399" y="1792"/>
                <a:ext cx="1710" cy="6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46" name="Line 12"/>
              <p:cNvSpPr/>
              <p:nvPr/>
            </p:nvSpPr>
            <p:spPr>
              <a:xfrm>
                <a:off x="1565" y="1208"/>
                <a:ext cx="0" cy="1179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47" name="Line 13"/>
              <p:cNvSpPr/>
              <p:nvPr/>
            </p:nvSpPr>
            <p:spPr>
              <a:xfrm>
                <a:off x="2109" y="1208"/>
                <a:ext cx="0" cy="1179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</p:grpSp>
        <p:sp>
          <p:nvSpPr>
            <p:cNvPr id="14348" name="Text Box 14"/>
            <p:cNvSpPr txBox="1"/>
            <p:nvPr/>
          </p:nvSpPr>
          <p:spPr>
            <a:xfrm>
              <a:off x="551" y="1338"/>
              <a:ext cx="891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时间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</a:rPr>
                <a:t>/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时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49" name="Text Box 15"/>
            <p:cNvSpPr txBox="1"/>
            <p:nvPr/>
          </p:nvSpPr>
          <p:spPr>
            <a:xfrm>
              <a:off x="452" y="1938"/>
              <a:ext cx="1115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路程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</a:rPr>
                <a:t>/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千米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50" name="Text Box 16"/>
            <p:cNvSpPr txBox="1"/>
            <p:nvPr/>
          </p:nvSpPr>
          <p:spPr>
            <a:xfrm>
              <a:off x="1696" y="1344"/>
              <a:ext cx="251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51" name="Text Box 17"/>
            <p:cNvSpPr txBox="1"/>
            <p:nvPr/>
          </p:nvSpPr>
          <p:spPr>
            <a:xfrm>
              <a:off x="1635" y="1931"/>
              <a:ext cx="389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80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4479926" y="1917700"/>
            <a:ext cx="915988" cy="1871663"/>
            <a:chOff x="2076" y="1208"/>
            <a:chExt cx="577" cy="1179"/>
          </a:xfrm>
        </p:grpSpPr>
        <p:grpSp>
          <p:nvGrpSpPr>
            <p:cNvPr id="14353" name="Group 19"/>
            <p:cNvGrpSpPr/>
            <p:nvPr/>
          </p:nvGrpSpPr>
          <p:grpSpPr>
            <a:xfrm>
              <a:off x="2109" y="1208"/>
              <a:ext cx="544" cy="1179"/>
              <a:chOff x="3742" y="1344"/>
              <a:chExt cx="544" cy="1179"/>
            </a:xfrm>
          </p:grpSpPr>
          <p:sp>
            <p:nvSpPr>
              <p:cNvPr id="14354" name="Line 20"/>
              <p:cNvSpPr/>
              <p:nvPr/>
            </p:nvSpPr>
            <p:spPr>
              <a:xfrm>
                <a:off x="3742" y="1344"/>
                <a:ext cx="544" cy="0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55" name="Line 21"/>
              <p:cNvSpPr/>
              <p:nvPr/>
            </p:nvSpPr>
            <p:spPr>
              <a:xfrm>
                <a:off x="3742" y="2523"/>
                <a:ext cx="544" cy="0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56" name="Line 22"/>
              <p:cNvSpPr/>
              <p:nvPr/>
            </p:nvSpPr>
            <p:spPr>
              <a:xfrm>
                <a:off x="3742" y="1934"/>
                <a:ext cx="544" cy="0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57" name="Line 23"/>
              <p:cNvSpPr/>
              <p:nvPr/>
            </p:nvSpPr>
            <p:spPr>
              <a:xfrm>
                <a:off x="4272" y="1344"/>
                <a:ext cx="0" cy="1179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</p:grpSp>
        <p:sp>
          <p:nvSpPr>
            <p:cNvPr id="14358" name="Text Box 24"/>
            <p:cNvSpPr txBox="1"/>
            <p:nvPr/>
          </p:nvSpPr>
          <p:spPr>
            <a:xfrm>
              <a:off x="2214" y="1344"/>
              <a:ext cx="251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59" name="Text Box 25"/>
            <p:cNvSpPr txBox="1"/>
            <p:nvPr/>
          </p:nvSpPr>
          <p:spPr>
            <a:xfrm>
              <a:off x="2076" y="1931"/>
              <a:ext cx="527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160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5238751" y="1916113"/>
            <a:ext cx="974724" cy="1871662"/>
            <a:chOff x="2039" y="1208"/>
            <a:chExt cx="614" cy="1179"/>
          </a:xfrm>
        </p:grpSpPr>
        <p:grpSp>
          <p:nvGrpSpPr>
            <p:cNvPr id="14361" name="Group 27"/>
            <p:cNvGrpSpPr/>
            <p:nvPr/>
          </p:nvGrpSpPr>
          <p:grpSpPr>
            <a:xfrm>
              <a:off x="2109" y="1208"/>
              <a:ext cx="544" cy="1179"/>
              <a:chOff x="3742" y="1344"/>
              <a:chExt cx="544" cy="1179"/>
            </a:xfrm>
          </p:grpSpPr>
          <p:sp>
            <p:nvSpPr>
              <p:cNvPr id="14362" name="Line 28"/>
              <p:cNvSpPr/>
              <p:nvPr/>
            </p:nvSpPr>
            <p:spPr>
              <a:xfrm>
                <a:off x="3742" y="1344"/>
                <a:ext cx="544" cy="0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63" name="Line 29"/>
              <p:cNvSpPr/>
              <p:nvPr/>
            </p:nvSpPr>
            <p:spPr>
              <a:xfrm>
                <a:off x="3742" y="2523"/>
                <a:ext cx="544" cy="0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64" name="Line 30"/>
              <p:cNvSpPr/>
              <p:nvPr/>
            </p:nvSpPr>
            <p:spPr>
              <a:xfrm>
                <a:off x="3742" y="1934"/>
                <a:ext cx="544" cy="0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65" name="Line 31"/>
              <p:cNvSpPr/>
              <p:nvPr/>
            </p:nvSpPr>
            <p:spPr>
              <a:xfrm>
                <a:off x="4272" y="1344"/>
                <a:ext cx="0" cy="1179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</p:grpSp>
        <p:sp>
          <p:nvSpPr>
            <p:cNvPr id="14366" name="Text Box 32"/>
            <p:cNvSpPr txBox="1"/>
            <p:nvPr/>
          </p:nvSpPr>
          <p:spPr>
            <a:xfrm>
              <a:off x="2214" y="1344"/>
              <a:ext cx="251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67" name="Text Box 33"/>
            <p:cNvSpPr txBox="1"/>
            <p:nvPr/>
          </p:nvSpPr>
          <p:spPr>
            <a:xfrm>
              <a:off x="2039" y="1931"/>
              <a:ext cx="594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 240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Group 34"/>
          <p:cNvGrpSpPr/>
          <p:nvPr/>
        </p:nvGrpSpPr>
        <p:grpSpPr>
          <a:xfrm>
            <a:off x="6086476" y="1916113"/>
            <a:ext cx="974724" cy="1871662"/>
            <a:chOff x="2039" y="1208"/>
            <a:chExt cx="614" cy="1179"/>
          </a:xfrm>
        </p:grpSpPr>
        <p:grpSp>
          <p:nvGrpSpPr>
            <p:cNvPr id="14369" name="Group 35"/>
            <p:cNvGrpSpPr/>
            <p:nvPr/>
          </p:nvGrpSpPr>
          <p:grpSpPr>
            <a:xfrm>
              <a:off x="2109" y="1208"/>
              <a:ext cx="544" cy="1179"/>
              <a:chOff x="3742" y="1344"/>
              <a:chExt cx="544" cy="1179"/>
            </a:xfrm>
          </p:grpSpPr>
          <p:sp>
            <p:nvSpPr>
              <p:cNvPr id="14370" name="Line 36"/>
              <p:cNvSpPr/>
              <p:nvPr/>
            </p:nvSpPr>
            <p:spPr>
              <a:xfrm>
                <a:off x="3742" y="1344"/>
                <a:ext cx="544" cy="0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71" name="Line 37"/>
              <p:cNvSpPr/>
              <p:nvPr/>
            </p:nvSpPr>
            <p:spPr>
              <a:xfrm>
                <a:off x="3742" y="2523"/>
                <a:ext cx="544" cy="0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72" name="Line 38"/>
              <p:cNvSpPr/>
              <p:nvPr/>
            </p:nvSpPr>
            <p:spPr>
              <a:xfrm>
                <a:off x="3742" y="1934"/>
                <a:ext cx="544" cy="0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73" name="Line 39"/>
              <p:cNvSpPr/>
              <p:nvPr/>
            </p:nvSpPr>
            <p:spPr>
              <a:xfrm>
                <a:off x="4265" y="1344"/>
                <a:ext cx="0" cy="1179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</p:grpSp>
        <p:sp>
          <p:nvSpPr>
            <p:cNvPr id="14374" name="Text Box 40"/>
            <p:cNvSpPr txBox="1"/>
            <p:nvPr/>
          </p:nvSpPr>
          <p:spPr>
            <a:xfrm>
              <a:off x="2214" y="1344"/>
              <a:ext cx="251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75" name="Text Box 41"/>
            <p:cNvSpPr txBox="1"/>
            <p:nvPr/>
          </p:nvSpPr>
          <p:spPr>
            <a:xfrm>
              <a:off x="2039" y="1931"/>
              <a:ext cx="594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 320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Group 42"/>
          <p:cNvGrpSpPr/>
          <p:nvPr/>
        </p:nvGrpSpPr>
        <p:grpSpPr>
          <a:xfrm>
            <a:off x="6950076" y="1916113"/>
            <a:ext cx="974724" cy="1871662"/>
            <a:chOff x="2039" y="1208"/>
            <a:chExt cx="614" cy="1179"/>
          </a:xfrm>
        </p:grpSpPr>
        <p:grpSp>
          <p:nvGrpSpPr>
            <p:cNvPr id="14377" name="Group 43"/>
            <p:cNvGrpSpPr/>
            <p:nvPr/>
          </p:nvGrpSpPr>
          <p:grpSpPr>
            <a:xfrm>
              <a:off x="2109" y="1208"/>
              <a:ext cx="544" cy="1179"/>
              <a:chOff x="3742" y="1344"/>
              <a:chExt cx="544" cy="1179"/>
            </a:xfrm>
          </p:grpSpPr>
          <p:sp>
            <p:nvSpPr>
              <p:cNvPr id="14378" name="Line 44"/>
              <p:cNvSpPr/>
              <p:nvPr/>
            </p:nvSpPr>
            <p:spPr>
              <a:xfrm>
                <a:off x="3742" y="1344"/>
                <a:ext cx="544" cy="0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79" name="Line 45"/>
              <p:cNvSpPr/>
              <p:nvPr/>
            </p:nvSpPr>
            <p:spPr>
              <a:xfrm>
                <a:off x="3742" y="2523"/>
                <a:ext cx="544" cy="0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80" name="Line 46"/>
              <p:cNvSpPr/>
              <p:nvPr/>
            </p:nvSpPr>
            <p:spPr>
              <a:xfrm>
                <a:off x="3742" y="1934"/>
                <a:ext cx="544" cy="0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81" name="Line 47"/>
              <p:cNvSpPr/>
              <p:nvPr/>
            </p:nvSpPr>
            <p:spPr>
              <a:xfrm>
                <a:off x="4258" y="1344"/>
                <a:ext cx="0" cy="1179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</p:grpSp>
        <p:sp>
          <p:nvSpPr>
            <p:cNvPr id="14382" name="Text Box 48"/>
            <p:cNvSpPr txBox="1"/>
            <p:nvPr/>
          </p:nvSpPr>
          <p:spPr>
            <a:xfrm>
              <a:off x="2214" y="1344"/>
              <a:ext cx="251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83" name="Text Box 49"/>
            <p:cNvSpPr txBox="1"/>
            <p:nvPr/>
          </p:nvSpPr>
          <p:spPr>
            <a:xfrm>
              <a:off x="2039" y="1931"/>
              <a:ext cx="594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 400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Group 50"/>
          <p:cNvGrpSpPr/>
          <p:nvPr/>
        </p:nvGrpSpPr>
        <p:grpSpPr>
          <a:xfrm>
            <a:off x="7813676" y="1916113"/>
            <a:ext cx="974724" cy="1871662"/>
            <a:chOff x="2039" y="1208"/>
            <a:chExt cx="614" cy="1179"/>
          </a:xfrm>
        </p:grpSpPr>
        <p:grpSp>
          <p:nvGrpSpPr>
            <p:cNvPr id="14385" name="Group 51"/>
            <p:cNvGrpSpPr/>
            <p:nvPr/>
          </p:nvGrpSpPr>
          <p:grpSpPr>
            <a:xfrm>
              <a:off x="2109" y="1208"/>
              <a:ext cx="544" cy="1179"/>
              <a:chOff x="3742" y="1344"/>
              <a:chExt cx="544" cy="1179"/>
            </a:xfrm>
          </p:grpSpPr>
          <p:sp>
            <p:nvSpPr>
              <p:cNvPr id="14386" name="Line 52"/>
              <p:cNvSpPr/>
              <p:nvPr/>
            </p:nvSpPr>
            <p:spPr>
              <a:xfrm>
                <a:off x="3742" y="1344"/>
                <a:ext cx="544" cy="0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87" name="Line 53"/>
              <p:cNvSpPr/>
              <p:nvPr/>
            </p:nvSpPr>
            <p:spPr>
              <a:xfrm>
                <a:off x="3742" y="2523"/>
                <a:ext cx="544" cy="0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88" name="Line 54"/>
              <p:cNvSpPr/>
              <p:nvPr/>
            </p:nvSpPr>
            <p:spPr>
              <a:xfrm>
                <a:off x="3742" y="1934"/>
                <a:ext cx="544" cy="0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89" name="Line 55"/>
              <p:cNvSpPr/>
              <p:nvPr/>
            </p:nvSpPr>
            <p:spPr>
              <a:xfrm>
                <a:off x="4250" y="1344"/>
                <a:ext cx="0" cy="1179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</p:grpSp>
        <p:sp>
          <p:nvSpPr>
            <p:cNvPr id="14390" name="Text Box 56"/>
            <p:cNvSpPr txBox="1"/>
            <p:nvPr/>
          </p:nvSpPr>
          <p:spPr>
            <a:xfrm>
              <a:off x="2214" y="1344"/>
              <a:ext cx="251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91" name="Text Box 57"/>
            <p:cNvSpPr txBox="1"/>
            <p:nvPr/>
          </p:nvSpPr>
          <p:spPr>
            <a:xfrm>
              <a:off x="2039" y="1931"/>
              <a:ext cx="594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 480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Group 58"/>
          <p:cNvGrpSpPr/>
          <p:nvPr/>
        </p:nvGrpSpPr>
        <p:grpSpPr>
          <a:xfrm>
            <a:off x="8678862" y="1916113"/>
            <a:ext cx="974726" cy="1871662"/>
            <a:chOff x="2039" y="1208"/>
            <a:chExt cx="614" cy="1179"/>
          </a:xfrm>
        </p:grpSpPr>
        <p:grpSp>
          <p:nvGrpSpPr>
            <p:cNvPr id="14393" name="Group 59"/>
            <p:cNvGrpSpPr/>
            <p:nvPr/>
          </p:nvGrpSpPr>
          <p:grpSpPr>
            <a:xfrm>
              <a:off x="2109" y="1208"/>
              <a:ext cx="544" cy="1179"/>
              <a:chOff x="3742" y="1344"/>
              <a:chExt cx="544" cy="1179"/>
            </a:xfrm>
          </p:grpSpPr>
          <p:sp>
            <p:nvSpPr>
              <p:cNvPr id="14394" name="Line 60"/>
              <p:cNvSpPr/>
              <p:nvPr/>
            </p:nvSpPr>
            <p:spPr>
              <a:xfrm>
                <a:off x="3742" y="1344"/>
                <a:ext cx="544" cy="0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95" name="Line 61"/>
              <p:cNvSpPr/>
              <p:nvPr/>
            </p:nvSpPr>
            <p:spPr>
              <a:xfrm>
                <a:off x="3742" y="2523"/>
                <a:ext cx="544" cy="0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96" name="Line 62"/>
              <p:cNvSpPr/>
              <p:nvPr/>
            </p:nvSpPr>
            <p:spPr>
              <a:xfrm>
                <a:off x="3742" y="1934"/>
                <a:ext cx="544" cy="0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  <p:sp>
            <p:nvSpPr>
              <p:cNvPr id="14397" name="Line 63"/>
              <p:cNvSpPr/>
              <p:nvPr/>
            </p:nvSpPr>
            <p:spPr>
              <a:xfrm>
                <a:off x="4236" y="1344"/>
                <a:ext cx="0" cy="1179"/>
              </a:xfrm>
              <a:prstGeom prst="line">
                <a:avLst/>
              </a:prstGeom>
              <a:ln w="38100" cap="flat" cmpd="sng">
                <a:solidFill>
                  <a:srgbClr val="1E464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pPr algn="ctr" defTabSz="914400"/>
                <a:endParaRPr lang="zh-CN" altLang="en-US" sz="2800" b="1">
                  <a:latin typeface="Arial" panose="020B0604020202020204" pitchFamily="34" charset="0"/>
                  <a:ea typeface="楷体_GB2312" panose="02010609030101010101" charset="-122"/>
                </a:endParaRPr>
              </a:p>
            </p:txBody>
          </p:sp>
        </p:grpSp>
        <p:sp>
          <p:nvSpPr>
            <p:cNvPr id="14398" name="Text Box 64"/>
            <p:cNvSpPr txBox="1"/>
            <p:nvPr/>
          </p:nvSpPr>
          <p:spPr>
            <a:xfrm>
              <a:off x="2214" y="1344"/>
              <a:ext cx="251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7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99" name="Text Box 65"/>
            <p:cNvSpPr txBox="1"/>
            <p:nvPr/>
          </p:nvSpPr>
          <p:spPr>
            <a:xfrm>
              <a:off x="2039" y="1931"/>
              <a:ext cx="594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 560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Group 66"/>
          <p:cNvGrpSpPr/>
          <p:nvPr/>
        </p:nvGrpSpPr>
        <p:grpSpPr>
          <a:xfrm>
            <a:off x="9620250" y="1917700"/>
            <a:ext cx="619125" cy="1871663"/>
            <a:chOff x="3822" y="4292"/>
            <a:chExt cx="390" cy="1179"/>
          </a:xfrm>
        </p:grpSpPr>
        <p:sp>
          <p:nvSpPr>
            <p:cNvPr id="14401" name="Line 67"/>
            <p:cNvSpPr/>
            <p:nvPr/>
          </p:nvSpPr>
          <p:spPr>
            <a:xfrm>
              <a:off x="3838" y="4292"/>
              <a:ext cx="367" cy="1"/>
            </a:xfrm>
            <a:prstGeom prst="line">
              <a:avLst/>
            </a:prstGeom>
            <a:ln w="38100" cap="flat" cmpd="sng">
              <a:solidFill>
                <a:srgbClr val="1E464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algn="ctr" defTabSz="914400"/>
              <a:endParaRPr lang="zh-CN" altLang="en-US" sz="2800" b="1">
                <a:latin typeface="Arial" panose="020B0604020202020204" pitchFamily="34" charset="0"/>
                <a:ea typeface="楷体_GB2312" panose="02010609030101010101" charset="-122"/>
              </a:endParaRPr>
            </a:p>
          </p:txBody>
        </p:sp>
        <p:sp>
          <p:nvSpPr>
            <p:cNvPr id="14402" name="Line 68"/>
            <p:cNvSpPr/>
            <p:nvPr/>
          </p:nvSpPr>
          <p:spPr>
            <a:xfrm flipV="1">
              <a:off x="3838" y="5466"/>
              <a:ext cx="374" cy="5"/>
            </a:xfrm>
            <a:prstGeom prst="line">
              <a:avLst/>
            </a:prstGeom>
            <a:ln w="38100" cap="flat" cmpd="sng">
              <a:solidFill>
                <a:srgbClr val="1E464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algn="ctr" defTabSz="914400"/>
              <a:endParaRPr lang="zh-CN" altLang="en-US" sz="2800" b="1">
                <a:latin typeface="Arial" panose="020B0604020202020204" pitchFamily="34" charset="0"/>
                <a:ea typeface="楷体_GB2312" panose="02010609030101010101" charset="-122"/>
              </a:endParaRPr>
            </a:p>
          </p:txBody>
        </p:sp>
        <p:sp>
          <p:nvSpPr>
            <p:cNvPr id="14403" name="Line 69"/>
            <p:cNvSpPr/>
            <p:nvPr/>
          </p:nvSpPr>
          <p:spPr>
            <a:xfrm flipV="1">
              <a:off x="3838" y="4876"/>
              <a:ext cx="374" cy="6"/>
            </a:xfrm>
            <a:prstGeom prst="line">
              <a:avLst/>
            </a:prstGeom>
            <a:ln w="38100" cap="flat" cmpd="sng">
              <a:solidFill>
                <a:srgbClr val="1E464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algn="ctr" defTabSz="914400"/>
              <a:endParaRPr lang="zh-CN" altLang="en-US" sz="2800" b="1">
                <a:latin typeface="Arial" panose="020B0604020202020204" pitchFamily="34" charset="0"/>
                <a:ea typeface="楷体_GB2312" panose="02010609030101010101" charset="-122"/>
              </a:endParaRPr>
            </a:p>
          </p:txBody>
        </p:sp>
        <p:sp>
          <p:nvSpPr>
            <p:cNvPr id="14404" name="Text Box 70"/>
            <p:cNvSpPr txBox="1"/>
            <p:nvPr/>
          </p:nvSpPr>
          <p:spPr>
            <a:xfrm>
              <a:off x="3822" y="4406"/>
              <a:ext cx="337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/>
              <a:r>
                <a:rPr lang="en-US" altLang="zh-CN" sz="2800" b="1">
                  <a:latin typeface="Arial" panose="020B0604020202020204" pitchFamily="34" charset="0"/>
                  <a:ea typeface="楷体_GB2312" panose="02010609030101010101" charset="-122"/>
                </a:rPr>
                <a:t>…</a:t>
              </a:r>
              <a:endParaRPr lang="en-US" altLang="zh-CN" sz="2800" b="1">
                <a:latin typeface="Arial" panose="020B0604020202020204" pitchFamily="34" charset="0"/>
                <a:ea typeface="楷体_GB2312" panose="02010609030101010101" charset="-122"/>
              </a:endParaRPr>
            </a:p>
          </p:txBody>
        </p:sp>
        <p:sp>
          <p:nvSpPr>
            <p:cNvPr id="14405" name="Text Box 71"/>
            <p:cNvSpPr txBox="1"/>
            <p:nvPr/>
          </p:nvSpPr>
          <p:spPr>
            <a:xfrm>
              <a:off x="3840" y="4970"/>
              <a:ext cx="337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/>
              <a:r>
                <a:rPr lang="en-US" altLang="zh-CN" sz="2800" b="1">
                  <a:latin typeface="Arial" panose="020B0604020202020204" pitchFamily="34" charset="0"/>
                  <a:ea typeface="楷体_GB2312" panose="02010609030101010101" charset="-122"/>
                </a:rPr>
                <a:t>…</a:t>
              </a:r>
              <a:endParaRPr lang="en-US" altLang="zh-CN" sz="2800" b="1">
                <a:latin typeface="Arial" panose="020B0604020202020204" pitchFamily="34" charset="0"/>
                <a:ea typeface="楷体_GB2312" panose="0201060903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0.18107 -2.22222E-6 " pathEditMode="relative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78 -2.22222E-6 L -0.33524 -2.22222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24 4.07407E-6 L -0.49271 4.07407E-6 " pathEditMode="relative" ptsTypes="AA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271 7.40741E-7 L -0.62656 7.40741E-7 " pathEditMode="relative" ptsTypes="AA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656 7.40741E-7 L -0.76042 7.40741E-7 " pathEditMode="relative" ptsTypes="AA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042 7.40741E-7 L -0.87865 7.40741E-7 " pathEditMode="relative" ptsTypes="AA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865 -4.73636E-6 L -1.31702 -0.0016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 eaLnBrk="0" hangingPunct="0"/>
            <a:r>
              <a:rPr lang="zh-CN" altLang="en-US" sz="4400" i="1" dirty="0">
                <a:solidFill>
                  <a:schemeClr val="tx2"/>
                </a:solidFill>
                <a:latin typeface="Arial" panose="020B0604020202020204" pitchFamily="34" charset="0"/>
                <a:ea typeface="迷你简胖头鱼" pitchFamily="65" charset="-122"/>
              </a:rPr>
              <a:t> </a:t>
            </a:r>
            <a:endParaRPr lang="zh-CN" altLang="en-US" sz="4400" i="1" dirty="0">
              <a:solidFill>
                <a:schemeClr val="tx2"/>
              </a:solidFill>
              <a:latin typeface="Arial" panose="020B0604020202020204" pitchFamily="34" charset="0"/>
              <a:ea typeface="迷你简胖头鱼" pitchFamily="65" charset="-122"/>
            </a:endParaRPr>
          </a:p>
        </p:txBody>
      </p:sp>
      <p:sp>
        <p:nvSpPr>
          <p:cNvPr id="458756" name="Text Box 4"/>
          <p:cNvSpPr txBox="1"/>
          <p:nvPr/>
        </p:nvSpPr>
        <p:spPr>
          <a:xfrm>
            <a:off x="1892759" y="4670345"/>
            <a:ext cx="5227637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rgbClr val="FF3300"/>
                </a:solidFill>
                <a:latin typeface="宋体" panose="02010600030101010101" pitchFamily="2" charset="-122"/>
                <a:ea typeface="迷你简胖头鱼" pitchFamily="65" charset="-122"/>
              </a:rPr>
              <a:t>时间扩大，路程随着扩大；</a:t>
            </a:r>
            <a:endParaRPr lang="zh-CN" altLang="en-US" sz="2800" dirty="0">
              <a:solidFill>
                <a:srgbClr val="FF3300"/>
              </a:solidFill>
              <a:latin typeface="宋体" panose="02010600030101010101" pitchFamily="2" charset="-122"/>
              <a:ea typeface="迷你简胖头鱼" pitchFamily="65" charset="-122"/>
            </a:endParaRPr>
          </a:p>
          <a:p>
            <a:pPr eaLnBrk="0" hangingPunct="0"/>
            <a:r>
              <a:rPr lang="zh-CN" altLang="en-US" sz="2800" dirty="0">
                <a:solidFill>
                  <a:srgbClr val="FF3300"/>
                </a:solidFill>
                <a:latin typeface="宋体" panose="02010600030101010101" pitchFamily="2" charset="-122"/>
                <a:ea typeface="迷你简胖头鱼" pitchFamily="65" charset="-122"/>
              </a:rPr>
              <a:t>时间缩小，路程也随着缩小．</a:t>
            </a:r>
            <a:endParaRPr lang="zh-CN" altLang="en-US" sz="2800" dirty="0">
              <a:solidFill>
                <a:srgbClr val="FF3300"/>
              </a:solidFill>
              <a:latin typeface="宋体" panose="02010600030101010101" pitchFamily="2" charset="-122"/>
              <a:ea typeface="迷你简胖头鱼" pitchFamily="65" charset="-122"/>
            </a:endParaRPr>
          </a:p>
        </p:txBody>
      </p:sp>
      <p:sp>
        <p:nvSpPr>
          <p:cNvPr id="458759" name="Text Box 7"/>
          <p:cNvSpPr txBox="1"/>
          <p:nvPr/>
        </p:nvSpPr>
        <p:spPr>
          <a:xfrm>
            <a:off x="3143091" y="3876226"/>
            <a:ext cx="51133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迷你简胖头鱼" pitchFamily="65" charset="-122"/>
              </a:rPr>
              <a:t>时间变化，路程也随着变化。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  <a:ea typeface="迷你简胖头鱼" pitchFamily="65" charset="-122"/>
            </a:endParaRPr>
          </a:p>
        </p:txBody>
      </p:sp>
      <p:sp>
        <p:nvSpPr>
          <p:cNvPr id="458760" name="Text Box 8"/>
          <p:cNvSpPr txBox="1"/>
          <p:nvPr/>
        </p:nvSpPr>
        <p:spPr>
          <a:xfrm>
            <a:off x="7120366" y="4690480"/>
            <a:ext cx="267208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800" dirty="0">
                <a:latin typeface="宋体" panose="02010600030101010101" pitchFamily="2" charset="-122"/>
                <a:ea typeface="迷你简胖头鱼" pitchFamily="65" charset="-122"/>
              </a:rPr>
              <a:t>时间和路程是</a:t>
            </a:r>
            <a:endParaRPr lang="zh-CN" altLang="en-US" sz="2800" dirty="0">
              <a:latin typeface="宋体" panose="02010600030101010101" pitchFamily="2" charset="-122"/>
              <a:ea typeface="迷你简胖头鱼" pitchFamily="65" charset="-122"/>
            </a:endParaRPr>
          </a:p>
          <a:p>
            <a:pPr eaLnBrk="0" hangingPunct="0"/>
            <a:r>
              <a:rPr lang="zh-CN" altLang="en-US" sz="2800" dirty="0">
                <a:solidFill>
                  <a:srgbClr val="FF3300"/>
                </a:solidFill>
                <a:latin typeface="宋体" panose="02010600030101010101" pitchFamily="2" charset="-122"/>
                <a:ea typeface="迷你简胖头鱼" pitchFamily="65" charset="-122"/>
              </a:rPr>
              <a:t>两种相关联的量</a:t>
            </a:r>
            <a:endParaRPr lang="zh-CN" altLang="en-US" sz="2800" dirty="0">
              <a:solidFill>
                <a:srgbClr val="FF3300"/>
              </a:solidFill>
              <a:latin typeface="宋体" panose="02010600030101010101" pitchFamily="2" charset="-122"/>
              <a:ea typeface="迷你简胖头鱼" pitchFamily="65" charset="-122"/>
            </a:endParaRPr>
          </a:p>
        </p:txBody>
      </p:sp>
      <p:sp>
        <p:nvSpPr>
          <p:cNvPr id="458761" name="AutoShape 9"/>
          <p:cNvSpPr/>
          <p:nvPr/>
        </p:nvSpPr>
        <p:spPr>
          <a:xfrm rot="5400000">
            <a:off x="6654483" y="4853570"/>
            <a:ext cx="304800" cy="627062"/>
          </a:xfrm>
          <a:prstGeom prst="upArrow">
            <a:avLst>
              <a:gd name="adj1" fmla="val 50000"/>
              <a:gd name="adj2" fmla="val 5138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迷你简胖头鱼" pitchFamily="65" charset="-122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3143250" y="549275"/>
            <a:ext cx="4681538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迷你简胖头鱼" pitchFamily="65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711" y="333770"/>
            <a:ext cx="7190476" cy="5142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95" y="1216660"/>
            <a:ext cx="9429750" cy="17386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192" t="4029" r="85149" b="-4029"/>
          <a:stretch>
            <a:fillRect/>
          </a:stretch>
        </p:blipFill>
        <p:spPr>
          <a:xfrm>
            <a:off x="682625" y="2955290"/>
            <a:ext cx="953135" cy="1229360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1892935" y="3159760"/>
            <a:ext cx="7150100" cy="53784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仔细观察表中的数据，你有什么发现？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4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4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4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6" grpId="0"/>
      <p:bldP spid="458759" grpId="0"/>
      <p:bldP spid="458760" grpId="0"/>
      <p:bldP spid="458761" grpId="0" bldLvl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76" y="675400"/>
            <a:ext cx="7190476" cy="5142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419" y="1323362"/>
            <a:ext cx="8619048" cy="1076190"/>
          </a:xfrm>
          <a:prstGeom prst="rect">
            <a:avLst/>
          </a:prstGeom>
        </p:spPr>
      </p:pic>
      <p:sp>
        <p:nvSpPr>
          <p:cNvPr id="459778" name="Text Box 2"/>
          <p:cNvSpPr txBox="1"/>
          <p:nvPr/>
        </p:nvSpPr>
        <p:spPr>
          <a:xfrm>
            <a:off x="1602740" y="2510155"/>
            <a:ext cx="96818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>
                <a:latin typeface="宋体" panose="02010600030101010101" pitchFamily="2" charset="-122"/>
                <a:ea typeface="迷你简胖头鱼" pitchFamily="65" charset="-122"/>
              </a:rPr>
              <a:t>写出几组路程和</a:t>
            </a:r>
            <a:r>
              <a:rPr lang="zh-CN" altLang="en-US" sz="2400" b="1" dirty="0">
                <a:latin typeface="宋体" panose="02010600030101010101" pitchFamily="2" charset="-122"/>
                <a:ea typeface="迷你简胖头鱼" pitchFamily="65" charset="-122"/>
                <a:sym typeface="+mn-ea"/>
              </a:rPr>
              <a:t>相</a:t>
            </a:r>
            <a:r>
              <a:rPr lang="zh-CN" altLang="en-US" sz="2400" b="1" dirty="0">
                <a:latin typeface="宋体" panose="02010600030101010101" pitchFamily="2" charset="-122"/>
                <a:ea typeface="迷你简胖头鱼" pitchFamily="65" charset="-122"/>
                <a:sym typeface="+mn-ea"/>
              </a:rPr>
              <a:t>对应</a:t>
            </a:r>
            <a:r>
              <a:rPr lang="zh-CN" altLang="en-US" sz="2400" b="1" dirty="0">
                <a:latin typeface="宋体" panose="02010600030101010101" pitchFamily="2" charset="-122"/>
                <a:ea typeface="迷你简胖头鱼" pitchFamily="65" charset="-122"/>
              </a:rPr>
              <a:t>时间的比，并求出比值。你发现了什么？ </a:t>
            </a:r>
            <a:r>
              <a:rPr lang="zh-CN" altLang="en-US" sz="2400" dirty="0">
                <a:latin typeface="宋体" panose="02010600030101010101" pitchFamily="2" charset="-122"/>
                <a:ea typeface="迷你简胖头鱼" pitchFamily="65" charset="-122"/>
              </a:rPr>
              <a:t>    </a:t>
            </a:r>
            <a:endParaRPr lang="zh-CN" altLang="en-US" sz="2400" dirty="0">
              <a:latin typeface="宋体" panose="02010600030101010101" pitchFamily="2" charset="-122"/>
              <a:ea typeface="迷你简胖头鱼" pitchFamily="65" charset="-122"/>
            </a:endParaRPr>
          </a:p>
        </p:txBody>
      </p:sp>
      <p:grpSp>
        <p:nvGrpSpPr>
          <p:cNvPr id="459779" name="Group 3"/>
          <p:cNvGrpSpPr/>
          <p:nvPr/>
        </p:nvGrpSpPr>
        <p:grpSpPr>
          <a:xfrm>
            <a:off x="1352868" y="3244533"/>
            <a:ext cx="1330325" cy="874713"/>
            <a:chOff x="0" y="0"/>
            <a:chExt cx="838" cy="551"/>
          </a:xfrm>
        </p:grpSpPr>
        <p:grpSp>
          <p:nvGrpSpPr>
            <p:cNvPr id="11268" name="Group 4"/>
            <p:cNvGrpSpPr/>
            <p:nvPr/>
          </p:nvGrpSpPr>
          <p:grpSpPr>
            <a:xfrm>
              <a:off x="0" y="0"/>
              <a:ext cx="339" cy="551"/>
              <a:chOff x="0" y="0"/>
              <a:chExt cx="339" cy="551"/>
            </a:xfrm>
          </p:grpSpPr>
          <p:sp>
            <p:nvSpPr>
              <p:cNvPr id="11269" name="Text Box 5"/>
              <p:cNvSpPr txBox="1"/>
              <p:nvPr/>
            </p:nvSpPr>
            <p:spPr>
              <a:xfrm>
                <a:off x="0" y="0"/>
                <a:ext cx="339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800" dirty="0">
                    <a:latin typeface="宋体" panose="02010600030101010101" pitchFamily="2" charset="-122"/>
                    <a:ea typeface="迷你简胖头鱼" pitchFamily="65" charset="-122"/>
                  </a:rPr>
                  <a:t>80</a:t>
                </a:r>
                <a:endParaRPr lang="en-US" altLang="zh-CN" sz="2800" dirty="0">
                  <a:latin typeface="宋体" panose="02010600030101010101" pitchFamily="2" charset="-122"/>
                  <a:ea typeface="迷你简胖头鱼" pitchFamily="65" charset="-122"/>
                </a:endParaRPr>
              </a:p>
            </p:txBody>
          </p:sp>
          <p:sp>
            <p:nvSpPr>
              <p:cNvPr id="11270" name="Line 6"/>
              <p:cNvSpPr/>
              <p:nvPr/>
            </p:nvSpPr>
            <p:spPr>
              <a:xfrm>
                <a:off x="1" y="244"/>
                <a:ext cx="327" cy="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  <a:ea typeface="迷你简胖头鱼" pitchFamily="65" charset="-122"/>
                </a:endParaRPr>
              </a:p>
            </p:txBody>
          </p:sp>
          <p:sp>
            <p:nvSpPr>
              <p:cNvPr id="11271" name="Text Box 7"/>
              <p:cNvSpPr txBox="1"/>
              <p:nvPr/>
            </p:nvSpPr>
            <p:spPr>
              <a:xfrm>
                <a:off x="57" y="222"/>
                <a:ext cx="225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800" dirty="0">
                    <a:latin typeface="宋体" panose="02010600030101010101" pitchFamily="2" charset="-122"/>
                    <a:ea typeface="迷你简胖头鱼" pitchFamily="65" charset="-122"/>
                  </a:rPr>
                  <a:t>1</a:t>
                </a:r>
                <a:endParaRPr lang="en-US" altLang="zh-CN" sz="2800" dirty="0">
                  <a:latin typeface="宋体" panose="02010600030101010101" pitchFamily="2" charset="-122"/>
                  <a:ea typeface="迷你简胖头鱼" pitchFamily="65" charset="-122"/>
                </a:endParaRPr>
              </a:p>
            </p:txBody>
          </p:sp>
        </p:grpSp>
        <p:sp>
          <p:nvSpPr>
            <p:cNvPr id="11272" name="Text Box 8"/>
            <p:cNvSpPr txBox="1"/>
            <p:nvPr/>
          </p:nvSpPr>
          <p:spPr>
            <a:xfrm>
              <a:off x="275" y="84"/>
              <a:ext cx="56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en-US" sz="2800" dirty="0">
                  <a:latin typeface="宋体" panose="02010600030101010101" pitchFamily="2" charset="-122"/>
                  <a:ea typeface="迷你简胖头鱼" pitchFamily="65" charset="-122"/>
                </a:rPr>
                <a:t>＝</a:t>
              </a:r>
              <a:r>
                <a:rPr lang="en-US" altLang="zh-CN" sz="2800" dirty="0">
                  <a:solidFill>
                    <a:srgbClr val="FF3300"/>
                  </a:solidFill>
                  <a:latin typeface="宋体" panose="02010600030101010101" pitchFamily="2" charset="-122"/>
                  <a:ea typeface="迷你简胖头鱼" pitchFamily="65" charset="-122"/>
                </a:rPr>
                <a:t>80</a:t>
              </a:r>
              <a:r>
                <a:rPr lang="en-US" altLang="zh-CN" sz="2800" dirty="0">
                  <a:latin typeface="宋体" panose="02010600030101010101" pitchFamily="2" charset="-122"/>
                  <a:ea typeface="迷你简胖头鱼" pitchFamily="65" charset="-122"/>
                </a:rPr>
                <a:t> </a:t>
              </a:r>
              <a:endParaRPr lang="en-US" altLang="zh-CN" sz="2800" dirty="0">
                <a:latin typeface="宋体" panose="02010600030101010101" pitchFamily="2" charset="-122"/>
                <a:ea typeface="迷你简胖头鱼" pitchFamily="65" charset="-122"/>
              </a:endParaRPr>
            </a:p>
          </p:txBody>
        </p:sp>
      </p:grpSp>
      <p:grpSp>
        <p:nvGrpSpPr>
          <p:cNvPr id="459785" name="Group 9"/>
          <p:cNvGrpSpPr/>
          <p:nvPr/>
        </p:nvGrpSpPr>
        <p:grpSpPr>
          <a:xfrm>
            <a:off x="3367723" y="3244533"/>
            <a:ext cx="1362075" cy="874713"/>
            <a:chOff x="0" y="0"/>
            <a:chExt cx="858" cy="551"/>
          </a:xfrm>
        </p:grpSpPr>
        <p:grpSp>
          <p:nvGrpSpPr>
            <p:cNvPr id="11274" name="Group 10"/>
            <p:cNvGrpSpPr/>
            <p:nvPr/>
          </p:nvGrpSpPr>
          <p:grpSpPr>
            <a:xfrm>
              <a:off x="0" y="0"/>
              <a:ext cx="451" cy="551"/>
              <a:chOff x="0" y="0"/>
              <a:chExt cx="451" cy="551"/>
            </a:xfrm>
          </p:grpSpPr>
          <p:sp>
            <p:nvSpPr>
              <p:cNvPr id="11275" name="Text Box 11"/>
              <p:cNvSpPr txBox="1"/>
              <p:nvPr/>
            </p:nvSpPr>
            <p:spPr>
              <a:xfrm>
                <a:off x="0" y="0"/>
                <a:ext cx="451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800" dirty="0">
                    <a:latin typeface="宋体" panose="02010600030101010101" pitchFamily="2" charset="-122"/>
                    <a:ea typeface="迷你简胖头鱼" pitchFamily="65" charset="-122"/>
                  </a:rPr>
                  <a:t>160</a:t>
                </a:r>
                <a:endParaRPr lang="en-US" altLang="zh-CN" sz="2800" dirty="0">
                  <a:latin typeface="宋体" panose="02010600030101010101" pitchFamily="2" charset="-122"/>
                  <a:ea typeface="迷你简胖头鱼" pitchFamily="65" charset="-122"/>
                </a:endParaRPr>
              </a:p>
            </p:txBody>
          </p:sp>
          <p:sp>
            <p:nvSpPr>
              <p:cNvPr id="11276" name="Line 12"/>
              <p:cNvSpPr/>
              <p:nvPr/>
            </p:nvSpPr>
            <p:spPr>
              <a:xfrm>
                <a:off x="52" y="244"/>
                <a:ext cx="28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  <a:ea typeface="迷你简胖头鱼" pitchFamily="65" charset="-122"/>
                </a:endParaRPr>
              </a:p>
            </p:txBody>
          </p:sp>
          <p:sp>
            <p:nvSpPr>
              <p:cNvPr id="11277" name="Text Box 13"/>
              <p:cNvSpPr txBox="1"/>
              <p:nvPr/>
            </p:nvSpPr>
            <p:spPr>
              <a:xfrm>
                <a:off x="108" y="222"/>
                <a:ext cx="225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800" dirty="0">
                    <a:latin typeface="宋体" panose="02010600030101010101" pitchFamily="2" charset="-122"/>
                    <a:ea typeface="迷你简胖头鱼" pitchFamily="65" charset="-122"/>
                  </a:rPr>
                  <a:t>2</a:t>
                </a:r>
                <a:endParaRPr lang="en-US" altLang="zh-CN" sz="2800" dirty="0">
                  <a:latin typeface="宋体" panose="02010600030101010101" pitchFamily="2" charset="-122"/>
                  <a:ea typeface="迷你简胖头鱼" pitchFamily="65" charset="-122"/>
                </a:endParaRPr>
              </a:p>
            </p:txBody>
          </p:sp>
        </p:grpSp>
        <p:sp>
          <p:nvSpPr>
            <p:cNvPr id="11278" name="Text Box 14"/>
            <p:cNvSpPr txBox="1"/>
            <p:nvPr/>
          </p:nvSpPr>
          <p:spPr>
            <a:xfrm>
              <a:off x="295" y="106"/>
              <a:ext cx="56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en-US" sz="2800" dirty="0">
                  <a:latin typeface="宋体" panose="02010600030101010101" pitchFamily="2" charset="-122"/>
                  <a:ea typeface="迷你简胖头鱼" pitchFamily="65" charset="-122"/>
                </a:rPr>
                <a:t>＝</a:t>
              </a:r>
              <a:r>
                <a:rPr lang="en-US" altLang="zh-CN" sz="2800" dirty="0">
                  <a:solidFill>
                    <a:srgbClr val="FF3300"/>
                  </a:solidFill>
                  <a:latin typeface="宋体" panose="02010600030101010101" pitchFamily="2" charset="-122"/>
                  <a:ea typeface="迷你简胖头鱼" pitchFamily="65" charset="-122"/>
                </a:rPr>
                <a:t>80</a:t>
              </a:r>
              <a:r>
                <a:rPr lang="en-US" altLang="zh-CN" sz="2800" dirty="0">
                  <a:latin typeface="宋体" panose="02010600030101010101" pitchFamily="2" charset="-122"/>
                  <a:ea typeface="迷你简胖头鱼" pitchFamily="65" charset="-122"/>
                </a:rPr>
                <a:t> </a:t>
              </a:r>
              <a:endParaRPr lang="en-US" altLang="zh-CN" sz="2800" dirty="0">
                <a:latin typeface="宋体" panose="02010600030101010101" pitchFamily="2" charset="-122"/>
                <a:ea typeface="迷你简胖头鱼" pitchFamily="65" charset="-122"/>
              </a:endParaRPr>
            </a:p>
          </p:txBody>
        </p:sp>
      </p:grpSp>
      <p:grpSp>
        <p:nvGrpSpPr>
          <p:cNvPr id="459791" name="Group 15"/>
          <p:cNvGrpSpPr/>
          <p:nvPr/>
        </p:nvGrpSpPr>
        <p:grpSpPr>
          <a:xfrm>
            <a:off x="5515610" y="3259455"/>
            <a:ext cx="1374775" cy="860425"/>
            <a:chOff x="0" y="0"/>
            <a:chExt cx="866" cy="542"/>
          </a:xfrm>
        </p:grpSpPr>
        <p:grpSp>
          <p:nvGrpSpPr>
            <p:cNvPr id="11280" name="Group 16"/>
            <p:cNvGrpSpPr/>
            <p:nvPr/>
          </p:nvGrpSpPr>
          <p:grpSpPr>
            <a:xfrm>
              <a:off x="0" y="0"/>
              <a:ext cx="451" cy="542"/>
              <a:chOff x="0" y="0"/>
              <a:chExt cx="451" cy="542"/>
            </a:xfrm>
          </p:grpSpPr>
          <p:sp>
            <p:nvSpPr>
              <p:cNvPr id="11281" name="Text Box 17"/>
              <p:cNvSpPr txBox="1"/>
              <p:nvPr/>
            </p:nvSpPr>
            <p:spPr>
              <a:xfrm>
                <a:off x="0" y="0"/>
                <a:ext cx="451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800" dirty="0">
                    <a:latin typeface="宋体" panose="02010600030101010101" pitchFamily="2" charset="-122"/>
                    <a:ea typeface="迷你简胖头鱼" pitchFamily="65" charset="-122"/>
                  </a:rPr>
                  <a:t>240</a:t>
                </a:r>
                <a:endParaRPr lang="en-US" altLang="zh-CN" sz="2800" dirty="0">
                  <a:latin typeface="宋体" panose="02010600030101010101" pitchFamily="2" charset="-122"/>
                  <a:ea typeface="迷你简胖头鱼" pitchFamily="65" charset="-122"/>
                </a:endParaRPr>
              </a:p>
            </p:txBody>
          </p:sp>
          <p:sp>
            <p:nvSpPr>
              <p:cNvPr id="11282" name="Line 18"/>
              <p:cNvSpPr/>
              <p:nvPr/>
            </p:nvSpPr>
            <p:spPr>
              <a:xfrm>
                <a:off x="55" y="244"/>
                <a:ext cx="28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  <a:ea typeface="迷你简胖头鱼" pitchFamily="65" charset="-122"/>
                </a:endParaRPr>
              </a:p>
            </p:txBody>
          </p:sp>
          <p:sp>
            <p:nvSpPr>
              <p:cNvPr id="11283" name="Text Box 19"/>
              <p:cNvSpPr txBox="1"/>
              <p:nvPr/>
            </p:nvSpPr>
            <p:spPr>
              <a:xfrm>
                <a:off x="111" y="213"/>
                <a:ext cx="225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2800" dirty="0">
                    <a:latin typeface="宋体" panose="02010600030101010101" pitchFamily="2" charset="-122"/>
                    <a:ea typeface="迷你简胖头鱼" pitchFamily="65" charset="-122"/>
                  </a:rPr>
                  <a:t>3</a:t>
                </a:r>
                <a:endParaRPr lang="en-US" altLang="zh-CN" sz="2800" dirty="0">
                  <a:latin typeface="宋体" panose="02010600030101010101" pitchFamily="2" charset="-122"/>
                  <a:ea typeface="迷你简胖头鱼" pitchFamily="65" charset="-122"/>
                </a:endParaRPr>
              </a:p>
            </p:txBody>
          </p:sp>
        </p:grpSp>
        <p:sp>
          <p:nvSpPr>
            <p:cNvPr id="11284" name="Text Box 20"/>
            <p:cNvSpPr txBox="1"/>
            <p:nvPr/>
          </p:nvSpPr>
          <p:spPr>
            <a:xfrm>
              <a:off x="303" y="102"/>
              <a:ext cx="56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en-US" sz="2800" dirty="0">
                  <a:latin typeface="宋体" panose="02010600030101010101" pitchFamily="2" charset="-122"/>
                  <a:ea typeface="迷你简胖头鱼" pitchFamily="65" charset="-122"/>
                </a:rPr>
                <a:t>＝</a:t>
              </a:r>
              <a:r>
                <a:rPr lang="en-US" altLang="zh-CN" sz="2800" dirty="0">
                  <a:solidFill>
                    <a:srgbClr val="FF3300"/>
                  </a:solidFill>
                  <a:latin typeface="宋体" panose="02010600030101010101" pitchFamily="2" charset="-122"/>
                  <a:ea typeface="迷你简胖头鱼" pitchFamily="65" charset="-122"/>
                </a:rPr>
                <a:t>80</a:t>
              </a:r>
              <a:r>
                <a:rPr lang="en-US" altLang="zh-CN" sz="2800" dirty="0">
                  <a:latin typeface="宋体" panose="02010600030101010101" pitchFamily="2" charset="-122"/>
                  <a:ea typeface="迷你简胖头鱼" pitchFamily="65" charset="-122"/>
                </a:rPr>
                <a:t> </a:t>
              </a:r>
              <a:endParaRPr lang="en-US" altLang="zh-CN" sz="2800" dirty="0">
                <a:latin typeface="宋体" panose="02010600030101010101" pitchFamily="2" charset="-122"/>
                <a:ea typeface="迷你简胖头鱼" pitchFamily="65" charset="-122"/>
              </a:endParaRPr>
            </a:p>
          </p:txBody>
        </p:sp>
      </p:grpSp>
      <p:sp>
        <p:nvSpPr>
          <p:cNvPr id="11285" name="Text Box 21"/>
          <p:cNvSpPr txBox="1"/>
          <p:nvPr/>
        </p:nvSpPr>
        <p:spPr>
          <a:xfrm>
            <a:off x="7265988" y="3532188"/>
            <a:ext cx="12223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</a:rPr>
              <a:t>……</a:t>
            </a:r>
            <a:endParaRPr lang="en-US" altLang="zh-CN" b="1" dirty="0">
              <a:solidFill>
                <a:schemeClr val="tx2"/>
              </a:solidFill>
              <a:latin typeface="Times New Roman" panose="02020603050405020304" pitchFamily="18" charset="0"/>
              <a:ea typeface="楷体_GB2312" panose="02010609030101010101" charset="-122"/>
            </a:endParaRPr>
          </a:p>
        </p:txBody>
      </p:sp>
      <p:sp>
        <p:nvSpPr>
          <p:cNvPr id="459807" name="AutoShape 32"/>
          <p:cNvSpPr/>
          <p:nvPr/>
        </p:nvSpPr>
        <p:spPr>
          <a:xfrm>
            <a:off x="6642735" y="4119880"/>
            <a:ext cx="4768850" cy="857885"/>
          </a:xfrm>
          <a:prstGeom prst="cloudCallout">
            <a:avLst>
              <a:gd name="adj1" fmla="val -40759"/>
              <a:gd name="adj2" fmla="val 7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 eaLnBrk="0" hangingPunct="0"/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迷你简胖头鱼" pitchFamily="65" charset="-122"/>
              </a:rPr>
              <a:t>比值</a:t>
            </a:r>
            <a:r>
              <a:rPr lang="en-US" altLang="zh-CN" sz="2800" b="1" dirty="0">
                <a:solidFill>
                  <a:schemeClr val="bg1"/>
                </a:solidFill>
                <a:latin typeface="宋体" panose="02010600030101010101" pitchFamily="2" charset="-122"/>
                <a:ea typeface="迷你简胖头鱼" pitchFamily="65" charset="-122"/>
              </a:rPr>
              <a:t>80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迷你简胖头鱼" pitchFamily="65" charset="-122"/>
              </a:rPr>
              <a:t>表示什么？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  <a:ea typeface="迷你简胖头鱼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t="35411"/>
          <a:stretch>
            <a:fillRect/>
          </a:stretch>
        </p:blipFill>
        <p:spPr>
          <a:xfrm>
            <a:off x="8756650" y="5223510"/>
            <a:ext cx="3174365" cy="1553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5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5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5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/>
      <p:bldP spid="11285" grpId="0"/>
      <p:bldP spid="45980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1" y="218835"/>
            <a:ext cx="7190476" cy="5142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34" y="854732"/>
            <a:ext cx="8619048" cy="10761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b="64358"/>
          <a:stretch>
            <a:fillRect/>
          </a:stretch>
        </p:blipFill>
        <p:spPr>
          <a:xfrm>
            <a:off x="781685" y="2145665"/>
            <a:ext cx="8402955" cy="578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15" y="3820881"/>
            <a:ext cx="10378286" cy="2317268"/>
          </a:xfrm>
          <a:prstGeom prst="rect">
            <a:avLst/>
          </a:prstGeom>
        </p:spPr>
      </p:pic>
      <p:grpSp>
        <p:nvGrpSpPr>
          <p:cNvPr id="17410" name="组合 44034"/>
          <p:cNvGrpSpPr/>
          <p:nvPr/>
        </p:nvGrpSpPr>
        <p:grpSpPr>
          <a:xfrm>
            <a:off x="1678554" y="2733993"/>
            <a:ext cx="1003044" cy="1068631"/>
            <a:chOff x="769" y="387"/>
            <a:chExt cx="1440" cy="965"/>
          </a:xfrm>
        </p:grpSpPr>
        <p:sp>
          <p:nvSpPr>
            <p:cNvPr id="17411" name="直接连接符 44035"/>
            <p:cNvSpPr/>
            <p:nvPr/>
          </p:nvSpPr>
          <p:spPr>
            <a:xfrm>
              <a:off x="930" y="858"/>
              <a:ext cx="1019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12" name="文本框 44036"/>
            <p:cNvSpPr txBox="1"/>
            <p:nvPr/>
          </p:nvSpPr>
          <p:spPr>
            <a:xfrm>
              <a:off x="769" y="881"/>
              <a:ext cx="1440" cy="4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时间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413" name="文本框 44037"/>
            <p:cNvSpPr txBox="1"/>
            <p:nvPr/>
          </p:nvSpPr>
          <p:spPr>
            <a:xfrm>
              <a:off x="769" y="387"/>
              <a:ext cx="1440" cy="4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路程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44034" name="文本框 44033"/>
          <p:cNvSpPr txBox="1"/>
          <p:nvPr/>
        </p:nvSpPr>
        <p:spPr>
          <a:xfrm>
            <a:off x="2681605" y="2964180"/>
            <a:ext cx="36722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速度</a:t>
            </a:r>
            <a:endParaRPr lang="zh-CN" altLang="en-US" sz="3200" b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7300" y="2994660"/>
            <a:ext cx="1440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（一定）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31855" y="3915052"/>
            <a:ext cx="2938957" cy="679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7813963" y="4525818"/>
            <a:ext cx="29833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008820" y="5093854"/>
            <a:ext cx="19375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8552873" y="4594407"/>
            <a:ext cx="2603728" cy="573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6" grpId="0"/>
      <p:bldP spid="8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42" y="3014700"/>
            <a:ext cx="8337290" cy="642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42" y="440659"/>
            <a:ext cx="9478725" cy="2438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69" y="1736057"/>
            <a:ext cx="9255114" cy="1142859"/>
          </a:xfrm>
          <a:prstGeom prst="rect">
            <a:avLst/>
          </a:prstGeom>
        </p:spPr>
      </p:pic>
      <p:sp>
        <p:nvSpPr>
          <p:cNvPr id="2" name="Text Box 5"/>
          <p:cNvSpPr txBox="1"/>
          <p:nvPr/>
        </p:nvSpPr>
        <p:spPr>
          <a:xfrm>
            <a:off x="971550" y="3716655"/>
            <a:ext cx="978471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  <a:ea typeface="迷你简胖头鱼" pitchFamily="65" charset="-122"/>
                <a:sym typeface="+mn-ea"/>
              </a:rPr>
              <a:t>总价是随着数量的变化而变化的。</a:t>
            </a:r>
            <a:endParaRPr lang="zh-CN" altLang="en-US" sz="2800" b="1" dirty="0">
              <a:solidFill>
                <a:srgbClr val="FF3300"/>
              </a:solidFill>
              <a:latin typeface="宋体" panose="02010600030101010101" pitchFamily="2" charset="-122"/>
              <a:ea typeface="迷你简胖头鱼" pitchFamily="65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  <a:ea typeface="迷你简胖头鱼" pitchFamily="65" charset="-122"/>
              </a:rPr>
              <a:t>数量扩大，总价随着扩大；数量缩小，总价也随着缩小。</a:t>
            </a:r>
            <a:endParaRPr lang="zh-CN" altLang="en-US" sz="2800" b="1" dirty="0">
              <a:solidFill>
                <a:srgbClr val="FF3300"/>
              </a:solidFill>
              <a:latin typeface="宋体" panose="02010600030101010101" pitchFamily="2" charset="-122"/>
              <a:ea typeface="迷你简胖头鱼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42" y="440659"/>
            <a:ext cx="9478725" cy="2438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69" y="1736057"/>
            <a:ext cx="9255114" cy="11428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42" y="3140882"/>
            <a:ext cx="8704093" cy="576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171" y="3777895"/>
            <a:ext cx="7980952" cy="180952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141267" y="4403324"/>
            <a:ext cx="146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比值相等。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UNIT_TABLE_BEAUTIFY" val="smartTable{0873507d-4697-48fb-b3d3-f24230e0dca9}"/>
  <p:tag name="TABLE_ENDDRAG_ORIGIN_RECT" val="595*123"/>
  <p:tag name="TABLE_ENDDRAG_RECT" val="106*101*595*123"/>
</p:tagLst>
</file>

<file path=ppt/tags/tag2.xml><?xml version="1.0" encoding="utf-8"?>
<p:tagLst xmlns:p="http://schemas.openxmlformats.org/presentationml/2006/main">
  <p:tag name="REFSHAPE" val="944788796"/>
  <p:tag name="KSO_WM_UNIT_PLACING_PICTURE_USER_VIEWPORT" val="{&quot;height&quot;:3060.0015748031497,&quot;width&quot;:9180.0031496062984}"/>
</p:tagLst>
</file>

<file path=ppt/tags/tag3.xml><?xml version="1.0" encoding="utf-8"?>
<p:tagLst xmlns:p="http://schemas.openxmlformats.org/presentationml/2006/main">
  <p:tag name="REFSHAPE" val="944788796"/>
  <p:tag name="KSO_WM_UNIT_PLACING_PICTURE_USER_VIEWPORT" val="{&quot;height&quot;:3060.0015748031497,&quot;width&quot;:9180.003149606298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1195</Words>
  <Application>WPS 演示</Application>
  <PresentationFormat>宽屏</PresentationFormat>
  <Paragraphs>291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11</vt:i4>
      </vt:variant>
      <vt:variant>
        <vt:lpstr>幻灯片标题</vt:lpstr>
      </vt:variant>
      <vt:variant>
        <vt:i4>27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黑体</vt:lpstr>
      <vt:lpstr>楷体_GB2312</vt:lpstr>
      <vt:lpstr>迷你简胖头鱼</vt:lpstr>
      <vt:lpstr>Times New Roman</vt:lpstr>
      <vt:lpstr>楷体</vt:lpstr>
      <vt:lpstr>Calibri</vt:lpstr>
      <vt:lpstr>Arial Unicode MS</vt:lpstr>
      <vt:lpstr>Calibri Light</vt:lpstr>
      <vt:lpstr>华文楷体</vt:lpstr>
      <vt:lpstr>Calibri</vt:lpstr>
      <vt:lpstr>Office 主题</vt:lpstr>
      <vt:lpstr>1_默认设计模板</vt:lpstr>
      <vt:lpstr>Equation.3</vt:lpstr>
      <vt:lpstr>Equation.KSEE3</vt:lpstr>
      <vt:lpstr>Equation.KSEE3</vt:lpstr>
      <vt:lpstr>Equation.3</vt:lpstr>
      <vt:lpstr>Equation.3</vt:lpstr>
      <vt:lpstr>Equation.3</vt:lpstr>
      <vt:lpstr>Equation.3</vt:lpstr>
      <vt:lpstr>Equation.3</vt:lpstr>
      <vt:lpstr>Equation.KSEE3</vt:lpstr>
      <vt:lpstr>Equation.KSEE3</vt:lpstr>
      <vt:lpstr>Equation.KSEE3</vt:lpstr>
      <vt:lpstr>正比例的意义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要求：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cjh</dc:creator>
  <cp:lastModifiedBy>飞扬</cp:lastModifiedBy>
  <cp:revision>30</cp:revision>
  <dcterms:created xsi:type="dcterms:W3CDTF">2017-02-07T07:56:00Z</dcterms:created>
  <dcterms:modified xsi:type="dcterms:W3CDTF">2021-04-04T09:03:13Z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