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notesSlides/notesSlide41.xml" ContentType="application/vnd.openxmlformats-officedocument.presentationml.notesSlide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68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tags/tag57.xml" ContentType="application/vnd.openxmlformats-officedocument.presentationml.tags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notesSlides/notesSlide42.xml" ContentType="application/vnd.openxmlformats-officedocument.presentationml.notesSlide+xml"/>
  <Default Extension="wdp" ContentType="image/vnd.ms-photo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53.xml" ContentType="application/vnd.openxmlformats-officedocument.presentationml.tags+xml"/>
  <Override PartName="/ppt/notesSlides/notesSlide31.xml" ContentType="application/vnd.openxmlformats-officedocument.presentationml.notesSlide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tags/tag58.xml" ContentType="application/vnd.openxmlformats-officedocument.presentationml.tags+xml"/>
  <Override PartName="/ppt/notesSlides/notesSlide36.xml" ContentType="application/vnd.openxmlformats-officedocument.presentationml.notesSlide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notesSlides/notesSlide21.xml" ContentType="application/vnd.openxmlformats-officedocument.presentationml.notesSlide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slides/slide79.xml" ContentType="application/vnd.openxmlformats-officedocument.presentationml.slide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notesSlides/notesSlide15.xml" ContentType="application/vnd.openxmlformats-officedocument.presentationml.notesSlide+xml"/>
  <Override PartName="/ppt/tags/tag48.xml" ContentType="application/vnd.openxmlformats-officedocument.presentationml.tags+xml"/>
  <Override PartName="/ppt/notesSlides/notesSlide26.xml" ContentType="application/vnd.openxmlformats-officedocument.presentationml.notesSlide+xml"/>
  <Override PartName="/ppt/tags/tag66.xml" ContentType="application/vnd.openxmlformats-officedocument.presentationml.tags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55.xml" ContentType="application/vnd.openxmlformats-officedocument.presentationml.tags+xml"/>
  <Override PartName="/ppt/notesSlides/notesSlide33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notesSlides/notesSlide40.xml" ContentType="application/vnd.openxmlformats-officedocument.presentationml.notesSlide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Default Extension="fntdata" ContentType="application/x-fontdata"/>
  <Override PartName="/ppt/tags/tag56.xml" ContentType="application/vnd.openxmlformats-officedocument.presentationml.tags+xml"/>
  <Override PartName="/ppt/notesSlides/notesSlide34.xml" ContentType="application/vnd.openxmlformats-officedocument.presentationml.notesSlide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90"/>
  </p:notesMasterIdLst>
  <p:handoutMasterIdLst>
    <p:handoutMasterId r:id="rId91"/>
  </p:handoutMasterIdLst>
  <p:sldIdLst>
    <p:sldId id="286" r:id="rId2"/>
    <p:sldId id="448" r:id="rId3"/>
    <p:sldId id="289" r:id="rId4"/>
    <p:sldId id="449" r:id="rId5"/>
    <p:sldId id="291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78" r:id="rId35"/>
    <p:sldId id="299" r:id="rId36"/>
    <p:sldId id="450" r:id="rId37"/>
    <p:sldId id="296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87" r:id="rId46"/>
    <p:sldId id="388" r:id="rId47"/>
    <p:sldId id="389" r:id="rId48"/>
    <p:sldId id="390" r:id="rId49"/>
    <p:sldId id="391" r:id="rId50"/>
    <p:sldId id="392" r:id="rId51"/>
    <p:sldId id="393" r:id="rId52"/>
    <p:sldId id="435" r:id="rId53"/>
    <p:sldId id="451" r:id="rId54"/>
    <p:sldId id="300" r:id="rId55"/>
    <p:sldId id="398" r:id="rId56"/>
    <p:sldId id="399" r:id="rId57"/>
    <p:sldId id="400" r:id="rId58"/>
    <p:sldId id="401" r:id="rId59"/>
    <p:sldId id="402" r:id="rId60"/>
    <p:sldId id="404" r:id="rId61"/>
    <p:sldId id="405" r:id="rId62"/>
    <p:sldId id="406" r:id="rId63"/>
    <p:sldId id="407" r:id="rId64"/>
    <p:sldId id="307" r:id="rId65"/>
    <p:sldId id="452" r:id="rId66"/>
    <p:sldId id="397" r:id="rId67"/>
    <p:sldId id="460" r:id="rId68"/>
    <p:sldId id="438" r:id="rId69"/>
    <p:sldId id="461" r:id="rId70"/>
    <p:sldId id="437" r:id="rId71"/>
    <p:sldId id="462" r:id="rId72"/>
    <p:sldId id="436" r:id="rId73"/>
    <p:sldId id="463" r:id="rId74"/>
    <p:sldId id="440" r:id="rId75"/>
    <p:sldId id="464" r:id="rId76"/>
    <p:sldId id="441" r:id="rId77"/>
    <p:sldId id="465" r:id="rId78"/>
    <p:sldId id="442" r:id="rId79"/>
    <p:sldId id="466" r:id="rId80"/>
    <p:sldId id="312" r:id="rId81"/>
    <p:sldId id="453" r:id="rId82"/>
    <p:sldId id="311" r:id="rId83"/>
    <p:sldId id="313" r:id="rId84"/>
    <p:sldId id="314" r:id="rId85"/>
    <p:sldId id="445" r:id="rId86"/>
    <p:sldId id="446" r:id="rId87"/>
    <p:sldId id="447" r:id="rId88"/>
    <p:sldId id="315" r:id="rId89"/>
  </p:sldIdLst>
  <p:sldSz cx="12192000" cy="6858000"/>
  <p:notesSz cx="6858000" cy="9144000"/>
  <p:embeddedFontLst>
    <p:embeddedFont>
      <p:font typeface="方正姚体" charset="-122"/>
      <p:regular r:id="rId92"/>
    </p:embeddedFont>
    <p:embeddedFont>
      <p:font typeface="华文隶书" charset="-122"/>
      <p:regular r:id="rId93"/>
    </p:embeddedFont>
    <p:embeddedFont>
      <p:font typeface="Cambria" pitchFamily="18" charset="0"/>
      <p:regular r:id="rId94"/>
      <p:bold r:id="rId95"/>
      <p:italic r:id="rId96"/>
      <p:boldItalic r:id="rId97"/>
    </p:embeddedFont>
    <p:embeddedFont>
      <p:font typeface="微软雅黑" pitchFamily="34" charset="-122"/>
      <p:regular r:id="rId9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75"/>
    <a:srgbClr val="FCD55A"/>
    <a:srgbClr val="FFEE6C"/>
    <a:srgbClr val="ECE012"/>
    <a:srgbClr val="E7C317"/>
    <a:srgbClr val="FEFDF8"/>
    <a:srgbClr val="FFED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55" autoAdjust="0"/>
    <p:restoredTop sz="94660"/>
  </p:normalViewPr>
  <p:slideViewPr>
    <p:cSldViewPr snapToGrid="0" showGuides="1">
      <p:cViewPr>
        <p:scale>
          <a:sx n="108" d="100"/>
          <a:sy n="108" d="100"/>
        </p:scale>
        <p:origin x="120" y="486"/>
      </p:cViewPr>
      <p:guideLst>
        <p:guide orient="horz" pos="2160"/>
        <p:guide pos="398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582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font" Target="fonts/font2.fntdata"/><Relationship Id="rId98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9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3.fntdata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Cambria" panose="0204050305040603020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Cambria" panose="02040503050406030204" charset="0"/>
              </a:rPr>
              <a:pPr/>
              <a:t>2021/5/31</a:t>
            </a:fld>
            <a:endParaRPr lang="zh-CN" altLang="en-US">
              <a:latin typeface="Cambria" panose="020405030504060302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Cambria" panose="0204050305040603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Cambria" panose="02040503050406030204" charset="0"/>
              </a:rPr>
              <a:pPr/>
              <a:t>‹#›</a:t>
            </a:fld>
            <a:endParaRPr lang="zh-CN" altLang="en-US">
              <a:latin typeface="Cambria" panose="02040503050406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mbria" panose="020405030504060302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mbria" panose="02040503050406030204" charset="0"/>
              </a:defRPr>
            </a:lvl1pPr>
          </a:lstStyle>
          <a:p>
            <a:fld id="{0B496DD8-C4EB-4874-AFBE-9605B6659481}" type="datetimeFigureOut">
              <a:rPr lang="zh-CN" altLang="en-US" smtClean="0"/>
              <a:pPr/>
              <a:t>2021/5/31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mbria" panose="020405030504060302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mbria" panose="02040503050406030204" charset="0"/>
              </a:defRPr>
            </a:lvl1pPr>
          </a:lstStyle>
          <a:p>
            <a:fld id="{175D975F-A2D9-4F92-A3F7-25EB266BCD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mbria" panose="0204050305040603020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mbria" panose="0204050305040603020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mbria" panose="0204050305040603020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mbria" panose="0204050305040603020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mbria" panose="0204050305040603020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49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50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51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54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55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56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57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58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59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60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61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62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63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64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65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67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69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71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73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75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77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79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80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81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82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83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84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85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86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87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image5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image6.wdp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image7.wdp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image8.wdp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尾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7518400" y="31102"/>
            <a:ext cx="4673600" cy="2851076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7445829" y="0"/>
            <a:ext cx="4746171" cy="2846547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FEFD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438382" y="933185"/>
            <a:ext cx="1075361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>
            <a:off x="415385" y="191677"/>
            <a:ext cx="789302" cy="812264"/>
          </a:xfrm>
          <a:prstGeom prst="rect">
            <a:avLst/>
          </a:prstGeom>
        </p:spPr>
      </p:pic>
      <p:sp>
        <p:nvSpPr>
          <p:cNvPr id="11" name="Aichitds1"/>
          <p:cNvSpPr txBox="1"/>
          <p:nvPr userDrawn="1"/>
        </p:nvSpPr>
        <p:spPr>
          <a:xfrm>
            <a:off x="1340580" y="266306"/>
            <a:ext cx="55237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3000" b="1" dirty="0">
                <a:gradFill flip="none" rotWithShape="1">
                  <a:gsLst>
                    <a:gs pos="100000">
                      <a:srgbClr val="A41105"/>
                    </a:gs>
                    <a:gs pos="0">
                      <a:srgbClr val="FF081D"/>
                    </a:gs>
                  </a:gsLst>
                  <a:lin ang="5400000" scaled="1"/>
                  <a:tileRect/>
                </a:gradFill>
                <a:latin typeface="思源黑体" panose="020B0500000000000000" pitchFamily="34" charset="-122"/>
                <a:ea typeface="思源黑体" panose="020B0500000000000000" pitchFamily="34" charset="-122"/>
                <a:sym typeface="微软雅黑" panose="020B0503020204020204" pitchFamily="34" charset="-122"/>
              </a:rPr>
              <a:t>没有共产党就没有新中国</a:t>
            </a: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636433" y="377371"/>
            <a:ext cx="3483078" cy="448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正文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7518400" y="31102"/>
            <a:ext cx="4673600" cy="285107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7445829" y="0"/>
            <a:ext cx="4746171" cy="2846547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FEFD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>
            <a:off x="415385" y="191677"/>
            <a:ext cx="789302" cy="81226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636433" y="377371"/>
            <a:ext cx="3483078" cy="448578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1438382" y="933185"/>
            <a:ext cx="1075361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ichitds1"/>
          <p:cNvSpPr txBox="1"/>
          <p:nvPr userDrawn="1"/>
        </p:nvSpPr>
        <p:spPr>
          <a:xfrm>
            <a:off x="1340579" y="276580"/>
            <a:ext cx="64163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3000" b="1" dirty="0">
                <a:gradFill flip="none" rotWithShape="1">
                  <a:gsLst>
                    <a:gs pos="100000">
                      <a:srgbClr val="A41105"/>
                    </a:gs>
                    <a:gs pos="0">
                      <a:srgbClr val="FF081D"/>
                    </a:gs>
                  </a:gsLst>
                  <a:lin ang="5400000" scaled="1"/>
                  <a:tileRect/>
                </a:gradFill>
                <a:latin typeface="思源黑体" panose="020B0500000000000000" pitchFamily="34" charset="-122"/>
                <a:ea typeface="思源黑体" panose="020B0500000000000000" pitchFamily="34" charset="-122"/>
                <a:sym typeface="微软雅黑" panose="020B0503020204020204" pitchFamily="34" charset="-122"/>
              </a:rPr>
              <a:t>没有共产党就没有社会主义中国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正文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7518400" y="31102"/>
            <a:ext cx="4673600" cy="285107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7445829" y="0"/>
            <a:ext cx="4746171" cy="2846547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FEFD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>
            <a:off x="415385" y="191677"/>
            <a:ext cx="789302" cy="81226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636433" y="377371"/>
            <a:ext cx="3483078" cy="448578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1438382" y="933185"/>
            <a:ext cx="1075361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ichitds1"/>
          <p:cNvSpPr txBox="1"/>
          <p:nvPr userDrawn="1"/>
        </p:nvSpPr>
        <p:spPr>
          <a:xfrm>
            <a:off x="1330304" y="276580"/>
            <a:ext cx="66218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3000" b="1" dirty="0">
                <a:gradFill flip="none" rotWithShape="1">
                  <a:gsLst>
                    <a:gs pos="100000">
                      <a:srgbClr val="A41105"/>
                    </a:gs>
                    <a:gs pos="0">
                      <a:srgbClr val="FF081D"/>
                    </a:gs>
                  </a:gsLst>
                  <a:lin ang="5400000" scaled="1"/>
                  <a:tileRect/>
                </a:gradFill>
                <a:latin typeface="思源黑体" panose="020B0500000000000000" pitchFamily="34" charset="-122"/>
                <a:ea typeface="思源黑体" panose="020B0500000000000000" pitchFamily="34" charset="-122"/>
                <a:sym typeface="微软雅黑" panose="020B0503020204020204" pitchFamily="34" charset="-122"/>
              </a:rPr>
              <a:t>没有共产党就没有中国特色社会主义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正文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7518400" y="31102"/>
            <a:ext cx="4673600" cy="285107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7445829" y="0"/>
            <a:ext cx="4746171" cy="2846547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FEFD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>
            <a:off x="415385" y="191677"/>
            <a:ext cx="789302" cy="81226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636433" y="377371"/>
            <a:ext cx="3483078" cy="448578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1438382" y="933185"/>
            <a:ext cx="1075361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ichitds1"/>
          <p:cNvSpPr txBox="1"/>
          <p:nvPr userDrawn="1"/>
        </p:nvSpPr>
        <p:spPr>
          <a:xfrm>
            <a:off x="1330305" y="266306"/>
            <a:ext cx="64163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3000" b="1" dirty="0">
                <a:gradFill flip="none" rotWithShape="1">
                  <a:gsLst>
                    <a:gs pos="100000">
                      <a:srgbClr val="A41105"/>
                    </a:gs>
                    <a:gs pos="0">
                      <a:srgbClr val="FF081D"/>
                    </a:gs>
                  </a:gsLst>
                  <a:lin ang="5400000" scaled="1"/>
                  <a:tileRect/>
                </a:gradFill>
                <a:latin typeface="思源黑体" panose="020B0500000000000000" pitchFamily="34" charset="-122"/>
                <a:ea typeface="思源黑体" panose="020B0500000000000000" pitchFamily="34" charset="-122"/>
                <a:sym typeface="微软雅黑" panose="020B0503020204020204" pitchFamily="34" charset="-122"/>
              </a:rPr>
              <a:t>党的百年光辉历程给我们的深刻启示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觅知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2021/5/31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image1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5.xml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6.xml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8.xml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9.xml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0.xml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1.xml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2.xml"/><Relationship Id="rId4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4.xml"/><Relationship Id="rId4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5.xml"/><Relationship Id="rId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microsoft.com/office/2007/relationships/hdphoto" Target="../media/image11.wdp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microsoft.com/office/2007/relationships/hdphoto" Target="../media/image11.wdp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microsoft.com/office/2007/relationships/hdphoto" Target="../media/image11.wdp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microsoft.com/office/2007/relationships/hdphoto" Target="../media/image11.wdp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microsoft.com/office/2007/relationships/hdphoto" Target="../media/image11.wdp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microsoft.com/office/2007/relationships/hdphoto" Target="../media/image11.wdp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microsoft.com/office/2007/relationships/hdphoto" Target="../media/image11.wdp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microsoft.com/office/2007/relationships/hdphoto" Target="../media/image11.wdp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microsoft.com/office/2007/relationships/hdphoto" Target="../media/image11.wdp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microsoft.com/office/2007/relationships/hdphoto" Target="../media/image11.wdp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74.xml"/><Relationship Id="rId3" Type="http://schemas.openxmlformats.org/officeDocument/2006/relationships/image" Target="../media/image12.png"/><Relationship Id="rId7" Type="http://schemas.openxmlformats.org/officeDocument/2006/relationships/slide" Target="slide7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0.xml"/><Relationship Id="rId5" Type="http://schemas.openxmlformats.org/officeDocument/2006/relationships/slide" Target="slide68.xml"/><Relationship Id="rId10" Type="http://schemas.openxmlformats.org/officeDocument/2006/relationships/slide" Target="slide78.xml"/><Relationship Id="rId4" Type="http://schemas.openxmlformats.org/officeDocument/2006/relationships/slide" Target="slide66.xml"/><Relationship Id="rId9" Type="http://schemas.openxmlformats.org/officeDocument/2006/relationships/slide" Target="slide7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6.xml"/><Relationship Id="rId5" Type="http://schemas.openxmlformats.org/officeDocument/2006/relationships/image" Target="../media/image14.png"/><Relationship Id="rId4" Type="http://schemas.microsoft.com/office/2007/relationships/hdphoto" Target="../media/image11.wdp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74.xml"/><Relationship Id="rId3" Type="http://schemas.openxmlformats.org/officeDocument/2006/relationships/image" Target="../media/image12.png"/><Relationship Id="rId7" Type="http://schemas.openxmlformats.org/officeDocument/2006/relationships/slide" Target="slide7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0.xml"/><Relationship Id="rId5" Type="http://schemas.openxmlformats.org/officeDocument/2006/relationships/slide" Target="slide68.xml"/><Relationship Id="rId10" Type="http://schemas.openxmlformats.org/officeDocument/2006/relationships/slide" Target="slide78.xml"/><Relationship Id="rId4" Type="http://schemas.openxmlformats.org/officeDocument/2006/relationships/slide" Target="slide66.xml"/><Relationship Id="rId9" Type="http://schemas.openxmlformats.org/officeDocument/2006/relationships/slide" Target="slide7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7.xml"/><Relationship Id="rId4" Type="http://schemas.microsoft.com/office/2007/relationships/hdphoto" Target="../media/image11.wdp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74.xml"/><Relationship Id="rId3" Type="http://schemas.openxmlformats.org/officeDocument/2006/relationships/image" Target="../media/image12.png"/><Relationship Id="rId7" Type="http://schemas.openxmlformats.org/officeDocument/2006/relationships/slide" Target="slide7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0.xml"/><Relationship Id="rId5" Type="http://schemas.openxmlformats.org/officeDocument/2006/relationships/slide" Target="slide68.xml"/><Relationship Id="rId10" Type="http://schemas.openxmlformats.org/officeDocument/2006/relationships/slide" Target="slide78.xml"/><Relationship Id="rId4" Type="http://schemas.openxmlformats.org/officeDocument/2006/relationships/slide" Target="slide66.xml"/><Relationship Id="rId9" Type="http://schemas.openxmlformats.org/officeDocument/2006/relationships/slide" Target="slide7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8.xml"/><Relationship Id="rId4" Type="http://schemas.microsoft.com/office/2007/relationships/hdphoto" Target="../media/image11.wdp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74.xml"/><Relationship Id="rId3" Type="http://schemas.openxmlformats.org/officeDocument/2006/relationships/image" Target="../media/image12.png"/><Relationship Id="rId7" Type="http://schemas.openxmlformats.org/officeDocument/2006/relationships/slide" Target="slide7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0.xml"/><Relationship Id="rId5" Type="http://schemas.openxmlformats.org/officeDocument/2006/relationships/slide" Target="slide68.xml"/><Relationship Id="rId10" Type="http://schemas.openxmlformats.org/officeDocument/2006/relationships/slide" Target="slide78.xml"/><Relationship Id="rId4" Type="http://schemas.openxmlformats.org/officeDocument/2006/relationships/slide" Target="slide66.xml"/><Relationship Id="rId9" Type="http://schemas.openxmlformats.org/officeDocument/2006/relationships/slide" Target="slide7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9.xml"/><Relationship Id="rId5" Type="http://schemas.openxmlformats.org/officeDocument/2006/relationships/image" Target="../media/image15.png"/><Relationship Id="rId4" Type="http://schemas.microsoft.com/office/2007/relationships/hdphoto" Target="../media/image11.wdp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" Target="slide74.xml"/><Relationship Id="rId3" Type="http://schemas.openxmlformats.org/officeDocument/2006/relationships/image" Target="../media/image12.png"/><Relationship Id="rId7" Type="http://schemas.openxmlformats.org/officeDocument/2006/relationships/slide" Target="slide7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0.xml"/><Relationship Id="rId5" Type="http://schemas.openxmlformats.org/officeDocument/2006/relationships/slide" Target="slide68.xml"/><Relationship Id="rId10" Type="http://schemas.openxmlformats.org/officeDocument/2006/relationships/slide" Target="slide78.xml"/><Relationship Id="rId4" Type="http://schemas.openxmlformats.org/officeDocument/2006/relationships/slide" Target="slide66.xml"/><Relationship Id="rId9" Type="http://schemas.openxmlformats.org/officeDocument/2006/relationships/slide" Target="slide7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0.xml"/><Relationship Id="rId5" Type="http://schemas.microsoft.com/office/2007/relationships/hdphoto" Target="../media/image11.wdp"/><Relationship Id="rId4" Type="http://schemas.openxmlformats.org/officeDocument/2006/relationships/image" Target="../media/image6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74.xml"/><Relationship Id="rId3" Type="http://schemas.openxmlformats.org/officeDocument/2006/relationships/image" Target="../media/image12.png"/><Relationship Id="rId7" Type="http://schemas.openxmlformats.org/officeDocument/2006/relationships/slide" Target="slide7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0.xml"/><Relationship Id="rId5" Type="http://schemas.openxmlformats.org/officeDocument/2006/relationships/slide" Target="slide68.xml"/><Relationship Id="rId10" Type="http://schemas.openxmlformats.org/officeDocument/2006/relationships/slide" Target="slide78.xml"/><Relationship Id="rId4" Type="http://schemas.openxmlformats.org/officeDocument/2006/relationships/slide" Target="slide66.xml"/><Relationship Id="rId9" Type="http://schemas.openxmlformats.org/officeDocument/2006/relationships/slide" Target="slide7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1.xml"/><Relationship Id="rId4" Type="http://schemas.microsoft.com/office/2007/relationships/hdphoto" Target="../media/image11.wdp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74.xml"/><Relationship Id="rId3" Type="http://schemas.openxmlformats.org/officeDocument/2006/relationships/image" Target="../media/image12.png"/><Relationship Id="rId7" Type="http://schemas.openxmlformats.org/officeDocument/2006/relationships/slide" Target="slide7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0.xml"/><Relationship Id="rId5" Type="http://schemas.openxmlformats.org/officeDocument/2006/relationships/slide" Target="slide68.xml"/><Relationship Id="rId10" Type="http://schemas.openxmlformats.org/officeDocument/2006/relationships/slide" Target="slide78.xml"/><Relationship Id="rId4" Type="http://schemas.openxmlformats.org/officeDocument/2006/relationships/slide" Target="slide66.xml"/><Relationship Id="rId9" Type="http://schemas.openxmlformats.org/officeDocument/2006/relationships/slide" Target="slide7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2.xml"/><Relationship Id="rId5" Type="http://schemas.openxmlformats.org/officeDocument/2006/relationships/image" Target="../media/image16.png"/><Relationship Id="rId4" Type="http://schemas.microsoft.com/office/2007/relationships/hdphoto" Target="../media/image11.wdp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" Target="slide74.xml"/><Relationship Id="rId3" Type="http://schemas.openxmlformats.org/officeDocument/2006/relationships/image" Target="../media/image12.png"/><Relationship Id="rId7" Type="http://schemas.openxmlformats.org/officeDocument/2006/relationships/slide" Target="slide7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0.xml"/><Relationship Id="rId5" Type="http://schemas.openxmlformats.org/officeDocument/2006/relationships/slide" Target="slide68.xml"/><Relationship Id="rId10" Type="http://schemas.openxmlformats.org/officeDocument/2006/relationships/slide" Target="slide78.xml"/><Relationship Id="rId4" Type="http://schemas.openxmlformats.org/officeDocument/2006/relationships/slide" Target="slide66.xml"/><Relationship Id="rId9" Type="http://schemas.openxmlformats.org/officeDocument/2006/relationships/slide" Target="slide7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ichitds1"/>
          <p:cNvSpPr txBox="1"/>
          <p:nvPr/>
        </p:nvSpPr>
        <p:spPr>
          <a:xfrm>
            <a:off x="749300" y="1857375"/>
            <a:ext cx="11158220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8000" b="1" dirty="0">
                <a:ln>
                  <a:solidFill>
                    <a:schemeClr val="tx1"/>
                  </a:solidFill>
                </a:ln>
                <a:solidFill>
                  <a:srgbClr val="FFEA7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  <a:sym typeface="思源黑体" panose="020B0500000000000000" pitchFamily="34" charset="-122"/>
              </a:rPr>
              <a:t>学党史 知党情 感党恩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078730" y="372110"/>
            <a:ext cx="1437640" cy="148082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74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027" y="210048"/>
            <a:ext cx="1506516" cy="7404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0" y="330292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itchFamily="2" charset="-122"/>
                <a:ea typeface="方正姚体" pitchFamily="2" charset="-122"/>
              </a:rPr>
              <a:t>党史知识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itchFamily="2" charset="-122"/>
                <a:ea typeface="方正姚体" pitchFamily="2" charset="-122"/>
              </a:rPr>
              <a:t>竞赛</a:t>
            </a:r>
            <a:endParaRPr lang="en-US" altLang="zh-CN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41" name="图片 40" descr="图片包含 室内, 食物, 桌子, 盘子&#10;&#10;描述已自动生成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693628" y="14502"/>
            <a:ext cx="4498405" cy="1131777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74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605"/>
            <a:ext cx="2083435" cy="10242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7875182" y="5292948"/>
            <a:ext cx="3416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itchFamily="2" charset="-122"/>
                <a:ea typeface="华文隶书" pitchFamily="2" charset="-122"/>
              </a:rPr>
              <a:t>武进区坂上初级中学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5180" y="1602740"/>
            <a:ext cx="10884535" cy="4414520"/>
          </a:xfrm>
          <a:prstGeom prst="rect">
            <a:avLst/>
          </a:prstGeom>
          <a:solidFill>
            <a:srgbClr val="BA1219">
              <a:alpha val="15000"/>
            </a:srgbClr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0" name="五边形 39"/>
          <p:cNvSpPr/>
          <p:nvPr/>
        </p:nvSpPr>
        <p:spPr>
          <a:xfrm>
            <a:off x="805180" y="1602740"/>
            <a:ext cx="1041399" cy="848358"/>
          </a:xfrm>
          <a:prstGeom prst="homePlate">
            <a:avLst>
              <a:gd name="adj" fmla="val 15591"/>
            </a:avLst>
          </a:prstGeom>
          <a:solidFill>
            <a:srgbClr val="BA1219"/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4000" b="1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6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662306" y="4170220"/>
            <a:ext cx="2088098" cy="2088094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865505" y="2721608"/>
            <a:ext cx="1088453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标志着中国由国内战争走向抗日民族解放战争的转折点的事件(   )。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A.三大主力红军会师    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B.西安事变的和平解决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C.第二次国共合作的建立</a:t>
            </a:r>
          </a:p>
        </p:txBody>
      </p:sp>
      <p:sp>
        <p:nvSpPr>
          <p:cNvPr id="4" name="矩形 3"/>
          <p:cNvSpPr/>
          <p:nvPr/>
        </p:nvSpPr>
        <p:spPr>
          <a:xfrm>
            <a:off x="10768965" y="2451100"/>
            <a:ext cx="6438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5180" y="1602740"/>
            <a:ext cx="10884535" cy="4414520"/>
          </a:xfrm>
          <a:prstGeom prst="rect">
            <a:avLst/>
          </a:prstGeom>
          <a:solidFill>
            <a:srgbClr val="BA1219">
              <a:alpha val="15000"/>
            </a:srgbClr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0" name="五边形 39"/>
          <p:cNvSpPr/>
          <p:nvPr/>
        </p:nvSpPr>
        <p:spPr>
          <a:xfrm>
            <a:off x="805180" y="1602740"/>
            <a:ext cx="1041399" cy="848358"/>
          </a:xfrm>
          <a:prstGeom prst="homePlate">
            <a:avLst>
              <a:gd name="adj" fmla="val 15591"/>
            </a:avLst>
          </a:prstGeom>
          <a:solidFill>
            <a:srgbClr val="BA1219"/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4000" b="1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7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662306" y="4170220"/>
            <a:ext cx="2088098" cy="2088094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805180" y="2315843"/>
            <a:ext cx="1088453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1939 年 10 月 ， 毛泽东在《〈 共产党人〉发刊词》 一文中总结中国革命的三大法宝是（    ） 。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A、 实事求是、 群众路线、 独立自主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B、 统一战线、 武装斗争、 党的建设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C、 政治路线、 组织路线、 思想路线</a:t>
            </a:r>
          </a:p>
        </p:txBody>
      </p:sp>
      <p:sp>
        <p:nvSpPr>
          <p:cNvPr id="4" name="矩形 3"/>
          <p:cNvSpPr/>
          <p:nvPr/>
        </p:nvSpPr>
        <p:spPr>
          <a:xfrm>
            <a:off x="4304128" y="2845826"/>
            <a:ext cx="6438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5180" y="1602740"/>
            <a:ext cx="10884535" cy="4414520"/>
          </a:xfrm>
          <a:prstGeom prst="rect">
            <a:avLst/>
          </a:prstGeom>
          <a:solidFill>
            <a:srgbClr val="BA1219">
              <a:alpha val="15000"/>
            </a:srgbClr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0" name="五边形 39"/>
          <p:cNvSpPr/>
          <p:nvPr/>
        </p:nvSpPr>
        <p:spPr>
          <a:xfrm>
            <a:off x="805180" y="1602740"/>
            <a:ext cx="1041399" cy="848358"/>
          </a:xfrm>
          <a:prstGeom prst="homePlate">
            <a:avLst>
              <a:gd name="adj" fmla="val 15591"/>
            </a:avLst>
          </a:prstGeom>
          <a:solidFill>
            <a:srgbClr val="BA1219"/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4000" b="1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8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662306" y="4170220"/>
            <a:ext cx="2088098" cy="2088094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865505" y="2721608"/>
            <a:ext cx="1088453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解放战争时期,人民解放军进行战略决战的三大战役是（    ）。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A.辽沈、淮海、渡江战役  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B.徐州、淮海、渡江战役 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C.辽沈、淮海、平津战役</a:t>
            </a:r>
          </a:p>
        </p:txBody>
      </p:sp>
      <p:sp>
        <p:nvSpPr>
          <p:cNvPr id="4" name="矩形 3"/>
          <p:cNvSpPr/>
          <p:nvPr/>
        </p:nvSpPr>
        <p:spPr>
          <a:xfrm>
            <a:off x="9757410" y="2451100"/>
            <a:ext cx="6438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5180" y="1602740"/>
            <a:ext cx="10884535" cy="4414520"/>
          </a:xfrm>
          <a:prstGeom prst="rect">
            <a:avLst/>
          </a:prstGeom>
          <a:solidFill>
            <a:srgbClr val="BA1219">
              <a:alpha val="15000"/>
            </a:srgbClr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0" name="五边形 39"/>
          <p:cNvSpPr/>
          <p:nvPr/>
        </p:nvSpPr>
        <p:spPr>
          <a:xfrm>
            <a:off x="805180" y="1602740"/>
            <a:ext cx="1041399" cy="848358"/>
          </a:xfrm>
          <a:prstGeom prst="homePlate">
            <a:avLst>
              <a:gd name="adj" fmla="val 15591"/>
            </a:avLst>
          </a:prstGeom>
          <a:solidFill>
            <a:srgbClr val="BA1219"/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4000" b="1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9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662306" y="4170220"/>
            <a:ext cx="2088098" cy="2088094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865505" y="2721608"/>
            <a:ext cx="1088453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1940年8月,为粉碎日军进攻,八路军副总指挥（   ）指挥105个团共20余万人在华北地区发动了百团大战。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A.叶剑英          B.朱德        C.彭德怀</a:t>
            </a:r>
          </a:p>
        </p:txBody>
      </p:sp>
      <p:sp>
        <p:nvSpPr>
          <p:cNvPr id="5" name="矩形 4"/>
          <p:cNvSpPr/>
          <p:nvPr/>
        </p:nvSpPr>
        <p:spPr>
          <a:xfrm>
            <a:off x="8233410" y="2451100"/>
            <a:ext cx="58420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5180" y="1602740"/>
            <a:ext cx="10884535" cy="4414520"/>
          </a:xfrm>
          <a:prstGeom prst="rect">
            <a:avLst/>
          </a:prstGeom>
          <a:solidFill>
            <a:srgbClr val="BA1219">
              <a:alpha val="15000"/>
            </a:srgbClr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0" name="五边形 39"/>
          <p:cNvSpPr/>
          <p:nvPr/>
        </p:nvSpPr>
        <p:spPr>
          <a:xfrm>
            <a:off x="805180" y="1602740"/>
            <a:ext cx="1041399" cy="848358"/>
          </a:xfrm>
          <a:prstGeom prst="homePlate">
            <a:avLst>
              <a:gd name="adj" fmla="val 15591"/>
            </a:avLst>
          </a:prstGeom>
          <a:solidFill>
            <a:srgbClr val="BA1219"/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4000" b="1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10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662306" y="4170220"/>
            <a:ext cx="2088098" cy="2088094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865505" y="2736848"/>
            <a:ext cx="108845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我国社会主义初级阶段开始于(    )年。</a:t>
            </a:r>
          </a:p>
          <a:p>
            <a:pPr>
              <a:lnSpc>
                <a:spcPct val="20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A.1949           B.1956         C.1978</a:t>
            </a:r>
          </a:p>
        </p:txBody>
      </p:sp>
      <p:sp>
        <p:nvSpPr>
          <p:cNvPr id="4" name="矩形 3"/>
          <p:cNvSpPr/>
          <p:nvPr/>
        </p:nvSpPr>
        <p:spPr>
          <a:xfrm>
            <a:off x="5774055" y="2588260"/>
            <a:ext cx="6438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5180" y="1602740"/>
            <a:ext cx="10884535" cy="4414520"/>
          </a:xfrm>
          <a:prstGeom prst="rect">
            <a:avLst/>
          </a:prstGeom>
          <a:solidFill>
            <a:srgbClr val="BA1219">
              <a:alpha val="15000"/>
            </a:srgbClr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0" name="五边形 39"/>
          <p:cNvSpPr/>
          <p:nvPr/>
        </p:nvSpPr>
        <p:spPr>
          <a:xfrm>
            <a:off x="805180" y="1602740"/>
            <a:ext cx="1041399" cy="848358"/>
          </a:xfrm>
          <a:prstGeom prst="homePlate">
            <a:avLst>
              <a:gd name="adj" fmla="val 15591"/>
            </a:avLst>
          </a:prstGeom>
          <a:solidFill>
            <a:srgbClr val="BA1219"/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4000" b="1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11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662306" y="4170220"/>
            <a:ext cx="2088098" cy="2088094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865505" y="2541903"/>
            <a:ext cx="10884535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党的十四</a:t>
            </a:r>
            <a:r>
              <a:rPr kumimoji="1" lang="zh-CN" altLang="en-US" sz="2800" b="1" dirty="0" smtClean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大明</a:t>
            </a: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确我国经济体制改革的目标是建立(    )体</a:t>
            </a:r>
            <a:r>
              <a:rPr kumimoji="1" lang="zh-CN" altLang="en-US" sz="2800" b="1" dirty="0" smtClean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制。</a:t>
            </a:r>
            <a:endParaRPr kumimoji="1" lang="zh-CN" altLang="en-US" sz="2800" b="1" dirty="0">
              <a:solidFill>
                <a:srgbClr val="BA1219"/>
              </a:solidFill>
              <a:effectLst>
                <a:outerShdw blurRad="50800" dist="38100" dir="2700000" algn="tl" rotWithShape="0">
                  <a:prstClr val="black">
                    <a:alpha val="6000"/>
                  </a:prst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A.有计划的商品经济  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B.计划经济与市场经济相结合的 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C.社会主义市场经济</a:t>
            </a:r>
          </a:p>
        </p:txBody>
      </p:sp>
      <p:sp>
        <p:nvSpPr>
          <p:cNvPr id="4" name="矩形 3"/>
          <p:cNvSpPr/>
          <p:nvPr/>
        </p:nvSpPr>
        <p:spPr>
          <a:xfrm>
            <a:off x="8491367" y="2373337"/>
            <a:ext cx="6438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5180" y="1602740"/>
            <a:ext cx="10884535" cy="4414520"/>
          </a:xfrm>
          <a:prstGeom prst="rect">
            <a:avLst/>
          </a:prstGeom>
          <a:solidFill>
            <a:srgbClr val="BA1219">
              <a:alpha val="15000"/>
            </a:srgbClr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0" name="五边形 39"/>
          <p:cNvSpPr/>
          <p:nvPr/>
        </p:nvSpPr>
        <p:spPr>
          <a:xfrm>
            <a:off x="805180" y="1602740"/>
            <a:ext cx="1041399" cy="848358"/>
          </a:xfrm>
          <a:prstGeom prst="homePlate">
            <a:avLst>
              <a:gd name="adj" fmla="val 15591"/>
            </a:avLst>
          </a:prstGeom>
          <a:solidFill>
            <a:srgbClr val="BA1219"/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4000" b="1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12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662306" y="4170220"/>
            <a:ext cx="2088098" cy="2088094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865505" y="2721608"/>
            <a:ext cx="108845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毛泽东思想的精髓是（   ）</a:t>
            </a:r>
          </a:p>
          <a:p>
            <a:pPr>
              <a:lnSpc>
                <a:spcPct val="20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A、 实事求是           B、 独立自主    C、 争取外援</a:t>
            </a:r>
          </a:p>
        </p:txBody>
      </p:sp>
      <p:sp>
        <p:nvSpPr>
          <p:cNvPr id="4" name="矩形 3"/>
          <p:cNvSpPr/>
          <p:nvPr/>
        </p:nvSpPr>
        <p:spPr>
          <a:xfrm>
            <a:off x="4461510" y="2721610"/>
            <a:ext cx="6438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5180" y="1602740"/>
            <a:ext cx="10884535" cy="4414520"/>
          </a:xfrm>
          <a:prstGeom prst="rect">
            <a:avLst/>
          </a:prstGeom>
          <a:solidFill>
            <a:srgbClr val="BA1219">
              <a:alpha val="15000"/>
            </a:srgbClr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0" name="五边形 39"/>
          <p:cNvSpPr/>
          <p:nvPr/>
        </p:nvSpPr>
        <p:spPr>
          <a:xfrm>
            <a:off x="805180" y="1602740"/>
            <a:ext cx="1041399" cy="848358"/>
          </a:xfrm>
          <a:prstGeom prst="homePlate">
            <a:avLst>
              <a:gd name="adj" fmla="val 15591"/>
            </a:avLst>
          </a:prstGeom>
          <a:solidFill>
            <a:srgbClr val="BA1219"/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4000" b="1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13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662306" y="4170220"/>
            <a:ext cx="2088098" cy="2088094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865505" y="2721608"/>
            <a:ext cx="1088453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在中国传播马克思主义的杰出代表——《我的马克思主义观》一文的作者是（     ）。</a:t>
            </a:r>
          </a:p>
          <a:p>
            <a:pPr>
              <a:lnSpc>
                <a:spcPct val="20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A、李大钊          B、蔡和森      C、胡适</a:t>
            </a:r>
          </a:p>
        </p:txBody>
      </p:sp>
      <p:sp>
        <p:nvSpPr>
          <p:cNvPr id="4" name="矩形 3"/>
          <p:cNvSpPr/>
          <p:nvPr/>
        </p:nvSpPr>
        <p:spPr>
          <a:xfrm>
            <a:off x="2922270" y="3629660"/>
            <a:ext cx="6438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5180" y="1602740"/>
            <a:ext cx="10884535" cy="4414520"/>
          </a:xfrm>
          <a:prstGeom prst="rect">
            <a:avLst/>
          </a:prstGeom>
          <a:solidFill>
            <a:srgbClr val="BA1219">
              <a:alpha val="15000"/>
            </a:srgbClr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0" name="五边形 39"/>
          <p:cNvSpPr/>
          <p:nvPr/>
        </p:nvSpPr>
        <p:spPr>
          <a:xfrm>
            <a:off x="805180" y="1602740"/>
            <a:ext cx="1041399" cy="848358"/>
          </a:xfrm>
          <a:prstGeom prst="homePlate">
            <a:avLst>
              <a:gd name="adj" fmla="val 15591"/>
            </a:avLst>
          </a:prstGeom>
          <a:solidFill>
            <a:srgbClr val="BA1219"/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4000" b="1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14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662306" y="4170220"/>
            <a:ext cx="2088098" cy="2088094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865505" y="2721608"/>
            <a:ext cx="108845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党的组织原则是（    ）。</a:t>
            </a:r>
          </a:p>
          <a:p>
            <a:pPr>
              <a:lnSpc>
                <a:spcPct val="20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A.首长负责制       B.民主集中制    C.领导负责制</a:t>
            </a:r>
          </a:p>
        </p:txBody>
      </p:sp>
      <p:sp>
        <p:nvSpPr>
          <p:cNvPr id="4" name="矩形 3"/>
          <p:cNvSpPr/>
          <p:nvPr/>
        </p:nvSpPr>
        <p:spPr>
          <a:xfrm>
            <a:off x="3872865" y="2588260"/>
            <a:ext cx="6438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5180" y="1602740"/>
            <a:ext cx="10884535" cy="4414520"/>
          </a:xfrm>
          <a:prstGeom prst="rect">
            <a:avLst/>
          </a:prstGeom>
          <a:solidFill>
            <a:srgbClr val="BA1219">
              <a:alpha val="15000"/>
            </a:srgbClr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0" name="五边形 39"/>
          <p:cNvSpPr/>
          <p:nvPr/>
        </p:nvSpPr>
        <p:spPr>
          <a:xfrm>
            <a:off x="805180" y="1602740"/>
            <a:ext cx="1041399" cy="848358"/>
          </a:xfrm>
          <a:prstGeom prst="homePlate">
            <a:avLst>
              <a:gd name="adj" fmla="val 15591"/>
            </a:avLst>
          </a:prstGeom>
          <a:solidFill>
            <a:srgbClr val="BA1219"/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4000" b="1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15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662306" y="4170220"/>
            <a:ext cx="2088098" cy="2088094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865505" y="2721608"/>
            <a:ext cx="1088453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人民解放军发动渡江战役，于1949年4月23日占领（   ），宣告延续22年的国民党反动统治的覆灭。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A、北平             B、上海       C、南京</a:t>
            </a:r>
          </a:p>
        </p:txBody>
      </p:sp>
      <p:sp>
        <p:nvSpPr>
          <p:cNvPr id="4" name="矩形 3"/>
          <p:cNvSpPr/>
          <p:nvPr/>
        </p:nvSpPr>
        <p:spPr>
          <a:xfrm>
            <a:off x="9018270" y="2451100"/>
            <a:ext cx="6438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376272" y="1536461"/>
            <a:ext cx="2445203" cy="244520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610340" y="1536383"/>
            <a:ext cx="5585026" cy="523221"/>
            <a:chOff x="5544649" y="861109"/>
            <a:chExt cx="5585025" cy="523220"/>
          </a:xfrm>
        </p:grpSpPr>
        <p:sp>
          <p:nvSpPr>
            <p:cNvPr id="3" name="圆角矩形 10"/>
            <p:cNvSpPr/>
            <p:nvPr/>
          </p:nvSpPr>
          <p:spPr>
            <a:xfrm>
              <a:off x="5544649" y="861109"/>
              <a:ext cx="5585025" cy="523220"/>
            </a:xfrm>
            <a:prstGeom prst="roundRect">
              <a:avLst/>
            </a:prstGeom>
            <a:blipFill>
              <a:blip r:embed="rId4" cstate="screen"/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>
                <a:solidFill>
                  <a:schemeClr val="lt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164221" y="891886"/>
              <a:ext cx="4833145" cy="460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风采展示</a:t>
              </a:r>
              <a:r>
                <a:rPr lang="en-US" altLang="zh-CN" sz="24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—</a:t>
              </a:r>
              <a:r>
                <a:rPr lang="zh-CN" altLang="en-US" sz="24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选择题（个人必答题） </a:t>
              </a:r>
            </a:p>
          </p:txBody>
        </p:sp>
        <p:sp>
          <p:nvSpPr>
            <p:cNvPr id="5" name="圆角矩形 12"/>
            <p:cNvSpPr>
              <a:spLocks noChangeAspect="1"/>
            </p:cNvSpPr>
            <p:nvPr/>
          </p:nvSpPr>
          <p:spPr>
            <a:xfrm>
              <a:off x="5600920" y="906719"/>
              <a:ext cx="430993" cy="43200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altLang="zh-CN" sz="2800" b="1" kern="0" dirty="0">
                  <a:solidFill>
                    <a:srgbClr val="BE000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1</a:t>
              </a:r>
              <a:endParaRPr lang="zh-CN" altLang="en-US" sz="2800" b="1" kern="0" dirty="0">
                <a:solidFill>
                  <a:srgbClr val="BE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45509" y="2396375"/>
            <a:ext cx="5585026" cy="523221"/>
            <a:chOff x="5579818" y="1524343"/>
            <a:chExt cx="5585025" cy="523220"/>
          </a:xfrm>
        </p:grpSpPr>
        <p:sp>
          <p:nvSpPr>
            <p:cNvPr id="7" name="圆角矩形 14"/>
            <p:cNvSpPr/>
            <p:nvPr/>
          </p:nvSpPr>
          <p:spPr>
            <a:xfrm>
              <a:off x="5579818" y="1524343"/>
              <a:ext cx="5585025" cy="523220"/>
            </a:xfrm>
            <a:prstGeom prst="roundRect">
              <a:avLst/>
            </a:prstGeom>
            <a:blipFill>
              <a:blip r:embed="rId4" cstate="screen"/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>
                <a:solidFill>
                  <a:schemeClr val="lt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164220" y="1563915"/>
              <a:ext cx="4833146" cy="460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党史重温</a:t>
              </a:r>
              <a:r>
                <a:rPr lang="en-US" altLang="zh-CN" sz="24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—</a:t>
              </a:r>
              <a:r>
                <a:rPr lang="zh-CN" altLang="en-US" sz="24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填空题</a:t>
              </a:r>
              <a:r>
                <a:rPr lang="en-US" altLang="zh-CN" sz="24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(</a:t>
              </a:r>
              <a:r>
                <a:rPr lang="zh-CN" altLang="en-US" sz="24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小组必答题）</a:t>
              </a:r>
            </a:p>
          </p:txBody>
        </p:sp>
        <p:sp>
          <p:nvSpPr>
            <p:cNvPr id="9" name="圆角矩形 16"/>
            <p:cNvSpPr>
              <a:spLocks noChangeAspect="1"/>
            </p:cNvSpPr>
            <p:nvPr/>
          </p:nvSpPr>
          <p:spPr>
            <a:xfrm>
              <a:off x="5600920" y="1578746"/>
              <a:ext cx="430993" cy="43200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altLang="zh-CN" sz="2800" b="1" kern="0" dirty="0">
                  <a:solidFill>
                    <a:srgbClr val="BE000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2</a:t>
              </a:r>
              <a:endParaRPr lang="zh-CN" altLang="en-US" sz="2800" b="1" kern="0" dirty="0">
                <a:solidFill>
                  <a:srgbClr val="BE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10340" y="3167276"/>
            <a:ext cx="5585026" cy="523221"/>
            <a:chOff x="5544649" y="2205163"/>
            <a:chExt cx="5585025" cy="523220"/>
          </a:xfrm>
        </p:grpSpPr>
        <p:sp>
          <p:nvSpPr>
            <p:cNvPr id="11" name="圆角矩形 18"/>
            <p:cNvSpPr/>
            <p:nvPr/>
          </p:nvSpPr>
          <p:spPr>
            <a:xfrm>
              <a:off x="5544649" y="2205163"/>
              <a:ext cx="5585025" cy="523220"/>
            </a:xfrm>
            <a:prstGeom prst="roundRect">
              <a:avLst/>
            </a:prstGeom>
            <a:blipFill>
              <a:blip r:embed="rId4" cstate="screen"/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>
                <a:solidFill>
                  <a:schemeClr val="lt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200902" y="2233188"/>
              <a:ext cx="2818194" cy="461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24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争分夺秒</a:t>
              </a:r>
              <a:r>
                <a:rPr lang="en-US" altLang="zh-CN" sz="24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—</a:t>
              </a:r>
              <a:r>
                <a:rPr lang="zh-CN" altLang="en-US" sz="24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抢答题</a:t>
              </a:r>
            </a:p>
          </p:txBody>
        </p:sp>
        <p:sp>
          <p:nvSpPr>
            <p:cNvPr id="13" name="圆角矩形 20"/>
            <p:cNvSpPr>
              <a:spLocks noChangeAspect="1"/>
            </p:cNvSpPr>
            <p:nvPr/>
          </p:nvSpPr>
          <p:spPr>
            <a:xfrm>
              <a:off x="5600920" y="2250773"/>
              <a:ext cx="430993" cy="43200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altLang="zh-CN" sz="2800" b="1" kern="0" dirty="0">
                  <a:solidFill>
                    <a:srgbClr val="BE000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3</a:t>
              </a:r>
              <a:endParaRPr lang="zh-CN" altLang="en-US" sz="2800" b="1" kern="0" dirty="0">
                <a:solidFill>
                  <a:srgbClr val="BE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28038" y="4036066"/>
            <a:ext cx="5740499" cy="523221"/>
            <a:chOff x="5544649" y="2877190"/>
            <a:chExt cx="5658196" cy="523220"/>
          </a:xfrm>
        </p:grpSpPr>
        <p:sp>
          <p:nvSpPr>
            <p:cNvPr id="15" name="圆角矩形 22"/>
            <p:cNvSpPr/>
            <p:nvPr/>
          </p:nvSpPr>
          <p:spPr>
            <a:xfrm>
              <a:off x="5544649" y="2877190"/>
              <a:ext cx="5585025" cy="523220"/>
            </a:xfrm>
            <a:prstGeom prst="roundRect">
              <a:avLst/>
            </a:prstGeom>
            <a:blipFill>
              <a:blip r:embed="rId4" cstate="screen"/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 dirty="0">
                <a:solidFill>
                  <a:schemeClr val="lt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369699" y="2936757"/>
              <a:ext cx="4833146" cy="4140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endParaRPr lang="zh-CN" altLang="en-US" sz="2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7" name="圆角矩形 24"/>
            <p:cNvSpPr>
              <a:spLocks noChangeAspect="1"/>
            </p:cNvSpPr>
            <p:nvPr/>
          </p:nvSpPr>
          <p:spPr>
            <a:xfrm>
              <a:off x="5600920" y="2922800"/>
              <a:ext cx="430993" cy="43200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altLang="zh-CN" sz="2800" b="1" kern="0" dirty="0">
                  <a:solidFill>
                    <a:srgbClr val="BE000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4</a:t>
              </a:r>
              <a:endParaRPr lang="zh-CN" altLang="en-US" sz="2800" b="1" kern="0" dirty="0">
                <a:solidFill>
                  <a:srgbClr val="BE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747555" y="3828541"/>
            <a:ext cx="170297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685800"/>
            <a:r>
              <a:rPr lang="zh-CN" altLang="en-US" sz="5500" b="1" dirty="0" smtClean="0">
                <a:solidFill>
                  <a:srgbClr val="C0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竞赛环节</a:t>
            </a:r>
            <a:endParaRPr lang="zh-CN" altLang="en-US" sz="5500" b="1" dirty="0">
              <a:solidFill>
                <a:srgbClr val="C00000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610340" y="4885696"/>
            <a:ext cx="5585026" cy="523221"/>
            <a:chOff x="5544649" y="2877190"/>
            <a:chExt cx="5585025" cy="523220"/>
          </a:xfrm>
        </p:grpSpPr>
        <p:sp>
          <p:nvSpPr>
            <p:cNvPr id="24" name="圆角矩形 22"/>
            <p:cNvSpPr/>
            <p:nvPr/>
          </p:nvSpPr>
          <p:spPr>
            <a:xfrm>
              <a:off x="5544649" y="2877190"/>
              <a:ext cx="5585025" cy="523220"/>
            </a:xfrm>
            <a:prstGeom prst="roundRect">
              <a:avLst/>
            </a:prstGeom>
            <a:blipFill>
              <a:blip r:embed="rId4" cstate="screen"/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>
                <a:solidFill>
                  <a:schemeClr val="lt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272983" y="2927965"/>
              <a:ext cx="4833146" cy="461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一鸣惊人</a:t>
              </a:r>
              <a:r>
                <a:rPr lang="en-US" altLang="zh-CN" sz="24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—</a:t>
              </a:r>
              <a:r>
                <a:rPr lang="zh-CN" altLang="en-US" sz="24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挑战题（每题</a:t>
              </a:r>
              <a:r>
                <a:rPr lang="en-US" altLang="zh-CN" sz="24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20</a:t>
              </a:r>
              <a:r>
                <a:rPr lang="zh-CN" altLang="en-US" sz="24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分）</a:t>
              </a:r>
            </a:p>
          </p:txBody>
        </p:sp>
        <p:sp>
          <p:nvSpPr>
            <p:cNvPr id="26" name="圆角矩形 24"/>
            <p:cNvSpPr>
              <a:spLocks noChangeAspect="1"/>
            </p:cNvSpPr>
            <p:nvPr/>
          </p:nvSpPr>
          <p:spPr>
            <a:xfrm>
              <a:off x="5600920" y="2922800"/>
              <a:ext cx="430993" cy="43200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altLang="zh-CN" sz="2800" b="1" kern="0" dirty="0">
                  <a:solidFill>
                    <a:srgbClr val="BE000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5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5287108" y="4112632"/>
            <a:ext cx="2818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4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决战巅峰</a:t>
            </a:r>
            <a:r>
              <a:rPr lang="en-US" altLang="zh-CN" sz="24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—</a:t>
            </a:r>
            <a:r>
              <a:rPr lang="zh-CN" altLang="en-US" sz="24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风险题</a:t>
            </a:r>
            <a:endParaRPr lang="zh-CN" altLang="en-US" sz="24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0.31575 -2.96296E-6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25E-6 -4.07407E-6 L 0.31575 -4.07407E-6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25E-6 -3.7037E-6 L 0.31575 -3.7037E-6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3.54167E-6 3.7037E-7 L 0.31576 3.7037E-7 " pathEditMode="relative" rAng="0" ptsTypes="AA">
                                      <p:cBhvr>
                                        <p:cTn id="38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3.54167E-6 3.7037E-7 L 0.31576 3.7037E-7 " pathEditMode="relative" rAng="0" ptsTypes="AA">
                                      <p:cBhvr>
                                        <p:cTn id="45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5180" y="1602740"/>
            <a:ext cx="10884535" cy="4414520"/>
          </a:xfrm>
          <a:prstGeom prst="rect">
            <a:avLst/>
          </a:prstGeom>
          <a:solidFill>
            <a:srgbClr val="BA1219">
              <a:alpha val="15000"/>
            </a:srgbClr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0" name="五边形 39"/>
          <p:cNvSpPr/>
          <p:nvPr/>
        </p:nvSpPr>
        <p:spPr>
          <a:xfrm>
            <a:off x="805180" y="1602740"/>
            <a:ext cx="1041399" cy="848358"/>
          </a:xfrm>
          <a:prstGeom prst="homePlate">
            <a:avLst>
              <a:gd name="adj" fmla="val 15591"/>
            </a:avLst>
          </a:prstGeom>
          <a:solidFill>
            <a:srgbClr val="BA1219"/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4000" b="1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16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662306" y="4170220"/>
            <a:ext cx="2088098" cy="2088094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865505" y="2721608"/>
            <a:ext cx="1088453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为了解决台湾、香港、澳门的问题，实现祖国统一，邓小平创造性地提出“一国两制”的伟大构想。“一国两制”最早是针对（    ）提出的。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A、香港             B、钓鱼岛      C、台湾</a:t>
            </a:r>
          </a:p>
        </p:txBody>
      </p:sp>
      <p:sp>
        <p:nvSpPr>
          <p:cNvPr id="4" name="矩形 3"/>
          <p:cNvSpPr/>
          <p:nvPr/>
        </p:nvSpPr>
        <p:spPr>
          <a:xfrm>
            <a:off x="10164103" y="3249100"/>
            <a:ext cx="6438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5180" y="1602740"/>
            <a:ext cx="10884535" cy="4414520"/>
          </a:xfrm>
          <a:prstGeom prst="rect">
            <a:avLst/>
          </a:prstGeom>
          <a:solidFill>
            <a:srgbClr val="BA1219">
              <a:alpha val="15000"/>
            </a:srgbClr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0" name="五边形 39"/>
          <p:cNvSpPr/>
          <p:nvPr/>
        </p:nvSpPr>
        <p:spPr>
          <a:xfrm>
            <a:off x="805180" y="1602740"/>
            <a:ext cx="1041399" cy="848358"/>
          </a:xfrm>
          <a:prstGeom prst="homePlate">
            <a:avLst>
              <a:gd name="adj" fmla="val 15591"/>
            </a:avLst>
          </a:prstGeom>
          <a:solidFill>
            <a:srgbClr val="BA1219"/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4000" b="1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17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662306" y="4170220"/>
            <a:ext cx="2088098" cy="2088094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865505" y="2721608"/>
            <a:ext cx="108845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中国新民主主义革命伟大开端的标志是（    ）</a:t>
            </a:r>
          </a:p>
          <a:p>
            <a:pPr>
              <a:lnSpc>
                <a:spcPct val="20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A、辛亥革命    B、五四运动      C、中国共产党的成立</a:t>
            </a:r>
          </a:p>
        </p:txBody>
      </p:sp>
      <p:sp>
        <p:nvSpPr>
          <p:cNvPr id="4" name="矩形 3"/>
          <p:cNvSpPr/>
          <p:nvPr/>
        </p:nvSpPr>
        <p:spPr>
          <a:xfrm>
            <a:off x="7448550" y="2602865"/>
            <a:ext cx="6438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5180" y="1602740"/>
            <a:ext cx="10884535" cy="4414520"/>
          </a:xfrm>
          <a:prstGeom prst="rect">
            <a:avLst/>
          </a:prstGeom>
          <a:solidFill>
            <a:srgbClr val="BA1219">
              <a:alpha val="15000"/>
            </a:srgbClr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0" name="五边形 39"/>
          <p:cNvSpPr/>
          <p:nvPr/>
        </p:nvSpPr>
        <p:spPr>
          <a:xfrm>
            <a:off x="805180" y="1602740"/>
            <a:ext cx="1041399" cy="848358"/>
          </a:xfrm>
          <a:prstGeom prst="homePlate">
            <a:avLst>
              <a:gd name="adj" fmla="val 15591"/>
            </a:avLst>
          </a:prstGeom>
          <a:solidFill>
            <a:srgbClr val="BA1219"/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4000" b="1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18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662306" y="4170220"/>
            <a:ext cx="2088098" cy="2088094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865505" y="2721608"/>
            <a:ext cx="1088453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抗日战争时期，中国共产党解决农民问题的基本政策是（    ）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A、没收地主阶级的土地和富农多余的土地   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B、没收一切土地  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C、减租减息</a:t>
            </a:r>
          </a:p>
        </p:txBody>
      </p:sp>
      <p:sp>
        <p:nvSpPr>
          <p:cNvPr id="4" name="矩形 3"/>
          <p:cNvSpPr/>
          <p:nvPr/>
        </p:nvSpPr>
        <p:spPr>
          <a:xfrm>
            <a:off x="9938385" y="2721610"/>
            <a:ext cx="6438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5180" y="1602740"/>
            <a:ext cx="10884535" cy="4414520"/>
          </a:xfrm>
          <a:prstGeom prst="rect">
            <a:avLst/>
          </a:prstGeom>
          <a:solidFill>
            <a:srgbClr val="BA1219">
              <a:alpha val="15000"/>
            </a:srgbClr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0" name="五边形 39"/>
          <p:cNvSpPr/>
          <p:nvPr/>
        </p:nvSpPr>
        <p:spPr>
          <a:xfrm>
            <a:off x="805180" y="1602740"/>
            <a:ext cx="1041399" cy="848358"/>
          </a:xfrm>
          <a:prstGeom prst="homePlate">
            <a:avLst>
              <a:gd name="adj" fmla="val 15591"/>
            </a:avLst>
          </a:prstGeom>
          <a:solidFill>
            <a:srgbClr val="BA1219"/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4000" b="1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19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662306" y="4170220"/>
            <a:ext cx="2088098" cy="2088094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865505" y="2706368"/>
            <a:ext cx="108845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我国发展国民经济的第一个五年计划开始于（    ）</a:t>
            </a:r>
          </a:p>
          <a:p>
            <a:pPr>
              <a:lnSpc>
                <a:spcPct val="20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A、1951年    B、1952年     C、1953年</a:t>
            </a:r>
          </a:p>
        </p:txBody>
      </p:sp>
      <p:sp>
        <p:nvSpPr>
          <p:cNvPr id="4" name="矩形 3"/>
          <p:cNvSpPr/>
          <p:nvPr/>
        </p:nvSpPr>
        <p:spPr>
          <a:xfrm>
            <a:off x="8158480" y="2603500"/>
            <a:ext cx="6438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5180" y="1602740"/>
            <a:ext cx="10884535" cy="4414520"/>
          </a:xfrm>
          <a:prstGeom prst="rect">
            <a:avLst/>
          </a:prstGeom>
          <a:solidFill>
            <a:srgbClr val="BA1219">
              <a:alpha val="15000"/>
            </a:srgbClr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0" name="五边形 39"/>
          <p:cNvSpPr/>
          <p:nvPr/>
        </p:nvSpPr>
        <p:spPr>
          <a:xfrm>
            <a:off x="805180" y="1602740"/>
            <a:ext cx="1041399" cy="848358"/>
          </a:xfrm>
          <a:prstGeom prst="homePlate">
            <a:avLst>
              <a:gd name="adj" fmla="val 15591"/>
            </a:avLst>
          </a:prstGeom>
          <a:solidFill>
            <a:srgbClr val="BA1219"/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4000" b="1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20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662306" y="4170220"/>
            <a:ext cx="2088098" cy="2088094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865505" y="2629533"/>
            <a:ext cx="1088453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在国际事务中，我们要坚持（    ）的和平外交政策，维护我国的独立和主权，促进人类进步。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A、自力更生          B、兼容并进          C、独立自主</a:t>
            </a:r>
          </a:p>
        </p:txBody>
      </p:sp>
      <p:sp>
        <p:nvSpPr>
          <p:cNvPr id="4" name="矩形 3"/>
          <p:cNvSpPr/>
          <p:nvPr/>
        </p:nvSpPr>
        <p:spPr>
          <a:xfrm>
            <a:off x="5774055" y="2451100"/>
            <a:ext cx="6438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5180" y="1602740"/>
            <a:ext cx="10884535" cy="4414520"/>
          </a:xfrm>
          <a:prstGeom prst="rect">
            <a:avLst/>
          </a:prstGeom>
          <a:solidFill>
            <a:srgbClr val="BA1219">
              <a:alpha val="15000"/>
            </a:srgbClr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0" name="五边形 39"/>
          <p:cNvSpPr/>
          <p:nvPr/>
        </p:nvSpPr>
        <p:spPr>
          <a:xfrm>
            <a:off x="805180" y="1602740"/>
            <a:ext cx="1041399" cy="848358"/>
          </a:xfrm>
          <a:prstGeom prst="homePlate">
            <a:avLst>
              <a:gd name="adj" fmla="val 15591"/>
            </a:avLst>
          </a:prstGeom>
          <a:solidFill>
            <a:srgbClr val="BA1219"/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4000" b="1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21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662306" y="4170220"/>
            <a:ext cx="2088098" cy="2088094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865505" y="2721608"/>
            <a:ext cx="1088453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第一次国共合作正式建立的标志是(    )。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A、国民党一大的召开        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B、中共一大的召开     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C、黄埔军校的建立</a:t>
            </a:r>
          </a:p>
        </p:txBody>
      </p:sp>
      <p:sp>
        <p:nvSpPr>
          <p:cNvPr id="4" name="矩形 3"/>
          <p:cNvSpPr/>
          <p:nvPr/>
        </p:nvSpPr>
        <p:spPr>
          <a:xfrm>
            <a:off x="6573520" y="2451100"/>
            <a:ext cx="6438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5180" y="1602740"/>
            <a:ext cx="10884535" cy="4414520"/>
          </a:xfrm>
          <a:prstGeom prst="rect">
            <a:avLst/>
          </a:prstGeom>
          <a:solidFill>
            <a:srgbClr val="BA1219">
              <a:alpha val="15000"/>
            </a:srgbClr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0" name="五边形 39"/>
          <p:cNvSpPr/>
          <p:nvPr/>
        </p:nvSpPr>
        <p:spPr>
          <a:xfrm>
            <a:off x="805180" y="1602740"/>
            <a:ext cx="1041399" cy="848358"/>
          </a:xfrm>
          <a:prstGeom prst="homePlate">
            <a:avLst>
              <a:gd name="adj" fmla="val 15591"/>
            </a:avLst>
          </a:prstGeom>
          <a:solidFill>
            <a:srgbClr val="BA1219"/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4000" b="1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22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662306" y="4170220"/>
            <a:ext cx="2088098" cy="2088094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865505" y="2721608"/>
            <a:ext cx="108845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1937年(     )事变爆发，全面抗战由此开始。</a:t>
            </a:r>
          </a:p>
          <a:p>
            <a:pPr>
              <a:lnSpc>
                <a:spcPct val="20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A、九一八         B、卢沟桥          C、华北</a:t>
            </a:r>
          </a:p>
        </p:txBody>
      </p:sp>
      <p:sp>
        <p:nvSpPr>
          <p:cNvPr id="4" name="矩形 3"/>
          <p:cNvSpPr/>
          <p:nvPr/>
        </p:nvSpPr>
        <p:spPr>
          <a:xfrm>
            <a:off x="2348865" y="2573655"/>
            <a:ext cx="6438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5180" y="1602740"/>
            <a:ext cx="10884535" cy="4414520"/>
          </a:xfrm>
          <a:prstGeom prst="rect">
            <a:avLst/>
          </a:prstGeom>
          <a:solidFill>
            <a:srgbClr val="BA1219">
              <a:alpha val="15000"/>
            </a:srgbClr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0" name="五边形 39"/>
          <p:cNvSpPr/>
          <p:nvPr/>
        </p:nvSpPr>
        <p:spPr>
          <a:xfrm>
            <a:off x="805180" y="1602740"/>
            <a:ext cx="1041399" cy="848358"/>
          </a:xfrm>
          <a:prstGeom prst="homePlate">
            <a:avLst>
              <a:gd name="adj" fmla="val 15591"/>
            </a:avLst>
          </a:prstGeom>
          <a:solidFill>
            <a:srgbClr val="BA1219"/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4000" b="1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23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662306" y="4170220"/>
            <a:ext cx="2088098" cy="2088094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865505" y="2721608"/>
            <a:ext cx="108845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1921年</a:t>
            </a:r>
            <a:r>
              <a:rPr kumimoji="1" lang="en-US" altLang="zh-CN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(      )</a:t>
            </a: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,中共一大在上海开幕。</a:t>
            </a:r>
          </a:p>
          <a:p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A、6月20日        B、7月1日        C、7月23日</a:t>
            </a:r>
          </a:p>
        </p:txBody>
      </p:sp>
      <p:sp>
        <p:nvSpPr>
          <p:cNvPr id="4" name="矩形 3"/>
          <p:cNvSpPr/>
          <p:nvPr/>
        </p:nvSpPr>
        <p:spPr>
          <a:xfrm>
            <a:off x="2544445" y="2195830"/>
            <a:ext cx="6438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5180" y="1602740"/>
            <a:ext cx="10884535" cy="4414520"/>
          </a:xfrm>
          <a:prstGeom prst="rect">
            <a:avLst/>
          </a:prstGeom>
          <a:solidFill>
            <a:srgbClr val="BA1219">
              <a:alpha val="15000"/>
            </a:srgbClr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0" name="五边形 39"/>
          <p:cNvSpPr/>
          <p:nvPr/>
        </p:nvSpPr>
        <p:spPr>
          <a:xfrm>
            <a:off x="805180" y="1602740"/>
            <a:ext cx="1041399" cy="848358"/>
          </a:xfrm>
          <a:prstGeom prst="homePlate">
            <a:avLst>
              <a:gd name="adj" fmla="val 15591"/>
            </a:avLst>
          </a:prstGeom>
          <a:solidFill>
            <a:srgbClr val="BA1219"/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4000" b="1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24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662306" y="4170220"/>
            <a:ext cx="2088098" cy="2088094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865505" y="2721608"/>
            <a:ext cx="1088453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标志第一次国共合作全面破裂、大革命最后失败的事件是</a:t>
            </a:r>
            <a:r>
              <a:rPr kumimoji="1" lang="zh-CN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（    ）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A、四一二反革命政变    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B、国民党进攻中原解放区    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C、七一五反共事件</a:t>
            </a:r>
          </a:p>
        </p:txBody>
      </p:sp>
      <p:sp>
        <p:nvSpPr>
          <p:cNvPr id="4" name="矩形 3"/>
          <p:cNvSpPr/>
          <p:nvPr/>
        </p:nvSpPr>
        <p:spPr>
          <a:xfrm>
            <a:off x="10384155" y="2721610"/>
            <a:ext cx="6438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5180" y="1602740"/>
            <a:ext cx="10884535" cy="4414520"/>
          </a:xfrm>
          <a:prstGeom prst="rect">
            <a:avLst/>
          </a:prstGeom>
          <a:solidFill>
            <a:srgbClr val="BA1219">
              <a:alpha val="15000"/>
            </a:srgbClr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0" name="五边形 39"/>
          <p:cNvSpPr/>
          <p:nvPr/>
        </p:nvSpPr>
        <p:spPr>
          <a:xfrm>
            <a:off x="805180" y="1602740"/>
            <a:ext cx="1041399" cy="848358"/>
          </a:xfrm>
          <a:prstGeom prst="homePlate">
            <a:avLst>
              <a:gd name="adj" fmla="val 15591"/>
            </a:avLst>
          </a:prstGeom>
          <a:solidFill>
            <a:srgbClr val="BA1219"/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4000" b="1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25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662306" y="4170220"/>
            <a:ext cx="2088098" cy="2088094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865505" y="2721608"/>
            <a:ext cx="1088453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1936年</a:t>
            </a:r>
            <a:r>
              <a:rPr kumimoji="1" lang="en-US" altLang="zh-CN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(      )</a:t>
            </a: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,张学良、杨虎城实施兵谏,扣留蒋介石,囚禁从南京来的几十名国民党军政要员,史称西安事变。</a:t>
            </a:r>
          </a:p>
          <a:p>
            <a:pPr>
              <a:lnSpc>
                <a:spcPct val="20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A、12月1日       B、12月9日         C、12月12日</a:t>
            </a:r>
          </a:p>
        </p:txBody>
      </p:sp>
      <p:sp>
        <p:nvSpPr>
          <p:cNvPr id="4" name="矩形 3"/>
          <p:cNvSpPr/>
          <p:nvPr/>
        </p:nvSpPr>
        <p:spPr>
          <a:xfrm>
            <a:off x="2499995" y="2618105"/>
            <a:ext cx="6438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476771" y="984425"/>
            <a:ext cx="2088098" cy="208809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559527" y="2906061"/>
            <a:ext cx="8945076" cy="1040489"/>
            <a:chOff x="5544649" y="861109"/>
            <a:chExt cx="5585025" cy="1040487"/>
          </a:xfrm>
        </p:grpSpPr>
        <p:sp>
          <p:nvSpPr>
            <p:cNvPr id="3" name="圆角矩形 10"/>
            <p:cNvSpPr/>
            <p:nvPr/>
          </p:nvSpPr>
          <p:spPr>
            <a:xfrm>
              <a:off x="5544649" y="861109"/>
              <a:ext cx="5585025" cy="104048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000" b="1">
                <a:solidFill>
                  <a:schemeClr val="lt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779878" y="1027410"/>
              <a:ext cx="5219601" cy="706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风采展示</a:t>
              </a:r>
              <a:r>
                <a:rPr lang="en-US" altLang="zh-CN" sz="40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—</a:t>
              </a:r>
              <a:r>
                <a:rPr lang="zh-CN" altLang="en-US" sz="40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选择题（个人必答题） 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218747" y="1480849"/>
            <a:ext cx="2887708" cy="1149553"/>
            <a:chOff x="5747088" y="1003986"/>
            <a:chExt cx="2887708" cy="1149553"/>
          </a:xfrm>
        </p:grpSpPr>
        <p:sp>
          <p:nvSpPr>
            <p:cNvPr id="20" name="矩形 19"/>
            <p:cNvSpPr/>
            <p:nvPr/>
          </p:nvSpPr>
          <p:spPr>
            <a:xfrm>
              <a:off x="5747088" y="1003986"/>
              <a:ext cx="288770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/>
              <a:r>
                <a:rPr lang="zh-CN" altLang="en-US" sz="4000" dirty="0">
                  <a:solidFill>
                    <a:srgbClr val="C0000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第一部分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454059" y="1784207"/>
              <a:ext cx="1303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rgbClr val="C0000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PART  one</a:t>
              </a:r>
              <a:endParaRPr lang="zh-CN" altLang="en-US" dirty="0">
                <a:solidFill>
                  <a:srgbClr val="C0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6092928" y="1769668"/>
              <a:ext cx="220250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0.31576 2.96296E-6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5180" y="1602740"/>
            <a:ext cx="10884535" cy="4414520"/>
          </a:xfrm>
          <a:prstGeom prst="rect">
            <a:avLst/>
          </a:prstGeom>
          <a:solidFill>
            <a:srgbClr val="BA1219">
              <a:alpha val="15000"/>
            </a:srgbClr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0" name="五边形 39"/>
          <p:cNvSpPr/>
          <p:nvPr/>
        </p:nvSpPr>
        <p:spPr>
          <a:xfrm>
            <a:off x="805180" y="1602740"/>
            <a:ext cx="1041399" cy="848358"/>
          </a:xfrm>
          <a:prstGeom prst="homePlate">
            <a:avLst>
              <a:gd name="adj" fmla="val 15591"/>
            </a:avLst>
          </a:prstGeom>
          <a:solidFill>
            <a:srgbClr val="BA1219"/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4000" b="1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26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662306" y="4170220"/>
            <a:ext cx="2088098" cy="2088094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865505" y="2721608"/>
            <a:ext cx="108845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入党时必须有（    ）作入党介绍人。</a:t>
            </a:r>
          </a:p>
          <a:p>
            <a:pPr>
              <a:lnSpc>
                <a:spcPct val="20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A.一名正式党员      B.两名党员         C.两名正式党员</a:t>
            </a:r>
          </a:p>
        </p:txBody>
      </p:sp>
      <p:sp>
        <p:nvSpPr>
          <p:cNvPr id="4" name="矩形 3"/>
          <p:cNvSpPr/>
          <p:nvPr/>
        </p:nvSpPr>
        <p:spPr>
          <a:xfrm>
            <a:off x="3525520" y="2721610"/>
            <a:ext cx="6438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5180" y="1602740"/>
            <a:ext cx="10884535" cy="4414520"/>
          </a:xfrm>
          <a:prstGeom prst="rect">
            <a:avLst/>
          </a:prstGeom>
          <a:solidFill>
            <a:srgbClr val="BA1219">
              <a:alpha val="15000"/>
            </a:srgbClr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0" name="五边形 39"/>
          <p:cNvSpPr/>
          <p:nvPr/>
        </p:nvSpPr>
        <p:spPr>
          <a:xfrm>
            <a:off x="805180" y="1602740"/>
            <a:ext cx="1041399" cy="848358"/>
          </a:xfrm>
          <a:prstGeom prst="homePlate">
            <a:avLst>
              <a:gd name="adj" fmla="val 15591"/>
            </a:avLst>
          </a:prstGeom>
          <a:solidFill>
            <a:srgbClr val="BA1219"/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4000" b="1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27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662306" y="4170220"/>
            <a:ext cx="2088098" cy="2088094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955675" y="2736848"/>
            <a:ext cx="108845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预备党员的预备期为（    ）。</a:t>
            </a:r>
          </a:p>
          <a:p>
            <a:pPr>
              <a:lnSpc>
                <a:spcPct val="20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A.一年             B.二年               C.三年</a:t>
            </a:r>
          </a:p>
        </p:txBody>
      </p:sp>
      <p:sp>
        <p:nvSpPr>
          <p:cNvPr id="4" name="矩形 3"/>
          <p:cNvSpPr/>
          <p:nvPr/>
        </p:nvSpPr>
        <p:spPr>
          <a:xfrm>
            <a:off x="4747895" y="2736850"/>
            <a:ext cx="6438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5180" y="1602740"/>
            <a:ext cx="10884535" cy="4414520"/>
          </a:xfrm>
          <a:prstGeom prst="rect">
            <a:avLst/>
          </a:prstGeom>
          <a:solidFill>
            <a:srgbClr val="BA1219">
              <a:alpha val="15000"/>
            </a:srgbClr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0" name="五边形 39"/>
          <p:cNvSpPr/>
          <p:nvPr/>
        </p:nvSpPr>
        <p:spPr>
          <a:xfrm>
            <a:off x="805180" y="1602740"/>
            <a:ext cx="1041399" cy="848358"/>
          </a:xfrm>
          <a:prstGeom prst="homePlate">
            <a:avLst>
              <a:gd name="adj" fmla="val 15591"/>
            </a:avLst>
          </a:prstGeom>
          <a:solidFill>
            <a:srgbClr val="BA1219"/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4000" b="1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28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662306" y="4170220"/>
            <a:ext cx="2088098" cy="2088094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865505" y="2721608"/>
            <a:ext cx="108845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党章规定，可以申请入党的最低年龄为（   ）。</a:t>
            </a:r>
          </a:p>
          <a:p>
            <a:pPr>
              <a:lnSpc>
                <a:spcPct val="20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A.16岁            B.18岁               C.20岁</a:t>
            </a:r>
          </a:p>
        </p:txBody>
      </p:sp>
      <p:sp>
        <p:nvSpPr>
          <p:cNvPr id="4" name="矩形 3"/>
          <p:cNvSpPr/>
          <p:nvPr/>
        </p:nvSpPr>
        <p:spPr>
          <a:xfrm>
            <a:off x="7358380" y="2721610"/>
            <a:ext cx="6438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5180" y="1602740"/>
            <a:ext cx="10884535" cy="4414520"/>
          </a:xfrm>
          <a:prstGeom prst="rect">
            <a:avLst/>
          </a:prstGeom>
          <a:solidFill>
            <a:srgbClr val="BA1219">
              <a:alpha val="15000"/>
            </a:srgbClr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0" name="五边形 39"/>
          <p:cNvSpPr/>
          <p:nvPr/>
        </p:nvSpPr>
        <p:spPr>
          <a:xfrm>
            <a:off x="805180" y="1602740"/>
            <a:ext cx="1041399" cy="848358"/>
          </a:xfrm>
          <a:prstGeom prst="homePlate">
            <a:avLst>
              <a:gd name="adj" fmla="val 15591"/>
            </a:avLst>
          </a:prstGeom>
          <a:solidFill>
            <a:srgbClr val="BA1219"/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4000" b="1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29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662306" y="4170220"/>
            <a:ext cx="2088098" cy="2088094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865505" y="2721608"/>
            <a:ext cx="1088453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党员如果没有正当理由，连续多长时间不交党费，就被认为是自行脱离党？ (      )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A、 3 个月           B、 6 个月          C、 9 个月</a:t>
            </a:r>
          </a:p>
        </p:txBody>
      </p:sp>
      <p:sp>
        <p:nvSpPr>
          <p:cNvPr id="4" name="矩形 3"/>
          <p:cNvSpPr/>
          <p:nvPr/>
        </p:nvSpPr>
        <p:spPr>
          <a:xfrm>
            <a:off x="2231683" y="3287542"/>
            <a:ext cx="6438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5180" y="1602740"/>
            <a:ext cx="10884535" cy="4414520"/>
          </a:xfrm>
          <a:prstGeom prst="rect">
            <a:avLst/>
          </a:prstGeom>
          <a:solidFill>
            <a:srgbClr val="BA1219">
              <a:alpha val="15000"/>
            </a:srgbClr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0" name="五边形 39"/>
          <p:cNvSpPr/>
          <p:nvPr/>
        </p:nvSpPr>
        <p:spPr>
          <a:xfrm>
            <a:off x="805180" y="1602740"/>
            <a:ext cx="1041399" cy="848358"/>
          </a:xfrm>
          <a:prstGeom prst="homePlate">
            <a:avLst>
              <a:gd name="adj" fmla="val 15591"/>
            </a:avLst>
          </a:prstGeom>
          <a:solidFill>
            <a:srgbClr val="BA1219"/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4000" b="1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30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662306" y="4170220"/>
            <a:ext cx="2088098" cy="2088094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865505" y="2721608"/>
            <a:ext cx="1088453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中国共产党党员的党龄是从(     )。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A、从支部大会接收为预备党员之日算起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B、从预备期满转为正式党员之日算起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C、从上级党委批准为预备党员之日算起</a:t>
            </a:r>
          </a:p>
        </p:txBody>
      </p:sp>
      <p:sp>
        <p:nvSpPr>
          <p:cNvPr id="4" name="矩形 3"/>
          <p:cNvSpPr/>
          <p:nvPr/>
        </p:nvSpPr>
        <p:spPr>
          <a:xfrm>
            <a:off x="5622925" y="2451100"/>
            <a:ext cx="6438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59527" y="2906061"/>
            <a:ext cx="8945076" cy="1040489"/>
            <a:chOff x="5544649" y="861109"/>
            <a:chExt cx="5585025" cy="1040487"/>
          </a:xfrm>
        </p:grpSpPr>
        <p:sp>
          <p:nvSpPr>
            <p:cNvPr id="3" name="圆角矩形 10"/>
            <p:cNvSpPr/>
            <p:nvPr/>
          </p:nvSpPr>
          <p:spPr>
            <a:xfrm>
              <a:off x="5544649" y="861109"/>
              <a:ext cx="5585025" cy="104048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000" b="1">
                <a:solidFill>
                  <a:schemeClr val="lt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779878" y="1027410"/>
              <a:ext cx="5219601" cy="706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党史重温</a:t>
              </a:r>
              <a:r>
                <a:rPr lang="en-US" altLang="zh-CN" sz="40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—</a:t>
              </a:r>
              <a:r>
                <a:rPr lang="zh-CN" altLang="en-US" sz="40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填空题</a:t>
              </a:r>
              <a:r>
                <a:rPr lang="en-US" altLang="zh-CN" sz="40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(</a:t>
              </a:r>
              <a:r>
                <a:rPr lang="zh-CN" altLang="en-US" sz="40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小组必答题）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218747" y="1480849"/>
            <a:ext cx="2887708" cy="1149553"/>
            <a:chOff x="5747088" y="1003986"/>
            <a:chExt cx="2887708" cy="1149553"/>
          </a:xfrm>
        </p:grpSpPr>
        <p:sp>
          <p:nvSpPr>
            <p:cNvPr id="20" name="矩形 19"/>
            <p:cNvSpPr/>
            <p:nvPr/>
          </p:nvSpPr>
          <p:spPr>
            <a:xfrm>
              <a:off x="5747088" y="1003986"/>
              <a:ext cx="288770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/>
              <a:r>
                <a:rPr lang="zh-CN" altLang="en-US" sz="4000" dirty="0">
                  <a:solidFill>
                    <a:srgbClr val="C0000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第二部分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454059" y="1784207"/>
              <a:ext cx="1303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rgbClr val="C0000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PART  two</a:t>
              </a:r>
              <a:endParaRPr lang="zh-CN" altLang="en-US" dirty="0">
                <a:solidFill>
                  <a:srgbClr val="C0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6092928" y="1769668"/>
              <a:ext cx="220250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441846" y="1001570"/>
            <a:ext cx="2088098" cy="2088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0.31576 2.96296E-6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73566" y="557762"/>
            <a:ext cx="8359806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风采展示</a:t>
            </a:r>
            <a:r>
              <a:rPr lang="en-US" altLang="zh-CN" sz="40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—</a:t>
            </a:r>
            <a:r>
              <a:rPr lang="zh-CN" altLang="en-US" sz="40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个</a:t>
            </a:r>
            <a:r>
              <a:rPr lang="zh-CN" altLang="en-US" sz="40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人必答</a:t>
            </a:r>
            <a:r>
              <a:rPr lang="zh-CN" altLang="en-US" sz="40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题 </a:t>
            </a:r>
            <a:endParaRPr lang="zh-CN" altLang="en-US" sz="40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750431" y="1612735"/>
            <a:ext cx="5885937" cy="52014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685800"/>
            <a:r>
              <a:rPr lang="zh-CN" altLang="en-US" sz="4000" u="dbl" dirty="0" smtClean="0">
                <a:solidFill>
                  <a:srgbClr val="C00000"/>
                </a:solidFill>
                <a:uFill>
                  <a:solidFill>
                    <a:schemeClr val="tx1"/>
                  </a:solidFill>
                </a:u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竞赛规则：</a:t>
            </a:r>
            <a:endParaRPr lang="en-US" altLang="zh-CN" sz="4000" u="dbl" dirty="0" smtClean="0">
              <a:solidFill>
                <a:srgbClr val="C00000"/>
              </a:solidFill>
              <a:uFill>
                <a:solidFill>
                  <a:schemeClr val="tx1"/>
                </a:solidFill>
              </a:u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algn="ctr" defTabSz="685800"/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按小组号顺序答题，</a:t>
            </a:r>
            <a:endParaRPr lang="en-US" altLang="zh-CN" sz="32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/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答题者由小组商量决定（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10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秒）。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/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共</a:t>
            </a:r>
            <a:r>
              <a:rPr lang="en-US" sz="3200" b="1" dirty="0" smtClean="0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轮，</a:t>
            </a:r>
            <a:endParaRPr lang="en-US" altLang="zh-CN" sz="32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/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每轮每组答</a:t>
            </a:r>
            <a:r>
              <a:rPr lang="en-US" sz="3200" b="1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题，每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题</a:t>
            </a:r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分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，</a:t>
            </a:r>
            <a:endParaRPr lang="en-US" altLang="zh-CN" sz="32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/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答对每题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加</a:t>
            </a:r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分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，</a:t>
            </a:r>
            <a:endParaRPr lang="en-US" altLang="zh-CN" sz="32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/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答错不扣分，</a:t>
            </a:r>
            <a:endParaRPr lang="en-US" altLang="zh-CN" sz="32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/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每题作答时间限时</a:t>
            </a:r>
            <a:r>
              <a:rPr lang="en-US" sz="3200" b="1" dirty="0" smtClean="0"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秒钟。</a:t>
            </a:r>
            <a:r>
              <a:rPr lang="en-US" sz="3200" b="1" dirty="0" smtClean="0">
                <a:latin typeface="宋体" pitchFamily="2" charset="-122"/>
                <a:ea typeface="宋体" pitchFamily="2" charset="-122"/>
              </a:rPr>
              <a:t> </a:t>
            </a:r>
            <a:endParaRPr lang="zh-CN" altLang="en-US" sz="32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/>
            <a:r>
              <a:rPr lang="en-US" sz="3200" b="1" dirty="0" smtClean="0">
                <a:latin typeface="宋体" pitchFamily="2" charset="-122"/>
                <a:ea typeface="宋体" pitchFamily="2" charset="-122"/>
              </a:rPr>
              <a:t> </a:t>
            </a:r>
            <a:endParaRPr lang="zh-CN" altLang="en-US" sz="32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/>
            <a:endParaRPr lang="zh-CN" altLang="en-US" sz="4000" dirty="0">
              <a:solidFill>
                <a:srgbClr val="C00000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1075950" y="391461"/>
            <a:ext cx="8945076" cy="104048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9525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000" b="1">
              <a:solidFill>
                <a:schemeClr val="lt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96659" y="566554"/>
            <a:ext cx="8359806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党史重温</a:t>
            </a:r>
            <a:r>
              <a:rPr lang="en-US" altLang="zh-CN" sz="40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—</a:t>
            </a:r>
            <a:r>
              <a:rPr lang="zh-CN" altLang="en-US" sz="40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小</a:t>
            </a:r>
            <a:r>
              <a:rPr lang="zh-CN" altLang="en-US" sz="40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组必答</a:t>
            </a:r>
            <a:r>
              <a:rPr lang="zh-CN" altLang="en-US" sz="40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题</a:t>
            </a:r>
            <a:endParaRPr lang="zh-CN" altLang="en-US" sz="40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ichitds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screen"/>
          <a:srcRect t="-873" b="-873"/>
          <a:stretch>
            <a:fillRect/>
          </a:stretch>
        </p:blipFill>
        <p:spPr>
          <a:xfrm>
            <a:off x="7779657" y="3599543"/>
            <a:ext cx="4673600" cy="3500072"/>
          </a:xfrm>
          <a:custGeom>
            <a:avLst/>
            <a:gdLst>
              <a:gd name="connsiteX0" fmla="*/ 0 w 9499922"/>
              <a:gd name="connsiteY0" fmla="*/ 0 h 6683828"/>
              <a:gd name="connsiteX1" fmla="*/ 9499922 w 9499922"/>
              <a:gd name="connsiteY1" fmla="*/ 0 h 6683828"/>
              <a:gd name="connsiteX2" fmla="*/ 9499922 w 9499922"/>
              <a:gd name="connsiteY2" fmla="*/ 6683828 h 6683828"/>
              <a:gd name="connsiteX3" fmla="*/ 0 w 9499922"/>
              <a:gd name="connsiteY3" fmla="*/ 6683828 h 668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99922" h="6683828">
                <a:moveTo>
                  <a:pt x="0" y="0"/>
                </a:moveTo>
                <a:lnTo>
                  <a:pt x="9499922" y="0"/>
                </a:lnTo>
                <a:lnTo>
                  <a:pt x="9499922" y="6683828"/>
                </a:lnTo>
                <a:lnTo>
                  <a:pt x="0" y="6683828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/>
        </p:nvGrpSpPr>
        <p:grpSpPr>
          <a:xfrm>
            <a:off x="951230" y="1638935"/>
            <a:ext cx="1118870" cy="1043940"/>
            <a:chOff x="304800" y="673100"/>
            <a:chExt cx="4000500" cy="4000500"/>
          </a:xfrm>
          <a:effectLst/>
        </p:grpSpPr>
        <p:sp>
          <p:nvSpPr>
            <p:cNvPr id="9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1" y="760412"/>
              <a:ext cx="3825875" cy="3825874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1</a:t>
              </a:r>
            </a:p>
          </p:txBody>
        </p:sp>
      </p:grpSp>
      <p:sp>
        <p:nvSpPr>
          <p:cNvPr id="12" name="椭圆 12"/>
          <p:cNvSpPr>
            <a:spLocks noChangeArrowheads="1"/>
          </p:cNvSpPr>
          <p:nvPr/>
        </p:nvSpPr>
        <p:spPr bwMode="auto">
          <a:xfrm>
            <a:off x="780415" y="1470025"/>
            <a:ext cx="1475740" cy="1413510"/>
          </a:xfrm>
          <a:prstGeom prst="ellipse">
            <a:avLst/>
          </a:prstGeom>
          <a:noFill/>
          <a:ln w="9525" cmpd="sng">
            <a:solidFill>
              <a:srgbClr val="C00000"/>
            </a:solidFill>
            <a:prstDash val="dash"/>
            <a:round/>
          </a:ln>
        </p:spPr>
        <p:txBody>
          <a:bodyPr lIns="91417" tIns="45709" rIns="91417" bIns="4570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74595" y="1499870"/>
            <a:ext cx="9128760" cy="1383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1921年7月23日至8月初,中国共产党第一次全国代表大会先后在上海和</a:t>
            </a:r>
            <a:r>
              <a:rPr kumimoji="1" lang="zh-CN" altLang="en-US" sz="2800" b="1" u="sng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            </a:t>
            </a: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召开。</a:t>
            </a:r>
          </a:p>
        </p:txBody>
      </p:sp>
      <p:sp>
        <p:nvSpPr>
          <p:cNvPr id="7" name="矩形 6"/>
          <p:cNvSpPr/>
          <p:nvPr/>
        </p:nvSpPr>
        <p:spPr>
          <a:xfrm>
            <a:off x="4168140" y="2829560"/>
            <a:ext cx="38557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kumimoji="1" lang="zh-CN" altLang="en-US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浙江嘉兴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 autoUpdateAnimBg="0"/>
      <p:bldP spid="7" grpId="0"/>
      <p:bldP spid="7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ichitds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screen"/>
          <a:srcRect t="-873" b="-873"/>
          <a:stretch>
            <a:fillRect/>
          </a:stretch>
        </p:blipFill>
        <p:spPr>
          <a:xfrm>
            <a:off x="7779657" y="3599543"/>
            <a:ext cx="4673600" cy="3500072"/>
          </a:xfrm>
          <a:custGeom>
            <a:avLst/>
            <a:gdLst>
              <a:gd name="connsiteX0" fmla="*/ 0 w 9499922"/>
              <a:gd name="connsiteY0" fmla="*/ 0 h 6683828"/>
              <a:gd name="connsiteX1" fmla="*/ 9499922 w 9499922"/>
              <a:gd name="connsiteY1" fmla="*/ 0 h 6683828"/>
              <a:gd name="connsiteX2" fmla="*/ 9499922 w 9499922"/>
              <a:gd name="connsiteY2" fmla="*/ 6683828 h 6683828"/>
              <a:gd name="connsiteX3" fmla="*/ 0 w 9499922"/>
              <a:gd name="connsiteY3" fmla="*/ 6683828 h 668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99922" h="6683828">
                <a:moveTo>
                  <a:pt x="0" y="0"/>
                </a:moveTo>
                <a:lnTo>
                  <a:pt x="9499922" y="0"/>
                </a:lnTo>
                <a:lnTo>
                  <a:pt x="9499922" y="6683828"/>
                </a:lnTo>
                <a:lnTo>
                  <a:pt x="0" y="6683828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/>
        </p:nvGrpSpPr>
        <p:grpSpPr>
          <a:xfrm>
            <a:off x="951230" y="1638935"/>
            <a:ext cx="1118870" cy="1043940"/>
            <a:chOff x="304800" y="673100"/>
            <a:chExt cx="4000500" cy="4000500"/>
          </a:xfrm>
          <a:effectLst/>
        </p:grpSpPr>
        <p:sp>
          <p:nvSpPr>
            <p:cNvPr id="9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1" y="760412"/>
              <a:ext cx="3825875" cy="3825874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2</a:t>
              </a:r>
            </a:p>
          </p:txBody>
        </p:sp>
      </p:grpSp>
      <p:sp>
        <p:nvSpPr>
          <p:cNvPr id="12" name="椭圆 12"/>
          <p:cNvSpPr>
            <a:spLocks noChangeArrowheads="1"/>
          </p:cNvSpPr>
          <p:nvPr/>
        </p:nvSpPr>
        <p:spPr bwMode="auto">
          <a:xfrm>
            <a:off x="780415" y="1470025"/>
            <a:ext cx="1475740" cy="1413510"/>
          </a:xfrm>
          <a:prstGeom prst="ellipse">
            <a:avLst/>
          </a:prstGeom>
          <a:noFill/>
          <a:ln w="9525" cmpd="sng">
            <a:solidFill>
              <a:srgbClr val="C00000"/>
            </a:solidFill>
            <a:prstDash val="dash"/>
            <a:round/>
          </a:ln>
        </p:spPr>
        <p:txBody>
          <a:bodyPr lIns="91417" tIns="45709" rIns="91417" bIns="4570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74595" y="1499870"/>
            <a:ext cx="9128760" cy="1383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马克思、恩格斯在《         》一书中指出,共产党人的最终目的是消灭阶级,消灭剥削,建立共产主义社会。</a:t>
            </a:r>
          </a:p>
        </p:txBody>
      </p:sp>
      <p:sp>
        <p:nvSpPr>
          <p:cNvPr id="7" name="矩形 6"/>
          <p:cNvSpPr/>
          <p:nvPr/>
        </p:nvSpPr>
        <p:spPr>
          <a:xfrm>
            <a:off x="3709035" y="2829560"/>
            <a:ext cx="47739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kumimoji="1" lang="zh-CN" altLang="en-US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共产党宣言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 autoUpdateAnimBg="0"/>
      <p:bldP spid="7" grpId="0"/>
      <p:bldP spid="7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ichitds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screen"/>
          <a:srcRect t="-873" b="-873"/>
          <a:stretch>
            <a:fillRect/>
          </a:stretch>
        </p:blipFill>
        <p:spPr>
          <a:xfrm>
            <a:off x="7779657" y="3599543"/>
            <a:ext cx="4673600" cy="3500072"/>
          </a:xfrm>
          <a:custGeom>
            <a:avLst/>
            <a:gdLst>
              <a:gd name="connsiteX0" fmla="*/ 0 w 9499922"/>
              <a:gd name="connsiteY0" fmla="*/ 0 h 6683828"/>
              <a:gd name="connsiteX1" fmla="*/ 9499922 w 9499922"/>
              <a:gd name="connsiteY1" fmla="*/ 0 h 6683828"/>
              <a:gd name="connsiteX2" fmla="*/ 9499922 w 9499922"/>
              <a:gd name="connsiteY2" fmla="*/ 6683828 h 6683828"/>
              <a:gd name="connsiteX3" fmla="*/ 0 w 9499922"/>
              <a:gd name="connsiteY3" fmla="*/ 6683828 h 668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99922" h="6683828">
                <a:moveTo>
                  <a:pt x="0" y="0"/>
                </a:moveTo>
                <a:lnTo>
                  <a:pt x="9499922" y="0"/>
                </a:lnTo>
                <a:lnTo>
                  <a:pt x="9499922" y="6683828"/>
                </a:lnTo>
                <a:lnTo>
                  <a:pt x="0" y="6683828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/>
        </p:nvGrpSpPr>
        <p:grpSpPr>
          <a:xfrm>
            <a:off x="958850" y="1654810"/>
            <a:ext cx="1118870" cy="1043940"/>
            <a:chOff x="304800" y="673100"/>
            <a:chExt cx="4000500" cy="4000500"/>
          </a:xfrm>
          <a:effectLst/>
        </p:grpSpPr>
        <p:sp>
          <p:nvSpPr>
            <p:cNvPr id="9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1" y="760412"/>
              <a:ext cx="3825875" cy="3825874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3</a:t>
              </a:r>
            </a:p>
          </p:txBody>
        </p:sp>
      </p:grpSp>
      <p:sp>
        <p:nvSpPr>
          <p:cNvPr id="12" name="椭圆 12"/>
          <p:cNvSpPr>
            <a:spLocks noChangeArrowheads="1"/>
          </p:cNvSpPr>
          <p:nvPr/>
        </p:nvSpPr>
        <p:spPr bwMode="auto">
          <a:xfrm>
            <a:off x="780415" y="1470025"/>
            <a:ext cx="1475740" cy="1413510"/>
          </a:xfrm>
          <a:prstGeom prst="ellipse">
            <a:avLst/>
          </a:prstGeom>
          <a:noFill/>
          <a:ln w="9525" cmpd="sng">
            <a:solidFill>
              <a:srgbClr val="C00000"/>
            </a:solidFill>
            <a:prstDash val="dash"/>
            <a:round/>
          </a:ln>
        </p:spPr>
        <p:txBody>
          <a:bodyPr lIns="91417" tIns="45709" rIns="91417" bIns="4570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74595" y="1499870"/>
            <a:ext cx="9128760" cy="1383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党章规定，党的全国代表大会每</a:t>
            </a:r>
            <a:r>
              <a:rPr kumimoji="1" lang="zh-CN" altLang="en-US" sz="2800" b="1" u="sng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        </a:t>
            </a: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年举行一次，由中央委员会召集。</a:t>
            </a:r>
          </a:p>
        </p:txBody>
      </p:sp>
      <p:sp>
        <p:nvSpPr>
          <p:cNvPr id="2" name="矩形 1"/>
          <p:cNvSpPr/>
          <p:nvPr/>
        </p:nvSpPr>
        <p:spPr>
          <a:xfrm>
            <a:off x="8112760" y="1124585"/>
            <a:ext cx="6438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 autoUpdateAnimBg="0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96819" y="391461"/>
            <a:ext cx="8945076" cy="1040489"/>
            <a:chOff x="5544649" y="861109"/>
            <a:chExt cx="5585025" cy="1040487"/>
          </a:xfrm>
        </p:grpSpPr>
        <p:sp>
          <p:nvSpPr>
            <p:cNvPr id="3" name="圆角矩形 10"/>
            <p:cNvSpPr/>
            <p:nvPr/>
          </p:nvSpPr>
          <p:spPr>
            <a:xfrm>
              <a:off x="5544649" y="861109"/>
              <a:ext cx="5585025" cy="104048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000" b="1">
                <a:solidFill>
                  <a:schemeClr val="lt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779878" y="1027410"/>
              <a:ext cx="5219601" cy="706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风采展示</a:t>
              </a:r>
              <a:r>
                <a:rPr lang="en-US" altLang="zh-CN" sz="4000" dirty="0" smtClean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—</a:t>
              </a:r>
              <a:r>
                <a:rPr lang="zh-CN" altLang="en-US" sz="4000" dirty="0" smtClean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个</a:t>
              </a:r>
              <a:r>
                <a:rPr lang="zh-CN" altLang="en-US" sz="40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人必答</a:t>
              </a:r>
              <a:r>
                <a:rPr lang="zh-CN" altLang="en-US" sz="4000" dirty="0" smtClean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题 </a:t>
              </a:r>
              <a:endParaRPr lang="zh-CN" altLang="en-US" sz="40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3750431" y="1612735"/>
            <a:ext cx="5885937" cy="477053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685800"/>
            <a:r>
              <a:rPr lang="zh-CN" altLang="en-US" sz="4000" u="dbl" dirty="0" smtClean="0">
                <a:solidFill>
                  <a:srgbClr val="C00000"/>
                </a:solidFill>
                <a:uFill>
                  <a:solidFill>
                    <a:schemeClr val="tx1"/>
                  </a:solidFill>
                </a:u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竞赛规则：</a:t>
            </a:r>
            <a:endParaRPr lang="en-US" altLang="zh-CN" sz="4000" u="dbl" dirty="0" smtClean="0">
              <a:solidFill>
                <a:srgbClr val="C00000"/>
              </a:solidFill>
              <a:uFill>
                <a:solidFill>
                  <a:schemeClr val="tx1"/>
                </a:solidFill>
              </a:u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algn="ctr" defTabSz="685800"/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第一题由每组一号选手回答，</a:t>
            </a:r>
            <a:endParaRPr lang="en-US" altLang="zh-CN" sz="32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/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第二题由每组二号选手回答，</a:t>
            </a:r>
            <a:endParaRPr lang="en-US" altLang="zh-CN" sz="32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/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第三题由每组三号选手回答。</a:t>
            </a:r>
            <a:endParaRPr lang="en-US" altLang="zh-CN" sz="32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/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以此类推</a:t>
            </a:r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>……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共</a:t>
            </a:r>
            <a:r>
              <a:rPr lang="en-US" sz="3200" b="1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轮</a:t>
            </a:r>
            <a:endParaRPr lang="en-US" altLang="zh-CN" sz="32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/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答对每题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加</a:t>
            </a:r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分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，</a:t>
            </a:r>
            <a:endParaRPr lang="en-US" altLang="zh-CN" sz="32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/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答错不扣分，</a:t>
            </a:r>
            <a:endParaRPr lang="en-US" altLang="zh-CN" sz="32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/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每题作答时间限时</a:t>
            </a:r>
            <a:r>
              <a:rPr lang="en-US" sz="3200" b="1" dirty="0" smtClean="0"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秒钟。</a:t>
            </a:r>
            <a:r>
              <a:rPr lang="en-US" sz="3200" b="1" dirty="0" smtClean="0">
                <a:latin typeface="宋体" pitchFamily="2" charset="-122"/>
                <a:ea typeface="宋体" pitchFamily="2" charset="-122"/>
              </a:rPr>
              <a:t> </a:t>
            </a:r>
            <a:endParaRPr lang="zh-CN" altLang="en-US" sz="32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/>
            <a:endParaRPr lang="zh-CN" altLang="en-US" sz="4000" dirty="0">
              <a:solidFill>
                <a:srgbClr val="C00000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0.31576 2.96296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ichitds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screen"/>
          <a:srcRect t="-873" b="-873"/>
          <a:stretch>
            <a:fillRect/>
          </a:stretch>
        </p:blipFill>
        <p:spPr>
          <a:xfrm>
            <a:off x="7779657" y="3599543"/>
            <a:ext cx="4673600" cy="3500072"/>
          </a:xfrm>
          <a:custGeom>
            <a:avLst/>
            <a:gdLst>
              <a:gd name="connsiteX0" fmla="*/ 0 w 9499922"/>
              <a:gd name="connsiteY0" fmla="*/ 0 h 6683828"/>
              <a:gd name="connsiteX1" fmla="*/ 9499922 w 9499922"/>
              <a:gd name="connsiteY1" fmla="*/ 0 h 6683828"/>
              <a:gd name="connsiteX2" fmla="*/ 9499922 w 9499922"/>
              <a:gd name="connsiteY2" fmla="*/ 6683828 h 6683828"/>
              <a:gd name="connsiteX3" fmla="*/ 0 w 9499922"/>
              <a:gd name="connsiteY3" fmla="*/ 6683828 h 668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99922" h="6683828">
                <a:moveTo>
                  <a:pt x="0" y="0"/>
                </a:moveTo>
                <a:lnTo>
                  <a:pt x="9499922" y="0"/>
                </a:lnTo>
                <a:lnTo>
                  <a:pt x="9499922" y="6683828"/>
                </a:lnTo>
                <a:lnTo>
                  <a:pt x="0" y="6683828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/>
        </p:nvGrpSpPr>
        <p:grpSpPr>
          <a:xfrm>
            <a:off x="958850" y="1654810"/>
            <a:ext cx="1118870" cy="1043940"/>
            <a:chOff x="304800" y="673100"/>
            <a:chExt cx="4000500" cy="4000500"/>
          </a:xfrm>
          <a:effectLst/>
        </p:grpSpPr>
        <p:sp>
          <p:nvSpPr>
            <p:cNvPr id="9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1" y="760412"/>
              <a:ext cx="3825875" cy="3825874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4</a:t>
              </a:r>
            </a:p>
          </p:txBody>
        </p:sp>
      </p:grpSp>
      <p:sp>
        <p:nvSpPr>
          <p:cNvPr id="12" name="椭圆 12"/>
          <p:cNvSpPr>
            <a:spLocks noChangeArrowheads="1"/>
          </p:cNvSpPr>
          <p:nvPr/>
        </p:nvSpPr>
        <p:spPr bwMode="auto">
          <a:xfrm>
            <a:off x="780415" y="1470025"/>
            <a:ext cx="1475740" cy="1413510"/>
          </a:xfrm>
          <a:prstGeom prst="ellipse">
            <a:avLst/>
          </a:prstGeom>
          <a:noFill/>
          <a:ln w="9525" cmpd="sng">
            <a:solidFill>
              <a:srgbClr val="C00000"/>
            </a:solidFill>
            <a:prstDash val="dash"/>
            <a:round/>
          </a:ln>
        </p:spPr>
        <p:txBody>
          <a:bodyPr lIns="91417" tIns="45709" rIns="91417" bIns="4570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74595" y="1499870"/>
            <a:ext cx="9128760" cy="737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抗战以来中国正面战场取得的最大的一场胜仗是</a:t>
            </a:r>
            <a:r>
              <a:rPr kumimoji="1" lang="zh-CN" altLang="en-US" sz="2800" b="1" u="sng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       </a:t>
            </a: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。</a:t>
            </a:r>
          </a:p>
        </p:txBody>
      </p:sp>
      <p:sp>
        <p:nvSpPr>
          <p:cNvPr id="7" name="矩形 6"/>
          <p:cNvSpPr/>
          <p:nvPr/>
        </p:nvSpPr>
        <p:spPr>
          <a:xfrm>
            <a:off x="3709035" y="2829560"/>
            <a:ext cx="47739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kumimoji="1" lang="zh-CN" altLang="en-US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台儿庄战役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 autoUpdateAnimBg="0"/>
      <p:bldP spid="7" grpId="0"/>
      <p:bldP spid="7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ichitds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screen"/>
          <a:srcRect t="-873" b="-873"/>
          <a:stretch>
            <a:fillRect/>
          </a:stretch>
        </p:blipFill>
        <p:spPr>
          <a:xfrm>
            <a:off x="7779657" y="3599543"/>
            <a:ext cx="4673600" cy="3500072"/>
          </a:xfrm>
          <a:custGeom>
            <a:avLst/>
            <a:gdLst>
              <a:gd name="connsiteX0" fmla="*/ 0 w 9499922"/>
              <a:gd name="connsiteY0" fmla="*/ 0 h 6683828"/>
              <a:gd name="connsiteX1" fmla="*/ 9499922 w 9499922"/>
              <a:gd name="connsiteY1" fmla="*/ 0 h 6683828"/>
              <a:gd name="connsiteX2" fmla="*/ 9499922 w 9499922"/>
              <a:gd name="connsiteY2" fmla="*/ 6683828 h 6683828"/>
              <a:gd name="connsiteX3" fmla="*/ 0 w 9499922"/>
              <a:gd name="connsiteY3" fmla="*/ 6683828 h 668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99922" h="6683828">
                <a:moveTo>
                  <a:pt x="0" y="0"/>
                </a:moveTo>
                <a:lnTo>
                  <a:pt x="9499922" y="0"/>
                </a:lnTo>
                <a:lnTo>
                  <a:pt x="9499922" y="6683828"/>
                </a:lnTo>
                <a:lnTo>
                  <a:pt x="0" y="6683828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/>
        </p:nvGrpSpPr>
        <p:grpSpPr>
          <a:xfrm>
            <a:off x="951230" y="1638935"/>
            <a:ext cx="1118870" cy="1043940"/>
            <a:chOff x="304800" y="673100"/>
            <a:chExt cx="4000500" cy="4000500"/>
          </a:xfrm>
          <a:effectLst/>
        </p:grpSpPr>
        <p:sp>
          <p:nvSpPr>
            <p:cNvPr id="9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1" y="760412"/>
              <a:ext cx="3825875" cy="3825874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5</a:t>
              </a:r>
            </a:p>
          </p:txBody>
        </p:sp>
      </p:grpSp>
      <p:sp>
        <p:nvSpPr>
          <p:cNvPr id="12" name="椭圆 12"/>
          <p:cNvSpPr>
            <a:spLocks noChangeArrowheads="1"/>
          </p:cNvSpPr>
          <p:nvPr/>
        </p:nvSpPr>
        <p:spPr bwMode="auto">
          <a:xfrm>
            <a:off x="780415" y="1470025"/>
            <a:ext cx="1475740" cy="1413510"/>
          </a:xfrm>
          <a:prstGeom prst="ellipse">
            <a:avLst/>
          </a:prstGeom>
          <a:noFill/>
          <a:ln w="9525" cmpd="sng">
            <a:solidFill>
              <a:srgbClr val="C00000"/>
            </a:solidFill>
            <a:prstDash val="dash"/>
            <a:round/>
          </a:ln>
        </p:spPr>
        <p:txBody>
          <a:bodyPr lIns="91417" tIns="45709" rIns="91417" bIns="4570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34920" y="1499870"/>
            <a:ext cx="9128760" cy="737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我国最高权力机关是</a:t>
            </a:r>
            <a:r>
              <a:rPr kumimoji="1" lang="zh-CN" altLang="en-US" sz="2800" b="1" u="sng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                  </a:t>
            </a: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。</a:t>
            </a:r>
          </a:p>
        </p:txBody>
      </p:sp>
      <p:sp>
        <p:nvSpPr>
          <p:cNvPr id="7" name="矩形 6"/>
          <p:cNvSpPr/>
          <p:nvPr/>
        </p:nvSpPr>
        <p:spPr>
          <a:xfrm>
            <a:off x="2826385" y="2466975"/>
            <a:ext cx="738886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kumimoji="1"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全国人民代表大会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 autoUpdateAnimBg="0"/>
      <p:bldP spid="7" grpId="0"/>
      <p:bldP spid="7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ichitds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screen"/>
          <a:srcRect t="-873" b="-873"/>
          <a:stretch>
            <a:fillRect/>
          </a:stretch>
        </p:blipFill>
        <p:spPr>
          <a:xfrm>
            <a:off x="7779657" y="3599543"/>
            <a:ext cx="4673600" cy="3500072"/>
          </a:xfrm>
          <a:custGeom>
            <a:avLst/>
            <a:gdLst>
              <a:gd name="connsiteX0" fmla="*/ 0 w 9499922"/>
              <a:gd name="connsiteY0" fmla="*/ 0 h 6683828"/>
              <a:gd name="connsiteX1" fmla="*/ 9499922 w 9499922"/>
              <a:gd name="connsiteY1" fmla="*/ 0 h 6683828"/>
              <a:gd name="connsiteX2" fmla="*/ 9499922 w 9499922"/>
              <a:gd name="connsiteY2" fmla="*/ 6683828 h 6683828"/>
              <a:gd name="connsiteX3" fmla="*/ 0 w 9499922"/>
              <a:gd name="connsiteY3" fmla="*/ 6683828 h 668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99922" h="6683828">
                <a:moveTo>
                  <a:pt x="0" y="0"/>
                </a:moveTo>
                <a:lnTo>
                  <a:pt x="9499922" y="0"/>
                </a:lnTo>
                <a:lnTo>
                  <a:pt x="9499922" y="6683828"/>
                </a:lnTo>
                <a:lnTo>
                  <a:pt x="0" y="6683828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/>
        </p:nvGrpSpPr>
        <p:grpSpPr>
          <a:xfrm>
            <a:off x="951230" y="1638935"/>
            <a:ext cx="1118870" cy="1043940"/>
            <a:chOff x="304800" y="673100"/>
            <a:chExt cx="4000500" cy="4000500"/>
          </a:xfrm>
          <a:effectLst/>
        </p:grpSpPr>
        <p:sp>
          <p:nvSpPr>
            <p:cNvPr id="9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1" y="760412"/>
              <a:ext cx="3825875" cy="3825874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6</a:t>
              </a:r>
            </a:p>
          </p:txBody>
        </p:sp>
      </p:grpSp>
      <p:sp>
        <p:nvSpPr>
          <p:cNvPr id="12" name="椭圆 12"/>
          <p:cNvSpPr>
            <a:spLocks noChangeArrowheads="1"/>
          </p:cNvSpPr>
          <p:nvPr/>
        </p:nvSpPr>
        <p:spPr bwMode="auto">
          <a:xfrm>
            <a:off x="780415" y="1470025"/>
            <a:ext cx="1475740" cy="1413510"/>
          </a:xfrm>
          <a:prstGeom prst="ellipse">
            <a:avLst/>
          </a:prstGeom>
          <a:noFill/>
          <a:ln w="9525" cmpd="sng">
            <a:solidFill>
              <a:srgbClr val="C00000"/>
            </a:solidFill>
            <a:prstDash val="dash"/>
            <a:round/>
          </a:ln>
        </p:spPr>
        <p:txBody>
          <a:bodyPr lIns="91417" tIns="45709" rIns="91417" bIns="4570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9680" y="1499870"/>
            <a:ext cx="9128760" cy="1383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标志着中国共产党开始独立领导革命战争和创建人民军队的事件是</a:t>
            </a:r>
            <a:r>
              <a:rPr kumimoji="1" lang="zh-CN" altLang="en-US" sz="2800" b="1" u="sng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       </a:t>
            </a: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。</a:t>
            </a:r>
          </a:p>
        </p:txBody>
      </p:sp>
      <p:sp>
        <p:nvSpPr>
          <p:cNvPr id="7" name="矩形 6"/>
          <p:cNvSpPr/>
          <p:nvPr/>
        </p:nvSpPr>
        <p:spPr>
          <a:xfrm>
            <a:off x="2519680" y="2883535"/>
            <a:ext cx="6272530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kumimoji="1" lang="zh-CN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南昌起义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 autoUpdateAnimBg="0"/>
      <p:bldP spid="7" grpId="0"/>
      <p:bldP spid="7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ichitds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screen"/>
          <a:srcRect t="-873" b="-873"/>
          <a:stretch>
            <a:fillRect/>
          </a:stretch>
        </p:blipFill>
        <p:spPr>
          <a:xfrm>
            <a:off x="7779657" y="3599543"/>
            <a:ext cx="4673600" cy="3500072"/>
          </a:xfrm>
          <a:custGeom>
            <a:avLst/>
            <a:gdLst>
              <a:gd name="connsiteX0" fmla="*/ 0 w 9499922"/>
              <a:gd name="connsiteY0" fmla="*/ 0 h 6683828"/>
              <a:gd name="connsiteX1" fmla="*/ 9499922 w 9499922"/>
              <a:gd name="connsiteY1" fmla="*/ 0 h 6683828"/>
              <a:gd name="connsiteX2" fmla="*/ 9499922 w 9499922"/>
              <a:gd name="connsiteY2" fmla="*/ 6683828 h 6683828"/>
              <a:gd name="connsiteX3" fmla="*/ 0 w 9499922"/>
              <a:gd name="connsiteY3" fmla="*/ 6683828 h 668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99922" h="6683828">
                <a:moveTo>
                  <a:pt x="0" y="0"/>
                </a:moveTo>
                <a:lnTo>
                  <a:pt x="9499922" y="0"/>
                </a:lnTo>
                <a:lnTo>
                  <a:pt x="9499922" y="6683828"/>
                </a:lnTo>
                <a:lnTo>
                  <a:pt x="0" y="6683828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/>
        </p:nvGrpSpPr>
        <p:grpSpPr>
          <a:xfrm>
            <a:off x="951230" y="1638935"/>
            <a:ext cx="1118870" cy="1043940"/>
            <a:chOff x="304800" y="673100"/>
            <a:chExt cx="4000500" cy="4000500"/>
          </a:xfrm>
          <a:effectLst/>
        </p:grpSpPr>
        <p:sp>
          <p:nvSpPr>
            <p:cNvPr id="9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1" y="760412"/>
              <a:ext cx="3825875" cy="3825874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7</a:t>
              </a:r>
            </a:p>
          </p:txBody>
        </p:sp>
      </p:grpSp>
      <p:sp>
        <p:nvSpPr>
          <p:cNvPr id="12" name="椭圆 12"/>
          <p:cNvSpPr>
            <a:spLocks noChangeArrowheads="1"/>
          </p:cNvSpPr>
          <p:nvPr/>
        </p:nvSpPr>
        <p:spPr bwMode="auto">
          <a:xfrm>
            <a:off x="780415" y="1470025"/>
            <a:ext cx="1475740" cy="1413510"/>
          </a:xfrm>
          <a:prstGeom prst="ellipse">
            <a:avLst/>
          </a:prstGeom>
          <a:noFill/>
          <a:ln w="9525" cmpd="sng">
            <a:solidFill>
              <a:srgbClr val="C00000"/>
            </a:solidFill>
            <a:prstDash val="dash"/>
            <a:round/>
          </a:ln>
        </p:spPr>
        <p:txBody>
          <a:bodyPr lIns="91417" tIns="45709" rIns="91417" bIns="4570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74595" y="1807845"/>
            <a:ext cx="9128760" cy="737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在中国最早酝酿建立共产党的是李大钊和________。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098280" y="1825625"/>
            <a:ext cx="199199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陈独秀</a:t>
            </a:r>
            <a:endParaRPr kumimoji="1" lang="zh-CN" altLang="en-US" b="1" dirty="0">
              <a:solidFill>
                <a:srgbClr val="BA1219"/>
              </a:solidFill>
              <a:effectLst>
                <a:outerShdw blurRad="50800" dist="38100" dir="2700000" algn="tl" rotWithShape="0">
                  <a:prstClr val="black">
                    <a:alpha val="6000"/>
                  </a:prst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ichitds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screen"/>
          <a:srcRect t="-873" b="-873"/>
          <a:stretch>
            <a:fillRect/>
          </a:stretch>
        </p:blipFill>
        <p:spPr>
          <a:xfrm>
            <a:off x="7779657" y="3599543"/>
            <a:ext cx="4673600" cy="3500072"/>
          </a:xfrm>
          <a:custGeom>
            <a:avLst/>
            <a:gdLst>
              <a:gd name="connsiteX0" fmla="*/ 0 w 9499922"/>
              <a:gd name="connsiteY0" fmla="*/ 0 h 6683828"/>
              <a:gd name="connsiteX1" fmla="*/ 9499922 w 9499922"/>
              <a:gd name="connsiteY1" fmla="*/ 0 h 6683828"/>
              <a:gd name="connsiteX2" fmla="*/ 9499922 w 9499922"/>
              <a:gd name="connsiteY2" fmla="*/ 6683828 h 6683828"/>
              <a:gd name="connsiteX3" fmla="*/ 0 w 9499922"/>
              <a:gd name="connsiteY3" fmla="*/ 6683828 h 668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99922" h="6683828">
                <a:moveTo>
                  <a:pt x="0" y="0"/>
                </a:moveTo>
                <a:lnTo>
                  <a:pt x="9499922" y="0"/>
                </a:lnTo>
                <a:lnTo>
                  <a:pt x="9499922" y="6683828"/>
                </a:lnTo>
                <a:lnTo>
                  <a:pt x="0" y="6683828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/>
        </p:nvGrpSpPr>
        <p:grpSpPr>
          <a:xfrm>
            <a:off x="951230" y="1638935"/>
            <a:ext cx="1118870" cy="1043940"/>
            <a:chOff x="304800" y="673100"/>
            <a:chExt cx="4000500" cy="4000500"/>
          </a:xfrm>
          <a:effectLst/>
        </p:grpSpPr>
        <p:sp>
          <p:nvSpPr>
            <p:cNvPr id="9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1" y="760412"/>
              <a:ext cx="3825875" cy="3825874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8</a:t>
              </a:r>
            </a:p>
          </p:txBody>
        </p:sp>
      </p:grpSp>
      <p:sp>
        <p:nvSpPr>
          <p:cNvPr id="12" name="椭圆 12"/>
          <p:cNvSpPr>
            <a:spLocks noChangeArrowheads="1"/>
          </p:cNvSpPr>
          <p:nvPr/>
        </p:nvSpPr>
        <p:spPr bwMode="auto">
          <a:xfrm>
            <a:off x="780415" y="1470025"/>
            <a:ext cx="1475740" cy="1413510"/>
          </a:xfrm>
          <a:prstGeom prst="ellipse">
            <a:avLst/>
          </a:prstGeom>
          <a:noFill/>
          <a:ln w="9525" cmpd="sng">
            <a:solidFill>
              <a:srgbClr val="C00000"/>
            </a:solidFill>
            <a:prstDash val="dash"/>
            <a:round/>
          </a:ln>
        </p:spPr>
        <p:txBody>
          <a:bodyPr lIns="91417" tIns="45709" rIns="91417" bIns="4570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05075" y="1699895"/>
            <a:ext cx="9128760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6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红军长征是从</a:t>
            </a:r>
            <a:r>
              <a:rPr kumimoji="1" lang="zh-CN" altLang="en-US" sz="3600" b="1" u="sng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         </a:t>
            </a:r>
            <a:r>
              <a:rPr kumimoji="1" lang="zh-CN" altLang="en-US" sz="36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年开始的</a:t>
            </a:r>
          </a:p>
        </p:txBody>
      </p:sp>
      <p:sp>
        <p:nvSpPr>
          <p:cNvPr id="2" name="矩形 1"/>
          <p:cNvSpPr/>
          <p:nvPr/>
        </p:nvSpPr>
        <p:spPr>
          <a:xfrm>
            <a:off x="5459730" y="1269365"/>
            <a:ext cx="20269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1934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 autoUpdateAnimBg="0"/>
      <p:bldP spid="2" grpId="0"/>
      <p:bldP spid="2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ichitds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screen"/>
          <a:srcRect t="-873" b="-873"/>
          <a:stretch>
            <a:fillRect/>
          </a:stretch>
        </p:blipFill>
        <p:spPr>
          <a:xfrm>
            <a:off x="7779657" y="3599543"/>
            <a:ext cx="4673600" cy="3500072"/>
          </a:xfrm>
          <a:custGeom>
            <a:avLst/>
            <a:gdLst>
              <a:gd name="connsiteX0" fmla="*/ 0 w 9499922"/>
              <a:gd name="connsiteY0" fmla="*/ 0 h 6683828"/>
              <a:gd name="connsiteX1" fmla="*/ 9499922 w 9499922"/>
              <a:gd name="connsiteY1" fmla="*/ 0 h 6683828"/>
              <a:gd name="connsiteX2" fmla="*/ 9499922 w 9499922"/>
              <a:gd name="connsiteY2" fmla="*/ 6683828 h 6683828"/>
              <a:gd name="connsiteX3" fmla="*/ 0 w 9499922"/>
              <a:gd name="connsiteY3" fmla="*/ 6683828 h 668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99922" h="6683828">
                <a:moveTo>
                  <a:pt x="0" y="0"/>
                </a:moveTo>
                <a:lnTo>
                  <a:pt x="9499922" y="0"/>
                </a:lnTo>
                <a:lnTo>
                  <a:pt x="9499922" y="6683828"/>
                </a:lnTo>
                <a:lnTo>
                  <a:pt x="0" y="6683828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/>
        </p:nvGrpSpPr>
        <p:grpSpPr>
          <a:xfrm>
            <a:off x="951230" y="1638935"/>
            <a:ext cx="1118870" cy="1043940"/>
            <a:chOff x="304800" y="673100"/>
            <a:chExt cx="4000500" cy="4000500"/>
          </a:xfrm>
          <a:effectLst/>
        </p:grpSpPr>
        <p:sp>
          <p:nvSpPr>
            <p:cNvPr id="9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1" y="760412"/>
              <a:ext cx="3825875" cy="3825874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9</a:t>
              </a:r>
            </a:p>
          </p:txBody>
        </p:sp>
      </p:grpSp>
      <p:sp>
        <p:nvSpPr>
          <p:cNvPr id="12" name="椭圆 12"/>
          <p:cNvSpPr>
            <a:spLocks noChangeArrowheads="1"/>
          </p:cNvSpPr>
          <p:nvPr/>
        </p:nvSpPr>
        <p:spPr bwMode="auto">
          <a:xfrm>
            <a:off x="780415" y="1470025"/>
            <a:ext cx="1475740" cy="1413510"/>
          </a:xfrm>
          <a:prstGeom prst="ellipse">
            <a:avLst/>
          </a:prstGeom>
          <a:noFill/>
          <a:ln w="9525" cmpd="sng">
            <a:solidFill>
              <a:srgbClr val="C00000"/>
            </a:solidFill>
            <a:prstDash val="dash"/>
            <a:round/>
          </a:ln>
        </p:spPr>
        <p:txBody>
          <a:bodyPr lIns="91417" tIns="45709" rIns="91417" bIns="4570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74595" y="1499870"/>
            <a:ext cx="9128760" cy="1383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全国解放战争三大战役中, 历时最长、 规模最大、 歼敌数量最多的是</a:t>
            </a:r>
            <a:r>
              <a:rPr kumimoji="1" lang="zh-CN" altLang="en-US" sz="2800" b="1" u="sng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         </a:t>
            </a: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3293745" y="2884170"/>
            <a:ext cx="466915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kumimoji="1" lang="zh-CN" alt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淮海战役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 autoUpdateAnimBg="0"/>
      <p:bldP spid="2" grpId="0"/>
      <p:bldP spid="2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ichitds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screen"/>
          <a:srcRect t="-873" b="-873"/>
          <a:stretch>
            <a:fillRect/>
          </a:stretch>
        </p:blipFill>
        <p:spPr>
          <a:xfrm>
            <a:off x="7779657" y="3599543"/>
            <a:ext cx="4673600" cy="3500072"/>
          </a:xfrm>
          <a:custGeom>
            <a:avLst/>
            <a:gdLst>
              <a:gd name="connsiteX0" fmla="*/ 0 w 9499922"/>
              <a:gd name="connsiteY0" fmla="*/ 0 h 6683828"/>
              <a:gd name="connsiteX1" fmla="*/ 9499922 w 9499922"/>
              <a:gd name="connsiteY1" fmla="*/ 0 h 6683828"/>
              <a:gd name="connsiteX2" fmla="*/ 9499922 w 9499922"/>
              <a:gd name="connsiteY2" fmla="*/ 6683828 h 6683828"/>
              <a:gd name="connsiteX3" fmla="*/ 0 w 9499922"/>
              <a:gd name="connsiteY3" fmla="*/ 6683828 h 668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99922" h="6683828">
                <a:moveTo>
                  <a:pt x="0" y="0"/>
                </a:moveTo>
                <a:lnTo>
                  <a:pt x="9499922" y="0"/>
                </a:lnTo>
                <a:lnTo>
                  <a:pt x="9499922" y="6683828"/>
                </a:lnTo>
                <a:lnTo>
                  <a:pt x="0" y="6683828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/>
        </p:nvGrpSpPr>
        <p:grpSpPr>
          <a:xfrm>
            <a:off x="958850" y="1654810"/>
            <a:ext cx="1118870" cy="1043940"/>
            <a:chOff x="304800" y="673100"/>
            <a:chExt cx="4000500" cy="4000500"/>
          </a:xfrm>
          <a:effectLst/>
        </p:grpSpPr>
        <p:sp>
          <p:nvSpPr>
            <p:cNvPr id="9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1" y="760412"/>
              <a:ext cx="3825875" cy="3825874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10</a:t>
              </a:r>
            </a:p>
          </p:txBody>
        </p:sp>
      </p:grpSp>
      <p:sp>
        <p:nvSpPr>
          <p:cNvPr id="12" name="椭圆 12"/>
          <p:cNvSpPr>
            <a:spLocks noChangeArrowheads="1"/>
          </p:cNvSpPr>
          <p:nvPr/>
        </p:nvSpPr>
        <p:spPr bwMode="auto">
          <a:xfrm>
            <a:off x="780415" y="1470025"/>
            <a:ext cx="1475740" cy="1413510"/>
          </a:xfrm>
          <a:prstGeom prst="ellipse">
            <a:avLst/>
          </a:prstGeom>
          <a:noFill/>
          <a:ln w="9525" cmpd="sng">
            <a:solidFill>
              <a:srgbClr val="C00000"/>
            </a:solidFill>
            <a:prstDash val="dash"/>
            <a:round/>
          </a:ln>
        </p:spPr>
        <p:txBody>
          <a:bodyPr lIns="91417" tIns="45709" rIns="91417" bIns="4570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9680" y="1938655"/>
            <a:ext cx="9128760" cy="737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中国抗日战争胜利纪念日是</a:t>
            </a:r>
            <a:r>
              <a:rPr kumimoji="1" lang="zh-CN" altLang="en-US" sz="2800" b="1" i="1" u="sng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         </a:t>
            </a: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。</a:t>
            </a:r>
          </a:p>
        </p:txBody>
      </p:sp>
      <p:sp>
        <p:nvSpPr>
          <p:cNvPr id="7" name="矩形 6"/>
          <p:cNvSpPr/>
          <p:nvPr/>
        </p:nvSpPr>
        <p:spPr>
          <a:xfrm>
            <a:off x="7529195" y="1562100"/>
            <a:ext cx="202184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kumimoji="1" lang="zh-CN" altLang="en-US" sz="4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9月2日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 autoUpdateAnimBg="0"/>
      <p:bldP spid="7" grpId="0"/>
      <p:bldP spid="7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ichitds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screen"/>
          <a:srcRect t="-873" b="-873"/>
          <a:stretch>
            <a:fillRect/>
          </a:stretch>
        </p:blipFill>
        <p:spPr>
          <a:xfrm>
            <a:off x="7779657" y="3599543"/>
            <a:ext cx="4673600" cy="3500072"/>
          </a:xfrm>
          <a:custGeom>
            <a:avLst/>
            <a:gdLst>
              <a:gd name="connsiteX0" fmla="*/ 0 w 9499922"/>
              <a:gd name="connsiteY0" fmla="*/ 0 h 6683828"/>
              <a:gd name="connsiteX1" fmla="*/ 9499922 w 9499922"/>
              <a:gd name="connsiteY1" fmla="*/ 0 h 6683828"/>
              <a:gd name="connsiteX2" fmla="*/ 9499922 w 9499922"/>
              <a:gd name="connsiteY2" fmla="*/ 6683828 h 6683828"/>
              <a:gd name="connsiteX3" fmla="*/ 0 w 9499922"/>
              <a:gd name="connsiteY3" fmla="*/ 6683828 h 668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99922" h="6683828">
                <a:moveTo>
                  <a:pt x="0" y="0"/>
                </a:moveTo>
                <a:lnTo>
                  <a:pt x="9499922" y="0"/>
                </a:lnTo>
                <a:lnTo>
                  <a:pt x="9499922" y="6683828"/>
                </a:lnTo>
                <a:lnTo>
                  <a:pt x="0" y="6683828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/>
        </p:nvGrpSpPr>
        <p:grpSpPr>
          <a:xfrm>
            <a:off x="951230" y="1638935"/>
            <a:ext cx="1118870" cy="1043940"/>
            <a:chOff x="304800" y="673100"/>
            <a:chExt cx="4000500" cy="4000500"/>
          </a:xfrm>
          <a:effectLst/>
        </p:grpSpPr>
        <p:sp>
          <p:nvSpPr>
            <p:cNvPr id="9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1" y="760412"/>
              <a:ext cx="3825875" cy="3825874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11</a:t>
              </a:r>
            </a:p>
          </p:txBody>
        </p:sp>
      </p:grpSp>
      <p:sp>
        <p:nvSpPr>
          <p:cNvPr id="12" name="椭圆 12"/>
          <p:cNvSpPr>
            <a:spLocks noChangeArrowheads="1"/>
          </p:cNvSpPr>
          <p:nvPr/>
        </p:nvSpPr>
        <p:spPr bwMode="auto">
          <a:xfrm>
            <a:off x="780415" y="1470025"/>
            <a:ext cx="1475740" cy="1413510"/>
          </a:xfrm>
          <a:prstGeom prst="ellipse">
            <a:avLst/>
          </a:prstGeom>
          <a:noFill/>
          <a:ln w="9525" cmpd="sng">
            <a:solidFill>
              <a:srgbClr val="C00000"/>
            </a:solidFill>
            <a:prstDash val="dash"/>
            <a:round/>
          </a:ln>
        </p:spPr>
        <p:txBody>
          <a:bodyPr lIns="91417" tIns="45709" rIns="91417" bIns="4570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74595" y="1499870"/>
            <a:ext cx="9128760" cy="20300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抗日战争胜利后,为争取全国人民渴望的和平民主,中国共产党和国民党举行了</a:t>
            </a:r>
            <a:r>
              <a:rPr kumimoji="1" lang="zh-CN" altLang="en-US" sz="2800" b="1" u="sng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         </a:t>
            </a: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,签署了《政府与中共代表会谈纪要》。</a:t>
            </a:r>
          </a:p>
        </p:txBody>
      </p:sp>
      <p:sp>
        <p:nvSpPr>
          <p:cNvPr id="2" name="矩形 1"/>
          <p:cNvSpPr/>
          <p:nvPr/>
        </p:nvSpPr>
        <p:spPr>
          <a:xfrm>
            <a:off x="3503930" y="3825875"/>
            <a:ext cx="38557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kumimoji="1" lang="zh-CN" altLang="en-US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重庆谈判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 autoUpdateAnimBg="0"/>
      <p:bldP spid="2" grpId="0"/>
      <p:bldP spid="2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ichitds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screen"/>
          <a:srcRect t="-873" b="-873"/>
          <a:stretch>
            <a:fillRect/>
          </a:stretch>
        </p:blipFill>
        <p:spPr>
          <a:xfrm>
            <a:off x="7779657" y="3599543"/>
            <a:ext cx="4673600" cy="3500072"/>
          </a:xfrm>
          <a:custGeom>
            <a:avLst/>
            <a:gdLst>
              <a:gd name="connsiteX0" fmla="*/ 0 w 9499922"/>
              <a:gd name="connsiteY0" fmla="*/ 0 h 6683828"/>
              <a:gd name="connsiteX1" fmla="*/ 9499922 w 9499922"/>
              <a:gd name="connsiteY1" fmla="*/ 0 h 6683828"/>
              <a:gd name="connsiteX2" fmla="*/ 9499922 w 9499922"/>
              <a:gd name="connsiteY2" fmla="*/ 6683828 h 6683828"/>
              <a:gd name="connsiteX3" fmla="*/ 0 w 9499922"/>
              <a:gd name="connsiteY3" fmla="*/ 6683828 h 668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99922" h="6683828">
                <a:moveTo>
                  <a:pt x="0" y="0"/>
                </a:moveTo>
                <a:lnTo>
                  <a:pt x="9499922" y="0"/>
                </a:lnTo>
                <a:lnTo>
                  <a:pt x="9499922" y="6683828"/>
                </a:lnTo>
                <a:lnTo>
                  <a:pt x="0" y="6683828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/>
        </p:nvGrpSpPr>
        <p:grpSpPr>
          <a:xfrm>
            <a:off x="951230" y="1638935"/>
            <a:ext cx="1118870" cy="1043940"/>
            <a:chOff x="304800" y="673100"/>
            <a:chExt cx="4000500" cy="4000500"/>
          </a:xfrm>
          <a:effectLst/>
        </p:grpSpPr>
        <p:sp>
          <p:nvSpPr>
            <p:cNvPr id="9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1" y="760412"/>
              <a:ext cx="3825875" cy="3825874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12</a:t>
              </a:r>
            </a:p>
          </p:txBody>
        </p:sp>
      </p:grpSp>
      <p:sp>
        <p:nvSpPr>
          <p:cNvPr id="12" name="椭圆 12"/>
          <p:cNvSpPr>
            <a:spLocks noChangeArrowheads="1"/>
          </p:cNvSpPr>
          <p:nvPr/>
        </p:nvSpPr>
        <p:spPr bwMode="auto">
          <a:xfrm>
            <a:off x="780415" y="1470025"/>
            <a:ext cx="1475740" cy="1413510"/>
          </a:xfrm>
          <a:prstGeom prst="ellipse">
            <a:avLst/>
          </a:prstGeom>
          <a:noFill/>
          <a:ln w="9525" cmpd="sng">
            <a:solidFill>
              <a:srgbClr val="C00000"/>
            </a:solidFill>
            <a:prstDash val="dash"/>
            <a:round/>
          </a:ln>
        </p:spPr>
        <p:txBody>
          <a:bodyPr lIns="91417" tIns="45709" rIns="91417" bIns="4570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99030" y="1808480"/>
            <a:ext cx="9128760" cy="737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党的十四大确定我国经济体制改革的目标是建立</a:t>
            </a:r>
            <a:r>
              <a:rPr kumimoji="1" lang="zh-CN" altLang="en-US" sz="2800" b="1" u="sng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   </a:t>
            </a: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体制。</a:t>
            </a:r>
          </a:p>
        </p:txBody>
      </p:sp>
      <p:sp>
        <p:nvSpPr>
          <p:cNvPr id="2" name="矩形 1"/>
          <p:cNvSpPr/>
          <p:nvPr/>
        </p:nvSpPr>
        <p:spPr>
          <a:xfrm>
            <a:off x="3759200" y="2829560"/>
            <a:ext cx="467360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kumimoji="1" lang="zh-CN" altLang="en-US" sz="4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社会主义市场经济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ichitds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screen"/>
          <a:srcRect t="-873" b="-873"/>
          <a:stretch>
            <a:fillRect/>
          </a:stretch>
        </p:blipFill>
        <p:spPr>
          <a:xfrm>
            <a:off x="7779657" y="3599543"/>
            <a:ext cx="4673600" cy="3500072"/>
          </a:xfrm>
          <a:custGeom>
            <a:avLst/>
            <a:gdLst>
              <a:gd name="connsiteX0" fmla="*/ 0 w 9499922"/>
              <a:gd name="connsiteY0" fmla="*/ 0 h 6683828"/>
              <a:gd name="connsiteX1" fmla="*/ 9499922 w 9499922"/>
              <a:gd name="connsiteY1" fmla="*/ 0 h 6683828"/>
              <a:gd name="connsiteX2" fmla="*/ 9499922 w 9499922"/>
              <a:gd name="connsiteY2" fmla="*/ 6683828 h 6683828"/>
              <a:gd name="connsiteX3" fmla="*/ 0 w 9499922"/>
              <a:gd name="connsiteY3" fmla="*/ 6683828 h 668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99922" h="6683828">
                <a:moveTo>
                  <a:pt x="0" y="0"/>
                </a:moveTo>
                <a:lnTo>
                  <a:pt x="9499922" y="0"/>
                </a:lnTo>
                <a:lnTo>
                  <a:pt x="9499922" y="6683828"/>
                </a:lnTo>
                <a:lnTo>
                  <a:pt x="0" y="6683828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/>
        </p:nvGrpSpPr>
        <p:grpSpPr>
          <a:xfrm>
            <a:off x="951230" y="1638935"/>
            <a:ext cx="1118870" cy="1043940"/>
            <a:chOff x="304800" y="673100"/>
            <a:chExt cx="4000500" cy="4000500"/>
          </a:xfrm>
          <a:effectLst/>
        </p:grpSpPr>
        <p:sp>
          <p:nvSpPr>
            <p:cNvPr id="9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1" y="760412"/>
              <a:ext cx="3825875" cy="3825874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13</a:t>
              </a:r>
            </a:p>
          </p:txBody>
        </p:sp>
      </p:grpSp>
      <p:sp>
        <p:nvSpPr>
          <p:cNvPr id="12" name="椭圆 12"/>
          <p:cNvSpPr>
            <a:spLocks noChangeArrowheads="1"/>
          </p:cNvSpPr>
          <p:nvPr/>
        </p:nvSpPr>
        <p:spPr bwMode="auto">
          <a:xfrm>
            <a:off x="780415" y="1470025"/>
            <a:ext cx="1475740" cy="1413510"/>
          </a:xfrm>
          <a:prstGeom prst="ellipse">
            <a:avLst/>
          </a:prstGeom>
          <a:noFill/>
          <a:ln w="9525" cmpd="sng">
            <a:solidFill>
              <a:srgbClr val="C00000"/>
            </a:solidFill>
            <a:prstDash val="dash"/>
            <a:round/>
          </a:ln>
        </p:spPr>
        <p:txBody>
          <a:bodyPr lIns="91417" tIns="45709" rIns="91417" bIns="4570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59990" y="1470025"/>
            <a:ext cx="9128760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党的十五大把</a:t>
            </a:r>
            <a:r>
              <a:rPr kumimoji="1" lang="zh-CN" altLang="en-US" sz="3200" b="1" u="sng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         </a:t>
            </a:r>
            <a:r>
              <a:rPr kumimoji="1" lang="zh-CN" altLang="en-US" sz="32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写入党章,确立为党的指导思想。</a:t>
            </a:r>
          </a:p>
        </p:txBody>
      </p:sp>
      <p:sp>
        <p:nvSpPr>
          <p:cNvPr id="2" name="矩形 1"/>
          <p:cNvSpPr/>
          <p:nvPr/>
        </p:nvSpPr>
        <p:spPr>
          <a:xfrm>
            <a:off x="5218430" y="2660015"/>
            <a:ext cx="47739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kumimoji="1" lang="zh-CN" altLang="en-US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邓小平理论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 autoUpdateAnimBg="0"/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865505" y="1511300"/>
            <a:ext cx="10884535" cy="4414520"/>
            <a:chOff x="571306" y="1924445"/>
            <a:chExt cx="4400412" cy="673747"/>
          </a:xfrm>
        </p:grpSpPr>
        <p:sp>
          <p:nvSpPr>
            <p:cNvPr id="39" name="矩形 38"/>
            <p:cNvSpPr/>
            <p:nvPr/>
          </p:nvSpPr>
          <p:spPr>
            <a:xfrm>
              <a:off x="571306" y="1924445"/>
              <a:ext cx="4400412" cy="673747"/>
            </a:xfrm>
            <a:prstGeom prst="rect">
              <a:avLst/>
            </a:prstGeom>
            <a:solidFill>
              <a:srgbClr val="BA1219">
                <a:alpha val="15000"/>
              </a:srgbClr>
            </a:solidFill>
            <a:ln>
              <a:solidFill>
                <a:srgbClr val="BA12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0" name="五边形 39"/>
            <p:cNvSpPr/>
            <p:nvPr/>
          </p:nvSpPr>
          <p:spPr>
            <a:xfrm>
              <a:off x="571306" y="1924445"/>
              <a:ext cx="421018" cy="129477"/>
            </a:xfrm>
            <a:prstGeom prst="homePlate">
              <a:avLst>
                <a:gd name="adj" fmla="val 15591"/>
              </a:avLst>
            </a:prstGeom>
            <a:solidFill>
              <a:srgbClr val="BA1219"/>
            </a:solidFill>
            <a:ln>
              <a:solidFill>
                <a:srgbClr val="BA12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sz="4000" b="1" dirty="0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1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71306" y="2109163"/>
              <a:ext cx="4400412" cy="276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kumimoji="1" lang="zh-CN" altLang="en-US" sz="2800" b="1" dirty="0">
                  <a:solidFill>
                    <a:srgbClr val="BA1219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第一次明确提出彻底的反帝反封建的民主革命纲领的会议是（    ）</a:t>
              </a:r>
            </a:p>
            <a:p>
              <a:pPr>
                <a:lnSpc>
                  <a:spcPct val="200000"/>
                </a:lnSpc>
              </a:pPr>
              <a:r>
                <a:rPr kumimoji="1" lang="zh-CN" altLang="en-US" sz="2800" b="1" dirty="0">
                  <a:solidFill>
                    <a:srgbClr val="BA1219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A.中共一大         B.中共二大          C.中共三大</a:t>
              </a:r>
            </a:p>
          </p:txBody>
        </p:sp>
      </p:grp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9662306" y="4170220"/>
            <a:ext cx="2088098" cy="208809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0632440" y="2998178"/>
            <a:ext cx="37552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ichitds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screen"/>
          <a:srcRect t="-873" b="-873"/>
          <a:stretch>
            <a:fillRect/>
          </a:stretch>
        </p:blipFill>
        <p:spPr>
          <a:xfrm>
            <a:off x="7779657" y="3599543"/>
            <a:ext cx="4673600" cy="3500072"/>
          </a:xfrm>
          <a:custGeom>
            <a:avLst/>
            <a:gdLst>
              <a:gd name="connsiteX0" fmla="*/ 0 w 9499922"/>
              <a:gd name="connsiteY0" fmla="*/ 0 h 6683828"/>
              <a:gd name="connsiteX1" fmla="*/ 9499922 w 9499922"/>
              <a:gd name="connsiteY1" fmla="*/ 0 h 6683828"/>
              <a:gd name="connsiteX2" fmla="*/ 9499922 w 9499922"/>
              <a:gd name="connsiteY2" fmla="*/ 6683828 h 6683828"/>
              <a:gd name="connsiteX3" fmla="*/ 0 w 9499922"/>
              <a:gd name="connsiteY3" fmla="*/ 6683828 h 668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99922" h="6683828">
                <a:moveTo>
                  <a:pt x="0" y="0"/>
                </a:moveTo>
                <a:lnTo>
                  <a:pt x="9499922" y="0"/>
                </a:lnTo>
                <a:lnTo>
                  <a:pt x="9499922" y="6683828"/>
                </a:lnTo>
                <a:lnTo>
                  <a:pt x="0" y="6683828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/>
        </p:nvGrpSpPr>
        <p:grpSpPr>
          <a:xfrm>
            <a:off x="951230" y="1638935"/>
            <a:ext cx="1118870" cy="1043940"/>
            <a:chOff x="304800" y="673100"/>
            <a:chExt cx="4000500" cy="4000500"/>
          </a:xfrm>
          <a:effectLst/>
        </p:grpSpPr>
        <p:sp>
          <p:nvSpPr>
            <p:cNvPr id="9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1" y="760412"/>
              <a:ext cx="3825875" cy="3825874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14</a:t>
              </a:r>
            </a:p>
          </p:txBody>
        </p:sp>
      </p:grpSp>
      <p:sp>
        <p:nvSpPr>
          <p:cNvPr id="12" name="椭圆 12"/>
          <p:cNvSpPr>
            <a:spLocks noChangeArrowheads="1"/>
          </p:cNvSpPr>
          <p:nvPr/>
        </p:nvSpPr>
        <p:spPr bwMode="auto">
          <a:xfrm>
            <a:off x="780415" y="1470025"/>
            <a:ext cx="1475740" cy="1413510"/>
          </a:xfrm>
          <a:prstGeom prst="ellipse">
            <a:avLst/>
          </a:prstGeom>
          <a:noFill/>
          <a:ln w="9525" cmpd="sng">
            <a:solidFill>
              <a:srgbClr val="C00000"/>
            </a:solidFill>
            <a:prstDash val="dash"/>
            <a:round/>
          </a:ln>
        </p:spPr>
        <p:txBody>
          <a:bodyPr lIns="91417" tIns="45709" rIns="91417" bIns="4570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74595" y="1288415"/>
            <a:ext cx="9128760" cy="20300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1978年5月11日,《光明日报》发表题为</a:t>
            </a:r>
            <a:r>
              <a:rPr kumimoji="1" lang="zh-CN" altLang="en-US" sz="2800" b="1" u="sng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《           》</a:t>
            </a: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的特约评论员文章。由此,一场关于真理标准问题的大讨论在全国展开。</a:t>
            </a:r>
          </a:p>
        </p:txBody>
      </p:sp>
      <p:sp>
        <p:nvSpPr>
          <p:cNvPr id="2" name="矩形 1"/>
          <p:cNvSpPr/>
          <p:nvPr/>
        </p:nvSpPr>
        <p:spPr>
          <a:xfrm>
            <a:off x="1909445" y="3764915"/>
            <a:ext cx="804164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kumimoji="1" lang="zh-CN" altLang="en-US" sz="4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《实践是检验真理的唯一标准》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 autoUpdateAnimBg="0"/>
      <p:bldP spid="2" grpId="0"/>
      <p:bldP spid="2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ichitds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screen"/>
          <a:srcRect t="-873" b="-873"/>
          <a:stretch>
            <a:fillRect/>
          </a:stretch>
        </p:blipFill>
        <p:spPr>
          <a:xfrm>
            <a:off x="7779657" y="3599543"/>
            <a:ext cx="4673600" cy="3500072"/>
          </a:xfrm>
          <a:custGeom>
            <a:avLst/>
            <a:gdLst>
              <a:gd name="connsiteX0" fmla="*/ 0 w 9499922"/>
              <a:gd name="connsiteY0" fmla="*/ 0 h 6683828"/>
              <a:gd name="connsiteX1" fmla="*/ 9499922 w 9499922"/>
              <a:gd name="connsiteY1" fmla="*/ 0 h 6683828"/>
              <a:gd name="connsiteX2" fmla="*/ 9499922 w 9499922"/>
              <a:gd name="connsiteY2" fmla="*/ 6683828 h 6683828"/>
              <a:gd name="connsiteX3" fmla="*/ 0 w 9499922"/>
              <a:gd name="connsiteY3" fmla="*/ 6683828 h 668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99922" h="6683828">
                <a:moveTo>
                  <a:pt x="0" y="0"/>
                </a:moveTo>
                <a:lnTo>
                  <a:pt x="9499922" y="0"/>
                </a:lnTo>
                <a:lnTo>
                  <a:pt x="9499922" y="6683828"/>
                </a:lnTo>
                <a:lnTo>
                  <a:pt x="0" y="6683828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/>
        </p:nvGrpSpPr>
        <p:grpSpPr>
          <a:xfrm>
            <a:off x="951230" y="1638935"/>
            <a:ext cx="1118870" cy="1043940"/>
            <a:chOff x="304800" y="673100"/>
            <a:chExt cx="4000500" cy="4000500"/>
          </a:xfrm>
          <a:effectLst/>
        </p:grpSpPr>
        <p:sp>
          <p:nvSpPr>
            <p:cNvPr id="9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1" y="760412"/>
              <a:ext cx="3825875" cy="3825874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15</a:t>
              </a:r>
            </a:p>
          </p:txBody>
        </p:sp>
      </p:grpSp>
      <p:sp>
        <p:nvSpPr>
          <p:cNvPr id="12" name="椭圆 12"/>
          <p:cNvSpPr>
            <a:spLocks noChangeArrowheads="1"/>
          </p:cNvSpPr>
          <p:nvPr/>
        </p:nvSpPr>
        <p:spPr bwMode="auto">
          <a:xfrm>
            <a:off x="780415" y="1470025"/>
            <a:ext cx="1475740" cy="1413510"/>
          </a:xfrm>
          <a:prstGeom prst="ellipse">
            <a:avLst/>
          </a:prstGeom>
          <a:noFill/>
          <a:ln w="9525" cmpd="sng">
            <a:solidFill>
              <a:srgbClr val="C00000"/>
            </a:solidFill>
            <a:prstDash val="dash"/>
            <a:round/>
          </a:ln>
        </p:spPr>
        <p:txBody>
          <a:bodyPr lIns="91417" tIns="45709" rIns="91417" bIns="4570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74595" y="1499870"/>
            <a:ext cx="9128760" cy="1383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毛泽东诗词《水调歌头·游泳》有一句“一桥飞架南北，天堑变通途”。此处的“一桥”是指</a:t>
            </a:r>
            <a:r>
              <a:rPr kumimoji="1" lang="zh-CN" altLang="en-US" sz="2800" b="1" u="sng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          </a:t>
            </a: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3656330" y="3106420"/>
            <a:ext cx="293751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kumimoji="1"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武汉长江大桥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 autoUpdateAnimBg="0"/>
      <p:bldP spid="2" grpId="0"/>
      <p:bldP spid="2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218747" y="1480849"/>
            <a:ext cx="2887708" cy="1149553"/>
            <a:chOff x="5747088" y="1003986"/>
            <a:chExt cx="2887708" cy="1149553"/>
          </a:xfrm>
        </p:grpSpPr>
        <p:sp>
          <p:nvSpPr>
            <p:cNvPr id="20" name="矩形 19"/>
            <p:cNvSpPr/>
            <p:nvPr/>
          </p:nvSpPr>
          <p:spPr>
            <a:xfrm>
              <a:off x="5747088" y="1003986"/>
              <a:ext cx="288770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/>
              <a:r>
                <a:rPr lang="zh-CN" altLang="en-US" sz="4000" dirty="0">
                  <a:solidFill>
                    <a:srgbClr val="C0000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第三部分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359788" y="1784207"/>
              <a:ext cx="1568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rgbClr val="C0000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PART  three</a:t>
              </a:r>
              <a:endParaRPr lang="zh-CN" altLang="en-US" dirty="0">
                <a:solidFill>
                  <a:srgbClr val="C0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6092928" y="1769668"/>
              <a:ext cx="220250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1559527" y="2906061"/>
            <a:ext cx="8945076" cy="1040489"/>
            <a:chOff x="5544649" y="861109"/>
            <a:chExt cx="5585025" cy="1040487"/>
          </a:xfrm>
        </p:grpSpPr>
        <p:sp>
          <p:nvSpPr>
            <p:cNvPr id="7" name="圆角矩形 10"/>
            <p:cNvSpPr/>
            <p:nvPr/>
          </p:nvSpPr>
          <p:spPr>
            <a:xfrm>
              <a:off x="5544649" y="861109"/>
              <a:ext cx="5585025" cy="104048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000" b="1">
                <a:solidFill>
                  <a:schemeClr val="lt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779878" y="1027410"/>
              <a:ext cx="5219601" cy="706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争分夺秒——抢答题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441846" y="1001570"/>
            <a:ext cx="2088098" cy="2088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0.31576 2.96296E-6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"/>
          <p:cNvGrpSpPr/>
          <p:nvPr/>
        </p:nvGrpSpPr>
        <p:grpSpPr>
          <a:xfrm>
            <a:off x="486865" y="558514"/>
            <a:ext cx="8945076" cy="1040489"/>
            <a:chOff x="5544649" y="861109"/>
            <a:chExt cx="5585025" cy="1040487"/>
          </a:xfrm>
        </p:grpSpPr>
        <p:sp>
          <p:nvSpPr>
            <p:cNvPr id="7" name="圆角矩形 10"/>
            <p:cNvSpPr/>
            <p:nvPr/>
          </p:nvSpPr>
          <p:spPr>
            <a:xfrm>
              <a:off x="5544649" y="861109"/>
              <a:ext cx="5585025" cy="104048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000" b="1">
                <a:solidFill>
                  <a:schemeClr val="lt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779878" y="1027410"/>
              <a:ext cx="5219601" cy="706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争分夺秒——抢答题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1512276" y="1797318"/>
            <a:ext cx="9785839" cy="46679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685800"/>
            <a:r>
              <a:rPr lang="zh-CN" altLang="en-US" sz="4000" u="dbl" dirty="0" smtClean="0">
                <a:solidFill>
                  <a:srgbClr val="C00000"/>
                </a:solidFill>
                <a:uFill>
                  <a:solidFill>
                    <a:schemeClr val="tx1"/>
                  </a:solidFill>
                </a:u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竞赛规则：</a:t>
            </a:r>
            <a:endParaRPr lang="en-US" altLang="zh-CN" sz="4000" u="dbl" dirty="0" smtClean="0">
              <a:solidFill>
                <a:srgbClr val="C00000"/>
              </a:solidFill>
              <a:uFill>
                <a:solidFill>
                  <a:schemeClr val="tx1"/>
                </a:solidFill>
              </a:u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algn="ctr" defTabSz="685800">
              <a:lnSpc>
                <a:spcPts val="46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每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题</a:t>
            </a:r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分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，答对一题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加</a:t>
            </a:r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分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，答错或超时回答每题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扣</a:t>
            </a:r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分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。最先举出班牌的小组抢得答题权，若在主持人宣布“开始”前，抢到该题作答权的小组每次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扣</a:t>
            </a:r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分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，并重新抢答。本轮共</a:t>
            </a:r>
            <a:r>
              <a:rPr lang="en-US" sz="3200" b="1" dirty="0" smtClean="0">
                <a:latin typeface="宋体" pitchFamily="2" charset="-122"/>
                <a:ea typeface="宋体" pitchFamily="2" charset="-122"/>
              </a:rPr>
              <a:t>10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题，每题作答时间限时</a:t>
            </a:r>
            <a:r>
              <a:rPr lang="en-US" sz="3200" b="1" dirty="0" smtClean="0"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秒钟</a:t>
            </a:r>
            <a:r>
              <a:rPr lang="zh-CN" altLang="en-US" sz="3200" b="1" dirty="0" smtClean="0"/>
              <a:t>。</a:t>
            </a:r>
            <a:r>
              <a:rPr lang="en-US" sz="3200" b="1" dirty="0" smtClean="0"/>
              <a:t> </a:t>
            </a:r>
            <a:endParaRPr lang="zh-CN" altLang="en-US" sz="3200" b="1" dirty="0" smtClean="0"/>
          </a:p>
          <a:p>
            <a:pPr algn="ctr" defTabSz="685800"/>
            <a:r>
              <a:rPr lang="en-US" sz="3200" b="1" dirty="0" smtClean="0">
                <a:latin typeface="宋体" pitchFamily="2" charset="-122"/>
                <a:ea typeface="宋体" pitchFamily="2" charset="-122"/>
              </a:rPr>
              <a:t> </a:t>
            </a:r>
            <a:endParaRPr lang="zh-CN" altLang="en-US" sz="32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/>
            <a:r>
              <a:rPr lang="en-US" sz="3200" b="1" dirty="0" smtClean="0">
                <a:latin typeface="宋体" pitchFamily="2" charset="-122"/>
                <a:ea typeface="宋体" pitchFamily="2" charset="-122"/>
              </a:rPr>
              <a:t> </a:t>
            </a:r>
            <a:endParaRPr lang="zh-CN" altLang="en-US" sz="32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/>
            <a:endParaRPr lang="zh-CN" altLang="en-US" sz="4000" dirty="0">
              <a:solidFill>
                <a:srgbClr val="C00000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0.31576 2.96296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1022133"/>
          <p:cNvSpPr/>
          <p:nvPr>
            <p:custDataLst>
              <p:tags r:id="rId1"/>
            </p:custDataLst>
          </p:nvPr>
        </p:nvSpPr>
        <p:spPr>
          <a:xfrm>
            <a:off x="4665980" y="1290320"/>
            <a:ext cx="3281045" cy="644525"/>
          </a:xfrm>
          <a:prstGeom prst="roundRect">
            <a:avLst>
              <a:gd name="adj" fmla="val 50000"/>
            </a:avLst>
          </a:prstGeom>
          <a:solidFill>
            <a:srgbClr val="C91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</a:t>
            </a:r>
          </a:p>
        </p:txBody>
      </p:sp>
      <p:sp>
        <p:nvSpPr>
          <p:cNvPr id="14" name="PA-1022134"/>
          <p:cNvSpPr/>
          <p:nvPr>
            <p:custDataLst>
              <p:tags r:id="rId2"/>
            </p:custDataLst>
          </p:nvPr>
        </p:nvSpPr>
        <p:spPr>
          <a:xfrm>
            <a:off x="1040765" y="1595120"/>
            <a:ext cx="10454640" cy="4354195"/>
          </a:xfrm>
          <a:custGeom>
            <a:avLst/>
            <a:gdLst>
              <a:gd name="connsiteX0" fmla="*/ 0 w 10123349"/>
              <a:gd name="connsiteY0" fmla="*/ 0 h 2176708"/>
              <a:gd name="connsiteX1" fmla="*/ 3163756 w 10123349"/>
              <a:gd name="connsiteY1" fmla="*/ 0 h 2176708"/>
              <a:gd name="connsiteX2" fmla="*/ 3162310 w 10123349"/>
              <a:gd name="connsiteY2" fmla="*/ 7161 h 2176708"/>
              <a:gd name="connsiteX3" fmla="*/ 7161 w 10123349"/>
              <a:gd name="connsiteY3" fmla="*/ 7161 h 2176708"/>
              <a:gd name="connsiteX4" fmla="*/ 7161 w 10123349"/>
              <a:gd name="connsiteY4" fmla="*/ 2169547 h 2176708"/>
              <a:gd name="connsiteX5" fmla="*/ 10116188 w 10123349"/>
              <a:gd name="connsiteY5" fmla="*/ 2169547 h 2176708"/>
              <a:gd name="connsiteX6" fmla="*/ 10116188 w 10123349"/>
              <a:gd name="connsiteY6" fmla="*/ 7161 h 2176708"/>
              <a:gd name="connsiteX7" fmla="*/ 6961043 w 10123349"/>
              <a:gd name="connsiteY7" fmla="*/ 7161 h 2176708"/>
              <a:gd name="connsiteX8" fmla="*/ 6959598 w 10123349"/>
              <a:gd name="connsiteY8" fmla="*/ 0 h 2176708"/>
              <a:gd name="connsiteX9" fmla="*/ 10123349 w 10123349"/>
              <a:gd name="connsiteY9" fmla="*/ 0 h 2176708"/>
              <a:gd name="connsiteX10" fmla="*/ 10123349 w 10123349"/>
              <a:gd name="connsiteY10" fmla="*/ 2176708 h 2176708"/>
              <a:gd name="connsiteX11" fmla="*/ 0 w 10123349"/>
              <a:gd name="connsiteY11" fmla="*/ 2176708 h 217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23349" h="2176708">
                <a:moveTo>
                  <a:pt x="0" y="0"/>
                </a:moveTo>
                <a:lnTo>
                  <a:pt x="3163756" y="0"/>
                </a:lnTo>
                <a:lnTo>
                  <a:pt x="3162310" y="7161"/>
                </a:lnTo>
                <a:lnTo>
                  <a:pt x="7161" y="7161"/>
                </a:lnTo>
                <a:lnTo>
                  <a:pt x="7161" y="2169547"/>
                </a:lnTo>
                <a:lnTo>
                  <a:pt x="10116188" y="2169547"/>
                </a:lnTo>
                <a:lnTo>
                  <a:pt x="10116188" y="7161"/>
                </a:lnTo>
                <a:lnTo>
                  <a:pt x="6961043" y="7161"/>
                </a:lnTo>
                <a:lnTo>
                  <a:pt x="6959598" y="0"/>
                </a:lnTo>
                <a:lnTo>
                  <a:pt x="10123349" y="0"/>
                </a:lnTo>
                <a:lnTo>
                  <a:pt x="10123349" y="2176708"/>
                </a:lnTo>
                <a:lnTo>
                  <a:pt x="0" y="2176708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57630" y="2519680"/>
            <a:ext cx="995870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1</a:t>
            </a: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.“毛泽东思想”这一概念的提出者是 （     ） 。  　　</a:t>
            </a:r>
          </a:p>
          <a:p>
            <a:pPr>
              <a:lnSpc>
                <a:spcPct val="20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A.张闻天       B.王稼祥         C.周恩来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74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9037" y="5098913"/>
            <a:ext cx="1506516" cy="7404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8338820" y="2519680"/>
            <a:ext cx="6438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4" grpId="0"/>
      <p:bldP spid="4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1022133"/>
          <p:cNvSpPr/>
          <p:nvPr>
            <p:custDataLst>
              <p:tags r:id="rId1"/>
            </p:custDataLst>
          </p:nvPr>
        </p:nvSpPr>
        <p:spPr>
          <a:xfrm>
            <a:off x="4665980" y="1290320"/>
            <a:ext cx="3281045" cy="644525"/>
          </a:xfrm>
          <a:prstGeom prst="roundRect">
            <a:avLst>
              <a:gd name="adj" fmla="val 50000"/>
            </a:avLst>
          </a:prstGeom>
          <a:solidFill>
            <a:srgbClr val="C91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</a:t>
            </a:r>
          </a:p>
        </p:txBody>
      </p:sp>
      <p:sp>
        <p:nvSpPr>
          <p:cNvPr id="14" name="PA-1022134"/>
          <p:cNvSpPr/>
          <p:nvPr>
            <p:custDataLst>
              <p:tags r:id="rId2"/>
            </p:custDataLst>
          </p:nvPr>
        </p:nvSpPr>
        <p:spPr>
          <a:xfrm>
            <a:off x="1040765" y="1595120"/>
            <a:ext cx="10454640" cy="4354195"/>
          </a:xfrm>
          <a:custGeom>
            <a:avLst/>
            <a:gdLst>
              <a:gd name="connsiteX0" fmla="*/ 0 w 10123349"/>
              <a:gd name="connsiteY0" fmla="*/ 0 h 2176708"/>
              <a:gd name="connsiteX1" fmla="*/ 3163756 w 10123349"/>
              <a:gd name="connsiteY1" fmla="*/ 0 h 2176708"/>
              <a:gd name="connsiteX2" fmla="*/ 3162310 w 10123349"/>
              <a:gd name="connsiteY2" fmla="*/ 7161 h 2176708"/>
              <a:gd name="connsiteX3" fmla="*/ 7161 w 10123349"/>
              <a:gd name="connsiteY3" fmla="*/ 7161 h 2176708"/>
              <a:gd name="connsiteX4" fmla="*/ 7161 w 10123349"/>
              <a:gd name="connsiteY4" fmla="*/ 2169547 h 2176708"/>
              <a:gd name="connsiteX5" fmla="*/ 10116188 w 10123349"/>
              <a:gd name="connsiteY5" fmla="*/ 2169547 h 2176708"/>
              <a:gd name="connsiteX6" fmla="*/ 10116188 w 10123349"/>
              <a:gd name="connsiteY6" fmla="*/ 7161 h 2176708"/>
              <a:gd name="connsiteX7" fmla="*/ 6961043 w 10123349"/>
              <a:gd name="connsiteY7" fmla="*/ 7161 h 2176708"/>
              <a:gd name="connsiteX8" fmla="*/ 6959598 w 10123349"/>
              <a:gd name="connsiteY8" fmla="*/ 0 h 2176708"/>
              <a:gd name="connsiteX9" fmla="*/ 10123349 w 10123349"/>
              <a:gd name="connsiteY9" fmla="*/ 0 h 2176708"/>
              <a:gd name="connsiteX10" fmla="*/ 10123349 w 10123349"/>
              <a:gd name="connsiteY10" fmla="*/ 2176708 h 2176708"/>
              <a:gd name="connsiteX11" fmla="*/ 0 w 10123349"/>
              <a:gd name="connsiteY11" fmla="*/ 2176708 h 217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23349" h="2176708">
                <a:moveTo>
                  <a:pt x="0" y="0"/>
                </a:moveTo>
                <a:lnTo>
                  <a:pt x="3163756" y="0"/>
                </a:lnTo>
                <a:lnTo>
                  <a:pt x="3162310" y="7161"/>
                </a:lnTo>
                <a:lnTo>
                  <a:pt x="7161" y="7161"/>
                </a:lnTo>
                <a:lnTo>
                  <a:pt x="7161" y="2169547"/>
                </a:lnTo>
                <a:lnTo>
                  <a:pt x="10116188" y="2169547"/>
                </a:lnTo>
                <a:lnTo>
                  <a:pt x="10116188" y="7161"/>
                </a:lnTo>
                <a:lnTo>
                  <a:pt x="6961043" y="7161"/>
                </a:lnTo>
                <a:lnTo>
                  <a:pt x="6959598" y="0"/>
                </a:lnTo>
                <a:lnTo>
                  <a:pt x="10123349" y="0"/>
                </a:lnTo>
                <a:lnTo>
                  <a:pt x="10123349" y="2176708"/>
                </a:lnTo>
                <a:lnTo>
                  <a:pt x="0" y="2176708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27150" y="2097405"/>
            <a:ext cx="995870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2.把（      ）作为党的指导思想并写入党章，是中共七大的历史性贡献。</a:t>
            </a:r>
          </a:p>
          <a:p>
            <a:pPr>
              <a:lnSpc>
                <a:spcPct val="200000"/>
              </a:lnSpc>
            </a:pPr>
            <a:r>
              <a:rPr kumimoji="1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A.列宁主义           B.新民主主义     </a:t>
            </a:r>
          </a:p>
          <a:p>
            <a:pPr>
              <a:lnSpc>
                <a:spcPct val="200000"/>
              </a:lnSpc>
            </a:pPr>
            <a:r>
              <a:rPr kumimoji="1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C.中国特色社会主义    D.毛泽东思想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74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9037" y="5098913"/>
            <a:ext cx="1506516" cy="7404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386428" y="2141610"/>
            <a:ext cx="888385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altLang="zh-CN" sz="7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6" grpId="0"/>
      <p:bldP spid="6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1022133"/>
          <p:cNvSpPr/>
          <p:nvPr>
            <p:custDataLst>
              <p:tags r:id="rId1"/>
            </p:custDataLst>
          </p:nvPr>
        </p:nvSpPr>
        <p:spPr>
          <a:xfrm>
            <a:off x="4665980" y="1290320"/>
            <a:ext cx="3281045" cy="644525"/>
          </a:xfrm>
          <a:prstGeom prst="roundRect">
            <a:avLst>
              <a:gd name="adj" fmla="val 50000"/>
            </a:avLst>
          </a:prstGeom>
          <a:solidFill>
            <a:srgbClr val="C91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3</a:t>
            </a:r>
          </a:p>
        </p:txBody>
      </p:sp>
      <p:sp>
        <p:nvSpPr>
          <p:cNvPr id="14" name="PA-1022134"/>
          <p:cNvSpPr/>
          <p:nvPr>
            <p:custDataLst>
              <p:tags r:id="rId2"/>
            </p:custDataLst>
          </p:nvPr>
        </p:nvSpPr>
        <p:spPr>
          <a:xfrm>
            <a:off x="1040765" y="1595120"/>
            <a:ext cx="10454640" cy="4354195"/>
          </a:xfrm>
          <a:custGeom>
            <a:avLst/>
            <a:gdLst>
              <a:gd name="connsiteX0" fmla="*/ 0 w 10123349"/>
              <a:gd name="connsiteY0" fmla="*/ 0 h 2176708"/>
              <a:gd name="connsiteX1" fmla="*/ 3163756 w 10123349"/>
              <a:gd name="connsiteY1" fmla="*/ 0 h 2176708"/>
              <a:gd name="connsiteX2" fmla="*/ 3162310 w 10123349"/>
              <a:gd name="connsiteY2" fmla="*/ 7161 h 2176708"/>
              <a:gd name="connsiteX3" fmla="*/ 7161 w 10123349"/>
              <a:gd name="connsiteY3" fmla="*/ 7161 h 2176708"/>
              <a:gd name="connsiteX4" fmla="*/ 7161 w 10123349"/>
              <a:gd name="connsiteY4" fmla="*/ 2169547 h 2176708"/>
              <a:gd name="connsiteX5" fmla="*/ 10116188 w 10123349"/>
              <a:gd name="connsiteY5" fmla="*/ 2169547 h 2176708"/>
              <a:gd name="connsiteX6" fmla="*/ 10116188 w 10123349"/>
              <a:gd name="connsiteY6" fmla="*/ 7161 h 2176708"/>
              <a:gd name="connsiteX7" fmla="*/ 6961043 w 10123349"/>
              <a:gd name="connsiteY7" fmla="*/ 7161 h 2176708"/>
              <a:gd name="connsiteX8" fmla="*/ 6959598 w 10123349"/>
              <a:gd name="connsiteY8" fmla="*/ 0 h 2176708"/>
              <a:gd name="connsiteX9" fmla="*/ 10123349 w 10123349"/>
              <a:gd name="connsiteY9" fmla="*/ 0 h 2176708"/>
              <a:gd name="connsiteX10" fmla="*/ 10123349 w 10123349"/>
              <a:gd name="connsiteY10" fmla="*/ 2176708 h 2176708"/>
              <a:gd name="connsiteX11" fmla="*/ 0 w 10123349"/>
              <a:gd name="connsiteY11" fmla="*/ 2176708 h 217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23349" h="2176708">
                <a:moveTo>
                  <a:pt x="0" y="0"/>
                </a:moveTo>
                <a:lnTo>
                  <a:pt x="3163756" y="0"/>
                </a:lnTo>
                <a:lnTo>
                  <a:pt x="3162310" y="7161"/>
                </a:lnTo>
                <a:lnTo>
                  <a:pt x="7161" y="7161"/>
                </a:lnTo>
                <a:lnTo>
                  <a:pt x="7161" y="2169547"/>
                </a:lnTo>
                <a:lnTo>
                  <a:pt x="10116188" y="2169547"/>
                </a:lnTo>
                <a:lnTo>
                  <a:pt x="10116188" y="7161"/>
                </a:lnTo>
                <a:lnTo>
                  <a:pt x="6961043" y="7161"/>
                </a:lnTo>
                <a:lnTo>
                  <a:pt x="6959598" y="0"/>
                </a:lnTo>
                <a:lnTo>
                  <a:pt x="10123349" y="0"/>
                </a:lnTo>
                <a:lnTo>
                  <a:pt x="10123349" y="2176708"/>
                </a:lnTo>
                <a:lnTo>
                  <a:pt x="0" y="2176708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57630" y="2519680"/>
            <a:ext cx="995870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kumimoji="1" 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3.</a:t>
            </a:r>
            <a:r>
              <a:rPr kumimoji="1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kumimoji="1" lang="zh-CN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（    ）</a:t>
            </a:r>
            <a:r>
              <a:rPr kumimoji="1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从组织上确立了党对军队的绝对领导,为建立一支无产阶级领导下的新型人民军队奠定了基础。</a:t>
            </a:r>
          </a:p>
          <a:p>
            <a:pPr>
              <a:lnSpc>
                <a:spcPct val="200000"/>
              </a:lnSpc>
            </a:pPr>
            <a:r>
              <a:rPr kumimoji="1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A.井冈山会师        B.工农武装割据      C.三湾改编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74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9037" y="5098913"/>
            <a:ext cx="1506516" cy="7404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2540000" y="2519680"/>
            <a:ext cx="8204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4" grpId="0"/>
      <p:bldP spid="4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1022133"/>
          <p:cNvSpPr/>
          <p:nvPr>
            <p:custDataLst>
              <p:tags r:id="rId1"/>
            </p:custDataLst>
          </p:nvPr>
        </p:nvSpPr>
        <p:spPr>
          <a:xfrm>
            <a:off x="4665980" y="1290320"/>
            <a:ext cx="3281045" cy="644525"/>
          </a:xfrm>
          <a:prstGeom prst="roundRect">
            <a:avLst>
              <a:gd name="adj" fmla="val 50000"/>
            </a:avLst>
          </a:prstGeom>
          <a:solidFill>
            <a:srgbClr val="C91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4</a:t>
            </a:r>
          </a:p>
        </p:txBody>
      </p:sp>
      <p:sp>
        <p:nvSpPr>
          <p:cNvPr id="14" name="PA-1022134"/>
          <p:cNvSpPr/>
          <p:nvPr>
            <p:custDataLst>
              <p:tags r:id="rId2"/>
            </p:custDataLst>
          </p:nvPr>
        </p:nvSpPr>
        <p:spPr>
          <a:xfrm>
            <a:off x="1040765" y="1595120"/>
            <a:ext cx="10454640" cy="4354195"/>
          </a:xfrm>
          <a:custGeom>
            <a:avLst/>
            <a:gdLst>
              <a:gd name="connsiteX0" fmla="*/ 0 w 10123349"/>
              <a:gd name="connsiteY0" fmla="*/ 0 h 2176708"/>
              <a:gd name="connsiteX1" fmla="*/ 3163756 w 10123349"/>
              <a:gd name="connsiteY1" fmla="*/ 0 h 2176708"/>
              <a:gd name="connsiteX2" fmla="*/ 3162310 w 10123349"/>
              <a:gd name="connsiteY2" fmla="*/ 7161 h 2176708"/>
              <a:gd name="connsiteX3" fmla="*/ 7161 w 10123349"/>
              <a:gd name="connsiteY3" fmla="*/ 7161 h 2176708"/>
              <a:gd name="connsiteX4" fmla="*/ 7161 w 10123349"/>
              <a:gd name="connsiteY4" fmla="*/ 2169547 h 2176708"/>
              <a:gd name="connsiteX5" fmla="*/ 10116188 w 10123349"/>
              <a:gd name="connsiteY5" fmla="*/ 2169547 h 2176708"/>
              <a:gd name="connsiteX6" fmla="*/ 10116188 w 10123349"/>
              <a:gd name="connsiteY6" fmla="*/ 7161 h 2176708"/>
              <a:gd name="connsiteX7" fmla="*/ 6961043 w 10123349"/>
              <a:gd name="connsiteY7" fmla="*/ 7161 h 2176708"/>
              <a:gd name="connsiteX8" fmla="*/ 6959598 w 10123349"/>
              <a:gd name="connsiteY8" fmla="*/ 0 h 2176708"/>
              <a:gd name="connsiteX9" fmla="*/ 10123349 w 10123349"/>
              <a:gd name="connsiteY9" fmla="*/ 0 h 2176708"/>
              <a:gd name="connsiteX10" fmla="*/ 10123349 w 10123349"/>
              <a:gd name="connsiteY10" fmla="*/ 2176708 h 2176708"/>
              <a:gd name="connsiteX11" fmla="*/ 0 w 10123349"/>
              <a:gd name="connsiteY11" fmla="*/ 2176708 h 217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23349" h="2176708">
                <a:moveTo>
                  <a:pt x="0" y="0"/>
                </a:moveTo>
                <a:lnTo>
                  <a:pt x="3163756" y="0"/>
                </a:lnTo>
                <a:lnTo>
                  <a:pt x="3162310" y="7161"/>
                </a:lnTo>
                <a:lnTo>
                  <a:pt x="7161" y="7161"/>
                </a:lnTo>
                <a:lnTo>
                  <a:pt x="7161" y="2169547"/>
                </a:lnTo>
                <a:lnTo>
                  <a:pt x="10116188" y="2169547"/>
                </a:lnTo>
                <a:lnTo>
                  <a:pt x="10116188" y="7161"/>
                </a:lnTo>
                <a:lnTo>
                  <a:pt x="6961043" y="7161"/>
                </a:lnTo>
                <a:lnTo>
                  <a:pt x="6959598" y="0"/>
                </a:lnTo>
                <a:lnTo>
                  <a:pt x="10123349" y="0"/>
                </a:lnTo>
                <a:lnTo>
                  <a:pt x="10123349" y="2176708"/>
                </a:lnTo>
                <a:lnTo>
                  <a:pt x="0" y="2176708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57630" y="2519680"/>
            <a:ext cx="995870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4.1935年12月,中共中央政治局召开的（    ）确定了抗日民族统一战线的策略方针。</a:t>
            </a:r>
          </a:p>
          <a:p>
            <a:pPr>
              <a:lnSpc>
                <a:spcPct val="200000"/>
              </a:lnSpc>
            </a:pPr>
            <a:r>
              <a:rPr kumimoji="1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A.	八七会议       B.洛川会议        C.瓦窑堡会议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74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9037" y="5098913"/>
            <a:ext cx="1506516" cy="7404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7418705" y="2519680"/>
            <a:ext cx="11861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4" grpId="0"/>
      <p:bldP spid="4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1022133"/>
          <p:cNvSpPr/>
          <p:nvPr>
            <p:custDataLst>
              <p:tags r:id="rId1"/>
            </p:custDataLst>
          </p:nvPr>
        </p:nvSpPr>
        <p:spPr>
          <a:xfrm>
            <a:off x="4665980" y="1290320"/>
            <a:ext cx="3281045" cy="644525"/>
          </a:xfrm>
          <a:prstGeom prst="roundRect">
            <a:avLst>
              <a:gd name="adj" fmla="val 50000"/>
            </a:avLst>
          </a:prstGeom>
          <a:solidFill>
            <a:srgbClr val="C91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5</a:t>
            </a:r>
          </a:p>
        </p:txBody>
      </p:sp>
      <p:sp>
        <p:nvSpPr>
          <p:cNvPr id="14" name="PA-1022134"/>
          <p:cNvSpPr/>
          <p:nvPr>
            <p:custDataLst>
              <p:tags r:id="rId2"/>
            </p:custDataLst>
          </p:nvPr>
        </p:nvSpPr>
        <p:spPr>
          <a:xfrm>
            <a:off x="1040765" y="1595120"/>
            <a:ext cx="10454640" cy="4354195"/>
          </a:xfrm>
          <a:custGeom>
            <a:avLst/>
            <a:gdLst>
              <a:gd name="connsiteX0" fmla="*/ 0 w 10123349"/>
              <a:gd name="connsiteY0" fmla="*/ 0 h 2176708"/>
              <a:gd name="connsiteX1" fmla="*/ 3163756 w 10123349"/>
              <a:gd name="connsiteY1" fmla="*/ 0 h 2176708"/>
              <a:gd name="connsiteX2" fmla="*/ 3162310 w 10123349"/>
              <a:gd name="connsiteY2" fmla="*/ 7161 h 2176708"/>
              <a:gd name="connsiteX3" fmla="*/ 7161 w 10123349"/>
              <a:gd name="connsiteY3" fmla="*/ 7161 h 2176708"/>
              <a:gd name="connsiteX4" fmla="*/ 7161 w 10123349"/>
              <a:gd name="connsiteY4" fmla="*/ 2169547 h 2176708"/>
              <a:gd name="connsiteX5" fmla="*/ 10116188 w 10123349"/>
              <a:gd name="connsiteY5" fmla="*/ 2169547 h 2176708"/>
              <a:gd name="connsiteX6" fmla="*/ 10116188 w 10123349"/>
              <a:gd name="connsiteY6" fmla="*/ 7161 h 2176708"/>
              <a:gd name="connsiteX7" fmla="*/ 6961043 w 10123349"/>
              <a:gd name="connsiteY7" fmla="*/ 7161 h 2176708"/>
              <a:gd name="connsiteX8" fmla="*/ 6959598 w 10123349"/>
              <a:gd name="connsiteY8" fmla="*/ 0 h 2176708"/>
              <a:gd name="connsiteX9" fmla="*/ 10123349 w 10123349"/>
              <a:gd name="connsiteY9" fmla="*/ 0 h 2176708"/>
              <a:gd name="connsiteX10" fmla="*/ 10123349 w 10123349"/>
              <a:gd name="connsiteY10" fmla="*/ 2176708 h 2176708"/>
              <a:gd name="connsiteX11" fmla="*/ 0 w 10123349"/>
              <a:gd name="connsiteY11" fmla="*/ 2176708 h 217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23349" h="2176708">
                <a:moveTo>
                  <a:pt x="0" y="0"/>
                </a:moveTo>
                <a:lnTo>
                  <a:pt x="3163756" y="0"/>
                </a:lnTo>
                <a:lnTo>
                  <a:pt x="3162310" y="7161"/>
                </a:lnTo>
                <a:lnTo>
                  <a:pt x="7161" y="7161"/>
                </a:lnTo>
                <a:lnTo>
                  <a:pt x="7161" y="2169547"/>
                </a:lnTo>
                <a:lnTo>
                  <a:pt x="10116188" y="2169547"/>
                </a:lnTo>
                <a:lnTo>
                  <a:pt x="10116188" y="7161"/>
                </a:lnTo>
                <a:lnTo>
                  <a:pt x="6961043" y="7161"/>
                </a:lnTo>
                <a:lnTo>
                  <a:pt x="6959598" y="0"/>
                </a:lnTo>
                <a:lnTo>
                  <a:pt x="10123349" y="0"/>
                </a:lnTo>
                <a:lnTo>
                  <a:pt x="10123349" y="2176708"/>
                </a:lnTo>
                <a:lnTo>
                  <a:pt x="0" y="2176708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57630" y="2519680"/>
            <a:ext cx="995870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5.（    ）从进攻大城市转到向农村进军，这是中国人民革命发展史上具有决定意义的新起点。</a:t>
            </a:r>
          </a:p>
          <a:p>
            <a:pPr>
              <a:lnSpc>
                <a:spcPct val="200000"/>
              </a:lnSpc>
            </a:pPr>
            <a:r>
              <a:rPr kumimoji="1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A.武昌起义    B.南昌起义     C.秋收起义     D.广州起义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74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9037" y="5098913"/>
            <a:ext cx="1506516" cy="7404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747666" y="2493303"/>
            <a:ext cx="11861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6" grpId="0"/>
      <p:bldP spid="6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1022133"/>
          <p:cNvSpPr/>
          <p:nvPr>
            <p:custDataLst>
              <p:tags r:id="rId1"/>
            </p:custDataLst>
          </p:nvPr>
        </p:nvSpPr>
        <p:spPr>
          <a:xfrm>
            <a:off x="4665980" y="1290320"/>
            <a:ext cx="3281045" cy="644525"/>
          </a:xfrm>
          <a:prstGeom prst="roundRect">
            <a:avLst>
              <a:gd name="adj" fmla="val 50000"/>
            </a:avLst>
          </a:prstGeom>
          <a:solidFill>
            <a:srgbClr val="C91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6</a:t>
            </a:r>
          </a:p>
        </p:txBody>
      </p:sp>
      <p:sp>
        <p:nvSpPr>
          <p:cNvPr id="14" name="PA-1022134"/>
          <p:cNvSpPr/>
          <p:nvPr>
            <p:custDataLst>
              <p:tags r:id="rId2"/>
            </p:custDataLst>
          </p:nvPr>
        </p:nvSpPr>
        <p:spPr>
          <a:xfrm>
            <a:off x="1040765" y="1595120"/>
            <a:ext cx="10454640" cy="4354195"/>
          </a:xfrm>
          <a:custGeom>
            <a:avLst/>
            <a:gdLst>
              <a:gd name="connsiteX0" fmla="*/ 0 w 10123349"/>
              <a:gd name="connsiteY0" fmla="*/ 0 h 2176708"/>
              <a:gd name="connsiteX1" fmla="*/ 3163756 w 10123349"/>
              <a:gd name="connsiteY1" fmla="*/ 0 h 2176708"/>
              <a:gd name="connsiteX2" fmla="*/ 3162310 w 10123349"/>
              <a:gd name="connsiteY2" fmla="*/ 7161 h 2176708"/>
              <a:gd name="connsiteX3" fmla="*/ 7161 w 10123349"/>
              <a:gd name="connsiteY3" fmla="*/ 7161 h 2176708"/>
              <a:gd name="connsiteX4" fmla="*/ 7161 w 10123349"/>
              <a:gd name="connsiteY4" fmla="*/ 2169547 h 2176708"/>
              <a:gd name="connsiteX5" fmla="*/ 10116188 w 10123349"/>
              <a:gd name="connsiteY5" fmla="*/ 2169547 h 2176708"/>
              <a:gd name="connsiteX6" fmla="*/ 10116188 w 10123349"/>
              <a:gd name="connsiteY6" fmla="*/ 7161 h 2176708"/>
              <a:gd name="connsiteX7" fmla="*/ 6961043 w 10123349"/>
              <a:gd name="connsiteY7" fmla="*/ 7161 h 2176708"/>
              <a:gd name="connsiteX8" fmla="*/ 6959598 w 10123349"/>
              <a:gd name="connsiteY8" fmla="*/ 0 h 2176708"/>
              <a:gd name="connsiteX9" fmla="*/ 10123349 w 10123349"/>
              <a:gd name="connsiteY9" fmla="*/ 0 h 2176708"/>
              <a:gd name="connsiteX10" fmla="*/ 10123349 w 10123349"/>
              <a:gd name="connsiteY10" fmla="*/ 2176708 h 2176708"/>
              <a:gd name="connsiteX11" fmla="*/ 0 w 10123349"/>
              <a:gd name="connsiteY11" fmla="*/ 2176708 h 217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23349" h="2176708">
                <a:moveTo>
                  <a:pt x="0" y="0"/>
                </a:moveTo>
                <a:lnTo>
                  <a:pt x="3163756" y="0"/>
                </a:lnTo>
                <a:lnTo>
                  <a:pt x="3162310" y="7161"/>
                </a:lnTo>
                <a:lnTo>
                  <a:pt x="7161" y="7161"/>
                </a:lnTo>
                <a:lnTo>
                  <a:pt x="7161" y="2169547"/>
                </a:lnTo>
                <a:lnTo>
                  <a:pt x="10116188" y="2169547"/>
                </a:lnTo>
                <a:lnTo>
                  <a:pt x="10116188" y="7161"/>
                </a:lnTo>
                <a:lnTo>
                  <a:pt x="6961043" y="7161"/>
                </a:lnTo>
                <a:lnTo>
                  <a:pt x="6959598" y="0"/>
                </a:lnTo>
                <a:lnTo>
                  <a:pt x="10123349" y="0"/>
                </a:lnTo>
                <a:lnTo>
                  <a:pt x="10123349" y="2176708"/>
                </a:lnTo>
                <a:lnTo>
                  <a:pt x="0" y="2176708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57630" y="2519680"/>
            <a:ext cx="995870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6.党的八大提出了(     )的经济建设方针。</a:t>
            </a:r>
          </a:p>
          <a:p>
            <a:pPr>
              <a:lnSpc>
                <a:spcPct val="200000"/>
              </a:lnSpc>
            </a:pPr>
            <a:r>
              <a:rPr kumimoji="1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A.在综合平衡中稳步前进     B.和谐发展     C.多快好省地建设社会主义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74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9037" y="5098913"/>
            <a:ext cx="1506516" cy="7404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4578985" y="2340610"/>
            <a:ext cx="8204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805180" y="1617345"/>
            <a:ext cx="11155680" cy="4171315"/>
            <a:chOff x="571306" y="1924445"/>
            <a:chExt cx="4510031" cy="636629"/>
          </a:xfrm>
        </p:grpSpPr>
        <p:sp>
          <p:nvSpPr>
            <p:cNvPr id="40" name="五边形 39"/>
            <p:cNvSpPr/>
            <p:nvPr/>
          </p:nvSpPr>
          <p:spPr>
            <a:xfrm>
              <a:off x="571306" y="1924445"/>
              <a:ext cx="421018" cy="129477"/>
            </a:xfrm>
            <a:prstGeom prst="homePlate">
              <a:avLst>
                <a:gd name="adj" fmla="val 15591"/>
              </a:avLst>
            </a:prstGeom>
            <a:solidFill>
              <a:srgbClr val="BA1219"/>
            </a:solidFill>
            <a:ln>
              <a:solidFill>
                <a:srgbClr val="BA12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sz="4000" b="1" dirty="0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2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80925" y="2053922"/>
              <a:ext cx="4400412" cy="507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800" b="1" dirty="0">
                  <a:solidFill>
                    <a:srgbClr val="BA1219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1961年，党的八届九中全会正式决定对国民经济实行</a:t>
              </a:r>
              <a:r>
                <a:rPr kumimoji="1" lang="en-US" altLang="zh-CN" sz="2800" b="1" dirty="0">
                  <a:solidFill>
                    <a:srgbClr val="BA1219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(    )</a:t>
              </a:r>
              <a:r>
                <a:rPr kumimoji="1" lang="zh-CN" altLang="en-US" sz="2800" b="1" dirty="0">
                  <a:solidFill>
                    <a:srgbClr val="BA1219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的八字方针。</a:t>
              </a:r>
            </a:p>
            <a:p>
              <a:pPr>
                <a:lnSpc>
                  <a:spcPct val="150000"/>
                </a:lnSpc>
              </a:pPr>
              <a:r>
                <a:rPr kumimoji="1" lang="zh-CN" altLang="en-US" sz="2800" b="1" dirty="0">
                  <a:solidFill>
                    <a:srgbClr val="BA1219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A.“调整、改革、整顿、提高”   </a:t>
              </a:r>
            </a:p>
            <a:p>
              <a:pPr>
                <a:lnSpc>
                  <a:spcPct val="150000"/>
                </a:lnSpc>
              </a:pPr>
              <a:r>
                <a:rPr kumimoji="1" lang="zh-CN" altLang="en-US" sz="2800" b="1" dirty="0">
                  <a:solidFill>
                    <a:srgbClr val="BA1219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B .“调整、巩固、充实、提高”</a:t>
              </a:r>
            </a:p>
            <a:p>
              <a:pPr>
                <a:lnSpc>
                  <a:spcPct val="150000"/>
                </a:lnSpc>
              </a:pPr>
              <a:r>
                <a:rPr kumimoji="1" lang="zh-CN" altLang="en-US" sz="2800" b="1" dirty="0">
                  <a:solidFill>
                    <a:srgbClr val="BA1219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C.“调整、巩固、改革、提高”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662306" y="4170220"/>
            <a:ext cx="2088098" cy="208809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259570" y="2465705"/>
            <a:ext cx="71882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2" name="矩形 1"/>
          <p:cNvSpPr/>
          <p:nvPr/>
        </p:nvSpPr>
        <p:spPr>
          <a:xfrm>
            <a:off x="805180" y="1617345"/>
            <a:ext cx="10884535" cy="4414520"/>
          </a:xfrm>
          <a:prstGeom prst="rect">
            <a:avLst/>
          </a:prstGeom>
          <a:solidFill>
            <a:srgbClr val="BA1219">
              <a:alpha val="15000"/>
            </a:srgbClr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1022133"/>
          <p:cNvSpPr/>
          <p:nvPr>
            <p:custDataLst>
              <p:tags r:id="rId1"/>
            </p:custDataLst>
          </p:nvPr>
        </p:nvSpPr>
        <p:spPr>
          <a:xfrm>
            <a:off x="4665980" y="1290320"/>
            <a:ext cx="3281045" cy="644525"/>
          </a:xfrm>
          <a:prstGeom prst="roundRect">
            <a:avLst>
              <a:gd name="adj" fmla="val 50000"/>
            </a:avLst>
          </a:prstGeom>
          <a:solidFill>
            <a:srgbClr val="C91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7</a:t>
            </a:r>
          </a:p>
        </p:txBody>
      </p:sp>
      <p:sp>
        <p:nvSpPr>
          <p:cNvPr id="14" name="PA-1022134"/>
          <p:cNvSpPr/>
          <p:nvPr>
            <p:custDataLst>
              <p:tags r:id="rId2"/>
            </p:custDataLst>
          </p:nvPr>
        </p:nvSpPr>
        <p:spPr>
          <a:xfrm>
            <a:off x="1040765" y="1595120"/>
            <a:ext cx="10454640" cy="4354195"/>
          </a:xfrm>
          <a:custGeom>
            <a:avLst/>
            <a:gdLst>
              <a:gd name="connsiteX0" fmla="*/ 0 w 10123349"/>
              <a:gd name="connsiteY0" fmla="*/ 0 h 2176708"/>
              <a:gd name="connsiteX1" fmla="*/ 3163756 w 10123349"/>
              <a:gd name="connsiteY1" fmla="*/ 0 h 2176708"/>
              <a:gd name="connsiteX2" fmla="*/ 3162310 w 10123349"/>
              <a:gd name="connsiteY2" fmla="*/ 7161 h 2176708"/>
              <a:gd name="connsiteX3" fmla="*/ 7161 w 10123349"/>
              <a:gd name="connsiteY3" fmla="*/ 7161 h 2176708"/>
              <a:gd name="connsiteX4" fmla="*/ 7161 w 10123349"/>
              <a:gd name="connsiteY4" fmla="*/ 2169547 h 2176708"/>
              <a:gd name="connsiteX5" fmla="*/ 10116188 w 10123349"/>
              <a:gd name="connsiteY5" fmla="*/ 2169547 h 2176708"/>
              <a:gd name="connsiteX6" fmla="*/ 10116188 w 10123349"/>
              <a:gd name="connsiteY6" fmla="*/ 7161 h 2176708"/>
              <a:gd name="connsiteX7" fmla="*/ 6961043 w 10123349"/>
              <a:gd name="connsiteY7" fmla="*/ 7161 h 2176708"/>
              <a:gd name="connsiteX8" fmla="*/ 6959598 w 10123349"/>
              <a:gd name="connsiteY8" fmla="*/ 0 h 2176708"/>
              <a:gd name="connsiteX9" fmla="*/ 10123349 w 10123349"/>
              <a:gd name="connsiteY9" fmla="*/ 0 h 2176708"/>
              <a:gd name="connsiteX10" fmla="*/ 10123349 w 10123349"/>
              <a:gd name="connsiteY10" fmla="*/ 2176708 h 2176708"/>
              <a:gd name="connsiteX11" fmla="*/ 0 w 10123349"/>
              <a:gd name="connsiteY11" fmla="*/ 2176708 h 217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23349" h="2176708">
                <a:moveTo>
                  <a:pt x="0" y="0"/>
                </a:moveTo>
                <a:lnTo>
                  <a:pt x="3163756" y="0"/>
                </a:lnTo>
                <a:lnTo>
                  <a:pt x="3162310" y="7161"/>
                </a:lnTo>
                <a:lnTo>
                  <a:pt x="7161" y="7161"/>
                </a:lnTo>
                <a:lnTo>
                  <a:pt x="7161" y="2169547"/>
                </a:lnTo>
                <a:lnTo>
                  <a:pt x="10116188" y="2169547"/>
                </a:lnTo>
                <a:lnTo>
                  <a:pt x="10116188" y="7161"/>
                </a:lnTo>
                <a:lnTo>
                  <a:pt x="6961043" y="7161"/>
                </a:lnTo>
                <a:lnTo>
                  <a:pt x="6959598" y="0"/>
                </a:lnTo>
                <a:lnTo>
                  <a:pt x="10123349" y="0"/>
                </a:lnTo>
                <a:lnTo>
                  <a:pt x="10123349" y="2176708"/>
                </a:lnTo>
                <a:lnTo>
                  <a:pt x="0" y="2176708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4910" y="1668145"/>
            <a:ext cx="995870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7.党的十一届六中全会通过的(    ),标志着党胜利地完成了指导思想上的拨乱反正。</a:t>
            </a:r>
          </a:p>
          <a:p>
            <a:pPr>
              <a:lnSpc>
                <a:spcPct val="200000"/>
              </a:lnSpc>
            </a:pPr>
            <a:r>
              <a:rPr kumimoji="1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A.《关于若干历史问题的决议》    </a:t>
            </a:r>
          </a:p>
          <a:p>
            <a:pPr>
              <a:lnSpc>
                <a:spcPct val="200000"/>
              </a:lnSpc>
            </a:pPr>
            <a:r>
              <a:rPr kumimoji="1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B.《关于建国以来党的若干历史问题的决议》    </a:t>
            </a:r>
          </a:p>
          <a:p>
            <a:pPr>
              <a:lnSpc>
                <a:spcPct val="200000"/>
              </a:lnSpc>
            </a:pPr>
            <a:r>
              <a:rPr kumimoji="1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C.《关于党内政治生活的若干准则》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74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9037" y="5098913"/>
            <a:ext cx="1506516" cy="7404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6320155" y="2388235"/>
            <a:ext cx="6438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4" grpId="0"/>
      <p:bldP spid="4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1022133"/>
          <p:cNvSpPr/>
          <p:nvPr>
            <p:custDataLst>
              <p:tags r:id="rId1"/>
            </p:custDataLst>
          </p:nvPr>
        </p:nvSpPr>
        <p:spPr>
          <a:xfrm>
            <a:off x="4665980" y="1290320"/>
            <a:ext cx="3281045" cy="644525"/>
          </a:xfrm>
          <a:prstGeom prst="roundRect">
            <a:avLst>
              <a:gd name="adj" fmla="val 50000"/>
            </a:avLst>
          </a:prstGeom>
          <a:solidFill>
            <a:srgbClr val="C91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8</a:t>
            </a:r>
          </a:p>
        </p:txBody>
      </p:sp>
      <p:sp>
        <p:nvSpPr>
          <p:cNvPr id="14" name="PA-1022134"/>
          <p:cNvSpPr/>
          <p:nvPr>
            <p:custDataLst>
              <p:tags r:id="rId2"/>
            </p:custDataLst>
          </p:nvPr>
        </p:nvSpPr>
        <p:spPr>
          <a:xfrm>
            <a:off x="1040765" y="1595120"/>
            <a:ext cx="10454640" cy="4354195"/>
          </a:xfrm>
          <a:custGeom>
            <a:avLst/>
            <a:gdLst>
              <a:gd name="connsiteX0" fmla="*/ 0 w 10123349"/>
              <a:gd name="connsiteY0" fmla="*/ 0 h 2176708"/>
              <a:gd name="connsiteX1" fmla="*/ 3163756 w 10123349"/>
              <a:gd name="connsiteY1" fmla="*/ 0 h 2176708"/>
              <a:gd name="connsiteX2" fmla="*/ 3162310 w 10123349"/>
              <a:gd name="connsiteY2" fmla="*/ 7161 h 2176708"/>
              <a:gd name="connsiteX3" fmla="*/ 7161 w 10123349"/>
              <a:gd name="connsiteY3" fmla="*/ 7161 h 2176708"/>
              <a:gd name="connsiteX4" fmla="*/ 7161 w 10123349"/>
              <a:gd name="connsiteY4" fmla="*/ 2169547 h 2176708"/>
              <a:gd name="connsiteX5" fmla="*/ 10116188 w 10123349"/>
              <a:gd name="connsiteY5" fmla="*/ 2169547 h 2176708"/>
              <a:gd name="connsiteX6" fmla="*/ 10116188 w 10123349"/>
              <a:gd name="connsiteY6" fmla="*/ 7161 h 2176708"/>
              <a:gd name="connsiteX7" fmla="*/ 6961043 w 10123349"/>
              <a:gd name="connsiteY7" fmla="*/ 7161 h 2176708"/>
              <a:gd name="connsiteX8" fmla="*/ 6959598 w 10123349"/>
              <a:gd name="connsiteY8" fmla="*/ 0 h 2176708"/>
              <a:gd name="connsiteX9" fmla="*/ 10123349 w 10123349"/>
              <a:gd name="connsiteY9" fmla="*/ 0 h 2176708"/>
              <a:gd name="connsiteX10" fmla="*/ 10123349 w 10123349"/>
              <a:gd name="connsiteY10" fmla="*/ 2176708 h 2176708"/>
              <a:gd name="connsiteX11" fmla="*/ 0 w 10123349"/>
              <a:gd name="connsiteY11" fmla="*/ 2176708 h 217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23349" h="2176708">
                <a:moveTo>
                  <a:pt x="0" y="0"/>
                </a:moveTo>
                <a:lnTo>
                  <a:pt x="3163756" y="0"/>
                </a:lnTo>
                <a:lnTo>
                  <a:pt x="3162310" y="7161"/>
                </a:lnTo>
                <a:lnTo>
                  <a:pt x="7161" y="7161"/>
                </a:lnTo>
                <a:lnTo>
                  <a:pt x="7161" y="2169547"/>
                </a:lnTo>
                <a:lnTo>
                  <a:pt x="10116188" y="2169547"/>
                </a:lnTo>
                <a:lnTo>
                  <a:pt x="10116188" y="7161"/>
                </a:lnTo>
                <a:lnTo>
                  <a:pt x="6961043" y="7161"/>
                </a:lnTo>
                <a:lnTo>
                  <a:pt x="6959598" y="0"/>
                </a:lnTo>
                <a:lnTo>
                  <a:pt x="10123349" y="0"/>
                </a:lnTo>
                <a:lnTo>
                  <a:pt x="10123349" y="2176708"/>
                </a:lnTo>
                <a:lnTo>
                  <a:pt x="0" y="2176708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88415" y="2103755"/>
            <a:ext cx="995870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8.系统阐述了社会主义初级阶段的理论，明确概括了党在社会主义初级阶段的基本路线的会议（  ）</a:t>
            </a:r>
          </a:p>
          <a:p>
            <a:pPr>
              <a:lnSpc>
                <a:spcPct val="200000"/>
              </a:lnSpc>
            </a:pPr>
            <a:r>
              <a:rPr kumimoji="1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A.中共十一大           B.中共十二大       </a:t>
            </a:r>
          </a:p>
          <a:p>
            <a:pPr>
              <a:lnSpc>
                <a:spcPct val="200000"/>
              </a:lnSpc>
            </a:pPr>
            <a:r>
              <a:rPr kumimoji="1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C.中共十三大           D.中共十四大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74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9037" y="5098913"/>
            <a:ext cx="1506516" cy="7404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6478417" y="2889397"/>
            <a:ext cx="803425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altLang="zh-CN" sz="7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6" grpId="0"/>
      <p:bldP spid="6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1022133"/>
          <p:cNvSpPr/>
          <p:nvPr>
            <p:custDataLst>
              <p:tags r:id="rId1"/>
            </p:custDataLst>
          </p:nvPr>
        </p:nvSpPr>
        <p:spPr>
          <a:xfrm>
            <a:off x="4665980" y="1290320"/>
            <a:ext cx="3281045" cy="644525"/>
          </a:xfrm>
          <a:prstGeom prst="roundRect">
            <a:avLst>
              <a:gd name="adj" fmla="val 50000"/>
            </a:avLst>
          </a:prstGeom>
          <a:solidFill>
            <a:srgbClr val="C91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9</a:t>
            </a:r>
          </a:p>
        </p:txBody>
      </p:sp>
      <p:sp>
        <p:nvSpPr>
          <p:cNvPr id="14" name="PA-1022134"/>
          <p:cNvSpPr/>
          <p:nvPr>
            <p:custDataLst>
              <p:tags r:id="rId2"/>
            </p:custDataLst>
          </p:nvPr>
        </p:nvSpPr>
        <p:spPr>
          <a:xfrm>
            <a:off x="1040765" y="1595120"/>
            <a:ext cx="10454640" cy="4354195"/>
          </a:xfrm>
          <a:custGeom>
            <a:avLst/>
            <a:gdLst>
              <a:gd name="connsiteX0" fmla="*/ 0 w 10123349"/>
              <a:gd name="connsiteY0" fmla="*/ 0 h 2176708"/>
              <a:gd name="connsiteX1" fmla="*/ 3163756 w 10123349"/>
              <a:gd name="connsiteY1" fmla="*/ 0 h 2176708"/>
              <a:gd name="connsiteX2" fmla="*/ 3162310 w 10123349"/>
              <a:gd name="connsiteY2" fmla="*/ 7161 h 2176708"/>
              <a:gd name="connsiteX3" fmla="*/ 7161 w 10123349"/>
              <a:gd name="connsiteY3" fmla="*/ 7161 h 2176708"/>
              <a:gd name="connsiteX4" fmla="*/ 7161 w 10123349"/>
              <a:gd name="connsiteY4" fmla="*/ 2169547 h 2176708"/>
              <a:gd name="connsiteX5" fmla="*/ 10116188 w 10123349"/>
              <a:gd name="connsiteY5" fmla="*/ 2169547 h 2176708"/>
              <a:gd name="connsiteX6" fmla="*/ 10116188 w 10123349"/>
              <a:gd name="connsiteY6" fmla="*/ 7161 h 2176708"/>
              <a:gd name="connsiteX7" fmla="*/ 6961043 w 10123349"/>
              <a:gd name="connsiteY7" fmla="*/ 7161 h 2176708"/>
              <a:gd name="connsiteX8" fmla="*/ 6959598 w 10123349"/>
              <a:gd name="connsiteY8" fmla="*/ 0 h 2176708"/>
              <a:gd name="connsiteX9" fmla="*/ 10123349 w 10123349"/>
              <a:gd name="connsiteY9" fmla="*/ 0 h 2176708"/>
              <a:gd name="connsiteX10" fmla="*/ 10123349 w 10123349"/>
              <a:gd name="connsiteY10" fmla="*/ 2176708 h 2176708"/>
              <a:gd name="connsiteX11" fmla="*/ 0 w 10123349"/>
              <a:gd name="connsiteY11" fmla="*/ 2176708 h 217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23349" h="2176708">
                <a:moveTo>
                  <a:pt x="0" y="0"/>
                </a:moveTo>
                <a:lnTo>
                  <a:pt x="3163756" y="0"/>
                </a:lnTo>
                <a:lnTo>
                  <a:pt x="3162310" y="7161"/>
                </a:lnTo>
                <a:lnTo>
                  <a:pt x="7161" y="7161"/>
                </a:lnTo>
                <a:lnTo>
                  <a:pt x="7161" y="2169547"/>
                </a:lnTo>
                <a:lnTo>
                  <a:pt x="10116188" y="2169547"/>
                </a:lnTo>
                <a:lnTo>
                  <a:pt x="10116188" y="7161"/>
                </a:lnTo>
                <a:lnTo>
                  <a:pt x="6961043" y="7161"/>
                </a:lnTo>
                <a:lnTo>
                  <a:pt x="6959598" y="0"/>
                </a:lnTo>
                <a:lnTo>
                  <a:pt x="10123349" y="0"/>
                </a:lnTo>
                <a:lnTo>
                  <a:pt x="10123349" y="2176708"/>
                </a:lnTo>
                <a:lnTo>
                  <a:pt x="0" y="2176708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57630" y="2519680"/>
            <a:ext cx="995870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9.中国共产党党员是中国工人阶级的有（       ）觉悟的先锋战士。</a:t>
            </a:r>
          </a:p>
          <a:p>
            <a:pPr>
              <a:lnSpc>
                <a:spcPct val="200000"/>
              </a:lnSpc>
            </a:pPr>
            <a:r>
              <a:rPr kumimoji="1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A、社会主义    B、共产主义     C、政治思想</a:t>
            </a: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74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9037" y="5098913"/>
            <a:ext cx="1506516" cy="7404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8338820" y="2519680"/>
            <a:ext cx="6438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4" grpId="0"/>
      <p:bldP spid="4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1022133"/>
          <p:cNvSpPr/>
          <p:nvPr>
            <p:custDataLst>
              <p:tags r:id="rId1"/>
            </p:custDataLst>
          </p:nvPr>
        </p:nvSpPr>
        <p:spPr>
          <a:xfrm>
            <a:off x="4665980" y="1290320"/>
            <a:ext cx="3281045" cy="644525"/>
          </a:xfrm>
          <a:prstGeom prst="roundRect">
            <a:avLst>
              <a:gd name="adj" fmla="val 50000"/>
            </a:avLst>
          </a:prstGeom>
          <a:solidFill>
            <a:srgbClr val="C91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10</a:t>
            </a:r>
          </a:p>
        </p:txBody>
      </p:sp>
      <p:sp>
        <p:nvSpPr>
          <p:cNvPr id="14" name="PA-1022134"/>
          <p:cNvSpPr/>
          <p:nvPr>
            <p:custDataLst>
              <p:tags r:id="rId2"/>
            </p:custDataLst>
          </p:nvPr>
        </p:nvSpPr>
        <p:spPr>
          <a:xfrm>
            <a:off x="1040765" y="1595120"/>
            <a:ext cx="10454640" cy="4354195"/>
          </a:xfrm>
          <a:custGeom>
            <a:avLst/>
            <a:gdLst>
              <a:gd name="connsiteX0" fmla="*/ 0 w 10123349"/>
              <a:gd name="connsiteY0" fmla="*/ 0 h 2176708"/>
              <a:gd name="connsiteX1" fmla="*/ 3163756 w 10123349"/>
              <a:gd name="connsiteY1" fmla="*/ 0 h 2176708"/>
              <a:gd name="connsiteX2" fmla="*/ 3162310 w 10123349"/>
              <a:gd name="connsiteY2" fmla="*/ 7161 h 2176708"/>
              <a:gd name="connsiteX3" fmla="*/ 7161 w 10123349"/>
              <a:gd name="connsiteY3" fmla="*/ 7161 h 2176708"/>
              <a:gd name="connsiteX4" fmla="*/ 7161 w 10123349"/>
              <a:gd name="connsiteY4" fmla="*/ 2169547 h 2176708"/>
              <a:gd name="connsiteX5" fmla="*/ 10116188 w 10123349"/>
              <a:gd name="connsiteY5" fmla="*/ 2169547 h 2176708"/>
              <a:gd name="connsiteX6" fmla="*/ 10116188 w 10123349"/>
              <a:gd name="connsiteY6" fmla="*/ 7161 h 2176708"/>
              <a:gd name="connsiteX7" fmla="*/ 6961043 w 10123349"/>
              <a:gd name="connsiteY7" fmla="*/ 7161 h 2176708"/>
              <a:gd name="connsiteX8" fmla="*/ 6959598 w 10123349"/>
              <a:gd name="connsiteY8" fmla="*/ 0 h 2176708"/>
              <a:gd name="connsiteX9" fmla="*/ 10123349 w 10123349"/>
              <a:gd name="connsiteY9" fmla="*/ 0 h 2176708"/>
              <a:gd name="connsiteX10" fmla="*/ 10123349 w 10123349"/>
              <a:gd name="connsiteY10" fmla="*/ 2176708 h 2176708"/>
              <a:gd name="connsiteX11" fmla="*/ 0 w 10123349"/>
              <a:gd name="connsiteY11" fmla="*/ 2176708 h 217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23349" h="2176708">
                <a:moveTo>
                  <a:pt x="0" y="0"/>
                </a:moveTo>
                <a:lnTo>
                  <a:pt x="3163756" y="0"/>
                </a:lnTo>
                <a:lnTo>
                  <a:pt x="3162310" y="7161"/>
                </a:lnTo>
                <a:lnTo>
                  <a:pt x="7161" y="7161"/>
                </a:lnTo>
                <a:lnTo>
                  <a:pt x="7161" y="2169547"/>
                </a:lnTo>
                <a:lnTo>
                  <a:pt x="10116188" y="2169547"/>
                </a:lnTo>
                <a:lnTo>
                  <a:pt x="10116188" y="7161"/>
                </a:lnTo>
                <a:lnTo>
                  <a:pt x="6961043" y="7161"/>
                </a:lnTo>
                <a:lnTo>
                  <a:pt x="6959598" y="0"/>
                </a:lnTo>
                <a:lnTo>
                  <a:pt x="10123349" y="0"/>
                </a:lnTo>
                <a:lnTo>
                  <a:pt x="10123349" y="2176708"/>
                </a:lnTo>
                <a:lnTo>
                  <a:pt x="0" y="2176708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0765" y="1739265"/>
            <a:ext cx="995870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10.</a:t>
            </a:r>
            <a:r>
              <a:rPr kumimoji="1" sz="2800" b="1" dirty="0" smtClean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党的根本立场和</a:t>
            </a:r>
            <a:r>
              <a:rPr kumimoji="1" lang="zh-CN" altLang="en-US" sz="2800" b="1" dirty="0" smtClean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唯</a:t>
            </a:r>
            <a:r>
              <a:rPr kumimoji="1" sz="2800" b="1" dirty="0" smtClean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一宗旨是</a:t>
            </a:r>
            <a:r>
              <a:rPr kumimoji="1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（    ）,这是无产阶级政党区别于其他阶级政党的重要标志,也是共产党员党性修养的最高原则和根本内容。</a:t>
            </a:r>
          </a:p>
          <a:p>
            <a:pPr>
              <a:lnSpc>
                <a:spcPct val="150000"/>
              </a:lnSpc>
            </a:pPr>
            <a:r>
              <a:rPr kumimoji="1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A.实践“三个代表”</a:t>
            </a:r>
          </a:p>
          <a:p>
            <a:pPr>
              <a:lnSpc>
                <a:spcPct val="150000"/>
              </a:lnSpc>
            </a:pPr>
            <a:r>
              <a:rPr kumimoji="1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B.解放和发展生产力 </a:t>
            </a:r>
          </a:p>
          <a:p>
            <a:pPr>
              <a:lnSpc>
                <a:spcPct val="150000"/>
              </a:lnSpc>
            </a:pPr>
            <a:r>
              <a:rPr kumimoji="1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C.全心全意为人民服务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74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9037" y="5098913"/>
            <a:ext cx="1506516" cy="7404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6072749" y="1506709"/>
            <a:ext cx="8204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4" grpId="0"/>
      <p:bldP spid="4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59527" y="2906061"/>
            <a:ext cx="8945076" cy="1040489"/>
            <a:chOff x="5544649" y="861109"/>
            <a:chExt cx="5585025" cy="1040487"/>
          </a:xfrm>
        </p:grpSpPr>
        <p:sp>
          <p:nvSpPr>
            <p:cNvPr id="3" name="圆角矩形 10"/>
            <p:cNvSpPr/>
            <p:nvPr/>
          </p:nvSpPr>
          <p:spPr>
            <a:xfrm>
              <a:off x="5544649" y="861109"/>
              <a:ext cx="5585025" cy="104048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000" b="1">
                <a:solidFill>
                  <a:schemeClr val="lt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779878" y="1027410"/>
              <a:ext cx="5219601" cy="706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决战巅峰——风险题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218747" y="1480849"/>
            <a:ext cx="2887708" cy="1148521"/>
            <a:chOff x="5747088" y="1003986"/>
            <a:chExt cx="2887708" cy="1148521"/>
          </a:xfrm>
        </p:grpSpPr>
        <p:sp>
          <p:nvSpPr>
            <p:cNvPr id="20" name="矩形 19"/>
            <p:cNvSpPr/>
            <p:nvPr/>
          </p:nvSpPr>
          <p:spPr>
            <a:xfrm>
              <a:off x="5747088" y="1003986"/>
              <a:ext cx="2887708" cy="706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/>
              <a:r>
                <a:rPr lang="zh-CN" altLang="en-US" sz="4000" dirty="0">
                  <a:solidFill>
                    <a:srgbClr val="C0000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第四部分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359788" y="1784207"/>
              <a:ext cx="156859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rgbClr val="C0000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PART  four</a:t>
              </a:r>
              <a:endParaRPr lang="zh-CN" altLang="en-US" dirty="0">
                <a:solidFill>
                  <a:srgbClr val="C0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6092928" y="1769668"/>
              <a:ext cx="220250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441846" y="1001570"/>
            <a:ext cx="2088098" cy="2088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0.31576 2.96296E-6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5949" y="426631"/>
            <a:ext cx="8945076" cy="1040489"/>
            <a:chOff x="5242718" y="-1618317"/>
            <a:chExt cx="5585025" cy="1040487"/>
          </a:xfrm>
        </p:grpSpPr>
        <p:sp>
          <p:nvSpPr>
            <p:cNvPr id="3" name="圆角矩形 10"/>
            <p:cNvSpPr/>
            <p:nvPr/>
          </p:nvSpPr>
          <p:spPr>
            <a:xfrm>
              <a:off x="5242718" y="-1618317"/>
              <a:ext cx="5585025" cy="104048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000" b="1">
                <a:solidFill>
                  <a:schemeClr val="lt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423052" y="-1416848"/>
              <a:ext cx="5219601" cy="706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决战巅峰——风险题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1415562" y="1595092"/>
            <a:ext cx="10371992" cy="62324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685800"/>
            <a:r>
              <a:rPr lang="zh-CN" altLang="en-US" sz="4000" u="dbl" dirty="0" smtClean="0">
                <a:solidFill>
                  <a:srgbClr val="C00000"/>
                </a:solidFill>
                <a:uFill>
                  <a:solidFill>
                    <a:schemeClr val="tx1"/>
                  </a:solidFill>
                </a:u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竞赛规则：</a:t>
            </a:r>
            <a:endParaRPr lang="en-US" altLang="zh-CN" sz="4000" u="dbl" dirty="0" smtClean="0">
              <a:solidFill>
                <a:srgbClr val="C00000"/>
              </a:solidFill>
              <a:uFill>
                <a:solidFill>
                  <a:schemeClr val="tx1"/>
                </a:solidFill>
              </a:u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algn="ctr" defTabSz="685800">
              <a:lnSpc>
                <a:spcPts val="4300"/>
              </a:lnSpc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由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七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档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组成，即：</a:t>
            </a:r>
            <a:r>
              <a:rPr lang="en-US" sz="2800" b="1" dirty="0" smtClean="0">
                <a:latin typeface="宋体" pitchFamily="2" charset="-122"/>
                <a:ea typeface="宋体" pitchFamily="2" charset="-122"/>
              </a:rPr>
              <a:t> </a:t>
            </a:r>
          </a:p>
          <a:p>
            <a:pPr algn="ctr" defTabSz="685800">
              <a:lnSpc>
                <a:spcPts val="43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4" action="ppaction://hlinksldjump"/>
              </a:rPr>
              <a:t>5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4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5" action="ppaction://hlinksldjump"/>
              </a:rPr>
              <a:t>10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5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6" action="ppaction://hlinksldjump"/>
              </a:rPr>
              <a:t>15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6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7" action="ppaction://hlinksldjump"/>
              </a:rPr>
              <a:t>20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7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8" action="ppaction://hlinksldjump"/>
              </a:rPr>
              <a:t>25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8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9" action="ppaction://hlinksldjump"/>
              </a:rPr>
              <a:t>30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9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10" action="ppaction://hlinksldjump"/>
              </a:rPr>
              <a:t>35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10" action="ppaction://hlinksldjump"/>
              </a:rPr>
              <a:t>分题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>
              <a:lnSpc>
                <a:spcPts val="4300"/>
              </a:lnSpc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     各组自行选择答题档次，选择权按照当前分值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从高到低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的顺序进行。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>
              <a:lnSpc>
                <a:spcPts val="4300"/>
              </a:lnSpc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      每个档次仅一题，答对加相应分数、答错或超时回答扣除相应分数。最终是否得分，由专家评委老师决定。</a:t>
            </a:r>
            <a:endParaRPr lang="en-US" altLang="zh-CN" sz="2800" b="1" u="dbl" dirty="0" smtClean="0">
              <a:solidFill>
                <a:srgbClr val="C00000"/>
              </a:solidFill>
              <a:uFill>
                <a:solidFill>
                  <a:schemeClr val="tx1"/>
                </a:solidFill>
              </a:uFill>
              <a:latin typeface="宋体" pitchFamily="2" charset="-122"/>
              <a:ea typeface="宋体" pitchFamily="2" charset="-122"/>
              <a:sym typeface="思源黑体" panose="020B0500000000000000" pitchFamily="34" charset="-122"/>
            </a:endParaRPr>
          </a:p>
          <a:p>
            <a:pPr algn="ctr" defTabSz="685800"/>
            <a:endParaRPr lang="en-US" altLang="zh-CN" sz="4000" u="dbl" dirty="0" smtClean="0">
              <a:solidFill>
                <a:srgbClr val="C00000"/>
              </a:solidFill>
              <a:uFill>
                <a:solidFill>
                  <a:schemeClr val="tx1"/>
                </a:solidFill>
              </a:u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algn="ctr" defTabSz="685800"/>
            <a:r>
              <a:rPr lang="en-US" sz="3200" b="1" dirty="0" smtClean="0">
                <a:latin typeface="宋体" pitchFamily="2" charset="-122"/>
                <a:ea typeface="宋体" pitchFamily="2" charset="-122"/>
              </a:rPr>
              <a:t> </a:t>
            </a:r>
            <a:endParaRPr lang="zh-CN" altLang="en-US" sz="32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/>
            <a:r>
              <a:rPr lang="en-US" sz="3200" b="1" dirty="0" smtClean="0">
                <a:latin typeface="宋体" pitchFamily="2" charset="-122"/>
                <a:ea typeface="宋体" pitchFamily="2" charset="-122"/>
              </a:rPr>
              <a:t> </a:t>
            </a:r>
            <a:endParaRPr lang="zh-CN" altLang="en-US" sz="32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/>
            <a:endParaRPr lang="zh-CN" altLang="en-US" sz="4000" dirty="0">
              <a:solidFill>
                <a:srgbClr val="C00000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0.31576 2.96296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74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85632" y="6019663"/>
            <a:ext cx="1506516" cy="7404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A-102272"/>
          <p:cNvSpPr/>
          <p:nvPr>
            <p:custDataLst>
              <p:tags r:id="rId1"/>
            </p:custDataLst>
          </p:nvPr>
        </p:nvSpPr>
        <p:spPr bwMode="auto">
          <a:xfrm>
            <a:off x="730250" y="1475740"/>
            <a:ext cx="10864850" cy="3906520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rgbClr val="FDFDFD"/>
              </a:gs>
              <a:gs pos="100000">
                <a:srgbClr val="F6F6F6"/>
              </a:gs>
              <a:gs pos="0">
                <a:srgbClr val="FFFFFF"/>
              </a:gs>
            </a:gsLst>
            <a:lin ang="5400000" scaled="0"/>
          </a:gradFill>
          <a:ln w="12700" cap="flat" cmpd="sng" algn="ctr">
            <a:solidFill>
              <a:srgbClr val="969696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0" tIns="0" rIns="0" bIns="0" numCol="1" spcCol="0" rtlCol="0" fromWordArt="0" anchor="ctr" anchorCtr="0" forceAA="0" compatLnSpc="1">
            <a:no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kern="0" dirty="0">
                <a:solidFill>
                  <a:srgbClr val="3D3D3D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  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</p:txBody>
      </p:sp>
      <p:pic>
        <p:nvPicPr>
          <p:cNvPr id="2" name="图片 1" descr="1621830378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210" y="2602865"/>
            <a:ext cx="7664450" cy="21221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33147" y="1917065"/>
            <a:ext cx="925263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1、下图是三部电影宣传画，集中反映了某一时期的历史事件，这一时期是（       ）（5分）</a:t>
            </a:r>
          </a:p>
          <a:p>
            <a:pPr algn="ctr"/>
            <a:r>
              <a:rPr lang="zh-CN" altLang="en-US" dirty="0" smtClean="0"/>
              <a:t>  </a:t>
            </a:r>
            <a:endParaRPr lang="zh-CN" altLang="en-US" dirty="0"/>
          </a:p>
          <a:p>
            <a:pPr algn="ctr"/>
            <a:r>
              <a:rPr lang="zh-CN" altLang="en-US" dirty="0"/>
              <a:t> </a:t>
            </a:r>
          </a:p>
          <a:p>
            <a:pPr algn="ctr"/>
            <a:r>
              <a:rPr lang="zh-CN" altLang="en-US" dirty="0"/>
              <a:t> </a:t>
            </a:r>
          </a:p>
          <a:p>
            <a:pPr algn="ctr"/>
            <a:r>
              <a:rPr lang="zh-CN" altLang="en-US" dirty="0"/>
              <a:t> </a:t>
            </a:r>
          </a:p>
          <a:p>
            <a:pPr algn="ctr"/>
            <a:r>
              <a:rPr lang="zh-CN" altLang="en-US" dirty="0"/>
              <a:t> </a:t>
            </a:r>
          </a:p>
          <a:p>
            <a:pPr algn="ctr"/>
            <a:endParaRPr lang="zh-CN" altLang="en-US" dirty="0"/>
          </a:p>
          <a:p>
            <a:pPr algn="ctr"/>
            <a:endParaRPr lang="zh-CN" altLang="en-US" dirty="0"/>
          </a:p>
          <a:p>
            <a:pPr algn="ctr"/>
            <a:r>
              <a:rPr lang="en-US" altLang="zh-CN" sz="2400" dirty="0" smtClean="0"/>
              <a:t>A</a:t>
            </a:r>
            <a:r>
              <a:rPr lang="en-US" altLang="zh-CN" sz="2400" dirty="0"/>
              <a:t>.</a:t>
            </a:r>
            <a:r>
              <a:rPr lang="zh-CN" altLang="en-US" sz="2400" dirty="0"/>
              <a:t>北伐战争     </a:t>
            </a:r>
            <a:r>
              <a:rPr lang="zh-CN" altLang="en-US" sz="2400" dirty="0" smtClean="0"/>
              <a:t> B</a:t>
            </a:r>
            <a:r>
              <a:rPr lang="zh-CN" altLang="en-US" sz="2400" dirty="0"/>
              <a:t>、解放战争        C、抗日战争        D、十年内战</a:t>
            </a:r>
          </a:p>
        </p:txBody>
      </p:sp>
      <p:sp>
        <p:nvSpPr>
          <p:cNvPr id="7" name="矩形 6"/>
          <p:cNvSpPr/>
          <p:nvPr/>
        </p:nvSpPr>
        <p:spPr>
          <a:xfrm>
            <a:off x="7106920" y="2189284"/>
            <a:ext cx="60393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en-US" altLang="zh-CN" sz="7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5949" y="426631"/>
            <a:ext cx="8945076" cy="1040489"/>
            <a:chOff x="5242718" y="-1618317"/>
            <a:chExt cx="5585025" cy="1040487"/>
          </a:xfrm>
        </p:grpSpPr>
        <p:sp>
          <p:nvSpPr>
            <p:cNvPr id="3" name="圆角矩形 10"/>
            <p:cNvSpPr/>
            <p:nvPr/>
          </p:nvSpPr>
          <p:spPr>
            <a:xfrm>
              <a:off x="5242718" y="-1618317"/>
              <a:ext cx="5585025" cy="104048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000" b="1">
                <a:solidFill>
                  <a:schemeClr val="lt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423052" y="-1416848"/>
              <a:ext cx="5219601" cy="706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决战巅峰——风险题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1415562" y="1595092"/>
            <a:ext cx="10371992" cy="62324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685800"/>
            <a:r>
              <a:rPr lang="zh-CN" altLang="en-US" sz="4000" u="dbl" dirty="0" smtClean="0">
                <a:solidFill>
                  <a:srgbClr val="C00000"/>
                </a:solidFill>
                <a:uFill>
                  <a:solidFill>
                    <a:schemeClr val="tx1"/>
                  </a:solidFill>
                </a:u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竞赛规则：</a:t>
            </a:r>
            <a:endParaRPr lang="en-US" altLang="zh-CN" sz="4000" u="dbl" dirty="0" smtClean="0">
              <a:solidFill>
                <a:srgbClr val="C00000"/>
              </a:solidFill>
              <a:uFill>
                <a:solidFill>
                  <a:schemeClr val="tx1"/>
                </a:solidFill>
              </a:u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algn="ctr" defTabSz="685800">
              <a:lnSpc>
                <a:spcPts val="4300"/>
              </a:lnSpc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由七档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组成，即：</a:t>
            </a:r>
            <a:r>
              <a:rPr lang="en-US" sz="2800" b="1" dirty="0" smtClean="0">
                <a:latin typeface="宋体" pitchFamily="2" charset="-122"/>
                <a:ea typeface="宋体" pitchFamily="2" charset="-122"/>
              </a:rPr>
              <a:t> </a:t>
            </a:r>
          </a:p>
          <a:p>
            <a:pPr algn="ctr" defTabSz="685800">
              <a:lnSpc>
                <a:spcPts val="43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4" action="ppaction://hlinksldjump"/>
              </a:rPr>
              <a:t>5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4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5" action="ppaction://hlinksldjump"/>
              </a:rPr>
              <a:t>10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5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6" action="ppaction://hlinksldjump"/>
              </a:rPr>
              <a:t>15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6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7" action="ppaction://hlinksldjump"/>
              </a:rPr>
              <a:t>20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7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8" action="ppaction://hlinksldjump"/>
              </a:rPr>
              <a:t>25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8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9" action="ppaction://hlinksldjump"/>
              </a:rPr>
              <a:t>30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9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10" action="ppaction://hlinksldjump"/>
              </a:rPr>
              <a:t>35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10" action="ppaction://hlinksldjump"/>
              </a:rPr>
              <a:t>分题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>
              <a:lnSpc>
                <a:spcPts val="4300"/>
              </a:lnSpc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     各组自行选择答题档次，选择权按照当前分值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从高到低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的顺序进行。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>
              <a:lnSpc>
                <a:spcPts val="4300"/>
              </a:lnSpc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      每个档次仅一题，答对加相应分数、答错或超时回答扣除相应分数。最终是否得分，由专家评委老师决定。</a:t>
            </a:r>
            <a:endParaRPr lang="en-US" altLang="zh-CN" sz="2800" b="1" u="dbl" dirty="0" smtClean="0">
              <a:solidFill>
                <a:srgbClr val="C00000"/>
              </a:solidFill>
              <a:uFill>
                <a:solidFill>
                  <a:schemeClr val="tx1"/>
                </a:solidFill>
              </a:uFill>
              <a:latin typeface="宋体" pitchFamily="2" charset="-122"/>
              <a:ea typeface="宋体" pitchFamily="2" charset="-122"/>
              <a:sym typeface="思源黑体" panose="020B0500000000000000" pitchFamily="34" charset="-122"/>
            </a:endParaRPr>
          </a:p>
          <a:p>
            <a:pPr algn="ctr" defTabSz="685800"/>
            <a:endParaRPr lang="en-US" altLang="zh-CN" sz="4000" u="dbl" dirty="0" smtClean="0">
              <a:solidFill>
                <a:srgbClr val="C00000"/>
              </a:solidFill>
              <a:uFill>
                <a:solidFill>
                  <a:schemeClr val="tx1"/>
                </a:solidFill>
              </a:u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algn="ctr" defTabSz="685800"/>
            <a:r>
              <a:rPr lang="en-US" sz="3200" b="1" dirty="0" smtClean="0">
                <a:latin typeface="宋体" pitchFamily="2" charset="-122"/>
                <a:ea typeface="宋体" pitchFamily="2" charset="-122"/>
              </a:rPr>
              <a:t> </a:t>
            </a:r>
            <a:endParaRPr lang="zh-CN" altLang="en-US" sz="32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/>
            <a:r>
              <a:rPr lang="en-US" sz="3200" b="1" dirty="0" smtClean="0">
                <a:latin typeface="宋体" pitchFamily="2" charset="-122"/>
                <a:ea typeface="宋体" pitchFamily="2" charset="-122"/>
              </a:rPr>
              <a:t> </a:t>
            </a:r>
            <a:endParaRPr lang="zh-CN" altLang="en-US" sz="32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/>
            <a:endParaRPr lang="zh-CN" altLang="en-US" sz="4000" dirty="0">
              <a:solidFill>
                <a:srgbClr val="C00000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0.31576 2.96296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74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85632" y="6019663"/>
            <a:ext cx="1506516" cy="7404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A-102272"/>
          <p:cNvSpPr/>
          <p:nvPr>
            <p:custDataLst>
              <p:tags r:id="rId1"/>
            </p:custDataLst>
          </p:nvPr>
        </p:nvSpPr>
        <p:spPr bwMode="auto">
          <a:xfrm>
            <a:off x="730250" y="1532890"/>
            <a:ext cx="10864850" cy="3906520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rgbClr val="FDFDFD"/>
              </a:gs>
              <a:gs pos="100000">
                <a:srgbClr val="F6F6F6"/>
              </a:gs>
              <a:gs pos="0">
                <a:srgbClr val="FFFFFF"/>
              </a:gs>
            </a:gsLst>
            <a:lin ang="5400000" scaled="0"/>
          </a:gradFill>
          <a:ln w="12700" cap="flat" cmpd="sng" algn="ctr">
            <a:solidFill>
              <a:srgbClr val="969696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0" tIns="0" rIns="0" bIns="0" numCol="1" spcCol="0" rtlCol="0" fromWordArt="0" anchor="ctr" anchorCtr="0" forceAA="0" compatLnSpc="1">
            <a:no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kern="0" dirty="0">
                <a:solidFill>
                  <a:srgbClr val="3D3D3D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  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14780" y="1824355"/>
            <a:ext cx="936180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4、中国共产党第十九次全国代表大会，是在全面建成小康社会决胜阶段、中国特色社会主义进入（         ）的关键时期召开的一次十分重要的大会</a:t>
            </a:r>
            <a:r>
              <a:rPr lang="zh-CN" altLang="en-US" sz="2800" dirty="0" smtClean="0"/>
              <a:t>。（</a:t>
            </a:r>
            <a:r>
              <a:rPr lang="en-US" altLang="zh-CN" sz="2800" dirty="0" smtClean="0"/>
              <a:t>10</a:t>
            </a:r>
            <a:r>
              <a:rPr lang="zh-CN" altLang="en-US" sz="2800" dirty="0" smtClean="0"/>
              <a:t>分</a:t>
            </a:r>
            <a:r>
              <a:rPr lang="zh-CN" altLang="en-US" sz="2800" dirty="0"/>
              <a:t>）</a:t>
            </a:r>
          </a:p>
          <a:p>
            <a:pPr>
              <a:lnSpc>
                <a:spcPct val="150000"/>
              </a:lnSpc>
            </a:pPr>
            <a:r>
              <a:rPr lang="zh-CN" altLang="en-US" sz="2800" dirty="0"/>
              <a:t>A、新时期                        B、新阶段       </a:t>
            </a:r>
          </a:p>
          <a:p>
            <a:pPr>
              <a:lnSpc>
                <a:spcPct val="150000"/>
              </a:lnSpc>
            </a:pPr>
            <a:r>
              <a:rPr lang="zh-CN" altLang="en-US" sz="2800" dirty="0"/>
              <a:t>C、新征程                        D、新时代</a:t>
            </a:r>
          </a:p>
        </p:txBody>
      </p:sp>
      <p:sp>
        <p:nvSpPr>
          <p:cNvPr id="7" name="矩形 6"/>
          <p:cNvSpPr/>
          <p:nvPr/>
        </p:nvSpPr>
        <p:spPr>
          <a:xfrm>
            <a:off x="8228648" y="2393315"/>
            <a:ext cx="90741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5949" y="426631"/>
            <a:ext cx="8945076" cy="1040489"/>
            <a:chOff x="5242718" y="-1618317"/>
            <a:chExt cx="5585025" cy="1040487"/>
          </a:xfrm>
        </p:grpSpPr>
        <p:sp>
          <p:nvSpPr>
            <p:cNvPr id="3" name="圆角矩形 10"/>
            <p:cNvSpPr/>
            <p:nvPr/>
          </p:nvSpPr>
          <p:spPr>
            <a:xfrm>
              <a:off x="5242718" y="-1618317"/>
              <a:ext cx="5585025" cy="104048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000" b="1">
                <a:solidFill>
                  <a:schemeClr val="lt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423052" y="-1416848"/>
              <a:ext cx="5219601" cy="706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决战巅峰——风险题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1415562" y="1595092"/>
            <a:ext cx="10371992" cy="62324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685800"/>
            <a:r>
              <a:rPr lang="zh-CN" altLang="en-US" sz="4000" u="dbl" dirty="0" smtClean="0">
                <a:solidFill>
                  <a:srgbClr val="C00000"/>
                </a:solidFill>
                <a:uFill>
                  <a:solidFill>
                    <a:schemeClr val="tx1"/>
                  </a:solidFill>
                </a:u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竞赛规则：</a:t>
            </a:r>
            <a:endParaRPr lang="en-US" altLang="zh-CN" sz="4000" u="dbl" dirty="0" smtClean="0">
              <a:solidFill>
                <a:srgbClr val="C00000"/>
              </a:solidFill>
              <a:uFill>
                <a:solidFill>
                  <a:schemeClr val="tx1"/>
                </a:solidFill>
              </a:u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algn="ctr" defTabSz="685800">
              <a:lnSpc>
                <a:spcPts val="4300"/>
              </a:lnSpc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由七档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组成，即：</a:t>
            </a:r>
            <a:r>
              <a:rPr lang="en-US" sz="2800" b="1" dirty="0" smtClean="0">
                <a:latin typeface="宋体" pitchFamily="2" charset="-122"/>
                <a:ea typeface="宋体" pitchFamily="2" charset="-122"/>
              </a:rPr>
              <a:t> </a:t>
            </a:r>
          </a:p>
          <a:p>
            <a:pPr algn="ctr" defTabSz="685800">
              <a:lnSpc>
                <a:spcPts val="43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4" action="ppaction://hlinksldjump"/>
              </a:rPr>
              <a:t>5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4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5" action="ppaction://hlinksldjump"/>
              </a:rPr>
              <a:t>10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5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6" action="ppaction://hlinksldjump"/>
              </a:rPr>
              <a:t>15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6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7" action="ppaction://hlinksldjump"/>
              </a:rPr>
              <a:t>20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7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8" action="ppaction://hlinksldjump"/>
              </a:rPr>
              <a:t>25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8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9" action="ppaction://hlinksldjump"/>
              </a:rPr>
              <a:t>30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9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10" action="ppaction://hlinksldjump"/>
              </a:rPr>
              <a:t>35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10" action="ppaction://hlinksldjump"/>
              </a:rPr>
              <a:t>分题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>
              <a:lnSpc>
                <a:spcPts val="4300"/>
              </a:lnSpc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     各组自行选择答题档次，选择权按照当前分值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从高到低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的顺序进行。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>
              <a:lnSpc>
                <a:spcPts val="4300"/>
              </a:lnSpc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      每个档次仅一题，答对加相应分数、答错或超时回答扣除相应分数。最终是否得分，由专家评委老师决定。</a:t>
            </a:r>
            <a:endParaRPr lang="en-US" altLang="zh-CN" sz="2800" b="1" u="dbl" dirty="0" smtClean="0">
              <a:solidFill>
                <a:srgbClr val="C00000"/>
              </a:solidFill>
              <a:uFill>
                <a:solidFill>
                  <a:schemeClr val="tx1"/>
                </a:solidFill>
              </a:uFill>
              <a:latin typeface="宋体" pitchFamily="2" charset="-122"/>
              <a:ea typeface="宋体" pitchFamily="2" charset="-122"/>
              <a:sym typeface="思源黑体" panose="020B0500000000000000" pitchFamily="34" charset="-122"/>
            </a:endParaRPr>
          </a:p>
          <a:p>
            <a:pPr algn="ctr" defTabSz="685800"/>
            <a:endParaRPr lang="en-US" altLang="zh-CN" sz="4000" u="dbl" dirty="0" smtClean="0">
              <a:solidFill>
                <a:srgbClr val="C00000"/>
              </a:solidFill>
              <a:uFill>
                <a:solidFill>
                  <a:schemeClr val="tx1"/>
                </a:solidFill>
              </a:u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algn="ctr" defTabSz="685800"/>
            <a:r>
              <a:rPr lang="en-US" sz="3200" b="1" dirty="0" smtClean="0">
                <a:latin typeface="宋体" pitchFamily="2" charset="-122"/>
                <a:ea typeface="宋体" pitchFamily="2" charset="-122"/>
              </a:rPr>
              <a:t> </a:t>
            </a:r>
            <a:endParaRPr lang="zh-CN" altLang="en-US" sz="32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/>
            <a:r>
              <a:rPr lang="en-US" sz="3200" b="1" dirty="0" smtClean="0">
                <a:latin typeface="宋体" pitchFamily="2" charset="-122"/>
                <a:ea typeface="宋体" pitchFamily="2" charset="-122"/>
              </a:rPr>
              <a:t> </a:t>
            </a:r>
            <a:endParaRPr lang="zh-CN" altLang="en-US" sz="32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/>
            <a:endParaRPr lang="zh-CN" altLang="en-US" sz="4000" dirty="0">
              <a:solidFill>
                <a:srgbClr val="C00000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0.31576 2.96296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5180" y="1602740"/>
            <a:ext cx="10884535" cy="4414520"/>
          </a:xfrm>
          <a:prstGeom prst="rect">
            <a:avLst/>
          </a:prstGeom>
          <a:solidFill>
            <a:srgbClr val="BA1219">
              <a:alpha val="15000"/>
            </a:srgbClr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0" name="五边形 39"/>
          <p:cNvSpPr/>
          <p:nvPr/>
        </p:nvSpPr>
        <p:spPr>
          <a:xfrm>
            <a:off x="805180" y="1602740"/>
            <a:ext cx="1041399" cy="848358"/>
          </a:xfrm>
          <a:prstGeom prst="homePlate">
            <a:avLst>
              <a:gd name="adj" fmla="val 15591"/>
            </a:avLst>
          </a:prstGeom>
          <a:solidFill>
            <a:srgbClr val="BA1219"/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4000" b="1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3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662306" y="4170220"/>
            <a:ext cx="2088098" cy="2088094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865505" y="2721608"/>
            <a:ext cx="1088453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标志着中国共产党开始独立领导革命战争和创建人民军队的事件是（    ）。</a:t>
            </a:r>
          </a:p>
          <a:p>
            <a:pPr>
              <a:lnSpc>
                <a:spcPct val="20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A.南昌起义       B.武昌起义           C.秋收起义</a:t>
            </a:r>
          </a:p>
        </p:txBody>
      </p:sp>
      <p:sp>
        <p:nvSpPr>
          <p:cNvPr id="4" name="矩形 3"/>
          <p:cNvSpPr/>
          <p:nvPr/>
        </p:nvSpPr>
        <p:spPr>
          <a:xfrm>
            <a:off x="1594485" y="3553460"/>
            <a:ext cx="56896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74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85632" y="6019663"/>
            <a:ext cx="1506516" cy="7404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A-102272"/>
          <p:cNvSpPr/>
          <p:nvPr>
            <p:custDataLst>
              <p:tags r:id="rId1"/>
            </p:custDataLst>
          </p:nvPr>
        </p:nvSpPr>
        <p:spPr bwMode="auto">
          <a:xfrm>
            <a:off x="730250" y="1532890"/>
            <a:ext cx="10864850" cy="3906520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rgbClr val="FDFDFD"/>
              </a:gs>
              <a:gs pos="100000">
                <a:srgbClr val="F6F6F6"/>
              </a:gs>
              <a:gs pos="0">
                <a:srgbClr val="FFFFFF"/>
              </a:gs>
            </a:gsLst>
            <a:lin ang="5400000" scaled="0"/>
          </a:gradFill>
          <a:ln w="12700" cap="flat" cmpd="sng" algn="ctr">
            <a:solidFill>
              <a:srgbClr val="969696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0" tIns="0" rIns="0" bIns="0" numCol="1" spcCol="0" rtlCol="0" fromWordArt="0" anchor="ctr" anchorCtr="0" forceAA="0" compatLnSpc="1">
            <a:no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kern="0" dirty="0">
                <a:solidFill>
                  <a:srgbClr val="3D3D3D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  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88770" y="1883410"/>
            <a:ext cx="9260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3、中国特色社会主义理论体系包括哪些内容</a:t>
            </a:r>
            <a:r>
              <a:rPr lang="zh-CN" altLang="en-US" sz="2800" dirty="0" smtClean="0"/>
              <a:t>？（</a:t>
            </a:r>
            <a:r>
              <a:rPr lang="en-US" altLang="zh-CN" sz="2800" dirty="0" smtClean="0"/>
              <a:t>15</a:t>
            </a:r>
            <a:r>
              <a:rPr lang="zh-CN" altLang="en-US" sz="2800" dirty="0" smtClean="0"/>
              <a:t>分</a:t>
            </a:r>
            <a:r>
              <a:rPr lang="zh-CN" altLang="en-US" sz="2800" dirty="0"/>
              <a:t>）</a:t>
            </a:r>
          </a:p>
        </p:txBody>
      </p:sp>
      <p:sp>
        <p:nvSpPr>
          <p:cNvPr id="7" name="矩形 6"/>
          <p:cNvSpPr/>
          <p:nvPr/>
        </p:nvSpPr>
        <p:spPr>
          <a:xfrm>
            <a:off x="1721485" y="2829560"/>
            <a:ext cx="8545830" cy="9531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（邓小平理论、“三个代表”重要思想、科学发展观、习近平新时代中国特色社会主义思想。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5949" y="426631"/>
            <a:ext cx="8945076" cy="1040489"/>
            <a:chOff x="5242718" y="-1618317"/>
            <a:chExt cx="5585025" cy="1040487"/>
          </a:xfrm>
        </p:grpSpPr>
        <p:sp>
          <p:nvSpPr>
            <p:cNvPr id="3" name="圆角矩形 10"/>
            <p:cNvSpPr/>
            <p:nvPr/>
          </p:nvSpPr>
          <p:spPr>
            <a:xfrm>
              <a:off x="5242718" y="-1618317"/>
              <a:ext cx="5585025" cy="104048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000" b="1">
                <a:solidFill>
                  <a:schemeClr val="lt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423052" y="-1416848"/>
              <a:ext cx="5219601" cy="706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决战巅峰——风险题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1415562" y="1595092"/>
            <a:ext cx="10371992" cy="62324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685800"/>
            <a:r>
              <a:rPr lang="zh-CN" altLang="en-US" sz="4000" u="dbl" dirty="0" smtClean="0">
                <a:solidFill>
                  <a:srgbClr val="C00000"/>
                </a:solidFill>
                <a:uFill>
                  <a:solidFill>
                    <a:schemeClr val="tx1"/>
                  </a:solidFill>
                </a:u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竞赛规则：</a:t>
            </a:r>
            <a:endParaRPr lang="en-US" altLang="zh-CN" sz="4000" u="dbl" dirty="0" smtClean="0">
              <a:solidFill>
                <a:srgbClr val="C00000"/>
              </a:solidFill>
              <a:uFill>
                <a:solidFill>
                  <a:schemeClr val="tx1"/>
                </a:solidFill>
              </a:u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algn="ctr" defTabSz="685800">
              <a:lnSpc>
                <a:spcPts val="4300"/>
              </a:lnSpc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由七档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组成，即：</a:t>
            </a:r>
            <a:r>
              <a:rPr lang="en-US" sz="2800" b="1" dirty="0" smtClean="0">
                <a:latin typeface="宋体" pitchFamily="2" charset="-122"/>
                <a:ea typeface="宋体" pitchFamily="2" charset="-122"/>
              </a:rPr>
              <a:t> </a:t>
            </a:r>
          </a:p>
          <a:p>
            <a:pPr algn="ctr" defTabSz="685800">
              <a:lnSpc>
                <a:spcPts val="43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4" action="ppaction://hlinksldjump"/>
              </a:rPr>
              <a:t>5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4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5" action="ppaction://hlinksldjump"/>
              </a:rPr>
              <a:t>10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5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6" action="ppaction://hlinksldjump"/>
              </a:rPr>
              <a:t>15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6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7" action="ppaction://hlinksldjump"/>
              </a:rPr>
              <a:t>20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7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8" action="ppaction://hlinksldjump"/>
              </a:rPr>
              <a:t>25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8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9" action="ppaction://hlinksldjump"/>
              </a:rPr>
              <a:t>30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9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10" action="ppaction://hlinksldjump"/>
              </a:rPr>
              <a:t>35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10" action="ppaction://hlinksldjump"/>
              </a:rPr>
              <a:t>分题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>
              <a:lnSpc>
                <a:spcPts val="4300"/>
              </a:lnSpc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     各组自行选择答题档次，选择权按照当前分值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从高到低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的顺序进行。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>
              <a:lnSpc>
                <a:spcPts val="4300"/>
              </a:lnSpc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      每个档次仅一题，答对加相应分数、答错或超时回答扣除相应分数。最终是否得分，由专家评委老师决定。</a:t>
            </a:r>
            <a:endParaRPr lang="en-US" altLang="zh-CN" sz="2800" b="1" u="dbl" dirty="0" smtClean="0">
              <a:solidFill>
                <a:srgbClr val="C00000"/>
              </a:solidFill>
              <a:uFill>
                <a:solidFill>
                  <a:schemeClr val="tx1"/>
                </a:solidFill>
              </a:uFill>
              <a:latin typeface="宋体" pitchFamily="2" charset="-122"/>
              <a:ea typeface="宋体" pitchFamily="2" charset="-122"/>
              <a:sym typeface="思源黑体" panose="020B0500000000000000" pitchFamily="34" charset="-122"/>
            </a:endParaRPr>
          </a:p>
          <a:p>
            <a:pPr algn="ctr" defTabSz="685800"/>
            <a:endParaRPr lang="en-US" altLang="zh-CN" sz="4000" u="dbl" dirty="0" smtClean="0">
              <a:solidFill>
                <a:srgbClr val="C00000"/>
              </a:solidFill>
              <a:uFill>
                <a:solidFill>
                  <a:schemeClr val="tx1"/>
                </a:solidFill>
              </a:u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algn="ctr" defTabSz="685800"/>
            <a:r>
              <a:rPr lang="en-US" sz="3200" b="1" dirty="0" smtClean="0">
                <a:latin typeface="宋体" pitchFamily="2" charset="-122"/>
                <a:ea typeface="宋体" pitchFamily="2" charset="-122"/>
              </a:rPr>
              <a:t> </a:t>
            </a:r>
            <a:endParaRPr lang="zh-CN" altLang="en-US" sz="32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/>
            <a:r>
              <a:rPr lang="en-US" sz="3200" b="1" dirty="0" smtClean="0">
                <a:latin typeface="宋体" pitchFamily="2" charset="-122"/>
                <a:ea typeface="宋体" pitchFamily="2" charset="-122"/>
              </a:rPr>
              <a:t> </a:t>
            </a:r>
            <a:endParaRPr lang="zh-CN" altLang="en-US" sz="32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/>
            <a:endParaRPr lang="zh-CN" altLang="en-US" sz="4000" dirty="0">
              <a:solidFill>
                <a:srgbClr val="C00000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0.31576 2.96296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74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85632" y="6019663"/>
            <a:ext cx="1506516" cy="7404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A-102272"/>
          <p:cNvSpPr/>
          <p:nvPr>
            <p:custDataLst>
              <p:tags r:id="rId1"/>
            </p:custDataLst>
          </p:nvPr>
        </p:nvSpPr>
        <p:spPr bwMode="auto">
          <a:xfrm>
            <a:off x="750570" y="1475740"/>
            <a:ext cx="10864850" cy="3906520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rgbClr val="FDFDFD"/>
              </a:gs>
              <a:gs pos="100000">
                <a:srgbClr val="F6F6F6"/>
              </a:gs>
              <a:gs pos="0">
                <a:srgbClr val="FFFFFF"/>
              </a:gs>
            </a:gsLst>
            <a:lin ang="5400000" scaled="0"/>
          </a:gradFill>
          <a:ln w="12700" cap="flat" cmpd="sng" algn="ctr">
            <a:solidFill>
              <a:srgbClr val="969696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0" tIns="0" rIns="0" bIns="0" numCol="1" spcCol="0" rtlCol="0" fromWordArt="0" anchor="ctr" anchorCtr="0" forceAA="0" compatLnSpc="1">
            <a:no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kern="0" dirty="0">
                <a:solidFill>
                  <a:srgbClr val="3D3D3D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  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61185" y="1917065"/>
            <a:ext cx="88245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/>
              <a:t>2、下列图片所反映的历史事件是什么？它和中共成立有何关系？并说出该事件中被罢免的三个卖国贼的名字。（</a:t>
            </a:r>
            <a:r>
              <a:rPr lang="zh-CN" altLang="en-US" dirty="0" smtClean="0"/>
              <a:t>2</a:t>
            </a:r>
            <a:r>
              <a:rPr lang="en-US" altLang="zh-CN" dirty="0" smtClean="0"/>
              <a:t>0</a:t>
            </a:r>
            <a:r>
              <a:rPr lang="zh-CN" altLang="en-US" dirty="0" smtClean="0"/>
              <a:t>分</a:t>
            </a:r>
            <a:r>
              <a:rPr lang="zh-CN" altLang="en-US" dirty="0"/>
              <a:t>）</a:t>
            </a:r>
          </a:p>
        </p:txBody>
      </p:sp>
      <p:pic>
        <p:nvPicPr>
          <p:cNvPr id="6" name="图片 5" descr="1621830682(1)"/>
          <p:cNvPicPr>
            <a:picLocks noChangeAspect="1"/>
          </p:cNvPicPr>
          <p:nvPr/>
        </p:nvPicPr>
        <p:blipFill>
          <a:blip r:embed="rId5"/>
          <a:srcRect t="3957" b="2198"/>
          <a:stretch>
            <a:fillRect/>
          </a:stretch>
        </p:blipFill>
        <p:spPr>
          <a:xfrm>
            <a:off x="2454275" y="2562225"/>
            <a:ext cx="6544310" cy="21685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751330" y="4730750"/>
            <a:ext cx="7950200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五四运动；为中共成立做了思想上和干部上的准备；</a:t>
            </a:r>
          </a:p>
          <a:p>
            <a:pPr algn="ctr"/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曹汝霖、陆宗舆和章宗祥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5949" y="426631"/>
            <a:ext cx="8945076" cy="1040489"/>
            <a:chOff x="5242718" y="-1618317"/>
            <a:chExt cx="5585025" cy="1040487"/>
          </a:xfrm>
        </p:grpSpPr>
        <p:sp>
          <p:nvSpPr>
            <p:cNvPr id="3" name="圆角矩形 10"/>
            <p:cNvSpPr/>
            <p:nvPr/>
          </p:nvSpPr>
          <p:spPr>
            <a:xfrm>
              <a:off x="5242718" y="-1618317"/>
              <a:ext cx="5585025" cy="104048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000" b="1">
                <a:solidFill>
                  <a:schemeClr val="lt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423052" y="-1416848"/>
              <a:ext cx="5219601" cy="706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决战巅峰——风险题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1415562" y="1595092"/>
            <a:ext cx="10371992" cy="62324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685800"/>
            <a:r>
              <a:rPr lang="zh-CN" altLang="en-US" sz="4000" u="dbl" dirty="0" smtClean="0">
                <a:solidFill>
                  <a:srgbClr val="C00000"/>
                </a:solidFill>
                <a:uFill>
                  <a:solidFill>
                    <a:schemeClr val="tx1"/>
                  </a:solidFill>
                </a:u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竞赛规则：</a:t>
            </a:r>
            <a:endParaRPr lang="en-US" altLang="zh-CN" sz="4000" u="dbl" dirty="0" smtClean="0">
              <a:solidFill>
                <a:srgbClr val="C00000"/>
              </a:solidFill>
              <a:uFill>
                <a:solidFill>
                  <a:schemeClr val="tx1"/>
                </a:solidFill>
              </a:u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algn="ctr" defTabSz="685800">
              <a:lnSpc>
                <a:spcPts val="4300"/>
              </a:lnSpc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由七档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组成，即：</a:t>
            </a:r>
            <a:r>
              <a:rPr lang="en-US" sz="2800" b="1" dirty="0" smtClean="0">
                <a:latin typeface="宋体" pitchFamily="2" charset="-122"/>
                <a:ea typeface="宋体" pitchFamily="2" charset="-122"/>
              </a:rPr>
              <a:t> </a:t>
            </a:r>
          </a:p>
          <a:p>
            <a:pPr algn="ctr" defTabSz="685800">
              <a:lnSpc>
                <a:spcPts val="43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4" action="ppaction://hlinksldjump"/>
              </a:rPr>
              <a:t>5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4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5" action="ppaction://hlinksldjump"/>
              </a:rPr>
              <a:t>10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5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6" action="ppaction://hlinksldjump"/>
              </a:rPr>
              <a:t>15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6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7" action="ppaction://hlinksldjump"/>
              </a:rPr>
              <a:t>20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7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8" action="ppaction://hlinksldjump"/>
              </a:rPr>
              <a:t>25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8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9" action="ppaction://hlinksldjump"/>
              </a:rPr>
              <a:t>30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9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10" action="ppaction://hlinksldjump"/>
              </a:rPr>
              <a:t>35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10" action="ppaction://hlinksldjump"/>
              </a:rPr>
              <a:t>分题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>
              <a:lnSpc>
                <a:spcPts val="4300"/>
              </a:lnSpc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     各组自行选择答题档次，选择权按照当前分值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从高到低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的顺序进行。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>
              <a:lnSpc>
                <a:spcPts val="4300"/>
              </a:lnSpc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      每个档次仅一题，答对加相应分数、答错或超时回答扣除相应分数。最终是否得分，由专家评委老师决定。</a:t>
            </a:r>
            <a:endParaRPr lang="en-US" altLang="zh-CN" sz="2800" b="1" u="dbl" dirty="0" smtClean="0">
              <a:solidFill>
                <a:srgbClr val="C00000"/>
              </a:solidFill>
              <a:uFill>
                <a:solidFill>
                  <a:schemeClr val="tx1"/>
                </a:solidFill>
              </a:uFill>
              <a:latin typeface="宋体" pitchFamily="2" charset="-122"/>
              <a:ea typeface="宋体" pitchFamily="2" charset="-122"/>
              <a:sym typeface="思源黑体" panose="020B0500000000000000" pitchFamily="34" charset="-122"/>
            </a:endParaRPr>
          </a:p>
          <a:p>
            <a:pPr algn="ctr" defTabSz="685800"/>
            <a:endParaRPr lang="en-US" altLang="zh-CN" sz="4000" u="dbl" dirty="0" smtClean="0">
              <a:solidFill>
                <a:srgbClr val="C00000"/>
              </a:solidFill>
              <a:uFill>
                <a:solidFill>
                  <a:schemeClr val="tx1"/>
                </a:solidFill>
              </a:u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algn="ctr" defTabSz="685800"/>
            <a:r>
              <a:rPr lang="en-US" sz="3200" b="1" dirty="0" smtClean="0">
                <a:latin typeface="宋体" pitchFamily="2" charset="-122"/>
                <a:ea typeface="宋体" pitchFamily="2" charset="-122"/>
              </a:rPr>
              <a:t> </a:t>
            </a:r>
            <a:endParaRPr lang="zh-CN" altLang="en-US" sz="32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/>
            <a:r>
              <a:rPr lang="en-US" sz="3200" b="1" dirty="0" smtClean="0">
                <a:latin typeface="宋体" pitchFamily="2" charset="-122"/>
                <a:ea typeface="宋体" pitchFamily="2" charset="-122"/>
              </a:rPr>
              <a:t> </a:t>
            </a:r>
            <a:endParaRPr lang="zh-CN" altLang="en-US" sz="32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/>
            <a:endParaRPr lang="zh-CN" altLang="en-US" sz="4000" dirty="0">
              <a:solidFill>
                <a:srgbClr val="C00000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0.31576 2.96296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74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85632" y="6019663"/>
            <a:ext cx="1506516" cy="7404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A-102272"/>
          <p:cNvSpPr/>
          <p:nvPr>
            <p:custDataLst>
              <p:tags r:id="rId1"/>
            </p:custDataLst>
          </p:nvPr>
        </p:nvSpPr>
        <p:spPr bwMode="auto">
          <a:xfrm>
            <a:off x="730250" y="1532890"/>
            <a:ext cx="10864850" cy="3906520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rgbClr val="FDFDFD"/>
              </a:gs>
              <a:gs pos="100000">
                <a:srgbClr val="F6F6F6"/>
              </a:gs>
              <a:gs pos="0">
                <a:srgbClr val="FFFFFF"/>
              </a:gs>
            </a:gsLst>
            <a:lin ang="5400000" scaled="0"/>
          </a:gradFill>
          <a:ln w="12700" cap="flat" cmpd="sng" algn="ctr">
            <a:solidFill>
              <a:srgbClr val="969696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0" tIns="0" rIns="0" bIns="0" numCol="1" spcCol="0" rtlCol="0" fromWordArt="0" anchor="ctr" anchorCtr="0" forceAA="0" compatLnSpc="1">
            <a:no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kern="0" dirty="0">
                <a:solidFill>
                  <a:srgbClr val="3D3D3D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  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53515" y="2136775"/>
            <a:ext cx="956500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5.</a:t>
            </a:r>
            <a:r>
              <a:rPr lang="zh-CN" altLang="en-US" sz="3200" dirty="0"/>
              <a:t>请问中国共产党第十九次全国大表大会的主题是什么</a:t>
            </a:r>
            <a:r>
              <a:rPr lang="zh-CN" altLang="en-US" sz="3200" dirty="0" smtClean="0"/>
              <a:t>？（</a:t>
            </a:r>
            <a:r>
              <a:rPr lang="en-US" altLang="zh-CN" sz="3200" dirty="0" smtClean="0"/>
              <a:t>25</a:t>
            </a:r>
            <a:r>
              <a:rPr lang="zh-CN" altLang="en-US" sz="3200" dirty="0" smtClean="0"/>
              <a:t>分</a:t>
            </a:r>
            <a:r>
              <a:rPr lang="zh-CN" altLang="en-US" sz="3200" dirty="0"/>
              <a:t>）</a:t>
            </a:r>
          </a:p>
        </p:txBody>
      </p:sp>
      <p:sp>
        <p:nvSpPr>
          <p:cNvPr id="7" name="矩形 6"/>
          <p:cNvSpPr/>
          <p:nvPr/>
        </p:nvSpPr>
        <p:spPr>
          <a:xfrm>
            <a:off x="1861185" y="3275330"/>
            <a:ext cx="9156700" cy="1383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不忘初心，牢记使命，高举中国特色社会主义伟大旗帜，决胜全面建成小康社会，夺取新时代中国特色社会主义伟大胜利，为实现中华民族伟大复兴的中国梦不懈奋斗。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5949" y="426631"/>
            <a:ext cx="8945076" cy="1040489"/>
            <a:chOff x="5242718" y="-1618317"/>
            <a:chExt cx="5585025" cy="1040487"/>
          </a:xfrm>
        </p:grpSpPr>
        <p:sp>
          <p:nvSpPr>
            <p:cNvPr id="3" name="圆角矩形 10"/>
            <p:cNvSpPr/>
            <p:nvPr/>
          </p:nvSpPr>
          <p:spPr>
            <a:xfrm>
              <a:off x="5242718" y="-1618317"/>
              <a:ext cx="5585025" cy="104048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000" b="1">
                <a:solidFill>
                  <a:schemeClr val="lt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423052" y="-1416848"/>
              <a:ext cx="5219601" cy="706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决战巅峰——风险题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1415562" y="1595092"/>
            <a:ext cx="10371992" cy="62324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685800"/>
            <a:r>
              <a:rPr lang="zh-CN" altLang="en-US" sz="4000" u="dbl" dirty="0" smtClean="0">
                <a:solidFill>
                  <a:srgbClr val="C00000"/>
                </a:solidFill>
                <a:uFill>
                  <a:solidFill>
                    <a:schemeClr val="tx1"/>
                  </a:solidFill>
                </a:u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竞赛规则：</a:t>
            </a:r>
            <a:endParaRPr lang="en-US" altLang="zh-CN" sz="4000" u="dbl" dirty="0" smtClean="0">
              <a:solidFill>
                <a:srgbClr val="C00000"/>
              </a:solidFill>
              <a:uFill>
                <a:solidFill>
                  <a:schemeClr val="tx1"/>
                </a:solidFill>
              </a:u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algn="ctr" defTabSz="685800">
              <a:lnSpc>
                <a:spcPts val="4300"/>
              </a:lnSpc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由七档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组成，即：</a:t>
            </a:r>
            <a:r>
              <a:rPr lang="en-US" sz="2800" b="1" dirty="0" smtClean="0">
                <a:latin typeface="宋体" pitchFamily="2" charset="-122"/>
                <a:ea typeface="宋体" pitchFamily="2" charset="-122"/>
              </a:rPr>
              <a:t> </a:t>
            </a:r>
          </a:p>
          <a:p>
            <a:pPr algn="ctr" defTabSz="685800">
              <a:lnSpc>
                <a:spcPts val="43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4" action="ppaction://hlinksldjump"/>
              </a:rPr>
              <a:t>5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4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5" action="ppaction://hlinksldjump"/>
              </a:rPr>
              <a:t>10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5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6" action="ppaction://hlinksldjump"/>
              </a:rPr>
              <a:t>15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6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7" action="ppaction://hlinksldjump"/>
              </a:rPr>
              <a:t>20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7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8" action="ppaction://hlinksldjump"/>
              </a:rPr>
              <a:t>25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8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9" action="ppaction://hlinksldjump"/>
              </a:rPr>
              <a:t>30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9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10" action="ppaction://hlinksldjump"/>
              </a:rPr>
              <a:t>35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10" action="ppaction://hlinksldjump"/>
              </a:rPr>
              <a:t>分题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>
              <a:lnSpc>
                <a:spcPts val="4300"/>
              </a:lnSpc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     各组自行选择答题档次，选择权按照当前分值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从高到低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的顺序进行。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>
              <a:lnSpc>
                <a:spcPts val="4300"/>
              </a:lnSpc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      每个档次仅一题，答对加相应分数、答错或超时回答扣除相应分数。最终是否得分，由专家评委老师决定。</a:t>
            </a:r>
            <a:endParaRPr lang="en-US" altLang="zh-CN" sz="2800" b="1" u="dbl" dirty="0" smtClean="0">
              <a:solidFill>
                <a:srgbClr val="C00000"/>
              </a:solidFill>
              <a:uFill>
                <a:solidFill>
                  <a:schemeClr val="tx1"/>
                </a:solidFill>
              </a:uFill>
              <a:latin typeface="宋体" pitchFamily="2" charset="-122"/>
              <a:ea typeface="宋体" pitchFamily="2" charset="-122"/>
              <a:sym typeface="思源黑体" panose="020B0500000000000000" pitchFamily="34" charset="-122"/>
            </a:endParaRPr>
          </a:p>
          <a:p>
            <a:pPr algn="ctr" defTabSz="685800"/>
            <a:endParaRPr lang="en-US" altLang="zh-CN" sz="4000" u="dbl" dirty="0" smtClean="0">
              <a:solidFill>
                <a:srgbClr val="C00000"/>
              </a:solidFill>
              <a:uFill>
                <a:solidFill>
                  <a:schemeClr val="tx1"/>
                </a:solidFill>
              </a:u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algn="ctr" defTabSz="685800"/>
            <a:r>
              <a:rPr lang="en-US" sz="3200" b="1" dirty="0" smtClean="0">
                <a:latin typeface="宋体" pitchFamily="2" charset="-122"/>
                <a:ea typeface="宋体" pitchFamily="2" charset="-122"/>
              </a:rPr>
              <a:t> </a:t>
            </a:r>
            <a:endParaRPr lang="zh-CN" altLang="en-US" sz="32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/>
            <a:r>
              <a:rPr lang="en-US" sz="3200" b="1" dirty="0" smtClean="0">
                <a:latin typeface="宋体" pitchFamily="2" charset="-122"/>
                <a:ea typeface="宋体" pitchFamily="2" charset="-122"/>
              </a:rPr>
              <a:t> </a:t>
            </a:r>
            <a:endParaRPr lang="zh-CN" altLang="en-US" sz="32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/>
            <a:endParaRPr lang="zh-CN" altLang="en-US" sz="4000" dirty="0">
              <a:solidFill>
                <a:srgbClr val="C00000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0.31576 2.96296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74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85632" y="6019663"/>
            <a:ext cx="1506516" cy="7404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A-102272"/>
          <p:cNvSpPr/>
          <p:nvPr>
            <p:custDataLst>
              <p:tags r:id="rId1"/>
            </p:custDataLst>
          </p:nvPr>
        </p:nvSpPr>
        <p:spPr bwMode="auto">
          <a:xfrm>
            <a:off x="730250" y="1532890"/>
            <a:ext cx="10864850" cy="3906520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rgbClr val="FDFDFD"/>
              </a:gs>
              <a:gs pos="100000">
                <a:srgbClr val="F6F6F6"/>
              </a:gs>
              <a:gs pos="0">
                <a:srgbClr val="FFFFFF"/>
              </a:gs>
            </a:gsLst>
            <a:lin ang="5400000" scaled="0"/>
          </a:gradFill>
          <a:ln w="12700" cap="flat" cmpd="sng" algn="ctr">
            <a:solidFill>
              <a:srgbClr val="969696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0" tIns="0" rIns="0" bIns="0" numCol="1" spcCol="0" rtlCol="0" fromWordArt="0" anchor="ctr" anchorCtr="0" forceAA="0" compatLnSpc="1">
            <a:no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kern="0" dirty="0">
                <a:solidFill>
                  <a:srgbClr val="3D3D3D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  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82750" y="1974850"/>
            <a:ext cx="9484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5、“两个一百年”奋斗目标是什么</a:t>
            </a:r>
            <a:r>
              <a:rPr lang="zh-CN" altLang="en-US" sz="3200" dirty="0" smtClean="0"/>
              <a:t>？（</a:t>
            </a:r>
            <a:r>
              <a:rPr lang="en-US" altLang="zh-CN" sz="3200" dirty="0" smtClean="0"/>
              <a:t>30</a:t>
            </a:r>
            <a:r>
              <a:rPr lang="zh-CN" altLang="en-US" sz="3200" dirty="0" smtClean="0"/>
              <a:t>分</a:t>
            </a:r>
            <a:r>
              <a:rPr lang="zh-CN" altLang="en-US" sz="3200" dirty="0"/>
              <a:t>）</a:t>
            </a:r>
          </a:p>
        </p:txBody>
      </p:sp>
      <p:sp>
        <p:nvSpPr>
          <p:cNvPr id="7" name="矩形 6"/>
          <p:cNvSpPr/>
          <p:nvPr/>
        </p:nvSpPr>
        <p:spPr>
          <a:xfrm>
            <a:off x="960120" y="2829560"/>
            <a:ext cx="10354945" cy="9531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在中国共产党成立100年时全面建成小康社会；在中华人民共和国成立100年时建成富强民主文明和谐的社会主义现代化国家。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5949" y="426631"/>
            <a:ext cx="8945076" cy="1040489"/>
            <a:chOff x="5242718" y="-1618317"/>
            <a:chExt cx="5585025" cy="1040487"/>
          </a:xfrm>
        </p:grpSpPr>
        <p:sp>
          <p:nvSpPr>
            <p:cNvPr id="3" name="圆角矩形 10"/>
            <p:cNvSpPr/>
            <p:nvPr/>
          </p:nvSpPr>
          <p:spPr>
            <a:xfrm>
              <a:off x="5242718" y="-1618317"/>
              <a:ext cx="5585025" cy="104048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000" b="1">
                <a:solidFill>
                  <a:schemeClr val="lt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423052" y="-1416848"/>
              <a:ext cx="5219601" cy="706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决战巅峰——风险题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1415562" y="1595092"/>
            <a:ext cx="10371992" cy="62324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685800"/>
            <a:r>
              <a:rPr lang="zh-CN" altLang="en-US" sz="4000" u="dbl" dirty="0" smtClean="0">
                <a:solidFill>
                  <a:srgbClr val="C00000"/>
                </a:solidFill>
                <a:uFill>
                  <a:solidFill>
                    <a:schemeClr val="tx1"/>
                  </a:solidFill>
                </a:u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竞赛规则：</a:t>
            </a:r>
            <a:endParaRPr lang="en-US" altLang="zh-CN" sz="4000" u="dbl" dirty="0" smtClean="0">
              <a:solidFill>
                <a:srgbClr val="C00000"/>
              </a:solidFill>
              <a:uFill>
                <a:solidFill>
                  <a:schemeClr val="tx1"/>
                </a:solidFill>
              </a:u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algn="ctr" defTabSz="685800">
              <a:lnSpc>
                <a:spcPts val="4300"/>
              </a:lnSpc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由三档组成，即：</a:t>
            </a:r>
            <a:r>
              <a:rPr lang="en-US" sz="2800" b="1" dirty="0" smtClean="0">
                <a:latin typeface="宋体" pitchFamily="2" charset="-122"/>
                <a:ea typeface="宋体" pitchFamily="2" charset="-122"/>
              </a:rPr>
              <a:t> </a:t>
            </a:r>
          </a:p>
          <a:p>
            <a:pPr algn="ctr" defTabSz="685800">
              <a:lnSpc>
                <a:spcPts val="43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4" action="ppaction://hlinksldjump"/>
              </a:rPr>
              <a:t>5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4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5" action="ppaction://hlinksldjump"/>
              </a:rPr>
              <a:t>10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5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6" action="ppaction://hlinksldjump"/>
              </a:rPr>
              <a:t>15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6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7" action="ppaction://hlinksldjump"/>
              </a:rPr>
              <a:t>20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7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8" action="ppaction://hlinksldjump"/>
              </a:rPr>
              <a:t>25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8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9" action="ppaction://hlinksldjump"/>
              </a:rPr>
              <a:t>30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9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10" action="ppaction://hlinksldjump"/>
              </a:rPr>
              <a:t>35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10" action="ppaction://hlinksldjump"/>
              </a:rPr>
              <a:t>分题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>
              <a:lnSpc>
                <a:spcPts val="4300"/>
              </a:lnSpc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     各组自行选择答题档次，选择权按照当前分值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从高到低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的顺序进行。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>
              <a:lnSpc>
                <a:spcPts val="4300"/>
              </a:lnSpc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      每个档次仅一题，答对加相应分数、答错或超时回答扣除相应分数。最终是否得分，由专家评委老师决定。</a:t>
            </a:r>
            <a:endParaRPr lang="en-US" altLang="zh-CN" sz="2800" b="1" u="dbl" dirty="0" smtClean="0">
              <a:solidFill>
                <a:srgbClr val="C00000"/>
              </a:solidFill>
              <a:uFill>
                <a:solidFill>
                  <a:schemeClr val="tx1"/>
                </a:solidFill>
              </a:uFill>
              <a:latin typeface="宋体" pitchFamily="2" charset="-122"/>
              <a:ea typeface="宋体" pitchFamily="2" charset="-122"/>
              <a:sym typeface="思源黑体" panose="020B0500000000000000" pitchFamily="34" charset="-122"/>
            </a:endParaRPr>
          </a:p>
          <a:p>
            <a:pPr algn="ctr" defTabSz="685800"/>
            <a:endParaRPr lang="en-US" altLang="zh-CN" sz="4000" u="dbl" dirty="0" smtClean="0">
              <a:solidFill>
                <a:srgbClr val="C00000"/>
              </a:solidFill>
              <a:uFill>
                <a:solidFill>
                  <a:schemeClr val="tx1"/>
                </a:solidFill>
              </a:u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algn="ctr" defTabSz="685800"/>
            <a:r>
              <a:rPr lang="en-US" sz="3200" b="1" dirty="0" smtClean="0">
                <a:latin typeface="宋体" pitchFamily="2" charset="-122"/>
                <a:ea typeface="宋体" pitchFamily="2" charset="-122"/>
              </a:rPr>
              <a:t> </a:t>
            </a:r>
            <a:endParaRPr lang="zh-CN" altLang="en-US" sz="32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/>
            <a:r>
              <a:rPr lang="en-US" sz="3200" b="1" dirty="0" smtClean="0">
                <a:latin typeface="宋体" pitchFamily="2" charset="-122"/>
                <a:ea typeface="宋体" pitchFamily="2" charset="-122"/>
              </a:rPr>
              <a:t> </a:t>
            </a:r>
            <a:endParaRPr lang="zh-CN" altLang="en-US" sz="32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/>
            <a:endParaRPr lang="zh-CN" altLang="en-US" sz="4000" dirty="0">
              <a:solidFill>
                <a:srgbClr val="C00000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0.31576 2.96296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74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85632" y="6019663"/>
            <a:ext cx="1506516" cy="7404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A-102272"/>
          <p:cNvSpPr/>
          <p:nvPr>
            <p:custDataLst>
              <p:tags r:id="rId1"/>
            </p:custDataLst>
          </p:nvPr>
        </p:nvSpPr>
        <p:spPr bwMode="auto">
          <a:xfrm>
            <a:off x="730250" y="1532890"/>
            <a:ext cx="10864850" cy="3906520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rgbClr val="FDFDFD"/>
              </a:gs>
              <a:gs pos="100000">
                <a:srgbClr val="F6F6F6"/>
              </a:gs>
              <a:gs pos="0">
                <a:srgbClr val="FFFFFF"/>
              </a:gs>
            </a:gsLst>
            <a:lin ang="5400000" scaled="0"/>
          </a:gradFill>
          <a:ln w="12700" cap="flat" cmpd="sng" algn="ctr">
            <a:solidFill>
              <a:srgbClr val="969696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0" tIns="0" rIns="0" bIns="0" numCol="1" spcCol="0" rtlCol="0" fromWordArt="0" anchor="ctr" anchorCtr="0" forceAA="0" compatLnSpc="1">
            <a:no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kern="0" dirty="0">
                <a:solidFill>
                  <a:srgbClr val="3D3D3D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  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7700" y="2463165"/>
            <a:ext cx="5464175" cy="19316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97710" y="1691005"/>
            <a:ext cx="87026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6、观看下图人物，说出其领导</a:t>
            </a:r>
            <a:r>
              <a:rPr lang="zh-CN" altLang="en-US" sz="2400" dirty="0" smtClean="0"/>
              <a:t>的20</a:t>
            </a:r>
            <a:r>
              <a:rPr lang="zh-CN" altLang="en-US" sz="2400" dirty="0"/>
              <a:t>世纪中国三次历史性巨变的名</a:t>
            </a:r>
            <a:r>
              <a:rPr lang="zh-CN" altLang="en-US" sz="2400" dirty="0" smtClean="0"/>
              <a:t>称及各自的历史意义（3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分</a:t>
            </a:r>
            <a:r>
              <a:rPr lang="zh-CN" altLang="en-US" sz="2400" dirty="0"/>
              <a:t>）。</a:t>
            </a:r>
          </a:p>
        </p:txBody>
      </p:sp>
      <p:sp>
        <p:nvSpPr>
          <p:cNvPr id="8" name="矩形 7"/>
          <p:cNvSpPr/>
          <p:nvPr/>
        </p:nvSpPr>
        <p:spPr>
          <a:xfrm>
            <a:off x="887095" y="4394835"/>
            <a:ext cx="10066020" cy="1938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第一次，辛亥革命。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推翻了清朝的专制统治，结束了中国两千多年的君主专制制度，建立了资产阶级民主共和国；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第二次，中华人民共和国的成立和社会主义制度的建立。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结束了中国半殖民地半封建社会的历史；我国进入社会主义初级阶段。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第三次，改革开放。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我国进入改革开放和社会主义现代化建设的新时期。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5949" y="426631"/>
            <a:ext cx="8945076" cy="1040489"/>
            <a:chOff x="5242718" y="-1618317"/>
            <a:chExt cx="5585025" cy="1040487"/>
          </a:xfrm>
        </p:grpSpPr>
        <p:sp>
          <p:nvSpPr>
            <p:cNvPr id="3" name="圆角矩形 10"/>
            <p:cNvSpPr/>
            <p:nvPr/>
          </p:nvSpPr>
          <p:spPr>
            <a:xfrm>
              <a:off x="5242718" y="-1618317"/>
              <a:ext cx="5585025" cy="104048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000" b="1">
                <a:solidFill>
                  <a:schemeClr val="lt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423052" y="-1416848"/>
              <a:ext cx="5219601" cy="706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决战巅峰——风险题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1415562" y="1595092"/>
            <a:ext cx="10371992" cy="62324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685800"/>
            <a:r>
              <a:rPr lang="zh-CN" altLang="en-US" sz="4000" u="dbl" dirty="0" smtClean="0">
                <a:solidFill>
                  <a:srgbClr val="C00000"/>
                </a:solidFill>
                <a:uFill>
                  <a:solidFill>
                    <a:schemeClr val="tx1"/>
                  </a:solidFill>
                </a:u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竞赛规则：</a:t>
            </a:r>
            <a:endParaRPr lang="en-US" altLang="zh-CN" sz="4000" u="dbl" dirty="0" smtClean="0">
              <a:solidFill>
                <a:srgbClr val="C00000"/>
              </a:solidFill>
              <a:uFill>
                <a:solidFill>
                  <a:schemeClr val="tx1"/>
                </a:solidFill>
              </a:u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algn="ctr" defTabSz="685800">
              <a:lnSpc>
                <a:spcPts val="4300"/>
              </a:lnSpc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由七档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组成，即：</a:t>
            </a:r>
            <a:r>
              <a:rPr lang="en-US" sz="2800" b="1" dirty="0" smtClean="0">
                <a:latin typeface="宋体" pitchFamily="2" charset="-122"/>
                <a:ea typeface="宋体" pitchFamily="2" charset="-122"/>
              </a:rPr>
              <a:t> </a:t>
            </a:r>
          </a:p>
          <a:p>
            <a:pPr algn="ctr" defTabSz="685800">
              <a:lnSpc>
                <a:spcPts val="43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4" action="ppaction://hlinksldjump"/>
              </a:rPr>
              <a:t>5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4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5" action="ppaction://hlinksldjump"/>
              </a:rPr>
              <a:t>10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5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6" action="ppaction://hlinksldjump"/>
              </a:rPr>
              <a:t>15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6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7" action="ppaction://hlinksldjump"/>
              </a:rPr>
              <a:t>20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7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8" action="ppaction://hlinksldjump"/>
              </a:rPr>
              <a:t>25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8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9" action="ppaction://hlinksldjump"/>
              </a:rPr>
              <a:t>30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9" action="ppaction://hlinksldjump"/>
              </a:rPr>
              <a:t>分题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10" action="ppaction://hlinksldjump"/>
              </a:rPr>
              <a:t>35</a:t>
            </a:r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  <a:hlinkClick r:id="rId10" action="ppaction://hlinksldjump"/>
              </a:rPr>
              <a:t>分题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>
              <a:lnSpc>
                <a:spcPts val="4300"/>
              </a:lnSpc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     各组自行选择答题档次，选择权按照当前分值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从高到低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的顺序进行。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>
              <a:lnSpc>
                <a:spcPts val="4300"/>
              </a:lnSpc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      每个档次仅一题，答对加相应分数、答错或超时回答扣除相应分数。最终是否得分，由专家评委老师决定。</a:t>
            </a:r>
            <a:endParaRPr lang="en-US" altLang="zh-CN" sz="2800" b="1" u="dbl" dirty="0" smtClean="0">
              <a:solidFill>
                <a:srgbClr val="C00000"/>
              </a:solidFill>
              <a:uFill>
                <a:solidFill>
                  <a:schemeClr val="tx1"/>
                </a:solidFill>
              </a:uFill>
              <a:latin typeface="宋体" pitchFamily="2" charset="-122"/>
              <a:ea typeface="宋体" pitchFamily="2" charset="-122"/>
              <a:sym typeface="思源黑体" panose="020B0500000000000000" pitchFamily="34" charset="-122"/>
            </a:endParaRPr>
          </a:p>
          <a:p>
            <a:pPr algn="ctr" defTabSz="685800"/>
            <a:endParaRPr lang="en-US" altLang="zh-CN" sz="4000" u="dbl" dirty="0" smtClean="0">
              <a:solidFill>
                <a:srgbClr val="C00000"/>
              </a:solidFill>
              <a:uFill>
                <a:solidFill>
                  <a:schemeClr val="tx1"/>
                </a:solidFill>
              </a:u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algn="ctr" defTabSz="685800"/>
            <a:r>
              <a:rPr lang="en-US" sz="3200" b="1" dirty="0" smtClean="0">
                <a:latin typeface="宋体" pitchFamily="2" charset="-122"/>
                <a:ea typeface="宋体" pitchFamily="2" charset="-122"/>
              </a:rPr>
              <a:t> </a:t>
            </a:r>
            <a:endParaRPr lang="zh-CN" altLang="en-US" sz="32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/>
            <a:r>
              <a:rPr lang="en-US" sz="3200" b="1" dirty="0" smtClean="0">
                <a:latin typeface="宋体" pitchFamily="2" charset="-122"/>
                <a:ea typeface="宋体" pitchFamily="2" charset="-122"/>
              </a:rPr>
              <a:t> </a:t>
            </a:r>
            <a:endParaRPr lang="zh-CN" altLang="en-US" sz="32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/>
            <a:endParaRPr lang="zh-CN" altLang="en-US" sz="4000" dirty="0">
              <a:solidFill>
                <a:srgbClr val="C00000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0.31576 2.96296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5180" y="1602740"/>
            <a:ext cx="10884535" cy="4414520"/>
          </a:xfrm>
          <a:prstGeom prst="rect">
            <a:avLst/>
          </a:prstGeom>
          <a:solidFill>
            <a:srgbClr val="BA1219">
              <a:alpha val="15000"/>
            </a:srgbClr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0" name="五边形 39"/>
          <p:cNvSpPr/>
          <p:nvPr/>
        </p:nvSpPr>
        <p:spPr>
          <a:xfrm>
            <a:off x="805180" y="1602740"/>
            <a:ext cx="1041399" cy="848358"/>
          </a:xfrm>
          <a:prstGeom prst="homePlate">
            <a:avLst>
              <a:gd name="adj" fmla="val 15591"/>
            </a:avLst>
          </a:prstGeom>
          <a:solidFill>
            <a:srgbClr val="BA1219"/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4000" b="1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4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662306" y="4170220"/>
            <a:ext cx="2088098" cy="2088094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865505" y="2721608"/>
            <a:ext cx="108845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“政权是由枪杆子中取得的”这一论断是毛泽东在（   ）上提出的。</a:t>
            </a:r>
          </a:p>
          <a:p>
            <a:pPr>
              <a:lnSpc>
                <a:spcPct val="20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A.八七会议        B.中共二大           C.遵义会议</a:t>
            </a:r>
          </a:p>
        </p:txBody>
      </p:sp>
      <p:sp>
        <p:nvSpPr>
          <p:cNvPr id="5" name="矩形 4"/>
          <p:cNvSpPr/>
          <p:nvPr/>
        </p:nvSpPr>
        <p:spPr>
          <a:xfrm>
            <a:off x="9139555" y="2558415"/>
            <a:ext cx="6438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59527" y="2906061"/>
            <a:ext cx="8945076" cy="1040489"/>
            <a:chOff x="5544649" y="861109"/>
            <a:chExt cx="5585025" cy="1040487"/>
          </a:xfrm>
        </p:grpSpPr>
        <p:sp>
          <p:nvSpPr>
            <p:cNvPr id="3" name="圆角矩形 10"/>
            <p:cNvSpPr/>
            <p:nvPr/>
          </p:nvSpPr>
          <p:spPr>
            <a:xfrm>
              <a:off x="5544649" y="861109"/>
              <a:ext cx="5585025" cy="104048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000" b="1">
                <a:solidFill>
                  <a:schemeClr val="lt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779878" y="1027410"/>
              <a:ext cx="5219601" cy="706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一鸣惊人—— 挑战题（每题20分）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218747" y="1480849"/>
            <a:ext cx="2887708" cy="1148521"/>
            <a:chOff x="5747088" y="1003986"/>
            <a:chExt cx="2887708" cy="1148521"/>
          </a:xfrm>
        </p:grpSpPr>
        <p:sp>
          <p:nvSpPr>
            <p:cNvPr id="20" name="矩形 19"/>
            <p:cNvSpPr/>
            <p:nvPr/>
          </p:nvSpPr>
          <p:spPr>
            <a:xfrm>
              <a:off x="5747088" y="1003986"/>
              <a:ext cx="2887708" cy="706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/>
              <a:r>
                <a:rPr lang="zh-CN" altLang="en-US" sz="4000" dirty="0">
                  <a:solidFill>
                    <a:srgbClr val="C0000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第五部分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359788" y="1784207"/>
              <a:ext cx="156859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rgbClr val="C0000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PART  five</a:t>
              </a:r>
              <a:endParaRPr lang="zh-CN" altLang="en-US" dirty="0">
                <a:solidFill>
                  <a:srgbClr val="C0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6092928" y="1769668"/>
              <a:ext cx="220250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441846" y="1001570"/>
            <a:ext cx="2088098" cy="2088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0.31576 2.96296E-6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54020" y="154068"/>
            <a:ext cx="8945076" cy="1040489"/>
            <a:chOff x="5478774" y="-1890878"/>
            <a:chExt cx="5585025" cy="1040487"/>
          </a:xfrm>
        </p:grpSpPr>
        <p:sp>
          <p:nvSpPr>
            <p:cNvPr id="3" name="圆角矩形 10"/>
            <p:cNvSpPr/>
            <p:nvPr/>
          </p:nvSpPr>
          <p:spPr>
            <a:xfrm>
              <a:off x="5478774" y="-1890878"/>
              <a:ext cx="5585025" cy="104048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000" b="1">
                <a:solidFill>
                  <a:schemeClr val="lt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686555" y="-1706993"/>
              <a:ext cx="5219601" cy="706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一鸣惊人—— 挑战题（每题20分）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975947" y="1384079"/>
            <a:ext cx="10371992" cy="588622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685800"/>
            <a:r>
              <a:rPr lang="zh-CN" altLang="en-US" sz="4000" u="dbl" dirty="0" smtClean="0">
                <a:solidFill>
                  <a:srgbClr val="C00000"/>
                </a:solidFill>
                <a:uFill>
                  <a:solidFill>
                    <a:schemeClr val="tx1"/>
                  </a:solidFill>
                </a:u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竞赛规则：</a:t>
            </a:r>
            <a:endParaRPr lang="en-US" altLang="zh-CN" sz="4000" u="dbl" dirty="0" smtClean="0">
              <a:solidFill>
                <a:srgbClr val="C00000"/>
              </a:solidFill>
              <a:uFill>
                <a:solidFill>
                  <a:schemeClr val="tx1"/>
                </a:solidFill>
              </a:u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algn="ctr" defTabSz="685800"/>
            <a:endParaRPr lang="en-US" altLang="zh-CN" sz="4000" u="dbl" dirty="0" smtClean="0">
              <a:solidFill>
                <a:srgbClr val="C00000"/>
              </a:solidFill>
              <a:uFill>
                <a:solidFill>
                  <a:schemeClr val="tx1"/>
                </a:solidFill>
              </a:u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algn="ctr" defTabSz="685800">
              <a:lnSpc>
                <a:spcPts val="45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以抢答形式，最先举出班牌的小组抢得答题权，抢到的题目可选择自答也可选择让队友回答。</a:t>
            </a:r>
            <a:endParaRPr lang="en-US" altLang="zh-CN" sz="32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>
              <a:lnSpc>
                <a:spcPts val="45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每题</a:t>
            </a:r>
            <a:r>
              <a:rPr lang="en-US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20</a:t>
            </a:r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分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，答对每题加</a:t>
            </a:r>
            <a:r>
              <a:rPr lang="en-US" sz="3200" b="1" dirty="0" smtClean="0">
                <a:latin typeface="宋体" pitchFamily="2" charset="-122"/>
                <a:ea typeface="宋体" pitchFamily="2" charset="-122"/>
              </a:rPr>
              <a:t>20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分、答错或超时回答扣除</a:t>
            </a:r>
            <a:r>
              <a:rPr lang="en-US" sz="3200" b="1" dirty="0" smtClean="0">
                <a:latin typeface="宋体" pitchFamily="2" charset="-122"/>
                <a:ea typeface="宋体" pitchFamily="2" charset="-122"/>
              </a:rPr>
              <a:t>20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分。</a:t>
            </a:r>
            <a:endParaRPr lang="en-US" altLang="zh-CN" sz="4000" u="dbl" dirty="0" smtClean="0">
              <a:solidFill>
                <a:srgbClr val="C00000"/>
              </a:solidFill>
              <a:uFill>
                <a:solidFill>
                  <a:schemeClr val="tx1"/>
                </a:solidFill>
              </a:u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algn="ctr" defTabSz="685800"/>
            <a:endParaRPr lang="en-US" altLang="zh-CN" sz="4000" u="dbl" dirty="0" smtClean="0">
              <a:solidFill>
                <a:srgbClr val="C00000"/>
              </a:solidFill>
              <a:uFill>
                <a:solidFill>
                  <a:schemeClr val="tx1"/>
                </a:solidFill>
              </a:u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algn="ctr" defTabSz="685800"/>
            <a:endParaRPr lang="en-US" altLang="zh-CN" sz="4000" u="dbl" dirty="0" smtClean="0">
              <a:solidFill>
                <a:srgbClr val="C00000"/>
              </a:solidFill>
              <a:uFill>
                <a:solidFill>
                  <a:schemeClr val="tx1"/>
                </a:solidFill>
              </a:u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algn="ctr" defTabSz="685800"/>
            <a:r>
              <a:rPr lang="en-US" sz="3200" b="1" dirty="0" smtClean="0">
                <a:latin typeface="宋体" pitchFamily="2" charset="-122"/>
                <a:ea typeface="宋体" pitchFamily="2" charset="-122"/>
              </a:rPr>
              <a:t> </a:t>
            </a:r>
            <a:endParaRPr lang="zh-CN" altLang="en-US" sz="32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/>
            <a:r>
              <a:rPr lang="en-US" sz="3200" b="1" dirty="0" smtClean="0">
                <a:latin typeface="宋体" pitchFamily="2" charset="-122"/>
                <a:ea typeface="宋体" pitchFamily="2" charset="-122"/>
              </a:rPr>
              <a:t> </a:t>
            </a:r>
            <a:endParaRPr lang="zh-CN" altLang="en-US" sz="3200" b="1" dirty="0" smtClean="0">
              <a:latin typeface="宋体" pitchFamily="2" charset="-122"/>
              <a:ea typeface="宋体" pitchFamily="2" charset="-122"/>
            </a:endParaRPr>
          </a:p>
          <a:p>
            <a:pPr algn="ctr" defTabSz="685800"/>
            <a:endParaRPr lang="zh-CN" altLang="en-US" sz="4000" dirty="0">
              <a:solidFill>
                <a:srgbClr val="C00000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0.31576 2.96296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35367" y="2086567"/>
            <a:ext cx="3989661" cy="3987003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327785" y="1325880"/>
            <a:ext cx="96716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/>
              <a:t>1、出席中共一大的人员，平均年龄是多少岁？（    ）</a:t>
            </a:r>
          </a:p>
          <a:p>
            <a:pPr>
              <a:lnSpc>
                <a:spcPct val="150000"/>
              </a:lnSpc>
            </a:pPr>
            <a:r>
              <a:rPr lang="zh-CN" altLang="en-US" sz="2800"/>
              <a:t>A、25岁   B、28岁    C、38岁   D、40岁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71199" y="2830286"/>
            <a:ext cx="2299222" cy="325845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885950" y="1275080"/>
            <a:ext cx="84696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/>
              <a:t>2、近代常州人杰地灵，革命先烈辈出，被誉为“常州三杰”的是__</a:t>
            </a:r>
            <a:r>
              <a:rPr lang="zh-CN" altLang="en-US" sz="2400">
                <a:sym typeface="+mn-ea"/>
              </a:rPr>
              <a:t>____</a:t>
            </a:r>
            <a:r>
              <a:rPr lang="zh-CN" altLang="en-US" sz="2400"/>
              <a:t>_、__</a:t>
            </a:r>
            <a:r>
              <a:rPr lang="zh-CN" altLang="en-US" sz="2400">
                <a:sym typeface="+mn-ea"/>
              </a:rPr>
              <a:t>____</a:t>
            </a:r>
            <a:r>
              <a:rPr lang="zh-CN" altLang="en-US" sz="2400"/>
              <a:t>__、__</a:t>
            </a:r>
            <a:r>
              <a:rPr lang="zh-CN" altLang="en-US" sz="2400">
                <a:sym typeface="+mn-ea"/>
              </a:rPr>
              <a:t>____</a:t>
            </a:r>
            <a:r>
              <a:rPr lang="zh-CN" altLang="en-US" sz="2400"/>
              <a:t>__。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61039" y="3213938"/>
            <a:ext cx="2028511" cy="287480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93495" y="1437005"/>
            <a:ext cx="101434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3、唯一一次在国外召开的全国党代会，也是历次代表大会中形成文件最多的一次代表大会是？</a:t>
            </a:r>
          </a:p>
        </p:txBody>
      </p:sp>
      <p:sp>
        <p:nvSpPr>
          <p:cNvPr id="10" name="矩形 9"/>
          <p:cNvSpPr/>
          <p:nvPr/>
        </p:nvSpPr>
        <p:spPr>
          <a:xfrm>
            <a:off x="1633538" y="2545080"/>
            <a:ext cx="892365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1928.6.18召开于莫斯科中共六大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61039" y="3213938"/>
            <a:ext cx="2028511" cy="287480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93495" y="1447165"/>
            <a:ext cx="1014349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/>
              <a:t>4.</a:t>
            </a:r>
            <a:r>
              <a:rPr lang="zh-CN" altLang="en-US" sz="2800"/>
              <a:t>党执政后的最大危险是（    ）</a:t>
            </a:r>
          </a:p>
          <a:p>
            <a:pPr>
              <a:lnSpc>
                <a:spcPct val="200000"/>
              </a:lnSpc>
            </a:pPr>
            <a:r>
              <a:rPr lang="zh-CN" altLang="en-US" sz="2800"/>
              <a:t>A、能力不足  B、脱离群众   C、消极腐败   D、精神懈怠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61039" y="3213938"/>
            <a:ext cx="2028511" cy="287480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93495" y="1447165"/>
            <a:ext cx="1014349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/>
              <a:t>5.</a:t>
            </a:r>
            <a:r>
              <a:rPr sz="2800"/>
              <a:t>“中国共产党”这一称谓的最早提出者是（   ）。</a:t>
            </a:r>
          </a:p>
          <a:p>
            <a:pPr>
              <a:lnSpc>
                <a:spcPct val="200000"/>
              </a:lnSpc>
            </a:pPr>
            <a:r>
              <a:rPr sz="2800"/>
              <a:t>A.蔡和森              B.毛泽东          C.陈独秀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867410" y="952500"/>
            <a:ext cx="1047813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sz="2800" dirty="0"/>
              <a:t>6、连线（请把会议与相关内容连起来）    </a:t>
            </a:r>
          </a:p>
          <a:p>
            <a:pPr>
              <a:lnSpc>
                <a:spcPct val="100000"/>
              </a:lnSpc>
            </a:pPr>
            <a:r>
              <a:rPr sz="2800" dirty="0"/>
              <a:t>              </a:t>
            </a:r>
          </a:p>
          <a:p>
            <a:pPr>
              <a:lnSpc>
                <a:spcPct val="100000"/>
              </a:lnSpc>
            </a:pPr>
            <a:r>
              <a:rPr sz="2800" dirty="0"/>
              <a:t>十一届三中全会            确立邓小平理论为党的指导思想</a:t>
            </a:r>
          </a:p>
          <a:p>
            <a:pPr>
              <a:lnSpc>
                <a:spcPct val="100000"/>
              </a:lnSpc>
            </a:pPr>
            <a:endParaRPr sz="2800" dirty="0"/>
          </a:p>
          <a:p>
            <a:pPr>
              <a:lnSpc>
                <a:spcPct val="100000"/>
              </a:lnSpc>
            </a:pPr>
            <a:r>
              <a:rPr sz="2800" dirty="0"/>
              <a:t>十二大                      系统阐明社会主义初级阶段的基本路线</a:t>
            </a:r>
          </a:p>
          <a:p>
            <a:pPr>
              <a:lnSpc>
                <a:spcPct val="100000"/>
              </a:lnSpc>
            </a:pPr>
            <a:endParaRPr sz="2800" dirty="0"/>
          </a:p>
          <a:p>
            <a:pPr>
              <a:lnSpc>
                <a:spcPct val="100000"/>
              </a:lnSpc>
            </a:pPr>
            <a:r>
              <a:rPr sz="2800" dirty="0"/>
              <a:t>十三大                      确立邓小平理论在全党的指导地位</a:t>
            </a:r>
          </a:p>
          <a:p>
            <a:pPr>
              <a:lnSpc>
                <a:spcPct val="100000"/>
              </a:lnSpc>
            </a:pPr>
            <a:endParaRPr sz="2800" dirty="0"/>
          </a:p>
          <a:p>
            <a:pPr>
              <a:lnSpc>
                <a:spcPct val="100000"/>
              </a:lnSpc>
            </a:pPr>
            <a:r>
              <a:rPr sz="2800" dirty="0"/>
              <a:t>十四大                      提出建设有中国特色的社会主义</a:t>
            </a:r>
          </a:p>
          <a:p>
            <a:pPr>
              <a:lnSpc>
                <a:spcPct val="100000"/>
              </a:lnSpc>
            </a:pPr>
            <a:endParaRPr sz="2800" dirty="0"/>
          </a:p>
          <a:p>
            <a:pPr>
              <a:lnSpc>
                <a:spcPct val="100000"/>
              </a:lnSpc>
            </a:pPr>
            <a:r>
              <a:rPr sz="2800" dirty="0"/>
              <a:t>十五大                      揭开我国改革开放的序幕</a:t>
            </a:r>
          </a:p>
          <a:p>
            <a:pPr>
              <a:lnSpc>
                <a:spcPct val="200000"/>
              </a:lnSpc>
            </a:pPr>
            <a:endParaRPr sz="2800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3341370" y="2146935"/>
            <a:ext cx="1845945" cy="32664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2023110" y="2927985"/>
            <a:ext cx="3194685" cy="158242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1982470" y="2948305"/>
            <a:ext cx="3164205" cy="86233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1992630" y="3810635"/>
            <a:ext cx="3194685" cy="83185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2023110" y="2056130"/>
            <a:ext cx="3113405" cy="344868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ichitds1"/>
          <p:cNvSpPr txBox="1"/>
          <p:nvPr/>
        </p:nvSpPr>
        <p:spPr>
          <a:xfrm>
            <a:off x="1215533" y="2214072"/>
            <a:ext cx="96605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0" dirty="0">
                <a:gradFill flip="none" rotWithShape="1">
                  <a:gsLst>
                    <a:gs pos="100000">
                      <a:srgbClr val="A41105"/>
                    </a:gs>
                    <a:gs pos="0">
                      <a:srgbClr val="FF081D"/>
                    </a:gs>
                  </a:gsLst>
                  <a:lin ang="5400000" scaled="1"/>
                  <a:tileRect/>
                </a:gra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感</a:t>
            </a:r>
            <a:r>
              <a:rPr kumimoji="1" lang="zh-CN" altLang="en-US" sz="12000" dirty="0" smtClean="0">
                <a:gradFill flip="none" rotWithShape="1">
                  <a:gsLst>
                    <a:gs pos="100000">
                      <a:srgbClr val="A41105"/>
                    </a:gs>
                    <a:gs pos="0">
                      <a:srgbClr val="FF081D"/>
                    </a:gs>
                  </a:gsLst>
                  <a:lin ang="5400000" scaled="1"/>
                  <a:tileRect/>
                </a:gra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谢您的参与</a:t>
            </a:r>
            <a:endParaRPr kumimoji="1" lang="zh-CN" altLang="en-US" sz="12000" dirty="0">
              <a:gradFill flip="none" rotWithShape="1">
                <a:gsLst>
                  <a:gs pos="100000">
                    <a:srgbClr val="A41105"/>
                  </a:gs>
                  <a:gs pos="0">
                    <a:srgbClr val="FF081D"/>
                  </a:gs>
                </a:gsLst>
                <a:lin ang="5400000" scaled="1"/>
                <a:tileRect/>
              </a:gra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562788" y="835714"/>
            <a:ext cx="1057449" cy="1088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5180" y="1602740"/>
            <a:ext cx="10884535" cy="4414520"/>
          </a:xfrm>
          <a:prstGeom prst="rect">
            <a:avLst/>
          </a:prstGeom>
          <a:solidFill>
            <a:srgbClr val="BA1219">
              <a:alpha val="15000"/>
            </a:srgbClr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0" name="五边形 39"/>
          <p:cNvSpPr/>
          <p:nvPr/>
        </p:nvSpPr>
        <p:spPr>
          <a:xfrm>
            <a:off x="805180" y="1602740"/>
            <a:ext cx="1041399" cy="848358"/>
          </a:xfrm>
          <a:prstGeom prst="homePlate">
            <a:avLst>
              <a:gd name="adj" fmla="val 15591"/>
            </a:avLst>
          </a:prstGeom>
          <a:solidFill>
            <a:srgbClr val="BA1219"/>
          </a:solidFill>
          <a:ln>
            <a:solidFill>
              <a:srgbClr val="BA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4000" b="1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5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662306" y="4170220"/>
            <a:ext cx="2088098" cy="2088094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865505" y="2721608"/>
            <a:ext cx="1088453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红军长征途</a:t>
            </a:r>
            <a:r>
              <a:rPr kumimoji="1" lang="zh-CN" altLang="en-US" sz="2800" b="1" dirty="0" smtClean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中开</a:t>
            </a: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始确立了毛泽东同志在党中央和红军的领导地位,挽救了党、挽救了红军、挽救了中国革命,成为党的历史上一个生死攸关的转折</a:t>
            </a:r>
            <a:r>
              <a:rPr kumimoji="1" lang="zh-CN" altLang="en-US" sz="2800" b="1" dirty="0" smtClean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点的是（   ）。</a:t>
            </a:r>
            <a:endParaRPr kumimoji="1" lang="zh-CN" altLang="en-US" sz="2800" b="1" dirty="0">
              <a:solidFill>
                <a:srgbClr val="BA1219"/>
              </a:solidFill>
              <a:effectLst>
                <a:outerShdw blurRad="50800" dist="38100" dir="2700000" algn="tl" rotWithShape="0">
                  <a:prstClr val="black">
                    <a:alpha val="6000"/>
                  </a:prst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BA121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A.古田会议         B.瓦窑堡会议        C.遵义会议</a:t>
            </a:r>
          </a:p>
        </p:txBody>
      </p:sp>
      <p:sp>
        <p:nvSpPr>
          <p:cNvPr id="4" name="矩形 3"/>
          <p:cNvSpPr/>
          <p:nvPr/>
        </p:nvSpPr>
        <p:spPr>
          <a:xfrm>
            <a:off x="3656623" y="3780692"/>
            <a:ext cx="67373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88.3370078740159,&quot;width&quot;:3288.343307086614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88.3370078740159,&quot;width&quot;:3288.343307086614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88.3370078740159,&quot;width&quot;:3288.343307086614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88.3370078740159,&quot;width&quot;:3288.343307086614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88.3370078740159,&quot;width&quot;:3288.343307086614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88.3370078740159,&quot;width&quot;:3288.343307086614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88.3370078740159,&quot;width&quot;:3288.34330708661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88.3370078740159,&quot;width&quot;:3288.34330708661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88.3370078740159,&quot;width&quot;:3288.343307086614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88.3370078740159,&quot;width&quot;:3288.343307086614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88.3370078740159,&quot;width&quot;:3288.34330708661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88.3370078740159,&quot;width&quot;:3288.343307086614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88.3370078740159,&quot;width&quot;:3288.343307086614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88.3370078740159,&quot;width&quot;:3288.343307086614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88.3370078740159,&quot;width&quot;:3288.343307086614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88.3370078740159,&quot;width&quot;:3288.343307086614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88.3370078740159,&quot;width&quot;:3288.343307086614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88.3370078740159,&quot;width&quot;:3288.343307086614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88.3370078740159,&quot;width&quot;:3288.343307086614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88.3370078740159,&quot;width&quot;:3288.343307086614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88.3370078740159,&quot;width&quot;:3288.343307086614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88.3370078740159,&quot;width&quot;:3288.34330708661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88.3370078740159,&quot;width&quot;:3288.343307086614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88.3370078740159,&quot;width&quot;:3288.343307086614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88.3370078740159,&quot;width&quot;:3288.343307086614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88.3370078740159,&quot;width&quot;:3288.343307086614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88.3370078740159,&quot;width&quot;:3288.343307086614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88.3370078740159,&quot;width&quot;:3288.343307086614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88.3370078740159,&quot;width&quot;:3288.34330708661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88.3370078740159,&quot;width&quot;:3288.343307086614}"/>
</p:tagLst>
</file>

<file path=ppt/theme/theme1.xml><?xml version="1.0" encoding="utf-8"?>
<a:theme xmlns:a="http://schemas.openxmlformats.org/drawingml/2006/main" name="觅知网">
  <a:themeElements>
    <a:clrScheme name="涂豆思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FFEDC2"/>
      </a:accent2>
      <a:accent3>
        <a:srgbClr val="A5A5A5"/>
      </a:accent3>
      <a:accent4>
        <a:srgbClr val="C00000"/>
      </a:accent4>
      <a:accent5>
        <a:srgbClr val="7F7F7F"/>
      </a:accent5>
      <a:accent6>
        <a:srgbClr val="FFEDC2"/>
      </a:accent6>
      <a:hlink>
        <a:srgbClr val="C00000"/>
      </a:hlink>
      <a:folHlink>
        <a:srgbClr val="C00000"/>
      </a:folHlink>
    </a:clrScheme>
    <a:fontScheme name="涂豆思">
      <a:majorFont>
        <a:latin typeface="阿里巴巴普惠体"/>
        <a:ea typeface="阿里巴巴普惠体"/>
        <a:cs typeface=""/>
      </a:majorFont>
      <a:minorFont>
        <a:latin typeface="阿里巴巴普惠体 Light"/>
        <a:ea typeface="阿里巴巴普惠体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3920</Words>
  <Application>WPS 演示</Application>
  <PresentationFormat>自定义</PresentationFormat>
  <Paragraphs>467</Paragraphs>
  <Slides>88</Slides>
  <Notes>49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88</vt:i4>
      </vt:variant>
    </vt:vector>
  </HeadingPairs>
  <TitlesOfParts>
    <vt:vector size="98" baseType="lpstr">
      <vt:lpstr>Arial</vt:lpstr>
      <vt:lpstr>宋体</vt:lpstr>
      <vt:lpstr>叶根友毛笔行书2.0版</vt:lpstr>
      <vt:lpstr>思源黑体</vt:lpstr>
      <vt:lpstr>方正姚体</vt:lpstr>
      <vt:lpstr>华文隶书</vt:lpstr>
      <vt:lpstr>阿里巴巴普惠体 Light</vt:lpstr>
      <vt:lpstr>Cambria</vt:lpstr>
      <vt:lpstr>微软雅黑</vt:lpstr>
      <vt:lpstr>觅知网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  <vt:lpstr>幻灯片 64</vt:lpstr>
      <vt:lpstr>幻灯片 65</vt:lpstr>
      <vt:lpstr>幻灯片 66</vt:lpstr>
      <vt:lpstr>幻灯片 67</vt:lpstr>
      <vt:lpstr>幻灯片 68</vt:lpstr>
      <vt:lpstr>幻灯片 69</vt:lpstr>
      <vt:lpstr>幻灯片 70</vt:lpstr>
      <vt:lpstr>幻灯片 71</vt:lpstr>
      <vt:lpstr>幻灯片 72</vt:lpstr>
      <vt:lpstr>幻灯片 73</vt:lpstr>
      <vt:lpstr>幻灯片 74</vt:lpstr>
      <vt:lpstr>幻灯片 75</vt:lpstr>
      <vt:lpstr>幻灯片 76</vt:lpstr>
      <vt:lpstr>幻灯片 77</vt:lpstr>
      <vt:lpstr>幻灯片 78</vt:lpstr>
      <vt:lpstr>幻灯片 79</vt:lpstr>
      <vt:lpstr>幻灯片 80</vt:lpstr>
      <vt:lpstr>幻灯片 81</vt:lpstr>
      <vt:lpstr>幻灯片 82</vt:lpstr>
      <vt:lpstr>幻灯片 83</vt:lpstr>
      <vt:lpstr>幻灯片 84</vt:lpstr>
      <vt:lpstr>幻灯片 85</vt:lpstr>
      <vt:lpstr>幻灯片 86</vt:lpstr>
      <vt:lpstr>幻灯片 87</vt:lpstr>
      <vt:lpstr>幻灯片 88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11</cp:revision>
  <dcterms:created xsi:type="dcterms:W3CDTF">2020-12-30T16:00:00Z</dcterms:created>
  <dcterms:modified xsi:type="dcterms:W3CDTF">2021-05-31T05:15:13Z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