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669" r:id="rId3"/>
    <p:sldId id="659" r:id="rId5"/>
    <p:sldId id="639" r:id="rId6"/>
    <p:sldId id="657" r:id="rId7"/>
    <p:sldId id="608" r:id="rId8"/>
    <p:sldId id="658" r:id="rId9"/>
    <p:sldId id="596" r:id="rId10"/>
    <p:sldId id="588" r:id="rId11"/>
    <p:sldId id="687" r:id="rId12"/>
    <p:sldId id="688" r:id="rId13"/>
    <p:sldId id="689" r:id="rId14"/>
    <p:sldId id="690" r:id="rId15"/>
    <p:sldId id="661" r:id="rId16"/>
    <p:sldId id="621" r:id="rId17"/>
    <p:sldId id="611" r:id="rId18"/>
    <p:sldId id="663" r:id="rId19"/>
    <p:sldId id="660" r:id="rId20"/>
    <p:sldId id="646" r:id="rId21"/>
    <p:sldId id="590" r:id="rId22"/>
    <p:sldId id="643" r:id="rId23"/>
    <p:sldId id="582" r:id="rId24"/>
  </p:sldIdLst>
  <p:sldSz cx="12195175" cy="6859270"/>
  <p:notesSz cx="6858000" cy="9144000"/>
  <p:embeddedFontLst>
    <p:embeddedFont>
      <p:font typeface="Rockwell" panose="02060603020205020403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楷体" panose="02010609060101010101" charset="-122"/>
      <p:regular r:id="rId37"/>
    </p:embeddedFont>
    <p:embeddedFont>
      <p:font typeface="楷体_GB2312" panose="02010609030101010101" pitchFamily="49" charset="-122"/>
      <p:regular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字魂59号-创粗黑" panose="00000500000000000000" charset="0"/>
      <p:regular r:id="rId43"/>
    </p:embeddedFont>
    <p:embeddedFont>
      <p:font typeface="微软雅黑" panose="020B0503020204020204" charset="-122"/>
      <p:regular r:id="rId44"/>
    </p:embeddedFont>
    <p:embeddedFont>
      <p:font typeface="字魂27号-布丁体" panose="00000500000000000000" pitchFamily="2" charset="-122"/>
      <p:regular r:id="rId45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宋体" panose="02010600030101010101" pitchFamily="2" charset="-122"/>
        <a:cs typeface="+mn-cs"/>
      </a:defRPr>
    </a:lvl1pPr>
    <a:lvl2pPr marL="5441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宋体" panose="02010600030101010101" pitchFamily="2" charset="-122"/>
        <a:cs typeface="+mn-cs"/>
      </a:defRPr>
    </a:lvl2pPr>
    <a:lvl3pPr marL="10890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宋体" panose="02010600030101010101" pitchFamily="2" charset="-122"/>
        <a:cs typeface="+mn-cs"/>
      </a:defRPr>
    </a:lvl3pPr>
    <a:lvl4pPr marL="16332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宋体" panose="02010600030101010101" pitchFamily="2" charset="-122"/>
        <a:cs typeface="+mn-cs"/>
      </a:defRPr>
    </a:lvl4pPr>
    <a:lvl5pPr marL="21774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宋体" panose="02010600030101010101" pitchFamily="2" charset="-122"/>
        <a:cs typeface="+mn-cs"/>
      </a:defRPr>
    </a:lvl5pPr>
    <a:lvl6pPr marL="2721610" algn="l" defTabSz="108839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宋体" panose="02010600030101010101" pitchFamily="2" charset="-122"/>
        <a:cs typeface="+mn-cs"/>
      </a:defRPr>
    </a:lvl6pPr>
    <a:lvl7pPr marL="3266440" algn="l" defTabSz="108839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宋体" panose="02010600030101010101" pitchFamily="2" charset="-122"/>
        <a:cs typeface="+mn-cs"/>
      </a:defRPr>
    </a:lvl7pPr>
    <a:lvl8pPr marL="3810635" algn="l" defTabSz="108839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宋体" panose="02010600030101010101" pitchFamily="2" charset="-122"/>
        <a:cs typeface="+mn-cs"/>
      </a:defRPr>
    </a:lvl8pPr>
    <a:lvl9pPr marL="4354830" algn="l" defTabSz="108839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9966"/>
    <a:srgbClr val="FDC59E"/>
    <a:srgbClr val="2222FF"/>
    <a:srgbClr val="DBDBFF"/>
    <a:srgbClr val="1010FF"/>
    <a:srgbClr val="1CAFE2"/>
    <a:srgbClr val="BCDED1"/>
    <a:srgbClr val="1F427A"/>
    <a:srgbClr val="F44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31" autoAdjust="0"/>
    <p:restoredTop sz="94660"/>
  </p:normalViewPr>
  <p:slideViewPr>
    <p:cSldViewPr>
      <p:cViewPr>
        <p:scale>
          <a:sx n="70" d="100"/>
          <a:sy n="70" d="100"/>
        </p:scale>
        <p:origin x="-564" y="-426"/>
      </p:cViewPr>
      <p:guideLst>
        <p:guide orient="horz" pos="2132"/>
        <p:guide orient="horz" pos="336"/>
        <p:guide orient="horz" pos="3976"/>
        <p:guide pos="3809"/>
        <p:guide pos="451"/>
        <p:guide pos="7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76" y="-72"/>
      </p:cViewPr>
      <p:guideLst>
        <p:guide orient="horz" pos="2841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font" Target="fonts/font17.fntdata"/><Relationship Id="rId44" Type="http://schemas.openxmlformats.org/officeDocument/2006/relationships/font" Target="fonts/font16.fntdata"/><Relationship Id="rId43" Type="http://schemas.openxmlformats.org/officeDocument/2006/relationships/font" Target="fonts/font15.fntdata"/><Relationship Id="rId42" Type="http://schemas.openxmlformats.org/officeDocument/2006/relationships/font" Target="fonts/font14.fntdata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CDC73-8708-426A-9395-368B0C079D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A60D2-EF25-430C-9133-BE0D25A890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743CD7-97CD-4F57-B351-69A253B17F80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544195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089025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3322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177415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721610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440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63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830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DB4961-5944-45E4-859B-0226209DDE1C}" type="slidenum">
              <a:rPr lang="en-US" altLang="zh-CN"/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DB4961-5944-45E4-859B-0226209DDE1C}" type="slidenum">
              <a:rPr lang="en-US" altLang="zh-CN"/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DB4961-5944-45E4-859B-0226209DDE1C}" type="slidenum">
              <a:rPr lang="en-US" altLang="zh-CN"/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DB4961-5944-45E4-859B-0226209DDE1C}" type="slidenum">
              <a:rPr lang="en-US" altLang="zh-CN"/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DB4961-5944-45E4-859B-0226209DDE1C}" type="slidenum">
              <a:rPr lang="en-US" altLang="zh-CN"/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757"/>
            <a:ext cx="12196800" cy="242983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502444"/>
            <a:ext cx="10979150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48" y="1099588"/>
            <a:ext cx="5597039" cy="5760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7648" y="0"/>
            <a:ext cx="2057527" cy="20198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19284" cy="18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3889253"/>
            <a:ext cx="3960000" cy="29703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235175" y="3889253"/>
            <a:ext cx="3960000" cy="29703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7" y="1981994"/>
            <a:ext cx="2541797" cy="540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60" y="1459588"/>
            <a:ext cx="2953125" cy="54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273114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5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60" y="1435433"/>
            <a:ext cx="4012129" cy="4692150"/>
          </a:xfrm>
        </p:spPr>
        <p:txBody>
          <a:bodyPr/>
          <a:lstStyle>
            <a:lvl1pPr marL="0" indent="0">
              <a:buNone/>
              <a:defRPr sz="1600"/>
            </a:lvl1pPr>
            <a:lvl2pPr marL="544195" indent="0">
              <a:buNone/>
              <a:defRPr sz="1400"/>
            </a:lvl2pPr>
            <a:lvl3pPr marL="1089025" indent="0">
              <a:buNone/>
              <a:defRPr sz="1200"/>
            </a:lvl3pPr>
            <a:lvl4pPr marL="1633220" indent="0">
              <a:buNone/>
              <a:defRPr sz="1100"/>
            </a:lvl4pPr>
            <a:lvl5pPr marL="2177415" indent="0">
              <a:buNone/>
              <a:defRPr sz="1100"/>
            </a:lvl5pPr>
            <a:lvl6pPr marL="2721610" indent="0">
              <a:buNone/>
              <a:defRPr sz="1100"/>
            </a:lvl6pPr>
            <a:lvl7pPr marL="3266440" indent="0">
              <a:buNone/>
              <a:defRPr sz="1100"/>
            </a:lvl7pPr>
            <a:lvl8pPr marL="3810635" indent="0">
              <a:buNone/>
              <a:defRPr sz="1100"/>
            </a:lvl8pPr>
            <a:lvl9pPr marL="435483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195" indent="0">
              <a:buNone/>
              <a:defRPr sz="3400"/>
            </a:lvl2pPr>
            <a:lvl3pPr marL="1089025" indent="0">
              <a:buNone/>
              <a:defRPr sz="2900"/>
            </a:lvl3pPr>
            <a:lvl4pPr marL="1633220" indent="0">
              <a:buNone/>
              <a:defRPr sz="2400"/>
            </a:lvl4pPr>
            <a:lvl5pPr marL="2177415" indent="0">
              <a:buNone/>
              <a:defRPr sz="2400"/>
            </a:lvl5pPr>
            <a:lvl6pPr marL="2721610" indent="0">
              <a:buNone/>
              <a:defRPr sz="2400"/>
            </a:lvl6pPr>
            <a:lvl7pPr marL="3266440" indent="0">
              <a:buNone/>
              <a:defRPr sz="2400"/>
            </a:lvl7pPr>
            <a:lvl8pPr marL="3810635" indent="0">
              <a:buNone/>
              <a:defRPr sz="2400"/>
            </a:lvl8pPr>
            <a:lvl9pPr marL="4354830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8582"/>
            <a:ext cx="7317105" cy="805048"/>
          </a:xfrm>
        </p:spPr>
        <p:txBody>
          <a:bodyPr/>
          <a:lstStyle>
            <a:lvl1pPr marL="0" indent="0">
              <a:buNone/>
              <a:defRPr sz="1600"/>
            </a:lvl1pPr>
            <a:lvl2pPr marL="544195" indent="0">
              <a:buNone/>
              <a:defRPr sz="1400"/>
            </a:lvl2pPr>
            <a:lvl3pPr marL="1089025" indent="0">
              <a:buNone/>
              <a:defRPr sz="1200"/>
            </a:lvl3pPr>
            <a:lvl4pPr marL="1633220" indent="0">
              <a:buNone/>
              <a:defRPr sz="1100"/>
            </a:lvl4pPr>
            <a:lvl5pPr marL="2177415" indent="0">
              <a:buNone/>
              <a:defRPr sz="1100"/>
            </a:lvl5pPr>
            <a:lvl6pPr marL="2721610" indent="0">
              <a:buNone/>
              <a:defRPr sz="1100"/>
            </a:lvl6pPr>
            <a:lvl7pPr marL="3266440" indent="0">
              <a:buNone/>
              <a:defRPr sz="1100"/>
            </a:lvl7pPr>
            <a:lvl8pPr marL="3810635" indent="0">
              <a:buNone/>
              <a:defRPr sz="1100"/>
            </a:lvl8pPr>
            <a:lvl9pPr marL="435483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703"/>
            <a:ext cx="2743914" cy="58528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703"/>
            <a:ext cx="8028490" cy="58528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7" y="302594"/>
            <a:ext cx="11610280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87" y="915194"/>
            <a:ext cx="4320000" cy="432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1941" y="2179588"/>
            <a:ext cx="3113234" cy="46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757"/>
            <a:ext cx="12196800" cy="242983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502444"/>
            <a:ext cx="10979150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55187" y="4839719"/>
            <a:ext cx="2057527" cy="20198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000" y="1269794"/>
            <a:ext cx="4554236" cy="43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757"/>
            <a:ext cx="12196800" cy="242983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502444"/>
            <a:ext cx="10979150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68" y="1099588"/>
            <a:ext cx="5597039" cy="57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6" y="502394"/>
            <a:ext cx="2358282" cy="468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787" y="0"/>
            <a:ext cx="2568516" cy="4679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55187" y="4839719"/>
            <a:ext cx="2057527" cy="2019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7" y="302594"/>
            <a:ext cx="11610280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28328" y="5419588"/>
            <a:ext cx="1466847" cy="1440000"/>
          </a:xfrm>
          <a:prstGeom prst="rect">
            <a:avLst/>
          </a:prstGeom>
        </p:spPr>
      </p:pic>
      <p:sp>
        <p:nvSpPr>
          <p:cNvPr id="6" name="文本框 9"/>
          <p:cNvSpPr txBox="1"/>
          <p:nvPr userDrawn="1"/>
        </p:nvSpPr>
        <p:spPr>
          <a:xfrm>
            <a:off x="4297587" y="1080000"/>
            <a:ext cx="3600000" cy="54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effectLst/>
        </p:spPr>
        <p:txBody>
          <a:bodyPr wrap="square" lIns="91450" tIns="45725" rIns="91450" bIns="45725" rtlCol="0" anchor="ctr" anchorCtr="1">
            <a:noAutofit/>
          </a:bodyPr>
          <a:lstStyle/>
          <a:p>
            <a:pPr algn="ctr">
              <a:defRPr/>
            </a:pPr>
            <a:endParaRPr lang="en-US" altLang="zh-CN" sz="1200" kern="0" spc="3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7" y="302594"/>
            <a:ext cx="11610280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7648" y="4839719"/>
            <a:ext cx="2057527" cy="2019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8" y="1600571"/>
            <a:ext cx="5386202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5" y="1600571"/>
            <a:ext cx="5386202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9025" indent="0">
              <a:buNone/>
              <a:defRPr sz="2100" b="1"/>
            </a:lvl3pPr>
            <a:lvl4pPr marL="1633220" indent="0">
              <a:buNone/>
              <a:defRPr sz="1900" b="1"/>
            </a:lvl4pPr>
            <a:lvl5pPr marL="2177415" indent="0">
              <a:buNone/>
              <a:defRPr sz="1900" b="1"/>
            </a:lvl5pPr>
            <a:lvl6pPr marL="2721610" indent="0">
              <a:buNone/>
              <a:defRPr sz="1900" b="1"/>
            </a:lvl6pPr>
            <a:lvl7pPr marL="3266440" indent="0">
              <a:buNone/>
              <a:defRPr sz="1900" b="1"/>
            </a:lvl7pPr>
            <a:lvl8pPr marL="3810635" indent="0">
              <a:buNone/>
              <a:defRPr sz="1900" b="1"/>
            </a:lvl8pPr>
            <a:lvl9pPr marL="4354830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9025" indent="0">
              <a:buNone/>
              <a:defRPr sz="2100" b="1"/>
            </a:lvl3pPr>
            <a:lvl4pPr marL="1633220" indent="0">
              <a:buNone/>
              <a:defRPr sz="1900" b="1"/>
            </a:lvl4pPr>
            <a:lvl5pPr marL="2177415" indent="0">
              <a:buNone/>
              <a:defRPr sz="1900" b="1"/>
            </a:lvl5pPr>
            <a:lvl6pPr marL="2721610" indent="0">
              <a:buNone/>
              <a:defRPr sz="1900" b="1"/>
            </a:lvl6pPr>
            <a:lvl7pPr marL="3266440" indent="0">
              <a:buNone/>
              <a:defRPr sz="1900" b="1"/>
            </a:lvl7pPr>
            <a:lvl8pPr marL="3810635" indent="0">
              <a:buNone/>
              <a:defRPr sz="1900" b="1"/>
            </a:lvl8pPr>
            <a:lvl9pPr marL="4354830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5378"/>
            <a:ext cx="539043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703"/>
            <a:ext cx="10975657" cy="114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571"/>
            <a:ext cx="10975657" cy="452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8" y="6246671"/>
            <a:ext cx="2845541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685" y="6246671"/>
            <a:ext cx="3861806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9876" y="6246671"/>
            <a:ext cx="2845541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544195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1089025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63322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2177415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08305" indent="-408305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rtl="0" fontAlgn="base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</a:defRPr>
      </a:lvl2pPr>
      <a:lvl3pPr marL="1360805" indent="-272415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</a:defRPr>
      </a:lvl3pPr>
      <a:lvl4pPr marL="1905000" indent="-272415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449830" indent="-27241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994025" indent="-27241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38220" indent="-27241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082415" indent="-27241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27245" indent="-27241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22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1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61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44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63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83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5.xml"/><Relationship Id="rId2" Type="http://schemas.openxmlformats.org/officeDocument/2006/relationships/audio" Target="../media/audio1.wav"/><Relationship Id="rId1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5.xml"/><Relationship Id="rId3" Type="http://schemas.openxmlformats.org/officeDocument/2006/relationships/audio" Target="../media/audio2.wav"/><Relationship Id="rId2" Type="http://schemas.openxmlformats.org/officeDocument/2006/relationships/image" Target="../media/image38.GIF"/><Relationship Id="rId1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0.GIF"/><Relationship Id="rId1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png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9" Type="http://schemas.openxmlformats.org/officeDocument/2006/relationships/notesSlide" Target="../notesSlides/notesSlide20.xml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61.png"/><Relationship Id="rId16" Type="http://schemas.openxmlformats.org/officeDocument/2006/relationships/image" Target="../media/image60.png"/><Relationship Id="rId15" Type="http://schemas.openxmlformats.org/officeDocument/2006/relationships/image" Target="../media/image59.png"/><Relationship Id="rId14" Type="http://schemas.openxmlformats.org/officeDocument/2006/relationships/image" Target="../media/image58.png"/><Relationship Id="rId13" Type="http://schemas.openxmlformats.org/officeDocument/2006/relationships/image" Target="../media/image57.png"/><Relationship Id="rId12" Type="http://schemas.openxmlformats.org/officeDocument/2006/relationships/image" Target="../media/image56.png"/><Relationship Id="rId11" Type="http://schemas.openxmlformats.org/officeDocument/2006/relationships/image" Target="../media/image55.png"/><Relationship Id="rId10" Type="http://schemas.openxmlformats.org/officeDocument/2006/relationships/image" Target="../media/image54.png"/><Relationship Id="rId1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10305" y="2113915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认识多边形</a:t>
            </a:r>
            <a:endParaRPr lang="zh-CN" altLang="en-US" sz="7200" b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28140" y="2226945"/>
            <a:ext cx="1531620" cy="17532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31910" y="1769745"/>
            <a:ext cx="1586865" cy="2861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64700" y="5154295"/>
            <a:ext cx="1401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二年级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周贤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60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s_2"/>
          <p:cNvSpPr txBox="1"/>
          <p:nvPr>
            <p:custDataLst>
              <p:tags r:id="rId1"/>
            </p:custDataLst>
          </p:nvPr>
        </p:nvSpPr>
        <p:spPr>
          <a:xfrm rot="5400000">
            <a:off x="8002618" y="3865721"/>
            <a:ext cx="3694287" cy="646349"/>
          </a:xfrm>
          <a:prstGeom prst="rect">
            <a:avLst/>
          </a:prstGeom>
          <a:noFill/>
        </p:spPr>
        <p:txBody>
          <a:bodyPr wrap="square" lIns="91458" tIns="45729" rIns="91458" bIns="45729">
            <a:spAutoFit/>
          </a:bodyPr>
          <a:lstStyle/>
          <a:p>
            <a:pPr algn="ctr">
              <a:defRPr/>
            </a:pPr>
            <a:r>
              <a:rPr lang="en-US" altLang="zh-CN" sz="3600" spc="300" dirty="0">
                <a:solidFill>
                  <a:schemeClr val="tx2"/>
                </a:solidFill>
                <a:latin typeface="+mn-ea"/>
                <a:ea typeface="+mn-ea"/>
              </a:rPr>
              <a:t>CONTENTS</a:t>
            </a:r>
            <a:endParaRPr lang="zh-CN" altLang="en-US" sz="3600" spc="3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70" y="809625"/>
            <a:ext cx="5226685" cy="5226685"/>
          </a:xfrm>
          <a:prstGeom prst="rect">
            <a:avLst/>
          </a:prstGeom>
        </p:spPr>
      </p:pic>
      <p:sp>
        <p:nvSpPr>
          <p:cNvPr id="11" name="六边形 10"/>
          <p:cNvSpPr/>
          <p:nvPr/>
        </p:nvSpPr>
        <p:spPr>
          <a:xfrm>
            <a:off x="5237798" y="2418080"/>
            <a:ext cx="689610" cy="629920"/>
          </a:xfrm>
          <a:prstGeom prst="hexagon">
            <a:avLst/>
          </a:prstGeom>
          <a:noFill/>
          <a:ln w="66675" cmpd="sng">
            <a:solidFill>
              <a:srgbClr val="2222FF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" name="六边形 1"/>
          <p:cNvSpPr/>
          <p:nvPr/>
        </p:nvSpPr>
        <p:spPr>
          <a:xfrm>
            <a:off x="5166678" y="4252595"/>
            <a:ext cx="689610" cy="629920"/>
          </a:xfrm>
          <a:prstGeom prst="hexagon">
            <a:avLst/>
          </a:prstGeom>
          <a:noFill/>
          <a:ln w="66675" cmpd="sng">
            <a:solidFill>
              <a:srgbClr val="2222FF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20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s_2"/>
          <p:cNvSpPr txBox="1"/>
          <p:nvPr>
            <p:custDataLst>
              <p:tags r:id="rId1"/>
            </p:custDataLst>
          </p:nvPr>
        </p:nvSpPr>
        <p:spPr>
          <a:xfrm rot="5400000">
            <a:off x="8002618" y="3865721"/>
            <a:ext cx="3694287" cy="646349"/>
          </a:xfrm>
          <a:prstGeom prst="rect">
            <a:avLst/>
          </a:prstGeom>
          <a:noFill/>
        </p:spPr>
        <p:txBody>
          <a:bodyPr wrap="square" lIns="91458" tIns="45729" rIns="91458" bIns="45729">
            <a:spAutoFit/>
          </a:bodyPr>
          <a:lstStyle/>
          <a:p>
            <a:pPr algn="ctr">
              <a:defRPr/>
            </a:pPr>
            <a:r>
              <a:rPr lang="en-US" altLang="zh-CN" sz="3600" spc="300" dirty="0">
                <a:solidFill>
                  <a:schemeClr val="tx2"/>
                </a:solidFill>
                <a:latin typeface="+mn-ea"/>
                <a:ea typeface="+mn-ea"/>
              </a:rPr>
              <a:t>CONTENTS</a:t>
            </a:r>
            <a:endParaRPr lang="zh-CN" altLang="en-US" sz="3600" spc="3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629410"/>
            <a:ext cx="5394960" cy="3600450"/>
          </a:xfrm>
          <a:prstGeom prst="rect">
            <a:avLst/>
          </a:prstGeom>
        </p:spPr>
      </p:pic>
      <p:sp>
        <p:nvSpPr>
          <p:cNvPr id="13" name="任意多边形 12"/>
          <p:cNvSpPr/>
          <p:nvPr/>
        </p:nvSpPr>
        <p:spPr>
          <a:xfrm>
            <a:off x="3128963" y="2318385"/>
            <a:ext cx="1548011" cy="1728013"/>
          </a:xfrm>
          <a:custGeom>
            <a:avLst/>
            <a:gdLst>
              <a:gd name="connisteX0" fmla="*/ 533400 w 1082040"/>
              <a:gd name="connsiteY0" fmla="*/ 0 h 1189355"/>
              <a:gd name="connisteX1" fmla="*/ 15240 w 1082040"/>
              <a:gd name="connsiteY1" fmla="*/ 259080 h 1189355"/>
              <a:gd name="connisteX2" fmla="*/ 0 w 1082040"/>
              <a:gd name="connsiteY2" fmla="*/ 869315 h 1189355"/>
              <a:gd name="connisteX3" fmla="*/ 579120 w 1082040"/>
              <a:gd name="connsiteY3" fmla="*/ 1189355 h 1189355"/>
              <a:gd name="connisteX4" fmla="*/ 1082040 w 1082040"/>
              <a:gd name="connsiteY4" fmla="*/ 884555 h 1189355"/>
              <a:gd name="connisteX5" fmla="*/ 1082040 w 1082040"/>
              <a:gd name="connsiteY5" fmla="*/ 274320 h 1189355"/>
              <a:gd name="connisteX6" fmla="*/ 533400 w 1082040"/>
              <a:gd name="connsiteY6" fmla="*/ 0 h 11893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082040" h="1189355">
                <a:moveTo>
                  <a:pt x="533400" y="0"/>
                </a:moveTo>
                <a:lnTo>
                  <a:pt x="15240" y="259080"/>
                </a:lnTo>
                <a:lnTo>
                  <a:pt x="0" y="869315"/>
                </a:lnTo>
                <a:lnTo>
                  <a:pt x="579120" y="1189355"/>
                </a:lnTo>
                <a:lnTo>
                  <a:pt x="1082040" y="884555"/>
                </a:lnTo>
                <a:lnTo>
                  <a:pt x="1082040" y="274320"/>
                </a:lnTo>
                <a:lnTo>
                  <a:pt x="533400" y="0"/>
                </a:lnTo>
                <a:close/>
              </a:path>
            </a:pathLst>
          </a:custGeom>
          <a:noFill/>
          <a:ln w="73025" cmpd="sng">
            <a:solidFill>
              <a:srgbClr val="FF0000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s_2"/>
          <p:cNvSpPr txBox="1"/>
          <p:nvPr>
            <p:custDataLst>
              <p:tags r:id="rId1"/>
            </p:custDataLst>
          </p:nvPr>
        </p:nvSpPr>
        <p:spPr>
          <a:xfrm rot="5400000">
            <a:off x="8002618" y="3865721"/>
            <a:ext cx="3694287" cy="646349"/>
          </a:xfrm>
          <a:prstGeom prst="rect">
            <a:avLst/>
          </a:prstGeom>
          <a:noFill/>
        </p:spPr>
        <p:txBody>
          <a:bodyPr wrap="square" lIns="91458" tIns="45729" rIns="91458" bIns="45729">
            <a:spAutoFit/>
          </a:bodyPr>
          <a:lstStyle/>
          <a:p>
            <a:pPr algn="ctr">
              <a:defRPr/>
            </a:pPr>
            <a:r>
              <a:rPr lang="en-US" altLang="zh-CN" sz="3600" spc="300" dirty="0">
                <a:solidFill>
                  <a:schemeClr val="tx2"/>
                </a:solidFill>
                <a:latin typeface="+mn-ea"/>
                <a:ea typeface="+mn-ea"/>
              </a:rPr>
              <a:t>CONTENTS</a:t>
            </a:r>
            <a:endParaRPr lang="zh-CN" altLang="en-US" sz="3600" spc="3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35184" r="35031" b="72917"/>
          <a:stretch>
            <a:fillRect/>
          </a:stretch>
        </p:blipFill>
        <p:spPr>
          <a:xfrm>
            <a:off x="2678430" y="1539875"/>
            <a:ext cx="4246245" cy="3778885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4102735" y="2461260"/>
            <a:ext cx="1728013" cy="1656012"/>
          </a:xfrm>
          <a:custGeom>
            <a:avLst/>
            <a:gdLst>
              <a:gd name="connisteX0" fmla="*/ 304800 w 990600"/>
              <a:gd name="connsiteY0" fmla="*/ 0 h 1005840"/>
              <a:gd name="connisteX1" fmla="*/ 0 w 990600"/>
              <a:gd name="connsiteY1" fmla="*/ 259080 h 1005840"/>
              <a:gd name="connisteX2" fmla="*/ 0 w 990600"/>
              <a:gd name="connsiteY2" fmla="*/ 731520 h 1005840"/>
              <a:gd name="connisteX3" fmla="*/ 243840 w 990600"/>
              <a:gd name="connsiteY3" fmla="*/ 1005840 h 1005840"/>
              <a:gd name="connisteX4" fmla="*/ 731520 w 990600"/>
              <a:gd name="connsiteY4" fmla="*/ 1005840 h 1005840"/>
              <a:gd name="connisteX5" fmla="*/ 990600 w 990600"/>
              <a:gd name="connsiteY5" fmla="*/ 701040 h 1005840"/>
              <a:gd name="connisteX6" fmla="*/ 975360 w 990600"/>
              <a:gd name="connsiteY6" fmla="*/ 228600 h 1005840"/>
              <a:gd name="connisteX7" fmla="*/ 640080 w 990600"/>
              <a:gd name="connsiteY7" fmla="*/ 15240 h 1005840"/>
              <a:gd name="connisteX8" fmla="*/ 304800 w 990600"/>
              <a:gd name="connsiteY8" fmla="*/ 0 h 10058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990600" h="1005840">
                <a:moveTo>
                  <a:pt x="304800" y="0"/>
                </a:moveTo>
                <a:lnTo>
                  <a:pt x="0" y="259080"/>
                </a:lnTo>
                <a:lnTo>
                  <a:pt x="0" y="731520"/>
                </a:lnTo>
                <a:lnTo>
                  <a:pt x="243840" y="1005840"/>
                </a:lnTo>
                <a:lnTo>
                  <a:pt x="731520" y="1005840"/>
                </a:lnTo>
                <a:lnTo>
                  <a:pt x="990600" y="701040"/>
                </a:lnTo>
                <a:lnTo>
                  <a:pt x="975360" y="228600"/>
                </a:lnTo>
                <a:lnTo>
                  <a:pt x="640080" y="15240"/>
                </a:lnTo>
                <a:lnTo>
                  <a:pt x="304800" y="0"/>
                </a:lnTo>
                <a:close/>
              </a:path>
            </a:pathLst>
          </a:custGeom>
          <a:noFill/>
          <a:ln w="69850" cmpd="sng">
            <a:solidFill>
              <a:srgbClr val="FF0000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460750" y="1759585"/>
            <a:ext cx="1152008" cy="1152008"/>
          </a:xfrm>
          <a:custGeom>
            <a:avLst/>
            <a:gdLst>
              <a:gd name="connisteX0" fmla="*/ 487680 w 701040"/>
              <a:gd name="connsiteY0" fmla="*/ 0 h 732155"/>
              <a:gd name="connisteX1" fmla="*/ 0 w 701040"/>
              <a:gd name="connsiteY1" fmla="*/ 564515 h 732155"/>
              <a:gd name="connisteX2" fmla="*/ 365760 w 701040"/>
              <a:gd name="connsiteY2" fmla="*/ 732155 h 732155"/>
              <a:gd name="connisteX3" fmla="*/ 701040 w 701040"/>
              <a:gd name="connsiteY3" fmla="*/ 427355 h 732155"/>
              <a:gd name="connisteX4" fmla="*/ 487680 w 701040"/>
              <a:gd name="connsiteY4" fmla="*/ 0 h 7321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701040" h="732155">
                <a:moveTo>
                  <a:pt x="487680" y="0"/>
                </a:moveTo>
                <a:lnTo>
                  <a:pt x="0" y="564515"/>
                </a:lnTo>
                <a:lnTo>
                  <a:pt x="365760" y="732155"/>
                </a:lnTo>
                <a:lnTo>
                  <a:pt x="701040" y="427355"/>
                </a:lnTo>
                <a:lnTo>
                  <a:pt x="487680" y="0"/>
                </a:lnTo>
                <a:close/>
              </a:path>
            </a:pathLst>
          </a:custGeom>
          <a:noFill/>
          <a:ln w="76200" cmpd="sng">
            <a:solidFill>
              <a:srgbClr val="FFC000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124325" y="829945"/>
            <a:ext cx="6412865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4530" y="848360"/>
            <a:ext cx="2779395" cy="25025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738245"/>
            <a:ext cx="2543810" cy="25438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829945"/>
            <a:ext cx="3590290" cy="23958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35184" r="35031" b="72917"/>
          <a:stretch>
            <a:fillRect/>
          </a:stretch>
        </p:blipFill>
        <p:spPr>
          <a:xfrm>
            <a:off x="6901180" y="3914140"/>
            <a:ext cx="2462530" cy="2191385"/>
          </a:xfrm>
          <a:prstGeom prst="rect">
            <a:avLst/>
          </a:prstGeom>
        </p:spPr>
      </p:pic>
      <p:sp>
        <p:nvSpPr>
          <p:cNvPr id="5" name="正五边形 4"/>
          <p:cNvSpPr/>
          <p:nvPr/>
        </p:nvSpPr>
        <p:spPr>
          <a:xfrm rot="20160000">
            <a:off x="3430905" y="838835"/>
            <a:ext cx="304800" cy="304800"/>
          </a:xfrm>
          <a:prstGeom prst="pentagon">
            <a:avLst/>
          </a:prstGeom>
          <a:noFill/>
          <a:ln w="34925" cmpd="sng">
            <a:solidFill>
              <a:srgbClr val="FF0000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正五边形 9"/>
          <p:cNvSpPr/>
          <p:nvPr/>
        </p:nvSpPr>
        <p:spPr>
          <a:xfrm rot="420000">
            <a:off x="3773805" y="1737995"/>
            <a:ext cx="381000" cy="304800"/>
          </a:xfrm>
          <a:prstGeom prst="pentagon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1" name="六边形 10"/>
          <p:cNvSpPr/>
          <p:nvPr/>
        </p:nvSpPr>
        <p:spPr>
          <a:xfrm>
            <a:off x="3150235" y="4475480"/>
            <a:ext cx="304800" cy="304800"/>
          </a:xfrm>
          <a:prstGeom prst="hexagon">
            <a:avLst/>
          </a:prstGeom>
          <a:noFill/>
          <a:ln w="38100" cmpd="sng">
            <a:solidFill>
              <a:srgbClr val="0070C0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7285355" y="1256665"/>
            <a:ext cx="1082040" cy="1189355"/>
          </a:xfrm>
          <a:custGeom>
            <a:avLst/>
            <a:gdLst>
              <a:gd name="connisteX0" fmla="*/ 533400 w 1082040"/>
              <a:gd name="connsiteY0" fmla="*/ 0 h 1189355"/>
              <a:gd name="connisteX1" fmla="*/ 15240 w 1082040"/>
              <a:gd name="connsiteY1" fmla="*/ 259080 h 1189355"/>
              <a:gd name="connisteX2" fmla="*/ 0 w 1082040"/>
              <a:gd name="connsiteY2" fmla="*/ 869315 h 1189355"/>
              <a:gd name="connisteX3" fmla="*/ 579120 w 1082040"/>
              <a:gd name="connsiteY3" fmla="*/ 1189355 h 1189355"/>
              <a:gd name="connisteX4" fmla="*/ 1082040 w 1082040"/>
              <a:gd name="connsiteY4" fmla="*/ 884555 h 1189355"/>
              <a:gd name="connisteX5" fmla="*/ 1082040 w 1082040"/>
              <a:gd name="connsiteY5" fmla="*/ 274320 h 1189355"/>
              <a:gd name="connisteX6" fmla="*/ 533400 w 1082040"/>
              <a:gd name="connsiteY6" fmla="*/ 0 h 11893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082040" h="1189355">
                <a:moveTo>
                  <a:pt x="533400" y="0"/>
                </a:moveTo>
                <a:lnTo>
                  <a:pt x="15240" y="259080"/>
                </a:lnTo>
                <a:lnTo>
                  <a:pt x="0" y="869315"/>
                </a:lnTo>
                <a:lnTo>
                  <a:pt x="579120" y="1189355"/>
                </a:lnTo>
                <a:lnTo>
                  <a:pt x="1082040" y="884555"/>
                </a:lnTo>
                <a:lnTo>
                  <a:pt x="1082040" y="274320"/>
                </a:lnTo>
                <a:lnTo>
                  <a:pt x="533400" y="0"/>
                </a:lnTo>
                <a:close/>
              </a:path>
            </a:pathLst>
          </a:custGeom>
          <a:noFill/>
          <a:ln w="73025" cmpd="sng">
            <a:solidFill>
              <a:srgbClr val="FF0000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7745730" y="4427855"/>
            <a:ext cx="990600" cy="1005840"/>
          </a:xfrm>
          <a:custGeom>
            <a:avLst/>
            <a:gdLst>
              <a:gd name="connisteX0" fmla="*/ 304800 w 990600"/>
              <a:gd name="connsiteY0" fmla="*/ 0 h 1005840"/>
              <a:gd name="connisteX1" fmla="*/ 0 w 990600"/>
              <a:gd name="connsiteY1" fmla="*/ 259080 h 1005840"/>
              <a:gd name="connisteX2" fmla="*/ 0 w 990600"/>
              <a:gd name="connsiteY2" fmla="*/ 731520 h 1005840"/>
              <a:gd name="connisteX3" fmla="*/ 243840 w 990600"/>
              <a:gd name="connsiteY3" fmla="*/ 1005840 h 1005840"/>
              <a:gd name="connisteX4" fmla="*/ 731520 w 990600"/>
              <a:gd name="connsiteY4" fmla="*/ 1005840 h 1005840"/>
              <a:gd name="connisteX5" fmla="*/ 990600 w 990600"/>
              <a:gd name="connsiteY5" fmla="*/ 701040 h 1005840"/>
              <a:gd name="connisteX6" fmla="*/ 975360 w 990600"/>
              <a:gd name="connsiteY6" fmla="*/ 228600 h 1005840"/>
              <a:gd name="connisteX7" fmla="*/ 640080 w 990600"/>
              <a:gd name="connsiteY7" fmla="*/ 15240 h 1005840"/>
              <a:gd name="connisteX8" fmla="*/ 304800 w 990600"/>
              <a:gd name="connsiteY8" fmla="*/ 0 h 10058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990600" h="1005840">
                <a:moveTo>
                  <a:pt x="304800" y="0"/>
                </a:moveTo>
                <a:lnTo>
                  <a:pt x="0" y="259080"/>
                </a:lnTo>
                <a:lnTo>
                  <a:pt x="0" y="731520"/>
                </a:lnTo>
                <a:lnTo>
                  <a:pt x="243840" y="1005840"/>
                </a:lnTo>
                <a:lnTo>
                  <a:pt x="731520" y="1005840"/>
                </a:lnTo>
                <a:lnTo>
                  <a:pt x="990600" y="701040"/>
                </a:lnTo>
                <a:lnTo>
                  <a:pt x="975360" y="228600"/>
                </a:lnTo>
                <a:lnTo>
                  <a:pt x="640080" y="15240"/>
                </a:lnTo>
                <a:lnTo>
                  <a:pt x="304800" y="0"/>
                </a:lnTo>
                <a:close/>
              </a:path>
            </a:pathLst>
          </a:custGeom>
          <a:noFill/>
          <a:ln w="69850" cmpd="sng">
            <a:solidFill>
              <a:srgbClr val="FF0000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7364730" y="4000500"/>
            <a:ext cx="701040" cy="732155"/>
          </a:xfrm>
          <a:custGeom>
            <a:avLst/>
            <a:gdLst>
              <a:gd name="connisteX0" fmla="*/ 487680 w 701040"/>
              <a:gd name="connsiteY0" fmla="*/ 0 h 732155"/>
              <a:gd name="connisteX1" fmla="*/ 0 w 701040"/>
              <a:gd name="connsiteY1" fmla="*/ 564515 h 732155"/>
              <a:gd name="connisteX2" fmla="*/ 365760 w 701040"/>
              <a:gd name="connsiteY2" fmla="*/ 732155 h 732155"/>
              <a:gd name="connisteX3" fmla="*/ 701040 w 701040"/>
              <a:gd name="connsiteY3" fmla="*/ 427355 h 732155"/>
              <a:gd name="connisteX4" fmla="*/ 487680 w 701040"/>
              <a:gd name="connsiteY4" fmla="*/ 0 h 7321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701040" h="732155">
                <a:moveTo>
                  <a:pt x="487680" y="0"/>
                </a:moveTo>
                <a:lnTo>
                  <a:pt x="0" y="564515"/>
                </a:lnTo>
                <a:lnTo>
                  <a:pt x="365760" y="732155"/>
                </a:lnTo>
                <a:lnTo>
                  <a:pt x="701040" y="427355"/>
                </a:lnTo>
                <a:lnTo>
                  <a:pt x="487680" y="0"/>
                </a:lnTo>
                <a:close/>
              </a:path>
            </a:pathLst>
          </a:custGeom>
          <a:noFill/>
          <a:ln w="76200" cmpd="sng">
            <a:solidFill>
              <a:srgbClr val="FFC000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3"/>
          <p:cNvSpPr>
            <a:spLocks noGrp="1"/>
          </p:cNvSpPr>
          <p:nvPr/>
        </p:nvSpPr>
        <p:spPr>
          <a:xfrm>
            <a:off x="2287588" y="2124075"/>
            <a:ext cx="504825" cy="4206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dirty="0"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2</a:t>
            </a:r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charset="-122"/>
                <a:sym typeface="宋体" panose="02010600030101010101" pitchFamily="2" charset="-122"/>
              </a:rPr>
              <a:t>.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标题 3"/>
          <p:cNvSpPr>
            <a:spLocks noGrp="1"/>
          </p:cNvSpPr>
          <p:nvPr/>
        </p:nvSpPr>
        <p:spPr>
          <a:xfrm>
            <a:off x="2800350" y="2038985"/>
            <a:ext cx="7797800" cy="1619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你能在钉子板上围出四边形、五边形和六边形吗？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（选择一个喜欢的图形围一围）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9" name="图片 8" descr="C:\Users\yue\Desktop\4.jpg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285538" y="5421313"/>
            <a:ext cx="2460625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5087620" y="919480"/>
            <a:ext cx="201930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lvl="0" algn="ctr"/>
            <a:r>
              <a:rPr lang="zh-CN" altLang="en-US" sz="48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+mj-lt"/>
                <a:ea typeface="+mj-lt"/>
                <a:sym typeface="+mn-ea"/>
              </a:rPr>
              <a:t>围一围</a:t>
            </a:r>
            <a:endParaRPr lang="zh-CN" altLang="en-US" sz="48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+mj-lt"/>
              <a:ea typeface="+mj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39236 -0.318426 " pathEditMode="relative" rAng="0" ptsTypes="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  <p:subTnLst>
                                    <p:audio>
                                      <p:cMediaNode vol="52000">
                                        <p:cTn display="1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门铃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4" grpId="0"/>
      <p:bldP spid="30" grpId="1"/>
      <p:bldP spid="14" grpI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10"/>
          <p:cNvGrpSpPr/>
          <p:nvPr/>
        </p:nvGrpSpPr>
        <p:grpSpPr>
          <a:xfrm>
            <a:off x="2606675" y="2316163"/>
            <a:ext cx="7169150" cy="1801812"/>
            <a:chOff x="1418" y="2307"/>
            <a:chExt cx="11292" cy="2837"/>
          </a:xfrm>
        </p:grpSpPr>
        <p:sp>
          <p:nvSpPr>
            <p:cNvPr id="12" name="任意多边形 11"/>
            <p:cNvSpPr/>
            <p:nvPr/>
          </p:nvSpPr>
          <p:spPr>
            <a:xfrm>
              <a:off x="1418" y="2836"/>
              <a:ext cx="1494" cy="1343"/>
            </a:xfrm>
            <a:custGeom>
              <a:avLst/>
              <a:gdLst>
                <a:gd name="connisteX0" fmla="*/ 240030 w 948690"/>
                <a:gd name="connsiteY0" fmla="*/ 12065 h 852805"/>
                <a:gd name="connisteX1" fmla="*/ 0 w 948690"/>
                <a:gd name="connsiteY1" fmla="*/ 420370 h 852805"/>
                <a:gd name="connisteX2" fmla="*/ 252095 w 948690"/>
                <a:gd name="connsiteY2" fmla="*/ 852805 h 852805"/>
                <a:gd name="connisteX3" fmla="*/ 696595 w 948690"/>
                <a:gd name="connsiteY3" fmla="*/ 840740 h 852805"/>
                <a:gd name="connisteX4" fmla="*/ 948690 w 948690"/>
                <a:gd name="connsiteY4" fmla="*/ 432435 h 852805"/>
                <a:gd name="connisteX5" fmla="*/ 708660 w 948690"/>
                <a:gd name="connsiteY5" fmla="*/ 0 h 852805"/>
                <a:gd name="connisteX6" fmla="*/ 240030 w 948690"/>
                <a:gd name="connsiteY6" fmla="*/ 12065 h 85280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948690" h="852805">
                  <a:moveTo>
                    <a:pt x="240030" y="12065"/>
                  </a:moveTo>
                  <a:lnTo>
                    <a:pt x="0" y="420370"/>
                  </a:lnTo>
                  <a:lnTo>
                    <a:pt x="252095" y="852805"/>
                  </a:lnTo>
                  <a:lnTo>
                    <a:pt x="696595" y="840740"/>
                  </a:lnTo>
                  <a:lnTo>
                    <a:pt x="948690" y="432435"/>
                  </a:lnTo>
                  <a:lnTo>
                    <a:pt x="708660" y="0"/>
                  </a:lnTo>
                  <a:lnTo>
                    <a:pt x="240030" y="12065"/>
                  </a:lnTo>
                  <a:close/>
                </a:path>
              </a:pathLst>
            </a:custGeom>
            <a:noFill/>
            <a:ln w="28575" cmpd="sng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2000" strike="noStrike" noProof="1">
                  <a:solidFill>
                    <a:srgbClr val="FF0000"/>
                  </a:solidFill>
                </a:rPr>
                <a:t>6</a:t>
              </a:r>
              <a:endParaRPr lang="en-US" altLang="zh-CN" sz="2000" strike="noStrike" noProof="1">
                <a:solidFill>
                  <a:srgbClr val="FF0000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499" y="2307"/>
              <a:ext cx="1626" cy="1040"/>
            </a:xfrm>
            <a:custGeom>
              <a:avLst/>
              <a:gdLst>
                <a:gd name="connisteX0" fmla="*/ 576580 w 1032510"/>
                <a:gd name="connsiteY0" fmla="*/ 0 h 660400"/>
                <a:gd name="connisteX1" fmla="*/ 0 w 1032510"/>
                <a:gd name="connsiteY1" fmla="*/ 443865 h 660400"/>
                <a:gd name="connisteX2" fmla="*/ 600075 w 1032510"/>
                <a:gd name="connsiteY2" fmla="*/ 660400 h 660400"/>
                <a:gd name="connisteX3" fmla="*/ 1032510 w 1032510"/>
                <a:gd name="connsiteY3" fmla="*/ 420370 h 660400"/>
                <a:gd name="connisteX4" fmla="*/ 924560 w 1032510"/>
                <a:gd name="connsiteY4" fmla="*/ 71755 h 660400"/>
                <a:gd name="connisteX5" fmla="*/ 576580 w 1032510"/>
                <a:gd name="connsiteY5" fmla="*/ 0 h 660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1032510" h="660400">
                  <a:moveTo>
                    <a:pt x="576580" y="0"/>
                  </a:moveTo>
                  <a:lnTo>
                    <a:pt x="0" y="443865"/>
                  </a:lnTo>
                  <a:lnTo>
                    <a:pt x="600075" y="660400"/>
                  </a:lnTo>
                  <a:lnTo>
                    <a:pt x="1032510" y="420370"/>
                  </a:lnTo>
                  <a:lnTo>
                    <a:pt x="924560" y="71755"/>
                  </a:lnTo>
                  <a:lnTo>
                    <a:pt x="576580" y="0"/>
                  </a:lnTo>
                  <a:close/>
                </a:path>
              </a:pathLst>
            </a:custGeom>
            <a:noFill/>
            <a:ln w="28575" cmpd="sng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631" y="3725"/>
              <a:ext cx="1400" cy="1173"/>
            </a:xfrm>
            <a:custGeom>
              <a:avLst/>
              <a:gdLst>
                <a:gd name="connisteX0" fmla="*/ 456565 w 889000"/>
                <a:gd name="connsiteY0" fmla="*/ 0 h 744855"/>
                <a:gd name="connisteX1" fmla="*/ 0 w 889000"/>
                <a:gd name="connsiteY1" fmla="*/ 744855 h 744855"/>
                <a:gd name="connisteX2" fmla="*/ 889000 w 889000"/>
                <a:gd name="connsiteY2" fmla="*/ 744855 h 744855"/>
                <a:gd name="connisteX3" fmla="*/ 889000 w 889000"/>
                <a:gd name="connsiteY3" fmla="*/ 204470 h 744855"/>
                <a:gd name="connisteX4" fmla="*/ 456565 w 889000"/>
                <a:gd name="connsiteY4" fmla="*/ 0 h 7448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889000" h="744855">
                  <a:moveTo>
                    <a:pt x="456565" y="0"/>
                  </a:moveTo>
                  <a:lnTo>
                    <a:pt x="0" y="744855"/>
                  </a:lnTo>
                  <a:lnTo>
                    <a:pt x="889000" y="744855"/>
                  </a:lnTo>
                  <a:lnTo>
                    <a:pt x="889000" y="204470"/>
                  </a:lnTo>
                  <a:lnTo>
                    <a:pt x="456565" y="0"/>
                  </a:lnTo>
                  <a:close/>
                </a:path>
              </a:pathLst>
            </a:custGeom>
            <a:noFill/>
            <a:ln w="28575" cmpd="sng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374" y="2515"/>
              <a:ext cx="1570" cy="813"/>
            </a:xfrm>
            <a:custGeom>
              <a:avLst/>
              <a:gdLst>
                <a:gd name="connisteX0" fmla="*/ 252095 w 996950"/>
                <a:gd name="connsiteY0" fmla="*/ 0 h 516255"/>
                <a:gd name="connisteX1" fmla="*/ 0 w 996950"/>
                <a:gd name="connsiteY1" fmla="*/ 516255 h 516255"/>
                <a:gd name="connisteX2" fmla="*/ 732790 w 996950"/>
                <a:gd name="connsiteY2" fmla="*/ 504190 h 516255"/>
                <a:gd name="connisteX3" fmla="*/ 996950 w 996950"/>
                <a:gd name="connsiteY3" fmla="*/ 0 h 516255"/>
                <a:gd name="connisteX4" fmla="*/ 252095 w 996950"/>
                <a:gd name="connsiteY4" fmla="*/ 0 h 5162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996950" h="516255">
                  <a:moveTo>
                    <a:pt x="252095" y="0"/>
                  </a:moveTo>
                  <a:lnTo>
                    <a:pt x="0" y="516255"/>
                  </a:lnTo>
                  <a:lnTo>
                    <a:pt x="732790" y="504190"/>
                  </a:lnTo>
                  <a:lnTo>
                    <a:pt x="996950" y="0"/>
                  </a:lnTo>
                  <a:lnTo>
                    <a:pt x="252095" y="0"/>
                  </a:lnTo>
                  <a:close/>
                </a:path>
              </a:pathLst>
            </a:custGeom>
            <a:noFill/>
            <a:ln w="28575" cmpd="sng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6601" y="3952"/>
              <a:ext cx="1097" cy="1154"/>
            </a:xfrm>
            <a:custGeom>
              <a:avLst/>
              <a:gdLst>
                <a:gd name="connisteX0" fmla="*/ 204470 w 696595"/>
                <a:gd name="connsiteY0" fmla="*/ 0 h 732790"/>
                <a:gd name="connisteX1" fmla="*/ 0 w 696595"/>
                <a:gd name="connsiteY1" fmla="*/ 288290 h 732790"/>
                <a:gd name="connisteX2" fmla="*/ 180340 w 696595"/>
                <a:gd name="connsiteY2" fmla="*/ 648970 h 732790"/>
                <a:gd name="connisteX3" fmla="*/ 480695 w 696595"/>
                <a:gd name="connsiteY3" fmla="*/ 732790 h 732790"/>
                <a:gd name="connisteX4" fmla="*/ 696595 w 696595"/>
                <a:gd name="connsiteY4" fmla="*/ 348615 h 732790"/>
                <a:gd name="connisteX5" fmla="*/ 564515 w 696595"/>
                <a:gd name="connsiteY5" fmla="*/ 12065 h 732790"/>
                <a:gd name="connisteX6" fmla="*/ 204470 w 696595"/>
                <a:gd name="connsiteY6" fmla="*/ 0 h 73279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696595" h="732790">
                  <a:moveTo>
                    <a:pt x="204470" y="0"/>
                  </a:moveTo>
                  <a:lnTo>
                    <a:pt x="0" y="288290"/>
                  </a:lnTo>
                  <a:lnTo>
                    <a:pt x="180340" y="648970"/>
                  </a:lnTo>
                  <a:lnTo>
                    <a:pt x="480695" y="732790"/>
                  </a:lnTo>
                  <a:lnTo>
                    <a:pt x="696595" y="348615"/>
                  </a:lnTo>
                  <a:lnTo>
                    <a:pt x="564515" y="12065"/>
                  </a:lnTo>
                  <a:lnTo>
                    <a:pt x="204470" y="0"/>
                  </a:lnTo>
                  <a:close/>
                </a:path>
              </a:pathLst>
            </a:custGeom>
            <a:noFill/>
            <a:ln w="28575" cmpd="sng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" name="任意多边形 1"/>
            <p:cNvSpPr/>
            <p:nvPr/>
          </p:nvSpPr>
          <p:spPr>
            <a:xfrm>
              <a:off x="9155" y="2363"/>
              <a:ext cx="1267" cy="984"/>
            </a:xfrm>
            <a:custGeom>
              <a:avLst/>
              <a:gdLst>
                <a:gd name="connisteX0" fmla="*/ 408305 w 804545"/>
                <a:gd name="connsiteY0" fmla="*/ 0 h 624840"/>
                <a:gd name="connisteX1" fmla="*/ 23495 w 804545"/>
                <a:gd name="connsiteY1" fmla="*/ 252730 h 624840"/>
                <a:gd name="connisteX2" fmla="*/ 0 w 804545"/>
                <a:gd name="connsiteY2" fmla="*/ 624840 h 624840"/>
                <a:gd name="connisteX3" fmla="*/ 804545 w 804545"/>
                <a:gd name="connsiteY3" fmla="*/ 612775 h 624840"/>
                <a:gd name="connisteX4" fmla="*/ 720725 w 804545"/>
                <a:gd name="connsiteY4" fmla="*/ 156210 h 624840"/>
                <a:gd name="connisteX5" fmla="*/ 408305 w 804545"/>
                <a:gd name="connsiteY5" fmla="*/ 0 h 624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804545" h="624840">
                  <a:moveTo>
                    <a:pt x="408305" y="0"/>
                  </a:moveTo>
                  <a:lnTo>
                    <a:pt x="23495" y="252730"/>
                  </a:lnTo>
                  <a:lnTo>
                    <a:pt x="0" y="624840"/>
                  </a:lnTo>
                  <a:lnTo>
                    <a:pt x="804545" y="612775"/>
                  </a:lnTo>
                  <a:lnTo>
                    <a:pt x="720725" y="156210"/>
                  </a:lnTo>
                  <a:lnTo>
                    <a:pt x="408305" y="0"/>
                  </a:lnTo>
                  <a:close/>
                </a:path>
              </a:pathLst>
            </a:custGeom>
            <a:noFill/>
            <a:ln w="28575" cmpd="sng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9287" y="3668"/>
              <a:ext cx="1003" cy="1476"/>
            </a:xfrm>
            <a:custGeom>
              <a:avLst/>
              <a:gdLst>
                <a:gd name="connisteX0" fmla="*/ 324485 w 636905"/>
                <a:gd name="connsiteY0" fmla="*/ 0 h 937260"/>
                <a:gd name="connisteX1" fmla="*/ 0 w 636905"/>
                <a:gd name="connsiteY1" fmla="*/ 793115 h 937260"/>
                <a:gd name="connisteX2" fmla="*/ 300355 w 636905"/>
                <a:gd name="connsiteY2" fmla="*/ 937260 h 937260"/>
                <a:gd name="connisteX3" fmla="*/ 636905 w 636905"/>
                <a:gd name="connsiteY3" fmla="*/ 132715 h 937260"/>
                <a:gd name="connisteX4" fmla="*/ 324485 w 636905"/>
                <a:gd name="connsiteY4" fmla="*/ 0 h 93726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636905" h="937260">
                  <a:moveTo>
                    <a:pt x="324485" y="0"/>
                  </a:moveTo>
                  <a:lnTo>
                    <a:pt x="0" y="793115"/>
                  </a:lnTo>
                  <a:lnTo>
                    <a:pt x="300355" y="937260"/>
                  </a:lnTo>
                  <a:lnTo>
                    <a:pt x="636905" y="132715"/>
                  </a:lnTo>
                  <a:lnTo>
                    <a:pt x="324485" y="0"/>
                  </a:lnTo>
                  <a:close/>
                </a:path>
              </a:pathLst>
            </a:custGeom>
            <a:noFill/>
            <a:ln w="28575" cmpd="sng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1633" y="2439"/>
              <a:ext cx="889" cy="851"/>
            </a:xfrm>
            <a:custGeom>
              <a:avLst/>
              <a:gdLst>
                <a:gd name="connisteX0" fmla="*/ 0 w 564515"/>
                <a:gd name="connsiteY0" fmla="*/ 71755 h 540385"/>
                <a:gd name="connisteX1" fmla="*/ 83820 w 564515"/>
                <a:gd name="connsiteY1" fmla="*/ 540385 h 540385"/>
                <a:gd name="connisteX2" fmla="*/ 564515 w 564515"/>
                <a:gd name="connsiteY2" fmla="*/ 456565 h 540385"/>
                <a:gd name="connisteX3" fmla="*/ 467995 w 564515"/>
                <a:gd name="connsiteY3" fmla="*/ 0 h 540385"/>
                <a:gd name="connisteX4" fmla="*/ 0 w 564515"/>
                <a:gd name="connsiteY4" fmla="*/ 71755 h 54038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564515" h="540385">
                  <a:moveTo>
                    <a:pt x="0" y="71755"/>
                  </a:moveTo>
                  <a:lnTo>
                    <a:pt x="83820" y="540385"/>
                  </a:lnTo>
                  <a:lnTo>
                    <a:pt x="564515" y="456565"/>
                  </a:lnTo>
                  <a:lnTo>
                    <a:pt x="467995" y="0"/>
                  </a:lnTo>
                  <a:lnTo>
                    <a:pt x="0" y="71755"/>
                  </a:lnTo>
                  <a:close/>
                </a:path>
              </a:pathLst>
            </a:custGeom>
            <a:noFill/>
            <a:ln w="28575" cmpd="sng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1462" y="3744"/>
              <a:ext cx="1249" cy="1305"/>
            </a:xfrm>
            <a:custGeom>
              <a:avLst/>
              <a:gdLst>
                <a:gd name="connisteX0" fmla="*/ 504825 w 793115"/>
                <a:gd name="connsiteY0" fmla="*/ 0 h 828675"/>
                <a:gd name="connisteX1" fmla="*/ 0 w 793115"/>
                <a:gd name="connsiteY1" fmla="*/ 132080 h 828675"/>
                <a:gd name="connisteX2" fmla="*/ 0 w 793115"/>
                <a:gd name="connsiteY2" fmla="*/ 648970 h 828675"/>
                <a:gd name="connisteX3" fmla="*/ 468630 w 793115"/>
                <a:gd name="connsiteY3" fmla="*/ 828675 h 828675"/>
                <a:gd name="connisteX4" fmla="*/ 793115 w 793115"/>
                <a:gd name="connsiteY4" fmla="*/ 408305 h 828675"/>
                <a:gd name="connisteX5" fmla="*/ 504825 w 793115"/>
                <a:gd name="connsiteY5" fmla="*/ 0 h 8286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793115" h="828675">
                  <a:moveTo>
                    <a:pt x="504825" y="0"/>
                  </a:moveTo>
                  <a:lnTo>
                    <a:pt x="0" y="132080"/>
                  </a:lnTo>
                  <a:lnTo>
                    <a:pt x="0" y="648970"/>
                  </a:lnTo>
                  <a:lnTo>
                    <a:pt x="468630" y="828675"/>
                  </a:lnTo>
                  <a:lnTo>
                    <a:pt x="793115" y="408305"/>
                  </a:lnTo>
                  <a:lnTo>
                    <a:pt x="504825" y="0"/>
                  </a:lnTo>
                  <a:close/>
                </a:path>
              </a:pathLst>
            </a:custGeom>
            <a:noFill/>
            <a:ln w="28575" cmpd="sng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15" name="标题 3"/>
          <p:cNvSpPr>
            <a:spLocks noGrp="1"/>
          </p:cNvSpPr>
          <p:nvPr/>
        </p:nvSpPr>
        <p:spPr>
          <a:xfrm>
            <a:off x="4303713" y="2427288"/>
            <a:ext cx="431800" cy="4333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5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6" name="标题 3"/>
          <p:cNvSpPr>
            <a:spLocks noGrp="1"/>
          </p:cNvSpPr>
          <p:nvPr/>
        </p:nvSpPr>
        <p:spPr>
          <a:xfrm>
            <a:off x="7688263" y="2500313"/>
            <a:ext cx="431800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5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7" name="标题 3"/>
          <p:cNvSpPr>
            <a:spLocks noGrp="1"/>
          </p:cNvSpPr>
          <p:nvPr/>
        </p:nvSpPr>
        <p:spPr>
          <a:xfrm>
            <a:off x="6032500" y="2471738"/>
            <a:ext cx="431800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4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9" name="标题 3"/>
          <p:cNvSpPr>
            <a:spLocks noGrp="1"/>
          </p:cNvSpPr>
          <p:nvPr/>
        </p:nvSpPr>
        <p:spPr>
          <a:xfrm>
            <a:off x="4303713" y="3435350"/>
            <a:ext cx="431800" cy="4333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4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0" name="标题 3"/>
          <p:cNvSpPr>
            <a:spLocks noGrp="1"/>
          </p:cNvSpPr>
          <p:nvPr/>
        </p:nvSpPr>
        <p:spPr>
          <a:xfrm>
            <a:off x="9128125" y="2427288"/>
            <a:ext cx="433388" cy="4333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4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1" name="标题 3"/>
          <p:cNvSpPr>
            <a:spLocks noGrp="1"/>
          </p:cNvSpPr>
          <p:nvPr/>
        </p:nvSpPr>
        <p:spPr>
          <a:xfrm>
            <a:off x="7759700" y="3435350"/>
            <a:ext cx="360363" cy="4333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4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2" name="标题 3"/>
          <p:cNvSpPr>
            <a:spLocks noGrp="1"/>
          </p:cNvSpPr>
          <p:nvPr/>
        </p:nvSpPr>
        <p:spPr>
          <a:xfrm>
            <a:off x="6032500" y="3435350"/>
            <a:ext cx="431800" cy="4333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6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3" name="标题 3"/>
          <p:cNvSpPr>
            <a:spLocks noGrp="1"/>
          </p:cNvSpPr>
          <p:nvPr/>
        </p:nvSpPr>
        <p:spPr>
          <a:xfrm>
            <a:off x="9128125" y="3427413"/>
            <a:ext cx="360363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5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943350" y="4903788"/>
            <a:ext cx="4321175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943350" y="5264150"/>
            <a:ext cx="4321175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943350" y="5624513"/>
            <a:ext cx="4321175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383213" y="4903788"/>
            <a:ext cx="0" cy="720725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823075" y="4903788"/>
            <a:ext cx="0" cy="720725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标题 3"/>
          <p:cNvSpPr>
            <a:spLocks noGrp="1"/>
          </p:cNvSpPr>
          <p:nvPr/>
        </p:nvSpPr>
        <p:spPr>
          <a:xfrm>
            <a:off x="4014788" y="4886325"/>
            <a:ext cx="1368425" cy="360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四边形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3" name="标题 3"/>
          <p:cNvSpPr>
            <a:spLocks noGrp="1"/>
          </p:cNvSpPr>
          <p:nvPr/>
        </p:nvSpPr>
        <p:spPr>
          <a:xfrm>
            <a:off x="5383213" y="4886325"/>
            <a:ext cx="1439862" cy="360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五边形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标题 3"/>
          <p:cNvSpPr>
            <a:spLocks noGrp="1"/>
          </p:cNvSpPr>
          <p:nvPr/>
        </p:nvSpPr>
        <p:spPr>
          <a:xfrm>
            <a:off x="6823075" y="4886325"/>
            <a:ext cx="1441450" cy="360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六边形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5" name="标题 3"/>
          <p:cNvSpPr>
            <a:spLocks noGrp="1"/>
          </p:cNvSpPr>
          <p:nvPr/>
        </p:nvSpPr>
        <p:spPr>
          <a:xfrm>
            <a:off x="3943350" y="5254625"/>
            <a:ext cx="1439863" cy="360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r>
              <a:rPr lang="zh-CN" altLang="en-US" sz="2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6" name="标题 3"/>
          <p:cNvSpPr>
            <a:spLocks noGrp="1"/>
          </p:cNvSpPr>
          <p:nvPr/>
        </p:nvSpPr>
        <p:spPr>
          <a:xfrm>
            <a:off x="5383213" y="5254625"/>
            <a:ext cx="1439862" cy="360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r>
              <a:rPr lang="zh-CN" altLang="en-US" sz="2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" name="标题 3"/>
          <p:cNvSpPr>
            <a:spLocks noGrp="1"/>
          </p:cNvSpPr>
          <p:nvPr/>
        </p:nvSpPr>
        <p:spPr>
          <a:xfrm>
            <a:off x="6823075" y="5254625"/>
            <a:ext cx="1441450" cy="360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r>
              <a:rPr lang="zh-CN" altLang="en-US" sz="2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8" name="标题 3"/>
          <p:cNvSpPr>
            <a:spLocks noGrp="1"/>
          </p:cNvSpPr>
          <p:nvPr/>
        </p:nvSpPr>
        <p:spPr>
          <a:xfrm>
            <a:off x="4303713" y="5235575"/>
            <a:ext cx="431800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200" dirty="0"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4</a:t>
            </a:r>
            <a:endParaRPr lang="zh-CN" altLang="en-US" sz="22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743575" y="5235575"/>
            <a:ext cx="431800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200" dirty="0"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3</a:t>
            </a:r>
            <a:endParaRPr lang="zh-CN" altLang="en-US" sz="22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8" name="标题 3"/>
          <p:cNvSpPr>
            <a:spLocks noGrp="1"/>
          </p:cNvSpPr>
          <p:nvPr/>
        </p:nvSpPr>
        <p:spPr>
          <a:xfrm>
            <a:off x="7183438" y="5235575"/>
            <a:ext cx="431800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200"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2</a:t>
            </a:r>
            <a:endParaRPr lang="zh-CN" altLang="en-US" sz="22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pic>
        <p:nvPicPr>
          <p:cNvPr id="68" name="图片 67" descr="C:\Users\yue\Desktop\3.jpeg3"/>
          <p:cNvPicPr>
            <a:picLocks noChangeAspect="1"/>
          </p:cNvPicPr>
          <p:nvPr/>
        </p:nvPicPr>
        <p:blipFill>
          <a:blip r:embed="rId1"/>
          <a:srcRect t="1764" r="1841"/>
          <a:stretch>
            <a:fillRect/>
          </a:stretch>
        </p:blipFill>
        <p:spPr>
          <a:xfrm>
            <a:off x="2797175" y="2743835"/>
            <a:ext cx="2538730" cy="335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" name="图片 68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923" y="4216083"/>
            <a:ext cx="2219325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" name="矩形 69"/>
          <p:cNvSpPr/>
          <p:nvPr/>
        </p:nvSpPr>
        <p:spPr>
          <a:xfrm>
            <a:off x="5038725" y="903605"/>
            <a:ext cx="201549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lvl="0" algn="ctr"/>
            <a:r>
              <a:rPr lang="zh-CN" altLang="en-US" sz="48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+mj-lt"/>
                <a:ea typeface="+mj-lt"/>
                <a:sym typeface="+mn-ea"/>
              </a:rPr>
              <a:t>数一数</a:t>
            </a:r>
            <a:endParaRPr lang="zh-CN" altLang="en-US" sz="48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+mj-lt"/>
              <a:ea typeface="+mj-lt"/>
              <a:sym typeface="+mn-ea"/>
            </a:endParaRPr>
          </a:p>
        </p:txBody>
      </p:sp>
      <p:sp>
        <p:nvSpPr>
          <p:cNvPr id="71" name="标题 3"/>
          <p:cNvSpPr>
            <a:spLocks noGrp="1"/>
          </p:cNvSpPr>
          <p:nvPr/>
        </p:nvSpPr>
        <p:spPr>
          <a:xfrm>
            <a:off x="2287588" y="1809750"/>
            <a:ext cx="8064500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sym typeface="宋体" panose="02010600030101010101" pitchFamily="2" charset="-122"/>
              </a:rPr>
              <a:t>. 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数数下面的图形各有几条边，照样子写一写，再填表。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2606675" y="2784475"/>
            <a:ext cx="2286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3354705" y="3201035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H="1">
            <a:off x="2668905" y="3201035"/>
            <a:ext cx="152400" cy="1073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3049905" y="2515235"/>
            <a:ext cx="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3049905" y="3353435"/>
            <a:ext cx="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3354705" y="2743835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电话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32" grpId="0"/>
      <p:bldP spid="33" grpId="0"/>
      <p:bldP spid="6" grpId="0"/>
      <p:bldP spid="35" grpId="0"/>
      <p:bldP spid="36" grpId="0"/>
      <p:bldP spid="37" grpId="0"/>
      <p:bldP spid="38" grpId="0"/>
      <p:bldP spid="7" grpId="0"/>
      <p:bldP spid="8" grpId="0"/>
      <p:bldP spid="71" grpId="1"/>
      <p:bldP spid="15" grpId="1"/>
      <p:bldP spid="16" grpId="1"/>
      <p:bldP spid="17" grpId="1"/>
      <p:bldP spid="19" grpId="1"/>
      <p:bldP spid="20" grpId="1"/>
      <p:bldP spid="21" grpId="1"/>
      <p:bldP spid="22" grpId="1"/>
      <p:bldP spid="23" grpId="1"/>
      <p:bldP spid="32" grpId="1"/>
      <p:bldP spid="33" grpId="1"/>
      <p:bldP spid="6" grpId="1"/>
      <p:bldP spid="35" grpId="1"/>
      <p:bldP spid="36" grpId="1"/>
      <p:bldP spid="37" grpId="1"/>
      <p:bldP spid="38" grpId="1"/>
      <p:bldP spid="7" grpId="1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0975" y="22225"/>
            <a:ext cx="12357735" cy="69068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12485" y="22225"/>
            <a:ext cx="4718050" cy="14452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r>
              <a:rPr lang="zh-CN" altLang="en-US" sz="8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闯关啦！</a:t>
            </a:r>
            <a:endParaRPr lang="zh-CN" altLang="en-US" sz="8800" b="1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415" y="4465955"/>
            <a:ext cx="2696210" cy="2696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3"/>
          <p:cNvSpPr>
            <a:spLocks noGrp="1"/>
          </p:cNvSpPr>
          <p:nvPr/>
        </p:nvSpPr>
        <p:spPr>
          <a:xfrm>
            <a:off x="2381250" y="2011363"/>
            <a:ext cx="1368425" cy="420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sym typeface="宋体" panose="02010600030101010101" pitchFamily="2" charset="-122"/>
              </a:rPr>
              <a:t>. 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sym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标题 3"/>
          <p:cNvSpPr>
            <a:spLocks noGrp="1"/>
          </p:cNvSpPr>
          <p:nvPr/>
        </p:nvSpPr>
        <p:spPr>
          <a:xfrm>
            <a:off x="3460750" y="1868488"/>
            <a:ext cx="6985000" cy="720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你能把一张四边形纸分成两个三角形吗？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5290" y="1006467"/>
            <a:ext cx="3738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lvl="0" algn="ctr"/>
            <a:r>
              <a:rPr lang="zh-CN" altLang="en-US" sz="40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第一关：分一分</a:t>
            </a:r>
            <a:endParaRPr lang="zh-CN" altLang="en-US" sz="40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32188" y="4244975"/>
            <a:ext cx="6265862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你能把一张四边形纸分成一个三角形和一个四边形吗？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0048" y="2725658"/>
            <a:ext cx="1592580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9980" y="2725658"/>
            <a:ext cx="1737360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4692" y="2611358"/>
            <a:ext cx="1592580" cy="14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接连接符 21"/>
          <p:cNvCxnSpPr/>
          <p:nvPr/>
        </p:nvCxnSpPr>
        <p:spPr>
          <a:xfrm flipV="1">
            <a:off x="3152056" y="2819565"/>
            <a:ext cx="861144" cy="113710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3146648" y="3105027"/>
            <a:ext cx="1433819" cy="84907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04895" y="916975"/>
            <a:ext cx="3521710" cy="605086"/>
          </a:xfrm>
          <a:prstGeom prst="roundRect">
            <a:avLst>
              <a:gd name="adj" fmla="val 45833"/>
            </a:avLst>
          </a:prstGeom>
          <a:solidFill>
            <a:schemeClr val="accent2"/>
          </a:solidFill>
        </p:spPr>
        <p:txBody>
          <a:bodyPr vert="horz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Calibri" panose="020F0502020204030204" pitchFamily="34" charset="0"/>
              </a:rPr>
              <a:t>                          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MH_Others_2"/>
          <p:cNvSpPr txBox="1"/>
          <p:nvPr>
            <p:custDataLst>
              <p:tags r:id="rId1"/>
            </p:custDataLst>
          </p:nvPr>
        </p:nvSpPr>
        <p:spPr>
          <a:xfrm rot="5400000">
            <a:off x="8002618" y="3865721"/>
            <a:ext cx="3694287" cy="646349"/>
          </a:xfrm>
          <a:prstGeom prst="rect">
            <a:avLst/>
          </a:prstGeom>
          <a:noFill/>
        </p:spPr>
        <p:txBody>
          <a:bodyPr wrap="square" lIns="91458" tIns="45729" rIns="91458" bIns="45729">
            <a:spAutoFit/>
          </a:bodyPr>
          <a:lstStyle/>
          <a:p>
            <a:pPr algn="ctr">
              <a:defRPr/>
            </a:pPr>
            <a:r>
              <a:rPr lang="en-US" altLang="zh-CN" sz="3600" spc="300" dirty="0">
                <a:solidFill>
                  <a:schemeClr val="tx2"/>
                </a:solidFill>
                <a:latin typeface="+mn-ea"/>
                <a:ea typeface="+mn-ea"/>
              </a:rPr>
              <a:t>CONTENTS</a:t>
            </a:r>
            <a:endParaRPr lang="zh-CN" altLang="en-US" sz="3600" spc="3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1680" y="2978065"/>
            <a:ext cx="1440000" cy="1440000"/>
          </a:xfrm>
          <a:prstGeom prst="rect">
            <a:avLst/>
          </a:prstGeom>
          <a:solidFill>
            <a:srgbClr val="41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445456" y="2978065"/>
            <a:ext cx="1440000" cy="1440000"/>
          </a:xfrm>
          <a:prstGeom prst="rect">
            <a:avLst/>
          </a:prstGeom>
          <a:solidFill>
            <a:srgbClr val="41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直角三角形 32"/>
          <p:cNvSpPr/>
          <p:nvPr/>
        </p:nvSpPr>
        <p:spPr>
          <a:xfrm flipH="1" flipV="1">
            <a:off x="2420056" y="2952665"/>
            <a:ext cx="1440000" cy="1440000"/>
          </a:xfrm>
          <a:prstGeom prst="rtTriangle">
            <a:avLst/>
          </a:prstGeom>
          <a:solidFill>
            <a:srgbClr val="A2E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1221160" y="2088568"/>
            <a:ext cx="1368152" cy="420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charset="-122"/>
                <a:sym typeface="宋体" panose="02010600030101010101" pitchFamily="2" charset="-122"/>
              </a:rPr>
              <a:t>. 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2301240" y="2063115"/>
            <a:ext cx="7224395" cy="791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在一张正方形纸上折出一个三角形（只能折一次），剩下的部分是什么图形？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4499660" y="4473156"/>
            <a:ext cx="1368152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22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四边形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6524813" y="4473156"/>
            <a:ext cx="1368152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22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五边形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2470697" y="4473156"/>
            <a:ext cx="1368152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22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三角形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699456" y="3232065"/>
            <a:ext cx="1440000" cy="144000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477904" y="2982337"/>
            <a:ext cx="1440000" cy="1440000"/>
          </a:xfrm>
          <a:prstGeom prst="rect">
            <a:avLst/>
          </a:prstGeom>
          <a:solidFill>
            <a:srgbClr val="41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4461680" y="2978065"/>
            <a:ext cx="1439509" cy="72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直角三角形 40"/>
          <p:cNvSpPr/>
          <p:nvPr/>
        </p:nvSpPr>
        <p:spPr>
          <a:xfrm flipH="1" flipV="1">
            <a:off x="4464220" y="2978065"/>
            <a:ext cx="1440000" cy="702000"/>
          </a:xfrm>
          <a:prstGeom prst="rtTriangle">
            <a:avLst/>
          </a:prstGeom>
          <a:solidFill>
            <a:srgbClr val="A2E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>
            <a:off x="2445456" y="2978065"/>
            <a:ext cx="1439509" cy="144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直角三角形 44"/>
          <p:cNvSpPr/>
          <p:nvPr/>
        </p:nvSpPr>
        <p:spPr>
          <a:xfrm flipH="1" flipV="1">
            <a:off x="7197904" y="2982337"/>
            <a:ext cx="720000" cy="702000"/>
          </a:xfrm>
          <a:prstGeom prst="rtTriangle">
            <a:avLst/>
          </a:prstGeom>
          <a:solidFill>
            <a:srgbClr val="A2E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7197904" y="2982337"/>
            <a:ext cx="719349" cy="72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2445296" y="4421717"/>
            <a:ext cx="14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462171" y="4421717"/>
            <a:ext cx="14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477744" y="4421717"/>
            <a:ext cx="14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rot="5400000">
            <a:off x="1722512" y="3707698"/>
            <a:ext cx="14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rot="5400000">
            <a:off x="3741520" y="3710184"/>
            <a:ext cx="14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rot="5400000">
            <a:off x="5761192" y="3707612"/>
            <a:ext cx="14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rot="5400000">
            <a:off x="5540440" y="4056324"/>
            <a:ext cx="72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rot="5400000">
            <a:off x="7559285" y="4066495"/>
            <a:ext cx="72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rot="10800000">
            <a:off x="6472600" y="2988695"/>
            <a:ext cx="72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6621760" y="5565998"/>
            <a:ext cx="288032" cy="216024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125816" y="5565998"/>
            <a:ext cx="288032" cy="216024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629872" y="5565998"/>
            <a:ext cx="288032" cy="216024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14090" y="822317"/>
            <a:ext cx="3738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lvl="0" algn="ctr"/>
            <a:r>
              <a:rPr lang="zh-CN" altLang="en-US" sz="40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第二关：折一折</a:t>
            </a:r>
            <a:endParaRPr lang="zh-CN" altLang="en-US" sz="40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5" grpId="0" bldLvl="0" animBg="1"/>
      <p:bldP spid="22" grpId="0" bldLvl="0" animBg="1"/>
      <p:bldP spid="30" grpId="0"/>
      <p:bldP spid="14" grpId="0"/>
      <p:bldP spid="19" grpId="0"/>
      <p:bldP spid="20" grpId="0"/>
      <p:bldP spid="21" grpId="0"/>
      <p:bldP spid="26" grpId="0" bldLvl="0" animBg="1"/>
      <p:bldP spid="41" grpId="0" bldLvl="0" animBg="1"/>
      <p:bldP spid="4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副标题 65539"/>
          <p:cNvSpPr>
            <a:spLocks noGrp="1"/>
          </p:cNvSpPr>
          <p:nvPr>
            <p:ph type="subTitle" idx="1"/>
          </p:nvPr>
        </p:nvSpPr>
        <p:spPr>
          <a:xfrm>
            <a:off x="5999480" y="2077720"/>
            <a:ext cx="5299075" cy="2773045"/>
          </a:xfrm>
          <a:ln>
            <a:solidFill>
              <a:srgbClr val="FF0000"/>
            </a:solidFill>
            <a:miter/>
          </a:ln>
        </p:spPr>
        <p:txBody>
          <a:bodyPr anchor="t"/>
          <a:p>
            <a:pPr marL="0" lvl="0" indent="0" algn="l" defTabSz="914400" fontAlgn="base">
              <a:lnSpc>
                <a:spcPct val="90000"/>
              </a:lnSpc>
              <a:buSzPct val="100000"/>
              <a:buNone/>
            </a:pPr>
            <a:r>
              <a:rPr lang="en-US" altLang="zh-CN" sz="2800" strike="noStrike" noProof="1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  </a:t>
            </a:r>
            <a:r>
              <a:rPr lang="zh-CN" altLang="en-US" sz="4400" strike="noStrike" noProof="1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今天，我们认识了哪些图形？</a:t>
            </a:r>
            <a:endParaRPr lang="zh-CN" altLang="en-US" sz="4400" strike="noStrike" noProof="1" dirty="0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marL="0" lvl="0" indent="0" algn="l" defTabSz="914400" fontAlgn="base">
              <a:lnSpc>
                <a:spcPct val="90000"/>
              </a:lnSpc>
              <a:buSzPct val="100000"/>
              <a:buNone/>
            </a:pPr>
            <a:r>
              <a:rPr lang="zh-CN" altLang="en-US" sz="4400" strike="noStrike" noProof="1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用什么方法判断出来的？</a:t>
            </a:r>
            <a:endParaRPr lang="zh-CN" altLang="en-US" sz="4400" strike="noStrike" noProof="1" dirty="0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marL="0" lvl="0" indent="0" algn="ctr" defTabSz="914400" fontAlgn="base">
              <a:lnSpc>
                <a:spcPct val="90000"/>
              </a:lnSpc>
              <a:buSzPct val="100000"/>
              <a:buNone/>
            </a:pPr>
            <a:endParaRPr lang="zh-CN" altLang="en-US" sz="4400" strike="noStrike" noProof="1" dirty="0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20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1630" y="1073785"/>
            <a:ext cx="389255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</p:txBody>
      </p:sp>
      <p:pic>
        <p:nvPicPr>
          <p:cNvPr id="3" name="图片 2" descr="鸟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675" y="615950"/>
            <a:ext cx="6259195" cy="2924175"/>
          </a:xfrm>
          <a:prstGeom prst="rect">
            <a:avLst/>
          </a:prstGeom>
        </p:spPr>
      </p:pic>
      <p:pic>
        <p:nvPicPr>
          <p:cNvPr id="4" name="图片 3" descr="水立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615" y="3044190"/>
            <a:ext cx="5133975" cy="3194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60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8"/>
          <p:cNvGrpSpPr/>
          <p:nvPr/>
        </p:nvGrpSpPr>
        <p:grpSpPr>
          <a:xfrm>
            <a:off x="8220075" y="2159000"/>
            <a:ext cx="1847850" cy="1647825"/>
            <a:chOff x="1621" y="4415"/>
            <a:chExt cx="2910" cy="2596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1687" y="5286"/>
              <a:ext cx="2678" cy="799"/>
            </a:xfrm>
            <a:prstGeom prst="line">
              <a:avLst/>
            </a:prstGeom>
            <a:ln w="28575" cmpd="sng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任意多边形 2"/>
            <p:cNvSpPr/>
            <p:nvPr/>
          </p:nvSpPr>
          <p:spPr>
            <a:xfrm>
              <a:off x="1621" y="4415"/>
              <a:ext cx="2911" cy="2597"/>
            </a:xfrm>
            <a:custGeom>
              <a:avLst/>
              <a:gdLst>
                <a:gd name="connisteX0" fmla="*/ 189230 w 1848485"/>
                <a:gd name="connsiteY0" fmla="*/ 20955 h 1649095"/>
                <a:gd name="connisteX1" fmla="*/ 0 w 1848485"/>
                <a:gd name="connsiteY1" fmla="*/ 1417955 h 1649095"/>
                <a:gd name="connisteX2" fmla="*/ 1848485 w 1848485"/>
                <a:gd name="connsiteY2" fmla="*/ 1649095 h 1649095"/>
                <a:gd name="connisteX3" fmla="*/ 1659255 w 1848485"/>
                <a:gd name="connsiteY3" fmla="*/ 0 h 1649095"/>
                <a:gd name="connisteX4" fmla="*/ 189230 w 1848485"/>
                <a:gd name="connsiteY4" fmla="*/ 20955 h 16490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848485" h="1649095">
                  <a:moveTo>
                    <a:pt x="189230" y="20955"/>
                  </a:moveTo>
                  <a:lnTo>
                    <a:pt x="0" y="1417955"/>
                  </a:lnTo>
                  <a:lnTo>
                    <a:pt x="1848485" y="1649095"/>
                  </a:lnTo>
                  <a:lnTo>
                    <a:pt x="1659255" y="0"/>
                  </a:lnTo>
                  <a:lnTo>
                    <a:pt x="189230" y="20955"/>
                  </a:lnTo>
                  <a:close/>
                </a:path>
              </a:pathLst>
            </a:custGeom>
            <a:noFill/>
            <a:ln w="28575" cmpd="sng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777" y="4432"/>
              <a:ext cx="615" cy="2442"/>
            </a:xfrm>
            <a:prstGeom prst="line">
              <a:avLst/>
            </a:prstGeom>
            <a:ln w="28575" cmpd="sng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4219575" y="981074"/>
            <a:ext cx="37566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lvl="0" algn="ctr"/>
            <a:r>
              <a:rPr lang="zh-CN" altLang="en-US" sz="40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+mj-lt"/>
                <a:ea typeface="+mj-lt"/>
                <a:sym typeface="+mn-ea"/>
              </a:rPr>
              <a:t>大挑战：找一找</a:t>
            </a:r>
            <a:endParaRPr lang="zh-CN" altLang="en-US" sz="40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+mj-lt"/>
              <a:ea typeface="+mj-lt"/>
              <a:sym typeface="+mn-ea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8800" y="2076450"/>
            <a:ext cx="104775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025" y="2076450"/>
            <a:ext cx="118110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5938" y="2859088"/>
            <a:ext cx="12954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3513" y="2616200"/>
            <a:ext cx="1095375" cy="125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标题 3"/>
          <p:cNvSpPr>
            <a:spLocks noGrp="1"/>
          </p:cNvSpPr>
          <p:nvPr/>
        </p:nvSpPr>
        <p:spPr>
          <a:xfrm>
            <a:off x="3201988" y="2159000"/>
            <a:ext cx="503237" cy="4191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5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sym typeface="宋体" panose="02010600030101010101" pitchFamily="2" charset="-122"/>
              </a:rPr>
              <a:t>.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1" name="标题 3"/>
          <p:cNvSpPr>
            <a:spLocks noGrp="1"/>
          </p:cNvSpPr>
          <p:nvPr/>
        </p:nvSpPr>
        <p:spPr>
          <a:xfrm>
            <a:off x="3586163" y="2160588"/>
            <a:ext cx="3960812" cy="717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在右边的图形中，你能找出几个四边形？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026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8800" y="2090738"/>
            <a:ext cx="104775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4825" y="2859088"/>
            <a:ext cx="12954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5075" y="2073275"/>
            <a:ext cx="118110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0338" y="2609850"/>
            <a:ext cx="1095375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9438" y="2071688"/>
            <a:ext cx="181927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7" name="Picture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350" y="2622550"/>
            <a:ext cx="200025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9" name="Picture 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3088" y="2071688"/>
            <a:ext cx="181927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0" name="Picture 1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9275" y="2622550"/>
            <a:ext cx="200025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1" name="Picture 17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6413" y="2076450"/>
            <a:ext cx="1304925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2" name="Picture 18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4825" y="2105025"/>
            <a:ext cx="1304925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3" name="Picture 1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5075" y="2085975"/>
            <a:ext cx="1304925" cy="178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6" name="Picture 2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3963" y="2073275"/>
            <a:ext cx="1304925" cy="178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7" name="Picture 2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7525" y="2073275"/>
            <a:ext cx="2024063" cy="1801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60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697E-6 L -0.51511 0.1781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75147E-6 L -0.49184 0.1892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19574E-6 L -0.28351 0.02809 " pathEditMode="relative" ptsTypes="AA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4137E-6 L -0.25955 0.0129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88519 0.351416 " pathEditMode="relative" rAng="0" ptsTypes="">
                                      <p:cBhvr>
                                        <p:cTn id="7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35772 0.332716 " pathEditMode="relative" rAng="0" ptsTypes="">
                                      <p:cBhvr>
                                        <p:cTn id="9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00185 L -0.165686 0.387521 " pathEditMode="relative" rAng="0" ptsTypes="">
                                      <p:cBhvr>
                                        <p:cTn id="11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52 0.000000 L -0.005311 0.270413 " pathEditMode="relative" rAng="0" ptsTypes="">
                                      <p:cBhvr>
                                        <p:cTn id="12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73319" y="1600994"/>
            <a:ext cx="3753068" cy="2698016"/>
            <a:chOff x="4173319" y="1600994"/>
            <a:chExt cx="3753068" cy="2698016"/>
          </a:xfrm>
        </p:grpSpPr>
        <p:sp>
          <p:nvSpPr>
            <p:cNvPr id="12" name="TextBox 11"/>
            <p:cNvSpPr txBox="1"/>
            <p:nvPr/>
          </p:nvSpPr>
          <p:spPr>
            <a:xfrm>
              <a:off x="4935319" y="2667794"/>
              <a:ext cx="1467068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0" dirty="0" smtClean="0">
                  <a:ln w="28575">
                    <a:noFill/>
                  </a:ln>
                  <a:solidFill>
                    <a:schemeClr val="tx2"/>
                  </a:solidFill>
                  <a:effectLst/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观</a:t>
              </a:r>
              <a:endParaRPr lang="zh-CN" altLang="en-US" sz="10000" dirty="0">
                <a:ln w="28575">
                  <a:noFill/>
                </a:ln>
                <a:solidFill>
                  <a:schemeClr val="tx2"/>
                </a:solidFill>
                <a:effectLst/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59319" y="2439194"/>
              <a:ext cx="1467068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0" dirty="0" smtClean="0">
                  <a:ln w="28575">
                    <a:noFill/>
                  </a:ln>
                  <a:solidFill>
                    <a:schemeClr val="tx2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看</a:t>
              </a:r>
              <a:endParaRPr lang="zh-CN" altLang="en-US" sz="10000" dirty="0">
                <a:ln w="28575">
                  <a:noFill/>
                </a:ln>
                <a:solidFill>
                  <a:schemeClr val="tx2"/>
                </a:solidFill>
                <a:effectLst/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73319" y="1600994"/>
              <a:ext cx="3057247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0" spc="1200" dirty="0" smtClean="0">
                  <a:ln w="28575">
                    <a:noFill/>
                  </a:ln>
                  <a:solidFill>
                    <a:schemeClr val="tx2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谢谢</a:t>
              </a:r>
              <a:endParaRPr lang="zh-CN" altLang="en-US" sz="10000" spc="1200" dirty="0">
                <a:ln w="28575">
                  <a:noFill/>
                </a:ln>
                <a:solidFill>
                  <a:schemeClr val="tx2"/>
                </a:solidFill>
                <a:effectLst/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60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view"/>
          <p:cNvPicPr>
            <a:picLocks noChangeAspect="1"/>
          </p:cNvPicPr>
          <p:nvPr/>
        </p:nvPicPr>
        <p:blipFill>
          <a:blip r:embed="rId1"/>
          <a:srcRect l="2390" t="6994" r="7649"/>
          <a:stretch>
            <a:fillRect/>
          </a:stretch>
        </p:blipFill>
        <p:spPr>
          <a:xfrm>
            <a:off x="-89535" y="-34925"/>
            <a:ext cx="12374245" cy="69284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9FD8F6">
                  <a:alpha val="100000"/>
                </a:srgbClr>
              </a:clrFrom>
              <a:clrTo>
                <a:srgbClr val="9FD8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3980" y="3792220"/>
            <a:ext cx="2990215" cy="2990215"/>
          </a:xfrm>
          <a:prstGeom prst="rect">
            <a:avLst/>
          </a:prstGeom>
        </p:spPr>
      </p:pic>
      <p:pic>
        <p:nvPicPr>
          <p:cNvPr id="5122" name="图片 31" descr="1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740" y="2744788"/>
            <a:ext cx="2536825" cy="1370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7390"/>
          <p:cNvSpPr/>
          <p:nvPr/>
        </p:nvSpPr>
        <p:spPr>
          <a:xfrm>
            <a:off x="5666740" y="3671570"/>
            <a:ext cx="866140" cy="1678305"/>
          </a:xfrm>
          <a:prstGeom prst="rect">
            <a:avLst/>
          </a:prstGeom>
          <a:solidFill>
            <a:srgbClr val="CC9900">
              <a:alpha val="51999"/>
            </a:srgbClr>
          </a:solidFill>
          <a:ln w="9525">
            <a:noFill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4" name="椭圆 2"/>
          <p:cNvSpPr/>
          <p:nvPr/>
        </p:nvSpPr>
        <p:spPr>
          <a:xfrm>
            <a:off x="6302375" y="4448810"/>
            <a:ext cx="120650" cy="123825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20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48760" y="1049655"/>
            <a:ext cx="423037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</p:txBody>
      </p:sp>
      <p:pic>
        <p:nvPicPr>
          <p:cNvPr id="32" name="图片 31" descr="1-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2993" y="788988"/>
            <a:ext cx="5511800" cy="297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2425" y="1368425"/>
            <a:ext cx="85725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925" y="2665413"/>
            <a:ext cx="666750" cy="838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4782820" y="3894138"/>
            <a:ext cx="1871663" cy="1008062"/>
            <a:chOff x="5939" y="6906"/>
            <a:chExt cx="2948" cy="1588"/>
          </a:xfrm>
        </p:grpSpPr>
        <p:sp>
          <p:nvSpPr>
            <p:cNvPr id="6150" name="AutoShape 12"/>
            <p:cNvSpPr/>
            <p:nvPr/>
          </p:nvSpPr>
          <p:spPr>
            <a:xfrm flipH="1">
              <a:off x="5939" y="6906"/>
              <a:ext cx="2948" cy="1587"/>
            </a:xfrm>
            <a:prstGeom prst="wedgeRoundRectCallout">
              <a:avLst>
                <a:gd name="adj1" fmla="val 79375"/>
                <a:gd name="adj2" fmla="val 60389"/>
                <a:gd name="adj3" fmla="val 16667"/>
              </a:avLst>
            </a:prstGeom>
            <a:solidFill>
              <a:srgbClr val="FFFFCC"/>
            </a:solidFill>
            <a:ln w="952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1" name="标题 3"/>
            <p:cNvSpPr>
              <a:spLocks noGrp="1"/>
            </p:cNvSpPr>
            <p:nvPr/>
          </p:nvSpPr>
          <p:spPr>
            <a:xfrm>
              <a:off x="5939" y="7100"/>
              <a:ext cx="2948" cy="12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r>
                <a:rPr lang="zh-CN" altLang="en-US" sz="2200" b="1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我喜欢的图形都有</a:t>
              </a:r>
              <a:r>
                <a:rPr lang="en-US" altLang="zh-CN" sz="2200" dirty="0">
                  <a:latin typeface="Arial" panose="020B0604020202020204" pitchFamily="34" charset="0"/>
                  <a:ea typeface="楷体_GB2312" panose="02010609030101010101" pitchFamily="49" charset="-122"/>
                </a:rPr>
                <a:t>3</a:t>
              </a:r>
              <a:r>
                <a:rPr lang="zh-CN" altLang="en-US" sz="2200" b="1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条边，是三角形。</a:t>
              </a:r>
              <a:endParaRPr lang="zh-CN" altLang="en-US" sz="22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pic>
        <p:nvPicPr>
          <p:cNvPr id="3" name="图片 2" descr="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7360" y="2988310"/>
            <a:ext cx="2311400" cy="3422650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6414770" y="2024380"/>
            <a:ext cx="746125" cy="730250"/>
          </a:xfrm>
          <a:custGeom>
            <a:avLst/>
            <a:gdLst>
              <a:gd name="connisteX0" fmla="*/ 508000 w 746125"/>
              <a:gd name="connsiteY0" fmla="*/ 0 h 730250"/>
              <a:gd name="connisteX1" fmla="*/ 0 w 746125"/>
              <a:gd name="connsiteY1" fmla="*/ 523875 h 730250"/>
              <a:gd name="connisteX2" fmla="*/ 746125 w 746125"/>
              <a:gd name="connsiteY2" fmla="*/ 730250 h 730250"/>
              <a:gd name="connisteX3" fmla="*/ 508000 w 746125"/>
              <a:gd name="connsiteY3" fmla="*/ 0 h 730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746125" h="730250">
                <a:moveTo>
                  <a:pt x="508000" y="0"/>
                </a:moveTo>
                <a:lnTo>
                  <a:pt x="0" y="523875"/>
                </a:lnTo>
                <a:lnTo>
                  <a:pt x="746125" y="730250"/>
                </a:lnTo>
                <a:lnTo>
                  <a:pt x="508000" y="0"/>
                </a:lnTo>
                <a:close/>
              </a:path>
            </a:pathLst>
          </a:custGeom>
          <a:noFill/>
          <a:ln w="31750" cmpd="sng">
            <a:solidFill>
              <a:srgbClr val="2222FF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60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9885" y="881380"/>
            <a:ext cx="3928745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</p:txBody>
      </p:sp>
      <p:pic>
        <p:nvPicPr>
          <p:cNvPr id="32" name="图片 31" descr="1-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4425" y="773113"/>
            <a:ext cx="5511800" cy="297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8025" y="2501900"/>
            <a:ext cx="78105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8663" y="1951038"/>
            <a:ext cx="923925" cy="79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任意多边形 3"/>
          <p:cNvSpPr/>
          <p:nvPr/>
        </p:nvSpPr>
        <p:spPr>
          <a:xfrm>
            <a:off x="6221413" y="1185863"/>
            <a:ext cx="554038" cy="763588"/>
          </a:xfrm>
          <a:custGeom>
            <a:avLst/>
            <a:gdLst>
              <a:gd name="connisteX0" fmla="*/ 329565 w 605790"/>
              <a:gd name="connsiteY0" fmla="*/ 0 h 763905"/>
              <a:gd name="connisteX1" fmla="*/ 0 w 605790"/>
              <a:gd name="connsiteY1" fmla="*/ 763905 h 763905"/>
              <a:gd name="connisteX2" fmla="*/ 487045 w 605790"/>
              <a:gd name="connsiteY2" fmla="*/ 684530 h 763905"/>
              <a:gd name="connisteX3" fmla="*/ 605790 w 605790"/>
              <a:gd name="connsiteY3" fmla="*/ 434340 h 763905"/>
              <a:gd name="connisteX4" fmla="*/ 329565 w 605790"/>
              <a:gd name="connsiteY4" fmla="*/ 0 h 7639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05790" h="763905">
                <a:moveTo>
                  <a:pt x="329565" y="0"/>
                </a:moveTo>
                <a:lnTo>
                  <a:pt x="0" y="763905"/>
                </a:lnTo>
                <a:lnTo>
                  <a:pt x="487045" y="684530"/>
                </a:lnTo>
                <a:lnTo>
                  <a:pt x="605790" y="434340"/>
                </a:lnTo>
                <a:lnTo>
                  <a:pt x="329565" y="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任意多边形 4"/>
          <p:cNvSpPr/>
          <p:nvPr/>
        </p:nvSpPr>
        <p:spPr>
          <a:xfrm>
            <a:off x="6644640" y="2673350"/>
            <a:ext cx="678815" cy="575945"/>
          </a:xfrm>
          <a:custGeom>
            <a:avLst/>
            <a:gdLst>
              <a:gd name="connisteX0" fmla="*/ 105410 w 631825"/>
              <a:gd name="connsiteY0" fmla="*/ 0 h 566420"/>
              <a:gd name="connisteX1" fmla="*/ 0 w 631825"/>
              <a:gd name="connsiteY1" fmla="*/ 276860 h 566420"/>
              <a:gd name="connisteX2" fmla="*/ 421005 w 631825"/>
              <a:gd name="connsiteY2" fmla="*/ 566420 h 566420"/>
              <a:gd name="connisteX3" fmla="*/ 631825 w 631825"/>
              <a:gd name="connsiteY3" fmla="*/ 144780 h 566420"/>
              <a:gd name="connisteX4" fmla="*/ 105410 w 631825"/>
              <a:gd name="connsiteY4" fmla="*/ 0 h 5664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31825" h="566420">
                <a:moveTo>
                  <a:pt x="105410" y="0"/>
                </a:moveTo>
                <a:lnTo>
                  <a:pt x="0" y="276860"/>
                </a:lnTo>
                <a:lnTo>
                  <a:pt x="421005" y="566420"/>
                </a:lnTo>
                <a:lnTo>
                  <a:pt x="631825" y="144780"/>
                </a:lnTo>
                <a:lnTo>
                  <a:pt x="105410" y="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33" name="组合 32"/>
          <p:cNvGrpSpPr/>
          <p:nvPr/>
        </p:nvGrpSpPr>
        <p:grpSpPr>
          <a:xfrm>
            <a:off x="995680" y="3240088"/>
            <a:ext cx="1803400" cy="923925"/>
            <a:chOff x="5021" y="6377"/>
            <a:chExt cx="2751" cy="1032"/>
          </a:xfrm>
        </p:grpSpPr>
        <p:sp>
          <p:nvSpPr>
            <p:cNvPr id="7177" name="AutoShape 12"/>
            <p:cNvSpPr/>
            <p:nvPr/>
          </p:nvSpPr>
          <p:spPr>
            <a:xfrm flipH="1">
              <a:off x="5035" y="6388"/>
              <a:ext cx="2721" cy="1020"/>
            </a:xfrm>
            <a:prstGeom prst="wedgeRoundRectCallout">
              <a:avLst>
                <a:gd name="adj1" fmla="val -39394"/>
                <a:gd name="adj2" fmla="val 71653"/>
                <a:gd name="adj3" fmla="val 16667"/>
              </a:avLst>
            </a:prstGeom>
            <a:solidFill>
              <a:srgbClr val="AFFFFF">
                <a:alpha val="94118"/>
              </a:srgbClr>
            </a:solidFill>
            <a:ln w="9525" cap="flat" cmpd="sng">
              <a:solidFill>
                <a:srgbClr val="2FD1D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8" name="标题 3"/>
            <p:cNvSpPr>
              <a:spLocks noGrp="1"/>
            </p:cNvSpPr>
            <p:nvPr/>
          </p:nvSpPr>
          <p:spPr>
            <a:xfrm>
              <a:off x="5021" y="6377"/>
              <a:ext cx="2751" cy="10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r>
                <a:rPr lang="zh-CN" altLang="en-US" sz="2200" b="1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这些图形都有</a:t>
              </a:r>
              <a:r>
                <a:rPr lang="en-US" altLang="zh-CN" sz="2200" dirty="0">
                  <a:latin typeface="Arial" panose="020B0604020202020204" pitchFamily="34" charset="0"/>
                  <a:ea typeface="楷体_GB2312" panose="02010609030101010101" pitchFamily="49" charset="-122"/>
                </a:rPr>
                <a:t>4</a:t>
              </a:r>
              <a:r>
                <a:rPr lang="zh-CN" altLang="en-US" sz="2200" b="1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条边。</a:t>
              </a:r>
              <a:endParaRPr lang="zh-CN" altLang="en-US" sz="22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pic>
        <p:nvPicPr>
          <p:cNvPr id="34" name="图片 3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605" y="3894455"/>
            <a:ext cx="2405380" cy="2551430"/>
          </a:xfrm>
          <a:prstGeom prst="rect">
            <a:avLst/>
          </a:prstGeom>
        </p:spPr>
      </p:pic>
      <p:sp>
        <p:nvSpPr>
          <p:cNvPr id="103428" name="文本框 103427"/>
          <p:cNvSpPr txBox="1"/>
          <p:nvPr/>
        </p:nvSpPr>
        <p:spPr>
          <a:xfrm>
            <a:off x="4691380" y="3894455"/>
            <a:ext cx="6555105" cy="583565"/>
          </a:xfrm>
          <a:prstGeom prst="rect">
            <a:avLst/>
          </a:prstGeom>
          <a:solidFill>
            <a:schemeClr val="accent1">
              <a:alpha val="94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像这样由</a:t>
            </a:r>
            <a:r>
              <a:rPr lang="en-US" altLang="zh-CN" sz="3200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4</a:t>
            </a:r>
            <a:r>
              <a:rPr lang="zh-CN" altLang="en-US" sz="3200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条边围成的图形叫</a:t>
            </a:r>
            <a:r>
              <a:rPr lang="zh-CN" altLang="en-US" sz="3200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四边形</a:t>
            </a:r>
            <a:r>
              <a:rPr lang="zh-CN" altLang="en-US" sz="3200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。</a:t>
            </a:r>
            <a:endParaRPr lang="zh-CN" altLang="en-US" sz="3200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2238" y="6047105"/>
            <a:ext cx="60325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9575" y="4845050"/>
            <a:ext cx="1666875" cy="1193800"/>
          </a:xfrm>
          <a:prstGeom prst="rect">
            <a:avLst/>
          </a:prstGeom>
          <a:solidFill>
            <a:schemeClr val="bg1">
              <a:alpha val="93999"/>
            </a:schemeClr>
          </a:solidFill>
          <a:ln w="9525">
            <a:noFill/>
          </a:ln>
        </p:spPr>
      </p:pic>
      <p:pic>
        <p:nvPicPr>
          <p:cNvPr id="36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1900" y="4837113"/>
            <a:ext cx="1208088" cy="1209675"/>
          </a:xfrm>
          <a:prstGeom prst="rect">
            <a:avLst/>
          </a:prstGeom>
          <a:solidFill>
            <a:schemeClr val="bg1">
              <a:alpha val="93999"/>
            </a:schemeClr>
          </a:solidFill>
          <a:ln w="9525">
            <a:noFill/>
          </a:ln>
        </p:spPr>
      </p:pic>
      <p:sp>
        <p:nvSpPr>
          <p:cNvPr id="7" name="任意多边形 6"/>
          <p:cNvSpPr/>
          <p:nvPr/>
        </p:nvSpPr>
        <p:spPr>
          <a:xfrm>
            <a:off x="9758680" y="4799965"/>
            <a:ext cx="1223010" cy="1238885"/>
          </a:xfrm>
          <a:custGeom>
            <a:avLst/>
            <a:gdLst>
              <a:gd name="connisteX0" fmla="*/ 190500 w 1223010"/>
              <a:gd name="connsiteY0" fmla="*/ 270510 h 1238885"/>
              <a:gd name="connisteX1" fmla="*/ 0 w 1223010"/>
              <a:gd name="connsiteY1" fmla="*/ 1238885 h 1238885"/>
              <a:gd name="connisteX2" fmla="*/ 1111885 w 1223010"/>
              <a:gd name="connsiteY2" fmla="*/ 1191260 h 1238885"/>
              <a:gd name="connisteX3" fmla="*/ 1223010 w 1223010"/>
              <a:gd name="connsiteY3" fmla="*/ 238760 h 1238885"/>
              <a:gd name="connisteX4" fmla="*/ 428625 w 1223010"/>
              <a:gd name="connsiteY4" fmla="*/ 0 h 12388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223010" h="1238885">
                <a:moveTo>
                  <a:pt x="190500" y="270510"/>
                </a:moveTo>
                <a:lnTo>
                  <a:pt x="0" y="1238885"/>
                </a:lnTo>
                <a:lnTo>
                  <a:pt x="1111885" y="1191260"/>
                </a:lnTo>
                <a:lnTo>
                  <a:pt x="1223010" y="238760"/>
                </a:lnTo>
                <a:lnTo>
                  <a:pt x="428625" y="0"/>
                </a:lnTo>
              </a:path>
            </a:pathLst>
          </a:custGeom>
          <a:noFill/>
          <a:ln w="28575" cmpd="sng">
            <a:solidFill>
              <a:srgbClr val="00B0F0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3428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3"/>
          <p:cNvSpPr>
            <a:spLocks noGrp="1"/>
          </p:cNvSpPr>
          <p:nvPr/>
        </p:nvSpPr>
        <p:spPr>
          <a:xfrm>
            <a:off x="2363788" y="2105025"/>
            <a:ext cx="5256212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charset="-122"/>
                <a:sym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sym typeface="宋体" panose="02010600030101010101" pitchFamily="2" charset="-122"/>
              </a:rPr>
              <a:t>.  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在四边形下面的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里画“  ”。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050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6400" y="2165350"/>
            <a:ext cx="323850" cy="284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/>
        </p:nvSpPr>
        <p:spPr>
          <a:xfrm>
            <a:off x="2724150" y="4551363"/>
            <a:ext cx="1152525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标题 3"/>
          <p:cNvSpPr>
            <a:spLocks noGrp="1"/>
          </p:cNvSpPr>
          <p:nvPr/>
        </p:nvSpPr>
        <p:spPr>
          <a:xfrm>
            <a:off x="5029200" y="4551363"/>
            <a:ext cx="1150938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" name="标题 3"/>
          <p:cNvSpPr>
            <a:spLocks noGrp="1"/>
          </p:cNvSpPr>
          <p:nvPr/>
        </p:nvSpPr>
        <p:spPr>
          <a:xfrm>
            <a:off x="7116763" y="4551363"/>
            <a:ext cx="1152525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2" name="标题 3"/>
          <p:cNvSpPr>
            <a:spLocks noGrp="1"/>
          </p:cNvSpPr>
          <p:nvPr/>
        </p:nvSpPr>
        <p:spPr>
          <a:xfrm>
            <a:off x="9204325" y="4551363"/>
            <a:ext cx="1152525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74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125" y="4657725"/>
            <a:ext cx="323850" cy="284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1000" y="4657725"/>
            <a:ext cx="323850" cy="284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7538" y="4603750"/>
            <a:ext cx="323850" cy="284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4976495" y="961390"/>
            <a:ext cx="201930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zh-CN" altLang="en-US" sz="4800" b="1" strike="noStrike" noProof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+mj-lt"/>
                <a:ea typeface="+mj-lt"/>
                <a:cs typeface="+mn-cs"/>
              </a:rPr>
              <a:t>认一认</a:t>
            </a:r>
            <a:endParaRPr lang="zh-CN" altLang="en-US" sz="4800" b="1" strike="noStrike" noProof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+mj-lt"/>
              <a:ea typeface="+mj-lt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479675" y="3468370"/>
            <a:ext cx="1491615" cy="787400"/>
          </a:xfrm>
          <a:custGeom>
            <a:avLst/>
            <a:gdLst>
              <a:gd name="connisteX0" fmla="*/ 577850 w 1491615"/>
              <a:gd name="connsiteY0" fmla="*/ 0 h 787400"/>
              <a:gd name="connisteX1" fmla="*/ 0 w 1491615"/>
              <a:gd name="connsiteY1" fmla="*/ 787400 h 787400"/>
              <a:gd name="connisteX2" fmla="*/ 1491615 w 1491615"/>
              <a:gd name="connsiteY2" fmla="*/ 787400 h 787400"/>
              <a:gd name="connisteX3" fmla="*/ 1355090 w 1491615"/>
              <a:gd name="connsiteY3" fmla="*/ 147320 h 787400"/>
              <a:gd name="connisteX4" fmla="*/ 577850 w 1491615"/>
              <a:gd name="connsiteY4" fmla="*/ 0 h 787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491615" h="787400">
                <a:moveTo>
                  <a:pt x="577850" y="0"/>
                </a:moveTo>
                <a:lnTo>
                  <a:pt x="0" y="787400"/>
                </a:lnTo>
                <a:lnTo>
                  <a:pt x="1491615" y="787400"/>
                </a:lnTo>
                <a:lnTo>
                  <a:pt x="1355090" y="147320"/>
                </a:lnTo>
                <a:lnTo>
                  <a:pt x="577850" y="0"/>
                </a:lnTo>
                <a:close/>
              </a:path>
            </a:pathLst>
          </a:custGeom>
          <a:noFill/>
          <a:ln w="28575" cmpd="sng">
            <a:solidFill>
              <a:srgbClr val="00CC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任意多边形 8"/>
          <p:cNvSpPr/>
          <p:nvPr/>
        </p:nvSpPr>
        <p:spPr>
          <a:xfrm>
            <a:off x="4821555" y="3457575"/>
            <a:ext cx="1302385" cy="819150"/>
          </a:xfrm>
          <a:custGeom>
            <a:avLst/>
            <a:gdLst>
              <a:gd name="connisteX0" fmla="*/ 473075 w 1302385"/>
              <a:gd name="connsiteY0" fmla="*/ 0 h 819150"/>
              <a:gd name="connisteX1" fmla="*/ 0 w 1302385"/>
              <a:gd name="connsiteY1" fmla="*/ 819150 h 819150"/>
              <a:gd name="connisteX2" fmla="*/ 1302385 w 1302385"/>
              <a:gd name="connsiteY2" fmla="*/ 819150 h 819150"/>
              <a:gd name="connisteX3" fmla="*/ 1302385 w 1302385"/>
              <a:gd name="connsiteY3" fmla="*/ 0 h 819150"/>
              <a:gd name="connisteX4" fmla="*/ 473075 w 1302385"/>
              <a:gd name="connsiteY4" fmla="*/ 0 h 819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302385" h="819150">
                <a:moveTo>
                  <a:pt x="473075" y="0"/>
                </a:moveTo>
                <a:lnTo>
                  <a:pt x="0" y="819150"/>
                </a:lnTo>
                <a:lnTo>
                  <a:pt x="1302385" y="819150"/>
                </a:lnTo>
                <a:lnTo>
                  <a:pt x="1302385" y="0"/>
                </a:lnTo>
                <a:lnTo>
                  <a:pt x="473075" y="0"/>
                </a:lnTo>
                <a:close/>
              </a:path>
            </a:pathLst>
          </a:custGeom>
          <a:noFill/>
          <a:ln w="28575" cmpd="sng">
            <a:solidFill>
              <a:srgbClr val="00CC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" name="任意多边形 9"/>
          <p:cNvSpPr/>
          <p:nvPr/>
        </p:nvSpPr>
        <p:spPr>
          <a:xfrm>
            <a:off x="6995795" y="3426460"/>
            <a:ext cx="1323340" cy="850265"/>
          </a:xfrm>
          <a:custGeom>
            <a:avLst/>
            <a:gdLst>
              <a:gd name="connisteX0" fmla="*/ 945515 w 1323340"/>
              <a:gd name="connsiteY0" fmla="*/ 0 h 850265"/>
              <a:gd name="connisteX1" fmla="*/ 0 w 1323340"/>
              <a:gd name="connsiteY1" fmla="*/ 850265 h 850265"/>
              <a:gd name="connisteX2" fmla="*/ 1323340 w 1323340"/>
              <a:gd name="connsiteY2" fmla="*/ 850265 h 850265"/>
              <a:gd name="connisteX3" fmla="*/ 945515 w 1323340"/>
              <a:gd name="connsiteY3" fmla="*/ 0 h 8502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323340" h="850265">
                <a:moveTo>
                  <a:pt x="945515" y="0"/>
                </a:moveTo>
                <a:lnTo>
                  <a:pt x="0" y="850265"/>
                </a:lnTo>
                <a:lnTo>
                  <a:pt x="1323340" y="850265"/>
                </a:lnTo>
                <a:lnTo>
                  <a:pt x="945515" y="0"/>
                </a:lnTo>
                <a:close/>
              </a:path>
            </a:pathLst>
          </a:custGeom>
          <a:noFill/>
          <a:ln w="28575" cmpd="sng">
            <a:solidFill>
              <a:srgbClr val="00CC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" name="任意多边形 10"/>
          <p:cNvSpPr/>
          <p:nvPr/>
        </p:nvSpPr>
        <p:spPr>
          <a:xfrm>
            <a:off x="9180195" y="3248025"/>
            <a:ext cx="1061085" cy="1028700"/>
          </a:xfrm>
          <a:custGeom>
            <a:avLst/>
            <a:gdLst>
              <a:gd name="connisteX0" fmla="*/ 525145 w 1061085"/>
              <a:gd name="connsiteY0" fmla="*/ 0 h 1028700"/>
              <a:gd name="connisteX1" fmla="*/ 0 w 1061085"/>
              <a:gd name="connsiteY1" fmla="*/ 514350 h 1028700"/>
              <a:gd name="connisteX2" fmla="*/ 546100 w 1061085"/>
              <a:gd name="connsiteY2" fmla="*/ 1028700 h 1028700"/>
              <a:gd name="connisteX3" fmla="*/ 1061085 w 1061085"/>
              <a:gd name="connsiteY3" fmla="*/ 493395 h 1028700"/>
              <a:gd name="connisteX4" fmla="*/ 525145 w 1061085"/>
              <a:gd name="connsiteY4" fmla="*/ 0 h 10287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061085" h="1028700">
                <a:moveTo>
                  <a:pt x="525145" y="0"/>
                </a:moveTo>
                <a:lnTo>
                  <a:pt x="0" y="514350"/>
                </a:lnTo>
                <a:lnTo>
                  <a:pt x="546100" y="1028700"/>
                </a:lnTo>
                <a:lnTo>
                  <a:pt x="1061085" y="493395"/>
                </a:lnTo>
                <a:lnTo>
                  <a:pt x="525145" y="0"/>
                </a:lnTo>
                <a:close/>
              </a:path>
            </a:pathLst>
          </a:custGeom>
          <a:noFill/>
          <a:ln w="28575" cmpd="sng">
            <a:solidFill>
              <a:srgbClr val="00CC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60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  <p:bldP spid="5" grpId="0"/>
      <p:bldP spid="71" grpId="0"/>
      <p:bldP spid="72" grpId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73195" y="849630"/>
            <a:ext cx="4230370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 smtClean="0">
              <a:latin typeface="+mn-ea"/>
              <a:ea typeface="+mn-ea"/>
            </a:endParaRPr>
          </a:p>
        </p:txBody>
      </p:sp>
      <p:pic>
        <p:nvPicPr>
          <p:cNvPr id="32" name="图片 31" descr="1-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5213" y="1114425"/>
            <a:ext cx="5511800" cy="297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2463" y="2411413"/>
            <a:ext cx="685800" cy="77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任意多边形 3"/>
          <p:cNvSpPr/>
          <p:nvPr/>
        </p:nvSpPr>
        <p:spPr>
          <a:xfrm>
            <a:off x="5172075" y="2103438"/>
            <a:ext cx="644525" cy="644525"/>
          </a:xfrm>
          <a:custGeom>
            <a:avLst/>
            <a:gdLst>
              <a:gd name="connisteX0" fmla="*/ 223520 w 644525"/>
              <a:gd name="connsiteY0" fmla="*/ 52705 h 644525"/>
              <a:gd name="connisteX1" fmla="*/ 0 w 644525"/>
              <a:gd name="connsiteY1" fmla="*/ 368300 h 644525"/>
              <a:gd name="connisteX2" fmla="*/ 262890 w 644525"/>
              <a:gd name="connsiteY2" fmla="*/ 644525 h 644525"/>
              <a:gd name="connisteX3" fmla="*/ 565785 w 644525"/>
              <a:gd name="connsiteY3" fmla="*/ 552450 h 644525"/>
              <a:gd name="connisteX4" fmla="*/ 644525 w 644525"/>
              <a:gd name="connsiteY4" fmla="*/ 223520 h 644525"/>
              <a:gd name="connisteX5" fmla="*/ 381635 w 644525"/>
              <a:gd name="connsiteY5" fmla="*/ 0 h 644525"/>
              <a:gd name="connisteX6" fmla="*/ 223520 w 644525"/>
              <a:gd name="connsiteY6" fmla="*/ 52705 h 6445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644525" h="644525">
                <a:moveTo>
                  <a:pt x="223520" y="52705"/>
                </a:moveTo>
                <a:lnTo>
                  <a:pt x="0" y="368300"/>
                </a:lnTo>
                <a:lnTo>
                  <a:pt x="262890" y="644525"/>
                </a:lnTo>
                <a:lnTo>
                  <a:pt x="565785" y="552450"/>
                </a:lnTo>
                <a:lnTo>
                  <a:pt x="644525" y="223520"/>
                </a:lnTo>
                <a:lnTo>
                  <a:pt x="381635" y="0"/>
                </a:lnTo>
                <a:lnTo>
                  <a:pt x="223520" y="52705"/>
                </a:lnTo>
                <a:close/>
              </a:path>
            </a:pathLst>
          </a:custGeom>
          <a:noFill/>
          <a:ln w="38100" cmpd="sng">
            <a:solidFill>
              <a:srgbClr val="FF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任意多边形 4"/>
          <p:cNvSpPr/>
          <p:nvPr/>
        </p:nvSpPr>
        <p:spPr>
          <a:xfrm>
            <a:off x="7502525" y="1327150"/>
            <a:ext cx="657225" cy="565150"/>
          </a:xfrm>
          <a:custGeom>
            <a:avLst/>
            <a:gdLst>
              <a:gd name="connisteX0" fmla="*/ 262890 w 657860"/>
              <a:gd name="connsiteY0" fmla="*/ 12700 h 565785"/>
              <a:gd name="connisteX1" fmla="*/ 0 w 657860"/>
              <a:gd name="connsiteY1" fmla="*/ 381635 h 565785"/>
              <a:gd name="connisteX2" fmla="*/ 434340 w 657860"/>
              <a:gd name="connsiteY2" fmla="*/ 565785 h 565785"/>
              <a:gd name="connisteX3" fmla="*/ 657860 w 657860"/>
              <a:gd name="connsiteY3" fmla="*/ 381635 h 565785"/>
              <a:gd name="connisteX4" fmla="*/ 460375 w 657860"/>
              <a:gd name="connsiteY4" fmla="*/ 0 h 565785"/>
              <a:gd name="connisteX5" fmla="*/ 262890 w 657860"/>
              <a:gd name="connsiteY5" fmla="*/ 12700 h 5657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657860" h="565785">
                <a:moveTo>
                  <a:pt x="262890" y="12700"/>
                </a:moveTo>
                <a:lnTo>
                  <a:pt x="0" y="381635"/>
                </a:lnTo>
                <a:lnTo>
                  <a:pt x="434340" y="565785"/>
                </a:lnTo>
                <a:lnTo>
                  <a:pt x="657860" y="381635"/>
                </a:lnTo>
                <a:lnTo>
                  <a:pt x="460375" y="0"/>
                </a:lnTo>
                <a:lnTo>
                  <a:pt x="262890" y="12700"/>
                </a:lnTo>
                <a:close/>
              </a:path>
            </a:pathLst>
          </a:custGeom>
          <a:noFill/>
          <a:ln w="34925" cmpd="sng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任意多边形 5"/>
          <p:cNvSpPr/>
          <p:nvPr/>
        </p:nvSpPr>
        <p:spPr>
          <a:xfrm>
            <a:off x="6054725" y="2208213"/>
            <a:ext cx="841375" cy="619125"/>
          </a:xfrm>
          <a:custGeom>
            <a:avLst/>
            <a:gdLst>
              <a:gd name="connisteX0" fmla="*/ 105410 w 816610"/>
              <a:gd name="connsiteY0" fmla="*/ 92710 h 553085"/>
              <a:gd name="connisteX1" fmla="*/ 0 w 816610"/>
              <a:gd name="connsiteY1" fmla="*/ 302895 h 553085"/>
              <a:gd name="connisteX2" fmla="*/ 329565 w 816610"/>
              <a:gd name="connsiteY2" fmla="*/ 553085 h 553085"/>
              <a:gd name="connisteX3" fmla="*/ 816610 w 816610"/>
              <a:gd name="connsiteY3" fmla="*/ 132080 h 553085"/>
              <a:gd name="connisteX4" fmla="*/ 776605 w 816610"/>
              <a:gd name="connsiteY4" fmla="*/ 0 h 553085"/>
              <a:gd name="connisteX5" fmla="*/ 105410 w 816610"/>
              <a:gd name="connsiteY5" fmla="*/ 92710 h 553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816610" h="553085">
                <a:moveTo>
                  <a:pt x="105410" y="92710"/>
                </a:moveTo>
                <a:lnTo>
                  <a:pt x="0" y="302895"/>
                </a:lnTo>
                <a:lnTo>
                  <a:pt x="329565" y="553085"/>
                </a:lnTo>
                <a:lnTo>
                  <a:pt x="816610" y="132080"/>
                </a:lnTo>
                <a:lnTo>
                  <a:pt x="776605" y="0"/>
                </a:lnTo>
                <a:lnTo>
                  <a:pt x="105410" y="92710"/>
                </a:lnTo>
                <a:close/>
              </a:path>
            </a:pathLst>
          </a:custGeom>
          <a:noFill/>
          <a:ln w="38100" cmpd="sng">
            <a:solidFill>
              <a:srgbClr val="0066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3428" name="文本框 103427"/>
          <p:cNvSpPr txBox="1"/>
          <p:nvPr/>
        </p:nvSpPr>
        <p:spPr>
          <a:xfrm>
            <a:off x="4791710" y="4244975"/>
            <a:ext cx="6702425" cy="583565"/>
          </a:xfrm>
          <a:prstGeom prst="rect">
            <a:avLst/>
          </a:prstGeom>
          <a:solidFill>
            <a:schemeClr val="accent3">
              <a:alpha val="94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像这样由</a:t>
            </a:r>
            <a:r>
              <a:rPr lang="en-US" altLang="zh-CN" sz="3200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5</a:t>
            </a:r>
            <a:r>
              <a:rPr lang="zh-CN" altLang="en-US" sz="3200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条边围成的图形叫</a:t>
            </a:r>
            <a:r>
              <a:rPr lang="zh-CN" altLang="en-US" sz="3200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五边形</a:t>
            </a:r>
            <a:r>
              <a:rPr lang="zh-CN" altLang="en-US" sz="3200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。</a:t>
            </a:r>
            <a:endParaRPr lang="zh-CN" altLang="en-US" sz="3200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92345" y="5208905"/>
            <a:ext cx="6701790" cy="583565"/>
          </a:xfrm>
          <a:prstGeom prst="rect">
            <a:avLst/>
          </a:prstGeom>
          <a:solidFill>
            <a:schemeClr val="accent3">
              <a:alpha val="94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像这样由</a:t>
            </a:r>
            <a:r>
              <a:rPr lang="en-US" altLang="zh-CN" sz="3200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6</a:t>
            </a:r>
            <a:r>
              <a:rPr lang="zh-CN" altLang="en-US" sz="3200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条边围成的图形叫</a:t>
            </a:r>
            <a:r>
              <a:rPr lang="zh-CN" altLang="en-US" sz="3200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六边形</a:t>
            </a:r>
            <a:r>
              <a:rPr lang="zh-CN" altLang="en-US" sz="3200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。</a:t>
            </a:r>
            <a:endParaRPr lang="zh-CN" altLang="en-US" sz="3200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6021705" y="2289810"/>
            <a:ext cx="152400" cy="1219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6774180" y="2210435"/>
            <a:ext cx="228600" cy="7937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H="1">
            <a:off x="6174105" y="2595880"/>
            <a:ext cx="228600" cy="152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525260" y="2591435"/>
            <a:ext cx="228600" cy="152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6402705" y="2134235"/>
            <a:ext cx="76200" cy="2743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93335 0.288465 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1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17027 0.409739 " pathEditMode="relative" rAng="0" ptsTypes="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20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89514 0.236852 " pathEditMode="relative" rAng="0" ptsTypes="">
                                      <p:cBhvr>
                                        <p:cTn id="4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00417 0.446306 " pathEditMode="relative" rAng="0" ptsTypes="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5" grpId="0" bldLvl="0" animBg="1"/>
      <p:bldP spid="6" grpId="1" bldLvl="0" animBg="1"/>
      <p:bldP spid="5" grpId="1" bldLvl="0" animBg="1"/>
      <p:bldP spid="103428" grpId="0" bldLvl="0" animBg="1"/>
      <p:bldP spid="8" grpId="0" bldLvl="0" animBg="1"/>
      <p:bldP spid="4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66561"/>
          <p:cNvSpPr>
            <a:spLocks noGrp="1"/>
          </p:cNvSpPr>
          <p:nvPr>
            <p:ph type="title"/>
          </p:nvPr>
        </p:nvSpPr>
        <p:spPr>
          <a:xfrm>
            <a:off x="6163945" y="1565910"/>
            <a:ext cx="5504180" cy="3328670"/>
          </a:xfrm>
          <a:noFill/>
          <a:ln>
            <a:noFill/>
          </a:ln>
        </p:spPr>
        <p:txBody>
          <a:bodyPr anchor="ctr"/>
          <a:p>
            <a:pPr algn="l"/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欣赏图片，</a:t>
            </a:r>
            <a:b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说一说你看到了什么图形？</a:t>
            </a:r>
            <a:endParaRPr lang="zh-CN" altLang="en-US" b="1" dirty="0">
              <a:solidFill>
                <a:schemeClr val="bg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771" t="181" r="2486" b="-181"/>
          <a:stretch>
            <a:fillRect/>
          </a:stretch>
        </p:blipFill>
        <p:spPr>
          <a:xfrm>
            <a:off x="1891030" y="723900"/>
            <a:ext cx="4008755" cy="5514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s_2"/>
          <p:cNvSpPr txBox="1"/>
          <p:nvPr>
            <p:custDataLst>
              <p:tags r:id="rId1"/>
            </p:custDataLst>
          </p:nvPr>
        </p:nvSpPr>
        <p:spPr>
          <a:xfrm rot="5400000">
            <a:off x="8002618" y="3865721"/>
            <a:ext cx="3694287" cy="646349"/>
          </a:xfrm>
          <a:prstGeom prst="rect">
            <a:avLst/>
          </a:prstGeom>
          <a:noFill/>
        </p:spPr>
        <p:txBody>
          <a:bodyPr wrap="square" lIns="91458" tIns="45729" rIns="91458" bIns="45729">
            <a:spAutoFit/>
          </a:bodyPr>
          <a:lstStyle/>
          <a:p>
            <a:pPr algn="ctr">
              <a:defRPr/>
            </a:pPr>
            <a:r>
              <a:rPr lang="en-US" altLang="zh-CN" sz="3600" spc="300" dirty="0">
                <a:solidFill>
                  <a:schemeClr val="tx2"/>
                </a:solidFill>
                <a:latin typeface="+mn-ea"/>
                <a:ea typeface="+mn-ea"/>
              </a:rPr>
              <a:t>CONTENTS</a:t>
            </a:r>
            <a:endParaRPr lang="zh-CN" altLang="en-US" sz="3600" spc="3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770" y="848360"/>
            <a:ext cx="5506720" cy="4725035"/>
          </a:xfrm>
          <a:prstGeom prst="rect">
            <a:avLst/>
          </a:prstGeom>
        </p:spPr>
      </p:pic>
      <p:sp>
        <p:nvSpPr>
          <p:cNvPr id="4" name="正五边形 3"/>
          <p:cNvSpPr/>
          <p:nvPr/>
        </p:nvSpPr>
        <p:spPr>
          <a:xfrm rot="20700000">
            <a:off x="4829029" y="824865"/>
            <a:ext cx="743877" cy="556260"/>
          </a:xfrm>
          <a:prstGeom prst="pentagon">
            <a:avLst/>
          </a:prstGeom>
          <a:noFill/>
          <a:ln w="34925" cmpd="sng">
            <a:solidFill>
              <a:srgbClr val="FF0000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正五边形 9"/>
          <p:cNvSpPr/>
          <p:nvPr/>
        </p:nvSpPr>
        <p:spPr>
          <a:xfrm rot="420000">
            <a:off x="5587537" y="2532380"/>
            <a:ext cx="743877" cy="577850"/>
          </a:xfrm>
          <a:prstGeom prst="pentagon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正五边形 5"/>
          <p:cNvSpPr/>
          <p:nvPr/>
        </p:nvSpPr>
        <p:spPr>
          <a:xfrm rot="540000">
            <a:off x="4573905" y="2256155"/>
            <a:ext cx="228600" cy="228600"/>
          </a:xfrm>
          <a:prstGeom prst="pentagon">
            <a:avLst/>
          </a:prstGeom>
          <a:noFill/>
          <a:ln w="34925" cmpd="sng">
            <a:solidFill>
              <a:srgbClr val="F4442D"/>
            </a:solidFill>
            <a:prstDash val="solid"/>
          </a:ln>
        </p:spPr>
        <p:txBody>
          <a:bodyPr vert="eaVert" wrap="square" lIns="91441" tIns="45720" rIns="91441" bIns="45720" rtlCol="0" anchor="ctr">
            <a:spAutoFit/>
          </a:bodyPr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">
        <p14:gallery dir="l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ldLvl="0" animBg="1"/>
      <p:bldP spid="10" grpId="0" bldLvl="0" animBg="1"/>
      <p:bldP spid="6" grpId="0" animBg="1"/>
    </p:bldLst>
  </p:timing>
</p:sld>
</file>

<file path=ppt/tags/tag1.xml><?xml version="1.0" encoding="utf-8"?>
<p:tagLst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ags/tag2.xml><?xml version="1.0" encoding="utf-8"?>
<p:tagLst xmlns:p="http://schemas.openxmlformats.org/presentationml/2006/main">
  <p:tag name="MH" val="20180816134357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MH" val="20180816134357"/>
  <p:tag name="MH_LIBRARY" val="CONTENTS"/>
  <p:tag name="MH_TYPE" val="OTHERS"/>
  <p:tag name="ID" val="553512"/>
</p:tagLst>
</file>

<file path=ppt/tags/tag4.xml><?xml version="1.0" encoding="utf-8"?>
<p:tagLst xmlns:p="http://schemas.openxmlformats.org/presentationml/2006/main">
  <p:tag name="MH" val="20180816134357"/>
  <p:tag name="MH_LIBRARY" val="CONTENTS"/>
  <p:tag name="MH_TYPE" val="OTHERS"/>
  <p:tag name="ID" val="553512"/>
</p:tagLst>
</file>

<file path=ppt/tags/tag5.xml><?xml version="1.0" encoding="utf-8"?>
<p:tagLst xmlns:p="http://schemas.openxmlformats.org/presentationml/2006/main">
  <p:tag name="MH" val="20180816134357"/>
  <p:tag name="MH_LIBRARY" val="CONTENTS"/>
  <p:tag name="MH_TYPE" val="OTHERS"/>
  <p:tag name="ID" val="553512"/>
</p:tagLst>
</file>

<file path=ppt/tags/tag6.xml><?xml version="1.0" encoding="utf-8"?>
<p:tagLst xmlns:p="http://schemas.openxmlformats.org/presentationml/2006/main">
  <p:tag name="MH" val="20180816134357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千图网海量PPT模板www.58pic.com">
  <a:themeElements>
    <a:clrScheme name="自定义 1">
      <a:dk1>
        <a:sysClr val="windowText" lastClr="000000"/>
      </a:dk1>
      <a:lt1>
        <a:sysClr val="window" lastClr="FFFFFF"/>
      </a:lt1>
      <a:dk2>
        <a:srgbClr val="43896E"/>
      </a:dk2>
      <a:lt2>
        <a:srgbClr val="FCAC75"/>
      </a:lt2>
      <a:accent1>
        <a:srgbClr val="B2D2E2"/>
      </a:accent1>
      <a:accent2>
        <a:srgbClr val="43896E"/>
      </a:accent2>
      <a:accent3>
        <a:srgbClr val="B2D2E2"/>
      </a:accent3>
      <a:accent4>
        <a:srgbClr val="FDC59E"/>
      </a:accent4>
      <a:accent5>
        <a:srgbClr val="FDC161"/>
      </a:accent5>
      <a:accent6>
        <a:srgbClr val="43896E"/>
      </a:accent6>
      <a:hlink>
        <a:srgbClr val="0000FF"/>
      </a:hlink>
      <a:folHlink>
        <a:srgbClr val="800080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vert="eaVert" wrap="square" lIns="91441" tIns="45720" rIns="91441" bIns="45720" rtlCol="0" anchor="ctr">
        <a:spAutoFit/>
      </a:bodyPr>
      <a:lstStyle>
        <a:defPPr algn="just">
          <a:lnSpc>
            <a:spcPct val="150000"/>
          </a:lnSpc>
          <a:defRPr sz="1200" dirty="0">
            <a:solidFill>
              <a:schemeClr val="bg1"/>
            </a:solidFill>
            <a:latin typeface="+mn-ea"/>
            <a:ea typeface="+mn-ea"/>
            <a:cs typeface="+mn-ea"/>
            <a:sym typeface="Calibri" panose="020F0502020204030204" pitchFamily="34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latin typeface="+mn-ea"/>
            <a:ea typeface="+mn-ea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WPS 演示</Application>
  <PresentationFormat>自定义</PresentationFormat>
  <Paragraphs>155</Paragraphs>
  <Slides>21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Rockwell</vt:lpstr>
      <vt:lpstr>Calibri</vt:lpstr>
      <vt:lpstr>楷体</vt:lpstr>
      <vt:lpstr>楷体_GB2312</vt:lpstr>
      <vt:lpstr>Comic Sans MS</vt:lpstr>
      <vt:lpstr>Times New Roman</vt:lpstr>
      <vt:lpstr>字魂59号-创粗黑</vt:lpstr>
      <vt:lpstr>微软雅黑</vt:lpstr>
      <vt:lpstr>Arial Unicode MS</vt:lpstr>
      <vt:lpstr>字魂27号-布丁体</vt:lpstr>
      <vt:lpstr>千图网海量PPT模板www.58pic.com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欣赏图片， 说一说你看到了什么图形？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yue</cp:lastModifiedBy>
  <cp:revision>13307</cp:revision>
  <cp:lastPrinted>2113-01-01T00:00:00Z</cp:lastPrinted>
  <dcterms:created xsi:type="dcterms:W3CDTF">2015-07-08T08:22:00Z</dcterms:created>
  <dcterms:modified xsi:type="dcterms:W3CDTF">2020-09-21T16:28:17Z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2052-10.1.0.7245</vt:lpwstr>
  </property>
</Properties>
</file>