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6"/>
  </p:notesMasterIdLst>
  <p:sldIdLst>
    <p:sldId id="415" r:id="rId4"/>
    <p:sldId id="610" r:id="rId5"/>
    <p:sldId id="425" r:id="rId6"/>
    <p:sldId id="427" r:id="rId7"/>
    <p:sldId id="514" r:id="rId8"/>
    <p:sldId id="429" r:id="rId9"/>
    <p:sldId id="430" r:id="rId10"/>
    <p:sldId id="433" r:id="rId11"/>
    <p:sldId id="434" r:id="rId12"/>
    <p:sldId id="436" r:id="rId13"/>
    <p:sldId id="553" r:id="rId14"/>
    <p:sldId id="437" r:id="rId15"/>
    <p:sldId id="587" r:id="rId16"/>
    <p:sldId id="440" r:id="rId17"/>
    <p:sldId id="462" r:id="rId18"/>
    <p:sldId id="463" r:id="rId19"/>
    <p:sldId id="444" r:id="rId20"/>
    <p:sldId id="497" r:id="rId21"/>
    <p:sldId id="445" r:id="rId22"/>
    <p:sldId id="446" r:id="rId23"/>
    <p:sldId id="611" r:id="rId24"/>
    <p:sldId id="459" r:id="rId25"/>
    <p:sldId id="460" r:id="rId27"/>
    <p:sldId id="458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087"/>
        <p:guide pos="39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662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432"/>
            <a:ext cx="9144000" cy="2387748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261"/>
            <a:ext cx="9144000" cy="1655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744"/>
            <a:ext cx="4114800" cy="365147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28"/>
            <a:ext cx="3932237" cy="16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87"/>
            <a:ext cx="6172200" cy="487392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527"/>
            <a:ext cx="3932237" cy="3811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744"/>
            <a:ext cx="4114800" cy="365147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49"/>
            <a:ext cx="10515600" cy="13256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739"/>
            <a:ext cx="10515600" cy="43516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744"/>
            <a:ext cx="4114800" cy="36514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47"/>
            <a:ext cx="2628900" cy="581219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47"/>
            <a:ext cx="7734300" cy="58121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744"/>
            <a:ext cx="4114800" cy="36514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56"/>
            <a:ext cx="10972800" cy="114307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300"/>
            <a:ext cx="10972800" cy="452624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7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z="1800" smtClean="0">
                <a:solidFill>
                  <a:prstClr val="black"/>
                </a:solidFill>
              </a:rPr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745"/>
            <a:ext cx="2844800" cy="365147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z="1800" smtClean="0">
                <a:solidFill>
                  <a:prstClr val="black"/>
                </a:solidFill>
              </a:rPr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743200" cy="585188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56"/>
            <a:ext cx="8026400" cy="58518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745"/>
            <a:ext cx="2844800" cy="365147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z="1800" smtClean="0">
                <a:solidFill>
                  <a:prstClr val="black"/>
                </a:solidFill>
              </a:rPr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745"/>
            <a:ext cx="3860800" cy="36514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745"/>
            <a:ext cx="2844800" cy="365147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z="1800" smtClean="0">
                <a:solidFill>
                  <a:prstClr val="black"/>
                </a:solidFill>
              </a:rPr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49"/>
            <a:ext cx="10515600" cy="13256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739"/>
            <a:ext cx="10515600" cy="43516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744"/>
            <a:ext cx="4114800" cy="36514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4"/>
            <a:ext cx="10515600" cy="28529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47"/>
            <a:ext cx="10515600" cy="1500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744"/>
            <a:ext cx="4114800" cy="36514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49"/>
            <a:ext cx="10515600" cy="13256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739"/>
            <a:ext cx="5181600" cy="43516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739"/>
            <a:ext cx="5181600" cy="43516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744"/>
            <a:ext cx="4114800" cy="36514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49"/>
            <a:ext cx="10515600" cy="13256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266"/>
            <a:ext cx="5157787" cy="8239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229"/>
            <a:ext cx="5157787" cy="36848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266"/>
            <a:ext cx="5183188" cy="8239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229"/>
            <a:ext cx="5183188" cy="36848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744"/>
            <a:ext cx="4114800" cy="36514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957659" y="6538560"/>
            <a:ext cx="1632181" cy="13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5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5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35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5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  <a:endParaRPr kumimoji="0" lang="en-US" altLang="zh-CN" sz="135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49"/>
            <a:ext cx="10515600" cy="13256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744"/>
            <a:ext cx="4114800" cy="36514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744"/>
            <a:ext cx="4114800" cy="36514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71067" y="0"/>
            <a:ext cx="976841" cy="9766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69672" y="899025"/>
            <a:ext cx="11715768" cy="77576"/>
            <a:chOff x="66798" y="674435"/>
            <a:chExt cx="8786826" cy="116392"/>
          </a:xfrm>
          <a:solidFill>
            <a:schemeClr val="accent2"/>
          </a:solidFill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V="1">
              <a:off x="66798" y="674435"/>
              <a:ext cx="2179519" cy="1163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V="1">
              <a:off x="6674105" y="674435"/>
              <a:ext cx="2179519" cy="1163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71067" y="0"/>
            <a:ext cx="976841" cy="9766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69672" y="899025"/>
            <a:ext cx="11715768" cy="77576"/>
            <a:chOff x="66798" y="674435"/>
            <a:chExt cx="8786826" cy="116392"/>
          </a:xfrm>
          <a:solidFill>
            <a:schemeClr val="accent2"/>
          </a:solidFill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V="1">
              <a:off x="66798" y="674435"/>
              <a:ext cx="2179519" cy="1163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V="1">
              <a:off x="6674105" y="674435"/>
              <a:ext cx="2179519" cy="1163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28"/>
            <a:ext cx="3932237" cy="16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7"/>
            <a:ext cx="6172200" cy="48739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527"/>
            <a:ext cx="3932237" cy="3811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744"/>
            <a:ext cx="4114800" cy="36514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744"/>
            <a:ext cx="2743200" cy="365147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5.png"/><Relationship Id="rId14" Type="http://schemas.openxmlformats.org/officeDocument/2006/relationships/image" Target="../media/image4.png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12700" y="0"/>
            <a:ext cx="12204700" cy="685630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4" cstate="screen"/>
          <a:srcRect/>
          <a:stretch>
            <a:fillRect/>
          </a:stretch>
        </p:blipFill>
        <p:spPr>
          <a:xfrm>
            <a:off x="-12700" y="1371780"/>
            <a:ext cx="8113788" cy="54845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6036131" y="5624711"/>
            <a:ext cx="6155869" cy="14142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3.wav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openxmlformats.org/officeDocument/2006/relationships/image" Target="../media/image15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1" Type="http://schemas.openxmlformats.org/officeDocument/2006/relationships/slideLayout" Target="../slideLayouts/slideLayout7.xml"/><Relationship Id="rId10" Type="http://schemas.microsoft.com/office/2007/relationships/media" Target="../media/media4.mp3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3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15.png"/><Relationship Id="rId7" Type="http://schemas.microsoft.com/office/2007/relationships/media" Target="../media/media5.mp3"/><Relationship Id="rId6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3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7733" y="2382345"/>
            <a:ext cx="12065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0817" y="2682379"/>
            <a:ext cx="20447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08599" y="2502359"/>
            <a:ext cx="12319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五角星 3"/>
          <p:cNvSpPr/>
          <p:nvPr/>
        </p:nvSpPr>
        <p:spPr>
          <a:xfrm>
            <a:off x="11085830" y="167005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五角星 4"/>
          <p:cNvSpPr/>
          <p:nvPr/>
        </p:nvSpPr>
        <p:spPr>
          <a:xfrm>
            <a:off x="10104755" y="170180"/>
            <a:ext cx="950595" cy="824230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挑战三：想一想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100705" y="2623185"/>
            <a:ext cx="1397000" cy="1849120"/>
            <a:chOff x="4883" y="4131"/>
            <a:chExt cx="2200" cy="2912"/>
          </a:xfrm>
        </p:grpSpPr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83" y="4131"/>
              <a:ext cx="2200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5676" y="6221"/>
              <a:ext cx="872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>
                  <a:latin typeface="Calibri" panose="020F0502020204030204" charset="0"/>
                </a:rPr>
                <a:t>②</a:t>
              </a:r>
              <a:endParaRPr lang="zh-CN" altLang="en-US" sz="2800">
                <a:latin typeface="Calibri" panose="020F050202020403020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661160" y="3950335"/>
            <a:ext cx="53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>
                <a:latin typeface="Calibri" panose="020F0502020204030204" charset="0"/>
              </a:rPr>
              <a:t>①</a:t>
            </a:r>
            <a:endParaRPr lang="zh-CN" altLang="en-US" sz="2800">
              <a:latin typeface="Calibri" panose="020F05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30240" y="3950335"/>
            <a:ext cx="53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>
                <a:latin typeface="Calibri" panose="020F0502020204030204" charset="0"/>
              </a:rPr>
              <a:t>③</a:t>
            </a:r>
            <a:endParaRPr lang="zh-CN" altLang="en-US" sz="2800">
              <a:latin typeface="Calibri" panose="020F0502020204030204" charset="0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452360" y="2563495"/>
            <a:ext cx="1333500" cy="1908810"/>
            <a:chOff x="11736" y="4037"/>
            <a:chExt cx="2100" cy="3006"/>
          </a:xfrm>
        </p:grpSpPr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736" y="4037"/>
              <a:ext cx="2100" cy="2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12348" y="6221"/>
              <a:ext cx="848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</a:rPr>
                <a:t>④</a:t>
              </a:r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9951720" y="3950335"/>
            <a:ext cx="53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⑤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任意多边形 20"/>
          <p:cNvSpPr/>
          <p:nvPr/>
        </p:nvSpPr>
        <p:spPr>
          <a:xfrm rot="18600000">
            <a:off x="1899285" y="3291840"/>
            <a:ext cx="222885" cy="213360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2" name="任意多边形 11"/>
          <p:cNvSpPr/>
          <p:nvPr/>
        </p:nvSpPr>
        <p:spPr>
          <a:xfrm rot="19380000">
            <a:off x="5709920" y="3241040"/>
            <a:ext cx="271145" cy="350520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3" name="任意多边形 12"/>
          <p:cNvSpPr/>
          <p:nvPr/>
        </p:nvSpPr>
        <p:spPr>
          <a:xfrm rot="10200000">
            <a:off x="10121900" y="2580640"/>
            <a:ext cx="215900" cy="212725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12" grpId="0" bldLvl="0" animBg="1"/>
      <p:bldP spid="1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角星 3"/>
          <p:cNvSpPr/>
          <p:nvPr/>
        </p:nvSpPr>
        <p:spPr>
          <a:xfrm>
            <a:off x="11085830" y="167005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五角星 4"/>
          <p:cNvSpPr/>
          <p:nvPr/>
        </p:nvSpPr>
        <p:spPr>
          <a:xfrm>
            <a:off x="10104755" y="170180"/>
            <a:ext cx="950595" cy="824230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五角星 1"/>
          <p:cNvSpPr/>
          <p:nvPr/>
        </p:nvSpPr>
        <p:spPr>
          <a:xfrm>
            <a:off x="9074785" y="185420"/>
            <a:ext cx="950595" cy="82423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挑战三：想一想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100705" y="2623185"/>
            <a:ext cx="1397000" cy="1849120"/>
            <a:chOff x="4883" y="4131"/>
            <a:chExt cx="2200" cy="2912"/>
          </a:xfrm>
        </p:grpSpPr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83" y="4131"/>
              <a:ext cx="2200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5676" y="6221"/>
              <a:ext cx="872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>
                  <a:latin typeface="Calibri" panose="020F0502020204030204" charset="0"/>
                </a:rPr>
                <a:t>②</a:t>
              </a:r>
              <a:endParaRPr lang="zh-CN" altLang="en-US" sz="2800">
                <a:latin typeface="Calibri" panose="020F050202020403020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452360" y="2563495"/>
            <a:ext cx="1333500" cy="1908810"/>
            <a:chOff x="11736" y="4037"/>
            <a:chExt cx="2100" cy="3006"/>
          </a:xfrm>
        </p:grpSpPr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736" y="4037"/>
              <a:ext cx="2100" cy="2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12348" y="6221"/>
              <a:ext cx="848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</a:rPr>
                <a:t>④</a:t>
              </a:r>
              <a:endParaRPr lang="zh-CN" altLang="en-US" sz="2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2515870" y="2056765"/>
            <a:ext cx="1223963" cy="1562100"/>
            <a:chOff x="3120" y="4860"/>
            <a:chExt cx="1928" cy="2460"/>
          </a:xfrm>
        </p:grpSpPr>
        <p:grpSp>
          <p:nvGrpSpPr>
            <p:cNvPr id="11267" name="组合 34"/>
            <p:cNvGrpSpPr/>
            <p:nvPr/>
          </p:nvGrpSpPr>
          <p:grpSpPr>
            <a:xfrm>
              <a:off x="3120" y="4860"/>
              <a:ext cx="1928" cy="2460"/>
              <a:chOff x="3344" y="3736"/>
              <a:chExt cx="1928" cy="2458"/>
            </a:xfrm>
          </p:grpSpPr>
          <p:cxnSp>
            <p:nvCxnSpPr>
              <p:cNvPr id="33" name="直接连接符 32"/>
              <p:cNvCxnSpPr/>
              <p:nvPr/>
            </p:nvCxnSpPr>
            <p:spPr>
              <a:xfrm flipH="1">
                <a:off x="3344" y="3736"/>
                <a:ext cx="968" cy="2344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4312" y="3736"/>
                <a:ext cx="960" cy="2458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椭圆 35"/>
            <p:cNvSpPr/>
            <p:nvPr/>
          </p:nvSpPr>
          <p:spPr>
            <a:xfrm>
              <a:off x="4201" y="5743"/>
              <a:ext cx="227" cy="22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椭圆 36"/>
            <p:cNvSpPr/>
            <p:nvPr/>
          </p:nvSpPr>
          <p:spPr>
            <a:xfrm>
              <a:off x="3743" y="5743"/>
              <a:ext cx="227" cy="22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新月形 37"/>
            <p:cNvSpPr/>
            <p:nvPr/>
          </p:nvSpPr>
          <p:spPr>
            <a:xfrm rot="16380000">
              <a:off x="3847" y="6157"/>
              <a:ext cx="454" cy="681"/>
            </a:xfrm>
            <a:prstGeom prst="moon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-3302" t="49606" r="52422" b="4981"/>
          <a:stretch>
            <a:fillRect/>
          </a:stretch>
        </p:blipFill>
        <p:spPr>
          <a:xfrm>
            <a:off x="2550160" y="4852669"/>
            <a:ext cx="1143635" cy="1078231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30048" t="4991" r="4211" b="20260"/>
          <a:stretch>
            <a:fillRect/>
          </a:stretch>
        </p:blipFill>
        <p:spPr>
          <a:xfrm>
            <a:off x="4834890" y="4516754"/>
            <a:ext cx="1409062" cy="1413510"/>
          </a:xfrm>
          <a:prstGeom prst="ellipse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122" t="1028" r="3526" b="2299"/>
          <a:stretch>
            <a:fillRect/>
          </a:stretch>
        </p:blipFill>
        <p:spPr>
          <a:xfrm>
            <a:off x="7498715" y="4190365"/>
            <a:ext cx="1827530" cy="1883410"/>
          </a:xfrm>
          <a:prstGeom prst="ellipse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挑战四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3554" name="组合 38"/>
          <p:cNvGrpSpPr/>
          <p:nvPr/>
        </p:nvGrpSpPr>
        <p:grpSpPr>
          <a:xfrm>
            <a:off x="824548" y="1375410"/>
            <a:ext cx="1223962" cy="1560513"/>
            <a:chOff x="3119" y="4861"/>
            <a:chExt cx="1928" cy="2458"/>
          </a:xfrm>
        </p:grpSpPr>
        <p:grpSp>
          <p:nvGrpSpPr>
            <p:cNvPr id="23555" name="组合 34"/>
            <p:cNvGrpSpPr/>
            <p:nvPr/>
          </p:nvGrpSpPr>
          <p:grpSpPr>
            <a:xfrm>
              <a:off x="3119" y="4861"/>
              <a:ext cx="1928" cy="2458"/>
              <a:chOff x="3344" y="3736"/>
              <a:chExt cx="1928" cy="2458"/>
            </a:xfrm>
          </p:grpSpPr>
          <p:cxnSp>
            <p:nvCxnSpPr>
              <p:cNvPr id="33" name="直接连接符 32"/>
              <p:cNvCxnSpPr/>
              <p:nvPr/>
            </p:nvCxnSpPr>
            <p:spPr>
              <a:xfrm flipH="1">
                <a:off x="3344" y="3736"/>
                <a:ext cx="968" cy="2344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4312" y="3736"/>
                <a:ext cx="960" cy="2458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椭圆 35"/>
            <p:cNvSpPr/>
            <p:nvPr/>
          </p:nvSpPr>
          <p:spPr>
            <a:xfrm>
              <a:off x="4200" y="5743"/>
              <a:ext cx="227" cy="22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7" name="椭圆 36"/>
            <p:cNvSpPr/>
            <p:nvPr/>
          </p:nvSpPr>
          <p:spPr>
            <a:xfrm>
              <a:off x="3742" y="5743"/>
              <a:ext cx="227" cy="22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  <p:sp>
          <p:nvSpPr>
            <p:cNvPr id="38" name="新月形 37"/>
            <p:cNvSpPr/>
            <p:nvPr/>
          </p:nvSpPr>
          <p:spPr>
            <a:xfrm rot="16380000">
              <a:off x="3846" y="6156"/>
              <a:ext cx="454" cy="681"/>
            </a:xfrm>
            <a:prstGeom prst="moon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-3302" t="49606" r="52422" b="4981"/>
          <a:stretch>
            <a:fillRect/>
          </a:stretch>
        </p:blipFill>
        <p:spPr>
          <a:xfrm>
            <a:off x="4925695" y="1199514"/>
            <a:ext cx="1143635" cy="1078229"/>
          </a:xfrm>
          <a:prstGeom prst="ellipse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2408873" y="2277110"/>
            <a:ext cx="3184525" cy="111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任意多边形 10"/>
          <p:cNvSpPr/>
          <p:nvPr/>
        </p:nvSpPr>
        <p:spPr>
          <a:xfrm rot="1620000">
            <a:off x="3021648" y="2113598"/>
            <a:ext cx="180975" cy="130175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7" name="文本框 6"/>
          <p:cNvSpPr txBox="1"/>
          <p:nvPr/>
        </p:nvSpPr>
        <p:spPr>
          <a:xfrm>
            <a:off x="6331585" y="1375410"/>
            <a:ext cx="6386513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我把两条边张开一点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可以夹住樱桃。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529523" y="4104323"/>
            <a:ext cx="3186113" cy="111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30048" t="4991" r="4211" b="20260"/>
          <a:stretch>
            <a:fillRect/>
          </a:stretch>
        </p:blipFill>
        <p:spPr>
          <a:xfrm>
            <a:off x="4580254" y="2703195"/>
            <a:ext cx="1409065" cy="1413510"/>
          </a:xfrm>
          <a:prstGeom prst="ellipse">
            <a:avLst/>
          </a:prstGeom>
        </p:spPr>
      </p:pic>
      <p:sp>
        <p:nvSpPr>
          <p:cNvPr id="14" name="任意多边形 13"/>
          <p:cNvSpPr/>
          <p:nvPr/>
        </p:nvSpPr>
        <p:spPr>
          <a:xfrm rot="1620000">
            <a:off x="2991485" y="3878898"/>
            <a:ext cx="127000" cy="207963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6" name="文本框 15"/>
          <p:cNvSpPr txBox="1"/>
          <p:nvPr/>
        </p:nvSpPr>
        <p:spPr>
          <a:xfrm>
            <a:off x="6331585" y="3061335"/>
            <a:ext cx="4132263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我把两条边张开大一些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可以夹住橙子。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3122" t="1028" r="3526" b="2299"/>
          <a:stretch>
            <a:fillRect/>
          </a:stretch>
        </p:blipFill>
        <p:spPr>
          <a:xfrm>
            <a:off x="4241800" y="4366260"/>
            <a:ext cx="1827530" cy="1883410"/>
          </a:xfrm>
          <a:prstGeom prst="ellipse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2567623" y="6225223"/>
            <a:ext cx="3184525" cy="111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 8"/>
          <p:cNvSpPr/>
          <p:nvPr/>
        </p:nvSpPr>
        <p:spPr>
          <a:xfrm>
            <a:off x="3034348" y="5821998"/>
            <a:ext cx="166688" cy="401638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3" name="文本框 22"/>
          <p:cNvSpPr txBox="1"/>
          <p:nvPr/>
        </p:nvSpPr>
        <p:spPr>
          <a:xfrm>
            <a:off x="6331585" y="4902518"/>
            <a:ext cx="41338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我把两条边张开更大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可以夹住苹果。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樱桃3bb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2875" y="1375410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pic>
        <p:nvPicPr>
          <p:cNvPr id="24" name="橙子ebe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2875" y="3296920"/>
            <a:ext cx="619125" cy="619125"/>
          </a:xfrm>
          <a:prstGeom prst="rect">
            <a:avLst/>
          </a:prstGeom>
        </p:spPr>
      </p:pic>
      <p:pic>
        <p:nvPicPr>
          <p:cNvPr id="25" name="苹果5c9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6380" y="5494020"/>
            <a:ext cx="619125" cy="61912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746125" y="2145665"/>
            <a:ext cx="6353175" cy="257175"/>
            <a:chOff x="2604" y="1099"/>
            <a:chExt cx="10005" cy="405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7595" y="1099"/>
              <a:ext cx="5015" cy="208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2604" y="1296"/>
              <a:ext cx="5015" cy="208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直接连接符 26"/>
          <p:cNvCxnSpPr/>
          <p:nvPr/>
        </p:nvCxnSpPr>
        <p:spPr>
          <a:xfrm rot="20580000" flipV="1">
            <a:off x="-546735" y="4549775"/>
            <a:ext cx="3184525" cy="132080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 rot="20640000">
            <a:off x="-649605" y="3964305"/>
            <a:ext cx="6353175" cy="257175"/>
            <a:chOff x="2604" y="1099"/>
            <a:chExt cx="10005" cy="405"/>
          </a:xfrm>
        </p:grpSpPr>
        <p:cxnSp>
          <p:nvCxnSpPr>
            <p:cNvPr id="29" name="直接连接符 28"/>
            <p:cNvCxnSpPr/>
            <p:nvPr/>
          </p:nvCxnSpPr>
          <p:spPr>
            <a:xfrm flipV="1">
              <a:off x="7595" y="1099"/>
              <a:ext cx="5015" cy="208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2604" y="1296"/>
              <a:ext cx="5015" cy="208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 rot="20100000">
            <a:off x="-614045" y="6087745"/>
            <a:ext cx="6353175" cy="257175"/>
            <a:chOff x="2604" y="1099"/>
            <a:chExt cx="10005" cy="405"/>
          </a:xfrm>
        </p:grpSpPr>
        <p:cxnSp>
          <p:nvCxnSpPr>
            <p:cNvPr id="32" name="直接连接符 31"/>
            <p:cNvCxnSpPr/>
            <p:nvPr/>
          </p:nvCxnSpPr>
          <p:spPr>
            <a:xfrm flipV="1">
              <a:off x="7595" y="1099"/>
              <a:ext cx="5015" cy="208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2604" y="1296"/>
              <a:ext cx="5015" cy="208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2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indefinite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0" dur="indefinite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2" dur="indefinite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6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6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1" grpId="0" animBg="1"/>
      <p:bldP spid="7" grpId="0"/>
      <p:bldP spid="14" grpId="0" animBg="1"/>
      <p:bldP spid="16" grpId="0"/>
      <p:bldP spid="9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22045" y="1901190"/>
            <a:ext cx="9801225" cy="2014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ts val="5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sym typeface="+mn-ea"/>
              </a:rPr>
              <a:t>活动要求：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ts val="5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sym typeface="+mn-ea"/>
              </a:rPr>
              <a:t>、做一做：利用学具材料创造一个角。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ts val="5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sym typeface="+mn-ea"/>
              </a:rPr>
              <a:t>、玩一玩：你能让角变大、变小吗？</a:t>
            </a:r>
            <a:endParaRPr lang="en-US" altLang="zh-CN" sz="36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挑战四：做一做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  <p:sp>
        <p:nvSpPr>
          <p:cNvPr id="4" name="五角星 3"/>
          <p:cNvSpPr/>
          <p:nvPr/>
        </p:nvSpPr>
        <p:spPr>
          <a:xfrm>
            <a:off x="11085830" y="167005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五角星 4"/>
          <p:cNvSpPr/>
          <p:nvPr/>
        </p:nvSpPr>
        <p:spPr>
          <a:xfrm>
            <a:off x="10104755" y="170180"/>
            <a:ext cx="950595" cy="824230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/>
        </p:nvSpPr>
        <p:spPr>
          <a:xfrm>
            <a:off x="9074785" y="185420"/>
            <a:ext cx="950595" cy="82423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/>
        </p:nvSpPr>
        <p:spPr>
          <a:xfrm>
            <a:off x="8047355" y="185420"/>
            <a:ext cx="950595" cy="824230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月光水岸 - Bandari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9462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055350" y="579437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403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 bldLvl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0245"/>
          <p:cNvSpPr txBox="1">
            <a:spLocks noChangeArrowheads="1"/>
          </p:cNvSpPr>
          <p:nvPr/>
        </p:nvSpPr>
        <p:spPr bwMode="auto">
          <a:xfrm>
            <a:off x="651510" y="1369060"/>
            <a:ext cx="10626090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下面钟面上时针和分针形成的角，哪个最大，哪个最小？</a:t>
            </a:r>
            <a:r>
              <a:rPr lang="en-US" altLang="zh-CN" sz="3200" dirty="0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 </a:t>
            </a:r>
            <a:endParaRPr lang="zh-CN" altLang="en-US" sz="3200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10245"/>
          <p:cNvSpPr txBox="1">
            <a:spLocks noChangeArrowheads="1"/>
          </p:cNvSpPr>
          <p:nvPr/>
        </p:nvSpPr>
        <p:spPr bwMode="auto">
          <a:xfrm>
            <a:off x="8942629" y="5566387"/>
            <a:ext cx="1020115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665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最大</a:t>
            </a:r>
            <a:endParaRPr lang="zh-CN" altLang="en-US" sz="2665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10245"/>
          <p:cNvSpPr txBox="1">
            <a:spLocks noChangeArrowheads="1"/>
          </p:cNvSpPr>
          <p:nvPr/>
        </p:nvSpPr>
        <p:spPr bwMode="auto">
          <a:xfrm>
            <a:off x="5738148" y="5581627"/>
            <a:ext cx="1020115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665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最小</a:t>
            </a:r>
            <a:endParaRPr lang="zh-CN" altLang="en-US" sz="2665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82129" y="2695549"/>
            <a:ext cx="2533651" cy="2533651"/>
            <a:chOff x="1151620" y="2076695"/>
            <a:chExt cx="1900238" cy="1900238"/>
          </a:xfrm>
        </p:grpSpPr>
        <p:pic>
          <p:nvPicPr>
            <p:cNvPr id="8" name="Picture 25"/>
            <p:cNvPicPr>
              <a:picLocks noChangeAspect="1" noChangeArrowheads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06715" y="2706765"/>
              <a:ext cx="3810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组合 11"/>
            <p:cNvGrpSpPr/>
            <p:nvPr/>
          </p:nvGrpSpPr>
          <p:grpSpPr>
            <a:xfrm>
              <a:off x="1151620" y="2076695"/>
              <a:ext cx="1900238" cy="1900238"/>
              <a:chOff x="3305175" y="1304925"/>
              <a:chExt cx="2533650" cy="253365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05175" y="1304925"/>
                <a:ext cx="2533650" cy="2533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38650" y="1752600"/>
                <a:ext cx="266700" cy="163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5400000">
                <a:off x="4438650" y="1905000"/>
                <a:ext cx="266700" cy="1333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19600" y="2419350"/>
                <a:ext cx="304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4" name="组合 13"/>
          <p:cNvGrpSpPr/>
          <p:nvPr/>
        </p:nvGrpSpPr>
        <p:grpSpPr>
          <a:xfrm>
            <a:off x="4792487" y="2695549"/>
            <a:ext cx="2533651" cy="2533651"/>
            <a:chOff x="3559388" y="2076695"/>
            <a:chExt cx="1900238" cy="1900238"/>
          </a:xfrm>
        </p:grpSpPr>
        <p:pic>
          <p:nvPicPr>
            <p:cNvPr id="15" name="Picture 2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91980" y="2616755"/>
              <a:ext cx="49530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组合 16"/>
            <p:cNvGrpSpPr/>
            <p:nvPr/>
          </p:nvGrpSpPr>
          <p:grpSpPr>
            <a:xfrm>
              <a:off x="3559388" y="2076695"/>
              <a:ext cx="1900238" cy="1900238"/>
              <a:chOff x="3305175" y="1304925"/>
              <a:chExt cx="2533650" cy="2533650"/>
            </a:xfrm>
          </p:grpSpPr>
          <p:pic>
            <p:nvPicPr>
              <p:cNvPr id="17" name="Picture 11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05175" y="1304925"/>
                <a:ext cx="2533650" cy="2533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38650" y="1752600"/>
                <a:ext cx="266700" cy="163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3600000">
                <a:off x="4438650" y="1905000"/>
                <a:ext cx="266700" cy="1333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1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19600" y="2419350"/>
                <a:ext cx="304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1" name="组合 20"/>
          <p:cNvGrpSpPr/>
          <p:nvPr/>
        </p:nvGrpSpPr>
        <p:grpSpPr>
          <a:xfrm>
            <a:off x="8002843" y="2695549"/>
            <a:ext cx="2533651" cy="2533651"/>
            <a:chOff x="5967155" y="2076695"/>
            <a:chExt cx="1900238" cy="1900238"/>
          </a:xfrm>
        </p:grpSpPr>
        <p:pic>
          <p:nvPicPr>
            <p:cNvPr id="22" name="Picture 2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67255" y="2796775"/>
              <a:ext cx="304800" cy="464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" name="组合 27"/>
            <p:cNvGrpSpPr/>
            <p:nvPr/>
          </p:nvGrpSpPr>
          <p:grpSpPr>
            <a:xfrm>
              <a:off x="5967155" y="2076695"/>
              <a:ext cx="1900238" cy="1900238"/>
              <a:chOff x="3305175" y="1304925"/>
              <a:chExt cx="2533650" cy="2533650"/>
            </a:xfrm>
          </p:grpSpPr>
          <p:pic>
            <p:nvPicPr>
              <p:cNvPr id="24" name="Picture 15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05175" y="1304925"/>
                <a:ext cx="2533650" cy="2533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19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9000000">
                <a:off x="4438650" y="1905000"/>
                <a:ext cx="266700" cy="1333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21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38650" y="1752600"/>
                <a:ext cx="266700" cy="163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22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46510" y="1752135"/>
                <a:ext cx="276225" cy="163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2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19600" y="2419350"/>
                <a:ext cx="304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" name="文本框 1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挑战五：比一比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  <p:sp>
        <p:nvSpPr>
          <p:cNvPr id="3" name="五角星 2"/>
          <p:cNvSpPr/>
          <p:nvPr/>
        </p:nvSpPr>
        <p:spPr>
          <a:xfrm>
            <a:off x="11085830" y="167005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五角星 28"/>
          <p:cNvSpPr/>
          <p:nvPr/>
        </p:nvSpPr>
        <p:spPr>
          <a:xfrm>
            <a:off x="10104755" y="170180"/>
            <a:ext cx="950595" cy="824230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五角星 29"/>
          <p:cNvSpPr/>
          <p:nvPr/>
        </p:nvSpPr>
        <p:spPr>
          <a:xfrm>
            <a:off x="9074785" y="185420"/>
            <a:ext cx="950595" cy="82423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五角星 30"/>
          <p:cNvSpPr/>
          <p:nvPr/>
        </p:nvSpPr>
        <p:spPr>
          <a:xfrm>
            <a:off x="8047355" y="185420"/>
            <a:ext cx="950595" cy="824230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2601595" y="5121275"/>
            <a:ext cx="487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latin typeface="Calibri" panose="020F0502020204030204" charset="0"/>
              </a:rPr>
              <a:t>①</a:t>
            </a:r>
            <a:endParaRPr lang="zh-CN" altLang="en-US" sz="2400">
              <a:latin typeface="Calibri" panose="020F05020202040302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834380" y="5121275"/>
            <a:ext cx="487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latin typeface="Calibri" panose="020F0502020204030204" charset="0"/>
              </a:rPr>
              <a:t>②</a:t>
            </a:r>
            <a:endParaRPr lang="zh-CN" altLang="en-US" sz="2400">
              <a:latin typeface="Calibri" panose="020F05020202040302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078595" y="5121275"/>
            <a:ext cx="487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latin typeface="Calibri" panose="020F0502020204030204" charset="0"/>
              </a:rPr>
              <a:t>③</a:t>
            </a:r>
            <a:endParaRPr lang="zh-CN" altLang="en-US" sz="2400"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9644" y="5238435"/>
            <a:ext cx="558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60920" y="5238435"/>
            <a:ext cx="558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12224" y="5039075"/>
            <a:ext cx="857251" cy="131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10245"/>
          <p:cNvSpPr txBox="1">
            <a:spLocks noChangeArrowheads="1"/>
          </p:cNvSpPr>
          <p:nvPr/>
        </p:nvSpPr>
        <p:spPr bwMode="auto">
          <a:xfrm>
            <a:off x="742315" y="3234690"/>
            <a:ext cx="10659110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3200" b="1" dirty="0" smtClean="0">
                <a:latin typeface="楷体" panose="02010609060101010101" charset="-122"/>
                <a:ea typeface="楷体" panose="02010609060101010101" charset="-122"/>
              </a:rPr>
              <a:t>比一比，说一说，下面的角与三角尺上的哪个角一样大？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1679509" y="5695909"/>
            <a:ext cx="1776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rot="18900000">
            <a:off x="1419421" y="5067997"/>
            <a:ext cx="1776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5184096" y="5695909"/>
            <a:ext cx="1776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8304245" y="5695909"/>
            <a:ext cx="1776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rot="18000000">
            <a:off x="4740096" y="4926879"/>
            <a:ext cx="1776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rot="19800000">
            <a:off x="8185276" y="5251909"/>
            <a:ext cx="1776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五角星 1"/>
          <p:cNvSpPr/>
          <p:nvPr/>
        </p:nvSpPr>
        <p:spPr>
          <a:xfrm>
            <a:off x="11085830" y="167005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五角星 4"/>
          <p:cNvSpPr/>
          <p:nvPr/>
        </p:nvSpPr>
        <p:spPr>
          <a:xfrm>
            <a:off x="10104755" y="170180"/>
            <a:ext cx="950595" cy="824230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/>
        </p:nvSpPr>
        <p:spPr>
          <a:xfrm>
            <a:off x="9074785" y="185420"/>
            <a:ext cx="950595" cy="82423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/>
        </p:nvSpPr>
        <p:spPr>
          <a:xfrm>
            <a:off x="8047355" y="185420"/>
            <a:ext cx="950595" cy="824230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挑战五：比一比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  <p:pic>
        <p:nvPicPr>
          <p:cNvPr id="16" name="图片 15" descr="三角尺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BFD"/>
              </a:clrFrom>
              <a:clrTo>
                <a:srgbClr val="FEFB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3135630" y="1531620"/>
            <a:ext cx="2459355" cy="1398270"/>
          </a:xfrm>
          <a:prstGeom prst="rect">
            <a:avLst/>
          </a:prstGeom>
        </p:spPr>
      </p:pic>
      <p:pic>
        <p:nvPicPr>
          <p:cNvPr id="18" name="图片 17" descr="三角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 flipV="1">
            <a:off x="7069455" y="1244600"/>
            <a:ext cx="1690370" cy="16802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64125" y="2454275"/>
            <a:ext cx="487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Calibri" panose="020F0502020204030204" charset="0"/>
              </a:rPr>
              <a:t>①</a:t>
            </a:r>
            <a:endParaRPr lang="zh-CN" altLang="en-US" sz="2400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64125" y="1601470"/>
            <a:ext cx="487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Calibri" panose="020F0502020204030204" charset="0"/>
              </a:rPr>
              <a:t>②</a:t>
            </a:r>
            <a:endParaRPr lang="zh-CN" altLang="en-US" sz="2400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61715" y="2454275"/>
            <a:ext cx="487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Calibri" panose="020F0502020204030204" charset="0"/>
              </a:rPr>
              <a:t>③</a:t>
            </a:r>
            <a:endParaRPr lang="zh-CN" altLang="en-US" sz="2400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12785" y="2454275"/>
            <a:ext cx="487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④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39455" y="1374775"/>
            <a:ext cx="487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⑤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42175" y="2472055"/>
            <a:ext cx="487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⑥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 descr="三角尺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BFD"/>
              </a:clrFrom>
              <a:clrTo>
                <a:srgbClr val="FEFBFD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 flipV="1">
            <a:off x="4772908" y="4332139"/>
            <a:ext cx="1836190" cy="1043810"/>
          </a:xfrm>
          <a:prstGeom prst="rect">
            <a:avLst/>
          </a:prstGeom>
        </p:spPr>
      </p:pic>
      <p:pic>
        <p:nvPicPr>
          <p:cNvPr id="19" name="图片 18" descr="三角尺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BFD"/>
              </a:clrFrom>
              <a:clrTo>
                <a:srgbClr val="FEFBFD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278632" y="4697823"/>
            <a:ext cx="1836190" cy="1043810"/>
          </a:xfrm>
          <a:prstGeom prst="rect">
            <a:avLst/>
          </a:prstGeom>
        </p:spPr>
      </p:pic>
      <p:pic>
        <p:nvPicPr>
          <p:cNvPr id="20" name="图片 19" descr="三角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2700000" flipV="1">
            <a:off x="2014855" y="4827905"/>
            <a:ext cx="1708785" cy="1698625"/>
          </a:xfrm>
          <a:prstGeom prst="rect">
            <a:avLst/>
          </a:prstGeom>
        </p:spPr>
      </p:pic>
      <p:pic>
        <p:nvPicPr>
          <p:cNvPr id="21" name="洪亿展 - 早晨的阳光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185518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1565" y="6018530"/>
            <a:ext cx="619125" cy="619125"/>
          </a:xfrm>
          <a:prstGeom prst="rect">
            <a:avLst/>
          </a:prstGeom>
        </p:spPr>
      </p:pic>
      <p:sp>
        <p:nvSpPr>
          <p:cNvPr id="22" name="五角星 21"/>
          <p:cNvSpPr/>
          <p:nvPr/>
        </p:nvSpPr>
        <p:spPr>
          <a:xfrm>
            <a:off x="6955790" y="153670"/>
            <a:ext cx="950595" cy="824230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8" dur="509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  <p:bldP spid="22" grpId="0" bldLvl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6" name="直接连接符 35"/>
          <p:cNvCxnSpPr/>
          <p:nvPr/>
        </p:nvCxnSpPr>
        <p:spPr>
          <a:xfrm>
            <a:off x="6721475" y="1089025"/>
            <a:ext cx="22225" cy="36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五角星 3"/>
          <p:cNvSpPr/>
          <p:nvPr/>
        </p:nvSpPr>
        <p:spPr>
          <a:xfrm>
            <a:off x="11101705" y="153670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五角星 1"/>
          <p:cNvSpPr/>
          <p:nvPr/>
        </p:nvSpPr>
        <p:spPr>
          <a:xfrm>
            <a:off x="10120630" y="156845"/>
            <a:ext cx="950595" cy="824230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五角星 5"/>
          <p:cNvSpPr/>
          <p:nvPr/>
        </p:nvSpPr>
        <p:spPr>
          <a:xfrm>
            <a:off x="9074785" y="156845"/>
            <a:ext cx="950595" cy="82423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/>
        </p:nvSpPr>
        <p:spPr>
          <a:xfrm>
            <a:off x="7982585" y="156845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/>
        </p:nvSpPr>
        <p:spPr>
          <a:xfrm>
            <a:off x="6955790" y="153670"/>
            <a:ext cx="950595" cy="824230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挑战六：数一数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文本框 2"/>
          <p:cNvSpPr txBox="1"/>
          <p:nvPr/>
        </p:nvSpPr>
        <p:spPr>
          <a:xfrm>
            <a:off x="1002030" y="1720215"/>
            <a:ext cx="4192905" cy="52197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p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下面的图形各有几个角</a:t>
            </a: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?</a:t>
            </a:r>
            <a:endParaRPr lang="en-US" altLang="zh-CN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7651" name="组合 7"/>
          <p:cNvGrpSpPr/>
          <p:nvPr/>
        </p:nvGrpSpPr>
        <p:grpSpPr>
          <a:xfrm>
            <a:off x="2138363" y="2503488"/>
            <a:ext cx="1233487" cy="1346200"/>
            <a:chOff x="2640" y="1904"/>
            <a:chExt cx="777" cy="848"/>
          </a:xfrm>
        </p:grpSpPr>
        <p:sp>
          <p:nvSpPr>
            <p:cNvPr id="27652" name="直接连接符 8"/>
            <p:cNvSpPr/>
            <p:nvPr/>
          </p:nvSpPr>
          <p:spPr>
            <a:xfrm>
              <a:off x="2640" y="1904"/>
              <a:ext cx="1" cy="841"/>
            </a:xfrm>
            <a:prstGeom prst="line">
              <a:avLst/>
            </a:prstGeom>
            <a:ln w="317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653" name="直接连接符 9"/>
            <p:cNvSpPr/>
            <p:nvPr/>
          </p:nvSpPr>
          <p:spPr>
            <a:xfrm>
              <a:off x="2640" y="2736"/>
              <a:ext cx="777" cy="1"/>
            </a:xfrm>
            <a:prstGeom prst="line">
              <a:avLst/>
            </a:prstGeom>
            <a:ln w="317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654" name="任意多边形 10"/>
            <p:cNvSpPr/>
            <p:nvPr/>
          </p:nvSpPr>
          <p:spPr>
            <a:xfrm>
              <a:off x="2640" y="1920"/>
              <a:ext cx="777" cy="832"/>
            </a:xfrm>
            <a:custGeom>
              <a:avLst/>
              <a:gdLst/>
              <a:ahLst/>
              <a:cxnLst/>
              <a:pathLst>
                <a:path w="777" h="832">
                  <a:moveTo>
                    <a:pt x="0" y="0"/>
                  </a:moveTo>
                  <a:cubicBezTo>
                    <a:pt x="122" y="24"/>
                    <a:pt x="245" y="49"/>
                    <a:pt x="356" y="118"/>
                  </a:cubicBezTo>
                  <a:cubicBezTo>
                    <a:pt x="467" y="187"/>
                    <a:pt x="597" y="292"/>
                    <a:pt x="667" y="411"/>
                  </a:cubicBezTo>
                  <a:cubicBezTo>
                    <a:pt x="737" y="530"/>
                    <a:pt x="757" y="681"/>
                    <a:pt x="777" y="832"/>
                  </a:cubicBezTo>
                </a:path>
              </a:pathLst>
            </a:custGeom>
            <a:noFill/>
            <a:ln w="317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等腰三角形 1"/>
          <p:cNvSpPr/>
          <p:nvPr/>
        </p:nvSpPr>
        <p:spPr>
          <a:xfrm>
            <a:off x="3921125" y="3035300"/>
            <a:ext cx="2244725" cy="649288"/>
          </a:xfrm>
          <a:prstGeom prst="triangle">
            <a:avLst/>
          </a:prstGeom>
          <a:noFill/>
          <a:ln w="3175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" name="正五边形 3"/>
          <p:cNvSpPr/>
          <p:nvPr/>
        </p:nvSpPr>
        <p:spPr>
          <a:xfrm>
            <a:off x="8759825" y="2532063"/>
            <a:ext cx="1223963" cy="1295400"/>
          </a:xfrm>
          <a:prstGeom prst="pentagon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7657" name="文本框 5"/>
          <p:cNvSpPr txBox="1"/>
          <p:nvPr/>
        </p:nvSpPr>
        <p:spPr>
          <a:xfrm>
            <a:off x="1903413" y="4521200"/>
            <a:ext cx="170338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</a:rPr>
              <a:t>（     ）个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8" name="文本框 6"/>
          <p:cNvSpPr txBox="1"/>
          <p:nvPr/>
        </p:nvSpPr>
        <p:spPr>
          <a:xfrm>
            <a:off x="4191000" y="4521200"/>
            <a:ext cx="17049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</a:rPr>
              <a:t>（     ）个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9" name="文本框 8"/>
          <p:cNvSpPr txBox="1"/>
          <p:nvPr/>
        </p:nvSpPr>
        <p:spPr>
          <a:xfrm>
            <a:off x="6611938" y="4521200"/>
            <a:ext cx="17049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</a:rPr>
              <a:t>（     ）个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0" name="文本框 9"/>
          <p:cNvSpPr txBox="1"/>
          <p:nvPr/>
        </p:nvSpPr>
        <p:spPr>
          <a:xfrm>
            <a:off x="8640763" y="4521200"/>
            <a:ext cx="170338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</a:rPr>
              <a:t>（     ）个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2139950" y="3606800"/>
            <a:ext cx="241300" cy="220663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7" name="任意多边形 16"/>
          <p:cNvSpPr/>
          <p:nvPr/>
        </p:nvSpPr>
        <p:spPr>
          <a:xfrm>
            <a:off x="6870700" y="3646488"/>
            <a:ext cx="182563" cy="192088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8" name="任意多边形 17"/>
          <p:cNvSpPr/>
          <p:nvPr/>
        </p:nvSpPr>
        <p:spPr>
          <a:xfrm rot="16740000">
            <a:off x="9541669" y="3593306"/>
            <a:ext cx="241300" cy="220663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9" name="任意多边形 18"/>
          <p:cNvSpPr/>
          <p:nvPr/>
        </p:nvSpPr>
        <p:spPr>
          <a:xfrm rot="8100000">
            <a:off x="4922838" y="3013075"/>
            <a:ext cx="241300" cy="219075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0" name="任意多边形 19"/>
          <p:cNvSpPr/>
          <p:nvPr/>
        </p:nvSpPr>
        <p:spPr>
          <a:xfrm rot="17220000">
            <a:off x="7836694" y="3618706"/>
            <a:ext cx="365125" cy="195263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3" name="任意多边形 22"/>
          <p:cNvSpPr/>
          <p:nvPr/>
        </p:nvSpPr>
        <p:spPr>
          <a:xfrm rot="12720000">
            <a:off x="9742488" y="2959100"/>
            <a:ext cx="241300" cy="220663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4" name="任意多边形 23"/>
          <p:cNvSpPr/>
          <p:nvPr/>
        </p:nvSpPr>
        <p:spPr>
          <a:xfrm>
            <a:off x="8951913" y="3603625"/>
            <a:ext cx="241300" cy="220663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5" name="任意多边形 24"/>
          <p:cNvSpPr/>
          <p:nvPr/>
        </p:nvSpPr>
        <p:spPr>
          <a:xfrm rot="3720000">
            <a:off x="8745538" y="2946400"/>
            <a:ext cx="241300" cy="219075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6" name="任意多边形 25"/>
          <p:cNvSpPr/>
          <p:nvPr/>
        </p:nvSpPr>
        <p:spPr>
          <a:xfrm rot="8040000">
            <a:off x="9250363" y="2557463"/>
            <a:ext cx="241300" cy="219075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7" name="任意多边形 26"/>
          <p:cNvSpPr/>
          <p:nvPr/>
        </p:nvSpPr>
        <p:spPr>
          <a:xfrm rot="15000000">
            <a:off x="5669756" y="3505994"/>
            <a:ext cx="168275" cy="150813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8" name="任意多边形 27"/>
          <p:cNvSpPr/>
          <p:nvPr/>
        </p:nvSpPr>
        <p:spPr>
          <a:xfrm>
            <a:off x="4125913" y="3552825"/>
            <a:ext cx="166688" cy="130175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0" name="文本框 29"/>
          <p:cNvSpPr txBox="1"/>
          <p:nvPr/>
        </p:nvSpPr>
        <p:spPr>
          <a:xfrm>
            <a:off x="6959600" y="4429125"/>
            <a:ext cx="736600" cy="6451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b" anchorCtr="0">
            <a:spAutoFit/>
          </a:bodyPr>
          <a:p>
            <a:pPr fontAlgn="t"/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en-US" altLang="zh-CN" sz="36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572000" y="4382770"/>
            <a:ext cx="736600" cy="6451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b" anchorCtr="0">
            <a:spAutoFit/>
          </a:bodyPr>
          <a:p>
            <a:pPr fontAlgn="t"/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endParaRPr lang="en-US" altLang="zh-CN" sz="36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270125" y="4429125"/>
            <a:ext cx="736600" cy="6451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b" anchorCtr="0">
            <a:spAutoFit/>
          </a:bodyPr>
          <a:p>
            <a:pPr fontAlgn="t"/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lang="en-US" altLang="zh-CN" sz="36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994775" y="4429125"/>
            <a:ext cx="736600" cy="6451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b" anchorCtr="0">
            <a:spAutoFit/>
          </a:bodyPr>
          <a:p>
            <a:pPr fontAlgn="t"/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endParaRPr lang="en-US" altLang="zh-CN" sz="36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83" name="流程图: 延期 110598"/>
          <p:cNvSpPr/>
          <p:nvPr/>
        </p:nvSpPr>
        <p:spPr>
          <a:xfrm rot="-5400000">
            <a:off x="6799263" y="2481263"/>
            <a:ext cx="1439862" cy="1295400"/>
          </a:xfrm>
          <a:prstGeom prst="flowChartDelay">
            <a:avLst/>
          </a:prstGeom>
          <a:noFill/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6721475" y="1089025"/>
            <a:ext cx="22225" cy="36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挑战六：数一数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  <p:sp>
        <p:nvSpPr>
          <p:cNvPr id="5" name="五角星 4"/>
          <p:cNvSpPr/>
          <p:nvPr/>
        </p:nvSpPr>
        <p:spPr>
          <a:xfrm>
            <a:off x="11101705" y="153670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五角星 9"/>
          <p:cNvSpPr/>
          <p:nvPr/>
        </p:nvSpPr>
        <p:spPr>
          <a:xfrm>
            <a:off x="10120630" y="156845"/>
            <a:ext cx="950595" cy="824230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五角星 11"/>
          <p:cNvSpPr/>
          <p:nvPr/>
        </p:nvSpPr>
        <p:spPr>
          <a:xfrm>
            <a:off x="9074785" y="156845"/>
            <a:ext cx="950595" cy="82423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五角星 12"/>
          <p:cNvSpPr/>
          <p:nvPr/>
        </p:nvSpPr>
        <p:spPr>
          <a:xfrm>
            <a:off x="7982585" y="156845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五角星 13"/>
          <p:cNvSpPr/>
          <p:nvPr/>
        </p:nvSpPr>
        <p:spPr>
          <a:xfrm>
            <a:off x="6955790" y="153670"/>
            <a:ext cx="950595" cy="824230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2" grpId="0"/>
      <p:bldP spid="26" grpId="0" bldLvl="0" animBg="1"/>
      <p:bldP spid="25" grpId="0" bldLvl="0" animBg="1"/>
      <p:bldP spid="24" grpId="0" bldLvl="0" animBg="1"/>
      <p:bldP spid="18" grpId="0" bldLvl="0" animBg="1"/>
      <p:bldP spid="23" grpId="0" bldLvl="0" animBg="1"/>
      <p:bldP spid="47" grpId="0"/>
      <p:bldP spid="19" grpId="0" bldLvl="0" animBg="1"/>
      <p:bldP spid="28" grpId="0" bldLvl="0" animBg="1"/>
      <p:bldP spid="27" grpId="0" bldLvl="0" animBg="1"/>
      <p:bldP spid="31" grpId="0"/>
      <p:bldP spid="17" grpId="0" bldLvl="0" animBg="1"/>
      <p:bldP spid="20" grpId="0" bldLvl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9699" name="组合 1"/>
          <p:cNvGrpSpPr/>
          <p:nvPr/>
        </p:nvGrpSpPr>
        <p:grpSpPr>
          <a:xfrm>
            <a:off x="2668588" y="2062163"/>
            <a:ext cx="1871662" cy="3387725"/>
            <a:chOff x="4418" y="3468"/>
            <a:chExt cx="2947" cy="5334"/>
          </a:xfrm>
        </p:grpSpPr>
        <p:grpSp>
          <p:nvGrpSpPr>
            <p:cNvPr id="29700" name="组合 3"/>
            <p:cNvGrpSpPr/>
            <p:nvPr/>
          </p:nvGrpSpPr>
          <p:grpSpPr>
            <a:xfrm>
              <a:off x="4417" y="3467"/>
              <a:ext cx="2947" cy="2682"/>
              <a:chOff x="3798" y="4630"/>
              <a:chExt cx="2948" cy="2681"/>
            </a:xfrm>
          </p:grpSpPr>
          <p:cxnSp>
            <p:nvCxnSpPr>
              <p:cNvPr id="5" name="直接连接符 4"/>
              <p:cNvCxnSpPr/>
              <p:nvPr/>
            </p:nvCxnSpPr>
            <p:spPr>
              <a:xfrm flipH="1">
                <a:off x="3798" y="4630"/>
                <a:ext cx="2036" cy="2681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/>
            </p:nvCxnSpPr>
            <p:spPr>
              <a:xfrm>
                <a:off x="3812" y="7291"/>
                <a:ext cx="2934" cy="2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接连接符 6"/>
            <p:cNvCxnSpPr/>
            <p:nvPr/>
          </p:nvCxnSpPr>
          <p:spPr>
            <a:xfrm flipH="1">
              <a:off x="4592" y="6150"/>
              <a:ext cx="2772" cy="2652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任意多边形 10"/>
          <p:cNvSpPr/>
          <p:nvPr/>
        </p:nvSpPr>
        <p:spPr>
          <a:xfrm rot="12480000">
            <a:off x="4047173" y="3808413"/>
            <a:ext cx="241300" cy="220663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8" name="任意多边形 7"/>
          <p:cNvSpPr/>
          <p:nvPr/>
        </p:nvSpPr>
        <p:spPr>
          <a:xfrm>
            <a:off x="2908300" y="3441700"/>
            <a:ext cx="241300" cy="298450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9706" name="文本框 8"/>
          <p:cNvSpPr txBox="1"/>
          <p:nvPr/>
        </p:nvSpPr>
        <p:spPr>
          <a:xfrm>
            <a:off x="3151188" y="5164138"/>
            <a:ext cx="2206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（  </a:t>
            </a: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）个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440805" y="2540000"/>
            <a:ext cx="1870710" cy="2304415"/>
            <a:chOff x="7743" y="4000"/>
            <a:chExt cx="2946" cy="3629"/>
          </a:xfrm>
        </p:grpSpPr>
        <p:cxnSp>
          <p:nvCxnSpPr>
            <p:cNvPr id="3" name="直接连接符 2"/>
            <p:cNvCxnSpPr/>
            <p:nvPr/>
          </p:nvCxnSpPr>
          <p:spPr>
            <a:xfrm flipH="1">
              <a:off x="7743" y="4000"/>
              <a:ext cx="2805" cy="16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7755" y="5635"/>
              <a:ext cx="2935" cy="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7755" y="5655"/>
              <a:ext cx="2678" cy="19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任意多边形 11"/>
          <p:cNvSpPr/>
          <p:nvPr/>
        </p:nvSpPr>
        <p:spPr>
          <a:xfrm rot="3480000">
            <a:off x="6651625" y="3629025"/>
            <a:ext cx="203200" cy="149225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3" name="任意多边形 12"/>
          <p:cNvSpPr/>
          <p:nvPr/>
        </p:nvSpPr>
        <p:spPr>
          <a:xfrm rot="1020000">
            <a:off x="6721475" y="3420110"/>
            <a:ext cx="222250" cy="151765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4" name="任意多边形 13"/>
          <p:cNvSpPr/>
          <p:nvPr/>
        </p:nvSpPr>
        <p:spPr>
          <a:xfrm rot="3120000">
            <a:off x="6740525" y="3359150"/>
            <a:ext cx="481013" cy="484188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9713" name="文本框 14"/>
          <p:cNvSpPr txBox="1"/>
          <p:nvPr/>
        </p:nvSpPr>
        <p:spPr>
          <a:xfrm>
            <a:off x="6448425" y="5133975"/>
            <a:ext cx="24098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（  </a:t>
            </a:r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）个</a:t>
            </a:r>
            <a:endParaRPr lang="zh-CN" altLang="en-US" sz="3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61188" y="5102225"/>
            <a:ext cx="3683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endParaRPr lang="en-US" altLang="zh-CN" sz="32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94100" y="5102225"/>
            <a:ext cx="3683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en-US" altLang="zh-CN" sz="320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五角星 24"/>
          <p:cNvSpPr/>
          <p:nvPr/>
        </p:nvSpPr>
        <p:spPr>
          <a:xfrm>
            <a:off x="5906135" y="153670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0960" y="108585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挑战六：数一数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  <p:sp>
        <p:nvSpPr>
          <p:cNvPr id="27" name="五角星 26"/>
          <p:cNvSpPr/>
          <p:nvPr/>
        </p:nvSpPr>
        <p:spPr>
          <a:xfrm>
            <a:off x="11101705" y="153670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五角星 27"/>
          <p:cNvSpPr/>
          <p:nvPr/>
        </p:nvSpPr>
        <p:spPr>
          <a:xfrm>
            <a:off x="10120630" y="156845"/>
            <a:ext cx="950595" cy="824230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五角星 28"/>
          <p:cNvSpPr/>
          <p:nvPr/>
        </p:nvSpPr>
        <p:spPr>
          <a:xfrm>
            <a:off x="9074785" y="156845"/>
            <a:ext cx="950595" cy="82423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五角星 29"/>
          <p:cNvSpPr/>
          <p:nvPr/>
        </p:nvSpPr>
        <p:spPr>
          <a:xfrm>
            <a:off x="7982585" y="156845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五角星 30"/>
          <p:cNvSpPr/>
          <p:nvPr/>
        </p:nvSpPr>
        <p:spPr>
          <a:xfrm>
            <a:off x="6955790" y="153670"/>
            <a:ext cx="950595" cy="824230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" grpId="0" bldLvl="0" animBg="1"/>
      <p:bldP spid="17" grpId="0"/>
      <p:bldP spid="13" grpId="0" bldLvl="0" animBg="1"/>
      <p:bldP spid="12" grpId="0" bldLvl="0" animBg="1"/>
      <p:bldP spid="14" grpId="0" bldLvl="0" animBg="1"/>
      <p:bldP spid="16" grpId="0"/>
      <p:bldP spid="29706" grpId="0"/>
      <p:bldP spid="29713" grpId="0"/>
      <p:bldP spid="2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例1.png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0730" y="843280"/>
            <a:ext cx="8616315" cy="4850765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1292424" y="1028733"/>
            <a:ext cx="480000" cy="507043"/>
            <a:chOff x="179512" y="483518"/>
            <a:chExt cx="360000" cy="380282"/>
          </a:xfrm>
        </p:grpSpPr>
        <p:pic>
          <p:nvPicPr>
            <p:cNvPr id="4" name="Picture 6"/>
            <p:cNvPicPr>
              <a:picLocks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9512" y="483518"/>
              <a:ext cx="360000" cy="380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51500" y="488993"/>
              <a:ext cx="216024" cy="345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CN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云形 1"/>
          <p:cNvSpPr/>
          <p:nvPr/>
        </p:nvSpPr>
        <p:spPr>
          <a:xfrm>
            <a:off x="4243705" y="212090"/>
            <a:ext cx="3282315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>
                <a:solidFill>
                  <a:schemeClr val="bg1"/>
                </a:solidFill>
                <a:latin typeface="Aa西瓜大郎" panose="03000502000000000000" charset="-122"/>
                <a:ea typeface="Aa西瓜大郎" panose="03000502000000000000" charset="-122"/>
              </a:rPr>
              <a:t>角的儿歌</a:t>
            </a:r>
            <a:endParaRPr lang="zh-CN" altLang="en-US" sz="3600">
              <a:solidFill>
                <a:schemeClr val="bg1"/>
              </a:solidFill>
              <a:latin typeface="Aa西瓜大郎" panose="03000502000000000000" charset="-122"/>
              <a:ea typeface="Aa西瓜大郎" panose="03000502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46780" y="1642745"/>
            <a:ext cx="529844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ts val="6000"/>
              </a:lnSpc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小小角，真漂亮，</a:t>
            </a:r>
            <a:endParaRPr lang="zh-CN" altLang="en-US" sz="4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fontAlgn="auto">
              <a:lnSpc>
                <a:spcPts val="6000"/>
              </a:lnSpc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一个顶点两条边。</a:t>
            </a:r>
            <a:endParaRPr lang="zh-CN" altLang="en-US" sz="4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fontAlgn="auto">
              <a:lnSpc>
                <a:spcPts val="6000"/>
              </a:lnSpc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画角时，要牢记，</a:t>
            </a:r>
            <a:endParaRPr lang="zh-CN" altLang="en-US" sz="4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fontAlgn="auto">
              <a:lnSpc>
                <a:spcPts val="6000"/>
              </a:lnSpc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先画顶点再画边。</a:t>
            </a:r>
            <a:endParaRPr lang="zh-CN" altLang="en-US" sz="4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fontAlgn="auto">
              <a:lnSpc>
                <a:spcPts val="6000"/>
              </a:lnSpc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想知我的大与小，</a:t>
            </a:r>
            <a:endParaRPr lang="zh-CN" altLang="en-US" sz="4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fontAlgn="auto">
              <a:lnSpc>
                <a:spcPts val="6000"/>
              </a:lnSpc>
            </a:pPr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只看张口不看边。</a:t>
            </a:r>
            <a:endParaRPr lang="zh-CN" altLang="en-US" sz="4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37890"/>
          <p:cNvSpPr>
            <a:spLocks noGrp="1"/>
          </p:cNvSpPr>
          <p:nvPr>
            <p:ph type="title"/>
          </p:nvPr>
        </p:nvSpPr>
        <p:spPr>
          <a:xfrm>
            <a:off x="2279650" y="620713"/>
            <a:ext cx="5492750" cy="1143000"/>
          </a:xfrm>
        </p:spPr>
        <p:txBody>
          <a:bodyPr anchor="ctr"/>
          <a:p>
            <a:r>
              <a:rPr lang="zh-CN" altLang="en-US" sz="3200" b="1" dirty="0"/>
              <a:t>拿一张纸，折出一个角</a:t>
            </a:r>
            <a:endParaRPr lang="zh-CN" altLang="en-US" sz="3200" b="1" dirty="0"/>
          </a:p>
        </p:txBody>
      </p:sp>
      <p:pic>
        <p:nvPicPr>
          <p:cNvPr id="25603" name="图片 378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2175" y="2349500"/>
            <a:ext cx="4791075" cy="2800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3" name="图片 378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613" y="2420938"/>
            <a:ext cx="4400550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613" y="2420938"/>
            <a:ext cx="4505325" cy="2600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9" name="图片 378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050" y="1636713"/>
            <a:ext cx="5667375" cy="330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1" name="图片 379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0" y="1479550"/>
            <a:ext cx="5019675" cy="353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 1"/>
          <p:cNvSpPr/>
          <p:nvPr/>
        </p:nvSpPr>
        <p:spPr>
          <a:xfrm>
            <a:off x="5706745" y="4942840"/>
            <a:ext cx="75565" cy="755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矩形 39937" descr="纸莎草纸"/>
          <p:cNvSpPr/>
          <p:nvPr/>
        </p:nvSpPr>
        <p:spPr>
          <a:xfrm>
            <a:off x="3073400" y="1752600"/>
            <a:ext cx="6335713" cy="275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>
                <a:ln w="9525" cap="flat" cmpd="sng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blipFill rotWithShape="0">
                  <a:blip r:embed="rId1"/>
                </a:blipFill>
                <a:effectLst>
                  <a:outerShdw dist="563969" dir="14049730" sx="125000" sy="125000" algn="tl" rotWithShape="0">
                    <a:srgbClr val="C7DFD3">
                      <a:alpha val="8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谢谢指导！</a:t>
            </a:r>
            <a:endParaRPr lang="zh-CN" altLang="en-US" sz="3600">
              <a:ln w="9525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blipFill rotWithShape="0">
                <a:blip r:embed="rId1"/>
              </a:blipFill>
              <a:effectLst>
                <a:outerShdw dist="563969" dir="14049730" sx="125000" sy="125000" algn="tl" rotWithShape="0">
                  <a:srgbClr val="C7DFD3">
                    <a:alpha val="80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outheas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881495" y="945515"/>
            <a:ext cx="29260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角王国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五角星 4"/>
          <p:cNvSpPr/>
          <p:nvPr/>
        </p:nvSpPr>
        <p:spPr>
          <a:xfrm rot="21180000">
            <a:off x="7818755" y="2228850"/>
            <a:ext cx="1050925" cy="884555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/>
        </p:nvSpPr>
        <p:spPr>
          <a:xfrm rot="21180000">
            <a:off x="9221470" y="2074545"/>
            <a:ext cx="1129665" cy="84137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五角星 7"/>
          <p:cNvSpPr/>
          <p:nvPr/>
        </p:nvSpPr>
        <p:spPr>
          <a:xfrm rot="540000">
            <a:off x="6258560" y="2018665"/>
            <a:ext cx="1230630" cy="826770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三角尺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16200000" flipH="1">
            <a:off x="1691640" y="1482725"/>
            <a:ext cx="2390140" cy="2372995"/>
          </a:xfrm>
          <a:prstGeom prst="rect">
            <a:avLst/>
          </a:prstGeom>
        </p:spPr>
      </p:pic>
      <p:pic>
        <p:nvPicPr>
          <p:cNvPr id="13" name="图片 12" descr="纸工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8115" y="1083310"/>
            <a:ext cx="1948180" cy="2781935"/>
          </a:xfrm>
          <a:prstGeom prst="rect">
            <a:avLst/>
          </a:prstGeom>
        </p:spPr>
      </p:pic>
      <p:pic>
        <p:nvPicPr>
          <p:cNvPr id="14" name="图片 13" descr="钟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7220" y="1400175"/>
            <a:ext cx="2204720" cy="25165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挑战一：找一找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三角尺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16200000" flipH="1">
            <a:off x="2310464" y="1959789"/>
            <a:ext cx="1769312" cy="175661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2341245" y="3665855"/>
            <a:ext cx="838200" cy="107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2359025" y="3049270"/>
            <a:ext cx="619760" cy="6184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2325704" y="3631945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3947" y="3308719"/>
            <a:ext cx="447040" cy="70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100000">
            <a:off x="3865887" y="3294114"/>
            <a:ext cx="447040" cy="70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直接连接符 18"/>
          <p:cNvCxnSpPr/>
          <p:nvPr/>
        </p:nvCxnSpPr>
        <p:spPr>
          <a:xfrm>
            <a:off x="3515995" y="3679190"/>
            <a:ext cx="562610" cy="9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4007184" y="3652265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1" name="椭圆 20"/>
          <p:cNvSpPr/>
          <p:nvPr/>
        </p:nvSpPr>
        <p:spPr>
          <a:xfrm>
            <a:off x="3984324" y="1977135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cxnSp>
        <p:nvCxnSpPr>
          <p:cNvPr id="22" name="直接连接符 21"/>
          <p:cNvCxnSpPr/>
          <p:nvPr/>
        </p:nvCxnSpPr>
        <p:spPr>
          <a:xfrm flipH="1">
            <a:off x="4038600" y="3014980"/>
            <a:ext cx="1905" cy="683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3363595" y="2007870"/>
            <a:ext cx="647065" cy="6311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4025900" y="1969770"/>
            <a:ext cx="1905" cy="683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800000">
            <a:off x="3722377" y="1758684"/>
            <a:ext cx="447040" cy="70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挑战一：找一找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0" grpId="0" bldLvl="0" animBg="1"/>
      <p:bldP spid="2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三角尺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16200000" flipH="1">
            <a:off x="2310464" y="1959789"/>
            <a:ext cx="1769312" cy="1756615"/>
          </a:xfrm>
          <a:prstGeom prst="rect">
            <a:avLst/>
          </a:prstGeom>
        </p:spPr>
      </p:pic>
      <p:pic>
        <p:nvPicPr>
          <p:cNvPr id="13" name="图片 12" descr="纸工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3623" y="1557038"/>
            <a:ext cx="1508572" cy="2153651"/>
          </a:xfrm>
          <a:prstGeom prst="rect">
            <a:avLst/>
          </a:prstGeom>
        </p:spPr>
      </p:pic>
      <p:pic>
        <p:nvPicPr>
          <p:cNvPr id="14" name="图片 13" descr="钟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2204" y="1879850"/>
            <a:ext cx="1620180" cy="1849253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2331044" y="3678470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rot="8100000">
            <a:off x="2185564" y="3292964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/>
          <p:cNvSpPr/>
          <p:nvPr/>
        </p:nvSpPr>
        <p:spPr>
          <a:xfrm>
            <a:off x="2310464" y="363893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5" name="椭圆 34"/>
          <p:cNvSpPr/>
          <p:nvPr/>
        </p:nvSpPr>
        <p:spPr>
          <a:xfrm>
            <a:off x="8697886" y="2847422"/>
            <a:ext cx="72000" cy="72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55527" y="3328404"/>
            <a:ext cx="447040" cy="70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84770" y="2631801"/>
            <a:ext cx="481965" cy="48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5233501" y="361353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cxnSp>
        <p:nvCxnSpPr>
          <p:cNvPr id="5" name="直接连接符 4"/>
          <p:cNvCxnSpPr/>
          <p:nvPr/>
        </p:nvCxnSpPr>
        <p:spPr>
          <a:xfrm>
            <a:off x="5285373" y="3662365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rot="5400000">
            <a:off x="4733883" y="3138180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00000">
            <a:off x="5065930" y="3343636"/>
            <a:ext cx="481965" cy="48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椭圆 10"/>
          <p:cNvSpPr/>
          <p:nvPr/>
        </p:nvSpPr>
        <p:spPr>
          <a:xfrm>
            <a:off x="8702966" y="2856312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cxnSp>
        <p:nvCxnSpPr>
          <p:cNvPr id="15" name="直接连接符 14"/>
          <p:cNvCxnSpPr/>
          <p:nvPr/>
        </p:nvCxnSpPr>
        <p:spPr>
          <a:xfrm>
            <a:off x="8743947" y="2883144"/>
            <a:ext cx="6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rot="14400000">
            <a:off x="8230829" y="2594063"/>
            <a:ext cx="6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挑战一：找一找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三角尺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16200000" flipH="1">
            <a:off x="2310464" y="1962329"/>
            <a:ext cx="1769312" cy="1756615"/>
          </a:xfrm>
          <a:prstGeom prst="rect">
            <a:avLst/>
          </a:prstGeom>
        </p:spPr>
      </p:pic>
      <p:pic>
        <p:nvPicPr>
          <p:cNvPr id="13" name="图片 12" descr="纸工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8068" y="1565293"/>
            <a:ext cx="1508572" cy="2153651"/>
          </a:xfrm>
          <a:prstGeom prst="rect">
            <a:avLst/>
          </a:prstGeom>
        </p:spPr>
      </p:pic>
      <p:pic>
        <p:nvPicPr>
          <p:cNvPr id="14" name="图片 13" descr="钟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2204" y="1882390"/>
            <a:ext cx="1620180" cy="1849253"/>
          </a:xfrm>
          <a:prstGeom prst="rect">
            <a:avLst/>
          </a:prstGeom>
        </p:spPr>
      </p:pic>
      <p:sp>
        <p:nvSpPr>
          <p:cNvPr id="38" name="圆角矩形 37"/>
          <p:cNvSpPr/>
          <p:nvPr/>
        </p:nvSpPr>
        <p:spPr>
          <a:xfrm>
            <a:off x="1679509" y="3958970"/>
            <a:ext cx="8352928" cy="1392155"/>
          </a:xfrm>
          <a:prstGeom prst="roundRect">
            <a:avLst/>
          </a:prstGeom>
          <a:noFill/>
          <a:ln w="1905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4" name="文本框 10245"/>
          <p:cNvSpPr txBox="1">
            <a:spLocks noChangeArrowheads="1"/>
          </p:cNvSpPr>
          <p:nvPr/>
        </p:nvSpPr>
        <p:spPr bwMode="auto">
          <a:xfrm>
            <a:off x="1583499" y="5447136"/>
            <a:ext cx="35523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这些图形都是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角</a:t>
            </a:r>
            <a:r>
              <a:rPr lang="zh-CN" altLang="en-US" sz="3200" b="1" dirty="0" smtClean="0"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。</a:t>
            </a:r>
            <a:r>
              <a:rPr lang="en-US" altLang="zh-CN" sz="3200" b="1" dirty="0" smtClean="0">
                <a:latin typeface="楷体_GB2312" panose="02010609030101010101" pitchFamily="49" charset="-122"/>
                <a:ea typeface="楷体_GB2312" panose="02010609030101010101" pitchFamily="49" charset="-122"/>
                <a:sym typeface="宋体" panose="02010600030101010101" pitchFamily="2" charset="-122"/>
              </a:rPr>
              <a:t> </a:t>
            </a:r>
            <a:endParaRPr lang="zh-CN" altLang="en-US" sz="3200" b="1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170430" y="3295650"/>
            <a:ext cx="1224915" cy="736600"/>
            <a:chOff x="3442" y="4431"/>
            <a:chExt cx="1929" cy="1160"/>
          </a:xfrm>
        </p:grpSpPr>
        <p:cxnSp>
          <p:nvCxnSpPr>
            <p:cNvPr id="2" name="直接连接符 1"/>
            <p:cNvCxnSpPr/>
            <p:nvPr/>
          </p:nvCxnSpPr>
          <p:spPr>
            <a:xfrm>
              <a:off x="3671" y="5038"/>
              <a:ext cx="17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rot="8100000">
              <a:off x="3442" y="4431"/>
              <a:ext cx="17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3"/>
            <p:cNvSpPr/>
            <p:nvPr/>
          </p:nvSpPr>
          <p:spPr>
            <a:xfrm>
              <a:off x="3639" y="4976"/>
              <a:ext cx="113" cy="1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52" y="4487"/>
              <a:ext cx="704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组合 6"/>
          <p:cNvGrpSpPr/>
          <p:nvPr/>
        </p:nvGrpSpPr>
        <p:grpSpPr>
          <a:xfrm>
            <a:off x="4967605" y="2600960"/>
            <a:ext cx="1390015" cy="1363980"/>
            <a:chOff x="7823" y="3385"/>
            <a:chExt cx="2189" cy="21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8312" y="5066"/>
              <a:ext cx="17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rot="5400000">
              <a:off x="7462" y="4235"/>
              <a:ext cx="17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8258" y="4996"/>
              <a:ext cx="113" cy="1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23" y="4567"/>
              <a:ext cx="966" cy="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组合 14"/>
          <p:cNvGrpSpPr/>
          <p:nvPr/>
        </p:nvGrpSpPr>
        <p:grpSpPr>
          <a:xfrm>
            <a:off x="8477885" y="2263775"/>
            <a:ext cx="910590" cy="853440"/>
            <a:chOff x="13393" y="2828"/>
            <a:chExt cx="1434" cy="1344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3769" y="3809"/>
              <a:ext cx="105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rot="14400000">
              <a:off x="12992" y="3357"/>
              <a:ext cx="105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13756" y="3762"/>
              <a:ext cx="113" cy="1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393" y="3414"/>
              <a:ext cx="759" cy="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文本框 17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挑战一：找一找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4630 L 0.000677 0.20027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79 0.059815 L 0.001719 0.204259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50 0.033241 L 0.001302 0.312315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椭圆 17"/>
          <p:cNvSpPr/>
          <p:nvPr/>
        </p:nvSpPr>
        <p:spPr>
          <a:xfrm>
            <a:off x="2903855" y="3699510"/>
            <a:ext cx="75565" cy="75565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2964180" y="3699510"/>
            <a:ext cx="1307465" cy="4508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2944495" y="2706370"/>
            <a:ext cx="549910" cy="100647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 20"/>
          <p:cNvSpPr/>
          <p:nvPr/>
        </p:nvSpPr>
        <p:spPr>
          <a:xfrm rot="720000">
            <a:off x="3053080" y="3525520"/>
            <a:ext cx="222885" cy="213360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6" name="椭圆 5"/>
          <p:cNvSpPr/>
          <p:nvPr/>
        </p:nvSpPr>
        <p:spPr>
          <a:xfrm>
            <a:off x="5581650" y="3669665"/>
            <a:ext cx="76200" cy="76200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657850" y="3684905"/>
            <a:ext cx="1355725" cy="1524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5619750" y="2517140"/>
            <a:ext cx="0" cy="115252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/>
        </p:nvSpPr>
        <p:spPr>
          <a:xfrm>
            <a:off x="5642610" y="3479165"/>
            <a:ext cx="241300" cy="220980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2" name="椭圆 11"/>
          <p:cNvSpPr/>
          <p:nvPr/>
        </p:nvSpPr>
        <p:spPr>
          <a:xfrm>
            <a:off x="8667750" y="3595053"/>
            <a:ext cx="76200" cy="74613"/>
          </a:xfrm>
          <a:prstGeom prst="ellipse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8743950" y="3622040"/>
            <a:ext cx="1239838" cy="635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 flipV="1">
            <a:off x="8112125" y="2542540"/>
            <a:ext cx="566738" cy="108585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 14"/>
          <p:cNvSpPr/>
          <p:nvPr/>
        </p:nvSpPr>
        <p:spPr>
          <a:xfrm rot="21120000">
            <a:off x="8594725" y="3431540"/>
            <a:ext cx="241300" cy="220663"/>
          </a:xfrm>
          <a:custGeom>
            <a:avLst/>
            <a:gdLst>
              <a:gd name="connisteX0" fmla="*/ 0 w 241300"/>
              <a:gd name="connsiteY0" fmla="*/ 2124 h 133569"/>
              <a:gd name="connisteX1" fmla="*/ 65405 w 241300"/>
              <a:gd name="connsiteY1" fmla="*/ 2124 h 133569"/>
              <a:gd name="connisteX2" fmla="*/ 131445 w 241300"/>
              <a:gd name="connsiteY2" fmla="*/ 24349 h 133569"/>
              <a:gd name="connisteX3" fmla="*/ 197485 w 241300"/>
              <a:gd name="connsiteY3" fmla="*/ 68164 h 133569"/>
              <a:gd name="connisteX4" fmla="*/ 241300 w 241300"/>
              <a:gd name="connsiteY4" fmla="*/ 133569 h 1335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1300" h="133569">
                <a:moveTo>
                  <a:pt x="0" y="2124"/>
                </a:moveTo>
                <a:cubicBezTo>
                  <a:pt x="12065" y="1489"/>
                  <a:pt x="39370" y="-2321"/>
                  <a:pt x="65405" y="2124"/>
                </a:cubicBezTo>
                <a:cubicBezTo>
                  <a:pt x="91440" y="6569"/>
                  <a:pt x="104775" y="11014"/>
                  <a:pt x="131445" y="24349"/>
                </a:cubicBezTo>
                <a:cubicBezTo>
                  <a:pt x="158115" y="37684"/>
                  <a:pt x="175260" y="46574"/>
                  <a:pt x="197485" y="68164"/>
                </a:cubicBezTo>
                <a:cubicBezTo>
                  <a:pt x="219710" y="89754"/>
                  <a:pt x="233680" y="121504"/>
                  <a:pt x="241300" y="133569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1" name="文本框 10"/>
          <p:cNvSpPr txBox="1"/>
          <p:nvPr/>
        </p:nvSpPr>
        <p:spPr>
          <a:xfrm>
            <a:off x="2098675" y="3774440"/>
            <a:ext cx="8048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顶点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646363" y="2706053"/>
            <a:ext cx="5889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边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36925" y="3880803"/>
            <a:ext cx="5905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边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16475" y="3774440"/>
            <a:ext cx="8032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顶点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64475" y="3745865"/>
            <a:ext cx="8032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顶点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922838" y="2955290"/>
            <a:ext cx="5889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边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040438" y="3774440"/>
            <a:ext cx="5905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边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688263" y="2955290"/>
            <a:ext cx="5905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边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155113" y="3714115"/>
            <a:ext cx="5889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边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五角星 1"/>
          <p:cNvSpPr/>
          <p:nvPr/>
        </p:nvSpPr>
        <p:spPr>
          <a:xfrm>
            <a:off x="11007090" y="102235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挑战一：找一找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9" name="文本框 3"/>
          <p:cNvSpPr txBox="1"/>
          <p:nvPr/>
        </p:nvSpPr>
        <p:spPr>
          <a:xfrm>
            <a:off x="2674832" y="1834131"/>
            <a:ext cx="5369479" cy="201406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ts val="5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活动要求：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ts val="5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、先画一个角。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ts val="500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、再标出顶点和边。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五角星 3"/>
          <p:cNvSpPr/>
          <p:nvPr/>
        </p:nvSpPr>
        <p:spPr>
          <a:xfrm>
            <a:off x="11007090" y="102235"/>
            <a:ext cx="950595" cy="8242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五角星 4"/>
          <p:cNvSpPr/>
          <p:nvPr/>
        </p:nvSpPr>
        <p:spPr>
          <a:xfrm>
            <a:off x="9898380" y="102235"/>
            <a:ext cx="950595" cy="824230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8115" y="161290"/>
            <a:ext cx="59061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Aa西瓜大郎" panose="03000502000000000000" charset="-122"/>
                <a:ea typeface="Aa西瓜大郎" panose="03000502000000000000" charset="-122"/>
              </a:rPr>
              <a:t>挑战二：画一画</a:t>
            </a:r>
            <a:endParaRPr lang="zh-CN" altLang="en-US" sz="4400">
              <a:latin typeface="Aa西瓜大郎" panose="03000502000000000000" charset="-122"/>
              <a:ea typeface="Aa西瓜大郎" panose="03000502000000000000" charset="-122"/>
            </a:endParaRPr>
          </a:p>
        </p:txBody>
      </p:sp>
      <p:pic>
        <p:nvPicPr>
          <p:cNvPr id="2" name="月光水岸 - Bandari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502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79255" y="569976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0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ldLvl="0" animBg="1"/>
      <p:bldP spid="3" grpId="0"/>
      <p:bldP spid="17419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i530fnl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WPS 演示</Application>
  <PresentationFormat>宽屏</PresentationFormat>
  <Paragraphs>150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宋体</vt:lpstr>
      <vt:lpstr>Wingdings</vt:lpstr>
      <vt:lpstr>Aa西瓜大郎</vt:lpstr>
      <vt:lpstr>楷体_GB2312</vt:lpstr>
      <vt:lpstr>新宋体</vt:lpstr>
      <vt:lpstr>楷体</vt:lpstr>
      <vt:lpstr>Calibri</vt:lpstr>
      <vt:lpstr>微软雅黑</vt:lpstr>
      <vt:lpstr>Arial Unicode MS</vt:lpstr>
      <vt:lpstr>黑体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拿一张纸，折出一个角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三办</cp:lastModifiedBy>
  <cp:revision>341</cp:revision>
  <dcterms:created xsi:type="dcterms:W3CDTF">2019-06-19T02:08:00Z</dcterms:created>
  <dcterms:modified xsi:type="dcterms:W3CDTF">2021-04-26T23:47:32Z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C7B151BD90A342BAADEF834B169388EC</vt:lpwstr>
  </property>
</Properties>
</file>