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3"/>
    <p:sldId id="280" r:id="rId4"/>
    <p:sldId id="281" r:id="rId5"/>
    <p:sldId id="318" r:id="rId6"/>
    <p:sldId id="291" r:id="rId8"/>
    <p:sldId id="296" r:id="rId9"/>
    <p:sldId id="311" r:id="rId10"/>
    <p:sldId id="292" r:id="rId11"/>
    <p:sldId id="293" r:id="rId12"/>
    <p:sldId id="285" r:id="rId13"/>
    <p:sldId id="308" r:id="rId14"/>
    <p:sldId id="309" r:id="rId15"/>
    <p:sldId id="330" r:id="rId16"/>
    <p:sldId id="310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华文隶书" panose="02010800040101010101" charset="-122"/>
      <p:regular r:id="rId25"/>
    </p:embeddedFont>
    <p:embeddedFont>
      <p:font typeface="楷体_GB2312" panose="02010609030101010101" pitchFamily="49" charset="-122"/>
      <p:regular r:id="rId26"/>
    </p:embeddedFont>
    <p:embeddedFont>
      <p:font typeface="楷体" panose="02010609060101010101" charset="-122"/>
      <p:regular r:id="rId27"/>
    </p:embeddedFont>
    <p:embeddedFont>
      <p:font typeface="隶书" panose="02010509060101010101" charset="-122"/>
      <p:regular r:id="rId28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A0000"/>
    <a:srgbClr val="FA6D56"/>
    <a:srgbClr val="0073B2"/>
    <a:srgbClr val="DEE7E2"/>
    <a:srgbClr val="0174AB"/>
    <a:srgbClr val="F5C01E"/>
    <a:srgbClr val="CACACA"/>
    <a:srgbClr val="579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4" y="-660"/>
      </p:cViewPr>
      <p:guideLst>
        <p:guide orient="horz" pos="1764"/>
        <p:guide orient="horz" pos="2918"/>
        <p:guide orient="horz" pos="48"/>
        <p:guide pos="2877"/>
        <p:guide pos="2569"/>
        <p:guide pos="4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font" Target="fonts/font8.fntdata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EF23025-89BF-41BA-9180-3F753D2FD2C5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4A73DC3-28D1-46D9-BC4E-BAFBB0DF87E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>
              <a:buFont typeface="Arial" panose="020B0604020202020204" pitchFamily="34" charset="0"/>
              <a:buNone/>
            </a:pPr>
            <a:fld id="{FC980D96-2BFD-4643-90AD-469059C6F8F3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DA265-C289-43B8-8897-4CCE2A6A6C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52924-A117-4CFE-8CB7-D4400A08355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1DAF5-C9B2-406C-B211-D097AE4EC1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03220-030E-40A7-AF40-AD168A559E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EA94A-F57D-4357-98F6-93A42438A3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ACADE-24C0-43AA-8BB9-EC1CD82BCD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46653-4334-4AE0-83FC-9D20D72C82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C3DF5-571A-4363-8A8D-0F877D9B4BA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2118A-C784-44B8-9C62-6436B640D59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290DC-78EA-4DA2-B6AA-551924E8EC2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A75F5-4F32-48A3-A2EB-22F21478D87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6D9F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81F2AAA-D70A-4707-A0F8-C941C253142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>
            <a:off x="2124075" y="339725"/>
            <a:ext cx="0" cy="4464050"/>
          </a:xfrm>
          <a:prstGeom prst="line">
            <a:avLst/>
          </a:prstGeom>
          <a:ln>
            <a:solidFill>
              <a:srgbClr val="0073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160588" y="4803775"/>
            <a:ext cx="6983412" cy="0"/>
          </a:xfrm>
          <a:prstGeom prst="line">
            <a:avLst/>
          </a:prstGeom>
          <a:ln>
            <a:solidFill>
              <a:srgbClr val="0073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8247063" y="4371975"/>
            <a:ext cx="896937" cy="431800"/>
          </a:xfrm>
          <a:prstGeom prst="rect">
            <a:avLst/>
          </a:prstGeom>
          <a:solidFill>
            <a:srgbClr val="0073B2"/>
          </a:solidFill>
          <a:ln w="9525">
            <a:solidFill>
              <a:srgbClr val="0073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4341" name="图片 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31800" y="755650"/>
            <a:ext cx="32035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直接连接符 17"/>
          <p:cNvCxnSpPr/>
          <p:nvPr/>
        </p:nvCxnSpPr>
        <p:spPr>
          <a:xfrm>
            <a:off x="0" y="349250"/>
            <a:ext cx="2124075" cy="0"/>
          </a:xfrm>
          <a:prstGeom prst="line">
            <a:avLst/>
          </a:prstGeom>
          <a:ln>
            <a:solidFill>
              <a:srgbClr val="0073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0" y="215900"/>
            <a:ext cx="179388" cy="293688"/>
          </a:xfrm>
          <a:prstGeom prst="rect">
            <a:avLst/>
          </a:prstGeom>
          <a:solidFill>
            <a:srgbClr val="0073B2"/>
          </a:solidFill>
          <a:ln w="9525">
            <a:solidFill>
              <a:srgbClr val="0073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355013" y="4383088"/>
            <a:ext cx="681037" cy="409575"/>
          </a:xfrm>
          <a:custGeom>
            <a:avLst/>
            <a:gdLst/>
            <a:ahLst/>
            <a:cxnLst/>
            <a:rect l="l" t="t" r="r" b="b"/>
            <a:pathLst>
              <a:path w="1002171" h="604991">
                <a:moveTo>
                  <a:pt x="888159" y="376967"/>
                </a:moveTo>
                <a:cubicBezTo>
                  <a:pt x="951126" y="376967"/>
                  <a:pt x="1002171" y="428012"/>
                  <a:pt x="1002171" y="490979"/>
                </a:cubicBezTo>
                <a:cubicBezTo>
                  <a:pt x="1002171" y="553946"/>
                  <a:pt x="951126" y="604991"/>
                  <a:pt x="888159" y="604991"/>
                </a:cubicBezTo>
                <a:cubicBezTo>
                  <a:pt x="825192" y="604991"/>
                  <a:pt x="774147" y="553946"/>
                  <a:pt x="774147" y="490979"/>
                </a:cubicBezTo>
                <a:cubicBezTo>
                  <a:pt x="774147" y="428012"/>
                  <a:pt x="825192" y="376967"/>
                  <a:pt x="888159" y="376967"/>
                </a:cubicBezTo>
                <a:close/>
                <a:moveTo>
                  <a:pt x="400918" y="0"/>
                </a:moveTo>
                <a:cubicBezTo>
                  <a:pt x="466543" y="0"/>
                  <a:pt x="519742" y="53199"/>
                  <a:pt x="519742" y="118824"/>
                </a:cubicBezTo>
                <a:cubicBezTo>
                  <a:pt x="519742" y="184449"/>
                  <a:pt x="466543" y="237648"/>
                  <a:pt x="400918" y="237648"/>
                </a:cubicBezTo>
                <a:lnTo>
                  <a:pt x="381553" y="233738"/>
                </a:lnTo>
                <a:cubicBezTo>
                  <a:pt x="394354" y="258775"/>
                  <a:pt x="400918" y="287183"/>
                  <a:pt x="400918" y="317123"/>
                </a:cubicBezTo>
                <a:cubicBezTo>
                  <a:pt x="400918" y="427833"/>
                  <a:pt x="311169" y="517582"/>
                  <a:pt x="200459" y="517582"/>
                </a:cubicBezTo>
                <a:cubicBezTo>
                  <a:pt x="89749" y="517582"/>
                  <a:pt x="0" y="427833"/>
                  <a:pt x="0" y="317123"/>
                </a:cubicBezTo>
                <a:cubicBezTo>
                  <a:pt x="0" y="206413"/>
                  <a:pt x="89749" y="116664"/>
                  <a:pt x="200459" y="116664"/>
                </a:cubicBezTo>
                <a:cubicBezTo>
                  <a:pt x="231250" y="116664"/>
                  <a:pt x="260420" y="123606"/>
                  <a:pt x="285839" y="137374"/>
                </a:cubicBezTo>
                <a:cubicBezTo>
                  <a:pt x="282606" y="131576"/>
                  <a:pt x="282094" y="125260"/>
                  <a:pt x="282094" y="118824"/>
                </a:cubicBezTo>
                <a:cubicBezTo>
                  <a:pt x="282094" y="53199"/>
                  <a:pt x="335293" y="0"/>
                  <a:pt x="400918" y="0"/>
                </a:cubicBezTo>
                <a:close/>
              </a:path>
            </a:pathLst>
          </a:custGeom>
          <a:pattFill prst="ltDnDiag">
            <a:fgClr>
              <a:srgbClr val="0073B2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等腰三角形 1"/>
          <p:cNvSpPr/>
          <p:nvPr/>
        </p:nvSpPr>
        <p:spPr>
          <a:xfrm rot="5400000" flipH="1" flipV="1">
            <a:off x="6025356" y="-364331"/>
            <a:ext cx="2754313" cy="3482975"/>
          </a:xfrm>
          <a:custGeom>
            <a:avLst/>
            <a:gdLst/>
            <a:ahLst/>
            <a:cxnLst/>
            <a:rect l="l" t="t" r="r" b="b"/>
            <a:pathLst>
              <a:path w="2754963" h="3482350">
                <a:moveTo>
                  <a:pt x="1919671" y="1800200"/>
                </a:moveTo>
                <a:lnTo>
                  <a:pt x="2337317" y="1080120"/>
                </a:lnTo>
                <a:lnTo>
                  <a:pt x="2754963" y="1800200"/>
                </a:lnTo>
                <a:close/>
                <a:moveTo>
                  <a:pt x="1770813" y="3237241"/>
                </a:moveTo>
                <a:lnTo>
                  <a:pt x="2144886" y="2592288"/>
                </a:lnTo>
                <a:lnTo>
                  <a:pt x="1915137" y="2592288"/>
                </a:lnTo>
                <a:lnTo>
                  <a:pt x="2332783" y="1872208"/>
                </a:lnTo>
                <a:lnTo>
                  <a:pt x="2750429" y="2592288"/>
                </a:lnTo>
                <a:lnTo>
                  <a:pt x="2232033" y="2592288"/>
                </a:lnTo>
                <a:lnTo>
                  <a:pt x="2606105" y="3237241"/>
                </a:lnTo>
                <a:close/>
                <a:moveTo>
                  <a:pt x="1353167" y="720080"/>
                </a:moveTo>
                <a:lnTo>
                  <a:pt x="1770813" y="0"/>
                </a:lnTo>
                <a:lnTo>
                  <a:pt x="2188459" y="720080"/>
                </a:lnTo>
                <a:close/>
                <a:moveTo>
                  <a:pt x="1155756" y="2098708"/>
                </a:moveTo>
                <a:lnTo>
                  <a:pt x="1502025" y="1501692"/>
                </a:lnTo>
                <a:lnTo>
                  <a:pt x="1848294" y="2098708"/>
                </a:lnTo>
                <a:close/>
                <a:moveTo>
                  <a:pt x="0" y="3482350"/>
                </a:moveTo>
                <a:lnTo>
                  <a:pt x="604283" y="2440482"/>
                </a:lnTo>
                <a:lnTo>
                  <a:pt x="808372" y="2792359"/>
                </a:lnTo>
                <a:lnTo>
                  <a:pt x="1005461" y="2452550"/>
                </a:lnTo>
                <a:lnTo>
                  <a:pt x="1300603" y="2961416"/>
                </a:lnTo>
                <a:lnTo>
                  <a:pt x="906425" y="2961416"/>
                </a:lnTo>
                <a:lnTo>
                  <a:pt x="1208566" y="3482350"/>
                </a:lnTo>
                <a:close/>
              </a:path>
            </a:pathLst>
          </a:custGeom>
          <a:solidFill>
            <a:srgbClr val="0073B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140200" y="1755775"/>
            <a:ext cx="3627438" cy="1322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8000" b="1">
                <a:solidFill>
                  <a:srgbClr val="FF3300"/>
                </a:solidFill>
                <a:latin typeface="Calibri" panose="020F0502020204030204" pitchFamily="34" charset="0"/>
                <a:ea typeface="华文隶书" panose="02010800040101010101" charset="-122"/>
              </a:rPr>
              <a:t>可能性</a:t>
            </a:r>
            <a:endParaRPr lang="zh-CN" altLang="en-US" sz="8000" b="1">
              <a:solidFill>
                <a:srgbClr val="FF3300"/>
              </a:solidFill>
              <a:latin typeface="Calibri" panose="020F0502020204030204" pitchFamily="34" charset="0"/>
              <a:ea typeface="华文隶书" panose="0201080004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6"/>
          <p:cNvGrpSpPr/>
          <p:nvPr/>
        </p:nvGrpSpPr>
        <p:grpSpPr bwMode="auto">
          <a:xfrm>
            <a:off x="1543050" y="514350"/>
            <a:ext cx="2000250" cy="1657350"/>
            <a:chOff x="336" y="432"/>
            <a:chExt cx="1680" cy="1392"/>
          </a:xfrm>
        </p:grpSpPr>
        <p:pic>
          <p:nvPicPr>
            <p:cNvPr id="23568" name="Picture 5" descr="004109_0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36" y="624"/>
              <a:ext cx="1680" cy="12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23569" name="Text Box 10"/>
            <p:cNvSpPr txBox="1">
              <a:spLocks noChangeArrowheads="1"/>
            </p:cNvSpPr>
            <p:nvPr/>
          </p:nvSpPr>
          <p:spPr bwMode="auto">
            <a:xfrm>
              <a:off x="336" y="432"/>
              <a:ext cx="576" cy="3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rgbClr val="FF0000"/>
                  </a:solidFill>
                  <a:latin typeface="Calibri" panose="020F0502020204030204" pitchFamily="34" charset="0"/>
                </a:rPr>
                <a:t>摸球</a:t>
              </a:r>
              <a:endParaRPr lang="zh-CN" altLang="en-US" b="1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3555" name="Group 17"/>
          <p:cNvGrpSpPr/>
          <p:nvPr/>
        </p:nvGrpSpPr>
        <p:grpSpPr bwMode="auto">
          <a:xfrm>
            <a:off x="4257675" y="627380"/>
            <a:ext cx="2114550" cy="1828800"/>
            <a:chOff x="2064" y="384"/>
            <a:chExt cx="1776" cy="1536"/>
          </a:xfrm>
        </p:grpSpPr>
        <p:pic>
          <p:nvPicPr>
            <p:cNvPr id="23566" name="Picture 8" descr="bicycle-playing-cards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64" y="384"/>
              <a:ext cx="1776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7" name="Text Box 12"/>
            <p:cNvSpPr txBox="1">
              <a:spLocks noChangeArrowheads="1"/>
            </p:cNvSpPr>
            <p:nvPr/>
          </p:nvSpPr>
          <p:spPr bwMode="auto">
            <a:xfrm>
              <a:off x="2640" y="432"/>
              <a:ext cx="576" cy="3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rgbClr val="FF0000"/>
                  </a:solidFill>
                  <a:latin typeface="Calibri" panose="020F0502020204030204" pitchFamily="34" charset="0"/>
                </a:rPr>
                <a:t>摸牌</a:t>
              </a:r>
              <a:endParaRPr lang="zh-CN" altLang="en-US" b="1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 18"/>
          <p:cNvGrpSpPr/>
          <p:nvPr/>
        </p:nvGrpSpPr>
        <p:grpSpPr bwMode="auto">
          <a:xfrm>
            <a:off x="3896995" y="2571750"/>
            <a:ext cx="1371600" cy="1657350"/>
            <a:chOff x="3936" y="384"/>
            <a:chExt cx="1152" cy="1392"/>
          </a:xfrm>
        </p:grpSpPr>
        <p:pic>
          <p:nvPicPr>
            <p:cNvPr id="23564" name="Picture 7" descr="b2de9c82d158ccbf758f0e541bd8bc3eb13541a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80" y="384"/>
              <a:ext cx="1008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3936" y="432"/>
              <a:ext cx="816" cy="3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rgbClr val="FF0000"/>
                  </a:solidFill>
                  <a:latin typeface="Calibri" panose="020F0502020204030204" pitchFamily="34" charset="0"/>
                </a:rPr>
                <a:t>抛硬币</a:t>
              </a:r>
              <a:endParaRPr lang="zh-CN" altLang="en-US" b="1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943600" y="2743200"/>
            <a:ext cx="1257300" cy="55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000" b="1">
                <a:solidFill>
                  <a:srgbClr val="FF0000"/>
                </a:solidFill>
                <a:latin typeface="Calibri" panose="020F0502020204030204" pitchFamily="34" charset="0"/>
              </a:rPr>
              <a:t>……</a:t>
            </a:r>
            <a:endParaRPr lang="zh-CN" altLang="en-US" sz="3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组合 4"/>
          <p:cNvGrpSpPr/>
          <p:nvPr/>
        </p:nvGrpSpPr>
        <p:grpSpPr bwMode="auto">
          <a:xfrm>
            <a:off x="1403985" y="2400300"/>
            <a:ext cx="1657350" cy="2000250"/>
            <a:chOff x="3352800" y="3048000"/>
            <a:chExt cx="2209800" cy="2667000"/>
          </a:xfrm>
        </p:grpSpPr>
        <p:sp>
          <p:nvSpPr>
            <p:cNvPr id="23562" name="Text Box 15"/>
            <p:cNvSpPr txBox="1">
              <a:spLocks noChangeArrowheads="1"/>
            </p:cNvSpPr>
            <p:nvPr/>
          </p:nvSpPr>
          <p:spPr bwMode="auto">
            <a:xfrm>
              <a:off x="3657600" y="3048000"/>
              <a:ext cx="1295400" cy="4910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rgbClr val="FF0000"/>
                  </a:solidFill>
                  <a:latin typeface="Calibri" panose="020F0502020204030204" pitchFamily="34" charset="0"/>
                </a:rPr>
                <a:t>玩转盘</a:t>
              </a:r>
              <a:endParaRPr lang="zh-CN" altLang="en-US" b="1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3563" name="图片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52800" y="3505200"/>
              <a:ext cx="22098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组合 3"/>
          <p:cNvGrpSpPr/>
          <p:nvPr/>
        </p:nvGrpSpPr>
        <p:grpSpPr>
          <a:xfrm>
            <a:off x="7020560" y="430213"/>
            <a:ext cx="1259840" cy="1787207"/>
            <a:chOff x="11056" y="678"/>
            <a:chExt cx="1984" cy="2814"/>
          </a:xfrm>
        </p:grpSpPr>
        <p:grpSp>
          <p:nvGrpSpPr>
            <p:cNvPr id="7" name="组合 5"/>
            <p:cNvGrpSpPr/>
            <p:nvPr/>
          </p:nvGrpSpPr>
          <p:grpSpPr bwMode="auto">
            <a:xfrm>
              <a:off x="11056" y="678"/>
              <a:ext cx="1800" cy="2782"/>
              <a:chOff x="838200" y="3207234"/>
              <a:chExt cx="1524000" cy="2355366"/>
            </a:xfrm>
          </p:grpSpPr>
          <p:sp>
            <p:nvSpPr>
              <p:cNvPr id="23560" name="Text Box 14"/>
              <p:cNvSpPr txBox="1">
                <a:spLocks noChangeArrowheads="1"/>
              </p:cNvSpPr>
              <p:nvPr/>
            </p:nvSpPr>
            <p:spPr bwMode="auto">
              <a:xfrm>
                <a:off x="914400" y="3207234"/>
                <a:ext cx="1295400" cy="49096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掷色子</a:t>
                </a:r>
                <a:endParaRPr lang="zh-CN" altLang="en-US" b="1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23561" name="图片 20"/>
              <p:cNvPicPr>
                <a:picLocks noChangeAspect="1"/>
              </p:cNvPicPr>
              <p:nvPr/>
            </p:nvPicPr>
            <p:blipFill>
              <a:blip r:embed="rId5"/>
              <a:srcRect l="17278" t="6776" r="15581" b="9653"/>
              <a:stretch>
                <a:fillRect/>
              </a:stretch>
            </p:blipFill>
            <p:spPr bwMode="auto">
              <a:xfrm>
                <a:off x="838200" y="4045434"/>
                <a:ext cx="1524000" cy="1517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" name="图片 2" descr="timg"/>
            <p:cNvPicPr>
              <a:picLocks noChangeAspect="1"/>
            </p:cNvPicPr>
            <p:nvPr/>
          </p:nvPicPr>
          <p:blipFill>
            <a:blip r:embed="rId6"/>
            <a:srcRect l="32940" t="26372" r="27685" b="12604"/>
            <a:stretch>
              <a:fillRect/>
            </a:stretch>
          </p:blipFill>
          <p:spPr>
            <a:xfrm>
              <a:off x="11056" y="1442"/>
              <a:ext cx="1984" cy="20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684213" y="411163"/>
            <a:ext cx="4319587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24633" name="Text Box 57"/>
          <p:cNvSpPr txBox="1">
            <a:spLocks noChangeArrowheads="1"/>
          </p:cNvSpPr>
          <p:nvPr/>
        </p:nvSpPr>
        <p:spPr bwMode="auto">
          <a:xfrm>
            <a:off x="539750" y="123825"/>
            <a:ext cx="7921625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楷体_GB2312" panose="02010609030101010101" pitchFamily="49" charset="-122"/>
              </a:rPr>
              <a:t>      下面是五位著名科学家试验后分别得到的数据。看了这些数据，你有什么想法？</a:t>
            </a:r>
            <a:endParaRPr lang="zh-CN" altLang="en-US" sz="2800" b="1">
              <a:ea typeface="楷体_GB2312" panose="02010609030101010101" pitchFamily="49" charset="-122"/>
            </a:endParaRPr>
          </a:p>
        </p:txBody>
      </p:sp>
      <p:pic>
        <p:nvPicPr>
          <p:cNvPr id="24635" name="Picture 5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0825" y="1276350"/>
            <a:ext cx="87487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636" name="Picture 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27288"/>
            <a:ext cx="87487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639" name="Picture 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003550"/>
            <a:ext cx="874871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5" descr="12704840_174817772342_2_副本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286000"/>
            <a:ext cx="61722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 descr="timg"/>
          <p:cNvPicPr>
            <a:picLocks noChangeAspect="1"/>
          </p:cNvPicPr>
          <p:nvPr/>
        </p:nvPicPr>
        <p:blipFill>
          <a:blip r:embed="rId2"/>
          <a:srcRect l="31505" t="25590" r="27813" b="11753"/>
          <a:stretch>
            <a:fillRect/>
          </a:stretch>
        </p:blipFill>
        <p:spPr>
          <a:xfrm>
            <a:off x="1043940" y="267335"/>
            <a:ext cx="2232025" cy="2112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5" descr="12704840_174817772342_2_副本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286000"/>
            <a:ext cx="61722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 descr="9f28ac617f5458ceb83eaf0f92d24c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" y="771525"/>
            <a:ext cx="1295400" cy="990600"/>
          </a:xfrm>
          <a:prstGeom prst="rect">
            <a:avLst/>
          </a:prstGeom>
        </p:spPr>
      </p:pic>
      <p:pic>
        <p:nvPicPr>
          <p:cNvPr id="3" name="图片 2" descr="cc01f4a984d9ce38323b0635bb5d6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710" y="795655"/>
            <a:ext cx="1190625" cy="942975"/>
          </a:xfrm>
          <a:prstGeom prst="rect">
            <a:avLst/>
          </a:prstGeom>
        </p:spPr>
      </p:pic>
      <p:pic>
        <p:nvPicPr>
          <p:cNvPr id="4" name="图片 3" descr="38fa4ce46ae076ffb479cd8d55e8b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625" y="770890"/>
            <a:ext cx="1323975" cy="962025"/>
          </a:xfrm>
          <a:prstGeom prst="rect">
            <a:avLst/>
          </a:prstGeom>
        </p:spPr>
      </p:pic>
      <p:pic>
        <p:nvPicPr>
          <p:cNvPr id="5" name="图片 4" descr="581f9ad302773962be29622a5537e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295" y="746760"/>
            <a:ext cx="1162050" cy="1009650"/>
          </a:xfrm>
          <a:prstGeom prst="rect">
            <a:avLst/>
          </a:prstGeom>
        </p:spPr>
      </p:pic>
      <p:pic>
        <p:nvPicPr>
          <p:cNvPr id="6" name="图片 5" descr="631fcc1c9426e2dcaf5dc0b9c8e6ea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2965" y="770890"/>
            <a:ext cx="1114425" cy="1000125"/>
          </a:xfrm>
          <a:prstGeom prst="rect">
            <a:avLst/>
          </a:prstGeom>
        </p:spPr>
      </p:pic>
      <p:pic>
        <p:nvPicPr>
          <p:cNvPr id="7" name="图片 6" descr="b31e4327cc878857f2842696153c4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7245" y="843280"/>
            <a:ext cx="1076325" cy="89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990600" y="822325"/>
            <a:ext cx="4038600" cy="3271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en-US" altLang="zh-CN" sz="2800" b="1"/>
              <a:t>       </a:t>
            </a:r>
            <a:r>
              <a:rPr lang="zh-CN" altLang="en-US" sz="2800" b="1"/>
              <a:t>节日期间，商场准备开展回报顾客活动。凡是在商场一次性购物满</a:t>
            </a:r>
            <a:r>
              <a:rPr lang="en-US" altLang="zh-CN" sz="2800" b="1"/>
              <a:t>3000</a:t>
            </a:r>
            <a:r>
              <a:rPr lang="zh-CN" altLang="en-US" sz="2800" b="1"/>
              <a:t>元的，均可以转动转盘一次。一等奖是电热毯一条，二等奖是洗衣液一瓶，三等奖是护手霜一支。如果你是商场管理者，你会怎么设置一、二、三等奖？</a:t>
            </a:r>
            <a:endParaRPr lang="zh-CN" altLang="en-US" sz="2800" b="1"/>
          </a:p>
        </p:txBody>
      </p:sp>
      <p:pic>
        <p:nvPicPr>
          <p:cNvPr id="27650" name="Picture 45" descr="nvhai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2914650"/>
            <a:ext cx="243998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图片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914400"/>
            <a:ext cx="36576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031875" y="919798"/>
            <a:ext cx="6891020" cy="3538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defTabSz="0">
              <a:buFont typeface="Arial" panose="020B0604020202020204" pitchFamily="34" charset="0"/>
              <a:buNone/>
              <a:tabLst>
                <a:tab pos="228600" algn="l"/>
              </a:tabLst>
            </a:pPr>
            <a:r>
              <a:rPr lang="zh-CN" altLang="zh-CN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活动要求：</a:t>
            </a:r>
            <a:endParaRPr lang="zh-CN" altLang="zh-CN" sz="28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defTabSz="0">
              <a:buFont typeface="Arial" panose="020B0604020202020204" pitchFamily="34" charset="0"/>
              <a:buNone/>
              <a:tabLst>
                <a:tab pos="228600" algn="l"/>
              </a:tabLst>
            </a:pPr>
            <a:r>
              <a:rPr lang="zh-CN" altLang="zh-CN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 （1）放球：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组长负责，在口袋中放入1个红球和1个黄球；</a:t>
            </a:r>
            <a:endParaRPr lang="zh-CN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defTabSz="0">
              <a:buFont typeface="Arial" panose="020B0604020202020204" pitchFamily="34" charset="0"/>
              <a:buNone/>
              <a:tabLst>
                <a:tab pos="228600" algn="l"/>
              </a:tabLst>
            </a:pP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（2）摸球：小组里</a:t>
            </a:r>
            <a:r>
              <a:rPr lang="zh-CN" altLang="zh-CN" sz="2800" b="1">
                <a:solidFill>
                  <a:srgbClr val="FA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依次轮流任意摸出1个球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，一共摸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次，每次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摸后再放回口袋。</a:t>
            </a:r>
            <a:endParaRPr lang="zh-CN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defTabSz="0">
              <a:buFont typeface="Arial" panose="020B0604020202020204" pitchFamily="34" charset="0"/>
              <a:buNone/>
              <a:tabLst>
                <a:tab pos="228600" algn="l"/>
              </a:tabLst>
            </a:pP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（3）记录：组长记录每次摸出球的颜色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并填在学习单一表格内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defTabSz="0">
              <a:buFont typeface="Arial" panose="020B0604020202020204" pitchFamily="34" charset="0"/>
              <a:buNone/>
              <a:tabLst>
                <a:tab pos="228600" algn="l"/>
              </a:tabLst>
            </a:pP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（4）交流：实验结果是否符合猜想。</a:t>
            </a:r>
            <a:endParaRPr lang="zh-CN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3536950" y="136525"/>
            <a:ext cx="3143250" cy="147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Calibri" panose="020F0502020204030204" pitchFamily="34" charset="0"/>
                <a:ea typeface="华文隶书" panose="02010800040101010101" charset="-122"/>
              </a:rPr>
              <a:t>摸球活动一</a:t>
            </a:r>
            <a:endParaRPr lang="zh-CN" altLang="en-US" sz="3600" b="1">
              <a:solidFill>
                <a:srgbClr val="FF0000"/>
              </a:solidFill>
              <a:latin typeface="Calibri" panose="020F0502020204030204" pitchFamily="34" charset="0"/>
              <a:ea typeface="华文隶书" panose="02010800040101010101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3600">
              <a:latin typeface="Calibri" panose="020F0502020204030204" pitchFamily="34" charset="0"/>
              <a:ea typeface="华文隶书" panose="02010800040101010101" charset="-122"/>
            </a:endParaRPr>
          </a:p>
        </p:txBody>
      </p:sp>
      <p:sp>
        <p:nvSpPr>
          <p:cNvPr id="4101" name="Rectangle 11"/>
          <p:cNvSpPr/>
          <p:nvPr/>
        </p:nvSpPr>
        <p:spPr>
          <a:xfrm>
            <a:off x="972185" y="663575"/>
            <a:ext cx="7200265" cy="4053840"/>
          </a:xfrm>
          <a:prstGeom prst="rect">
            <a:avLst/>
          </a:prstGeom>
          <a:noFill/>
          <a:ln w="508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350" noProof="1"/>
          </a:p>
        </p:txBody>
      </p:sp>
      <p:pic>
        <p:nvPicPr>
          <p:cNvPr id="15365" name="Picture 12" descr="nanhai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3988" y="6350"/>
            <a:ext cx="1428751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2" name="Group 5"/>
          <p:cNvGrpSpPr/>
          <p:nvPr/>
        </p:nvGrpSpPr>
        <p:grpSpPr bwMode="auto">
          <a:xfrm>
            <a:off x="7648575" y="152400"/>
            <a:ext cx="1246188" cy="1493838"/>
            <a:chOff x="3456" y="576"/>
            <a:chExt cx="1200" cy="1440"/>
          </a:xfrm>
        </p:grpSpPr>
        <p:pic>
          <p:nvPicPr>
            <p:cNvPr id="15367" name="Picture 6" descr="20060624191424"/>
            <p:cNvPicPr>
              <a:picLocks noChangeAspect="1"/>
            </p:cNvPicPr>
            <p:nvPr/>
          </p:nvPicPr>
          <p:blipFill>
            <a:blip r:embed="rId2">
              <a:lum bright="-12000" contrast="48000"/>
            </a:blip>
            <a:srcRect l="5687" t="7895" r="6161" b="5263"/>
            <a:stretch>
              <a:fillRect/>
            </a:stretch>
          </p:blipFill>
          <p:spPr bwMode="auto">
            <a:xfrm>
              <a:off x="3456" y="576"/>
              <a:ext cx="120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68" name="Group 7"/>
            <p:cNvGrpSpPr/>
            <p:nvPr/>
          </p:nvGrpSpPr>
          <p:grpSpPr bwMode="auto">
            <a:xfrm>
              <a:off x="3648" y="1248"/>
              <a:ext cx="768" cy="384"/>
              <a:chOff x="3648" y="1248"/>
              <a:chExt cx="768" cy="384"/>
            </a:xfrm>
          </p:grpSpPr>
          <p:pic>
            <p:nvPicPr>
              <p:cNvPr id="15369" name="Picture 8" descr="20060624191150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648" y="1248"/>
                <a:ext cx="38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0" name="Picture 9" descr="20060624191235副本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32" y="1248"/>
                <a:ext cx="38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/>
          <p:nvPr/>
        </p:nvSpPr>
        <p:spPr>
          <a:xfrm>
            <a:off x="1885950" y="628650"/>
            <a:ext cx="5143500" cy="29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zh-CN" altLang="en-US" sz="1350" noProof="1"/>
          </a:p>
        </p:txBody>
      </p:sp>
      <p:graphicFrame>
        <p:nvGraphicFramePr>
          <p:cNvPr id="2" name="表格 -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81330" y="1848485"/>
          <a:ext cx="7978775" cy="1229360"/>
        </p:xfrm>
        <a:graphic>
          <a:graphicData uri="http://schemas.openxmlformats.org/drawingml/2006/table">
            <a:tbl>
              <a:tblPr/>
              <a:tblGrid>
                <a:gridCol w="850265"/>
                <a:gridCol w="713105"/>
                <a:gridCol w="712470"/>
                <a:gridCol w="712470"/>
                <a:gridCol w="713105"/>
                <a:gridCol w="713105"/>
                <a:gridCol w="712470"/>
                <a:gridCol w="713740"/>
                <a:gridCol w="712470"/>
                <a:gridCol w="712470"/>
                <a:gridCol w="713105"/>
              </a:tblGrid>
              <a:tr h="614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次数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1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2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3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4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5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6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7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3200" b="1" smtClean="0">
                          <a:ln>
                            <a:noFill/>
                          </a:ln>
                          <a:effectLst/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8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9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10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颜色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 </a:t>
                      </a:r>
                      <a:endParaRPr kumimoji="0" lang="en-US" altLang="zh-CN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 </a:t>
                      </a:r>
                      <a:endParaRPr kumimoji="0" lang="en-US" altLang="zh-CN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 </a:t>
                      </a:r>
                      <a:endParaRPr kumimoji="0" lang="en-US" altLang="zh-CN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 </a:t>
                      </a:r>
                      <a:endParaRPr kumimoji="0" lang="en-US" altLang="zh-CN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 </a:t>
                      </a:r>
                      <a:endParaRPr kumimoji="0" lang="en-US" altLang="zh-CN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 </a:t>
                      </a:r>
                      <a:endParaRPr kumimoji="0" lang="en-US" altLang="zh-CN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250825" y="3413125"/>
            <a:ext cx="7888288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小结：口袋里有一个红球，一个黄球，任意摸出一个球，摸到的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___________________________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  <a:endParaRPr lang="zh-CN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417" name="组合 1"/>
          <p:cNvGrpSpPr/>
          <p:nvPr/>
        </p:nvGrpSpPr>
        <p:grpSpPr bwMode="auto">
          <a:xfrm>
            <a:off x="1014413" y="76200"/>
            <a:ext cx="1543050" cy="1516063"/>
            <a:chOff x="1597" y="120"/>
            <a:chExt cx="2430" cy="2388"/>
          </a:xfrm>
        </p:grpSpPr>
        <p:grpSp>
          <p:nvGrpSpPr>
            <p:cNvPr id="16419" name="Group 42"/>
            <p:cNvGrpSpPr/>
            <p:nvPr/>
          </p:nvGrpSpPr>
          <p:grpSpPr bwMode="auto">
            <a:xfrm>
              <a:off x="1597" y="120"/>
              <a:ext cx="2430" cy="2387"/>
              <a:chOff x="1344" y="551"/>
              <a:chExt cx="1584" cy="1657"/>
            </a:xfrm>
          </p:grpSpPr>
          <p:pic>
            <p:nvPicPr>
              <p:cNvPr id="16422" name="Picture 11" descr="图片1_副本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80" y="768"/>
                <a:ext cx="1173" cy="1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82" name="Rectangle 12"/>
              <p:cNvSpPr/>
              <p:nvPr/>
            </p:nvSpPr>
            <p:spPr>
              <a:xfrm>
                <a:off x="1500" y="673"/>
                <a:ext cx="192" cy="148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indent="0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sz="1350" noProof="1"/>
              </a:p>
            </p:txBody>
          </p:sp>
          <p:sp>
            <p:nvSpPr>
              <p:cNvPr id="7183" name="Rectangle 13"/>
              <p:cNvSpPr/>
              <p:nvPr/>
            </p:nvSpPr>
            <p:spPr>
              <a:xfrm>
                <a:off x="2832" y="719"/>
                <a:ext cx="96" cy="148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indent="0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sz="1350" noProof="1"/>
              </a:p>
            </p:txBody>
          </p:sp>
          <p:sp>
            <p:nvSpPr>
              <p:cNvPr id="16425" name="Rectangle 14"/>
              <p:cNvSpPr>
                <a:spLocks noChangeArrowheads="1"/>
              </p:cNvSpPr>
              <p:nvPr/>
            </p:nvSpPr>
            <p:spPr bwMode="auto">
              <a:xfrm rot="5400000">
                <a:off x="1968" y="-73"/>
                <a:ext cx="240" cy="14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rot="10800000" vert="eaVert"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 sz="13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208" name="Oval 12"/>
            <p:cNvSpPr/>
            <p:nvPr/>
          </p:nvSpPr>
          <p:spPr>
            <a:xfrm>
              <a:off x="2429" y="1460"/>
              <a:ext cx="540" cy="54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7198" name="Oval 25"/>
            <p:cNvSpPr/>
            <p:nvPr/>
          </p:nvSpPr>
          <p:spPr>
            <a:xfrm>
              <a:off x="3079" y="1460"/>
              <a:ext cx="540" cy="5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</p:grp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275013" y="3843338"/>
            <a:ext cx="44704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ea typeface="楷体_GB2312" panose="02010609030101010101" pitchFamily="49" charset="-122"/>
              </a:rPr>
              <a:t>可能是红球，也可能是黄球</a:t>
            </a:r>
            <a:endParaRPr lang="zh-CN" altLang="en-US" sz="2800" b="1"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25"/>
          <p:cNvSpPr txBox="1"/>
          <p:nvPr/>
        </p:nvSpPr>
        <p:spPr>
          <a:xfrm>
            <a:off x="3657600" y="664210"/>
            <a:ext cx="1943100" cy="71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4050" b="1" noProof="1">
                <a:solidFill>
                  <a:srgbClr val="FF0000"/>
                </a:solidFill>
                <a:ea typeface="华文隶书" panose="02010800040101010101" charset="-122"/>
              </a:rPr>
              <a:t>猜一猜</a:t>
            </a:r>
            <a:endParaRPr lang="zh-CN" altLang="en-US" sz="4050" b="1" noProof="1">
              <a:solidFill>
                <a:srgbClr val="FF0000"/>
              </a:solidFill>
              <a:ea typeface="华文隶书" panose="02010800040101010101" charset="-122"/>
            </a:endParaRPr>
          </a:p>
        </p:txBody>
      </p:sp>
      <p:pic>
        <p:nvPicPr>
          <p:cNvPr id="17411" name="Picture 61" descr="nanhai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21399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2" descr="nvhai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6450" y="156845"/>
            <a:ext cx="1620838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00" name="Group 88"/>
          <p:cNvGrpSpPr/>
          <p:nvPr/>
        </p:nvGrpSpPr>
        <p:grpSpPr bwMode="auto">
          <a:xfrm>
            <a:off x="3367088" y="1235075"/>
            <a:ext cx="1885950" cy="1973263"/>
            <a:chOff x="384" y="1463"/>
            <a:chExt cx="1584" cy="1657"/>
          </a:xfrm>
        </p:grpSpPr>
        <p:grpSp>
          <p:nvGrpSpPr>
            <p:cNvPr id="17416" name="Group 59"/>
            <p:cNvGrpSpPr/>
            <p:nvPr/>
          </p:nvGrpSpPr>
          <p:grpSpPr bwMode="auto">
            <a:xfrm>
              <a:off x="384" y="1463"/>
              <a:ext cx="1584" cy="1657"/>
              <a:chOff x="1344" y="551"/>
              <a:chExt cx="1584" cy="1657"/>
            </a:xfrm>
          </p:grpSpPr>
          <p:pic>
            <p:nvPicPr>
              <p:cNvPr id="17419" name="Picture 11" descr="图片1_副本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80" y="768"/>
                <a:ext cx="1173" cy="1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31" name="Rectangle 12"/>
              <p:cNvSpPr/>
              <p:nvPr/>
            </p:nvSpPr>
            <p:spPr>
              <a:xfrm>
                <a:off x="1501" y="672"/>
                <a:ext cx="192" cy="14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indent="0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sz="1350" noProof="1"/>
              </a:p>
            </p:txBody>
          </p:sp>
          <p:sp>
            <p:nvSpPr>
              <p:cNvPr id="8232" name="Rectangle 13"/>
              <p:cNvSpPr/>
              <p:nvPr/>
            </p:nvSpPr>
            <p:spPr>
              <a:xfrm>
                <a:off x="2832" y="720"/>
                <a:ext cx="96" cy="14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indent="0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sz="1350" noProof="1"/>
              </a:p>
            </p:txBody>
          </p:sp>
          <p:sp>
            <p:nvSpPr>
              <p:cNvPr id="17422" name="Rectangle 14"/>
              <p:cNvSpPr>
                <a:spLocks noChangeArrowheads="1"/>
              </p:cNvSpPr>
              <p:nvPr/>
            </p:nvSpPr>
            <p:spPr bwMode="auto">
              <a:xfrm rot="5400000">
                <a:off x="1968" y="-73"/>
                <a:ext cx="240" cy="14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rot="10800000" vert="eaVert"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 sz="13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227" name="Oval 29"/>
            <p:cNvSpPr/>
            <p:nvPr/>
          </p:nvSpPr>
          <p:spPr>
            <a:xfrm>
              <a:off x="1392" y="2496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8228" name="Oval 32"/>
            <p:cNvSpPr/>
            <p:nvPr/>
          </p:nvSpPr>
          <p:spPr>
            <a:xfrm>
              <a:off x="984" y="2496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</p:grp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078605" y="2440305"/>
            <a:ext cx="21590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/>
              <a:t>1</a:t>
            </a:r>
            <a:endParaRPr lang="en-US" altLang="zh-CN" b="1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583430" y="2433955"/>
            <a:ext cx="287338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/>
              <a:t>2</a:t>
            </a:r>
            <a:endParaRPr lang="en-US" altLang="zh-CN" b="1"/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733550" y="3696335"/>
            <a:ext cx="160718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1号红球</a:t>
            </a:r>
            <a:endParaRPr lang="zh-CN" altLang="en-US" sz="2800" b="1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716905" y="3696335"/>
            <a:ext cx="160718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l"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2号红球</a:t>
            </a:r>
            <a:endParaRPr lang="zh-CN" altLang="en-US" sz="28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文本框 99"/>
          <p:cNvSpPr txBox="1">
            <a:spLocks noChangeArrowheads="1"/>
          </p:cNvSpPr>
          <p:nvPr/>
        </p:nvSpPr>
        <p:spPr bwMode="auto">
          <a:xfrm>
            <a:off x="539750" y="3147695"/>
            <a:ext cx="8196580" cy="1968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eaLnBrk="1" latinLnBrk="0" hangingPunct="1">
              <a:lnSpc>
                <a:spcPts val="376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口袋中的两个球都是红球，任意摸一个球，可能会摸到        ，也可能会摸到         </a:t>
            </a:r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但摸</a:t>
            </a:r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到的          </a:t>
            </a:r>
            <a:r>
              <a:rPr lang="en-US" altLang="zh-CN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       </a:t>
            </a:r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 sz="2800" b="1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332230" y="4587875"/>
            <a:ext cx="4319905" cy="0"/>
          </a:xfrm>
          <a:prstGeom prst="line">
            <a:avLst/>
          </a:prstGeom>
          <a:ln w="15875" cmpd="sng">
            <a:solidFill>
              <a:srgbClr val="FA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1762760" y="4119880"/>
            <a:ext cx="1332000" cy="0"/>
          </a:xfrm>
          <a:prstGeom prst="line">
            <a:avLst/>
          </a:prstGeom>
          <a:ln w="15875" cmpd="sng">
            <a:solidFill>
              <a:srgbClr val="FA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5774055" y="4119880"/>
            <a:ext cx="1332000" cy="0"/>
          </a:xfrm>
          <a:prstGeom prst="line">
            <a:avLst/>
          </a:prstGeom>
          <a:ln w="15875" cmpd="sng">
            <a:solidFill>
              <a:srgbClr val="FA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259523" y="4143693"/>
            <a:ext cx="468153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ea typeface="楷体_GB2312" panose="02010609030101010101" pitchFamily="49" charset="-122"/>
              </a:rPr>
              <a:t>一定是</a:t>
            </a:r>
            <a:r>
              <a:rPr lang="zh-CN" altLang="en-US" sz="2800" b="1">
                <a:solidFill>
                  <a:srgbClr val="000000"/>
                </a:solidFill>
                <a:ea typeface="楷体_GB2312" panose="02010609030101010101" pitchFamily="49" charset="-122"/>
                <a:sym typeface="+mn-ea"/>
              </a:rPr>
              <a:t>红</a:t>
            </a:r>
            <a:r>
              <a:rPr lang="zh-CN" altLang="en-US" sz="2800" b="1">
                <a:solidFill>
                  <a:srgbClr val="000000"/>
                </a:solidFill>
                <a:ea typeface="楷体_GB2312" panose="02010609030101010101" pitchFamily="49" charset="-122"/>
              </a:rPr>
              <a:t>球</a:t>
            </a:r>
            <a:r>
              <a:rPr lang="en-US" altLang="zh-CN" sz="2800" b="1">
                <a:solidFill>
                  <a:srgbClr val="000000"/>
                </a:solidFill>
                <a:ea typeface="楷体_GB2312" panose="02010609030101010101" pitchFamily="49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ea typeface="楷体_GB2312" panose="02010609030101010101" pitchFamily="49" charset="-122"/>
                <a:sym typeface="+mn-ea"/>
              </a:rPr>
              <a:t>, </a:t>
            </a:r>
            <a:r>
              <a:rPr lang="zh-CN" altLang="en-US" sz="2800" b="1">
                <a:solidFill>
                  <a:srgbClr val="000000"/>
                </a:solidFill>
                <a:ea typeface="楷体_GB2312" panose="02010609030101010101" pitchFamily="49" charset="-122"/>
                <a:sym typeface="+mn-ea"/>
              </a:rPr>
              <a:t>不可能是黄球</a:t>
            </a:r>
            <a:endParaRPr lang="zh-CN" altLang="en-US" sz="2800" b="1">
              <a:solidFill>
                <a:srgbClr val="000000"/>
              </a:solidFill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1"/>
      <p:bldP spid="17423" grpId="0" animBg="1"/>
      <p:bldP spid="174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99"/>
          <p:cNvSpPr txBox="1">
            <a:spLocks noChangeArrowheads="1"/>
          </p:cNvSpPr>
          <p:nvPr/>
        </p:nvSpPr>
        <p:spPr bwMode="auto">
          <a:xfrm>
            <a:off x="-3175" y="555625"/>
            <a:ext cx="9144000" cy="3106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266700">
              <a:buFont typeface="Arial" panose="020B0604020202020204" pitchFamily="34" charset="0"/>
              <a:buNone/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想一想，用</a:t>
            </a:r>
            <a:r>
              <a:rPr lang="zh-CN" altLang="en-US" sz="2400" b="1">
                <a:latin typeface="宋体" panose="02010600030101010101" pitchFamily="2" charset="-122"/>
                <a:ea typeface="楷体_GB2312" panose="02010609030101010101" pitchFamily="49" charset="-122"/>
              </a:rPr>
              <a:t>“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可能</a:t>
            </a:r>
            <a:r>
              <a:rPr lang="zh-CN" altLang="en-US" sz="2400" b="1">
                <a:latin typeface="宋体" panose="02010600030101010101" pitchFamily="2" charset="-122"/>
                <a:ea typeface="楷体_GB2312" panose="02010609030101010101" pitchFamily="49" charset="-122"/>
              </a:rPr>
              <a:t>”“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一定</a:t>
            </a:r>
            <a:r>
              <a:rPr lang="zh-CN" altLang="en-US" sz="2400" b="1">
                <a:latin typeface="宋体" panose="02010600030101010101" pitchFamily="2" charset="-122"/>
                <a:ea typeface="楷体_GB2312" panose="02010609030101010101" pitchFamily="49" charset="-122"/>
              </a:rPr>
              <a:t>”“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不可能</a:t>
            </a:r>
            <a:r>
              <a:rPr lang="zh-CN" altLang="en-US" sz="2400" b="1">
                <a:latin typeface="宋体" panose="02010600030101010101" pitchFamily="2" charset="-122"/>
                <a:ea typeface="楷体_GB2312" panose="02010609030101010101" pitchFamily="49" charset="-122"/>
              </a:rPr>
              <a:t>”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三个词语填空。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indent="266700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206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（</a:t>
            </a:r>
            <a:r>
              <a:rPr lang="en-US" altLang="zh-CN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）太阳（    ）从东方升起。</a:t>
            </a:r>
            <a:endParaRPr lang="zh-CN" altLang="en-US" sz="16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indent="266700">
              <a:buFont typeface="Arial" panose="020B0604020202020204" pitchFamily="34" charset="0"/>
              <a:buNone/>
            </a:pPr>
            <a:endParaRPr lang="zh-CN" altLang="en-US" sz="1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indent="266700">
              <a:buFont typeface="Arial" panose="020B0604020202020204" pitchFamily="34" charset="0"/>
              <a:buNone/>
            </a:pPr>
            <a:r>
              <a:rPr lang="en-US" altLang="zh-CN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   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（</a:t>
            </a:r>
            <a:r>
              <a:rPr lang="en-US" altLang="zh-CN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r>
              <a:rPr lang="en-US" altLang="zh-CN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月份（      ）有</a:t>
            </a:r>
            <a:r>
              <a:rPr lang="en-US" altLang="zh-CN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30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号。</a:t>
            </a:r>
            <a:endParaRPr lang="zh-CN" altLang="en-US" sz="1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indent="266700">
              <a:buFont typeface="Arial" panose="020B0604020202020204" pitchFamily="34" charset="0"/>
              <a:buNone/>
            </a:pPr>
            <a:endParaRPr lang="zh-CN" altLang="en-US" sz="1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indent="266700">
              <a:buFont typeface="Arial" panose="020B0604020202020204" pitchFamily="34" charset="0"/>
              <a:buNone/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   （</a:t>
            </a:r>
            <a:r>
              <a:rPr lang="en-US" altLang="zh-CN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3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）爸爸的年龄（    ）比我的年龄大。</a:t>
            </a:r>
            <a:endParaRPr lang="zh-CN" altLang="en-US" sz="1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indent="266700">
              <a:buFont typeface="Arial" panose="020B0604020202020204" pitchFamily="34" charset="0"/>
              <a:buNone/>
            </a:pPr>
            <a:endParaRPr lang="zh-CN" altLang="en-US" sz="1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indent="266700">
              <a:buFont typeface="Arial" panose="020B0604020202020204" pitchFamily="34" charset="0"/>
              <a:buNone/>
            </a:pPr>
            <a:r>
              <a:rPr lang="en-US" altLang="zh-CN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   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（</a:t>
            </a:r>
            <a:r>
              <a:rPr lang="en-US" altLang="zh-CN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4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）一个星期（    ）有</a:t>
            </a:r>
            <a:r>
              <a:rPr lang="en-US" altLang="zh-CN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7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天。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indent="266700">
              <a:buFont typeface="Arial" panose="020B0604020202020204" pitchFamily="34" charset="0"/>
              <a:buNone/>
            </a:pPr>
            <a:endParaRPr lang="zh-CN" altLang="en-US" sz="1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indent="266700">
              <a:buFont typeface="Arial" panose="020B0604020202020204" pitchFamily="34" charset="0"/>
              <a:buNone/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   （</a:t>
            </a:r>
            <a:r>
              <a:rPr lang="en-US" altLang="zh-CN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5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）圣诞节（    ）会下雪。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indent="266700">
              <a:buFont typeface="Arial" panose="020B0604020202020204" pitchFamily="34" charset="0"/>
              <a:buNone/>
            </a:pPr>
            <a:endParaRPr lang="en-US" altLang="zh-CN" sz="1000" b="1">
              <a:solidFill>
                <a:srgbClr val="00206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484438" y="987425"/>
            <a:ext cx="10080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A0000"/>
                </a:solidFill>
                <a:ea typeface="楷体_GB2312" panose="02010609030101010101" pitchFamily="49" charset="-122"/>
              </a:rPr>
              <a:t>一定</a:t>
            </a:r>
            <a:endParaRPr lang="zh-CN" altLang="en-US" sz="2400" b="1">
              <a:solidFill>
                <a:srgbClr val="FA0000"/>
              </a:solidFill>
              <a:ea typeface="楷体_GB2312" panose="02010609030101010101" pitchFamily="49" charset="-122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55875" y="1466533"/>
            <a:ext cx="122396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A0000"/>
                </a:solidFill>
                <a:ea typeface="楷体_GB2312" panose="02010609030101010101" pitchFamily="49" charset="-122"/>
              </a:rPr>
              <a:t>不可能</a:t>
            </a:r>
            <a:endParaRPr lang="zh-CN" altLang="en-US" sz="2400">
              <a:solidFill>
                <a:srgbClr val="FA0000"/>
              </a:solidFill>
              <a:ea typeface="楷体_GB2312" panose="02010609030101010101" pitchFamily="49" charset="-122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282950" y="2016125"/>
            <a:ext cx="10080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A0000"/>
                </a:solidFill>
                <a:ea typeface="楷体_GB2312" panose="02010609030101010101" pitchFamily="49" charset="-122"/>
              </a:rPr>
              <a:t>一定</a:t>
            </a:r>
            <a:endParaRPr lang="zh-CN" altLang="en-US" sz="2400" b="1">
              <a:solidFill>
                <a:srgbClr val="FA0000"/>
              </a:solidFill>
              <a:ea typeface="楷体_GB2312" panose="02010609030101010101" pitchFamily="49" charset="-122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059113" y="2546350"/>
            <a:ext cx="10080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A0000"/>
                </a:solidFill>
                <a:ea typeface="楷体_GB2312" panose="02010609030101010101" pitchFamily="49" charset="-122"/>
              </a:rPr>
              <a:t>一定</a:t>
            </a:r>
            <a:endParaRPr lang="zh-CN" altLang="en-US" sz="2400" b="1">
              <a:solidFill>
                <a:srgbClr val="FA0000"/>
              </a:solidFill>
              <a:ea typeface="楷体_GB2312" panose="02010609030101010101" pitchFamily="49" charset="-122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700338" y="3016250"/>
            <a:ext cx="10080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A0000"/>
                </a:solidFill>
                <a:ea typeface="楷体_GB2312" panose="02010609030101010101" pitchFamily="49" charset="-122"/>
              </a:rPr>
              <a:t>可能</a:t>
            </a:r>
            <a:endParaRPr lang="zh-CN" altLang="en-US" sz="2400" b="1">
              <a:solidFill>
                <a:srgbClr val="FA0000"/>
              </a:solidFill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9" grpId="0"/>
      <p:bldP spid="21511" grpId="0"/>
      <p:bldP spid="21512" grpId="0"/>
      <p:bldP spid="215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25"/>
          <p:cNvSpPr txBox="1"/>
          <p:nvPr/>
        </p:nvSpPr>
        <p:spPr>
          <a:xfrm>
            <a:off x="3419475" y="627063"/>
            <a:ext cx="19431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4050" b="1" noProof="1">
                <a:solidFill>
                  <a:srgbClr val="FF0000"/>
                </a:solidFill>
                <a:ea typeface="华文隶书" panose="02010800040101010101" charset="-122"/>
              </a:rPr>
              <a:t>猜一猜</a:t>
            </a:r>
            <a:endParaRPr lang="zh-CN" altLang="en-US" sz="4050" b="1" noProof="1">
              <a:solidFill>
                <a:srgbClr val="FF0000"/>
              </a:solidFill>
              <a:ea typeface="华文隶书" panose="02010800040101010101" charset="-122"/>
            </a:endParaRPr>
          </a:p>
        </p:txBody>
      </p:sp>
      <p:pic>
        <p:nvPicPr>
          <p:cNvPr id="20483" name="Picture 61" descr="nanhai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1238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2" descr="nvhai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123825"/>
            <a:ext cx="1620838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5" name="Group 59"/>
          <p:cNvGrpSpPr/>
          <p:nvPr/>
        </p:nvGrpSpPr>
        <p:grpSpPr bwMode="auto">
          <a:xfrm>
            <a:off x="3348038" y="1276668"/>
            <a:ext cx="1885950" cy="1973262"/>
            <a:chOff x="1344" y="551"/>
            <a:chExt cx="1584" cy="1657"/>
          </a:xfrm>
        </p:grpSpPr>
        <p:pic>
          <p:nvPicPr>
            <p:cNvPr id="20495" name="Picture 11" descr="图片1_副本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0" y="768"/>
              <a:ext cx="1173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1" name="Rectangle 12"/>
            <p:cNvSpPr/>
            <p:nvPr/>
          </p:nvSpPr>
          <p:spPr>
            <a:xfrm>
              <a:off x="1501" y="672"/>
              <a:ext cx="192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8232" name="Rectangle 13"/>
            <p:cNvSpPr/>
            <p:nvPr/>
          </p:nvSpPr>
          <p:spPr>
            <a:xfrm>
              <a:off x="2832" y="720"/>
              <a:ext cx="96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20498" name="Rectangle 14"/>
            <p:cNvSpPr>
              <a:spLocks noChangeArrowheads="1"/>
            </p:cNvSpPr>
            <p:nvPr/>
          </p:nvSpPr>
          <p:spPr bwMode="auto">
            <a:xfrm rot="5400000">
              <a:off x="1968" y="-73"/>
              <a:ext cx="240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133" name="文本框 99"/>
          <p:cNvSpPr txBox="1">
            <a:spLocks noChangeArrowheads="1"/>
          </p:cNvSpPr>
          <p:nvPr/>
        </p:nvSpPr>
        <p:spPr bwMode="auto">
          <a:xfrm>
            <a:off x="682625" y="3508375"/>
            <a:ext cx="7726363" cy="181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给口袋中的四个红球分别标上</a:t>
            </a:r>
            <a:r>
              <a:rPr lang="en-US" altLang="zh-CN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号，</a:t>
            </a:r>
            <a:r>
              <a:rPr lang="en-US" altLang="zh-CN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号</a:t>
            </a:r>
            <a:r>
              <a:rPr lang="en-US" altLang="zh-CN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 3</a:t>
            </a:r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号和</a:t>
            </a:r>
            <a:r>
              <a:rPr lang="en-US" altLang="zh-CN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号，从口袋中任意摸出一个，摸到的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__________________________________________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7" name="Picture 8" descr="2006062419115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2208530"/>
            <a:ext cx="3984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2006062419115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0875" y="2208530"/>
            <a:ext cx="3984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8" descr="2006062419115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2150" y="2622868"/>
            <a:ext cx="398463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8" descr="2006062419115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3363" y="2622868"/>
            <a:ext cx="39846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024948" y="2222818"/>
            <a:ext cx="36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latin typeface="华文隶书" panose="02010800040101010101" charset="-122"/>
                <a:ea typeface="华文隶书" panose="02010800040101010101" charset="-122"/>
              </a:rPr>
              <a:t>1</a:t>
            </a:r>
            <a:endParaRPr lang="zh-CN" altLang="en-US" b="1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4516438" y="2210118"/>
            <a:ext cx="3587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latin typeface="隶书" panose="02010509060101010101" charset="-122"/>
                <a:ea typeface="隶书" panose="02010509060101010101" charset="-122"/>
              </a:rPr>
              <a:t>2</a:t>
            </a:r>
            <a:endParaRPr lang="zh-CN" altLang="en-US" b="1"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4077970" y="2644140"/>
            <a:ext cx="3603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latin typeface="华文隶书" panose="02010800040101010101" charset="-122"/>
                <a:ea typeface="华文隶书" panose="02010800040101010101" charset="-122"/>
              </a:rPr>
              <a:t>3</a:t>
            </a:r>
            <a:endParaRPr lang="zh-CN" altLang="en-US" b="1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4540250" y="2626043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latin typeface="华文隶书" panose="02010800040101010101" charset="-122"/>
                <a:ea typeface="华文隶书" panose="02010800040101010101" charset="-122"/>
              </a:rPr>
              <a:t>4</a:t>
            </a:r>
            <a:endParaRPr lang="en-US" altLang="zh-CN" b="1">
              <a:latin typeface="华文隶书" panose="02010800040101010101" charset="-122"/>
              <a:ea typeface="华文隶书" panose="02010800040101010101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25"/>
          <p:cNvSpPr txBox="1"/>
          <p:nvPr/>
        </p:nvSpPr>
        <p:spPr>
          <a:xfrm>
            <a:off x="3419475" y="627063"/>
            <a:ext cx="19431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4050" b="1" noProof="1">
                <a:solidFill>
                  <a:srgbClr val="FF0000"/>
                </a:solidFill>
                <a:ea typeface="华文隶书" panose="02010800040101010101" charset="-122"/>
              </a:rPr>
              <a:t>猜一猜</a:t>
            </a:r>
            <a:endParaRPr lang="zh-CN" altLang="en-US" sz="4050" b="1" noProof="1">
              <a:solidFill>
                <a:srgbClr val="FF0000"/>
              </a:solidFill>
              <a:ea typeface="华文隶书" panose="02010800040101010101" charset="-122"/>
            </a:endParaRPr>
          </a:p>
        </p:txBody>
      </p:sp>
      <p:pic>
        <p:nvPicPr>
          <p:cNvPr id="31747" name="Picture 61" descr="nanhai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1238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2" descr="nvhai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123825"/>
            <a:ext cx="1620838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49" name="Group 59"/>
          <p:cNvGrpSpPr/>
          <p:nvPr/>
        </p:nvGrpSpPr>
        <p:grpSpPr bwMode="auto">
          <a:xfrm>
            <a:off x="3348038" y="1563688"/>
            <a:ext cx="1885950" cy="1973262"/>
            <a:chOff x="1344" y="551"/>
            <a:chExt cx="1584" cy="1657"/>
          </a:xfrm>
        </p:grpSpPr>
        <p:pic>
          <p:nvPicPr>
            <p:cNvPr id="31750" name="Picture 11" descr="图片1_副本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0" y="768"/>
              <a:ext cx="1173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1" name="Rectangle 12"/>
            <p:cNvSpPr/>
            <p:nvPr/>
          </p:nvSpPr>
          <p:spPr>
            <a:xfrm>
              <a:off x="1501" y="672"/>
              <a:ext cx="192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8232" name="Rectangle 13"/>
            <p:cNvSpPr/>
            <p:nvPr/>
          </p:nvSpPr>
          <p:spPr>
            <a:xfrm>
              <a:off x="2832" y="720"/>
              <a:ext cx="96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31753" name="Rectangle 14"/>
            <p:cNvSpPr>
              <a:spLocks noChangeArrowheads="1"/>
            </p:cNvSpPr>
            <p:nvPr/>
          </p:nvSpPr>
          <p:spPr bwMode="auto">
            <a:xfrm rot="5400000">
              <a:off x="1968" y="-73"/>
              <a:ext cx="240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31755" name="Picture 8" descr="2006062419115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2495550"/>
            <a:ext cx="3984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8" descr="2006062419115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0875" y="2495550"/>
            <a:ext cx="3984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8" descr="2006062419115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3363" y="2909888"/>
            <a:ext cx="39846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062413" y="2509838"/>
            <a:ext cx="36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latin typeface="华文隶书" panose="02010800040101010101" charset="-122"/>
                <a:ea typeface="华文隶书" panose="02010800040101010101" charset="-122"/>
              </a:rPr>
              <a:t>1</a:t>
            </a:r>
            <a:endParaRPr lang="zh-CN" altLang="en-US" b="1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4516438" y="2497138"/>
            <a:ext cx="3587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latin typeface="隶书" panose="02010509060101010101" charset="-122"/>
                <a:ea typeface="隶书" panose="02010509060101010101" charset="-122"/>
              </a:rPr>
              <a:t>2</a:t>
            </a:r>
            <a:endParaRPr lang="zh-CN" altLang="en-US" b="1"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4089400" y="2908300"/>
            <a:ext cx="3603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latin typeface="华文隶书" panose="02010800040101010101" charset="-122"/>
                <a:ea typeface="华文隶书" panose="02010800040101010101" charset="-122"/>
              </a:rPr>
              <a:t>3</a:t>
            </a:r>
            <a:endParaRPr lang="zh-CN" altLang="en-US" b="1">
              <a:latin typeface="华文隶书" panose="02010800040101010101" charset="-122"/>
              <a:ea typeface="华文隶书" panose="02010800040101010101" charset="-122"/>
            </a:endParaRPr>
          </a:p>
        </p:txBody>
      </p:sp>
      <p:pic>
        <p:nvPicPr>
          <p:cNvPr id="31763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4850" y="2897188"/>
            <a:ext cx="3952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文本框 99"/>
          <p:cNvSpPr txBox="1">
            <a:spLocks noChangeArrowheads="1"/>
          </p:cNvSpPr>
          <p:nvPr/>
        </p:nvSpPr>
        <p:spPr bwMode="auto">
          <a:xfrm>
            <a:off x="323850" y="3508375"/>
            <a:ext cx="7726363" cy="181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给口袋中的四个红球分别标上</a:t>
            </a:r>
            <a:r>
              <a:rPr lang="en-US" altLang="zh-CN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号，</a:t>
            </a:r>
            <a:r>
              <a:rPr lang="en-US" altLang="zh-CN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号</a:t>
            </a:r>
            <a:r>
              <a:rPr lang="en-US" altLang="zh-CN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 3</a:t>
            </a:r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号和</a:t>
            </a:r>
            <a:r>
              <a:rPr lang="en-US" altLang="zh-CN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号，从口袋中出一个，摸到的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__________________________________________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7990" y="4368165"/>
            <a:ext cx="7480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 b="1">
                <a:latin typeface="楷体" panose="02010609060101010101" charset="-122"/>
                <a:ea typeface="楷体" panose="02010609060101010101" charset="-122"/>
              </a:rPr>
              <a:t>可能是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号红球，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号红球，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号红球和</a:t>
            </a:r>
            <a:r>
              <a:rPr lang="en-US" sz="2800" b="1">
                <a:latin typeface="楷体" panose="02010609060101010101" charset="-122"/>
                <a:ea typeface="楷体" panose="02010609060101010101" charset="-122"/>
              </a:rPr>
              <a:t>4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号黄球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4540250" y="2913063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latin typeface="华文隶书" panose="02010800040101010101" charset="-122"/>
                <a:ea typeface="华文隶书" panose="02010800040101010101" charset="-122"/>
              </a:rPr>
              <a:t>4</a:t>
            </a:r>
            <a:endParaRPr lang="en-US" altLang="zh-CN" b="1">
              <a:latin typeface="华文隶书" panose="02010800040101010101" charset="-122"/>
              <a:ea typeface="华文隶书" panose="02010800040101010101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"/>
          <p:cNvSpPr txBox="1">
            <a:spLocks noChangeArrowheads="1"/>
          </p:cNvSpPr>
          <p:nvPr/>
        </p:nvSpPr>
        <p:spPr bwMode="auto">
          <a:xfrm>
            <a:off x="3536950" y="136525"/>
            <a:ext cx="3143250" cy="147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Calibri" panose="020F0502020204030204" pitchFamily="34" charset="0"/>
                <a:ea typeface="华文隶书" panose="02010800040101010101" charset="-122"/>
              </a:rPr>
              <a:t>摸球活动二</a:t>
            </a:r>
            <a:endParaRPr lang="zh-CN" altLang="en-US" sz="3600" b="1">
              <a:solidFill>
                <a:srgbClr val="FF0000"/>
              </a:solidFill>
              <a:latin typeface="Calibri" panose="020F0502020204030204" pitchFamily="34" charset="0"/>
              <a:ea typeface="华文隶书" panose="02010800040101010101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3600">
              <a:latin typeface="Calibri" panose="020F0502020204030204" pitchFamily="34" charset="0"/>
              <a:ea typeface="华文隶书" panose="02010800040101010101" charset="-122"/>
            </a:endParaRPr>
          </a:p>
        </p:txBody>
      </p:sp>
      <p:sp>
        <p:nvSpPr>
          <p:cNvPr id="21507" name="Rectangle 11"/>
          <p:cNvSpPr>
            <a:spLocks noChangeArrowheads="1"/>
          </p:cNvSpPr>
          <p:nvPr/>
        </p:nvSpPr>
        <p:spPr bwMode="auto">
          <a:xfrm>
            <a:off x="1187450" y="843280"/>
            <a:ext cx="6813550" cy="373316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 defTabSz="0" eaLnBrk="0" hangingPunc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28600" algn="l"/>
              </a:tabLst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活动要求：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l" defTabSz="0" eaLnBrk="0" hangingPunc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28600" algn="l"/>
              </a:tabLst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  （1）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放球：组长负责，在口袋中放入3个红球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defTabSz="0" eaLnBrk="0" hangingPunc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28600" algn="l"/>
              </a:tabLst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和1个黄球。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defTabSz="0" eaLnBrk="0" hangingPunc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28600" algn="l"/>
              </a:tabLst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（2）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摸球：小组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里依次轮流任意摸出1个球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defTabSz="0" eaLnBrk="0" hangingPunc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28600" algn="l"/>
              </a:tabLst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共摸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0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次，每次摸后再放回口袋。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l" defTabSz="0" eaLnBrk="0" hangingPunc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28600" algn="l"/>
              </a:tabLst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  （3）记录：用画</a:t>
            </a:r>
            <a:r>
              <a:rPr lang="zh-CN" altLang="en-US" sz="2400" b="1">
                <a:latin typeface="Calibri" panose="020F0502020204030204" pitchFamily="34" charset="0"/>
                <a:ea typeface="楷体_GB2312" panose="02010609030101010101" pitchFamily="49" charset="-122"/>
              </a:rPr>
              <a:t>“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正</a:t>
            </a:r>
            <a:r>
              <a:rPr lang="zh-CN" altLang="en-US" sz="2400" b="1">
                <a:latin typeface="Calibri" panose="020F0502020204030204" pitchFamily="34" charset="0"/>
                <a:ea typeface="楷体_GB2312" panose="02010609030101010101" pitchFamily="49" charset="-122"/>
              </a:rPr>
              <a:t>”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字的方法记录每次摸出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l" defTabSz="0" eaLnBrk="0" hangingPunc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28600" algn="l"/>
              </a:tabLst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球的颜色，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并在学习单二表格内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统计出结果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l" defTabSz="0" eaLnBrk="0" hangingPunc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28600" algn="l"/>
              </a:tabLst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  （4）交流：实验结果是否符合猜想。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21508" name="Picture 12" descr="nanhai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3988" y="6350"/>
            <a:ext cx="1428751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9" name="组合 4"/>
          <p:cNvGrpSpPr/>
          <p:nvPr/>
        </p:nvGrpSpPr>
        <p:grpSpPr bwMode="auto">
          <a:xfrm>
            <a:off x="7678738" y="136525"/>
            <a:ext cx="1246187" cy="1495425"/>
            <a:chOff x="12092" y="216"/>
            <a:chExt cx="1962" cy="2354"/>
          </a:xfrm>
        </p:grpSpPr>
        <p:grpSp>
          <p:nvGrpSpPr>
            <p:cNvPr id="21510" name="Group 5"/>
            <p:cNvGrpSpPr/>
            <p:nvPr/>
          </p:nvGrpSpPr>
          <p:grpSpPr bwMode="auto">
            <a:xfrm>
              <a:off x="12092" y="216"/>
              <a:ext cx="1962" cy="2354"/>
              <a:chOff x="3456" y="576"/>
              <a:chExt cx="1200" cy="1440"/>
            </a:xfrm>
          </p:grpSpPr>
          <p:pic>
            <p:nvPicPr>
              <p:cNvPr id="21513" name="Picture 6" descr="20060624191424"/>
              <p:cNvPicPr>
                <a:picLocks noChangeAspect="1"/>
              </p:cNvPicPr>
              <p:nvPr/>
            </p:nvPicPr>
            <p:blipFill>
              <a:blip r:embed="rId2">
                <a:lum bright="-12000" contrast="48000"/>
              </a:blip>
              <a:srcRect l="5687" t="7895" r="6161" b="5263"/>
              <a:stretch>
                <a:fillRect/>
              </a:stretch>
            </p:blipFill>
            <p:spPr bwMode="auto">
              <a:xfrm>
                <a:off x="3456" y="576"/>
                <a:ext cx="1200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514" name="Group 7"/>
              <p:cNvGrpSpPr/>
              <p:nvPr/>
            </p:nvGrpSpPr>
            <p:grpSpPr bwMode="auto">
              <a:xfrm>
                <a:off x="3648" y="1248"/>
                <a:ext cx="768" cy="384"/>
                <a:chOff x="3648" y="1248"/>
                <a:chExt cx="768" cy="384"/>
              </a:xfrm>
            </p:grpSpPr>
            <p:pic>
              <p:nvPicPr>
                <p:cNvPr id="21515" name="Picture 8" descr="20060624191150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648" y="1248"/>
                  <a:ext cx="3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16" name="Picture 9" descr="20060624191235副本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032" y="1248"/>
                  <a:ext cx="3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21511" name="Picture 8" descr="2006062419115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558" y="1537"/>
              <a:ext cx="627" cy="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Picture 8" descr="2006062419115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758" y="1737"/>
              <a:ext cx="627" cy="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/>
          <p:nvPr/>
        </p:nvSpPr>
        <p:spPr>
          <a:xfrm>
            <a:off x="1885950" y="628650"/>
            <a:ext cx="5143500" cy="29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zh-CN" altLang="en-US" sz="1350" noProof="1"/>
          </a:p>
        </p:txBody>
      </p:sp>
      <p:sp>
        <p:nvSpPr>
          <p:cNvPr id="23555" name="文本框 99"/>
          <p:cNvSpPr txBox="1">
            <a:spLocks noChangeArrowheads="1"/>
          </p:cNvSpPr>
          <p:nvPr/>
        </p:nvSpPr>
        <p:spPr bwMode="auto">
          <a:xfrm>
            <a:off x="971550" y="2571750"/>
            <a:ext cx="7561263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小结：口袋里有三个红球，一个黄球，任意摸出一个球，摸到的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______________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  <a:endParaRPr lang="zh-CN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3556" name="Group 30"/>
          <p:cNvGraphicFramePr>
            <a:graphicFrameLocks noGrp="1"/>
          </p:cNvGraphicFramePr>
          <p:nvPr/>
        </p:nvGraphicFramePr>
        <p:xfrm>
          <a:off x="2411413" y="627063"/>
          <a:ext cx="5032375" cy="1098550"/>
        </p:xfrm>
        <a:graphic>
          <a:graphicData uri="http://schemas.openxmlformats.org/drawingml/2006/table">
            <a:tbl>
              <a:tblPr/>
              <a:tblGrid>
                <a:gridCol w="1136650"/>
                <a:gridCol w="1689100"/>
                <a:gridCol w="2206625"/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红球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 </a:t>
                      </a:r>
                      <a:endParaRPr kumimoji="0" lang="en-US" altLang="zh-CN" sz="3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共</a:t>
                      </a: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 ）次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黄球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 </a:t>
                      </a:r>
                      <a:endParaRPr kumimoji="0" lang="en-US" altLang="zh-CN" sz="3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共</a:t>
                      </a: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 ）次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2546" name="组合 5"/>
          <p:cNvGrpSpPr/>
          <p:nvPr/>
        </p:nvGrpSpPr>
        <p:grpSpPr bwMode="auto">
          <a:xfrm>
            <a:off x="827088" y="484188"/>
            <a:ext cx="1244600" cy="1495425"/>
            <a:chOff x="12092" y="216"/>
            <a:chExt cx="1962" cy="2354"/>
          </a:xfrm>
        </p:grpSpPr>
        <p:grpSp>
          <p:nvGrpSpPr>
            <p:cNvPr id="22551" name="Group 5"/>
            <p:cNvGrpSpPr/>
            <p:nvPr/>
          </p:nvGrpSpPr>
          <p:grpSpPr bwMode="auto">
            <a:xfrm>
              <a:off x="12092" y="216"/>
              <a:ext cx="1962" cy="2354"/>
              <a:chOff x="3456" y="576"/>
              <a:chExt cx="1200" cy="1440"/>
            </a:xfrm>
          </p:grpSpPr>
          <p:pic>
            <p:nvPicPr>
              <p:cNvPr id="22554" name="Picture 6" descr="20060624191424"/>
              <p:cNvPicPr>
                <a:picLocks noChangeAspect="1"/>
              </p:cNvPicPr>
              <p:nvPr/>
            </p:nvPicPr>
            <p:blipFill>
              <a:blip r:embed="rId1">
                <a:lum bright="-12000" contrast="48000"/>
              </a:blip>
              <a:srcRect l="5687" t="7895" r="6161" b="5263"/>
              <a:stretch>
                <a:fillRect/>
              </a:stretch>
            </p:blipFill>
            <p:spPr bwMode="auto">
              <a:xfrm>
                <a:off x="3456" y="576"/>
                <a:ext cx="1200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2555" name="Group 7"/>
              <p:cNvGrpSpPr/>
              <p:nvPr/>
            </p:nvGrpSpPr>
            <p:grpSpPr bwMode="auto">
              <a:xfrm>
                <a:off x="3682" y="1142"/>
                <a:ext cx="743" cy="700"/>
                <a:chOff x="3682" y="1142"/>
                <a:chExt cx="743" cy="700"/>
              </a:xfrm>
            </p:grpSpPr>
            <p:pic>
              <p:nvPicPr>
                <p:cNvPr id="22556" name="Picture 8" descr="20060624191150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682" y="1142"/>
                  <a:ext cx="3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557" name="Picture 9" descr="20060624191235副本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041" y="1458"/>
                  <a:ext cx="3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22552" name="Picture 8" descr="2006062419115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461" y="1658"/>
              <a:ext cx="628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3" name="Picture 8" descr="2006062419115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048" y="1177"/>
              <a:ext cx="628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71" name="文本框 1"/>
          <p:cNvSpPr txBox="1">
            <a:spLocks noChangeArrowheads="1"/>
          </p:cNvSpPr>
          <p:nvPr/>
        </p:nvSpPr>
        <p:spPr bwMode="auto">
          <a:xfrm>
            <a:off x="4572000" y="3003550"/>
            <a:ext cx="25908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000" b="1">
                <a:ea typeface="楷体_GB2312" panose="02010609030101010101" pitchFamily="49" charset="-122"/>
              </a:rPr>
              <a:t>红球可能性大</a:t>
            </a:r>
            <a:endParaRPr lang="zh-CN" altLang="en-US" sz="3000" b="1">
              <a:ea typeface="楷体_GB2312" panose="02010609030101010101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068388" y="1068388"/>
            <a:ext cx="35877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华文隶书" panose="02010800040101010101" charset="-122"/>
                <a:ea typeface="华文隶书" panose="02010800040101010101" charset="-122"/>
              </a:rPr>
              <a:t>1</a:t>
            </a:r>
            <a:endParaRPr lang="zh-CN" altLang="en-US" b="1">
              <a:solidFill>
                <a:srgbClr val="000000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487488" y="1081088"/>
            <a:ext cx="36036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</a:rPr>
              <a:t>2</a:t>
            </a:r>
            <a:endParaRPr lang="zh-CN" altLang="en-US" b="1">
              <a:solidFill>
                <a:srgbClr val="00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090613" y="1385888"/>
            <a:ext cx="35877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华文隶书" panose="02010800040101010101" charset="-122"/>
                <a:ea typeface="华文隶书" panose="02010800040101010101" charset="-122"/>
              </a:rPr>
              <a:t>3</a:t>
            </a:r>
            <a:endParaRPr lang="zh-CN" altLang="en-US" b="1">
              <a:solidFill>
                <a:srgbClr val="000000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475740" y="1434783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latin typeface="华文隶书" panose="02010800040101010101" charset="-122"/>
                <a:ea typeface="华文隶书" panose="02010800040101010101" charset="-122"/>
              </a:rPr>
              <a:t>4</a:t>
            </a:r>
            <a:endParaRPr lang="en-US" altLang="zh-CN" b="1">
              <a:latin typeface="华文隶书" panose="02010800040101010101" charset="-122"/>
              <a:ea typeface="华文隶书" panose="02010800040101010101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71" grpId="0"/>
    </p:bldLst>
  </p:timing>
</p:sld>
</file>

<file path=ppt/tags/tag1.xml><?xml version="1.0" encoding="utf-8"?>
<p:tagLst xmlns:p="http://schemas.openxmlformats.org/presentationml/2006/main">
  <p:tag name="KSO_WM_UNIT_TABLE_BEAUTIFY" val="smartTable{e34906ea-68d4-4af1-a6b3-7caf862bbb8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1041</Words>
  <Application>WPS 演示</Application>
  <PresentationFormat>全屏显示(16:9)</PresentationFormat>
  <Paragraphs>171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华文隶书</vt:lpstr>
      <vt:lpstr>楷体_GB2312</vt:lpstr>
      <vt:lpstr>楷体</vt:lpstr>
      <vt:lpstr>Times New Roman</vt:lpstr>
      <vt:lpstr>隶书</vt:lpstr>
      <vt:lpstr>华文琥珀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Antian One</dc:creator>
  <cp:lastModifiedBy>asus</cp:lastModifiedBy>
  <cp:revision>157</cp:revision>
  <dcterms:created xsi:type="dcterms:W3CDTF">2015-01-21T01:03:00Z</dcterms:created>
  <dcterms:modified xsi:type="dcterms:W3CDTF">2020-11-10T03:57:26Z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2052-11.1.0.9991</vt:lpwstr>
  </property>
</Properties>
</file>