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86" r:id="rId2"/>
    <p:sldId id="408" r:id="rId3"/>
    <p:sldId id="411" r:id="rId4"/>
    <p:sldId id="387" r:id="rId5"/>
    <p:sldId id="393" r:id="rId6"/>
    <p:sldId id="407" r:id="rId7"/>
    <p:sldId id="409" r:id="rId8"/>
    <p:sldId id="394" r:id="rId9"/>
    <p:sldId id="413" r:id="rId10"/>
    <p:sldId id="424" r:id="rId11"/>
    <p:sldId id="414" r:id="rId12"/>
    <p:sldId id="415" r:id="rId13"/>
    <p:sldId id="420" r:id="rId14"/>
    <p:sldId id="422" r:id="rId15"/>
    <p:sldId id="423" r:id="rId1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D60"/>
    <a:srgbClr val="F7BE3E"/>
    <a:srgbClr val="F9A79E"/>
    <a:srgbClr val="F7D1CF"/>
    <a:srgbClr val="FAD2AD"/>
    <a:srgbClr val="E7A5A5"/>
    <a:srgbClr val="E06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300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979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85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方正宋刻本秀楷简体" panose="02000000000000000000" charset="-122"/>
        <a:ea typeface="方正宋刻本秀楷简体" panose="02000000000000000000" charset="-122"/>
        <a:cs typeface="方正宋刻本秀楷简体" panose="020000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方正宋刻本秀楷简体" panose="02000000000000000000" charset="-122"/>
        <a:ea typeface="方正宋刻本秀楷简体" panose="02000000000000000000" charset="-122"/>
        <a:cs typeface="方正宋刻本秀楷简体" panose="020000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方正宋刻本秀楷简体" panose="02000000000000000000" charset="-122"/>
        <a:ea typeface="方正宋刻本秀楷简体" panose="02000000000000000000" charset="-122"/>
        <a:cs typeface="方正宋刻本秀楷简体" panose="020000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方正宋刻本秀楷简体" panose="02000000000000000000" charset="-122"/>
        <a:ea typeface="方正宋刻本秀楷简体" panose="02000000000000000000" charset="-122"/>
        <a:cs typeface="方正宋刻本秀楷简体" panose="020000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方正宋刻本秀楷简体" panose="02000000000000000000" charset="-122"/>
        <a:ea typeface="方正宋刻本秀楷简体" panose="02000000000000000000" charset="-122"/>
        <a:cs typeface="方正宋刻本秀楷简体" panose="020000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2021/6/20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方正宋刻本秀楷简体" panose="02000000000000000000" charset="-122"/>
          <a:ea typeface="方正宋刻本秀楷简体" panose="02000000000000000000" charset="-122"/>
          <a:cs typeface="方正宋刻本秀楷简体" panose="020000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方正宋刻本秀楷简体" panose="02000000000000000000" charset="-122"/>
          <a:ea typeface="方正宋刻本秀楷简体" panose="02000000000000000000" charset="-122"/>
          <a:cs typeface="方正宋刻本秀楷简体" panose="020000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方正宋刻本秀楷简体" panose="02000000000000000000" charset="-122"/>
          <a:ea typeface="方正宋刻本秀楷简体" panose="02000000000000000000" charset="-122"/>
          <a:cs typeface="方正宋刻本秀楷简体" panose="020000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方正宋刻本秀楷简体" panose="02000000000000000000" charset="-122"/>
          <a:ea typeface="方正宋刻本秀楷简体" panose="02000000000000000000" charset="-122"/>
          <a:cs typeface="方正宋刻本秀楷简体" panose="020000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方正宋刻本秀楷简体" panose="02000000000000000000" charset="-122"/>
          <a:ea typeface="方正宋刻本秀楷简体" panose="02000000000000000000" charset="-122"/>
          <a:cs typeface="方正宋刻本秀楷简体" panose="020000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方正宋刻本秀楷简体" panose="02000000000000000000" charset="-122"/>
          <a:ea typeface="方正宋刻本秀楷简体" panose="02000000000000000000" charset="-122"/>
          <a:cs typeface="方正宋刻本秀楷简体" panose="020000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6" t="29972" r="36962" b="12968"/>
          <a:stretch/>
        </p:blipFill>
        <p:spPr bwMode="auto">
          <a:xfrm>
            <a:off x="0" y="1358150"/>
            <a:ext cx="3294530" cy="549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Docer搜索：半想象现实   http://chn.docer.com/works/?userid=199927538"/>
          <p:cNvSpPr txBox="1"/>
          <p:nvPr/>
        </p:nvSpPr>
        <p:spPr>
          <a:xfrm>
            <a:off x="3914694" y="1492620"/>
            <a:ext cx="6647975" cy="3247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200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《</a:t>
            </a:r>
            <a:r>
              <a:rPr lang="zh-CN" altLang="en-US" sz="7200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教出幸福来</a:t>
            </a:r>
            <a:r>
              <a:rPr lang="en-US" altLang="zh-CN" sz="7200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》</a:t>
            </a:r>
          </a:p>
          <a:p>
            <a:pPr algn="ctr">
              <a:lnSpc>
                <a:spcPct val="150000"/>
              </a:lnSpc>
            </a:pPr>
            <a:r>
              <a:rPr lang="zh-CN" altLang="en-US" sz="7200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读后感</a:t>
            </a:r>
            <a:endParaRPr lang="zh-CN" altLang="en-US" sz="7200" b="1" dirty="0">
              <a:solidFill>
                <a:srgbClr val="508D60"/>
              </a:solidFill>
              <a:latin typeface="等线" pitchFamily="2" charset="-122"/>
              <a:ea typeface="等线" pitchFamily="2" charset="-122"/>
              <a:cs typeface="方正宋刻本秀楷简体" panose="02000000000000000000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19211" y1="2763" x2="79605" y2="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556"/>
            <a:ext cx="4563038" cy="456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84000" t="-22000" r="-7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er搜索：半想象现实   http://chn.docer.com/works/?userid=199927538"/>
          <p:cNvSpPr>
            <a:spLocks noGrp="1"/>
          </p:cNvSpPr>
          <p:nvPr/>
        </p:nvSpPr>
        <p:spPr>
          <a:xfrm>
            <a:off x="689610" y="291186"/>
            <a:ext cx="7946416" cy="84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重点讲解</a:t>
            </a:r>
          </a:p>
        </p:txBody>
      </p:sp>
      <p:sp>
        <p:nvSpPr>
          <p:cNvPr id="9" name="矩形 8"/>
          <p:cNvSpPr/>
          <p:nvPr/>
        </p:nvSpPr>
        <p:spPr>
          <a:xfrm>
            <a:off x="729950" y="1166223"/>
            <a:ext cx="2551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为爱忙碌，因爱</a:t>
            </a:r>
            <a:r>
              <a:rPr lang="zh-CN" altLang="en-US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幸福</a:t>
            </a:r>
            <a:endParaRPr lang="zh-CN" altLang="en-US" dirty="0">
              <a:solidFill>
                <a:srgbClr val="508D60"/>
              </a:solidFill>
              <a:latin typeface="等线" pitchFamily="2" charset="-122"/>
              <a:ea typeface="等线" pitchFamily="2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6" t="29972" r="36962" b="12968"/>
          <a:stretch/>
        </p:blipFill>
        <p:spPr bwMode="auto">
          <a:xfrm>
            <a:off x="8095129" y="1350889"/>
            <a:ext cx="4096871" cy="549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852790" y="1701714"/>
            <a:ext cx="10495402" cy="826333"/>
            <a:chOff x="852790" y="1742055"/>
            <a:chExt cx="10495402" cy="826333"/>
          </a:xfrm>
        </p:grpSpPr>
        <p:sp>
          <p:nvSpPr>
            <p:cNvPr id="22" name="矩形 21"/>
            <p:cNvSpPr/>
            <p:nvPr/>
          </p:nvSpPr>
          <p:spPr>
            <a:xfrm>
              <a:off x="852790" y="1742055"/>
              <a:ext cx="10495402" cy="8263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002743" y="1769120"/>
              <a:ext cx="10238998" cy="701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作文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是一门教人用语言文字进行表达的学问，更是一门教人学会真诚的学问。因此，在作文教学中一定要教给学生实实在在的记人记事的本领，写真事，写真人，吐真情。</a:t>
              </a:r>
              <a:endParaRPr lang="zh-CN" altLang="en-US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52791" y="3868101"/>
            <a:ext cx="10388952" cy="1843930"/>
            <a:chOff x="4298067" y="3512476"/>
            <a:chExt cx="7125723" cy="572763"/>
          </a:xfrm>
        </p:grpSpPr>
        <p:grpSp>
          <p:nvGrpSpPr>
            <p:cNvPr id="32" name="组合 31">
              <a:extLst>
                <a:ext uri="{FF2B5EF4-FFF2-40B4-BE49-F238E27FC236}">
                  <a16:creationId xmlns="" xmlns:a16="http://schemas.microsoft.com/office/drawing/2014/main" id="{09CC5B4B-96DE-427C-B3F0-5EC89C74C1F6}"/>
                </a:ext>
              </a:extLst>
            </p:cNvPr>
            <p:cNvGrpSpPr/>
            <p:nvPr/>
          </p:nvGrpSpPr>
          <p:grpSpPr>
            <a:xfrm>
              <a:off x="4298067" y="3534682"/>
              <a:ext cx="2618535" cy="550557"/>
              <a:chOff x="4520450" y="2102216"/>
              <a:chExt cx="2618535" cy="55055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727985" y="2448521"/>
                <a:ext cx="2203466" cy="204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endParaRPr 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34" name="TextBox 12"/>
              <p:cNvSpPr txBox="1"/>
              <p:nvPr/>
            </p:nvSpPr>
            <p:spPr>
              <a:xfrm>
                <a:off x="4520450" y="2102216"/>
                <a:ext cx="2618535" cy="22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rPr>
                  <a:t>引导实践，激活</a:t>
                </a:r>
                <a:r>
                  <a:rPr lang="zh-CN" altLang="en-US" sz="1600" b="1" dirty="0" smtClean="0"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rPr>
                  <a:t>情感，注入</a:t>
                </a:r>
                <a:r>
                  <a:rPr lang="zh-CN" altLang="en-US" sz="1600" b="1" dirty="0"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rPr>
                  <a:t>真情</a:t>
                </a: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="" xmlns:a16="http://schemas.microsoft.com/office/drawing/2014/main" id="{7AF67A4A-7C5E-418C-B7CD-3657C8721B97}"/>
                </a:ext>
              </a:extLst>
            </p:cNvPr>
            <p:cNvGrpSpPr/>
            <p:nvPr/>
          </p:nvGrpSpPr>
          <p:grpSpPr>
            <a:xfrm>
              <a:off x="7686397" y="3512476"/>
              <a:ext cx="3737393" cy="572763"/>
              <a:chOff x="8502103" y="2080010"/>
              <a:chExt cx="3737393" cy="572763"/>
            </a:xfrm>
          </p:grpSpPr>
          <p:sp>
            <p:nvSpPr>
              <p:cNvPr id="37" name="TextBox 14"/>
              <p:cNvSpPr txBox="1"/>
              <p:nvPr/>
            </p:nvSpPr>
            <p:spPr>
              <a:xfrm>
                <a:off x="8502103" y="2448521"/>
                <a:ext cx="2203465" cy="204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endParaRPr 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38" name="TextBox 12"/>
              <p:cNvSpPr txBox="1"/>
              <p:nvPr/>
            </p:nvSpPr>
            <p:spPr>
              <a:xfrm>
                <a:off x="9603836" y="2080010"/>
                <a:ext cx="2635660" cy="223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rPr>
                  <a:t>解放心智，引领</a:t>
                </a:r>
                <a:r>
                  <a:rPr lang="zh-CN" altLang="en-US" sz="1600" b="1" dirty="0" smtClean="0"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rPr>
                  <a:t>学生，吐露真情</a:t>
                </a:r>
                <a:endParaRPr lang="zh-CN" altLang="en-US" sz="1600" b="1" dirty="0"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852792" y="2649071"/>
            <a:ext cx="10495400" cy="564776"/>
          </a:xfrm>
          <a:prstGeom prst="rect">
            <a:avLst/>
          </a:prstGeom>
          <a:noFill/>
          <a:ln>
            <a:solidFill>
              <a:srgbClr val="F7B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62818" y="2746793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等线" pitchFamily="2" charset="-122"/>
                <a:ea typeface="等线" pitchFamily="2" charset="-122"/>
              </a:rPr>
              <a:t>让</a:t>
            </a:r>
            <a:r>
              <a:rPr lang="zh-CN" altLang="en-US" sz="2000" b="1" dirty="0">
                <a:latin typeface="等线" pitchFamily="2" charset="-122"/>
                <a:ea typeface="等线" pitchFamily="2" charset="-122"/>
              </a:rPr>
              <a:t>学生在习作中表真情</a:t>
            </a:r>
          </a:p>
        </p:txBody>
      </p:sp>
      <p:sp>
        <p:nvSpPr>
          <p:cNvPr id="14" name="矩形 13"/>
          <p:cNvSpPr/>
          <p:nvPr/>
        </p:nvSpPr>
        <p:spPr>
          <a:xfrm>
            <a:off x="729950" y="4241430"/>
            <a:ext cx="4494833" cy="1661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n-ea"/>
              </a:rPr>
              <a:t>实践是丰富和发展儿童情感的重要途径。从作文这个方面来看，学生的实践活动主要包括两个方面的内容∶一是投身生活、观察生活、认识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n-ea"/>
              </a:rPr>
              <a:t>生活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+mn-ea"/>
              </a:rPr>
              <a:t>: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n-ea"/>
              </a:rPr>
              <a:t>二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n-ea"/>
              </a:rPr>
              <a:t>是写作实践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n-ea"/>
              </a:rPr>
              <a:t>，主要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n-ea"/>
              </a:rPr>
              <a:t>指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n-ea"/>
              </a:rPr>
              <a:t>选材构思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n-ea"/>
              </a:rPr>
              <a:t>、写作修改、评价等一系列习作实践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n-ea"/>
              </a:rPr>
              <a:t>活动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+mn-ea"/>
              </a:rPr>
              <a:t>.</a:t>
            </a:r>
            <a:endParaRPr lang="zh-CN" altLang="en-US" sz="1600" dirty="0">
              <a:latin typeface="微软雅黑" pitchFamily="34" charset="-122"/>
              <a:ea typeface="微软雅黑" pitchFamily="34" charset="-122"/>
              <a:cs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87447" y="4302243"/>
            <a:ext cx="4056605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n-ea"/>
              </a:rPr>
              <a:t>教学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n-ea"/>
              </a:rPr>
              <a:t>中教师要注重激发学生的习作欲望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n-ea"/>
              </a:rPr>
              <a:t>，在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n-ea"/>
              </a:rPr>
              <a:t>指导学生习作时，要尽可能给学生提供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+mn-ea"/>
              </a:rPr>
              <a:t>"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n-ea"/>
              </a:rPr>
              <a:t>说真话，诉真情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+mn-ea"/>
              </a:rPr>
              <a:t>"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  <a:cs typeface="+mn-ea"/>
              </a:rPr>
              <a:t>的条件，强调有什么写什么，想什么说什么，不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cs typeface="+mn-ea"/>
              </a:rPr>
              <a:t>虚假。</a:t>
            </a:r>
            <a:endParaRPr lang="zh-CN" altLang="en-US" sz="1600" dirty="0">
              <a:latin typeface="微软雅黑" pitchFamily="34" charset="-122"/>
              <a:ea typeface="微软雅黑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43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84000" t="-22000" r="-7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er搜索：半想象现实   http://chn.docer.com/works/?userid=199927538"/>
          <p:cNvSpPr>
            <a:spLocks noGrp="1"/>
          </p:cNvSpPr>
          <p:nvPr/>
        </p:nvSpPr>
        <p:spPr>
          <a:xfrm>
            <a:off x="689610" y="291186"/>
            <a:ext cx="7946416" cy="84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重点讲解</a:t>
            </a:r>
          </a:p>
        </p:txBody>
      </p:sp>
      <p:sp>
        <p:nvSpPr>
          <p:cNvPr id="9" name="矩形 8"/>
          <p:cNvSpPr/>
          <p:nvPr/>
        </p:nvSpPr>
        <p:spPr>
          <a:xfrm>
            <a:off x="729950" y="1166223"/>
            <a:ext cx="2551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为爱忙碌，因爱</a:t>
            </a:r>
            <a:r>
              <a:rPr lang="zh-CN" altLang="en-US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幸福</a:t>
            </a:r>
            <a:endParaRPr lang="zh-CN" altLang="en-US" dirty="0">
              <a:solidFill>
                <a:srgbClr val="508D60"/>
              </a:solidFill>
              <a:latin typeface="等线" pitchFamily="2" charset="-122"/>
              <a:ea typeface="等线" pitchFamily="2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6" t="29972" r="36962" b="12968"/>
          <a:stretch/>
        </p:blipFill>
        <p:spPr bwMode="auto">
          <a:xfrm>
            <a:off x="8095129" y="1350889"/>
            <a:ext cx="4096871" cy="549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852790" y="1701715"/>
            <a:ext cx="10550316" cy="866674"/>
            <a:chOff x="852790" y="1742056"/>
            <a:chExt cx="10550316" cy="866674"/>
          </a:xfrm>
        </p:grpSpPr>
        <p:sp>
          <p:nvSpPr>
            <p:cNvPr id="19" name="矩形 18"/>
            <p:cNvSpPr/>
            <p:nvPr/>
          </p:nvSpPr>
          <p:spPr>
            <a:xfrm>
              <a:off x="852790" y="1742056"/>
              <a:ext cx="10495402" cy="8666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62401" y="1809461"/>
              <a:ext cx="10440705" cy="732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语文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教学大纲要求∶</a:t>
              </a:r>
              <a:r>
                <a:rPr lang="en-US" altLang="zh-CN" sz="16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"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语文教学要在进行语言文字训练的同时，使学生潜移默化地受到爱祖国、爱人民、爱劳动、爱科学、爱社会主义的教育，培养学生良好的意志，品格和爱美情趣</a:t>
              </a:r>
              <a:r>
                <a:rPr lang="zh-CN" altLang="en-US" sz="16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endParaRPr lang="zh-CN" altLang="en-US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09" name="Овал 15"/>
          <p:cNvSpPr/>
          <p:nvPr/>
        </p:nvSpPr>
        <p:spPr>
          <a:xfrm>
            <a:off x="968545" y="3428645"/>
            <a:ext cx="778233" cy="778233"/>
          </a:xfrm>
          <a:prstGeom prst="ellipse">
            <a:avLst/>
          </a:prstGeom>
          <a:solidFill>
            <a:srgbClr val="508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cs typeface="+mn-ea"/>
              <a:sym typeface="+mn-lt"/>
            </a:endParaRPr>
          </a:p>
        </p:txBody>
      </p:sp>
      <p:grpSp>
        <p:nvGrpSpPr>
          <p:cNvPr id="110" name="Группа 16"/>
          <p:cNvGrpSpPr/>
          <p:nvPr/>
        </p:nvGrpSpPr>
        <p:grpSpPr>
          <a:xfrm>
            <a:off x="1186722" y="3662115"/>
            <a:ext cx="341877" cy="311293"/>
            <a:chOff x="8045441" y="1870148"/>
            <a:chExt cx="361455" cy="329121"/>
          </a:xfrm>
          <a:solidFill>
            <a:schemeClr val="bg1"/>
          </a:solidFill>
        </p:grpSpPr>
        <p:sp>
          <p:nvSpPr>
            <p:cNvPr id="111" name="Freeform 95"/>
            <p:cNvSpPr>
              <a:spLocks noChangeArrowheads="1"/>
            </p:cNvSpPr>
            <p:nvPr/>
          </p:nvSpPr>
          <p:spPr bwMode="auto">
            <a:xfrm>
              <a:off x="8045441" y="1870148"/>
              <a:ext cx="361455" cy="198627"/>
            </a:xfrm>
            <a:custGeom>
              <a:avLst/>
              <a:gdLst>
                <a:gd name="T0" fmla="*/ 690 w 1380"/>
                <a:gd name="T1" fmla="*/ 759 h 760"/>
                <a:gd name="T2" fmla="*/ 690 w 1380"/>
                <a:gd name="T3" fmla="*/ 759 h 760"/>
                <a:gd name="T4" fmla="*/ 638 w 1380"/>
                <a:gd name="T5" fmla="*/ 759 h 760"/>
                <a:gd name="T6" fmla="*/ 86 w 1380"/>
                <a:gd name="T7" fmla="*/ 517 h 760"/>
                <a:gd name="T8" fmla="*/ 0 w 1380"/>
                <a:gd name="T9" fmla="*/ 379 h 760"/>
                <a:gd name="T10" fmla="*/ 86 w 1380"/>
                <a:gd name="T11" fmla="*/ 259 h 760"/>
                <a:gd name="T12" fmla="*/ 638 w 1380"/>
                <a:gd name="T13" fmla="*/ 17 h 760"/>
                <a:gd name="T14" fmla="*/ 742 w 1380"/>
                <a:gd name="T15" fmla="*/ 17 h 760"/>
                <a:gd name="T16" fmla="*/ 1293 w 1380"/>
                <a:gd name="T17" fmla="*/ 259 h 760"/>
                <a:gd name="T18" fmla="*/ 1379 w 1380"/>
                <a:gd name="T19" fmla="*/ 379 h 760"/>
                <a:gd name="T20" fmla="*/ 1293 w 1380"/>
                <a:gd name="T21" fmla="*/ 517 h 760"/>
                <a:gd name="T22" fmla="*/ 742 w 1380"/>
                <a:gd name="T23" fmla="*/ 759 h 760"/>
                <a:gd name="T24" fmla="*/ 690 w 1380"/>
                <a:gd name="T25" fmla="*/ 759 h 760"/>
                <a:gd name="T26" fmla="*/ 690 w 1380"/>
                <a:gd name="T27" fmla="*/ 69 h 760"/>
                <a:gd name="T28" fmla="*/ 690 w 1380"/>
                <a:gd name="T29" fmla="*/ 69 h 760"/>
                <a:gd name="T30" fmla="*/ 673 w 1380"/>
                <a:gd name="T31" fmla="*/ 86 h 760"/>
                <a:gd name="T32" fmla="*/ 103 w 1380"/>
                <a:gd name="T33" fmla="*/ 328 h 760"/>
                <a:gd name="T34" fmla="*/ 69 w 1380"/>
                <a:gd name="T35" fmla="*/ 379 h 760"/>
                <a:gd name="T36" fmla="*/ 103 w 1380"/>
                <a:gd name="T37" fmla="*/ 448 h 760"/>
                <a:gd name="T38" fmla="*/ 673 w 1380"/>
                <a:gd name="T39" fmla="*/ 690 h 760"/>
                <a:gd name="T40" fmla="*/ 724 w 1380"/>
                <a:gd name="T41" fmla="*/ 690 h 760"/>
                <a:gd name="T42" fmla="*/ 1276 w 1380"/>
                <a:gd name="T43" fmla="*/ 448 h 760"/>
                <a:gd name="T44" fmla="*/ 1310 w 1380"/>
                <a:gd name="T45" fmla="*/ 379 h 760"/>
                <a:gd name="T46" fmla="*/ 1276 w 1380"/>
                <a:gd name="T47" fmla="*/ 328 h 760"/>
                <a:gd name="T48" fmla="*/ 724 w 1380"/>
                <a:gd name="T49" fmla="*/ 86 h 760"/>
                <a:gd name="T50" fmla="*/ 690 w 1380"/>
                <a:gd name="T51" fmla="*/ 69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0" h="760">
                  <a:moveTo>
                    <a:pt x="690" y="759"/>
                  </a:moveTo>
                  <a:lnTo>
                    <a:pt x="690" y="759"/>
                  </a:lnTo>
                  <a:cubicBezTo>
                    <a:pt x="673" y="759"/>
                    <a:pt x="655" y="759"/>
                    <a:pt x="638" y="759"/>
                  </a:cubicBezTo>
                  <a:cubicBezTo>
                    <a:pt x="86" y="517"/>
                    <a:pt x="86" y="517"/>
                    <a:pt x="86" y="517"/>
                  </a:cubicBezTo>
                  <a:cubicBezTo>
                    <a:pt x="34" y="483"/>
                    <a:pt x="0" y="448"/>
                    <a:pt x="0" y="379"/>
                  </a:cubicBezTo>
                  <a:cubicBezTo>
                    <a:pt x="0" y="328"/>
                    <a:pt x="34" y="276"/>
                    <a:pt x="86" y="259"/>
                  </a:cubicBezTo>
                  <a:cubicBezTo>
                    <a:pt x="638" y="17"/>
                    <a:pt x="638" y="17"/>
                    <a:pt x="638" y="17"/>
                  </a:cubicBezTo>
                  <a:cubicBezTo>
                    <a:pt x="673" y="0"/>
                    <a:pt x="707" y="0"/>
                    <a:pt x="742" y="17"/>
                  </a:cubicBezTo>
                  <a:cubicBezTo>
                    <a:pt x="1293" y="259"/>
                    <a:pt x="1293" y="259"/>
                    <a:pt x="1293" y="259"/>
                  </a:cubicBezTo>
                  <a:cubicBezTo>
                    <a:pt x="1345" y="276"/>
                    <a:pt x="1379" y="328"/>
                    <a:pt x="1379" y="379"/>
                  </a:cubicBezTo>
                  <a:cubicBezTo>
                    <a:pt x="1379" y="448"/>
                    <a:pt x="1345" y="483"/>
                    <a:pt x="1293" y="517"/>
                  </a:cubicBezTo>
                  <a:cubicBezTo>
                    <a:pt x="742" y="759"/>
                    <a:pt x="742" y="759"/>
                    <a:pt x="742" y="759"/>
                  </a:cubicBezTo>
                  <a:cubicBezTo>
                    <a:pt x="724" y="759"/>
                    <a:pt x="707" y="759"/>
                    <a:pt x="690" y="759"/>
                  </a:cubicBezTo>
                  <a:close/>
                  <a:moveTo>
                    <a:pt x="690" y="69"/>
                  </a:moveTo>
                  <a:lnTo>
                    <a:pt x="690" y="69"/>
                  </a:lnTo>
                  <a:cubicBezTo>
                    <a:pt x="690" y="69"/>
                    <a:pt x="673" y="69"/>
                    <a:pt x="673" y="86"/>
                  </a:cubicBezTo>
                  <a:cubicBezTo>
                    <a:pt x="103" y="328"/>
                    <a:pt x="103" y="328"/>
                    <a:pt x="103" y="328"/>
                  </a:cubicBezTo>
                  <a:cubicBezTo>
                    <a:pt x="86" y="328"/>
                    <a:pt x="69" y="362"/>
                    <a:pt x="69" y="379"/>
                  </a:cubicBezTo>
                  <a:cubicBezTo>
                    <a:pt x="69" y="414"/>
                    <a:pt x="86" y="431"/>
                    <a:pt x="103" y="448"/>
                  </a:cubicBezTo>
                  <a:cubicBezTo>
                    <a:pt x="673" y="690"/>
                    <a:pt x="673" y="690"/>
                    <a:pt x="673" y="690"/>
                  </a:cubicBezTo>
                  <a:cubicBezTo>
                    <a:pt x="690" y="690"/>
                    <a:pt x="707" y="690"/>
                    <a:pt x="724" y="690"/>
                  </a:cubicBezTo>
                  <a:cubicBezTo>
                    <a:pt x="1276" y="448"/>
                    <a:pt x="1276" y="448"/>
                    <a:pt x="1276" y="448"/>
                  </a:cubicBezTo>
                  <a:cubicBezTo>
                    <a:pt x="1293" y="431"/>
                    <a:pt x="1310" y="414"/>
                    <a:pt x="1310" y="379"/>
                  </a:cubicBezTo>
                  <a:cubicBezTo>
                    <a:pt x="1310" y="362"/>
                    <a:pt x="1293" y="328"/>
                    <a:pt x="1276" y="328"/>
                  </a:cubicBezTo>
                  <a:cubicBezTo>
                    <a:pt x="724" y="86"/>
                    <a:pt x="724" y="86"/>
                    <a:pt x="724" y="86"/>
                  </a:cubicBezTo>
                  <a:cubicBezTo>
                    <a:pt x="707" y="69"/>
                    <a:pt x="707" y="69"/>
                    <a:pt x="690" y="6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cs typeface="+mn-ea"/>
                <a:sym typeface="+mn-lt"/>
              </a:endParaRPr>
            </a:p>
          </p:txBody>
        </p:sp>
        <p:sp>
          <p:nvSpPr>
            <p:cNvPr id="112" name="Freeform 96"/>
            <p:cNvSpPr>
              <a:spLocks noChangeArrowheads="1"/>
            </p:cNvSpPr>
            <p:nvPr/>
          </p:nvSpPr>
          <p:spPr bwMode="auto">
            <a:xfrm>
              <a:off x="8045441" y="2064156"/>
              <a:ext cx="361455" cy="135113"/>
            </a:xfrm>
            <a:custGeom>
              <a:avLst/>
              <a:gdLst>
                <a:gd name="T0" fmla="*/ 690 w 1380"/>
                <a:gd name="T1" fmla="*/ 517 h 518"/>
                <a:gd name="T2" fmla="*/ 690 w 1380"/>
                <a:gd name="T3" fmla="*/ 517 h 518"/>
                <a:gd name="T4" fmla="*/ 638 w 1380"/>
                <a:gd name="T5" fmla="*/ 500 h 518"/>
                <a:gd name="T6" fmla="*/ 86 w 1380"/>
                <a:gd name="T7" fmla="*/ 258 h 518"/>
                <a:gd name="T8" fmla="*/ 0 w 1380"/>
                <a:gd name="T9" fmla="*/ 138 h 518"/>
                <a:gd name="T10" fmla="*/ 86 w 1380"/>
                <a:gd name="T11" fmla="*/ 17 h 518"/>
                <a:gd name="T12" fmla="*/ 138 w 1380"/>
                <a:gd name="T13" fmla="*/ 34 h 518"/>
                <a:gd name="T14" fmla="*/ 121 w 1380"/>
                <a:gd name="T15" fmla="*/ 69 h 518"/>
                <a:gd name="T16" fmla="*/ 69 w 1380"/>
                <a:gd name="T17" fmla="*/ 138 h 518"/>
                <a:gd name="T18" fmla="*/ 121 w 1380"/>
                <a:gd name="T19" fmla="*/ 207 h 518"/>
                <a:gd name="T20" fmla="*/ 673 w 1380"/>
                <a:gd name="T21" fmla="*/ 431 h 518"/>
                <a:gd name="T22" fmla="*/ 724 w 1380"/>
                <a:gd name="T23" fmla="*/ 431 h 518"/>
                <a:gd name="T24" fmla="*/ 1276 w 1380"/>
                <a:gd name="T25" fmla="*/ 207 h 518"/>
                <a:gd name="T26" fmla="*/ 1310 w 1380"/>
                <a:gd name="T27" fmla="*/ 138 h 518"/>
                <a:gd name="T28" fmla="*/ 1276 w 1380"/>
                <a:gd name="T29" fmla="*/ 69 h 518"/>
                <a:gd name="T30" fmla="*/ 1259 w 1380"/>
                <a:gd name="T31" fmla="*/ 34 h 518"/>
                <a:gd name="T32" fmla="*/ 1293 w 1380"/>
                <a:gd name="T33" fmla="*/ 17 h 518"/>
                <a:gd name="T34" fmla="*/ 1379 w 1380"/>
                <a:gd name="T35" fmla="*/ 138 h 518"/>
                <a:gd name="T36" fmla="*/ 1293 w 1380"/>
                <a:gd name="T37" fmla="*/ 258 h 518"/>
                <a:gd name="T38" fmla="*/ 742 w 1380"/>
                <a:gd name="T39" fmla="*/ 500 h 518"/>
                <a:gd name="T40" fmla="*/ 690 w 1380"/>
                <a:gd name="T41" fmla="*/ 51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0" h="518">
                  <a:moveTo>
                    <a:pt x="690" y="517"/>
                  </a:moveTo>
                  <a:lnTo>
                    <a:pt x="690" y="517"/>
                  </a:lnTo>
                  <a:cubicBezTo>
                    <a:pt x="673" y="517"/>
                    <a:pt x="655" y="500"/>
                    <a:pt x="638" y="500"/>
                  </a:cubicBezTo>
                  <a:cubicBezTo>
                    <a:pt x="86" y="258"/>
                    <a:pt x="86" y="258"/>
                    <a:pt x="86" y="258"/>
                  </a:cubicBezTo>
                  <a:cubicBezTo>
                    <a:pt x="34" y="241"/>
                    <a:pt x="0" y="189"/>
                    <a:pt x="0" y="138"/>
                  </a:cubicBezTo>
                  <a:cubicBezTo>
                    <a:pt x="0" y="86"/>
                    <a:pt x="34" y="34"/>
                    <a:pt x="86" y="17"/>
                  </a:cubicBezTo>
                  <a:cubicBezTo>
                    <a:pt x="103" y="0"/>
                    <a:pt x="121" y="17"/>
                    <a:pt x="138" y="34"/>
                  </a:cubicBezTo>
                  <a:cubicBezTo>
                    <a:pt x="138" y="51"/>
                    <a:pt x="138" y="69"/>
                    <a:pt x="121" y="69"/>
                  </a:cubicBezTo>
                  <a:cubicBezTo>
                    <a:pt x="86" y="86"/>
                    <a:pt x="69" y="103"/>
                    <a:pt x="69" y="138"/>
                  </a:cubicBezTo>
                  <a:cubicBezTo>
                    <a:pt x="69" y="172"/>
                    <a:pt x="86" y="189"/>
                    <a:pt x="121" y="207"/>
                  </a:cubicBezTo>
                  <a:cubicBezTo>
                    <a:pt x="673" y="431"/>
                    <a:pt x="673" y="431"/>
                    <a:pt x="673" y="431"/>
                  </a:cubicBezTo>
                  <a:cubicBezTo>
                    <a:pt x="690" y="448"/>
                    <a:pt x="707" y="448"/>
                    <a:pt x="724" y="431"/>
                  </a:cubicBezTo>
                  <a:cubicBezTo>
                    <a:pt x="1276" y="207"/>
                    <a:pt x="1276" y="207"/>
                    <a:pt x="1276" y="207"/>
                  </a:cubicBezTo>
                  <a:cubicBezTo>
                    <a:pt x="1293" y="189"/>
                    <a:pt x="1310" y="172"/>
                    <a:pt x="1310" y="138"/>
                  </a:cubicBezTo>
                  <a:cubicBezTo>
                    <a:pt x="1310" y="103"/>
                    <a:pt x="1293" y="86"/>
                    <a:pt x="1276" y="69"/>
                  </a:cubicBezTo>
                  <a:cubicBezTo>
                    <a:pt x="1259" y="69"/>
                    <a:pt x="1241" y="51"/>
                    <a:pt x="1259" y="34"/>
                  </a:cubicBezTo>
                  <a:cubicBezTo>
                    <a:pt x="1259" y="17"/>
                    <a:pt x="1276" y="0"/>
                    <a:pt x="1293" y="17"/>
                  </a:cubicBezTo>
                  <a:cubicBezTo>
                    <a:pt x="1345" y="34"/>
                    <a:pt x="1379" y="86"/>
                    <a:pt x="1379" y="138"/>
                  </a:cubicBezTo>
                  <a:cubicBezTo>
                    <a:pt x="1379" y="189"/>
                    <a:pt x="1345" y="241"/>
                    <a:pt x="1293" y="258"/>
                  </a:cubicBezTo>
                  <a:cubicBezTo>
                    <a:pt x="742" y="500"/>
                    <a:pt x="742" y="500"/>
                    <a:pt x="742" y="500"/>
                  </a:cubicBezTo>
                  <a:cubicBezTo>
                    <a:pt x="724" y="500"/>
                    <a:pt x="707" y="517"/>
                    <a:pt x="690" y="5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cs typeface="+mn-ea"/>
                <a:sym typeface="+mn-lt"/>
              </a:endParaRPr>
            </a:p>
          </p:txBody>
        </p:sp>
        <p:sp>
          <p:nvSpPr>
            <p:cNvPr id="113" name="Freeform 97"/>
            <p:cNvSpPr>
              <a:spLocks noChangeArrowheads="1"/>
            </p:cNvSpPr>
            <p:nvPr/>
          </p:nvSpPr>
          <p:spPr bwMode="auto">
            <a:xfrm>
              <a:off x="8085860" y="2041060"/>
              <a:ext cx="285237" cy="77372"/>
            </a:xfrm>
            <a:custGeom>
              <a:avLst/>
              <a:gdLst>
                <a:gd name="T0" fmla="*/ 535 w 1087"/>
                <a:gd name="T1" fmla="*/ 294 h 295"/>
                <a:gd name="T2" fmla="*/ 535 w 1087"/>
                <a:gd name="T3" fmla="*/ 294 h 295"/>
                <a:gd name="T4" fmla="*/ 483 w 1087"/>
                <a:gd name="T5" fmla="*/ 276 h 295"/>
                <a:gd name="T6" fmla="*/ 17 w 1087"/>
                <a:gd name="T7" fmla="*/ 87 h 295"/>
                <a:gd name="T8" fmla="*/ 0 w 1087"/>
                <a:gd name="T9" fmla="*/ 35 h 295"/>
                <a:gd name="T10" fmla="*/ 52 w 1087"/>
                <a:gd name="T11" fmla="*/ 18 h 295"/>
                <a:gd name="T12" fmla="*/ 518 w 1087"/>
                <a:gd name="T13" fmla="*/ 225 h 295"/>
                <a:gd name="T14" fmla="*/ 552 w 1087"/>
                <a:gd name="T15" fmla="*/ 225 h 295"/>
                <a:gd name="T16" fmla="*/ 1035 w 1087"/>
                <a:gd name="T17" fmla="*/ 18 h 295"/>
                <a:gd name="T18" fmla="*/ 1069 w 1087"/>
                <a:gd name="T19" fmla="*/ 35 h 295"/>
                <a:gd name="T20" fmla="*/ 1052 w 1087"/>
                <a:gd name="T21" fmla="*/ 87 h 295"/>
                <a:gd name="T22" fmla="*/ 587 w 1087"/>
                <a:gd name="T23" fmla="*/ 276 h 295"/>
                <a:gd name="T24" fmla="*/ 535 w 1087"/>
                <a:gd name="T25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7" h="295">
                  <a:moveTo>
                    <a:pt x="535" y="294"/>
                  </a:moveTo>
                  <a:lnTo>
                    <a:pt x="535" y="294"/>
                  </a:lnTo>
                  <a:cubicBezTo>
                    <a:pt x="518" y="294"/>
                    <a:pt x="500" y="294"/>
                    <a:pt x="483" y="276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0" y="69"/>
                    <a:pt x="0" y="52"/>
                    <a:pt x="0" y="35"/>
                  </a:cubicBezTo>
                  <a:cubicBezTo>
                    <a:pt x="17" y="18"/>
                    <a:pt x="34" y="0"/>
                    <a:pt x="52" y="18"/>
                  </a:cubicBezTo>
                  <a:cubicBezTo>
                    <a:pt x="518" y="225"/>
                    <a:pt x="518" y="225"/>
                    <a:pt x="518" y="225"/>
                  </a:cubicBezTo>
                  <a:cubicBezTo>
                    <a:pt x="535" y="225"/>
                    <a:pt x="552" y="225"/>
                    <a:pt x="552" y="225"/>
                  </a:cubicBezTo>
                  <a:cubicBezTo>
                    <a:pt x="1035" y="18"/>
                    <a:pt x="1035" y="18"/>
                    <a:pt x="1035" y="18"/>
                  </a:cubicBezTo>
                  <a:cubicBezTo>
                    <a:pt x="1052" y="0"/>
                    <a:pt x="1069" y="18"/>
                    <a:pt x="1069" y="35"/>
                  </a:cubicBezTo>
                  <a:cubicBezTo>
                    <a:pt x="1086" y="52"/>
                    <a:pt x="1069" y="69"/>
                    <a:pt x="1052" y="87"/>
                  </a:cubicBezTo>
                  <a:cubicBezTo>
                    <a:pt x="587" y="276"/>
                    <a:pt x="587" y="276"/>
                    <a:pt x="587" y="276"/>
                  </a:cubicBezTo>
                  <a:cubicBezTo>
                    <a:pt x="569" y="294"/>
                    <a:pt x="552" y="294"/>
                    <a:pt x="535" y="2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cs typeface="+mn-ea"/>
                <a:sym typeface="+mn-lt"/>
              </a:endParaRPr>
            </a:p>
          </p:txBody>
        </p:sp>
      </p:grpSp>
      <p:sp>
        <p:nvSpPr>
          <p:cNvPr id="114" name="Овал 31"/>
          <p:cNvSpPr/>
          <p:nvPr/>
        </p:nvSpPr>
        <p:spPr>
          <a:xfrm>
            <a:off x="968545" y="5023356"/>
            <a:ext cx="778233" cy="778233"/>
          </a:xfrm>
          <a:prstGeom prst="ellipse">
            <a:avLst/>
          </a:prstGeom>
          <a:solidFill>
            <a:srgbClr val="508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cs typeface="+mn-ea"/>
              <a:sym typeface="+mn-lt"/>
            </a:endParaRPr>
          </a:p>
        </p:txBody>
      </p:sp>
      <p:grpSp>
        <p:nvGrpSpPr>
          <p:cNvPr id="115" name="Группа 32"/>
          <p:cNvGrpSpPr/>
          <p:nvPr/>
        </p:nvGrpSpPr>
        <p:grpSpPr>
          <a:xfrm>
            <a:off x="1186722" y="5256826"/>
            <a:ext cx="341877" cy="311293"/>
            <a:chOff x="8045441" y="1870148"/>
            <a:chExt cx="361455" cy="329121"/>
          </a:xfrm>
          <a:solidFill>
            <a:schemeClr val="bg1"/>
          </a:solidFill>
        </p:grpSpPr>
        <p:sp>
          <p:nvSpPr>
            <p:cNvPr id="116" name="Freeform 95"/>
            <p:cNvSpPr>
              <a:spLocks noChangeArrowheads="1"/>
            </p:cNvSpPr>
            <p:nvPr/>
          </p:nvSpPr>
          <p:spPr bwMode="auto">
            <a:xfrm>
              <a:off x="8045441" y="1870148"/>
              <a:ext cx="361455" cy="198627"/>
            </a:xfrm>
            <a:custGeom>
              <a:avLst/>
              <a:gdLst>
                <a:gd name="T0" fmla="*/ 690 w 1380"/>
                <a:gd name="T1" fmla="*/ 759 h 760"/>
                <a:gd name="T2" fmla="*/ 690 w 1380"/>
                <a:gd name="T3" fmla="*/ 759 h 760"/>
                <a:gd name="T4" fmla="*/ 638 w 1380"/>
                <a:gd name="T5" fmla="*/ 759 h 760"/>
                <a:gd name="T6" fmla="*/ 86 w 1380"/>
                <a:gd name="T7" fmla="*/ 517 h 760"/>
                <a:gd name="T8" fmla="*/ 0 w 1380"/>
                <a:gd name="T9" fmla="*/ 379 h 760"/>
                <a:gd name="T10" fmla="*/ 86 w 1380"/>
                <a:gd name="T11" fmla="*/ 259 h 760"/>
                <a:gd name="T12" fmla="*/ 638 w 1380"/>
                <a:gd name="T13" fmla="*/ 17 h 760"/>
                <a:gd name="T14" fmla="*/ 742 w 1380"/>
                <a:gd name="T15" fmla="*/ 17 h 760"/>
                <a:gd name="T16" fmla="*/ 1293 w 1380"/>
                <a:gd name="T17" fmla="*/ 259 h 760"/>
                <a:gd name="T18" fmla="*/ 1379 w 1380"/>
                <a:gd name="T19" fmla="*/ 379 h 760"/>
                <a:gd name="T20" fmla="*/ 1293 w 1380"/>
                <a:gd name="T21" fmla="*/ 517 h 760"/>
                <a:gd name="T22" fmla="*/ 742 w 1380"/>
                <a:gd name="T23" fmla="*/ 759 h 760"/>
                <a:gd name="T24" fmla="*/ 690 w 1380"/>
                <a:gd name="T25" fmla="*/ 759 h 760"/>
                <a:gd name="T26" fmla="*/ 690 w 1380"/>
                <a:gd name="T27" fmla="*/ 69 h 760"/>
                <a:gd name="T28" fmla="*/ 690 w 1380"/>
                <a:gd name="T29" fmla="*/ 69 h 760"/>
                <a:gd name="T30" fmla="*/ 673 w 1380"/>
                <a:gd name="T31" fmla="*/ 86 h 760"/>
                <a:gd name="T32" fmla="*/ 103 w 1380"/>
                <a:gd name="T33" fmla="*/ 328 h 760"/>
                <a:gd name="T34" fmla="*/ 69 w 1380"/>
                <a:gd name="T35" fmla="*/ 379 h 760"/>
                <a:gd name="T36" fmla="*/ 103 w 1380"/>
                <a:gd name="T37" fmla="*/ 448 h 760"/>
                <a:gd name="T38" fmla="*/ 673 w 1380"/>
                <a:gd name="T39" fmla="*/ 690 h 760"/>
                <a:gd name="T40" fmla="*/ 724 w 1380"/>
                <a:gd name="T41" fmla="*/ 690 h 760"/>
                <a:gd name="T42" fmla="*/ 1276 w 1380"/>
                <a:gd name="T43" fmla="*/ 448 h 760"/>
                <a:gd name="T44" fmla="*/ 1310 w 1380"/>
                <a:gd name="T45" fmla="*/ 379 h 760"/>
                <a:gd name="T46" fmla="*/ 1276 w 1380"/>
                <a:gd name="T47" fmla="*/ 328 h 760"/>
                <a:gd name="T48" fmla="*/ 724 w 1380"/>
                <a:gd name="T49" fmla="*/ 86 h 760"/>
                <a:gd name="T50" fmla="*/ 690 w 1380"/>
                <a:gd name="T51" fmla="*/ 69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0" h="760">
                  <a:moveTo>
                    <a:pt x="690" y="759"/>
                  </a:moveTo>
                  <a:lnTo>
                    <a:pt x="690" y="759"/>
                  </a:lnTo>
                  <a:cubicBezTo>
                    <a:pt x="673" y="759"/>
                    <a:pt x="655" y="759"/>
                    <a:pt x="638" y="759"/>
                  </a:cubicBezTo>
                  <a:cubicBezTo>
                    <a:pt x="86" y="517"/>
                    <a:pt x="86" y="517"/>
                    <a:pt x="86" y="517"/>
                  </a:cubicBezTo>
                  <a:cubicBezTo>
                    <a:pt x="34" y="483"/>
                    <a:pt x="0" y="448"/>
                    <a:pt x="0" y="379"/>
                  </a:cubicBezTo>
                  <a:cubicBezTo>
                    <a:pt x="0" y="328"/>
                    <a:pt x="34" y="276"/>
                    <a:pt x="86" y="259"/>
                  </a:cubicBezTo>
                  <a:cubicBezTo>
                    <a:pt x="638" y="17"/>
                    <a:pt x="638" y="17"/>
                    <a:pt x="638" y="17"/>
                  </a:cubicBezTo>
                  <a:cubicBezTo>
                    <a:pt x="673" y="0"/>
                    <a:pt x="707" y="0"/>
                    <a:pt x="742" y="17"/>
                  </a:cubicBezTo>
                  <a:cubicBezTo>
                    <a:pt x="1293" y="259"/>
                    <a:pt x="1293" y="259"/>
                    <a:pt x="1293" y="259"/>
                  </a:cubicBezTo>
                  <a:cubicBezTo>
                    <a:pt x="1345" y="276"/>
                    <a:pt x="1379" y="328"/>
                    <a:pt x="1379" y="379"/>
                  </a:cubicBezTo>
                  <a:cubicBezTo>
                    <a:pt x="1379" y="448"/>
                    <a:pt x="1345" y="483"/>
                    <a:pt x="1293" y="517"/>
                  </a:cubicBezTo>
                  <a:cubicBezTo>
                    <a:pt x="742" y="759"/>
                    <a:pt x="742" y="759"/>
                    <a:pt x="742" y="759"/>
                  </a:cubicBezTo>
                  <a:cubicBezTo>
                    <a:pt x="724" y="759"/>
                    <a:pt x="707" y="759"/>
                    <a:pt x="690" y="759"/>
                  </a:cubicBezTo>
                  <a:close/>
                  <a:moveTo>
                    <a:pt x="690" y="69"/>
                  </a:moveTo>
                  <a:lnTo>
                    <a:pt x="690" y="69"/>
                  </a:lnTo>
                  <a:cubicBezTo>
                    <a:pt x="690" y="69"/>
                    <a:pt x="673" y="69"/>
                    <a:pt x="673" y="86"/>
                  </a:cubicBezTo>
                  <a:cubicBezTo>
                    <a:pt x="103" y="328"/>
                    <a:pt x="103" y="328"/>
                    <a:pt x="103" y="328"/>
                  </a:cubicBezTo>
                  <a:cubicBezTo>
                    <a:pt x="86" y="328"/>
                    <a:pt x="69" y="362"/>
                    <a:pt x="69" y="379"/>
                  </a:cubicBezTo>
                  <a:cubicBezTo>
                    <a:pt x="69" y="414"/>
                    <a:pt x="86" y="431"/>
                    <a:pt x="103" y="448"/>
                  </a:cubicBezTo>
                  <a:cubicBezTo>
                    <a:pt x="673" y="690"/>
                    <a:pt x="673" y="690"/>
                    <a:pt x="673" y="690"/>
                  </a:cubicBezTo>
                  <a:cubicBezTo>
                    <a:pt x="690" y="690"/>
                    <a:pt x="707" y="690"/>
                    <a:pt x="724" y="690"/>
                  </a:cubicBezTo>
                  <a:cubicBezTo>
                    <a:pt x="1276" y="448"/>
                    <a:pt x="1276" y="448"/>
                    <a:pt x="1276" y="448"/>
                  </a:cubicBezTo>
                  <a:cubicBezTo>
                    <a:pt x="1293" y="431"/>
                    <a:pt x="1310" y="414"/>
                    <a:pt x="1310" y="379"/>
                  </a:cubicBezTo>
                  <a:cubicBezTo>
                    <a:pt x="1310" y="362"/>
                    <a:pt x="1293" y="328"/>
                    <a:pt x="1276" y="328"/>
                  </a:cubicBezTo>
                  <a:cubicBezTo>
                    <a:pt x="724" y="86"/>
                    <a:pt x="724" y="86"/>
                    <a:pt x="724" y="86"/>
                  </a:cubicBezTo>
                  <a:cubicBezTo>
                    <a:pt x="707" y="69"/>
                    <a:pt x="707" y="69"/>
                    <a:pt x="690" y="6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cs typeface="+mn-ea"/>
                <a:sym typeface="+mn-lt"/>
              </a:endParaRPr>
            </a:p>
          </p:txBody>
        </p:sp>
        <p:sp>
          <p:nvSpPr>
            <p:cNvPr id="117" name="Freeform 96"/>
            <p:cNvSpPr>
              <a:spLocks noChangeArrowheads="1"/>
            </p:cNvSpPr>
            <p:nvPr/>
          </p:nvSpPr>
          <p:spPr bwMode="auto">
            <a:xfrm>
              <a:off x="8045441" y="2064156"/>
              <a:ext cx="361455" cy="135113"/>
            </a:xfrm>
            <a:custGeom>
              <a:avLst/>
              <a:gdLst>
                <a:gd name="T0" fmla="*/ 690 w 1380"/>
                <a:gd name="T1" fmla="*/ 517 h 518"/>
                <a:gd name="T2" fmla="*/ 690 w 1380"/>
                <a:gd name="T3" fmla="*/ 517 h 518"/>
                <a:gd name="T4" fmla="*/ 638 w 1380"/>
                <a:gd name="T5" fmla="*/ 500 h 518"/>
                <a:gd name="T6" fmla="*/ 86 w 1380"/>
                <a:gd name="T7" fmla="*/ 258 h 518"/>
                <a:gd name="T8" fmla="*/ 0 w 1380"/>
                <a:gd name="T9" fmla="*/ 138 h 518"/>
                <a:gd name="T10" fmla="*/ 86 w 1380"/>
                <a:gd name="T11" fmla="*/ 17 h 518"/>
                <a:gd name="T12" fmla="*/ 138 w 1380"/>
                <a:gd name="T13" fmla="*/ 34 h 518"/>
                <a:gd name="T14" fmla="*/ 121 w 1380"/>
                <a:gd name="T15" fmla="*/ 69 h 518"/>
                <a:gd name="T16" fmla="*/ 69 w 1380"/>
                <a:gd name="T17" fmla="*/ 138 h 518"/>
                <a:gd name="T18" fmla="*/ 121 w 1380"/>
                <a:gd name="T19" fmla="*/ 207 h 518"/>
                <a:gd name="T20" fmla="*/ 673 w 1380"/>
                <a:gd name="T21" fmla="*/ 431 h 518"/>
                <a:gd name="T22" fmla="*/ 724 w 1380"/>
                <a:gd name="T23" fmla="*/ 431 h 518"/>
                <a:gd name="T24" fmla="*/ 1276 w 1380"/>
                <a:gd name="T25" fmla="*/ 207 h 518"/>
                <a:gd name="T26" fmla="*/ 1310 w 1380"/>
                <a:gd name="T27" fmla="*/ 138 h 518"/>
                <a:gd name="T28" fmla="*/ 1276 w 1380"/>
                <a:gd name="T29" fmla="*/ 69 h 518"/>
                <a:gd name="T30" fmla="*/ 1259 w 1380"/>
                <a:gd name="T31" fmla="*/ 34 h 518"/>
                <a:gd name="T32" fmla="*/ 1293 w 1380"/>
                <a:gd name="T33" fmla="*/ 17 h 518"/>
                <a:gd name="T34" fmla="*/ 1379 w 1380"/>
                <a:gd name="T35" fmla="*/ 138 h 518"/>
                <a:gd name="T36" fmla="*/ 1293 w 1380"/>
                <a:gd name="T37" fmla="*/ 258 h 518"/>
                <a:gd name="T38" fmla="*/ 742 w 1380"/>
                <a:gd name="T39" fmla="*/ 500 h 518"/>
                <a:gd name="T40" fmla="*/ 690 w 1380"/>
                <a:gd name="T41" fmla="*/ 51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0" h="518">
                  <a:moveTo>
                    <a:pt x="690" y="517"/>
                  </a:moveTo>
                  <a:lnTo>
                    <a:pt x="690" y="517"/>
                  </a:lnTo>
                  <a:cubicBezTo>
                    <a:pt x="673" y="517"/>
                    <a:pt x="655" y="500"/>
                    <a:pt x="638" y="500"/>
                  </a:cubicBezTo>
                  <a:cubicBezTo>
                    <a:pt x="86" y="258"/>
                    <a:pt x="86" y="258"/>
                    <a:pt x="86" y="258"/>
                  </a:cubicBezTo>
                  <a:cubicBezTo>
                    <a:pt x="34" y="241"/>
                    <a:pt x="0" y="189"/>
                    <a:pt x="0" y="138"/>
                  </a:cubicBezTo>
                  <a:cubicBezTo>
                    <a:pt x="0" y="86"/>
                    <a:pt x="34" y="34"/>
                    <a:pt x="86" y="17"/>
                  </a:cubicBezTo>
                  <a:cubicBezTo>
                    <a:pt x="103" y="0"/>
                    <a:pt x="121" y="17"/>
                    <a:pt x="138" y="34"/>
                  </a:cubicBezTo>
                  <a:cubicBezTo>
                    <a:pt x="138" y="51"/>
                    <a:pt x="138" y="69"/>
                    <a:pt x="121" y="69"/>
                  </a:cubicBezTo>
                  <a:cubicBezTo>
                    <a:pt x="86" y="86"/>
                    <a:pt x="69" y="103"/>
                    <a:pt x="69" y="138"/>
                  </a:cubicBezTo>
                  <a:cubicBezTo>
                    <a:pt x="69" y="172"/>
                    <a:pt x="86" y="189"/>
                    <a:pt x="121" y="207"/>
                  </a:cubicBezTo>
                  <a:cubicBezTo>
                    <a:pt x="673" y="431"/>
                    <a:pt x="673" y="431"/>
                    <a:pt x="673" y="431"/>
                  </a:cubicBezTo>
                  <a:cubicBezTo>
                    <a:pt x="690" y="448"/>
                    <a:pt x="707" y="448"/>
                    <a:pt x="724" y="431"/>
                  </a:cubicBezTo>
                  <a:cubicBezTo>
                    <a:pt x="1276" y="207"/>
                    <a:pt x="1276" y="207"/>
                    <a:pt x="1276" y="207"/>
                  </a:cubicBezTo>
                  <a:cubicBezTo>
                    <a:pt x="1293" y="189"/>
                    <a:pt x="1310" y="172"/>
                    <a:pt x="1310" y="138"/>
                  </a:cubicBezTo>
                  <a:cubicBezTo>
                    <a:pt x="1310" y="103"/>
                    <a:pt x="1293" y="86"/>
                    <a:pt x="1276" y="69"/>
                  </a:cubicBezTo>
                  <a:cubicBezTo>
                    <a:pt x="1259" y="69"/>
                    <a:pt x="1241" y="51"/>
                    <a:pt x="1259" y="34"/>
                  </a:cubicBezTo>
                  <a:cubicBezTo>
                    <a:pt x="1259" y="17"/>
                    <a:pt x="1276" y="0"/>
                    <a:pt x="1293" y="17"/>
                  </a:cubicBezTo>
                  <a:cubicBezTo>
                    <a:pt x="1345" y="34"/>
                    <a:pt x="1379" y="86"/>
                    <a:pt x="1379" y="138"/>
                  </a:cubicBezTo>
                  <a:cubicBezTo>
                    <a:pt x="1379" y="189"/>
                    <a:pt x="1345" y="241"/>
                    <a:pt x="1293" y="258"/>
                  </a:cubicBezTo>
                  <a:cubicBezTo>
                    <a:pt x="742" y="500"/>
                    <a:pt x="742" y="500"/>
                    <a:pt x="742" y="500"/>
                  </a:cubicBezTo>
                  <a:cubicBezTo>
                    <a:pt x="724" y="500"/>
                    <a:pt x="707" y="517"/>
                    <a:pt x="690" y="5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cs typeface="+mn-ea"/>
                <a:sym typeface="+mn-lt"/>
              </a:endParaRPr>
            </a:p>
          </p:txBody>
        </p:sp>
        <p:sp>
          <p:nvSpPr>
            <p:cNvPr id="118" name="Freeform 97"/>
            <p:cNvSpPr>
              <a:spLocks noChangeArrowheads="1"/>
            </p:cNvSpPr>
            <p:nvPr/>
          </p:nvSpPr>
          <p:spPr bwMode="auto">
            <a:xfrm>
              <a:off x="8085860" y="2041060"/>
              <a:ext cx="285237" cy="77372"/>
            </a:xfrm>
            <a:custGeom>
              <a:avLst/>
              <a:gdLst>
                <a:gd name="T0" fmla="*/ 535 w 1087"/>
                <a:gd name="T1" fmla="*/ 294 h 295"/>
                <a:gd name="T2" fmla="*/ 535 w 1087"/>
                <a:gd name="T3" fmla="*/ 294 h 295"/>
                <a:gd name="T4" fmla="*/ 483 w 1087"/>
                <a:gd name="T5" fmla="*/ 276 h 295"/>
                <a:gd name="T6" fmla="*/ 17 w 1087"/>
                <a:gd name="T7" fmla="*/ 87 h 295"/>
                <a:gd name="T8" fmla="*/ 0 w 1087"/>
                <a:gd name="T9" fmla="*/ 35 h 295"/>
                <a:gd name="T10" fmla="*/ 52 w 1087"/>
                <a:gd name="T11" fmla="*/ 18 h 295"/>
                <a:gd name="T12" fmla="*/ 518 w 1087"/>
                <a:gd name="T13" fmla="*/ 225 h 295"/>
                <a:gd name="T14" fmla="*/ 552 w 1087"/>
                <a:gd name="T15" fmla="*/ 225 h 295"/>
                <a:gd name="T16" fmla="*/ 1035 w 1087"/>
                <a:gd name="T17" fmla="*/ 18 h 295"/>
                <a:gd name="T18" fmla="*/ 1069 w 1087"/>
                <a:gd name="T19" fmla="*/ 35 h 295"/>
                <a:gd name="T20" fmla="*/ 1052 w 1087"/>
                <a:gd name="T21" fmla="*/ 87 h 295"/>
                <a:gd name="T22" fmla="*/ 587 w 1087"/>
                <a:gd name="T23" fmla="*/ 276 h 295"/>
                <a:gd name="T24" fmla="*/ 535 w 1087"/>
                <a:gd name="T25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7" h="295">
                  <a:moveTo>
                    <a:pt x="535" y="294"/>
                  </a:moveTo>
                  <a:lnTo>
                    <a:pt x="535" y="294"/>
                  </a:lnTo>
                  <a:cubicBezTo>
                    <a:pt x="518" y="294"/>
                    <a:pt x="500" y="294"/>
                    <a:pt x="483" y="276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0" y="69"/>
                    <a:pt x="0" y="52"/>
                    <a:pt x="0" y="35"/>
                  </a:cubicBezTo>
                  <a:cubicBezTo>
                    <a:pt x="17" y="18"/>
                    <a:pt x="34" y="0"/>
                    <a:pt x="52" y="18"/>
                  </a:cubicBezTo>
                  <a:cubicBezTo>
                    <a:pt x="518" y="225"/>
                    <a:pt x="518" y="225"/>
                    <a:pt x="518" y="225"/>
                  </a:cubicBezTo>
                  <a:cubicBezTo>
                    <a:pt x="535" y="225"/>
                    <a:pt x="552" y="225"/>
                    <a:pt x="552" y="225"/>
                  </a:cubicBezTo>
                  <a:cubicBezTo>
                    <a:pt x="1035" y="18"/>
                    <a:pt x="1035" y="18"/>
                    <a:pt x="1035" y="18"/>
                  </a:cubicBezTo>
                  <a:cubicBezTo>
                    <a:pt x="1052" y="0"/>
                    <a:pt x="1069" y="18"/>
                    <a:pt x="1069" y="35"/>
                  </a:cubicBezTo>
                  <a:cubicBezTo>
                    <a:pt x="1086" y="52"/>
                    <a:pt x="1069" y="69"/>
                    <a:pt x="1052" y="87"/>
                  </a:cubicBezTo>
                  <a:cubicBezTo>
                    <a:pt x="587" y="276"/>
                    <a:pt x="587" y="276"/>
                    <a:pt x="587" y="276"/>
                  </a:cubicBezTo>
                  <a:cubicBezTo>
                    <a:pt x="569" y="294"/>
                    <a:pt x="552" y="294"/>
                    <a:pt x="535" y="2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cs typeface="+mn-ea"/>
                <a:sym typeface="+mn-lt"/>
              </a:endParaRPr>
            </a:p>
          </p:txBody>
        </p:sp>
      </p:grpSp>
      <p:sp>
        <p:nvSpPr>
          <p:cNvPr id="119" name="Овал 38"/>
          <p:cNvSpPr/>
          <p:nvPr/>
        </p:nvSpPr>
        <p:spPr>
          <a:xfrm>
            <a:off x="6793037" y="3386138"/>
            <a:ext cx="778233" cy="778233"/>
          </a:xfrm>
          <a:prstGeom prst="ellipse">
            <a:avLst/>
          </a:prstGeom>
          <a:solidFill>
            <a:srgbClr val="508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cs typeface="+mn-ea"/>
              <a:sym typeface="+mn-lt"/>
            </a:endParaRPr>
          </a:p>
        </p:txBody>
      </p:sp>
      <p:grpSp>
        <p:nvGrpSpPr>
          <p:cNvPr id="120" name="Группа 39"/>
          <p:cNvGrpSpPr/>
          <p:nvPr/>
        </p:nvGrpSpPr>
        <p:grpSpPr>
          <a:xfrm>
            <a:off x="7011214" y="3619608"/>
            <a:ext cx="341877" cy="311293"/>
            <a:chOff x="8045441" y="1870148"/>
            <a:chExt cx="361455" cy="329121"/>
          </a:xfrm>
          <a:solidFill>
            <a:schemeClr val="bg1"/>
          </a:solidFill>
        </p:grpSpPr>
        <p:sp>
          <p:nvSpPr>
            <p:cNvPr id="121" name="Freeform 95"/>
            <p:cNvSpPr>
              <a:spLocks noChangeArrowheads="1"/>
            </p:cNvSpPr>
            <p:nvPr/>
          </p:nvSpPr>
          <p:spPr bwMode="auto">
            <a:xfrm>
              <a:off x="8045441" y="1870148"/>
              <a:ext cx="361455" cy="198627"/>
            </a:xfrm>
            <a:custGeom>
              <a:avLst/>
              <a:gdLst>
                <a:gd name="T0" fmla="*/ 690 w 1380"/>
                <a:gd name="T1" fmla="*/ 759 h 760"/>
                <a:gd name="T2" fmla="*/ 690 w 1380"/>
                <a:gd name="T3" fmla="*/ 759 h 760"/>
                <a:gd name="T4" fmla="*/ 638 w 1380"/>
                <a:gd name="T5" fmla="*/ 759 h 760"/>
                <a:gd name="T6" fmla="*/ 86 w 1380"/>
                <a:gd name="T7" fmla="*/ 517 h 760"/>
                <a:gd name="T8" fmla="*/ 0 w 1380"/>
                <a:gd name="T9" fmla="*/ 379 h 760"/>
                <a:gd name="T10" fmla="*/ 86 w 1380"/>
                <a:gd name="T11" fmla="*/ 259 h 760"/>
                <a:gd name="T12" fmla="*/ 638 w 1380"/>
                <a:gd name="T13" fmla="*/ 17 h 760"/>
                <a:gd name="T14" fmla="*/ 742 w 1380"/>
                <a:gd name="T15" fmla="*/ 17 h 760"/>
                <a:gd name="T16" fmla="*/ 1293 w 1380"/>
                <a:gd name="T17" fmla="*/ 259 h 760"/>
                <a:gd name="T18" fmla="*/ 1379 w 1380"/>
                <a:gd name="T19" fmla="*/ 379 h 760"/>
                <a:gd name="T20" fmla="*/ 1293 w 1380"/>
                <a:gd name="T21" fmla="*/ 517 h 760"/>
                <a:gd name="T22" fmla="*/ 742 w 1380"/>
                <a:gd name="T23" fmla="*/ 759 h 760"/>
                <a:gd name="T24" fmla="*/ 690 w 1380"/>
                <a:gd name="T25" fmla="*/ 759 h 760"/>
                <a:gd name="T26" fmla="*/ 690 w 1380"/>
                <a:gd name="T27" fmla="*/ 69 h 760"/>
                <a:gd name="T28" fmla="*/ 690 w 1380"/>
                <a:gd name="T29" fmla="*/ 69 h 760"/>
                <a:gd name="T30" fmla="*/ 673 w 1380"/>
                <a:gd name="T31" fmla="*/ 86 h 760"/>
                <a:gd name="T32" fmla="*/ 103 w 1380"/>
                <a:gd name="T33" fmla="*/ 328 h 760"/>
                <a:gd name="T34" fmla="*/ 69 w 1380"/>
                <a:gd name="T35" fmla="*/ 379 h 760"/>
                <a:gd name="T36" fmla="*/ 103 w 1380"/>
                <a:gd name="T37" fmla="*/ 448 h 760"/>
                <a:gd name="T38" fmla="*/ 673 w 1380"/>
                <a:gd name="T39" fmla="*/ 690 h 760"/>
                <a:gd name="T40" fmla="*/ 724 w 1380"/>
                <a:gd name="T41" fmla="*/ 690 h 760"/>
                <a:gd name="T42" fmla="*/ 1276 w 1380"/>
                <a:gd name="T43" fmla="*/ 448 h 760"/>
                <a:gd name="T44" fmla="*/ 1310 w 1380"/>
                <a:gd name="T45" fmla="*/ 379 h 760"/>
                <a:gd name="T46" fmla="*/ 1276 w 1380"/>
                <a:gd name="T47" fmla="*/ 328 h 760"/>
                <a:gd name="T48" fmla="*/ 724 w 1380"/>
                <a:gd name="T49" fmla="*/ 86 h 760"/>
                <a:gd name="T50" fmla="*/ 690 w 1380"/>
                <a:gd name="T51" fmla="*/ 69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0" h="760">
                  <a:moveTo>
                    <a:pt x="690" y="759"/>
                  </a:moveTo>
                  <a:lnTo>
                    <a:pt x="690" y="759"/>
                  </a:lnTo>
                  <a:cubicBezTo>
                    <a:pt x="673" y="759"/>
                    <a:pt x="655" y="759"/>
                    <a:pt x="638" y="759"/>
                  </a:cubicBezTo>
                  <a:cubicBezTo>
                    <a:pt x="86" y="517"/>
                    <a:pt x="86" y="517"/>
                    <a:pt x="86" y="517"/>
                  </a:cubicBezTo>
                  <a:cubicBezTo>
                    <a:pt x="34" y="483"/>
                    <a:pt x="0" y="448"/>
                    <a:pt x="0" y="379"/>
                  </a:cubicBezTo>
                  <a:cubicBezTo>
                    <a:pt x="0" y="328"/>
                    <a:pt x="34" y="276"/>
                    <a:pt x="86" y="259"/>
                  </a:cubicBezTo>
                  <a:cubicBezTo>
                    <a:pt x="638" y="17"/>
                    <a:pt x="638" y="17"/>
                    <a:pt x="638" y="17"/>
                  </a:cubicBezTo>
                  <a:cubicBezTo>
                    <a:pt x="673" y="0"/>
                    <a:pt x="707" y="0"/>
                    <a:pt x="742" y="17"/>
                  </a:cubicBezTo>
                  <a:cubicBezTo>
                    <a:pt x="1293" y="259"/>
                    <a:pt x="1293" y="259"/>
                    <a:pt x="1293" y="259"/>
                  </a:cubicBezTo>
                  <a:cubicBezTo>
                    <a:pt x="1345" y="276"/>
                    <a:pt x="1379" y="328"/>
                    <a:pt x="1379" y="379"/>
                  </a:cubicBezTo>
                  <a:cubicBezTo>
                    <a:pt x="1379" y="448"/>
                    <a:pt x="1345" y="483"/>
                    <a:pt x="1293" y="517"/>
                  </a:cubicBezTo>
                  <a:cubicBezTo>
                    <a:pt x="742" y="759"/>
                    <a:pt x="742" y="759"/>
                    <a:pt x="742" y="759"/>
                  </a:cubicBezTo>
                  <a:cubicBezTo>
                    <a:pt x="724" y="759"/>
                    <a:pt x="707" y="759"/>
                    <a:pt x="690" y="759"/>
                  </a:cubicBezTo>
                  <a:close/>
                  <a:moveTo>
                    <a:pt x="690" y="69"/>
                  </a:moveTo>
                  <a:lnTo>
                    <a:pt x="690" y="69"/>
                  </a:lnTo>
                  <a:cubicBezTo>
                    <a:pt x="690" y="69"/>
                    <a:pt x="673" y="69"/>
                    <a:pt x="673" y="86"/>
                  </a:cubicBezTo>
                  <a:cubicBezTo>
                    <a:pt x="103" y="328"/>
                    <a:pt x="103" y="328"/>
                    <a:pt x="103" y="328"/>
                  </a:cubicBezTo>
                  <a:cubicBezTo>
                    <a:pt x="86" y="328"/>
                    <a:pt x="69" y="362"/>
                    <a:pt x="69" y="379"/>
                  </a:cubicBezTo>
                  <a:cubicBezTo>
                    <a:pt x="69" y="414"/>
                    <a:pt x="86" y="431"/>
                    <a:pt x="103" y="448"/>
                  </a:cubicBezTo>
                  <a:cubicBezTo>
                    <a:pt x="673" y="690"/>
                    <a:pt x="673" y="690"/>
                    <a:pt x="673" y="690"/>
                  </a:cubicBezTo>
                  <a:cubicBezTo>
                    <a:pt x="690" y="690"/>
                    <a:pt x="707" y="690"/>
                    <a:pt x="724" y="690"/>
                  </a:cubicBezTo>
                  <a:cubicBezTo>
                    <a:pt x="1276" y="448"/>
                    <a:pt x="1276" y="448"/>
                    <a:pt x="1276" y="448"/>
                  </a:cubicBezTo>
                  <a:cubicBezTo>
                    <a:pt x="1293" y="431"/>
                    <a:pt x="1310" y="414"/>
                    <a:pt x="1310" y="379"/>
                  </a:cubicBezTo>
                  <a:cubicBezTo>
                    <a:pt x="1310" y="362"/>
                    <a:pt x="1293" y="328"/>
                    <a:pt x="1276" y="328"/>
                  </a:cubicBezTo>
                  <a:cubicBezTo>
                    <a:pt x="724" y="86"/>
                    <a:pt x="724" y="86"/>
                    <a:pt x="724" y="86"/>
                  </a:cubicBezTo>
                  <a:cubicBezTo>
                    <a:pt x="707" y="69"/>
                    <a:pt x="707" y="69"/>
                    <a:pt x="690" y="6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cs typeface="+mn-ea"/>
                <a:sym typeface="+mn-lt"/>
              </a:endParaRPr>
            </a:p>
          </p:txBody>
        </p:sp>
        <p:sp>
          <p:nvSpPr>
            <p:cNvPr id="122" name="Freeform 96"/>
            <p:cNvSpPr>
              <a:spLocks noChangeArrowheads="1"/>
            </p:cNvSpPr>
            <p:nvPr/>
          </p:nvSpPr>
          <p:spPr bwMode="auto">
            <a:xfrm>
              <a:off x="8045441" y="2064156"/>
              <a:ext cx="361455" cy="135113"/>
            </a:xfrm>
            <a:custGeom>
              <a:avLst/>
              <a:gdLst>
                <a:gd name="T0" fmla="*/ 690 w 1380"/>
                <a:gd name="T1" fmla="*/ 517 h 518"/>
                <a:gd name="T2" fmla="*/ 690 w 1380"/>
                <a:gd name="T3" fmla="*/ 517 h 518"/>
                <a:gd name="T4" fmla="*/ 638 w 1380"/>
                <a:gd name="T5" fmla="*/ 500 h 518"/>
                <a:gd name="T6" fmla="*/ 86 w 1380"/>
                <a:gd name="T7" fmla="*/ 258 h 518"/>
                <a:gd name="T8" fmla="*/ 0 w 1380"/>
                <a:gd name="T9" fmla="*/ 138 h 518"/>
                <a:gd name="T10" fmla="*/ 86 w 1380"/>
                <a:gd name="T11" fmla="*/ 17 h 518"/>
                <a:gd name="T12" fmla="*/ 138 w 1380"/>
                <a:gd name="T13" fmla="*/ 34 h 518"/>
                <a:gd name="T14" fmla="*/ 121 w 1380"/>
                <a:gd name="T15" fmla="*/ 69 h 518"/>
                <a:gd name="T16" fmla="*/ 69 w 1380"/>
                <a:gd name="T17" fmla="*/ 138 h 518"/>
                <a:gd name="T18" fmla="*/ 121 w 1380"/>
                <a:gd name="T19" fmla="*/ 207 h 518"/>
                <a:gd name="T20" fmla="*/ 673 w 1380"/>
                <a:gd name="T21" fmla="*/ 431 h 518"/>
                <a:gd name="T22" fmla="*/ 724 w 1380"/>
                <a:gd name="T23" fmla="*/ 431 h 518"/>
                <a:gd name="T24" fmla="*/ 1276 w 1380"/>
                <a:gd name="T25" fmla="*/ 207 h 518"/>
                <a:gd name="T26" fmla="*/ 1310 w 1380"/>
                <a:gd name="T27" fmla="*/ 138 h 518"/>
                <a:gd name="T28" fmla="*/ 1276 w 1380"/>
                <a:gd name="T29" fmla="*/ 69 h 518"/>
                <a:gd name="T30" fmla="*/ 1259 w 1380"/>
                <a:gd name="T31" fmla="*/ 34 h 518"/>
                <a:gd name="T32" fmla="*/ 1293 w 1380"/>
                <a:gd name="T33" fmla="*/ 17 h 518"/>
                <a:gd name="T34" fmla="*/ 1379 w 1380"/>
                <a:gd name="T35" fmla="*/ 138 h 518"/>
                <a:gd name="T36" fmla="*/ 1293 w 1380"/>
                <a:gd name="T37" fmla="*/ 258 h 518"/>
                <a:gd name="T38" fmla="*/ 742 w 1380"/>
                <a:gd name="T39" fmla="*/ 500 h 518"/>
                <a:gd name="T40" fmla="*/ 690 w 1380"/>
                <a:gd name="T41" fmla="*/ 51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0" h="518">
                  <a:moveTo>
                    <a:pt x="690" y="517"/>
                  </a:moveTo>
                  <a:lnTo>
                    <a:pt x="690" y="517"/>
                  </a:lnTo>
                  <a:cubicBezTo>
                    <a:pt x="673" y="517"/>
                    <a:pt x="655" y="500"/>
                    <a:pt x="638" y="500"/>
                  </a:cubicBezTo>
                  <a:cubicBezTo>
                    <a:pt x="86" y="258"/>
                    <a:pt x="86" y="258"/>
                    <a:pt x="86" y="258"/>
                  </a:cubicBezTo>
                  <a:cubicBezTo>
                    <a:pt x="34" y="241"/>
                    <a:pt x="0" y="189"/>
                    <a:pt x="0" y="138"/>
                  </a:cubicBezTo>
                  <a:cubicBezTo>
                    <a:pt x="0" y="86"/>
                    <a:pt x="34" y="34"/>
                    <a:pt x="86" y="17"/>
                  </a:cubicBezTo>
                  <a:cubicBezTo>
                    <a:pt x="103" y="0"/>
                    <a:pt x="121" y="17"/>
                    <a:pt x="138" y="34"/>
                  </a:cubicBezTo>
                  <a:cubicBezTo>
                    <a:pt x="138" y="51"/>
                    <a:pt x="138" y="69"/>
                    <a:pt x="121" y="69"/>
                  </a:cubicBezTo>
                  <a:cubicBezTo>
                    <a:pt x="86" y="86"/>
                    <a:pt x="69" y="103"/>
                    <a:pt x="69" y="138"/>
                  </a:cubicBezTo>
                  <a:cubicBezTo>
                    <a:pt x="69" y="172"/>
                    <a:pt x="86" y="189"/>
                    <a:pt x="121" y="207"/>
                  </a:cubicBezTo>
                  <a:cubicBezTo>
                    <a:pt x="673" y="431"/>
                    <a:pt x="673" y="431"/>
                    <a:pt x="673" y="431"/>
                  </a:cubicBezTo>
                  <a:cubicBezTo>
                    <a:pt x="690" y="448"/>
                    <a:pt x="707" y="448"/>
                    <a:pt x="724" y="431"/>
                  </a:cubicBezTo>
                  <a:cubicBezTo>
                    <a:pt x="1276" y="207"/>
                    <a:pt x="1276" y="207"/>
                    <a:pt x="1276" y="207"/>
                  </a:cubicBezTo>
                  <a:cubicBezTo>
                    <a:pt x="1293" y="189"/>
                    <a:pt x="1310" y="172"/>
                    <a:pt x="1310" y="138"/>
                  </a:cubicBezTo>
                  <a:cubicBezTo>
                    <a:pt x="1310" y="103"/>
                    <a:pt x="1293" y="86"/>
                    <a:pt x="1276" y="69"/>
                  </a:cubicBezTo>
                  <a:cubicBezTo>
                    <a:pt x="1259" y="69"/>
                    <a:pt x="1241" y="51"/>
                    <a:pt x="1259" y="34"/>
                  </a:cubicBezTo>
                  <a:cubicBezTo>
                    <a:pt x="1259" y="17"/>
                    <a:pt x="1276" y="0"/>
                    <a:pt x="1293" y="17"/>
                  </a:cubicBezTo>
                  <a:cubicBezTo>
                    <a:pt x="1345" y="34"/>
                    <a:pt x="1379" y="86"/>
                    <a:pt x="1379" y="138"/>
                  </a:cubicBezTo>
                  <a:cubicBezTo>
                    <a:pt x="1379" y="189"/>
                    <a:pt x="1345" y="241"/>
                    <a:pt x="1293" y="258"/>
                  </a:cubicBezTo>
                  <a:cubicBezTo>
                    <a:pt x="742" y="500"/>
                    <a:pt x="742" y="500"/>
                    <a:pt x="742" y="500"/>
                  </a:cubicBezTo>
                  <a:cubicBezTo>
                    <a:pt x="724" y="500"/>
                    <a:pt x="707" y="517"/>
                    <a:pt x="690" y="5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cs typeface="+mn-ea"/>
                <a:sym typeface="+mn-lt"/>
              </a:endParaRPr>
            </a:p>
          </p:txBody>
        </p:sp>
        <p:sp>
          <p:nvSpPr>
            <p:cNvPr id="123" name="Freeform 97"/>
            <p:cNvSpPr>
              <a:spLocks noChangeArrowheads="1"/>
            </p:cNvSpPr>
            <p:nvPr/>
          </p:nvSpPr>
          <p:spPr bwMode="auto">
            <a:xfrm>
              <a:off x="8085860" y="2041060"/>
              <a:ext cx="285237" cy="77372"/>
            </a:xfrm>
            <a:custGeom>
              <a:avLst/>
              <a:gdLst>
                <a:gd name="T0" fmla="*/ 535 w 1087"/>
                <a:gd name="T1" fmla="*/ 294 h 295"/>
                <a:gd name="T2" fmla="*/ 535 w 1087"/>
                <a:gd name="T3" fmla="*/ 294 h 295"/>
                <a:gd name="T4" fmla="*/ 483 w 1087"/>
                <a:gd name="T5" fmla="*/ 276 h 295"/>
                <a:gd name="T6" fmla="*/ 17 w 1087"/>
                <a:gd name="T7" fmla="*/ 87 h 295"/>
                <a:gd name="T8" fmla="*/ 0 w 1087"/>
                <a:gd name="T9" fmla="*/ 35 h 295"/>
                <a:gd name="T10" fmla="*/ 52 w 1087"/>
                <a:gd name="T11" fmla="*/ 18 h 295"/>
                <a:gd name="T12" fmla="*/ 518 w 1087"/>
                <a:gd name="T13" fmla="*/ 225 h 295"/>
                <a:gd name="T14" fmla="*/ 552 w 1087"/>
                <a:gd name="T15" fmla="*/ 225 h 295"/>
                <a:gd name="T16" fmla="*/ 1035 w 1087"/>
                <a:gd name="T17" fmla="*/ 18 h 295"/>
                <a:gd name="T18" fmla="*/ 1069 w 1087"/>
                <a:gd name="T19" fmla="*/ 35 h 295"/>
                <a:gd name="T20" fmla="*/ 1052 w 1087"/>
                <a:gd name="T21" fmla="*/ 87 h 295"/>
                <a:gd name="T22" fmla="*/ 587 w 1087"/>
                <a:gd name="T23" fmla="*/ 276 h 295"/>
                <a:gd name="T24" fmla="*/ 535 w 1087"/>
                <a:gd name="T25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7" h="295">
                  <a:moveTo>
                    <a:pt x="535" y="294"/>
                  </a:moveTo>
                  <a:lnTo>
                    <a:pt x="535" y="294"/>
                  </a:lnTo>
                  <a:cubicBezTo>
                    <a:pt x="518" y="294"/>
                    <a:pt x="500" y="294"/>
                    <a:pt x="483" y="276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0" y="69"/>
                    <a:pt x="0" y="52"/>
                    <a:pt x="0" y="35"/>
                  </a:cubicBezTo>
                  <a:cubicBezTo>
                    <a:pt x="17" y="18"/>
                    <a:pt x="34" y="0"/>
                    <a:pt x="52" y="18"/>
                  </a:cubicBezTo>
                  <a:cubicBezTo>
                    <a:pt x="518" y="225"/>
                    <a:pt x="518" y="225"/>
                    <a:pt x="518" y="225"/>
                  </a:cubicBezTo>
                  <a:cubicBezTo>
                    <a:pt x="535" y="225"/>
                    <a:pt x="552" y="225"/>
                    <a:pt x="552" y="225"/>
                  </a:cubicBezTo>
                  <a:cubicBezTo>
                    <a:pt x="1035" y="18"/>
                    <a:pt x="1035" y="18"/>
                    <a:pt x="1035" y="18"/>
                  </a:cubicBezTo>
                  <a:cubicBezTo>
                    <a:pt x="1052" y="0"/>
                    <a:pt x="1069" y="18"/>
                    <a:pt x="1069" y="35"/>
                  </a:cubicBezTo>
                  <a:cubicBezTo>
                    <a:pt x="1086" y="52"/>
                    <a:pt x="1069" y="69"/>
                    <a:pt x="1052" y="87"/>
                  </a:cubicBezTo>
                  <a:cubicBezTo>
                    <a:pt x="587" y="276"/>
                    <a:pt x="587" y="276"/>
                    <a:pt x="587" y="276"/>
                  </a:cubicBezTo>
                  <a:cubicBezTo>
                    <a:pt x="569" y="294"/>
                    <a:pt x="552" y="294"/>
                    <a:pt x="535" y="2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cs typeface="+mn-ea"/>
                <a:sym typeface="+mn-lt"/>
              </a:endParaRPr>
            </a:p>
          </p:txBody>
        </p:sp>
      </p:grpSp>
      <p:sp>
        <p:nvSpPr>
          <p:cNvPr id="124" name="Овал 45"/>
          <p:cNvSpPr/>
          <p:nvPr/>
        </p:nvSpPr>
        <p:spPr>
          <a:xfrm>
            <a:off x="6793037" y="4980849"/>
            <a:ext cx="778233" cy="778233"/>
          </a:xfrm>
          <a:prstGeom prst="ellipse">
            <a:avLst/>
          </a:prstGeom>
          <a:solidFill>
            <a:srgbClr val="508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cs typeface="+mn-ea"/>
              <a:sym typeface="+mn-lt"/>
            </a:endParaRPr>
          </a:p>
        </p:txBody>
      </p:sp>
      <p:grpSp>
        <p:nvGrpSpPr>
          <p:cNvPr id="125" name="Группа 46"/>
          <p:cNvGrpSpPr/>
          <p:nvPr/>
        </p:nvGrpSpPr>
        <p:grpSpPr>
          <a:xfrm>
            <a:off x="7011214" y="5214319"/>
            <a:ext cx="341877" cy="311293"/>
            <a:chOff x="8045441" y="1870148"/>
            <a:chExt cx="361455" cy="329121"/>
          </a:xfrm>
          <a:solidFill>
            <a:schemeClr val="bg1"/>
          </a:solidFill>
        </p:grpSpPr>
        <p:sp>
          <p:nvSpPr>
            <p:cNvPr id="126" name="Freeform 95"/>
            <p:cNvSpPr>
              <a:spLocks noChangeArrowheads="1"/>
            </p:cNvSpPr>
            <p:nvPr/>
          </p:nvSpPr>
          <p:spPr bwMode="auto">
            <a:xfrm>
              <a:off x="8045441" y="1870148"/>
              <a:ext cx="361455" cy="198627"/>
            </a:xfrm>
            <a:custGeom>
              <a:avLst/>
              <a:gdLst>
                <a:gd name="T0" fmla="*/ 690 w 1380"/>
                <a:gd name="T1" fmla="*/ 759 h 760"/>
                <a:gd name="T2" fmla="*/ 690 w 1380"/>
                <a:gd name="T3" fmla="*/ 759 h 760"/>
                <a:gd name="T4" fmla="*/ 638 w 1380"/>
                <a:gd name="T5" fmla="*/ 759 h 760"/>
                <a:gd name="T6" fmla="*/ 86 w 1380"/>
                <a:gd name="T7" fmla="*/ 517 h 760"/>
                <a:gd name="T8" fmla="*/ 0 w 1380"/>
                <a:gd name="T9" fmla="*/ 379 h 760"/>
                <a:gd name="T10" fmla="*/ 86 w 1380"/>
                <a:gd name="T11" fmla="*/ 259 h 760"/>
                <a:gd name="T12" fmla="*/ 638 w 1380"/>
                <a:gd name="T13" fmla="*/ 17 h 760"/>
                <a:gd name="T14" fmla="*/ 742 w 1380"/>
                <a:gd name="T15" fmla="*/ 17 h 760"/>
                <a:gd name="T16" fmla="*/ 1293 w 1380"/>
                <a:gd name="T17" fmla="*/ 259 h 760"/>
                <a:gd name="T18" fmla="*/ 1379 w 1380"/>
                <a:gd name="T19" fmla="*/ 379 h 760"/>
                <a:gd name="T20" fmla="*/ 1293 w 1380"/>
                <a:gd name="T21" fmla="*/ 517 h 760"/>
                <a:gd name="T22" fmla="*/ 742 w 1380"/>
                <a:gd name="T23" fmla="*/ 759 h 760"/>
                <a:gd name="T24" fmla="*/ 690 w 1380"/>
                <a:gd name="T25" fmla="*/ 759 h 760"/>
                <a:gd name="T26" fmla="*/ 690 w 1380"/>
                <a:gd name="T27" fmla="*/ 69 h 760"/>
                <a:gd name="T28" fmla="*/ 690 w 1380"/>
                <a:gd name="T29" fmla="*/ 69 h 760"/>
                <a:gd name="T30" fmla="*/ 673 w 1380"/>
                <a:gd name="T31" fmla="*/ 86 h 760"/>
                <a:gd name="T32" fmla="*/ 103 w 1380"/>
                <a:gd name="T33" fmla="*/ 328 h 760"/>
                <a:gd name="T34" fmla="*/ 69 w 1380"/>
                <a:gd name="T35" fmla="*/ 379 h 760"/>
                <a:gd name="T36" fmla="*/ 103 w 1380"/>
                <a:gd name="T37" fmla="*/ 448 h 760"/>
                <a:gd name="T38" fmla="*/ 673 w 1380"/>
                <a:gd name="T39" fmla="*/ 690 h 760"/>
                <a:gd name="T40" fmla="*/ 724 w 1380"/>
                <a:gd name="T41" fmla="*/ 690 h 760"/>
                <a:gd name="T42" fmla="*/ 1276 w 1380"/>
                <a:gd name="T43" fmla="*/ 448 h 760"/>
                <a:gd name="T44" fmla="*/ 1310 w 1380"/>
                <a:gd name="T45" fmla="*/ 379 h 760"/>
                <a:gd name="T46" fmla="*/ 1276 w 1380"/>
                <a:gd name="T47" fmla="*/ 328 h 760"/>
                <a:gd name="T48" fmla="*/ 724 w 1380"/>
                <a:gd name="T49" fmla="*/ 86 h 760"/>
                <a:gd name="T50" fmla="*/ 690 w 1380"/>
                <a:gd name="T51" fmla="*/ 69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0" h="760">
                  <a:moveTo>
                    <a:pt x="690" y="759"/>
                  </a:moveTo>
                  <a:lnTo>
                    <a:pt x="690" y="759"/>
                  </a:lnTo>
                  <a:cubicBezTo>
                    <a:pt x="673" y="759"/>
                    <a:pt x="655" y="759"/>
                    <a:pt x="638" y="759"/>
                  </a:cubicBezTo>
                  <a:cubicBezTo>
                    <a:pt x="86" y="517"/>
                    <a:pt x="86" y="517"/>
                    <a:pt x="86" y="517"/>
                  </a:cubicBezTo>
                  <a:cubicBezTo>
                    <a:pt x="34" y="483"/>
                    <a:pt x="0" y="448"/>
                    <a:pt x="0" y="379"/>
                  </a:cubicBezTo>
                  <a:cubicBezTo>
                    <a:pt x="0" y="328"/>
                    <a:pt x="34" y="276"/>
                    <a:pt x="86" y="259"/>
                  </a:cubicBezTo>
                  <a:cubicBezTo>
                    <a:pt x="638" y="17"/>
                    <a:pt x="638" y="17"/>
                    <a:pt x="638" y="17"/>
                  </a:cubicBezTo>
                  <a:cubicBezTo>
                    <a:pt x="673" y="0"/>
                    <a:pt x="707" y="0"/>
                    <a:pt x="742" y="17"/>
                  </a:cubicBezTo>
                  <a:cubicBezTo>
                    <a:pt x="1293" y="259"/>
                    <a:pt x="1293" y="259"/>
                    <a:pt x="1293" y="259"/>
                  </a:cubicBezTo>
                  <a:cubicBezTo>
                    <a:pt x="1345" y="276"/>
                    <a:pt x="1379" y="328"/>
                    <a:pt x="1379" y="379"/>
                  </a:cubicBezTo>
                  <a:cubicBezTo>
                    <a:pt x="1379" y="448"/>
                    <a:pt x="1345" y="483"/>
                    <a:pt x="1293" y="517"/>
                  </a:cubicBezTo>
                  <a:cubicBezTo>
                    <a:pt x="742" y="759"/>
                    <a:pt x="742" y="759"/>
                    <a:pt x="742" y="759"/>
                  </a:cubicBezTo>
                  <a:cubicBezTo>
                    <a:pt x="724" y="759"/>
                    <a:pt x="707" y="759"/>
                    <a:pt x="690" y="759"/>
                  </a:cubicBezTo>
                  <a:close/>
                  <a:moveTo>
                    <a:pt x="690" y="69"/>
                  </a:moveTo>
                  <a:lnTo>
                    <a:pt x="690" y="69"/>
                  </a:lnTo>
                  <a:cubicBezTo>
                    <a:pt x="690" y="69"/>
                    <a:pt x="673" y="69"/>
                    <a:pt x="673" y="86"/>
                  </a:cubicBezTo>
                  <a:cubicBezTo>
                    <a:pt x="103" y="328"/>
                    <a:pt x="103" y="328"/>
                    <a:pt x="103" y="328"/>
                  </a:cubicBezTo>
                  <a:cubicBezTo>
                    <a:pt x="86" y="328"/>
                    <a:pt x="69" y="362"/>
                    <a:pt x="69" y="379"/>
                  </a:cubicBezTo>
                  <a:cubicBezTo>
                    <a:pt x="69" y="414"/>
                    <a:pt x="86" y="431"/>
                    <a:pt x="103" y="448"/>
                  </a:cubicBezTo>
                  <a:cubicBezTo>
                    <a:pt x="673" y="690"/>
                    <a:pt x="673" y="690"/>
                    <a:pt x="673" y="690"/>
                  </a:cubicBezTo>
                  <a:cubicBezTo>
                    <a:pt x="690" y="690"/>
                    <a:pt x="707" y="690"/>
                    <a:pt x="724" y="690"/>
                  </a:cubicBezTo>
                  <a:cubicBezTo>
                    <a:pt x="1276" y="448"/>
                    <a:pt x="1276" y="448"/>
                    <a:pt x="1276" y="448"/>
                  </a:cubicBezTo>
                  <a:cubicBezTo>
                    <a:pt x="1293" y="431"/>
                    <a:pt x="1310" y="414"/>
                    <a:pt x="1310" y="379"/>
                  </a:cubicBezTo>
                  <a:cubicBezTo>
                    <a:pt x="1310" y="362"/>
                    <a:pt x="1293" y="328"/>
                    <a:pt x="1276" y="328"/>
                  </a:cubicBezTo>
                  <a:cubicBezTo>
                    <a:pt x="724" y="86"/>
                    <a:pt x="724" y="86"/>
                    <a:pt x="724" y="86"/>
                  </a:cubicBezTo>
                  <a:cubicBezTo>
                    <a:pt x="707" y="69"/>
                    <a:pt x="707" y="69"/>
                    <a:pt x="690" y="6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cs typeface="+mn-ea"/>
                <a:sym typeface="+mn-lt"/>
              </a:endParaRPr>
            </a:p>
          </p:txBody>
        </p:sp>
        <p:sp>
          <p:nvSpPr>
            <p:cNvPr id="127" name="Freeform 96"/>
            <p:cNvSpPr>
              <a:spLocks noChangeArrowheads="1"/>
            </p:cNvSpPr>
            <p:nvPr/>
          </p:nvSpPr>
          <p:spPr bwMode="auto">
            <a:xfrm>
              <a:off x="8045441" y="2064156"/>
              <a:ext cx="361455" cy="135113"/>
            </a:xfrm>
            <a:custGeom>
              <a:avLst/>
              <a:gdLst>
                <a:gd name="T0" fmla="*/ 690 w 1380"/>
                <a:gd name="T1" fmla="*/ 517 h 518"/>
                <a:gd name="T2" fmla="*/ 690 w 1380"/>
                <a:gd name="T3" fmla="*/ 517 h 518"/>
                <a:gd name="T4" fmla="*/ 638 w 1380"/>
                <a:gd name="T5" fmla="*/ 500 h 518"/>
                <a:gd name="T6" fmla="*/ 86 w 1380"/>
                <a:gd name="T7" fmla="*/ 258 h 518"/>
                <a:gd name="T8" fmla="*/ 0 w 1380"/>
                <a:gd name="T9" fmla="*/ 138 h 518"/>
                <a:gd name="T10" fmla="*/ 86 w 1380"/>
                <a:gd name="T11" fmla="*/ 17 h 518"/>
                <a:gd name="T12" fmla="*/ 138 w 1380"/>
                <a:gd name="T13" fmla="*/ 34 h 518"/>
                <a:gd name="T14" fmla="*/ 121 w 1380"/>
                <a:gd name="T15" fmla="*/ 69 h 518"/>
                <a:gd name="T16" fmla="*/ 69 w 1380"/>
                <a:gd name="T17" fmla="*/ 138 h 518"/>
                <a:gd name="T18" fmla="*/ 121 w 1380"/>
                <a:gd name="T19" fmla="*/ 207 h 518"/>
                <a:gd name="T20" fmla="*/ 673 w 1380"/>
                <a:gd name="T21" fmla="*/ 431 h 518"/>
                <a:gd name="T22" fmla="*/ 724 w 1380"/>
                <a:gd name="T23" fmla="*/ 431 h 518"/>
                <a:gd name="T24" fmla="*/ 1276 w 1380"/>
                <a:gd name="T25" fmla="*/ 207 h 518"/>
                <a:gd name="T26" fmla="*/ 1310 w 1380"/>
                <a:gd name="T27" fmla="*/ 138 h 518"/>
                <a:gd name="T28" fmla="*/ 1276 w 1380"/>
                <a:gd name="T29" fmla="*/ 69 h 518"/>
                <a:gd name="T30" fmla="*/ 1259 w 1380"/>
                <a:gd name="T31" fmla="*/ 34 h 518"/>
                <a:gd name="T32" fmla="*/ 1293 w 1380"/>
                <a:gd name="T33" fmla="*/ 17 h 518"/>
                <a:gd name="T34" fmla="*/ 1379 w 1380"/>
                <a:gd name="T35" fmla="*/ 138 h 518"/>
                <a:gd name="T36" fmla="*/ 1293 w 1380"/>
                <a:gd name="T37" fmla="*/ 258 h 518"/>
                <a:gd name="T38" fmla="*/ 742 w 1380"/>
                <a:gd name="T39" fmla="*/ 500 h 518"/>
                <a:gd name="T40" fmla="*/ 690 w 1380"/>
                <a:gd name="T41" fmla="*/ 51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80" h="518">
                  <a:moveTo>
                    <a:pt x="690" y="517"/>
                  </a:moveTo>
                  <a:lnTo>
                    <a:pt x="690" y="517"/>
                  </a:lnTo>
                  <a:cubicBezTo>
                    <a:pt x="673" y="517"/>
                    <a:pt x="655" y="500"/>
                    <a:pt x="638" y="500"/>
                  </a:cubicBezTo>
                  <a:cubicBezTo>
                    <a:pt x="86" y="258"/>
                    <a:pt x="86" y="258"/>
                    <a:pt x="86" y="258"/>
                  </a:cubicBezTo>
                  <a:cubicBezTo>
                    <a:pt x="34" y="241"/>
                    <a:pt x="0" y="189"/>
                    <a:pt x="0" y="138"/>
                  </a:cubicBezTo>
                  <a:cubicBezTo>
                    <a:pt x="0" y="86"/>
                    <a:pt x="34" y="34"/>
                    <a:pt x="86" y="17"/>
                  </a:cubicBezTo>
                  <a:cubicBezTo>
                    <a:pt x="103" y="0"/>
                    <a:pt x="121" y="17"/>
                    <a:pt x="138" y="34"/>
                  </a:cubicBezTo>
                  <a:cubicBezTo>
                    <a:pt x="138" y="51"/>
                    <a:pt x="138" y="69"/>
                    <a:pt x="121" y="69"/>
                  </a:cubicBezTo>
                  <a:cubicBezTo>
                    <a:pt x="86" y="86"/>
                    <a:pt x="69" y="103"/>
                    <a:pt x="69" y="138"/>
                  </a:cubicBezTo>
                  <a:cubicBezTo>
                    <a:pt x="69" y="172"/>
                    <a:pt x="86" y="189"/>
                    <a:pt x="121" y="207"/>
                  </a:cubicBezTo>
                  <a:cubicBezTo>
                    <a:pt x="673" y="431"/>
                    <a:pt x="673" y="431"/>
                    <a:pt x="673" y="431"/>
                  </a:cubicBezTo>
                  <a:cubicBezTo>
                    <a:pt x="690" y="448"/>
                    <a:pt x="707" y="448"/>
                    <a:pt x="724" y="431"/>
                  </a:cubicBezTo>
                  <a:cubicBezTo>
                    <a:pt x="1276" y="207"/>
                    <a:pt x="1276" y="207"/>
                    <a:pt x="1276" y="207"/>
                  </a:cubicBezTo>
                  <a:cubicBezTo>
                    <a:pt x="1293" y="189"/>
                    <a:pt x="1310" y="172"/>
                    <a:pt x="1310" y="138"/>
                  </a:cubicBezTo>
                  <a:cubicBezTo>
                    <a:pt x="1310" y="103"/>
                    <a:pt x="1293" y="86"/>
                    <a:pt x="1276" y="69"/>
                  </a:cubicBezTo>
                  <a:cubicBezTo>
                    <a:pt x="1259" y="69"/>
                    <a:pt x="1241" y="51"/>
                    <a:pt x="1259" y="34"/>
                  </a:cubicBezTo>
                  <a:cubicBezTo>
                    <a:pt x="1259" y="17"/>
                    <a:pt x="1276" y="0"/>
                    <a:pt x="1293" y="17"/>
                  </a:cubicBezTo>
                  <a:cubicBezTo>
                    <a:pt x="1345" y="34"/>
                    <a:pt x="1379" y="86"/>
                    <a:pt x="1379" y="138"/>
                  </a:cubicBezTo>
                  <a:cubicBezTo>
                    <a:pt x="1379" y="189"/>
                    <a:pt x="1345" y="241"/>
                    <a:pt x="1293" y="258"/>
                  </a:cubicBezTo>
                  <a:cubicBezTo>
                    <a:pt x="742" y="500"/>
                    <a:pt x="742" y="500"/>
                    <a:pt x="742" y="500"/>
                  </a:cubicBezTo>
                  <a:cubicBezTo>
                    <a:pt x="724" y="500"/>
                    <a:pt x="707" y="517"/>
                    <a:pt x="690" y="51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cs typeface="+mn-ea"/>
                <a:sym typeface="+mn-lt"/>
              </a:endParaRPr>
            </a:p>
          </p:txBody>
        </p:sp>
        <p:sp>
          <p:nvSpPr>
            <p:cNvPr id="128" name="Freeform 97"/>
            <p:cNvSpPr>
              <a:spLocks noChangeArrowheads="1"/>
            </p:cNvSpPr>
            <p:nvPr/>
          </p:nvSpPr>
          <p:spPr bwMode="auto">
            <a:xfrm>
              <a:off x="8085860" y="2041060"/>
              <a:ext cx="285237" cy="77372"/>
            </a:xfrm>
            <a:custGeom>
              <a:avLst/>
              <a:gdLst>
                <a:gd name="T0" fmla="*/ 535 w 1087"/>
                <a:gd name="T1" fmla="*/ 294 h 295"/>
                <a:gd name="T2" fmla="*/ 535 w 1087"/>
                <a:gd name="T3" fmla="*/ 294 h 295"/>
                <a:gd name="T4" fmla="*/ 483 w 1087"/>
                <a:gd name="T5" fmla="*/ 276 h 295"/>
                <a:gd name="T6" fmla="*/ 17 w 1087"/>
                <a:gd name="T7" fmla="*/ 87 h 295"/>
                <a:gd name="T8" fmla="*/ 0 w 1087"/>
                <a:gd name="T9" fmla="*/ 35 h 295"/>
                <a:gd name="T10" fmla="*/ 52 w 1087"/>
                <a:gd name="T11" fmla="*/ 18 h 295"/>
                <a:gd name="T12" fmla="*/ 518 w 1087"/>
                <a:gd name="T13" fmla="*/ 225 h 295"/>
                <a:gd name="T14" fmla="*/ 552 w 1087"/>
                <a:gd name="T15" fmla="*/ 225 h 295"/>
                <a:gd name="T16" fmla="*/ 1035 w 1087"/>
                <a:gd name="T17" fmla="*/ 18 h 295"/>
                <a:gd name="T18" fmla="*/ 1069 w 1087"/>
                <a:gd name="T19" fmla="*/ 35 h 295"/>
                <a:gd name="T20" fmla="*/ 1052 w 1087"/>
                <a:gd name="T21" fmla="*/ 87 h 295"/>
                <a:gd name="T22" fmla="*/ 587 w 1087"/>
                <a:gd name="T23" fmla="*/ 276 h 295"/>
                <a:gd name="T24" fmla="*/ 535 w 1087"/>
                <a:gd name="T25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7" h="295">
                  <a:moveTo>
                    <a:pt x="535" y="294"/>
                  </a:moveTo>
                  <a:lnTo>
                    <a:pt x="535" y="294"/>
                  </a:lnTo>
                  <a:cubicBezTo>
                    <a:pt x="518" y="294"/>
                    <a:pt x="500" y="294"/>
                    <a:pt x="483" y="276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0" y="69"/>
                    <a:pt x="0" y="52"/>
                    <a:pt x="0" y="35"/>
                  </a:cubicBezTo>
                  <a:cubicBezTo>
                    <a:pt x="17" y="18"/>
                    <a:pt x="34" y="0"/>
                    <a:pt x="52" y="18"/>
                  </a:cubicBezTo>
                  <a:cubicBezTo>
                    <a:pt x="518" y="225"/>
                    <a:pt x="518" y="225"/>
                    <a:pt x="518" y="225"/>
                  </a:cubicBezTo>
                  <a:cubicBezTo>
                    <a:pt x="535" y="225"/>
                    <a:pt x="552" y="225"/>
                    <a:pt x="552" y="225"/>
                  </a:cubicBezTo>
                  <a:cubicBezTo>
                    <a:pt x="1035" y="18"/>
                    <a:pt x="1035" y="18"/>
                    <a:pt x="1035" y="18"/>
                  </a:cubicBezTo>
                  <a:cubicBezTo>
                    <a:pt x="1052" y="0"/>
                    <a:pt x="1069" y="18"/>
                    <a:pt x="1069" y="35"/>
                  </a:cubicBezTo>
                  <a:cubicBezTo>
                    <a:pt x="1086" y="52"/>
                    <a:pt x="1069" y="69"/>
                    <a:pt x="1052" y="87"/>
                  </a:cubicBezTo>
                  <a:cubicBezTo>
                    <a:pt x="587" y="276"/>
                    <a:pt x="587" y="276"/>
                    <a:pt x="587" y="276"/>
                  </a:cubicBezTo>
                  <a:cubicBezTo>
                    <a:pt x="569" y="294"/>
                    <a:pt x="552" y="294"/>
                    <a:pt x="535" y="2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2400">
                <a:cs typeface="+mn-ea"/>
                <a:sym typeface="+mn-lt"/>
              </a:endParaRPr>
            </a:p>
          </p:txBody>
        </p:sp>
      </p:grpSp>
      <p:sp>
        <p:nvSpPr>
          <p:cNvPr id="129" name="TextBox 3">
            <a:extLst>
              <a:ext uri="{FF2B5EF4-FFF2-40B4-BE49-F238E27FC236}">
                <a16:creationId xmlns="" xmlns:a16="http://schemas.microsoft.com/office/drawing/2014/main" id="{BEBBFD3F-D906-42EF-9210-15A424C5AE2D}"/>
              </a:ext>
            </a:extLst>
          </p:cNvPr>
          <p:cNvSpPr txBox="1"/>
          <p:nvPr/>
        </p:nvSpPr>
        <p:spPr>
          <a:xfrm>
            <a:off x="1877489" y="3618735"/>
            <a:ext cx="4120548" cy="93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latin typeface="等线" pitchFamily="2" charset="-122"/>
                <a:ea typeface="等线" pitchFamily="2" charset="-122"/>
                <a:cs typeface="+mn-ea"/>
                <a:sym typeface="+mn-lt"/>
              </a:rPr>
              <a:t>通过</a:t>
            </a:r>
            <a:r>
              <a:rPr lang="zh-CN" altLang="en-US" sz="1600" dirty="0">
                <a:latin typeface="等线" pitchFamily="2" charset="-122"/>
                <a:ea typeface="等线" pitchFamily="2" charset="-122"/>
                <a:cs typeface="+mn-ea"/>
                <a:sym typeface="+mn-lt"/>
              </a:rPr>
              <a:t>教材中的故事情节的学习，领略其中蕴含和传达的丰富情感，在积极的情感体验中荡涤灵魂，使学生从中受到思想品德教育。</a:t>
            </a:r>
            <a:endParaRPr lang="ru-RU" sz="1600" dirty="0">
              <a:latin typeface="等线" pitchFamily="2" charset="-122"/>
              <a:ea typeface="等线" pitchFamily="2" charset="-122"/>
              <a:cs typeface="+mn-ea"/>
              <a:sym typeface="+mn-lt"/>
            </a:endParaRPr>
          </a:p>
        </p:txBody>
      </p:sp>
      <p:sp>
        <p:nvSpPr>
          <p:cNvPr id="130" name="TextBox 4">
            <a:extLst>
              <a:ext uri="{FF2B5EF4-FFF2-40B4-BE49-F238E27FC236}">
                <a16:creationId xmlns="" xmlns:a16="http://schemas.microsoft.com/office/drawing/2014/main" id="{3F0D9856-416F-4415-9D22-0DB7765E7D0D}"/>
              </a:ext>
            </a:extLst>
          </p:cNvPr>
          <p:cNvSpPr txBox="1"/>
          <p:nvPr/>
        </p:nvSpPr>
        <p:spPr>
          <a:xfrm>
            <a:off x="1877490" y="3339600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等线" pitchFamily="2" charset="-122"/>
                <a:ea typeface="等线" pitchFamily="2" charset="-122"/>
                <a:cs typeface="+mn-ea"/>
                <a:sym typeface="+mn-lt"/>
              </a:rPr>
              <a:t>利用</a:t>
            </a:r>
            <a:r>
              <a:rPr lang="zh-CN" altLang="en-US" sz="1600" b="1" dirty="0">
                <a:latin typeface="等线" pitchFamily="2" charset="-122"/>
                <a:ea typeface="等线" pitchFamily="2" charset="-122"/>
                <a:cs typeface="+mn-ea"/>
                <a:sym typeface="+mn-lt"/>
              </a:rPr>
              <a:t>课文描述的故事情节以情感人</a:t>
            </a:r>
            <a:endParaRPr lang="ru-RU" altLang="zh-CN" sz="1600" b="1" dirty="0">
              <a:latin typeface="等线" pitchFamily="2" charset="-122"/>
              <a:ea typeface="等线" pitchFamily="2" charset="-122"/>
              <a:cs typeface="+mn-ea"/>
              <a:sym typeface="+mn-lt"/>
            </a:endParaRPr>
          </a:p>
        </p:txBody>
      </p:sp>
      <p:sp>
        <p:nvSpPr>
          <p:cNvPr id="131" name="TextBox 3">
            <a:extLst>
              <a:ext uri="{FF2B5EF4-FFF2-40B4-BE49-F238E27FC236}">
                <a16:creationId xmlns="" xmlns:a16="http://schemas.microsoft.com/office/drawing/2014/main" id="{5CFE9C80-0603-4D64-9847-2AE61D31378E}"/>
              </a:ext>
            </a:extLst>
          </p:cNvPr>
          <p:cNvSpPr txBox="1"/>
          <p:nvPr/>
        </p:nvSpPr>
        <p:spPr>
          <a:xfrm>
            <a:off x="1877489" y="5215771"/>
            <a:ext cx="412054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等线" pitchFamily="2" charset="-122"/>
                <a:ea typeface="等线" pitchFamily="2" charset="-122"/>
                <a:cs typeface="+mn-ea"/>
              </a:rPr>
              <a:t>文章中的人物为学生树立了榜样</a:t>
            </a:r>
            <a:r>
              <a:rPr lang="zh-CN" altLang="en-US" sz="1600" dirty="0" smtClean="0">
                <a:latin typeface="等线" pitchFamily="2" charset="-122"/>
                <a:ea typeface="等线" pitchFamily="2" charset="-122"/>
                <a:cs typeface="+mn-ea"/>
              </a:rPr>
              <a:t>。</a:t>
            </a:r>
            <a:r>
              <a:rPr lang="en-US" altLang="zh-CN" sz="1600" dirty="0" smtClean="0">
                <a:latin typeface="等线" pitchFamily="2" charset="-122"/>
                <a:ea typeface="等线" pitchFamily="2" charset="-122"/>
                <a:cs typeface="+mn-ea"/>
              </a:rPr>
              <a:t>“</a:t>
            </a:r>
            <a:r>
              <a:rPr lang="zh-CN" altLang="en-US" sz="1600" dirty="0" smtClean="0">
                <a:latin typeface="等线" pitchFamily="2" charset="-122"/>
                <a:ea typeface="等线" pitchFamily="2" charset="-122"/>
                <a:cs typeface="+mn-ea"/>
              </a:rPr>
              <a:t>榜样</a:t>
            </a:r>
            <a:r>
              <a:rPr lang="zh-CN" altLang="en-US" sz="1600" dirty="0">
                <a:latin typeface="等线" pitchFamily="2" charset="-122"/>
                <a:ea typeface="等线" pitchFamily="2" charset="-122"/>
                <a:cs typeface="+mn-ea"/>
              </a:rPr>
              <a:t>的力量是</a:t>
            </a:r>
            <a:r>
              <a:rPr lang="zh-CN" altLang="en-US" sz="1600" dirty="0" smtClean="0">
                <a:latin typeface="等线" pitchFamily="2" charset="-122"/>
                <a:ea typeface="等线" pitchFamily="2" charset="-122"/>
                <a:cs typeface="+mn-ea"/>
              </a:rPr>
              <a:t>无穷的</a:t>
            </a:r>
            <a:r>
              <a:rPr lang="en-US" altLang="zh-CN" sz="1600" dirty="0" smtClean="0">
                <a:latin typeface="等线" pitchFamily="2" charset="-122"/>
                <a:ea typeface="等线" pitchFamily="2" charset="-122"/>
                <a:cs typeface="+mn-ea"/>
              </a:rPr>
              <a:t>”</a:t>
            </a:r>
            <a:r>
              <a:rPr lang="zh-CN" altLang="en-US" sz="1600" dirty="0" smtClean="0">
                <a:latin typeface="等线" pitchFamily="2" charset="-122"/>
                <a:ea typeface="等线" pitchFamily="2" charset="-122"/>
                <a:cs typeface="+mn-ea"/>
              </a:rPr>
              <a:t>，</a:t>
            </a:r>
            <a:r>
              <a:rPr lang="zh-CN" altLang="en-US" sz="1600" dirty="0">
                <a:latin typeface="等线" pitchFamily="2" charset="-122"/>
                <a:ea typeface="等线" pitchFamily="2" charset="-122"/>
                <a:cs typeface="+mn-ea"/>
              </a:rPr>
              <a:t>针对学生可塑性强的特点，教师要能借助教材中刻画的人物形象为学生树立</a:t>
            </a:r>
            <a:r>
              <a:rPr lang="zh-CN" altLang="en-US" sz="1600" dirty="0" smtClean="0">
                <a:latin typeface="等线" pitchFamily="2" charset="-122"/>
                <a:ea typeface="等线" pitchFamily="2" charset="-122"/>
                <a:cs typeface="+mn-ea"/>
              </a:rPr>
              <a:t>楷模</a:t>
            </a:r>
            <a:r>
              <a:rPr lang="zh-CN" altLang="en-US" sz="1600" dirty="0">
                <a:latin typeface="等线" pitchFamily="2" charset="-122"/>
                <a:ea typeface="等线" pitchFamily="2" charset="-122"/>
                <a:cs typeface="+mn-ea"/>
              </a:rPr>
              <a:t>。</a:t>
            </a:r>
            <a:endParaRPr lang="ru-RU" sz="1600" dirty="0">
              <a:latin typeface="等线" pitchFamily="2" charset="-122"/>
              <a:ea typeface="等线" pitchFamily="2" charset="-122"/>
              <a:cs typeface="+mn-ea"/>
              <a:sym typeface="+mn-lt"/>
            </a:endParaRPr>
          </a:p>
        </p:txBody>
      </p:sp>
      <p:sp>
        <p:nvSpPr>
          <p:cNvPr id="132" name="TextBox 4">
            <a:extLst>
              <a:ext uri="{FF2B5EF4-FFF2-40B4-BE49-F238E27FC236}">
                <a16:creationId xmlns="" xmlns:a16="http://schemas.microsoft.com/office/drawing/2014/main" id="{E81F097F-A641-4AF4-8230-23C5A872A6E8}"/>
              </a:ext>
            </a:extLst>
          </p:cNvPr>
          <p:cNvSpPr txBox="1"/>
          <p:nvPr/>
        </p:nvSpPr>
        <p:spPr>
          <a:xfrm>
            <a:off x="1877490" y="4936636"/>
            <a:ext cx="3467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等线" pitchFamily="2" charset="-122"/>
                <a:ea typeface="等线" pitchFamily="2" charset="-122"/>
                <a:cs typeface="+mn-ea"/>
              </a:rPr>
              <a:t>发挥教材刻画的人物形象的榜样作用</a:t>
            </a:r>
            <a:endParaRPr lang="ru-RU" altLang="zh-CN" sz="1600" b="1" dirty="0">
              <a:latin typeface="等线" pitchFamily="2" charset="-122"/>
              <a:ea typeface="等线" pitchFamily="2" charset="-122"/>
              <a:cs typeface="+mn-ea"/>
              <a:sym typeface="+mn-lt"/>
            </a:endParaRPr>
          </a:p>
        </p:txBody>
      </p:sp>
      <p:sp>
        <p:nvSpPr>
          <p:cNvPr id="133" name="TextBox 3">
            <a:extLst>
              <a:ext uri="{FF2B5EF4-FFF2-40B4-BE49-F238E27FC236}">
                <a16:creationId xmlns="" xmlns:a16="http://schemas.microsoft.com/office/drawing/2014/main" id="{D5E3EACB-ED5B-4434-81BA-B139690E61FE}"/>
              </a:ext>
            </a:extLst>
          </p:cNvPr>
          <p:cNvSpPr txBox="1"/>
          <p:nvPr/>
        </p:nvSpPr>
        <p:spPr>
          <a:xfrm>
            <a:off x="7680455" y="3578394"/>
            <a:ext cx="3936887" cy="6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latin typeface="等线" pitchFamily="2" charset="-122"/>
                <a:ea typeface="等线" pitchFamily="2" charset="-122"/>
                <a:cs typeface="+mn-ea"/>
                <a:sym typeface="+mn-lt"/>
              </a:rPr>
              <a:t>学生在学习了课文后，与现实生活相联系，他们能自然地认识到课文所要揭示的</a:t>
            </a:r>
            <a:r>
              <a:rPr lang="zh-CN" altLang="en-US" sz="1600" dirty="0" smtClean="0">
                <a:latin typeface="等线" pitchFamily="2" charset="-122"/>
                <a:ea typeface="等线" pitchFamily="2" charset="-122"/>
                <a:cs typeface="+mn-ea"/>
                <a:sym typeface="+mn-lt"/>
              </a:rPr>
              <a:t>道理。</a:t>
            </a:r>
            <a:endParaRPr lang="ru-RU" sz="1600" dirty="0">
              <a:latin typeface="等线" pitchFamily="2" charset="-122"/>
              <a:ea typeface="等线" pitchFamily="2" charset="-122"/>
              <a:cs typeface="+mn-ea"/>
              <a:sym typeface="+mn-lt"/>
            </a:endParaRPr>
          </a:p>
        </p:txBody>
      </p:sp>
      <p:sp>
        <p:nvSpPr>
          <p:cNvPr id="134" name="TextBox 4">
            <a:extLst>
              <a:ext uri="{FF2B5EF4-FFF2-40B4-BE49-F238E27FC236}">
                <a16:creationId xmlns="" xmlns:a16="http://schemas.microsoft.com/office/drawing/2014/main" id="{C5C045AE-709E-4A73-8C44-A3E50E98078F}"/>
              </a:ext>
            </a:extLst>
          </p:cNvPr>
          <p:cNvSpPr txBox="1"/>
          <p:nvPr/>
        </p:nvSpPr>
        <p:spPr>
          <a:xfrm>
            <a:off x="7680456" y="3299259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等线" pitchFamily="2" charset="-122"/>
                <a:ea typeface="等线" pitchFamily="2" charset="-122"/>
                <a:cs typeface="+mn-ea"/>
                <a:sym typeface="+mn-lt"/>
              </a:rPr>
              <a:t>运用教材揭示的客观事实以理服人</a:t>
            </a:r>
            <a:endParaRPr lang="ru-RU" altLang="zh-CN" sz="1600" b="1" dirty="0">
              <a:latin typeface="等线" pitchFamily="2" charset="-122"/>
              <a:ea typeface="等线" pitchFamily="2" charset="-122"/>
              <a:cs typeface="+mn-ea"/>
              <a:sym typeface="+mn-lt"/>
            </a:endParaRPr>
          </a:p>
        </p:txBody>
      </p:sp>
      <p:sp>
        <p:nvSpPr>
          <p:cNvPr id="135" name="TextBox 3">
            <a:extLst>
              <a:ext uri="{FF2B5EF4-FFF2-40B4-BE49-F238E27FC236}">
                <a16:creationId xmlns="" xmlns:a16="http://schemas.microsoft.com/office/drawing/2014/main" id="{950196DC-408C-43FF-96CD-21C5CBC71455}"/>
              </a:ext>
            </a:extLst>
          </p:cNvPr>
          <p:cNvSpPr txBox="1"/>
          <p:nvPr/>
        </p:nvSpPr>
        <p:spPr>
          <a:xfrm>
            <a:off x="7680455" y="5175430"/>
            <a:ext cx="4112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 smtClean="0">
                <a:latin typeface="等线" pitchFamily="2" charset="-122"/>
                <a:ea typeface="等线" pitchFamily="2" charset="-122"/>
                <a:cs typeface="+mn-ea"/>
              </a:rPr>
              <a:t>插图</a:t>
            </a:r>
            <a:r>
              <a:rPr lang="zh-CN" altLang="en-US" sz="1600" dirty="0">
                <a:latin typeface="等线" pitchFamily="2" charset="-122"/>
                <a:ea typeface="等线" pitchFamily="2" charset="-122"/>
                <a:cs typeface="+mn-ea"/>
              </a:rPr>
              <a:t>多达几百幅，教材插图就是</a:t>
            </a:r>
            <a:r>
              <a:rPr lang="en-US" altLang="zh-CN" sz="1600" dirty="0">
                <a:latin typeface="等线" pitchFamily="2" charset="-122"/>
                <a:ea typeface="等线" pitchFamily="2" charset="-122"/>
                <a:cs typeface="+mn-ea"/>
              </a:rPr>
              <a:t>"</a:t>
            </a:r>
            <a:r>
              <a:rPr lang="zh-CN" altLang="en-US" sz="1600" dirty="0">
                <a:latin typeface="等线" pitchFamily="2" charset="-122"/>
                <a:ea typeface="等线" pitchFamily="2" charset="-122"/>
                <a:cs typeface="+mn-ea"/>
              </a:rPr>
              <a:t>物</a:t>
            </a:r>
            <a:r>
              <a:rPr lang="en-US" altLang="zh-CN" sz="1600" dirty="0">
                <a:latin typeface="等线" pitchFamily="2" charset="-122"/>
                <a:ea typeface="等线" pitchFamily="2" charset="-122"/>
                <a:cs typeface="+mn-ea"/>
              </a:rPr>
              <a:t>"</a:t>
            </a:r>
            <a:r>
              <a:rPr lang="zh-CN" altLang="en-US" sz="1600" dirty="0">
                <a:latin typeface="等线" pitchFamily="2" charset="-122"/>
                <a:ea typeface="等线" pitchFamily="2" charset="-122"/>
                <a:cs typeface="+mn-ea"/>
              </a:rPr>
              <a:t>，要引导学生用</a:t>
            </a:r>
            <a:r>
              <a:rPr lang="en-US" altLang="zh-CN" sz="1600" dirty="0">
                <a:latin typeface="等线" pitchFamily="2" charset="-122"/>
                <a:ea typeface="等线" pitchFamily="2" charset="-122"/>
                <a:cs typeface="+mn-ea"/>
              </a:rPr>
              <a:t>"</a:t>
            </a:r>
            <a:r>
              <a:rPr lang="zh-CN" altLang="en-US" sz="1600" dirty="0">
                <a:latin typeface="等线" pitchFamily="2" charset="-122"/>
                <a:ea typeface="等线" pitchFamily="2" charset="-122"/>
                <a:cs typeface="+mn-ea"/>
              </a:rPr>
              <a:t>心</a:t>
            </a:r>
            <a:r>
              <a:rPr lang="en-US" altLang="zh-CN" sz="1600" dirty="0">
                <a:latin typeface="等线" pitchFamily="2" charset="-122"/>
                <a:ea typeface="等线" pitchFamily="2" charset="-122"/>
                <a:cs typeface="+mn-ea"/>
              </a:rPr>
              <a:t>"</a:t>
            </a:r>
            <a:r>
              <a:rPr lang="zh-CN" altLang="en-US" sz="1600" dirty="0">
                <a:latin typeface="等线" pitchFamily="2" charset="-122"/>
                <a:ea typeface="等线" pitchFamily="2" charset="-122"/>
                <a:cs typeface="+mn-ea"/>
              </a:rPr>
              <a:t>去观察。学生的注意力容易受到色彩斑斓的图案的吸引，即使看不懂图案，他们也不愿意去阅读旁边的文字说明，尤其是那些篇幅较长的文章更没有耐性去阅读。</a:t>
            </a:r>
            <a:endParaRPr lang="ru-RU" sz="1600" dirty="0">
              <a:latin typeface="等线" pitchFamily="2" charset="-122"/>
              <a:ea typeface="等线" pitchFamily="2" charset="-122"/>
              <a:cs typeface="+mn-ea"/>
              <a:sym typeface="+mn-lt"/>
            </a:endParaRPr>
          </a:p>
        </p:txBody>
      </p:sp>
      <p:sp>
        <p:nvSpPr>
          <p:cNvPr id="136" name="TextBox 4">
            <a:extLst>
              <a:ext uri="{FF2B5EF4-FFF2-40B4-BE49-F238E27FC236}">
                <a16:creationId xmlns="" xmlns:a16="http://schemas.microsoft.com/office/drawing/2014/main" id="{C29725D8-10AE-4292-95F3-35B9CC295887}"/>
              </a:ext>
            </a:extLst>
          </p:cNvPr>
          <p:cNvSpPr txBox="1"/>
          <p:nvPr/>
        </p:nvSpPr>
        <p:spPr>
          <a:xfrm>
            <a:off x="7680456" y="489629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等线" pitchFamily="2" charset="-122"/>
                <a:ea typeface="等线" pitchFamily="2" charset="-122"/>
                <a:cs typeface="+mn-ea"/>
              </a:rPr>
              <a:t>课文插图的陶冶功能</a:t>
            </a:r>
            <a:endParaRPr lang="ru-RU" altLang="zh-CN" sz="1600" b="1" dirty="0">
              <a:latin typeface="等线" pitchFamily="2" charset="-122"/>
              <a:ea typeface="等线" pitchFamily="2" charset="-122"/>
              <a:cs typeface="+mn-ea"/>
              <a:sym typeface="+mn-lt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844901" y="2737785"/>
            <a:ext cx="475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等线" pitchFamily="2" charset="-122"/>
                <a:ea typeface="等线" pitchFamily="2" charset="-122"/>
              </a:rPr>
              <a:t>如何</a:t>
            </a:r>
            <a:r>
              <a:rPr lang="zh-CN" altLang="en-US" sz="2000" b="1" dirty="0">
                <a:latin typeface="等线" pitchFamily="2" charset="-122"/>
                <a:ea typeface="等线" pitchFamily="2" charset="-122"/>
              </a:rPr>
              <a:t>挖掘小学语文新教材中的德育因素</a:t>
            </a:r>
          </a:p>
        </p:txBody>
      </p:sp>
    </p:spTree>
    <p:extLst>
      <p:ext uri="{BB962C8B-B14F-4D97-AF65-F5344CB8AC3E}">
        <p14:creationId xmlns:p14="http://schemas.microsoft.com/office/powerpoint/2010/main" val="22506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84000" t="-22000" r="-7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er搜索：半想象现实   http://chn.docer.com/works/?userid=199927538"/>
          <p:cNvSpPr>
            <a:spLocks noGrp="1"/>
          </p:cNvSpPr>
          <p:nvPr/>
        </p:nvSpPr>
        <p:spPr>
          <a:xfrm>
            <a:off x="689610" y="291186"/>
            <a:ext cx="7946416" cy="84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重点讲解</a:t>
            </a:r>
          </a:p>
        </p:txBody>
      </p:sp>
      <p:sp>
        <p:nvSpPr>
          <p:cNvPr id="9" name="矩形 8"/>
          <p:cNvSpPr/>
          <p:nvPr/>
        </p:nvSpPr>
        <p:spPr>
          <a:xfrm>
            <a:off x="729950" y="1166223"/>
            <a:ext cx="2551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为爱忙碌，因爱</a:t>
            </a:r>
            <a:r>
              <a:rPr lang="zh-CN" altLang="en-US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幸福</a:t>
            </a:r>
            <a:endParaRPr lang="zh-CN" altLang="en-US" dirty="0">
              <a:solidFill>
                <a:srgbClr val="508D60"/>
              </a:solidFill>
              <a:latin typeface="等线" pitchFamily="2" charset="-122"/>
              <a:ea typeface="等线" pitchFamily="2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6" t="29972" r="36962" b="12968"/>
          <a:stretch/>
        </p:blipFill>
        <p:spPr bwMode="auto">
          <a:xfrm>
            <a:off x="7611035" y="1350889"/>
            <a:ext cx="4580965" cy="549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852790" y="1701715"/>
            <a:ext cx="10550316" cy="866674"/>
            <a:chOff x="852790" y="1742056"/>
            <a:chExt cx="10550316" cy="866674"/>
          </a:xfrm>
        </p:grpSpPr>
        <p:sp>
          <p:nvSpPr>
            <p:cNvPr id="19" name="矩形 18"/>
            <p:cNvSpPr/>
            <p:nvPr/>
          </p:nvSpPr>
          <p:spPr>
            <a:xfrm>
              <a:off x="852790" y="1742056"/>
              <a:ext cx="10495402" cy="8666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62401" y="1809461"/>
              <a:ext cx="10440705" cy="732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从</a:t>
              </a:r>
              <a:r>
                <a:rPr lang="en-US" altLang="zh-CN" sz="16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2008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年的一天，我建立了博客，行走至今，我对教育有了新的认识。教育应在学校、家庭、社会合力下，才能获得真正的成功。</a:t>
              </a:r>
              <a:endParaRPr lang="zh-CN" altLang="en-US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844901" y="2778126"/>
            <a:ext cx="3023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等线" pitchFamily="2" charset="-122"/>
                <a:ea typeface="等线" pitchFamily="2" charset="-122"/>
              </a:rPr>
              <a:t>博</a:t>
            </a:r>
            <a:r>
              <a:rPr lang="zh-CN" altLang="en-US" sz="2000" b="1" dirty="0">
                <a:latin typeface="等线" pitchFamily="2" charset="-122"/>
                <a:ea typeface="等线" pitchFamily="2" charset="-122"/>
              </a:rPr>
              <a:t>客为教育打开新的通道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611035" y="2978181"/>
            <a:ext cx="4201824" cy="3882238"/>
            <a:chOff x="6793445" y="2177643"/>
            <a:chExt cx="4194476" cy="4682776"/>
          </a:xfrm>
        </p:grpSpPr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7484326" y="2177643"/>
              <a:ext cx="1445948" cy="3172282"/>
            </a:xfrm>
            <a:custGeom>
              <a:avLst/>
              <a:gdLst>
                <a:gd name="T0" fmla="*/ 3826 w 6044"/>
                <a:gd name="T1" fmla="*/ 750 h 13260"/>
                <a:gd name="T2" fmla="*/ 4058 w 6044"/>
                <a:gd name="T3" fmla="*/ 780 h 13260"/>
                <a:gd name="T4" fmla="*/ 4278 w 6044"/>
                <a:gd name="T5" fmla="*/ 843 h 13260"/>
                <a:gd name="T6" fmla="*/ 4483 w 6044"/>
                <a:gd name="T7" fmla="*/ 936 h 13260"/>
                <a:gd name="T8" fmla="*/ 4672 w 6044"/>
                <a:gd name="T9" fmla="*/ 1057 h 13260"/>
                <a:gd name="T10" fmla="*/ 4840 w 6044"/>
                <a:gd name="T11" fmla="*/ 1203 h 13260"/>
                <a:gd name="T12" fmla="*/ 4986 w 6044"/>
                <a:gd name="T13" fmla="*/ 1372 h 13260"/>
                <a:gd name="T14" fmla="*/ 5107 w 6044"/>
                <a:gd name="T15" fmla="*/ 1560 h 13260"/>
                <a:gd name="T16" fmla="*/ 5201 w 6044"/>
                <a:gd name="T17" fmla="*/ 1766 h 13260"/>
                <a:gd name="T18" fmla="*/ 5263 w 6044"/>
                <a:gd name="T19" fmla="*/ 1986 h 13260"/>
                <a:gd name="T20" fmla="*/ 5292 w 6044"/>
                <a:gd name="T21" fmla="*/ 2219 h 13260"/>
                <a:gd name="T22" fmla="*/ 2298 w 6044"/>
                <a:gd name="T23" fmla="*/ 5296 h 13260"/>
                <a:gd name="T24" fmla="*/ 2062 w 6044"/>
                <a:gd name="T25" fmla="*/ 5279 h 13260"/>
                <a:gd name="T26" fmla="*/ 1837 w 6044"/>
                <a:gd name="T27" fmla="*/ 5227 h 13260"/>
                <a:gd name="T28" fmla="*/ 1627 w 6044"/>
                <a:gd name="T29" fmla="*/ 5143 h 13260"/>
                <a:gd name="T30" fmla="*/ 1432 w 6044"/>
                <a:gd name="T31" fmla="*/ 5032 h 13260"/>
                <a:gd name="T32" fmla="*/ 1256 w 6044"/>
                <a:gd name="T33" fmla="*/ 4893 h 13260"/>
                <a:gd name="T34" fmla="*/ 1103 w 6044"/>
                <a:gd name="T35" fmla="*/ 4733 h 13260"/>
                <a:gd name="T36" fmla="*/ 973 w 6044"/>
                <a:gd name="T37" fmla="*/ 4550 h 13260"/>
                <a:gd name="T38" fmla="*/ 871 w 6044"/>
                <a:gd name="T39" fmla="*/ 4349 h 13260"/>
                <a:gd name="T40" fmla="*/ 798 w 6044"/>
                <a:gd name="T41" fmla="*/ 4134 h 13260"/>
                <a:gd name="T42" fmla="*/ 757 w 6044"/>
                <a:gd name="T43" fmla="*/ 3906 h 13260"/>
                <a:gd name="T44" fmla="*/ 748 w 6044"/>
                <a:gd name="T45" fmla="*/ 749 h 13260"/>
                <a:gd name="T46" fmla="*/ 6031 w 6044"/>
                <a:gd name="T47" fmla="*/ 2063 h 13260"/>
                <a:gd name="T48" fmla="*/ 5971 w 6044"/>
                <a:gd name="T49" fmla="*/ 1723 h 13260"/>
                <a:gd name="T50" fmla="*/ 5862 w 6044"/>
                <a:gd name="T51" fmla="*/ 1403 h 13260"/>
                <a:gd name="T52" fmla="*/ 5710 w 6044"/>
                <a:gd name="T53" fmla="*/ 1106 h 13260"/>
                <a:gd name="T54" fmla="*/ 5518 w 6044"/>
                <a:gd name="T55" fmla="*/ 837 h 13260"/>
                <a:gd name="T56" fmla="*/ 5290 w 6044"/>
                <a:gd name="T57" fmla="*/ 597 h 13260"/>
                <a:gd name="T58" fmla="*/ 5030 w 6044"/>
                <a:gd name="T59" fmla="*/ 393 h 13260"/>
                <a:gd name="T60" fmla="*/ 4741 w 6044"/>
                <a:gd name="T61" fmla="*/ 226 h 13260"/>
                <a:gd name="T62" fmla="*/ 4429 w 6044"/>
                <a:gd name="T63" fmla="*/ 104 h 13260"/>
                <a:gd name="T64" fmla="*/ 4096 w 6044"/>
                <a:gd name="T65" fmla="*/ 26 h 13260"/>
                <a:gd name="T66" fmla="*/ 3746 w 6044"/>
                <a:gd name="T67" fmla="*/ 0 h 13260"/>
                <a:gd name="T68" fmla="*/ 3 w 6044"/>
                <a:gd name="T69" fmla="*/ 3866 h 13260"/>
                <a:gd name="T70" fmla="*/ 47 w 6044"/>
                <a:gd name="T71" fmla="*/ 4211 h 13260"/>
                <a:gd name="T72" fmla="*/ 139 w 6044"/>
                <a:gd name="T73" fmla="*/ 4537 h 13260"/>
                <a:gd name="T74" fmla="*/ 278 w 6044"/>
                <a:gd name="T75" fmla="*/ 4843 h 13260"/>
                <a:gd name="T76" fmla="*/ 457 w 6044"/>
                <a:gd name="T77" fmla="*/ 5122 h 13260"/>
                <a:gd name="T78" fmla="*/ 673 w 6044"/>
                <a:gd name="T79" fmla="*/ 5372 h 13260"/>
                <a:gd name="T80" fmla="*/ 923 w 6044"/>
                <a:gd name="T81" fmla="*/ 5589 h 13260"/>
                <a:gd name="T82" fmla="*/ 1202 w 6044"/>
                <a:gd name="T83" fmla="*/ 5768 h 13260"/>
                <a:gd name="T84" fmla="*/ 1507 w 6044"/>
                <a:gd name="T85" fmla="*/ 5906 h 13260"/>
                <a:gd name="T86" fmla="*/ 1834 w 6044"/>
                <a:gd name="T87" fmla="*/ 5998 h 13260"/>
                <a:gd name="T88" fmla="*/ 2179 w 6044"/>
                <a:gd name="T89" fmla="*/ 6043 h 13260"/>
                <a:gd name="T90" fmla="*/ 5354 w 6044"/>
                <a:gd name="T91" fmla="*/ 13260 h 13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44" h="13260">
                  <a:moveTo>
                    <a:pt x="748" y="749"/>
                  </a:moveTo>
                  <a:lnTo>
                    <a:pt x="3746" y="749"/>
                  </a:lnTo>
                  <a:lnTo>
                    <a:pt x="3826" y="750"/>
                  </a:lnTo>
                  <a:lnTo>
                    <a:pt x="3904" y="756"/>
                  </a:lnTo>
                  <a:lnTo>
                    <a:pt x="3982" y="766"/>
                  </a:lnTo>
                  <a:lnTo>
                    <a:pt x="4058" y="780"/>
                  </a:lnTo>
                  <a:lnTo>
                    <a:pt x="4132" y="797"/>
                  </a:lnTo>
                  <a:lnTo>
                    <a:pt x="4206" y="818"/>
                  </a:lnTo>
                  <a:lnTo>
                    <a:pt x="4278" y="843"/>
                  </a:lnTo>
                  <a:lnTo>
                    <a:pt x="4348" y="870"/>
                  </a:lnTo>
                  <a:lnTo>
                    <a:pt x="4416" y="901"/>
                  </a:lnTo>
                  <a:lnTo>
                    <a:pt x="4483" y="936"/>
                  </a:lnTo>
                  <a:lnTo>
                    <a:pt x="4549" y="973"/>
                  </a:lnTo>
                  <a:lnTo>
                    <a:pt x="4612" y="1014"/>
                  </a:lnTo>
                  <a:lnTo>
                    <a:pt x="4672" y="1057"/>
                  </a:lnTo>
                  <a:lnTo>
                    <a:pt x="4730" y="1103"/>
                  </a:lnTo>
                  <a:lnTo>
                    <a:pt x="4787" y="1152"/>
                  </a:lnTo>
                  <a:lnTo>
                    <a:pt x="4840" y="1203"/>
                  </a:lnTo>
                  <a:lnTo>
                    <a:pt x="4892" y="1257"/>
                  </a:lnTo>
                  <a:lnTo>
                    <a:pt x="4940" y="1313"/>
                  </a:lnTo>
                  <a:lnTo>
                    <a:pt x="4986" y="1372"/>
                  </a:lnTo>
                  <a:lnTo>
                    <a:pt x="5029" y="1433"/>
                  </a:lnTo>
                  <a:lnTo>
                    <a:pt x="5070" y="1496"/>
                  </a:lnTo>
                  <a:lnTo>
                    <a:pt x="5107" y="1560"/>
                  </a:lnTo>
                  <a:lnTo>
                    <a:pt x="5142" y="1627"/>
                  </a:lnTo>
                  <a:lnTo>
                    <a:pt x="5173" y="1696"/>
                  </a:lnTo>
                  <a:lnTo>
                    <a:pt x="5201" y="1766"/>
                  </a:lnTo>
                  <a:lnTo>
                    <a:pt x="5224" y="1838"/>
                  </a:lnTo>
                  <a:lnTo>
                    <a:pt x="5245" y="1911"/>
                  </a:lnTo>
                  <a:lnTo>
                    <a:pt x="5263" y="1986"/>
                  </a:lnTo>
                  <a:lnTo>
                    <a:pt x="5276" y="2062"/>
                  </a:lnTo>
                  <a:lnTo>
                    <a:pt x="5286" y="2140"/>
                  </a:lnTo>
                  <a:lnTo>
                    <a:pt x="5292" y="2219"/>
                  </a:lnTo>
                  <a:lnTo>
                    <a:pt x="5295" y="2298"/>
                  </a:lnTo>
                  <a:lnTo>
                    <a:pt x="5295" y="5296"/>
                  </a:lnTo>
                  <a:lnTo>
                    <a:pt x="2298" y="5296"/>
                  </a:lnTo>
                  <a:lnTo>
                    <a:pt x="2217" y="5295"/>
                  </a:lnTo>
                  <a:lnTo>
                    <a:pt x="2140" y="5289"/>
                  </a:lnTo>
                  <a:lnTo>
                    <a:pt x="2062" y="5279"/>
                  </a:lnTo>
                  <a:lnTo>
                    <a:pt x="1985" y="5265"/>
                  </a:lnTo>
                  <a:lnTo>
                    <a:pt x="1911" y="5248"/>
                  </a:lnTo>
                  <a:lnTo>
                    <a:pt x="1837" y="5227"/>
                  </a:lnTo>
                  <a:lnTo>
                    <a:pt x="1765" y="5202"/>
                  </a:lnTo>
                  <a:lnTo>
                    <a:pt x="1695" y="5175"/>
                  </a:lnTo>
                  <a:lnTo>
                    <a:pt x="1627" y="5143"/>
                  </a:lnTo>
                  <a:lnTo>
                    <a:pt x="1560" y="5110"/>
                  </a:lnTo>
                  <a:lnTo>
                    <a:pt x="1495" y="5073"/>
                  </a:lnTo>
                  <a:lnTo>
                    <a:pt x="1432" y="5032"/>
                  </a:lnTo>
                  <a:lnTo>
                    <a:pt x="1371" y="4988"/>
                  </a:lnTo>
                  <a:lnTo>
                    <a:pt x="1313" y="4943"/>
                  </a:lnTo>
                  <a:lnTo>
                    <a:pt x="1256" y="4893"/>
                  </a:lnTo>
                  <a:lnTo>
                    <a:pt x="1203" y="4843"/>
                  </a:lnTo>
                  <a:lnTo>
                    <a:pt x="1151" y="4788"/>
                  </a:lnTo>
                  <a:lnTo>
                    <a:pt x="1103" y="4733"/>
                  </a:lnTo>
                  <a:lnTo>
                    <a:pt x="1057" y="4673"/>
                  </a:lnTo>
                  <a:lnTo>
                    <a:pt x="1014" y="4613"/>
                  </a:lnTo>
                  <a:lnTo>
                    <a:pt x="973" y="4550"/>
                  </a:lnTo>
                  <a:lnTo>
                    <a:pt x="936" y="4485"/>
                  </a:lnTo>
                  <a:lnTo>
                    <a:pt x="902" y="4419"/>
                  </a:lnTo>
                  <a:lnTo>
                    <a:pt x="871" y="4349"/>
                  </a:lnTo>
                  <a:lnTo>
                    <a:pt x="842" y="4279"/>
                  </a:lnTo>
                  <a:lnTo>
                    <a:pt x="819" y="4207"/>
                  </a:lnTo>
                  <a:lnTo>
                    <a:pt x="798" y="4134"/>
                  </a:lnTo>
                  <a:lnTo>
                    <a:pt x="781" y="4059"/>
                  </a:lnTo>
                  <a:lnTo>
                    <a:pt x="767" y="3984"/>
                  </a:lnTo>
                  <a:lnTo>
                    <a:pt x="757" y="3906"/>
                  </a:lnTo>
                  <a:lnTo>
                    <a:pt x="751" y="3827"/>
                  </a:lnTo>
                  <a:lnTo>
                    <a:pt x="748" y="3748"/>
                  </a:lnTo>
                  <a:lnTo>
                    <a:pt x="748" y="749"/>
                  </a:lnTo>
                  <a:close/>
                  <a:moveTo>
                    <a:pt x="6044" y="2298"/>
                  </a:moveTo>
                  <a:lnTo>
                    <a:pt x="6040" y="2179"/>
                  </a:lnTo>
                  <a:lnTo>
                    <a:pt x="6031" y="2063"/>
                  </a:lnTo>
                  <a:lnTo>
                    <a:pt x="6016" y="1948"/>
                  </a:lnTo>
                  <a:lnTo>
                    <a:pt x="5997" y="1834"/>
                  </a:lnTo>
                  <a:lnTo>
                    <a:pt x="5971" y="1723"/>
                  </a:lnTo>
                  <a:lnTo>
                    <a:pt x="5940" y="1614"/>
                  </a:lnTo>
                  <a:lnTo>
                    <a:pt x="5904" y="1508"/>
                  </a:lnTo>
                  <a:lnTo>
                    <a:pt x="5862" y="1403"/>
                  </a:lnTo>
                  <a:lnTo>
                    <a:pt x="5816" y="1302"/>
                  </a:lnTo>
                  <a:lnTo>
                    <a:pt x="5766" y="1203"/>
                  </a:lnTo>
                  <a:lnTo>
                    <a:pt x="5710" y="1106"/>
                  </a:lnTo>
                  <a:lnTo>
                    <a:pt x="5651" y="1014"/>
                  </a:lnTo>
                  <a:lnTo>
                    <a:pt x="5586" y="923"/>
                  </a:lnTo>
                  <a:lnTo>
                    <a:pt x="5518" y="837"/>
                  </a:lnTo>
                  <a:lnTo>
                    <a:pt x="5447" y="753"/>
                  </a:lnTo>
                  <a:lnTo>
                    <a:pt x="5370" y="674"/>
                  </a:lnTo>
                  <a:lnTo>
                    <a:pt x="5290" y="597"/>
                  </a:lnTo>
                  <a:lnTo>
                    <a:pt x="5207" y="525"/>
                  </a:lnTo>
                  <a:lnTo>
                    <a:pt x="5121" y="456"/>
                  </a:lnTo>
                  <a:lnTo>
                    <a:pt x="5030" y="393"/>
                  </a:lnTo>
                  <a:lnTo>
                    <a:pt x="4937" y="332"/>
                  </a:lnTo>
                  <a:lnTo>
                    <a:pt x="4841" y="277"/>
                  </a:lnTo>
                  <a:lnTo>
                    <a:pt x="4741" y="226"/>
                  </a:lnTo>
                  <a:lnTo>
                    <a:pt x="4640" y="180"/>
                  </a:lnTo>
                  <a:lnTo>
                    <a:pt x="4536" y="140"/>
                  </a:lnTo>
                  <a:lnTo>
                    <a:pt x="4429" y="104"/>
                  </a:lnTo>
                  <a:lnTo>
                    <a:pt x="4320" y="73"/>
                  </a:lnTo>
                  <a:lnTo>
                    <a:pt x="4209" y="47"/>
                  </a:lnTo>
                  <a:lnTo>
                    <a:pt x="4096" y="26"/>
                  </a:lnTo>
                  <a:lnTo>
                    <a:pt x="3980" y="12"/>
                  </a:lnTo>
                  <a:lnTo>
                    <a:pt x="3864" y="2"/>
                  </a:lnTo>
                  <a:lnTo>
                    <a:pt x="3746" y="0"/>
                  </a:lnTo>
                  <a:lnTo>
                    <a:pt x="0" y="0"/>
                  </a:lnTo>
                  <a:lnTo>
                    <a:pt x="0" y="3748"/>
                  </a:lnTo>
                  <a:lnTo>
                    <a:pt x="3" y="3866"/>
                  </a:lnTo>
                  <a:lnTo>
                    <a:pt x="12" y="3982"/>
                  </a:lnTo>
                  <a:lnTo>
                    <a:pt x="27" y="4097"/>
                  </a:lnTo>
                  <a:lnTo>
                    <a:pt x="47" y="4211"/>
                  </a:lnTo>
                  <a:lnTo>
                    <a:pt x="73" y="4322"/>
                  </a:lnTo>
                  <a:lnTo>
                    <a:pt x="103" y="4431"/>
                  </a:lnTo>
                  <a:lnTo>
                    <a:pt x="139" y="4537"/>
                  </a:lnTo>
                  <a:lnTo>
                    <a:pt x="181" y="4642"/>
                  </a:lnTo>
                  <a:lnTo>
                    <a:pt x="227" y="4744"/>
                  </a:lnTo>
                  <a:lnTo>
                    <a:pt x="278" y="4843"/>
                  </a:lnTo>
                  <a:lnTo>
                    <a:pt x="333" y="4939"/>
                  </a:lnTo>
                  <a:lnTo>
                    <a:pt x="393" y="5032"/>
                  </a:lnTo>
                  <a:lnTo>
                    <a:pt x="457" y="5122"/>
                  </a:lnTo>
                  <a:lnTo>
                    <a:pt x="525" y="5209"/>
                  </a:lnTo>
                  <a:lnTo>
                    <a:pt x="596" y="5293"/>
                  </a:lnTo>
                  <a:lnTo>
                    <a:pt x="673" y="5372"/>
                  </a:lnTo>
                  <a:lnTo>
                    <a:pt x="753" y="5448"/>
                  </a:lnTo>
                  <a:lnTo>
                    <a:pt x="836" y="5520"/>
                  </a:lnTo>
                  <a:lnTo>
                    <a:pt x="923" y="5589"/>
                  </a:lnTo>
                  <a:lnTo>
                    <a:pt x="1013" y="5652"/>
                  </a:lnTo>
                  <a:lnTo>
                    <a:pt x="1107" y="5713"/>
                  </a:lnTo>
                  <a:lnTo>
                    <a:pt x="1202" y="5768"/>
                  </a:lnTo>
                  <a:lnTo>
                    <a:pt x="1302" y="5819"/>
                  </a:lnTo>
                  <a:lnTo>
                    <a:pt x="1403" y="5865"/>
                  </a:lnTo>
                  <a:lnTo>
                    <a:pt x="1507" y="5906"/>
                  </a:lnTo>
                  <a:lnTo>
                    <a:pt x="1614" y="5941"/>
                  </a:lnTo>
                  <a:lnTo>
                    <a:pt x="1723" y="5972"/>
                  </a:lnTo>
                  <a:lnTo>
                    <a:pt x="1834" y="5998"/>
                  </a:lnTo>
                  <a:lnTo>
                    <a:pt x="1947" y="6019"/>
                  </a:lnTo>
                  <a:lnTo>
                    <a:pt x="2063" y="6033"/>
                  </a:lnTo>
                  <a:lnTo>
                    <a:pt x="2179" y="6043"/>
                  </a:lnTo>
                  <a:lnTo>
                    <a:pt x="2298" y="6045"/>
                  </a:lnTo>
                  <a:lnTo>
                    <a:pt x="5354" y="6045"/>
                  </a:lnTo>
                  <a:lnTo>
                    <a:pt x="5354" y="13260"/>
                  </a:lnTo>
                  <a:lnTo>
                    <a:pt x="6044" y="13260"/>
                  </a:lnTo>
                  <a:lnTo>
                    <a:pt x="6044" y="229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51" tIns="30475" rIns="60951" bIns="30475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cs typeface="+mn-ea"/>
                <a:sym typeface="+mn-lt"/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9083596" y="3178610"/>
              <a:ext cx="1904325" cy="3679464"/>
            </a:xfrm>
            <a:custGeom>
              <a:avLst/>
              <a:gdLst>
                <a:gd name="T0" fmla="*/ 974 w 7959"/>
                <a:gd name="T1" fmla="*/ 2827 h 15377"/>
                <a:gd name="T2" fmla="*/ 1028 w 7959"/>
                <a:gd name="T3" fmla="*/ 2520 h 15377"/>
                <a:gd name="T4" fmla="*/ 1126 w 7959"/>
                <a:gd name="T5" fmla="*/ 2231 h 15377"/>
                <a:gd name="T6" fmla="*/ 1264 w 7959"/>
                <a:gd name="T7" fmla="*/ 1963 h 15377"/>
                <a:gd name="T8" fmla="*/ 1437 w 7959"/>
                <a:gd name="T9" fmla="*/ 1719 h 15377"/>
                <a:gd name="T10" fmla="*/ 1643 w 7959"/>
                <a:gd name="T11" fmla="*/ 1503 h 15377"/>
                <a:gd name="T12" fmla="*/ 1878 w 7959"/>
                <a:gd name="T13" fmla="*/ 1318 h 15377"/>
                <a:gd name="T14" fmla="*/ 2139 w 7959"/>
                <a:gd name="T15" fmla="*/ 1168 h 15377"/>
                <a:gd name="T16" fmla="*/ 2422 w 7959"/>
                <a:gd name="T17" fmla="*/ 1056 h 15377"/>
                <a:gd name="T18" fmla="*/ 2722 w 7959"/>
                <a:gd name="T19" fmla="*/ 986 h 15377"/>
                <a:gd name="T20" fmla="*/ 3038 w 7959"/>
                <a:gd name="T21" fmla="*/ 963 h 15377"/>
                <a:gd name="T22" fmla="*/ 6994 w 7959"/>
                <a:gd name="T23" fmla="*/ 5029 h 15377"/>
                <a:gd name="T24" fmla="*/ 6955 w 7959"/>
                <a:gd name="T25" fmla="*/ 5341 h 15377"/>
                <a:gd name="T26" fmla="*/ 6871 w 7959"/>
                <a:gd name="T27" fmla="*/ 5636 h 15377"/>
                <a:gd name="T28" fmla="*/ 6746 w 7959"/>
                <a:gd name="T29" fmla="*/ 5912 h 15377"/>
                <a:gd name="T30" fmla="*/ 6584 w 7959"/>
                <a:gd name="T31" fmla="*/ 6164 h 15377"/>
                <a:gd name="T32" fmla="*/ 6389 w 7959"/>
                <a:gd name="T33" fmla="*/ 6390 h 15377"/>
                <a:gd name="T34" fmla="*/ 6163 w 7959"/>
                <a:gd name="T35" fmla="*/ 6587 h 15377"/>
                <a:gd name="T36" fmla="*/ 5909 w 7959"/>
                <a:gd name="T37" fmla="*/ 6749 h 15377"/>
                <a:gd name="T38" fmla="*/ 5634 w 7959"/>
                <a:gd name="T39" fmla="*/ 6873 h 15377"/>
                <a:gd name="T40" fmla="*/ 5339 w 7959"/>
                <a:gd name="T41" fmla="*/ 6958 h 15377"/>
                <a:gd name="T42" fmla="*/ 5029 w 7959"/>
                <a:gd name="T43" fmla="*/ 6997 h 15377"/>
                <a:gd name="T44" fmla="*/ 963 w 7959"/>
                <a:gd name="T45" fmla="*/ 3038 h 15377"/>
                <a:gd name="T46" fmla="*/ 890 w 7959"/>
                <a:gd name="T47" fmla="*/ 7961 h 15377"/>
                <a:gd name="T48" fmla="*/ 5232 w 7959"/>
                <a:gd name="T49" fmla="*/ 7946 h 15377"/>
                <a:gd name="T50" fmla="*/ 5681 w 7959"/>
                <a:gd name="T51" fmla="*/ 7866 h 15377"/>
                <a:gd name="T52" fmla="*/ 6103 w 7959"/>
                <a:gd name="T53" fmla="*/ 7723 h 15377"/>
                <a:gd name="T54" fmla="*/ 6496 w 7959"/>
                <a:gd name="T55" fmla="*/ 7522 h 15377"/>
                <a:gd name="T56" fmla="*/ 6853 w 7959"/>
                <a:gd name="T57" fmla="*/ 7268 h 15377"/>
                <a:gd name="T58" fmla="*/ 7170 w 7959"/>
                <a:gd name="T59" fmla="*/ 6966 h 15377"/>
                <a:gd name="T60" fmla="*/ 7440 w 7959"/>
                <a:gd name="T61" fmla="*/ 6621 h 15377"/>
                <a:gd name="T62" fmla="*/ 7660 w 7959"/>
                <a:gd name="T63" fmla="*/ 6241 h 15377"/>
                <a:gd name="T64" fmla="*/ 7822 w 7959"/>
                <a:gd name="T65" fmla="*/ 5827 h 15377"/>
                <a:gd name="T66" fmla="*/ 7924 w 7959"/>
                <a:gd name="T67" fmla="*/ 5385 h 15377"/>
                <a:gd name="T68" fmla="*/ 7959 w 7959"/>
                <a:gd name="T69" fmla="*/ 4923 h 15377"/>
                <a:gd name="T70" fmla="*/ 2881 w 7959"/>
                <a:gd name="T71" fmla="*/ 4 h 15377"/>
                <a:gd name="T72" fmla="*/ 2425 w 7959"/>
                <a:gd name="T73" fmla="*/ 62 h 15377"/>
                <a:gd name="T74" fmla="*/ 1994 w 7959"/>
                <a:gd name="T75" fmla="*/ 184 h 15377"/>
                <a:gd name="T76" fmla="*/ 1590 w 7959"/>
                <a:gd name="T77" fmla="*/ 367 h 15377"/>
                <a:gd name="T78" fmla="*/ 1221 w 7959"/>
                <a:gd name="T79" fmla="*/ 603 h 15377"/>
                <a:gd name="T80" fmla="*/ 890 w 7959"/>
                <a:gd name="T81" fmla="*/ 890 h 15377"/>
                <a:gd name="T82" fmla="*/ 604 w 7959"/>
                <a:gd name="T83" fmla="*/ 1220 h 15377"/>
                <a:gd name="T84" fmla="*/ 367 w 7959"/>
                <a:gd name="T85" fmla="*/ 1591 h 15377"/>
                <a:gd name="T86" fmla="*/ 184 w 7959"/>
                <a:gd name="T87" fmla="*/ 1994 h 15377"/>
                <a:gd name="T88" fmla="*/ 62 w 7959"/>
                <a:gd name="T89" fmla="*/ 2426 h 15377"/>
                <a:gd name="T90" fmla="*/ 4 w 7959"/>
                <a:gd name="T91" fmla="*/ 2882 h 15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59" h="15377">
                  <a:moveTo>
                    <a:pt x="963" y="3038"/>
                  </a:moveTo>
                  <a:lnTo>
                    <a:pt x="965" y="2932"/>
                  </a:lnTo>
                  <a:lnTo>
                    <a:pt x="974" y="2827"/>
                  </a:lnTo>
                  <a:lnTo>
                    <a:pt x="986" y="2723"/>
                  </a:lnTo>
                  <a:lnTo>
                    <a:pt x="1005" y="2620"/>
                  </a:lnTo>
                  <a:lnTo>
                    <a:pt x="1028" y="2520"/>
                  </a:lnTo>
                  <a:lnTo>
                    <a:pt x="1057" y="2421"/>
                  </a:lnTo>
                  <a:lnTo>
                    <a:pt x="1089" y="2325"/>
                  </a:lnTo>
                  <a:lnTo>
                    <a:pt x="1126" y="2231"/>
                  </a:lnTo>
                  <a:lnTo>
                    <a:pt x="1168" y="2140"/>
                  </a:lnTo>
                  <a:lnTo>
                    <a:pt x="1213" y="2049"/>
                  </a:lnTo>
                  <a:lnTo>
                    <a:pt x="1264" y="1963"/>
                  </a:lnTo>
                  <a:lnTo>
                    <a:pt x="1317" y="1879"/>
                  </a:lnTo>
                  <a:lnTo>
                    <a:pt x="1375" y="1797"/>
                  </a:lnTo>
                  <a:lnTo>
                    <a:pt x="1437" y="1719"/>
                  </a:lnTo>
                  <a:lnTo>
                    <a:pt x="1503" y="1644"/>
                  </a:lnTo>
                  <a:lnTo>
                    <a:pt x="1572" y="1571"/>
                  </a:lnTo>
                  <a:lnTo>
                    <a:pt x="1643" y="1503"/>
                  </a:lnTo>
                  <a:lnTo>
                    <a:pt x="1719" y="1438"/>
                  </a:lnTo>
                  <a:lnTo>
                    <a:pt x="1797" y="1376"/>
                  </a:lnTo>
                  <a:lnTo>
                    <a:pt x="1878" y="1318"/>
                  </a:lnTo>
                  <a:lnTo>
                    <a:pt x="1962" y="1263"/>
                  </a:lnTo>
                  <a:lnTo>
                    <a:pt x="2050" y="1214"/>
                  </a:lnTo>
                  <a:lnTo>
                    <a:pt x="2139" y="1168"/>
                  </a:lnTo>
                  <a:lnTo>
                    <a:pt x="2231" y="1126"/>
                  </a:lnTo>
                  <a:lnTo>
                    <a:pt x="2325" y="1089"/>
                  </a:lnTo>
                  <a:lnTo>
                    <a:pt x="2422" y="1056"/>
                  </a:lnTo>
                  <a:lnTo>
                    <a:pt x="2521" y="1028"/>
                  </a:lnTo>
                  <a:lnTo>
                    <a:pt x="2621" y="1005"/>
                  </a:lnTo>
                  <a:lnTo>
                    <a:pt x="2722" y="986"/>
                  </a:lnTo>
                  <a:lnTo>
                    <a:pt x="2826" y="973"/>
                  </a:lnTo>
                  <a:lnTo>
                    <a:pt x="2932" y="965"/>
                  </a:lnTo>
                  <a:lnTo>
                    <a:pt x="3038" y="963"/>
                  </a:lnTo>
                  <a:lnTo>
                    <a:pt x="6997" y="963"/>
                  </a:lnTo>
                  <a:lnTo>
                    <a:pt x="6997" y="4923"/>
                  </a:lnTo>
                  <a:lnTo>
                    <a:pt x="6994" y="5029"/>
                  </a:lnTo>
                  <a:lnTo>
                    <a:pt x="6987" y="5134"/>
                  </a:lnTo>
                  <a:lnTo>
                    <a:pt x="6973" y="5238"/>
                  </a:lnTo>
                  <a:lnTo>
                    <a:pt x="6955" y="5341"/>
                  </a:lnTo>
                  <a:lnTo>
                    <a:pt x="6931" y="5441"/>
                  </a:lnTo>
                  <a:lnTo>
                    <a:pt x="6904" y="5540"/>
                  </a:lnTo>
                  <a:lnTo>
                    <a:pt x="6871" y="5636"/>
                  </a:lnTo>
                  <a:lnTo>
                    <a:pt x="6834" y="5730"/>
                  </a:lnTo>
                  <a:lnTo>
                    <a:pt x="6791" y="5823"/>
                  </a:lnTo>
                  <a:lnTo>
                    <a:pt x="6746" y="5912"/>
                  </a:lnTo>
                  <a:lnTo>
                    <a:pt x="6696" y="5998"/>
                  </a:lnTo>
                  <a:lnTo>
                    <a:pt x="6642" y="6082"/>
                  </a:lnTo>
                  <a:lnTo>
                    <a:pt x="6584" y="6164"/>
                  </a:lnTo>
                  <a:lnTo>
                    <a:pt x="6522" y="6243"/>
                  </a:lnTo>
                  <a:lnTo>
                    <a:pt x="6457" y="6319"/>
                  </a:lnTo>
                  <a:lnTo>
                    <a:pt x="6389" y="6390"/>
                  </a:lnTo>
                  <a:lnTo>
                    <a:pt x="6316" y="6459"/>
                  </a:lnTo>
                  <a:lnTo>
                    <a:pt x="6240" y="6525"/>
                  </a:lnTo>
                  <a:lnTo>
                    <a:pt x="6163" y="6587"/>
                  </a:lnTo>
                  <a:lnTo>
                    <a:pt x="6081" y="6644"/>
                  </a:lnTo>
                  <a:lnTo>
                    <a:pt x="5997" y="6698"/>
                  </a:lnTo>
                  <a:lnTo>
                    <a:pt x="5909" y="6749"/>
                  </a:lnTo>
                  <a:lnTo>
                    <a:pt x="5820" y="6794"/>
                  </a:lnTo>
                  <a:lnTo>
                    <a:pt x="5729" y="6835"/>
                  </a:lnTo>
                  <a:lnTo>
                    <a:pt x="5634" y="6873"/>
                  </a:lnTo>
                  <a:lnTo>
                    <a:pt x="5538" y="6906"/>
                  </a:lnTo>
                  <a:lnTo>
                    <a:pt x="5440" y="6934"/>
                  </a:lnTo>
                  <a:lnTo>
                    <a:pt x="5339" y="6958"/>
                  </a:lnTo>
                  <a:lnTo>
                    <a:pt x="5237" y="6975"/>
                  </a:lnTo>
                  <a:lnTo>
                    <a:pt x="5134" y="6988"/>
                  </a:lnTo>
                  <a:lnTo>
                    <a:pt x="5029" y="6997"/>
                  </a:lnTo>
                  <a:lnTo>
                    <a:pt x="4921" y="7000"/>
                  </a:lnTo>
                  <a:lnTo>
                    <a:pt x="963" y="7000"/>
                  </a:lnTo>
                  <a:lnTo>
                    <a:pt x="963" y="3038"/>
                  </a:lnTo>
                  <a:close/>
                  <a:moveTo>
                    <a:pt x="0" y="15377"/>
                  </a:moveTo>
                  <a:lnTo>
                    <a:pt x="890" y="15377"/>
                  </a:lnTo>
                  <a:lnTo>
                    <a:pt x="890" y="7961"/>
                  </a:lnTo>
                  <a:lnTo>
                    <a:pt x="4921" y="7961"/>
                  </a:lnTo>
                  <a:lnTo>
                    <a:pt x="5078" y="7957"/>
                  </a:lnTo>
                  <a:lnTo>
                    <a:pt x="5232" y="7946"/>
                  </a:lnTo>
                  <a:lnTo>
                    <a:pt x="5384" y="7927"/>
                  </a:lnTo>
                  <a:lnTo>
                    <a:pt x="5534" y="7899"/>
                  </a:lnTo>
                  <a:lnTo>
                    <a:pt x="5681" y="7866"/>
                  </a:lnTo>
                  <a:lnTo>
                    <a:pt x="5824" y="7825"/>
                  </a:lnTo>
                  <a:lnTo>
                    <a:pt x="5966" y="7777"/>
                  </a:lnTo>
                  <a:lnTo>
                    <a:pt x="6103" y="7723"/>
                  </a:lnTo>
                  <a:lnTo>
                    <a:pt x="6238" y="7662"/>
                  </a:lnTo>
                  <a:lnTo>
                    <a:pt x="6369" y="7595"/>
                  </a:lnTo>
                  <a:lnTo>
                    <a:pt x="6496" y="7522"/>
                  </a:lnTo>
                  <a:lnTo>
                    <a:pt x="6620" y="7443"/>
                  </a:lnTo>
                  <a:lnTo>
                    <a:pt x="6738" y="7358"/>
                  </a:lnTo>
                  <a:lnTo>
                    <a:pt x="6853" y="7268"/>
                  </a:lnTo>
                  <a:lnTo>
                    <a:pt x="6963" y="7173"/>
                  </a:lnTo>
                  <a:lnTo>
                    <a:pt x="7069" y="7071"/>
                  </a:lnTo>
                  <a:lnTo>
                    <a:pt x="7170" y="6966"/>
                  </a:lnTo>
                  <a:lnTo>
                    <a:pt x="7266" y="6856"/>
                  </a:lnTo>
                  <a:lnTo>
                    <a:pt x="7356" y="6741"/>
                  </a:lnTo>
                  <a:lnTo>
                    <a:pt x="7440" y="6621"/>
                  </a:lnTo>
                  <a:lnTo>
                    <a:pt x="7519" y="6499"/>
                  </a:lnTo>
                  <a:lnTo>
                    <a:pt x="7592" y="6372"/>
                  </a:lnTo>
                  <a:lnTo>
                    <a:pt x="7660" y="6241"/>
                  </a:lnTo>
                  <a:lnTo>
                    <a:pt x="7721" y="6106"/>
                  </a:lnTo>
                  <a:lnTo>
                    <a:pt x="7775" y="5968"/>
                  </a:lnTo>
                  <a:lnTo>
                    <a:pt x="7822" y="5827"/>
                  </a:lnTo>
                  <a:lnTo>
                    <a:pt x="7864" y="5682"/>
                  </a:lnTo>
                  <a:lnTo>
                    <a:pt x="7897" y="5535"/>
                  </a:lnTo>
                  <a:lnTo>
                    <a:pt x="7924" y="5385"/>
                  </a:lnTo>
                  <a:lnTo>
                    <a:pt x="7943" y="5233"/>
                  </a:lnTo>
                  <a:lnTo>
                    <a:pt x="7955" y="5079"/>
                  </a:lnTo>
                  <a:lnTo>
                    <a:pt x="7959" y="4923"/>
                  </a:lnTo>
                  <a:lnTo>
                    <a:pt x="7959" y="0"/>
                  </a:lnTo>
                  <a:lnTo>
                    <a:pt x="3038" y="0"/>
                  </a:lnTo>
                  <a:lnTo>
                    <a:pt x="2881" y="4"/>
                  </a:lnTo>
                  <a:lnTo>
                    <a:pt x="2728" y="16"/>
                  </a:lnTo>
                  <a:lnTo>
                    <a:pt x="2575" y="35"/>
                  </a:lnTo>
                  <a:lnTo>
                    <a:pt x="2425" y="62"/>
                  </a:lnTo>
                  <a:lnTo>
                    <a:pt x="2278" y="95"/>
                  </a:lnTo>
                  <a:lnTo>
                    <a:pt x="2135" y="136"/>
                  </a:lnTo>
                  <a:lnTo>
                    <a:pt x="1994" y="184"/>
                  </a:lnTo>
                  <a:lnTo>
                    <a:pt x="1856" y="239"/>
                  </a:lnTo>
                  <a:lnTo>
                    <a:pt x="1721" y="299"/>
                  </a:lnTo>
                  <a:lnTo>
                    <a:pt x="1590" y="367"/>
                  </a:lnTo>
                  <a:lnTo>
                    <a:pt x="1463" y="440"/>
                  </a:lnTo>
                  <a:lnTo>
                    <a:pt x="1339" y="519"/>
                  </a:lnTo>
                  <a:lnTo>
                    <a:pt x="1221" y="603"/>
                  </a:lnTo>
                  <a:lnTo>
                    <a:pt x="1106" y="693"/>
                  </a:lnTo>
                  <a:lnTo>
                    <a:pt x="996" y="790"/>
                  </a:lnTo>
                  <a:lnTo>
                    <a:pt x="890" y="890"/>
                  </a:lnTo>
                  <a:lnTo>
                    <a:pt x="790" y="995"/>
                  </a:lnTo>
                  <a:lnTo>
                    <a:pt x="695" y="1106"/>
                  </a:lnTo>
                  <a:lnTo>
                    <a:pt x="604" y="1220"/>
                  </a:lnTo>
                  <a:lnTo>
                    <a:pt x="519" y="1340"/>
                  </a:lnTo>
                  <a:lnTo>
                    <a:pt x="440" y="1464"/>
                  </a:lnTo>
                  <a:lnTo>
                    <a:pt x="367" y="1591"/>
                  </a:lnTo>
                  <a:lnTo>
                    <a:pt x="300" y="1722"/>
                  </a:lnTo>
                  <a:lnTo>
                    <a:pt x="239" y="1855"/>
                  </a:lnTo>
                  <a:lnTo>
                    <a:pt x="184" y="1994"/>
                  </a:lnTo>
                  <a:lnTo>
                    <a:pt x="137" y="2135"/>
                  </a:lnTo>
                  <a:lnTo>
                    <a:pt x="97" y="2279"/>
                  </a:lnTo>
                  <a:lnTo>
                    <a:pt x="62" y="2426"/>
                  </a:lnTo>
                  <a:lnTo>
                    <a:pt x="36" y="2576"/>
                  </a:lnTo>
                  <a:lnTo>
                    <a:pt x="16" y="2728"/>
                  </a:lnTo>
                  <a:lnTo>
                    <a:pt x="4" y="2882"/>
                  </a:lnTo>
                  <a:lnTo>
                    <a:pt x="0" y="3038"/>
                  </a:lnTo>
                  <a:lnTo>
                    <a:pt x="0" y="153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51" tIns="30475" rIns="60951" bIns="30475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cs typeface="+mn-ea"/>
                <a:sym typeface="+mn-lt"/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6793445" y="3955126"/>
              <a:ext cx="2193324" cy="2905293"/>
            </a:xfrm>
            <a:custGeom>
              <a:avLst/>
              <a:gdLst>
                <a:gd name="T0" fmla="*/ 5763 w 9170"/>
                <a:gd name="T1" fmla="*/ 1179 h 12144"/>
                <a:gd name="T2" fmla="*/ 6115 w 9170"/>
                <a:gd name="T3" fmla="*/ 1225 h 12144"/>
                <a:gd name="T4" fmla="*/ 6450 w 9170"/>
                <a:gd name="T5" fmla="*/ 1320 h 12144"/>
                <a:gd name="T6" fmla="*/ 6762 w 9170"/>
                <a:gd name="T7" fmla="*/ 1461 h 12144"/>
                <a:gd name="T8" fmla="*/ 7048 w 9170"/>
                <a:gd name="T9" fmla="*/ 1644 h 12144"/>
                <a:gd name="T10" fmla="*/ 7304 w 9170"/>
                <a:gd name="T11" fmla="*/ 1867 h 12144"/>
                <a:gd name="T12" fmla="*/ 7525 w 9170"/>
                <a:gd name="T13" fmla="*/ 2123 h 12144"/>
                <a:gd name="T14" fmla="*/ 7709 w 9170"/>
                <a:gd name="T15" fmla="*/ 2408 h 12144"/>
                <a:gd name="T16" fmla="*/ 7850 w 9170"/>
                <a:gd name="T17" fmla="*/ 2721 h 12144"/>
                <a:gd name="T18" fmla="*/ 7945 w 9170"/>
                <a:gd name="T19" fmla="*/ 3056 h 12144"/>
                <a:gd name="T20" fmla="*/ 7990 w 9170"/>
                <a:gd name="T21" fmla="*/ 3408 h 12144"/>
                <a:gd name="T22" fmla="*/ 3526 w 9170"/>
                <a:gd name="T23" fmla="*/ 7997 h 12144"/>
                <a:gd name="T24" fmla="*/ 3169 w 9170"/>
                <a:gd name="T25" fmla="*/ 7970 h 12144"/>
                <a:gd name="T26" fmla="*/ 2828 w 9170"/>
                <a:gd name="T27" fmla="*/ 7891 h 12144"/>
                <a:gd name="T28" fmla="*/ 2508 w 9170"/>
                <a:gd name="T29" fmla="*/ 7765 h 12144"/>
                <a:gd name="T30" fmla="*/ 2213 w 9170"/>
                <a:gd name="T31" fmla="*/ 7594 h 12144"/>
                <a:gd name="T32" fmla="*/ 1947 w 9170"/>
                <a:gd name="T33" fmla="*/ 7385 h 12144"/>
                <a:gd name="T34" fmla="*/ 1714 w 9170"/>
                <a:gd name="T35" fmla="*/ 7141 h 12144"/>
                <a:gd name="T36" fmla="*/ 1517 w 9170"/>
                <a:gd name="T37" fmla="*/ 6864 h 12144"/>
                <a:gd name="T38" fmla="*/ 1361 w 9170"/>
                <a:gd name="T39" fmla="*/ 6560 h 12144"/>
                <a:gd name="T40" fmla="*/ 1250 w 9170"/>
                <a:gd name="T41" fmla="*/ 6232 h 12144"/>
                <a:gd name="T42" fmla="*/ 1189 w 9170"/>
                <a:gd name="T43" fmla="*/ 5885 h 12144"/>
                <a:gd name="T44" fmla="*/ 1176 w 9170"/>
                <a:gd name="T45" fmla="*/ 1177 h 12144"/>
                <a:gd name="T46" fmla="*/ 9151 w 9170"/>
                <a:gd name="T47" fmla="*/ 3168 h 12144"/>
                <a:gd name="T48" fmla="*/ 9058 w 9170"/>
                <a:gd name="T49" fmla="*/ 2647 h 12144"/>
                <a:gd name="T50" fmla="*/ 8892 w 9170"/>
                <a:gd name="T51" fmla="*/ 2155 h 12144"/>
                <a:gd name="T52" fmla="*/ 8658 w 9170"/>
                <a:gd name="T53" fmla="*/ 1699 h 12144"/>
                <a:gd name="T54" fmla="*/ 8364 w 9170"/>
                <a:gd name="T55" fmla="*/ 1285 h 12144"/>
                <a:gd name="T56" fmla="*/ 8013 w 9170"/>
                <a:gd name="T57" fmla="*/ 917 h 12144"/>
                <a:gd name="T58" fmla="*/ 7614 w 9170"/>
                <a:gd name="T59" fmla="*/ 603 h 12144"/>
                <a:gd name="T60" fmla="*/ 7172 w 9170"/>
                <a:gd name="T61" fmla="*/ 349 h 12144"/>
                <a:gd name="T62" fmla="*/ 6691 w 9170"/>
                <a:gd name="T63" fmla="*/ 159 h 12144"/>
                <a:gd name="T64" fmla="*/ 6180 w 9170"/>
                <a:gd name="T65" fmla="*/ 41 h 12144"/>
                <a:gd name="T66" fmla="*/ 5642 w 9170"/>
                <a:gd name="T67" fmla="*/ 0 h 12144"/>
                <a:gd name="T68" fmla="*/ 5 w 9170"/>
                <a:gd name="T69" fmla="*/ 5827 h 12144"/>
                <a:gd name="T70" fmla="*/ 72 w 9170"/>
                <a:gd name="T71" fmla="*/ 6356 h 12144"/>
                <a:gd name="T72" fmla="*/ 214 w 9170"/>
                <a:gd name="T73" fmla="*/ 6859 h 12144"/>
                <a:gd name="T74" fmla="*/ 425 w 9170"/>
                <a:gd name="T75" fmla="*/ 7327 h 12144"/>
                <a:gd name="T76" fmla="*/ 701 w 9170"/>
                <a:gd name="T77" fmla="*/ 7756 h 12144"/>
                <a:gd name="T78" fmla="*/ 1033 w 9170"/>
                <a:gd name="T79" fmla="*/ 8139 h 12144"/>
                <a:gd name="T80" fmla="*/ 1417 w 9170"/>
                <a:gd name="T81" fmla="*/ 8472 h 12144"/>
                <a:gd name="T82" fmla="*/ 1846 w 9170"/>
                <a:gd name="T83" fmla="*/ 8747 h 12144"/>
                <a:gd name="T84" fmla="*/ 2314 w 9170"/>
                <a:gd name="T85" fmla="*/ 8959 h 12144"/>
                <a:gd name="T86" fmla="*/ 2816 w 9170"/>
                <a:gd name="T87" fmla="*/ 9102 h 12144"/>
                <a:gd name="T88" fmla="*/ 3346 w 9170"/>
                <a:gd name="T89" fmla="*/ 9169 h 12144"/>
                <a:gd name="T90" fmla="*/ 8090 w 9170"/>
                <a:gd name="T91" fmla="*/ 12144 h 12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70" h="12144">
                  <a:moveTo>
                    <a:pt x="1176" y="1177"/>
                  </a:moveTo>
                  <a:lnTo>
                    <a:pt x="5642" y="1177"/>
                  </a:lnTo>
                  <a:lnTo>
                    <a:pt x="5763" y="1179"/>
                  </a:lnTo>
                  <a:lnTo>
                    <a:pt x="5882" y="1189"/>
                  </a:lnTo>
                  <a:lnTo>
                    <a:pt x="5999" y="1204"/>
                  </a:lnTo>
                  <a:lnTo>
                    <a:pt x="6115" y="1225"/>
                  </a:lnTo>
                  <a:lnTo>
                    <a:pt x="6229" y="1251"/>
                  </a:lnTo>
                  <a:lnTo>
                    <a:pt x="6340" y="1283"/>
                  </a:lnTo>
                  <a:lnTo>
                    <a:pt x="6450" y="1320"/>
                  </a:lnTo>
                  <a:lnTo>
                    <a:pt x="6557" y="1362"/>
                  </a:lnTo>
                  <a:lnTo>
                    <a:pt x="6660" y="1409"/>
                  </a:lnTo>
                  <a:lnTo>
                    <a:pt x="6762" y="1461"/>
                  </a:lnTo>
                  <a:lnTo>
                    <a:pt x="6860" y="1518"/>
                  </a:lnTo>
                  <a:lnTo>
                    <a:pt x="6956" y="1579"/>
                  </a:lnTo>
                  <a:lnTo>
                    <a:pt x="7048" y="1644"/>
                  </a:lnTo>
                  <a:lnTo>
                    <a:pt x="7137" y="1715"/>
                  </a:lnTo>
                  <a:lnTo>
                    <a:pt x="7222" y="1789"/>
                  </a:lnTo>
                  <a:lnTo>
                    <a:pt x="7304" y="1867"/>
                  </a:lnTo>
                  <a:lnTo>
                    <a:pt x="7382" y="1948"/>
                  </a:lnTo>
                  <a:lnTo>
                    <a:pt x="7456" y="2034"/>
                  </a:lnTo>
                  <a:lnTo>
                    <a:pt x="7525" y="2123"/>
                  </a:lnTo>
                  <a:lnTo>
                    <a:pt x="7591" y="2214"/>
                  </a:lnTo>
                  <a:lnTo>
                    <a:pt x="7652" y="2310"/>
                  </a:lnTo>
                  <a:lnTo>
                    <a:pt x="7709" y="2408"/>
                  </a:lnTo>
                  <a:lnTo>
                    <a:pt x="7761" y="2509"/>
                  </a:lnTo>
                  <a:lnTo>
                    <a:pt x="7808" y="2614"/>
                  </a:lnTo>
                  <a:lnTo>
                    <a:pt x="7850" y="2721"/>
                  </a:lnTo>
                  <a:lnTo>
                    <a:pt x="7887" y="2830"/>
                  </a:lnTo>
                  <a:lnTo>
                    <a:pt x="7919" y="2942"/>
                  </a:lnTo>
                  <a:lnTo>
                    <a:pt x="7945" y="3056"/>
                  </a:lnTo>
                  <a:lnTo>
                    <a:pt x="7966" y="3171"/>
                  </a:lnTo>
                  <a:lnTo>
                    <a:pt x="7981" y="3288"/>
                  </a:lnTo>
                  <a:lnTo>
                    <a:pt x="7990" y="3408"/>
                  </a:lnTo>
                  <a:lnTo>
                    <a:pt x="7993" y="3528"/>
                  </a:lnTo>
                  <a:lnTo>
                    <a:pt x="7993" y="7997"/>
                  </a:lnTo>
                  <a:lnTo>
                    <a:pt x="3526" y="7997"/>
                  </a:lnTo>
                  <a:lnTo>
                    <a:pt x="3406" y="7994"/>
                  </a:lnTo>
                  <a:lnTo>
                    <a:pt x="3286" y="7985"/>
                  </a:lnTo>
                  <a:lnTo>
                    <a:pt x="3169" y="7970"/>
                  </a:lnTo>
                  <a:lnTo>
                    <a:pt x="3053" y="7949"/>
                  </a:lnTo>
                  <a:lnTo>
                    <a:pt x="2939" y="7923"/>
                  </a:lnTo>
                  <a:lnTo>
                    <a:pt x="2828" y="7891"/>
                  </a:lnTo>
                  <a:lnTo>
                    <a:pt x="2719" y="7854"/>
                  </a:lnTo>
                  <a:lnTo>
                    <a:pt x="2613" y="7812"/>
                  </a:lnTo>
                  <a:lnTo>
                    <a:pt x="2508" y="7765"/>
                  </a:lnTo>
                  <a:lnTo>
                    <a:pt x="2407" y="7713"/>
                  </a:lnTo>
                  <a:lnTo>
                    <a:pt x="2309" y="7656"/>
                  </a:lnTo>
                  <a:lnTo>
                    <a:pt x="2213" y="7594"/>
                  </a:lnTo>
                  <a:lnTo>
                    <a:pt x="2121" y="7529"/>
                  </a:lnTo>
                  <a:lnTo>
                    <a:pt x="2032" y="7460"/>
                  </a:lnTo>
                  <a:lnTo>
                    <a:pt x="1947" y="7385"/>
                  </a:lnTo>
                  <a:lnTo>
                    <a:pt x="1866" y="7308"/>
                  </a:lnTo>
                  <a:lnTo>
                    <a:pt x="1788" y="7226"/>
                  </a:lnTo>
                  <a:lnTo>
                    <a:pt x="1714" y="7141"/>
                  </a:lnTo>
                  <a:lnTo>
                    <a:pt x="1643" y="7052"/>
                  </a:lnTo>
                  <a:lnTo>
                    <a:pt x="1578" y="6959"/>
                  </a:lnTo>
                  <a:lnTo>
                    <a:pt x="1517" y="6864"/>
                  </a:lnTo>
                  <a:lnTo>
                    <a:pt x="1460" y="6765"/>
                  </a:lnTo>
                  <a:lnTo>
                    <a:pt x="1408" y="6664"/>
                  </a:lnTo>
                  <a:lnTo>
                    <a:pt x="1361" y="6560"/>
                  </a:lnTo>
                  <a:lnTo>
                    <a:pt x="1318" y="6453"/>
                  </a:lnTo>
                  <a:lnTo>
                    <a:pt x="1281" y="6343"/>
                  </a:lnTo>
                  <a:lnTo>
                    <a:pt x="1250" y="6232"/>
                  </a:lnTo>
                  <a:lnTo>
                    <a:pt x="1223" y="6119"/>
                  </a:lnTo>
                  <a:lnTo>
                    <a:pt x="1203" y="6002"/>
                  </a:lnTo>
                  <a:lnTo>
                    <a:pt x="1189" y="5885"/>
                  </a:lnTo>
                  <a:lnTo>
                    <a:pt x="1179" y="5766"/>
                  </a:lnTo>
                  <a:lnTo>
                    <a:pt x="1176" y="5645"/>
                  </a:lnTo>
                  <a:lnTo>
                    <a:pt x="1176" y="1177"/>
                  </a:lnTo>
                  <a:close/>
                  <a:moveTo>
                    <a:pt x="9170" y="3528"/>
                  </a:moveTo>
                  <a:lnTo>
                    <a:pt x="9165" y="3347"/>
                  </a:lnTo>
                  <a:lnTo>
                    <a:pt x="9151" y="3168"/>
                  </a:lnTo>
                  <a:lnTo>
                    <a:pt x="9129" y="2991"/>
                  </a:lnTo>
                  <a:lnTo>
                    <a:pt x="9098" y="2817"/>
                  </a:lnTo>
                  <a:lnTo>
                    <a:pt x="9058" y="2647"/>
                  </a:lnTo>
                  <a:lnTo>
                    <a:pt x="9010" y="2480"/>
                  </a:lnTo>
                  <a:lnTo>
                    <a:pt x="8955" y="2315"/>
                  </a:lnTo>
                  <a:lnTo>
                    <a:pt x="8892" y="2155"/>
                  </a:lnTo>
                  <a:lnTo>
                    <a:pt x="8821" y="1999"/>
                  </a:lnTo>
                  <a:lnTo>
                    <a:pt x="8743" y="1847"/>
                  </a:lnTo>
                  <a:lnTo>
                    <a:pt x="8658" y="1699"/>
                  </a:lnTo>
                  <a:lnTo>
                    <a:pt x="8567" y="1556"/>
                  </a:lnTo>
                  <a:lnTo>
                    <a:pt x="8468" y="1418"/>
                  </a:lnTo>
                  <a:lnTo>
                    <a:pt x="8364" y="1285"/>
                  </a:lnTo>
                  <a:lnTo>
                    <a:pt x="8253" y="1156"/>
                  </a:lnTo>
                  <a:lnTo>
                    <a:pt x="8135" y="1034"/>
                  </a:lnTo>
                  <a:lnTo>
                    <a:pt x="8013" y="917"/>
                  </a:lnTo>
                  <a:lnTo>
                    <a:pt x="7886" y="806"/>
                  </a:lnTo>
                  <a:lnTo>
                    <a:pt x="7752" y="701"/>
                  </a:lnTo>
                  <a:lnTo>
                    <a:pt x="7614" y="603"/>
                  </a:lnTo>
                  <a:lnTo>
                    <a:pt x="7471" y="511"/>
                  </a:lnTo>
                  <a:lnTo>
                    <a:pt x="7324" y="427"/>
                  </a:lnTo>
                  <a:lnTo>
                    <a:pt x="7172" y="349"/>
                  </a:lnTo>
                  <a:lnTo>
                    <a:pt x="7015" y="277"/>
                  </a:lnTo>
                  <a:lnTo>
                    <a:pt x="6856" y="214"/>
                  </a:lnTo>
                  <a:lnTo>
                    <a:pt x="6691" y="159"/>
                  </a:lnTo>
                  <a:lnTo>
                    <a:pt x="6523" y="112"/>
                  </a:lnTo>
                  <a:lnTo>
                    <a:pt x="6353" y="72"/>
                  </a:lnTo>
                  <a:lnTo>
                    <a:pt x="6180" y="41"/>
                  </a:lnTo>
                  <a:lnTo>
                    <a:pt x="6003" y="19"/>
                  </a:lnTo>
                  <a:lnTo>
                    <a:pt x="5824" y="5"/>
                  </a:lnTo>
                  <a:lnTo>
                    <a:pt x="5642" y="0"/>
                  </a:lnTo>
                  <a:lnTo>
                    <a:pt x="0" y="0"/>
                  </a:lnTo>
                  <a:lnTo>
                    <a:pt x="0" y="5645"/>
                  </a:lnTo>
                  <a:lnTo>
                    <a:pt x="5" y="5827"/>
                  </a:lnTo>
                  <a:lnTo>
                    <a:pt x="19" y="6006"/>
                  </a:lnTo>
                  <a:lnTo>
                    <a:pt x="41" y="6183"/>
                  </a:lnTo>
                  <a:lnTo>
                    <a:pt x="72" y="6356"/>
                  </a:lnTo>
                  <a:lnTo>
                    <a:pt x="111" y="6526"/>
                  </a:lnTo>
                  <a:lnTo>
                    <a:pt x="158" y="6694"/>
                  </a:lnTo>
                  <a:lnTo>
                    <a:pt x="214" y="6859"/>
                  </a:lnTo>
                  <a:lnTo>
                    <a:pt x="277" y="7018"/>
                  </a:lnTo>
                  <a:lnTo>
                    <a:pt x="347" y="7175"/>
                  </a:lnTo>
                  <a:lnTo>
                    <a:pt x="425" y="7327"/>
                  </a:lnTo>
                  <a:lnTo>
                    <a:pt x="510" y="7474"/>
                  </a:lnTo>
                  <a:lnTo>
                    <a:pt x="602" y="7618"/>
                  </a:lnTo>
                  <a:lnTo>
                    <a:pt x="701" y="7756"/>
                  </a:lnTo>
                  <a:lnTo>
                    <a:pt x="806" y="7890"/>
                  </a:lnTo>
                  <a:lnTo>
                    <a:pt x="915" y="8017"/>
                  </a:lnTo>
                  <a:lnTo>
                    <a:pt x="1033" y="8139"/>
                  </a:lnTo>
                  <a:lnTo>
                    <a:pt x="1155" y="8257"/>
                  </a:lnTo>
                  <a:lnTo>
                    <a:pt x="1284" y="8368"/>
                  </a:lnTo>
                  <a:lnTo>
                    <a:pt x="1417" y="8472"/>
                  </a:lnTo>
                  <a:lnTo>
                    <a:pt x="1554" y="8571"/>
                  </a:lnTo>
                  <a:lnTo>
                    <a:pt x="1698" y="8662"/>
                  </a:lnTo>
                  <a:lnTo>
                    <a:pt x="1846" y="8747"/>
                  </a:lnTo>
                  <a:lnTo>
                    <a:pt x="1998" y="8825"/>
                  </a:lnTo>
                  <a:lnTo>
                    <a:pt x="2153" y="8896"/>
                  </a:lnTo>
                  <a:lnTo>
                    <a:pt x="2314" y="8959"/>
                  </a:lnTo>
                  <a:lnTo>
                    <a:pt x="2478" y="9014"/>
                  </a:lnTo>
                  <a:lnTo>
                    <a:pt x="2645" y="9063"/>
                  </a:lnTo>
                  <a:lnTo>
                    <a:pt x="2816" y="9102"/>
                  </a:lnTo>
                  <a:lnTo>
                    <a:pt x="2990" y="9133"/>
                  </a:lnTo>
                  <a:lnTo>
                    <a:pt x="3166" y="9155"/>
                  </a:lnTo>
                  <a:lnTo>
                    <a:pt x="3346" y="9169"/>
                  </a:lnTo>
                  <a:lnTo>
                    <a:pt x="3526" y="9174"/>
                  </a:lnTo>
                  <a:lnTo>
                    <a:pt x="8090" y="9174"/>
                  </a:lnTo>
                  <a:lnTo>
                    <a:pt x="8090" y="12144"/>
                  </a:lnTo>
                  <a:lnTo>
                    <a:pt x="9170" y="12144"/>
                  </a:lnTo>
                  <a:lnTo>
                    <a:pt x="9170" y="35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51" tIns="30475" rIns="60951" bIns="30475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7841528" y="4947006"/>
            <a:ext cx="1816862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等线" pitchFamily="2" charset="-122"/>
                <a:ea typeface="等线" pitchFamily="2" charset="-122"/>
              </a:rPr>
              <a:t>运用博客发布学生的优秀作品</a:t>
            </a:r>
          </a:p>
        </p:txBody>
      </p:sp>
      <p:sp>
        <p:nvSpPr>
          <p:cNvPr id="11" name="矩形 10"/>
          <p:cNvSpPr/>
          <p:nvPr/>
        </p:nvSpPr>
        <p:spPr>
          <a:xfrm>
            <a:off x="8224661" y="3244334"/>
            <a:ext cx="1583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等线" pitchFamily="2" charset="-122"/>
                <a:ea typeface="等线" pitchFamily="2" charset="-122"/>
              </a:rPr>
              <a:t>运用博客服务于教育教学</a:t>
            </a:r>
          </a:p>
        </p:txBody>
      </p:sp>
      <p:sp>
        <p:nvSpPr>
          <p:cNvPr id="12" name="矩形 11"/>
          <p:cNvSpPr/>
          <p:nvPr/>
        </p:nvSpPr>
        <p:spPr>
          <a:xfrm>
            <a:off x="10045475" y="4149557"/>
            <a:ext cx="1627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等线" pitchFamily="2" charset="-122"/>
                <a:ea typeface="等线" pitchFamily="2" charset="-122"/>
              </a:rPr>
              <a:t>运用博客引领学生</a:t>
            </a:r>
            <a:r>
              <a:rPr lang="zh-CN" altLang="en-US" b="1" dirty="0" smtClean="0">
                <a:latin typeface="等线" pitchFamily="2" charset="-122"/>
                <a:ea typeface="等线" pitchFamily="2" charset="-122"/>
              </a:rPr>
              <a:t>走向</a:t>
            </a:r>
            <a:r>
              <a:rPr lang="zh-CN" altLang="en-US" b="1" dirty="0">
                <a:latin typeface="等线" pitchFamily="2" charset="-122"/>
                <a:ea typeface="等线" pitchFamily="2" charset="-122"/>
              </a:rPr>
              <a:t>未来</a:t>
            </a:r>
            <a:endParaRPr lang="zh-CN" altLang="en-US" b="1" dirty="0">
              <a:latin typeface="等线" pitchFamily="2" charset="-122"/>
              <a:ea typeface="等线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9949" y="3409242"/>
            <a:ext cx="678713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 smtClean="0">
                <a:latin typeface="等线" pitchFamily="2" charset="-122"/>
                <a:ea typeface="等线" pitchFamily="2" charset="-122"/>
              </a:rPr>
              <a:t>我</a:t>
            </a:r>
            <a:r>
              <a:rPr lang="zh-CN" altLang="en-US" dirty="0">
                <a:latin typeface="等线" pitchFamily="2" charset="-122"/>
                <a:ea typeface="等线" pitchFamily="2" charset="-122"/>
              </a:rPr>
              <a:t>为学生搭建了一个班级博客平台，鼓励、帮助学生将日记、习作</a:t>
            </a:r>
            <a:r>
              <a:rPr lang="en-US" altLang="zh-CN" dirty="0">
                <a:latin typeface="等线" pitchFamily="2" charset="-122"/>
                <a:ea typeface="等线" pitchFamily="2" charset="-122"/>
              </a:rPr>
              <a:t>"</a:t>
            </a:r>
            <a:r>
              <a:rPr lang="zh-CN" altLang="en-US" dirty="0">
                <a:latin typeface="等线" pitchFamily="2" charset="-122"/>
                <a:ea typeface="等线" pitchFamily="2" charset="-122"/>
              </a:rPr>
              <a:t>发表</a:t>
            </a:r>
            <a:r>
              <a:rPr lang="en-US" altLang="zh-CN" dirty="0">
                <a:latin typeface="等线" pitchFamily="2" charset="-122"/>
                <a:ea typeface="等线" pitchFamily="2" charset="-122"/>
              </a:rPr>
              <a:t>"</a:t>
            </a:r>
            <a:r>
              <a:rPr lang="zh-CN" altLang="en-US" dirty="0">
                <a:latin typeface="等线" pitchFamily="2" charset="-122"/>
                <a:ea typeface="等线" pitchFamily="2" charset="-122"/>
              </a:rPr>
              <a:t>在博客上，满足学生的荣耀感，也为学生开辟习作展示与交流的大舞台，同时为家长了解学生的学习打开一条通道</a:t>
            </a:r>
            <a:r>
              <a:rPr lang="zh-CN" altLang="en-US" dirty="0" smtClean="0">
                <a:latin typeface="等线" pitchFamily="2" charset="-122"/>
                <a:ea typeface="等线" pitchFamily="2" charset="-122"/>
              </a:rPr>
              <a:t>。</a:t>
            </a:r>
            <a:endParaRPr lang="en-US" altLang="zh-CN" dirty="0" smtClean="0">
              <a:latin typeface="等线" pitchFamily="2" charset="-122"/>
              <a:ea typeface="等线" pitchFamily="2" charset="-122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dirty="0">
                <a:latin typeface="等线" pitchFamily="2" charset="-122"/>
                <a:ea typeface="等线" pitchFamily="2" charset="-122"/>
              </a:rPr>
              <a:t>我的每一篇博文都是原创，每一篇博文都有温度</a:t>
            </a:r>
            <a:r>
              <a:rPr lang="zh-CN" altLang="en-US" dirty="0" smtClean="0">
                <a:latin typeface="等线" pitchFamily="2" charset="-122"/>
                <a:ea typeface="等线" pitchFamily="2" charset="-122"/>
              </a:rPr>
              <a:t>。写</a:t>
            </a:r>
            <a:r>
              <a:rPr lang="zh-CN" altLang="en-US" dirty="0">
                <a:latin typeface="等线" pitchFamily="2" charset="-122"/>
                <a:ea typeface="等线" pitchFamily="2" charset="-122"/>
              </a:rPr>
              <a:t>博客不仅成长了自己，也服务了别人。我为此感到高兴</a:t>
            </a:r>
            <a:r>
              <a:rPr lang="zh-CN" altLang="en-US" dirty="0" smtClean="0">
                <a:latin typeface="等线" pitchFamily="2" charset="-122"/>
                <a:ea typeface="等线" pitchFamily="2" charset="-122"/>
              </a:rPr>
              <a:t>。</a:t>
            </a:r>
            <a:endParaRPr lang="en-US" altLang="zh-CN" dirty="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05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cer搜索：半想象现实   http://chn.docer.com/works/?userid=199927538"/>
          <p:cNvSpPr txBox="1">
            <a:spLocks noChangeArrowheads="1"/>
          </p:cNvSpPr>
          <p:nvPr/>
        </p:nvSpPr>
        <p:spPr bwMode="auto">
          <a:xfrm>
            <a:off x="4929716" y="2561475"/>
            <a:ext cx="26100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en-US" altLang="zh-CN" sz="3600" b="1" dirty="0">
                <a:solidFill>
                  <a:srgbClr val="F7BE3E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Chapter</a:t>
            </a:r>
            <a:r>
              <a:rPr lang="zh-CN" altLang="en-US" sz="3600" b="1" dirty="0">
                <a:solidFill>
                  <a:srgbClr val="F7BE3E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  </a:t>
            </a:r>
            <a:r>
              <a:rPr lang="en-US" altLang="zh-CN" sz="3600" b="1" dirty="0" smtClean="0">
                <a:solidFill>
                  <a:srgbClr val="F7BE3E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03</a:t>
            </a:r>
            <a:endParaRPr lang="en-US" altLang="zh-CN" sz="3600" b="1" dirty="0">
              <a:solidFill>
                <a:srgbClr val="F7BE3E"/>
              </a:solidFill>
              <a:latin typeface="等线" pitchFamily="2" charset="-122"/>
              <a:ea typeface="等线" pitchFamily="2" charset="-122"/>
              <a:cs typeface="方正宋刻本秀楷简体" panose="02000000000000000000" charset="-122"/>
            </a:endParaRPr>
          </a:p>
        </p:txBody>
      </p:sp>
      <p:sp>
        <p:nvSpPr>
          <p:cNvPr id="35" name="Docer搜索：半想象现实   http://chn.docer.com/works/?userid=199927538"/>
          <p:cNvSpPr>
            <a:spLocks noGrp="1"/>
          </p:cNvSpPr>
          <p:nvPr/>
        </p:nvSpPr>
        <p:spPr>
          <a:xfrm>
            <a:off x="2261512" y="3611561"/>
            <a:ext cx="7946416" cy="84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感受</a:t>
            </a:r>
            <a:r>
              <a:rPr lang="zh-CN" altLang="en-US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与</a:t>
            </a:r>
            <a:r>
              <a:rPr lang="zh-CN" altLang="en-US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启示</a:t>
            </a:r>
            <a:endParaRPr lang="zh-CN" altLang="en-US" b="1" dirty="0">
              <a:solidFill>
                <a:srgbClr val="508D60"/>
              </a:solidFill>
              <a:latin typeface="等线" pitchFamily="2" charset="-122"/>
              <a:ea typeface="等线" pitchFamily="2" charset="-122"/>
              <a:cs typeface="方正宋刻本秀楷简体" panose="02000000000000000000" charset="-122"/>
              <a:sym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84000" t="-22000" r="-7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cer搜索：半想象现实   http://chn.docer.com/works/?userid=199927538"/>
          <p:cNvSpPr>
            <a:spLocks noGrp="1"/>
          </p:cNvSpPr>
          <p:nvPr/>
        </p:nvSpPr>
        <p:spPr>
          <a:xfrm>
            <a:off x="689610" y="291186"/>
            <a:ext cx="7946416" cy="84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感受</a:t>
            </a:r>
            <a:r>
              <a:rPr lang="zh-CN" altLang="en-US" sz="3200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与</a:t>
            </a:r>
            <a:r>
              <a:rPr lang="zh-CN" altLang="en-US" sz="3200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启示</a:t>
            </a:r>
            <a:endParaRPr lang="zh-CN" altLang="en-US" sz="3200" b="1" dirty="0">
              <a:solidFill>
                <a:srgbClr val="508D60"/>
              </a:solidFill>
              <a:latin typeface="等线" pitchFamily="2" charset="-122"/>
              <a:ea typeface="等线" pitchFamily="2" charset="-122"/>
              <a:cs typeface="方正宋刻本秀楷简体" panose="02000000000000000000" charset="-122"/>
              <a:sym typeface="Arial" panose="020B060402020209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9950" y="1166223"/>
            <a:ext cx="2551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为爱忙碌，因爱</a:t>
            </a:r>
            <a:r>
              <a:rPr lang="zh-CN" altLang="en-US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幸福</a:t>
            </a:r>
            <a:endParaRPr lang="zh-CN" altLang="en-US" dirty="0">
              <a:solidFill>
                <a:srgbClr val="508D60"/>
              </a:solidFill>
              <a:latin typeface="等线" pitchFamily="2" charset="-122"/>
              <a:ea typeface="等线" pitchFamily="2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6" t="29972" r="36962" b="12968"/>
          <a:stretch/>
        </p:blipFill>
        <p:spPr bwMode="auto">
          <a:xfrm>
            <a:off x="8095129" y="1350889"/>
            <a:ext cx="4096871" cy="549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8C3720CB-19B1-4FA8-AB82-48C98D4C561D}"/>
              </a:ext>
            </a:extLst>
          </p:cNvPr>
          <p:cNvGrpSpPr/>
          <p:nvPr/>
        </p:nvGrpSpPr>
        <p:grpSpPr>
          <a:xfrm>
            <a:off x="7324583" y="1946385"/>
            <a:ext cx="3900816" cy="3979506"/>
            <a:chOff x="6966857" y="1462085"/>
            <a:chExt cx="4685736" cy="4780260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xmlns="" id="{F1E9D8C2-9D5E-4B7A-9241-A5CE98B2FFD2}"/>
                </a:ext>
              </a:extLst>
            </p:cNvPr>
            <p:cNvSpPr/>
            <p:nvPr/>
          </p:nvSpPr>
          <p:spPr>
            <a:xfrm>
              <a:off x="6966857" y="5109974"/>
              <a:ext cx="1489251" cy="80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79"/>
                  </a:moveTo>
                  <a:lnTo>
                    <a:pt x="17431" y="0"/>
                  </a:lnTo>
                  <a:lnTo>
                    <a:pt x="21600" y="5400"/>
                  </a:lnTo>
                  <a:lnTo>
                    <a:pt x="17795" y="21600"/>
                  </a:lnTo>
                  <a:lnTo>
                    <a:pt x="15473" y="20042"/>
                  </a:lnTo>
                  <a:lnTo>
                    <a:pt x="2238" y="10281"/>
                  </a:lnTo>
                  <a:lnTo>
                    <a:pt x="0" y="8879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xmlns="" id="{3E99FECF-62CC-4EBC-89BC-D572032D2394}"/>
                </a:ext>
              </a:extLst>
            </p:cNvPr>
            <p:cNvSpPr/>
            <p:nvPr/>
          </p:nvSpPr>
          <p:spPr>
            <a:xfrm>
              <a:off x="6997722" y="5430701"/>
              <a:ext cx="4654871" cy="811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00" extrusionOk="0">
                  <a:moveTo>
                    <a:pt x="5592" y="11748"/>
                  </a:moveTo>
                  <a:cubicBezTo>
                    <a:pt x="5592" y="11748"/>
                    <a:pt x="2432" y="-1800"/>
                    <a:pt x="0" y="202"/>
                  </a:cubicBezTo>
                  <a:cubicBezTo>
                    <a:pt x="0" y="3696"/>
                    <a:pt x="0" y="3696"/>
                    <a:pt x="0" y="3696"/>
                  </a:cubicBezTo>
                  <a:cubicBezTo>
                    <a:pt x="0" y="3696"/>
                    <a:pt x="2853" y="2759"/>
                    <a:pt x="5179" y="13921"/>
                  </a:cubicBezTo>
                  <a:cubicBezTo>
                    <a:pt x="13187" y="19800"/>
                    <a:pt x="13187" y="19800"/>
                    <a:pt x="13187" y="19800"/>
                  </a:cubicBezTo>
                  <a:cubicBezTo>
                    <a:pt x="21600" y="3355"/>
                    <a:pt x="21600" y="3355"/>
                    <a:pt x="21600" y="3355"/>
                  </a:cubicBezTo>
                  <a:cubicBezTo>
                    <a:pt x="21584" y="671"/>
                    <a:pt x="21584" y="671"/>
                    <a:pt x="21584" y="671"/>
                  </a:cubicBezTo>
                  <a:cubicBezTo>
                    <a:pt x="10196" y="586"/>
                    <a:pt x="10196" y="586"/>
                    <a:pt x="10196" y="586"/>
                  </a:cubicBezTo>
                  <a:lnTo>
                    <a:pt x="5592" y="11748"/>
                  </a:lnTo>
                  <a:close/>
                </a:path>
              </a:pathLst>
            </a:cu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xmlns="" id="{F9747CCC-291D-4FFF-9A82-8CDB3A9280B8}"/>
                </a:ext>
              </a:extLst>
            </p:cNvPr>
            <p:cNvSpPr/>
            <p:nvPr/>
          </p:nvSpPr>
          <p:spPr>
            <a:xfrm>
              <a:off x="8193752" y="5266228"/>
              <a:ext cx="3453054" cy="854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34"/>
                  </a:moveTo>
                  <a:lnTo>
                    <a:pt x="10269" y="21600"/>
                  </a:lnTo>
                  <a:lnTo>
                    <a:pt x="21600" y="4876"/>
                  </a:lnTo>
                  <a:lnTo>
                    <a:pt x="11452" y="0"/>
                  </a:lnTo>
                  <a:lnTo>
                    <a:pt x="0" y="16334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xmlns="" id="{269471A9-BF0E-487B-995C-4FB713A6570E}"/>
                </a:ext>
              </a:extLst>
            </p:cNvPr>
            <p:cNvSpPr/>
            <p:nvPr/>
          </p:nvSpPr>
          <p:spPr>
            <a:xfrm>
              <a:off x="8193752" y="5266228"/>
              <a:ext cx="3404828" cy="736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942"/>
                  </a:moveTo>
                  <a:lnTo>
                    <a:pt x="10096" y="21600"/>
                  </a:lnTo>
                  <a:lnTo>
                    <a:pt x="21600" y="2149"/>
                  </a:lnTo>
                  <a:lnTo>
                    <a:pt x="11614" y="0"/>
                  </a:lnTo>
                  <a:lnTo>
                    <a:pt x="0" y="18942"/>
                  </a:lnTo>
                  <a:close/>
                </a:path>
              </a:pathLst>
            </a:custGeom>
            <a:solidFill>
              <a:srgbClr val="D0CEC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xmlns="" id="{AB704CE0-2AEC-4136-A73C-C42AED111918}"/>
                </a:ext>
              </a:extLst>
            </p:cNvPr>
            <p:cNvSpPr/>
            <p:nvPr/>
          </p:nvSpPr>
          <p:spPr>
            <a:xfrm>
              <a:off x="8213042" y="5221861"/>
              <a:ext cx="3348883" cy="70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85" y="1343"/>
                  </a:moveTo>
                  <a:cubicBezTo>
                    <a:pt x="11685" y="1343"/>
                    <a:pt x="19189" y="3600"/>
                    <a:pt x="21600" y="0"/>
                  </a:cubicBezTo>
                  <a:cubicBezTo>
                    <a:pt x="10208" y="21600"/>
                    <a:pt x="10208" y="21600"/>
                    <a:pt x="10208" y="21600"/>
                  </a:cubicBezTo>
                  <a:cubicBezTo>
                    <a:pt x="0" y="20955"/>
                    <a:pt x="0" y="20955"/>
                    <a:pt x="0" y="20955"/>
                  </a:cubicBezTo>
                  <a:lnTo>
                    <a:pt x="11685" y="1343"/>
                  </a:lnTo>
                  <a:close/>
                </a:path>
              </a:pathLst>
            </a:custGeom>
            <a:solidFill>
              <a:srgbClr val="E7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xmlns="" id="{B106447D-2AEA-497F-A2DD-8803B81B259A}"/>
                </a:ext>
              </a:extLst>
            </p:cNvPr>
            <p:cNvSpPr/>
            <p:nvPr/>
          </p:nvSpPr>
          <p:spPr>
            <a:xfrm>
              <a:off x="6990006" y="4535109"/>
              <a:ext cx="3034444" cy="137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63" y="21600"/>
                  </a:moveTo>
                  <a:cubicBezTo>
                    <a:pt x="8563" y="21600"/>
                    <a:pt x="4139" y="12429"/>
                    <a:pt x="0" y="12730"/>
                  </a:cubicBezTo>
                  <a:cubicBezTo>
                    <a:pt x="15535" y="0"/>
                    <a:pt x="15535" y="0"/>
                    <a:pt x="15535" y="0"/>
                  </a:cubicBezTo>
                  <a:cubicBezTo>
                    <a:pt x="15535" y="0"/>
                    <a:pt x="20469" y="465"/>
                    <a:pt x="21600" y="11471"/>
                  </a:cubicBezTo>
                  <a:lnTo>
                    <a:pt x="8563" y="21600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xmlns="" id="{72708615-031F-47D0-A170-D9D15CB7B4BC}"/>
                </a:ext>
              </a:extLst>
            </p:cNvPr>
            <p:cNvSpPr/>
            <p:nvPr/>
          </p:nvSpPr>
          <p:spPr>
            <a:xfrm>
              <a:off x="7005439" y="4425150"/>
              <a:ext cx="3019011" cy="148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95" y="21600"/>
                  </a:moveTo>
                  <a:cubicBezTo>
                    <a:pt x="8495" y="21600"/>
                    <a:pt x="5247" y="11955"/>
                    <a:pt x="0" y="12158"/>
                  </a:cubicBezTo>
                  <a:cubicBezTo>
                    <a:pt x="15529" y="0"/>
                    <a:pt x="15529" y="0"/>
                    <a:pt x="15529" y="0"/>
                  </a:cubicBezTo>
                  <a:cubicBezTo>
                    <a:pt x="15529" y="0"/>
                    <a:pt x="19664" y="2767"/>
                    <a:pt x="21600" y="12209"/>
                  </a:cubicBezTo>
                  <a:lnTo>
                    <a:pt x="8495" y="2160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xmlns="" id="{DCB25B0E-BCC2-4F5F-9684-6C4C0F900494}"/>
                </a:ext>
              </a:extLst>
            </p:cNvPr>
            <p:cNvSpPr/>
            <p:nvPr/>
          </p:nvSpPr>
          <p:spPr>
            <a:xfrm>
              <a:off x="7094176" y="4342201"/>
              <a:ext cx="2930274" cy="157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97" y="21600"/>
                  </a:moveTo>
                  <a:cubicBezTo>
                    <a:pt x="8097" y="21600"/>
                    <a:pt x="6423" y="10283"/>
                    <a:pt x="0" y="10428"/>
                  </a:cubicBezTo>
                  <a:cubicBezTo>
                    <a:pt x="15061" y="0"/>
                    <a:pt x="15061" y="0"/>
                    <a:pt x="15061" y="0"/>
                  </a:cubicBezTo>
                  <a:cubicBezTo>
                    <a:pt x="15061" y="0"/>
                    <a:pt x="20622" y="985"/>
                    <a:pt x="21600" y="12710"/>
                  </a:cubicBezTo>
                  <a:lnTo>
                    <a:pt x="8097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xmlns="" id="{09982F91-F77B-439A-9616-2E6D5A48E6FA}"/>
                </a:ext>
              </a:extLst>
            </p:cNvPr>
            <p:cNvSpPr/>
            <p:nvPr/>
          </p:nvSpPr>
          <p:spPr>
            <a:xfrm>
              <a:off x="9833469" y="1462085"/>
              <a:ext cx="607663" cy="71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128"/>
                    <a:pt x="21600" y="9220"/>
                  </a:cubicBezTo>
                  <a:cubicBezTo>
                    <a:pt x="21600" y="14311"/>
                    <a:pt x="16765" y="18439"/>
                    <a:pt x="10800" y="18439"/>
                  </a:cubicBezTo>
                  <a:lnTo>
                    <a:pt x="10366" y="18402"/>
                  </a:lnTo>
                  <a:lnTo>
                    <a:pt x="5966" y="21600"/>
                  </a:lnTo>
                  <a:lnTo>
                    <a:pt x="5486" y="17151"/>
                  </a:lnTo>
                  <a:lnTo>
                    <a:pt x="5659" y="17175"/>
                  </a:lnTo>
                  <a:lnTo>
                    <a:pt x="3163" y="15739"/>
                  </a:lnTo>
                  <a:cubicBezTo>
                    <a:pt x="1209" y="14070"/>
                    <a:pt x="0" y="11765"/>
                    <a:pt x="0" y="9220"/>
                  </a:cubicBezTo>
                  <a:cubicBezTo>
                    <a:pt x="0" y="4128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xmlns="" id="{029EB752-6651-4288-A6C6-7556EFA40B58}"/>
                </a:ext>
              </a:extLst>
            </p:cNvPr>
            <p:cNvSpPr/>
            <p:nvPr/>
          </p:nvSpPr>
          <p:spPr>
            <a:xfrm>
              <a:off x="9015541" y="4157010"/>
              <a:ext cx="1026270" cy="1203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130"/>
                    <a:pt x="21600" y="9225"/>
                  </a:cubicBezTo>
                  <a:cubicBezTo>
                    <a:pt x="21600" y="14320"/>
                    <a:pt x="16765" y="18450"/>
                    <a:pt x="10800" y="18450"/>
                  </a:cubicBezTo>
                  <a:lnTo>
                    <a:pt x="10376" y="18414"/>
                  </a:lnTo>
                  <a:lnTo>
                    <a:pt x="5968" y="21600"/>
                  </a:lnTo>
                  <a:lnTo>
                    <a:pt x="5486" y="17210"/>
                  </a:lnTo>
                  <a:lnTo>
                    <a:pt x="4762" y="16875"/>
                  </a:lnTo>
                  <a:cubicBezTo>
                    <a:pt x="1889" y="15217"/>
                    <a:pt x="0" y="12409"/>
                    <a:pt x="0" y="9225"/>
                  </a:cubicBezTo>
                  <a:cubicBezTo>
                    <a:pt x="0" y="4130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xmlns="" id="{6090DBEF-6C98-47C1-862B-ED072DBFBF22}"/>
                </a:ext>
              </a:extLst>
            </p:cNvPr>
            <p:cNvSpPr/>
            <p:nvPr/>
          </p:nvSpPr>
          <p:spPr>
            <a:xfrm>
              <a:off x="10298378" y="3952528"/>
              <a:ext cx="673251" cy="785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134"/>
                    <a:pt x="21600" y="9234"/>
                  </a:cubicBezTo>
                  <a:cubicBezTo>
                    <a:pt x="21600" y="14334"/>
                    <a:pt x="16765" y="18469"/>
                    <a:pt x="10800" y="18469"/>
                  </a:cubicBezTo>
                  <a:lnTo>
                    <a:pt x="10384" y="18433"/>
                  </a:lnTo>
                  <a:lnTo>
                    <a:pt x="5942" y="21600"/>
                  </a:lnTo>
                  <a:lnTo>
                    <a:pt x="5513" y="17240"/>
                  </a:lnTo>
                  <a:lnTo>
                    <a:pt x="4762" y="16892"/>
                  </a:lnTo>
                  <a:cubicBezTo>
                    <a:pt x="1889" y="15232"/>
                    <a:pt x="0" y="12422"/>
                    <a:pt x="0" y="9234"/>
                  </a:cubicBezTo>
                  <a:cubicBezTo>
                    <a:pt x="0" y="4134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xmlns="" id="{1EFE7F9C-7BE5-4E3E-9E40-A1CD52410629}"/>
                </a:ext>
              </a:extLst>
            </p:cNvPr>
            <p:cNvSpPr/>
            <p:nvPr/>
          </p:nvSpPr>
          <p:spPr>
            <a:xfrm>
              <a:off x="9927995" y="3055505"/>
              <a:ext cx="812144" cy="94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138"/>
                    <a:pt x="21600" y="9241"/>
                  </a:cubicBezTo>
                  <a:cubicBezTo>
                    <a:pt x="21600" y="14345"/>
                    <a:pt x="16765" y="18483"/>
                    <a:pt x="10800" y="18483"/>
                  </a:cubicBezTo>
                  <a:lnTo>
                    <a:pt x="10297" y="18440"/>
                  </a:lnTo>
                  <a:lnTo>
                    <a:pt x="5900" y="21600"/>
                  </a:lnTo>
                  <a:lnTo>
                    <a:pt x="5440" y="17219"/>
                  </a:lnTo>
                  <a:lnTo>
                    <a:pt x="4762" y="16905"/>
                  </a:lnTo>
                  <a:cubicBezTo>
                    <a:pt x="1889" y="15244"/>
                    <a:pt x="0" y="12431"/>
                    <a:pt x="0" y="9241"/>
                  </a:cubicBezTo>
                  <a:cubicBezTo>
                    <a:pt x="0" y="4138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xmlns="" id="{6BBB5A53-1579-472A-9B84-602AEA7DDEE8}"/>
                </a:ext>
              </a:extLst>
            </p:cNvPr>
            <p:cNvSpPr/>
            <p:nvPr/>
          </p:nvSpPr>
          <p:spPr>
            <a:xfrm>
              <a:off x="9167937" y="2204782"/>
              <a:ext cx="812144" cy="94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138"/>
                    <a:pt x="21600" y="9241"/>
                  </a:cubicBezTo>
                  <a:cubicBezTo>
                    <a:pt x="21600" y="14345"/>
                    <a:pt x="16765" y="18483"/>
                    <a:pt x="10800" y="18483"/>
                  </a:cubicBezTo>
                  <a:lnTo>
                    <a:pt x="10351" y="18444"/>
                  </a:lnTo>
                  <a:lnTo>
                    <a:pt x="5952" y="21600"/>
                  </a:lnTo>
                  <a:lnTo>
                    <a:pt x="5493" y="17245"/>
                  </a:lnTo>
                  <a:lnTo>
                    <a:pt x="4762" y="16905"/>
                  </a:lnTo>
                  <a:cubicBezTo>
                    <a:pt x="1889" y="15244"/>
                    <a:pt x="0" y="12431"/>
                    <a:pt x="0" y="9241"/>
                  </a:cubicBezTo>
                  <a:cubicBezTo>
                    <a:pt x="0" y="4138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xmlns="" id="{7810600C-A46E-4766-97D4-0A35C6757427}"/>
                </a:ext>
              </a:extLst>
            </p:cNvPr>
            <p:cNvSpPr/>
            <p:nvPr/>
          </p:nvSpPr>
          <p:spPr>
            <a:xfrm>
              <a:off x="10979344" y="3084441"/>
              <a:ext cx="642384" cy="75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129"/>
                    <a:pt x="21600" y="9222"/>
                  </a:cubicBezTo>
                  <a:cubicBezTo>
                    <a:pt x="21600" y="14314"/>
                    <a:pt x="16765" y="18443"/>
                    <a:pt x="10800" y="18443"/>
                  </a:cubicBezTo>
                  <a:lnTo>
                    <a:pt x="10319" y="18402"/>
                  </a:lnTo>
                  <a:lnTo>
                    <a:pt x="5903" y="21600"/>
                  </a:lnTo>
                  <a:lnTo>
                    <a:pt x="5449" y="17225"/>
                  </a:lnTo>
                  <a:lnTo>
                    <a:pt x="5559" y="17238"/>
                  </a:lnTo>
                  <a:lnTo>
                    <a:pt x="4762" y="16868"/>
                  </a:lnTo>
                  <a:cubicBezTo>
                    <a:pt x="1889" y="15211"/>
                    <a:pt x="0" y="12405"/>
                    <a:pt x="0" y="9222"/>
                  </a:cubicBezTo>
                  <a:cubicBezTo>
                    <a:pt x="0" y="4129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xmlns="" id="{A8299100-8133-4444-BEEF-BB96B5E195A5}"/>
                </a:ext>
              </a:extLst>
            </p:cNvPr>
            <p:cNvSpPr/>
            <p:nvPr/>
          </p:nvSpPr>
          <p:spPr>
            <a:xfrm>
              <a:off x="8486973" y="1473661"/>
              <a:ext cx="642384" cy="75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130"/>
                    <a:pt x="21600" y="9226"/>
                  </a:cubicBezTo>
                  <a:cubicBezTo>
                    <a:pt x="21600" y="12410"/>
                    <a:pt x="19711" y="15218"/>
                    <a:pt x="16838" y="16876"/>
                  </a:cubicBezTo>
                  <a:lnTo>
                    <a:pt x="16081" y="17227"/>
                  </a:lnTo>
                  <a:lnTo>
                    <a:pt x="15568" y="21600"/>
                  </a:lnTo>
                  <a:lnTo>
                    <a:pt x="11264" y="18411"/>
                  </a:lnTo>
                  <a:lnTo>
                    <a:pt x="10800" y="18451"/>
                  </a:lnTo>
                  <a:cubicBezTo>
                    <a:pt x="4835" y="18451"/>
                    <a:pt x="0" y="14321"/>
                    <a:pt x="0" y="9226"/>
                  </a:cubicBezTo>
                  <a:cubicBezTo>
                    <a:pt x="0" y="4130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xmlns="" id="{2667656B-B656-4730-A231-30A39ABA4F97}"/>
                </a:ext>
              </a:extLst>
            </p:cNvPr>
            <p:cNvSpPr/>
            <p:nvPr/>
          </p:nvSpPr>
          <p:spPr>
            <a:xfrm>
              <a:off x="7568729" y="1809320"/>
              <a:ext cx="644315" cy="75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129"/>
                    <a:pt x="21600" y="9222"/>
                  </a:cubicBezTo>
                  <a:cubicBezTo>
                    <a:pt x="21600" y="12405"/>
                    <a:pt x="19711" y="15211"/>
                    <a:pt x="16838" y="16868"/>
                  </a:cubicBezTo>
                  <a:lnTo>
                    <a:pt x="16056" y="17231"/>
                  </a:lnTo>
                  <a:lnTo>
                    <a:pt x="16103" y="17225"/>
                  </a:lnTo>
                  <a:lnTo>
                    <a:pt x="15650" y="21600"/>
                  </a:lnTo>
                  <a:lnTo>
                    <a:pt x="11191" y="18409"/>
                  </a:lnTo>
                  <a:lnTo>
                    <a:pt x="10800" y="18443"/>
                  </a:lnTo>
                  <a:cubicBezTo>
                    <a:pt x="4835" y="18443"/>
                    <a:pt x="0" y="14314"/>
                    <a:pt x="0" y="9222"/>
                  </a:cubicBezTo>
                  <a:cubicBezTo>
                    <a:pt x="0" y="4129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xmlns="" id="{94BE2B0F-A10F-4406-BE61-3B435C22427A}"/>
                </a:ext>
              </a:extLst>
            </p:cNvPr>
            <p:cNvSpPr/>
            <p:nvPr/>
          </p:nvSpPr>
          <p:spPr>
            <a:xfrm>
              <a:off x="7155907" y="2648470"/>
              <a:ext cx="642385" cy="75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129"/>
                    <a:pt x="21600" y="9222"/>
                  </a:cubicBezTo>
                  <a:cubicBezTo>
                    <a:pt x="21600" y="12405"/>
                    <a:pt x="19711" y="15211"/>
                    <a:pt x="16838" y="16868"/>
                  </a:cubicBezTo>
                  <a:lnTo>
                    <a:pt x="16149" y="17187"/>
                  </a:lnTo>
                  <a:lnTo>
                    <a:pt x="15697" y="21600"/>
                  </a:lnTo>
                  <a:lnTo>
                    <a:pt x="11221" y="18407"/>
                  </a:lnTo>
                  <a:lnTo>
                    <a:pt x="10800" y="18443"/>
                  </a:lnTo>
                  <a:cubicBezTo>
                    <a:pt x="4835" y="18443"/>
                    <a:pt x="0" y="14314"/>
                    <a:pt x="0" y="9222"/>
                  </a:cubicBezTo>
                  <a:cubicBezTo>
                    <a:pt x="0" y="4129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xmlns="" id="{C403E76A-EDB1-4AF6-AF9D-0B8E449E38A9}"/>
                </a:ext>
              </a:extLst>
            </p:cNvPr>
            <p:cNvSpPr/>
            <p:nvPr/>
          </p:nvSpPr>
          <p:spPr>
            <a:xfrm>
              <a:off x="9056051" y="3308214"/>
              <a:ext cx="642385" cy="75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129"/>
                    <a:pt x="21600" y="9222"/>
                  </a:cubicBezTo>
                  <a:cubicBezTo>
                    <a:pt x="21600" y="12405"/>
                    <a:pt x="19711" y="15211"/>
                    <a:pt x="16838" y="16868"/>
                  </a:cubicBezTo>
                  <a:lnTo>
                    <a:pt x="16041" y="17238"/>
                  </a:lnTo>
                  <a:lnTo>
                    <a:pt x="16151" y="17225"/>
                  </a:lnTo>
                  <a:lnTo>
                    <a:pt x="15697" y="21600"/>
                  </a:lnTo>
                  <a:lnTo>
                    <a:pt x="11281" y="18402"/>
                  </a:lnTo>
                  <a:lnTo>
                    <a:pt x="10800" y="18443"/>
                  </a:lnTo>
                  <a:cubicBezTo>
                    <a:pt x="4835" y="18443"/>
                    <a:pt x="0" y="14314"/>
                    <a:pt x="0" y="9222"/>
                  </a:cubicBezTo>
                  <a:cubicBezTo>
                    <a:pt x="0" y="4129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xmlns="" id="{6030B6F9-5C57-4D15-A4A3-60534997F328}"/>
                </a:ext>
              </a:extLst>
            </p:cNvPr>
            <p:cNvSpPr/>
            <p:nvPr/>
          </p:nvSpPr>
          <p:spPr>
            <a:xfrm>
              <a:off x="7155907" y="3508840"/>
              <a:ext cx="642385" cy="75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129"/>
                    <a:pt x="21600" y="9222"/>
                  </a:cubicBezTo>
                  <a:cubicBezTo>
                    <a:pt x="21600" y="12405"/>
                    <a:pt x="19711" y="15211"/>
                    <a:pt x="16838" y="16868"/>
                  </a:cubicBezTo>
                  <a:lnTo>
                    <a:pt x="16041" y="17238"/>
                  </a:lnTo>
                  <a:lnTo>
                    <a:pt x="16151" y="17225"/>
                  </a:lnTo>
                  <a:lnTo>
                    <a:pt x="15697" y="21600"/>
                  </a:lnTo>
                  <a:lnTo>
                    <a:pt x="11281" y="18402"/>
                  </a:lnTo>
                  <a:lnTo>
                    <a:pt x="10800" y="18443"/>
                  </a:lnTo>
                  <a:cubicBezTo>
                    <a:pt x="4835" y="18443"/>
                    <a:pt x="0" y="14314"/>
                    <a:pt x="0" y="9222"/>
                  </a:cubicBezTo>
                  <a:cubicBezTo>
                    <a:pt x="0" y="4129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xmlns="" id="{F134A02A-5643-43FB-AB95-F010CC578171}"/>
                </a:ext>
              </a:extLst>
            </p:cNvPr>
            <p:cNvSpPr/>
            <p:nvPr/>
          </p:nvSpPr>
          <p:spPr>
            <a:xfrm>
              <a:off x="7944901" y="3443251"/>
              <a:ext cx="897024" cy="104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133"/>
                    <a:pt x="21600" y="9232"/>
                  </a:cubicBezTo>
                  <a:cubicBezTo>
                    <a:pt x="21600" y="12418"/>
                    <a:pt x="19711" y="15228"/>
                    <a:pt x="16838" y="16887"/>
                  </a:cubicBezTo>
                  <a:lnTo>
                    <a:pt x="16160" y="17202"/>
                  </a:lnTo>
                  <a:lnTo>
                    <a:pt x="15654" y="21600"/>
                  </a:lnTo>
                  <a:lnTo>
                    <a:pt x="11259" y="18424"/>
                  </a:lnTo>
                  <a:lnTo>
                    <a:pt x="10800" y="18463"/>
                  </a:lnTo>
                  <a:cubicBezTo>
                    <a:pt x="4835" y="18463"/>
                    <a:pt x="0" y="14330"/>
                    <a:pt x="0" y="9232"/>
                  </a:cubicBezTo>
                  <a:cubicBezTo>
                    <a:pt x="0" y="4133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xmlns="" id="{6D68363B-6EFF-4B58-8807-649C70E622F1}"/>
                </a:ext>
              </a:extLst>
            </p:cNvPr>
            <p:cNvSpPr/>
            <p:nvPr/>
          </p:nvSpPr>
          <p:spPr>
            <a:xfrm>
              <a:off x="8201468" y="2511505"/>
              <a:ext cx="742697" cy="87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128"/>
                    <a:pt x="21600" y="9220"/>
                  </a:cubicBezTo>
                  <a:cubicBezTo>
                    <a:pt x="21600" y="12402"/>
                    <a:pt x="19711" y="15208"/>
                    <a:pt x="16838" y="16864"/>
                  </a:cubicBezTo>
                  <a:lnTo>
                    <a:pt x="16101" y="17206"/>
                  </a:lnTo>
                  <a:lnTo>
                    <a:pt x="15653" y="21600"/>
                  </a:lnTo>
                  <a:lnTo>
                    <a:pt x="11226" y="18402"/>
                  </a:lnTo>
                  <a:lnTo>
                    <a:pt x="10800" y="18439"/>
                  </a:lnTo>
                  <a:cubicBezTo>
                    <a:pt x="4835" y="18439"/>
                    <a:pt x="0" y="14311"/>
                    <a:pt x="0" y="9220"/>
                  </a:cubicBezTo>
                  <a:cubicBezTo>
                    <a:pt x="0" y="4128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xmlns="" id="{7C0E3E32-9A06-43E6-954E-B7CA826EE24A}"/>
                </a:ext>
              </a:extLst>
            </p:cNvPr>
            <p:cNvSpPr/>
            <p:nvPr/>
          </p:nvSpPr>
          <p:spPr>
            <a:xfrm>
              <a:off x="10367824" y="2081321"/>
              <a:ext cx="769706" cy="902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133"/>
                    <a:pt x="21600" y="9231"/>
                  </a:cubicBezTo>
                  <a:cubicBezTo>
                    <a:pt x="21600" y="14329"/>
                    <a:pt x="16765" y="18462"/>
                    <a:pt x="10800" y="18462"/>
                  </a:cubicBezTo>
                  <a:lnTo>
                    <a:pt x="10287" y="18417"/>
                  </a:lnTo>
                  <a:lnTo>
                    <a:pt x="5901" y="21600"/>
                  </a:lnTo>
                  <a:lnTo>
                    <a:pt x="5472" y="17215"/>
                  </a:lnTo>
                  <a:lnTo>
                    <a:pt x="4762" y="16885"/>
                  </a:lnTo>
                  <a:cubicBezTo>
                    <a:pt x="1889" y="15226"/>
                    <a:pt x="0" y="12417"/>
                    <a:pt x="0" y="9231"/>
                  </a:cubicBezTo>
                  <a:cubicBezTo>
                    <a:pt x="0" y="4133"/>
                    <a:pt x="4835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endParaRPr/>
            </a:p>
          </p:txBody>
        </p:sp>
      </p:grpSp>
      <p:sp>
        <p:nvSpPr>
          <p:cNvPr id="3" name="矩形 2"/>
          <p:cNvSpPr/>
          <p:nvPr/>
        </p:nvSpPr>
        <p:spPr>
          <a:xfrm>
            <a:off x="729950" y="19624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等线" pitchFamily="2" charset="-122"/>
                <a:ea typeface="等线" pitchFamily="2" charset="-122"/>
              </a:rPr>
              <a:t>汪国真写过这样的一首诗</a:t>
            </a:r>
            <a:r>
              <a:rPr lang="en-US" altLang="zh-CN" dirty="0">
                <a:latin typeface="等线" pitchFamily="2" charset="-122"/>
                <a:ea typeface="等线" pitchFamily="2" charset="-122"/>
              </a:rPr>
              <a:t>《</a:t>
            </a:r>
            <a:r>
              <a:rPr lang="zh-CN" altLang="en-US" dirty="0">
                <a:latin typeface="等线" pitchFamily="2" charset="-122"/>
                <a:ea typeface="等线" pitchFamily="2" charset="-122"/>
              </a:rPr>
              <a:t>我不期望回报</a:t>
            </a:r>
            <a:r>
              <a:rPr lang="en-US" altLang="zh-CN" dirty="0" smtClean="0">
                <a:latin typeface="等线" pitchFamily="2" charset="-122"/>
                <a:ea typeface="等线" pitchFamily="2" charset="-122"/>
              </a:rPr>
              <a:t>》</a:t>
            </a:r>
            <a:endParaRPr lang="en-US" altLang="zh-CN" dirty="0">
              <a:latin typeface="等线" pitchFamily="2" charset="-122"/>
              <a:ea typeface="等线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4400" y="2399504"/>
            <a:ext cx="3926540" cy="2713782"/>
          </a:xfrm>
          <a:prstGeom prst="rect">
            <a:avLst/>
          </a:prstGeom>
          <a:noFill/>
          <a:ln>
            <a:solidFill>
              <a:srgbClr val="508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107560" y="246189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给予你了</a:t>
            </a:r>
          </a:p>
          <a:p>
            <a:r>
              <a:rPr lang="zh-CN" altLang="en-US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我</a:t>
            </a:r>
            <a:r>
              <a:rPr lang="zh-CN" altLang="en-US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便不期望回报</a:t>
            </a:r>
          </a:p>
          <a:p>
            <a:r>
              <a:rPr lang="zh-CN" altLang="en-US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如果</a:t>
            </a:r>
            <a:r>
              <a:rPr lang="zh-CN" altLang="en-US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付出</a:t>
            </a:r>
          </a:p>
          <a:p>
            <a:r>
              <a:rPr lang="zh-CN" altLang="en-US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就是</a:t>
            </a:r>
            <a:r>
              <a:rPr lang="zh-CN" altLang="en-US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为了有一天索取</a:t>
            </a:r>
          </a:p>
          <a:p>
            <a:r>
              <a:rPr lang="zh-CN" altLang="en-US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那么</a:t>
            </a:r>
            <a:r>
              <a:rPr lang="zh-CN" altLang="en-US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，我将变得多么渺小</a:t>
            </a:r>
          </a:p>
          <a:p>
            <a:r>
              <a:rPr lang="en-US" altLang="zh-CN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……</a:t>
            </a:r>
            <a:endParaRPr lang="en-US" altLang="zh-CN" b="1" dirty="0" smtClean="0">
              <a:solidFill>
                <a:srgbClr val="508D60"/>
              </a:solidFill>
              <a:latin typeface="等线" pitchFamily="2" charset="-122"/>
              <a:ea typeface="等线" pitchFamily="2" charset="-122"/>
            </a:endParaRPr>
          </a:p>
          <a:p>
            <a:r>
              <a:rPr lang="zh-CN" altLang="en-US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人</a:t>
            </a:r>
            <a:r>
              <a:rPr lang="zh-CN" altLang="en-US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，不一定使自己伟大，</a:t>
            </a:r>
          </a:p>
          <a:p>
            <a:r>
              <a:rPr lang="zh-CN" altLang="en-US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但</a:t>
            </a:r>
            <a:r>
              <a:rPr lang="zh-CN" altLang="en-US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一定可以</a:t>
            </a:r>
          </a:p>
          <a:p>
            <a:r>
              <a:rPr lang="zh-CN" altLang="en-US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使</a:t>
            </a:r>
            <a:r>
              <a:rPr lang="zh-CN" altLang="en-US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自己崇高</a:t>
            </a:r>
            <a:r>
              <a:rPr lang="zh-CN" altLang="en-US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。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418208" y="5726753"/>
            <a:ext cx="8467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等线" pitchFamily="2" charset="-122"/>
                <a:ea typeface="等线" pitchFamily="2" charset="-122"/>
              </a:rPr>
              <a:t>以此诗献给同在教育一线辛苦耕耘的同仁们，摆脱整日在教育中苦苦挣扎的状态，真心与学生交往，交给他们一生有用的东西，就会不断收获惊喜与幸福。</a:t>
            </a:r>
          </a:p>
        </p:txBody>
      </p:sp>
    </p:spTree>
    <p:extLst>
      <p:ext uri="{BB962C8B-B14F-4D97-AF65-F5344CB8AC3E}">
        <p14:creationId xmlns:p14="http://schemas.microsoft.com/office/powerpoint/2010/main" val="2215954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6" t="29972" r="36962" b="12968"/>
          <a:stretch/>
        </p:blipFill>
        <p:spPr bwMode="auto">
          <a:xfrm>
            <a:off x="0" y="1358150"/>
            <a:ext cx="3294530" cy="549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Docer搜索：半想象现实   http://chn.docer.com/works/?userid=199927538"/>
          <p:cNvSpPr txBox="1"/>
          <p:nvPr/>
        </p:nvSpPr>
        <p:spPr>
          <a:xfrm>
            <a:off x="4422845" y="1826556"/>
            <a:ext cx="56316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800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谢 谢 观 看</a:t>
            </a:r>
            <a:endParaRPr lang="en-US" altLang="zh-CN" sz="8800" b="1" dirty="0">
              <a:solidFill>
                <a:srgbClr val="508D60"/>
              </a:solidFill>
              <a:latin typeface="等线" pitchFamily="2" charset="-122"/>
              <a:ea typeface="等线" pitchFamily="2" charset="-122"/>
              <a:cs typeface="方正宋刻本秀楷简体" panose="02000000000000000000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19211" y1="2763" x2="79605" y2="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556"/>
            <a:ext cx="4563038" cy="456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1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cer搜索：半想象现实   http://chn.docer.com/works/?userid=199927538"/>
          <p:cNvSpPr>
            <a:spLocks noChangeArrowheads="1"/>
          </p:cNvSpPr>
          <p:nvPr/>
        </p:nvSpPr>
        <p:spPr bwMode="auto">
          <a:xfrm>
            <a:off x="3989473" y="1163608"/>
            <a:ext cx="42130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前 言</a:t>
            </a:r>
            <a:endParaRPr lang="en-US" altLang="zh-CN" sz="5400" b="1" dirty="0">
              <a:solidFill>
                <a:srgbClr val="508D60"/>
              </a:solidFill>
              <a:latin typeface="等线" pitchFamily="2" charset="-122"/>
              <a:ea typeface="等线" pitchFamily="2" charset="-122"/>
              <a:cs typeface="方正宋刻本秀楷简体" panose="0200000000000000000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20685" y="2372575"/>
            <a:ext cx="77506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latin typeface="等线" pitchFamily="2" charset="-122"/>
                <a:ea typeface="等线" pitchFamily="2" charset="-122"/>
              </a:rPr>
              <a:t>中国</a:t>
            </a:r>
            <a:r>
              <a:rPr lang="zh-CN" altLang="en-US" sz="2000" b="1" dirty="0">
                <a:latin typeface="等线" pitchFamily="2" charset="-122"/>
                <a:ea typeface="等线" pitchFamily="2" charset="-122"/>
              </a:rPr>
              <a:t>教育有许多弊端，但仅仅是怒目金刚式的</a:t>
            </a:r>
            <a:r>
              <a:rPr lang="zh-CN" altLang="en-US" sz="2000" b="1" dirty="0" smtClean="0">
                <a:latin typeface="等线" pitchFamily="2" charset="-122"/>
                <a:ea typeface="等线" pitchFamily="2" charset="-122"/>
              </a:rPr>
              <a:t>斥责，</a:t>
            </a:r>
            <a:r>
              <a:rPr lang="zh-CN" altLang="en-US" sz="2000" b="1" dirty="0">
                <a:latin typeface="等线" pitchFamily="2" charset="-122"/>
                <a:ea typeface="等线" pitchFamily="2" charset="-122"/>
              </a:rPr>
              <a:t>虽然痛快却无济于事。对于中国教育而言，最需要的是行动与建设，只有行动与建设，才是真正深刻而富有颠覆性的批判与重构</a:t>
            </a:r>
            <a:r>
              <a:rPr lang="zh-CN" altLang="en-US" sz="2000" b="1" dirty="0" smtClean="0">
                <a:latin typeface="等线" pitchFamily="2" charset="-122"/>
                <a:ea typeface="等线" pitchFamily="2" charset="-122"/>
              </a:rPr>
              <a:t>。</a:t>
            </a:r>
            <a:endParaRPr lang="en-US" altLang="zh-CN" sz="2000" b="1" dirty="0" smtClean="0">
              <a:latin typeface="等线" pitchFamily="2" charset="-122"/>
              <a:ea typeface="等线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2000" b="1" dirty="0" smtClean="0"/>
          </a:p>
          <a:p>
            <a:pPr>
              <a:lnSpc>
                <a:spcPct val="130000"/>
              </a:lnSpc>
            </a:pPr>
            <a:r>
              <a:rPr lang="zh-CN" altLang="en-US" sz="2000" b="1" dirty="0" smtClean="0"/>
              <a:t>前言中</a:t>
            </a:r>
            <a:r>
              <a:rPr lang="zh-CN" altLang="zh-CN" sz="2000" b="1" dirty="0" smtClean="0"/>
              <a:t>引用</a:t>
            </a:r>
            <a:r>
              <a:rPr lang="zh-CN" altLang="zh-CN" sz="2000" b="1" dirty="0"/>
              <a:t>了朱永新教授的</a:t>
            </a:r>
            <a:r>
              <a:rPr lang="zh-CN" altLang="zh-CN" sz="2000" b="1" dirty="0" smtClean="0"/>
              <a:t>《教育是一首诗》</a:t>
            </a:r>
            <a:r>
              <a:rPr lang="zh-CN" altLang="en-US" sz="2000" b="1" dirty="0" smtClean="0"/>
              <a:t>。</a:t>
            </a:r>
            <a:r>
              <a:rPr lang="zh-CN" altLang="zh-CN" sz="2000" b="1" dirty="0" smtClean="0"/>
              <a:t>在</a:t>
            </a:r>
            <a:r>
              <a:rPr lang="zh-CN" altLang="zh-CN" sz="2000" b="1" dirty="0"/>
              <a:t>教育之路上，怀揣着教育理想，沐浴在教育光辉中的我们，如何塑造好每个学生的品格？多少次的受挫，是否能坚持最初的梦想，做一名幸福的教师。</a:t>
            </a:r>
            <a:r>
              <a:rPr lang="en-US" altLang="zh-CN" sz="2000" b="1" dirty="0"/>
              <a:t/>
            </a:r>
            <a:br>
              <a:rPr lang="en-US" altLang="zh-CN" sz="2000" b="1" dirty="0"/>
            </a:br>
            <a:endParaRPr lang="en-US" altLang="zh-CN" sz="2000" b="1" dirty="0" smtClean="0"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69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cer搜索：半想象现实   http://chn.docer.com/works/?userid=199927538"/>
          <p:cNvSpPr>
            <a:spLocks noChangeArrowheads="1"/>
          </p:cNvSpPr>
          <p:nvPr/>
        </p:nvSpPr>
        <p:spPr bwMode="auto">
          <a:xfrm>
            <a:off x="2922174" y="4487005"/>
            <a:ext cx="1656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内容概况</a:t>
            </a:r>
            <a:endParaRPr lang="zh-CN" altLang="en-US" sz="2400" b="1" dirty="0">
              <a:solidFill>
                <a:srgbClr val="508D60"/>
              </a:solidFill>
              <a:latin typeface="等线" pitchFamily="2" charset="-122"/>
              <a:ea typeface="等线" pitchFamily="2" charset="-122"/>
              <a:cs typeface="方正宋刻本秀楷简体" panose="02000000000000000000" charset="-122"/>
              <a:sym typeface="Arial" panose="020B0604020202090204" pitchFamily="34" charset="0"/>
            </a:endParaRPr>
          </a:p>
        </p:txBody>
      </p:sp>
      <p:sp>
        <p:nvSpPr>
          <p:cNvPr id="22" name="Docer搜索：半想象现实   http://chn.docer.com/works/?userid=199927538"/>
          <p:cNvSpPr>
            <a:spLocks noChangeArrowheads="1"/>
          </p:cNvSpPr>
          <p:nvPr/>
        </p:nvSpPr>
        <p:spPr bwMode="auto">
          <a:xfrm>
            <a:off x="5294369" y="4487005"/>
            <a:ext cx="1656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重点讲解</a:t>
            </a:r>
            <a:endParaRPr lang="zh-CN" altLang="en-US" sz="2400" b="1" dirty="0">
              <a:solidFill>
                <a:srgbClr val="508D60"/>
              </a:solidFill>
              <a:latin typeface="等线" pitchFamily="2" charset="-122"/>
              <a:ea typeface="等线" pitchFamily="2" charset="-122"/>
              <a:cs typeface="方正宋刻本秀楷简体" panose="02000000000000000000" charset="-122"/>
              <a:sym typeface="Arial" panose="020B0604020202090204" pitchFamily="34" charset="0"/>
            </a:endParaRPr>
          </a:p>
        </p:txBody>
      </p:sp>
      <p:sp>
        <p:nvSpPr>
          <p:cNvPr id="3" name="Docer搜索：半想象现实   http://chn.docer.com/works/?userid=199927538"/>
          <p:cNvSpPr/>
          <p:nvPr/>
        </p:nvSpPr>
        <p:spPr>
          <a:xfrm>
            <a:off x="3433824" y="2974675"/>
            <a:ext cx="631825" cy="644525"/>
          </a:xfrm>
          <a:prstGeom prst="ellipse">
            <a:avLst/>
          </a:prstGeom>
          <a:solidFill>
            <a:srgbClr val="F7BE3E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310" rIns="0" bIns="45310" anchor="ctr"/>
          <a:lstStyle/>
          <a:p>
            <a:pPr algn="ctr"/>
            <a:r>
              <a:rPr lang="en-US" altLang="x-none" sz="2800" noProof="1">
                <a:solidFill>
                  <a:schemeClr val="bg1">
                    <a:lumMod val="95000"/>
                  </a:schemeClr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1</a:t>
            </a:r>
          </a:p>
        </p:txBody>
      </p:sp>
      <p:sp>
        <p:nvSpPr>
          <p:cNvPr id="19" name="Docer搜索：半想象现实   http://chn.docer.com/works/?userid=199927538"/>
          <p:cNvSpPr/>
          <p:nvPr/>
        </p:nvSpPr>
        <p:spPr>
          <a:xfrm>
            <a:off x="5805959" y="2974675"/>
            <a:ext cx="631825" cy="644525"/>
          </a:xfrm>
          <a:prstGeom prst="ellipse">
            <a:avLst/>
          </a:prstGeom>
          <a:solidFill>
            <a:srgbClr val="F7BE3E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310" rIns="0" bIns="45310" anchor="ctr"/>
          <a:lstStyle/>
          <a:p>
            <a:pPr algn="ctr"/>
            <a:r>
              <a:rPr lang="en-US" altLang="x-none" sz="2800" noProof="1" smtClean="0">
                <a:solidFill>
                  <a:schemeClr val="bg1">
                    <a:lumMod val="95000"/>
                  </a:schemeClr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2</a:t>
            </a:r>
            <a:endParaRPr lang="en-US" altLang="x-none" sz="2800" noProof="1">
              <a:solidFill>
                <a:schemeClr val="bg1">
                  <a:lumMod val="95000"/>
                </a:schemeClr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4" name="Docer搜索：半想象现实   http://chn.docer.com/works/?userid=199927538"/>
          <p:cNvSpPr/>
          <p:nvPr/>
        </p:nvSpPr>
        <p:spPr>
          <a:xfrm>
            <a:off x="8204988" y="2974675"/>
            <a:ext cx="631825" cy="644525"/>
          </a:xfrm>
          <a:prstGeom prst="ellipse">
            <a:avLst/>
          </a:prstGeom>
          <a:solidFill>
            <a:srgbClr val="F7BE3E"/>
          </a:solidFill>
          <a:ln w="2857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310" rIns="0" bIns="45310" anchor="ctr"/>
          <a:lstStyle/>
          <a:p>
            <a:pPr algn="ctr"/>
            <a:r>
              <a:rPr lang="en-US" altLang="x-none" sz="2800" noProof="1">
                <a:solidFill>
                  <a:schemeClr val="bg1">
                    <a:lumMod val="95000"/>
                  </a:schemeClr>
                </a:solidFill>
                <a:latin typeface="方正宋刻本秀楷简体" panose="02000000000000000000" charset="-122"/>
                <a:ea typeface="方正宋刻本秀楷简体" panose="02000000000000000000" charset="-122"/>
                <a:cs typeface="方正宋刻本秀楷简体" panose="02000000000000000000" charset="-122"/>
              </a:rPr>
              <a:t>3</a:t>
            </a:r>
          </a:p>
        </p:txBody>
      </p:sp>
      <p:sp>
        <p:nvSpPr>
          <p:cNvPr id="5" name="Docer搜索：半想象现实   http://chn.docer.com/works/?userid=199927538"/>
          <p:cNvSpPr/>
          <p:nvPr/>
        </p:nvSpPr>
        <p:spPr>
          <a:xfrm>
            <a:off x="3383659" y="2931495"/>
            <a:ext cx="732155" cy="730250"/>
          </a:xfrm>
          <a:prstGeom prst="ellipse">
            <a:avLst/>
          </a:prstGeom>
          <a:noFill/>
          <a:ln w="12700" cap="flat" cmpd="sng">
            <a:solidFill>
              <a:srgbClr val="F7BE3E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0625" tIns="45310" rIns="90625" bIns="45310" anchor="ctr"/>
          <a:lstStyle/>
          <a:p>
            <a:pPr algn="ctr"/>
            <a:endParaRPr lang="zh-CN" altLang="en-US" sz="2800" noProof="1">
              <a:solidFill>
                <a:schemeClr val="bg1">
                  <a:lumMod val="95000"/>
                </a:schemeClr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0" name="Docer搜索：半想象现实   http://chn.docer.com/works/?userid=199927538"/>
          <p:cNvSpPr/>
          <p:nvPr/>
        </p:nvSpPr>
        <p:spPr>
          <a:xfrm>
            <a:off x="5755794" y="2931495"/>
            <a:ext cx="732155" cy="730250"/>
          </a:xfrm>
          <a:prstGeom prst="ellipse">
            <a:avLst/>
          </a:prstGeom>
          <a:noFill/>
          <a:ln w="12700" cap="flat" cmpd="sng">
            <a:solidFill>
              <a:srgbClr val="F7BE3E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0625" tIns="45310" rIns="90625" bIns="45310" anchor="ctr"/>
          <a:lstStyle/>
          <a:p>
            <a:pPr algn="ctr"/>
            <a:endParaRPr lang="zh-CN" altLang="en-US" sz="2800" noProof="1">
              <a:solidFill>
                <a:schemeClr val="bg1">
                  <a:lumMod val="95000"/>
                </a:schemeClr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5" name="Docer搜索：半想象现实   http://chn.docer.com/works/?userid=199927538"/>
          <p:cNvSpPr/>
          <p:nvPr/>
        </p:nvSpPr>
        <p:spPr>
          <a:xfrm>
            <a:off x="8154823" y="2931495"/>
            <a:ext cx="732155" cy="730250"/>
          </a:xfrm>
          <a:prstGeom prst="ellipse">
            <a:avLst/>
          </a:prstGeom>
          <a:noFill/>
          <a:ln w="12700" cap="flat" cmpd="sng">
            <a:solidFill>
              <a:srgbClr val="F7BE3E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0625" tIns="45310" rIns="90625" bIns="45310" anchor="ctr"/>
          <a:lstStyle/>
          <a:p>
            <a:pPr algn="ctr"/>
            <a:endParaRPr lang="zh-CN" altLang="en-US" sz="2800" noProof="1">
              <a:solidFill>
                <a:schemeClr val="bg1">
                  <a:lumMod val="95000"/>
                </a:schemeClr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6" name="Docer搜索：半想象现实   http://chn.docer.com/works/?userid=199927538"/>
          <p:cNvSpPr/>
          <p:nvPr/>
        </p:nvSpPr>
        <p:spPr>
          <a:xfrm rot="10800000">
            <a:off x="3663694" y="4045213"/>
            <a:ext cx="171450" cy="146685"/>
          </a:xfrm>
          <a:prstGeom prst="triangle">
            <a:avLst/>
          </a:prstGeom>
          <a:solidFill>
            <a:srgbClr val="508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noProof="1">
              <a:solidFill>
                <a:srgbClr val="76717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1" name="Docer搜索：半想象现实   http://chn.docer.com/works/?userid=199927538"/>
          <p:cNvSpPr/>
          <p:nvPr/>
        </p:nvSpPr>
        <p:spPr>
          <a:xfrm rot="10800000">
            <a:off x="6035829" y="4045213"/>
            <a:ext cx="171450" cy="146685"/>
          </a:xfrm>
          <a:prstGeom prst="triangle">
            <a:avLst/>
          </a:prstGeom>
          <a:solidFill>
            <a:srgbClr val="508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noProof="1">
              <a:solidFill>
                <a:srgbClr val="76717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6" name="Docer搜索：半想象现实   http://chn.docer.com/works/?userid=199927538"/>
          <p:cNvSpPr/>
          <p:nvPr/>
        </p:nvSpPr>
        <p:spPr>
          <a:xfrm rot="10800000">
            <a:off x="8435493" y="4045213"/>
            <a:ext cx="171450" cy="146685"/>
          </a:xfrm>
          <a:prstGeom prst="triangle">
            <a:avLst/>
          </a:prstGeom>
          <a:solidFill>
            <a:srgbClr val="508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noProof="1">
              <a:solidFill>
                <a:srgbClr val="767171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27" name="Docer搜索：半想象现实   http://chn.docer.com/works/?userid=199927538"/>
          <p:cNvSpPr>
            <a:spLocks noChangeArrowheads="1"/>
          </p:cNvSpPr>
          <p:nvPr/>
        </p:nvSpPr>
        <p:spPr bwMode="auto">
          <a:xfrm>
            <a:off x="7611039" y="4487005"/>
            <a:ext cx="1792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感受与启示</a:t>
            </a:r>
            <a:endParaRPr lang="zh-CN" altLang="en-US" sz="2400" b="1" dirty="0">
              <a:solidFill>
                <a:srgbClr val="508D60"/>
              </a:solidFill>
              <a:latin typeface="等线" pitchFamily="2" charset="-122"/>
              <a:ea typeface="等线" pitchFamily="2" charset="-122"/>
              <a:cs typeface="方正宋刻本秀楷简体" panose="02000000000000000000" charset="-122"/>
              <a:sym typeface="Arial" panose="020B0604020202090204" pitchFamily="34" charset="0"/>
            </a:endParaRPr>
          </a:p>
        </p:txBody>
      </p:sp>
      <p:sp>
        <p:nvSpPr>
          <p:cNvPr id="32" name="Docer搜索：半想象现实   http://chn.docer.com/works/?userid=199927538"/>
          <p:cNvSpPr>
            <a:spLocks noChangeArrowheads="1"/>
          </p:cNvSpPr>
          <p:nvPr/>
        </p:nvSpPr>
        <p:spPr bwMode="auto">
          <a:xfrm>
            <a:off x="3989473" y="1163608"/>
            <a:ext cx="42130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目 录</a:t>
            </a:r>
            <a:endParaRPr lang="en-US" altLang="zh-CN" sz="5400" b="1" dirty="0">
              <a:solidFill>
                <a:srgbClr val="508D60"/>
              </a:solidFill>
              <a:latin typeface="等线" pitchFamily="2" charset="-122"/>
              <a:ea typeface="等线" pitchFamily="2" charset="-122"/>
              <a:cs typeface="方正宋刻本秀楷简体" panose="020000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2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cer搜索：半想象现实   http://chn.docer.com/works/?userid=199927538"/>
          <p:cNvSpPr txBox="1">
            <a:spLocks noChangeArrowheads="1"/>
          </p:cNvSpPr>
          <p:nvPr/>
        </p:nvSpPr>
        <p:spPr bwMode="auto">
          <a:xfrm>
            <a:off x="4929716" y="2561475"/>
            <a:ext cx="26100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en-US" altLang="zh-CN" sz="3600" b="1" dirty="0">
                <a:solidFill>
                  <a:srgbClr val="F7BE3E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Chapter</a:t>
            </a:r>
            <a:r>
              <a:rPr lang="zh-CN" altLang="en-US" sz="3600" b="1" dirty="0">
                <a:solidFill>
                  <a:srgbClr val="F7BE3E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  </a:t>
            </a:r>
            <a:r>
              <a:rPr lang="en-US" altLang="zh-CN" sz="3600" b="1" dirty="0">
                <a:solidFill>
                  <a:srgbClr val="F7BE3E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01</a:t>
            </a:r>
          </a:p>
        </p:txBody>
      </p:sp>
      <p:sp>
        <p:nvSpPr>
          <p:cNvPr id="35" name="Docer搜索：半想象现实   http://chn.docer.com/works/?userid=199927538"/>
          <p:cNvSpPr>
            <a:spLocks noGrp="1"/>
          </p:cNvSpPr>
          <p:nvPr/>
        </p:nvSpPr>
        <p:spPr>
          <a:xfrm>
            <a:off x="2261512" y="3611561"/>
            <a:ext cx="7946416" cy="84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内容概况</a:t>
            </a:r>
            <a:endParaRPr lang="zh-CN" altLang="en-US" b="1" dirty="0">
              <a:solidFill>
                <a:srgbClr val="508D60"/>
              </a:solidFill>
              <a:latin typeface="等线" pitchFamily="2" charset="-122"/>
              <a:ea typeface="等线" pitchFamily="2" charset="-122"/>
              <a:cs typeface="方正宋刻本秀楷简体" panose="02000000000000000000" charset="-122"/>
              <a:sym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84000" t="-22000" r="-7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er搜索：半想象现实   http://chn.docer.com/works/?userid=199927538"/>
          <p:cNvSpPr>
            <a:spLocks noGrp="1"/>
          </p:cNvSpPr>
          <p:nvPr/>
        </p:nvSpPr>
        <p:spPr>
          <a:xfrm>
            <a:off x="689610" y="291186"/>
            <a:ext cx="7946416" cy="84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作者</a:t>
            </a:r>
            <a:r>
              <a:rPr lang="zh-CN" altLang="en-US" sz="3200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介绍</a:t>
            </a:r>
            <a:endParaRPr lang="zh-CN" altLang="en-US" sz="3200" b="1" dirty="0">
              <a:solidFill>
                <a:srgbClr val="508D60"/>
              </a:solidFill>
              <a:latin typeface="等线" pitchFamily="2" charset="-122"/>
              <a:ea typeface="等线" pitchFamily="2" charset="-122"/>
              <a:cs typeface="方正宋刻本秀楷简体" panose="02000000000000000000" charset="-122"/>
              <a:sym typeface="Arial" panose="020B0604020202090204" pitchFamily="34" charset="0"/>
            </a:endParaRPr>
          </a:p>
        </p:txBody>
      </p:sp>
      <p:sp>
        <p:nvSpPr>
          <p:cNvPr id="34" name="Docer搜索：半想象现实   http://chn.docer.com/works/?userid=199927538"/>
          <p:cNvSpPr/>
          <p:nvPr/>
        </p:nvSpPr>
        <p:spPr>
          <a:xfrm>
            <a:off x="824079" y="2129421"/>
            <a:ext cx="4554743" cy="3471863"/>
          </a:xfrm>
          <a:prstGeom prst="rect">
            <a:avLst/>
          </a:prstGeom>
          <a:solidFill>
            <a:srgbClr val="F7B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35" name="Docer搜索：半想象现实   http://chn.docer.com/works/?userid=199927538"/>
          <p:cNvSpPr txBox="1"/>
          <p:nvPr/>
        </p:nvSpPr>
        <p:spPr>
          <a:xfrm>
            <a:off x="996485" y="2313374"/>
            <a:ext cx="42478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等线" pitchFamily="2" charset="-122"/>
                <a:ea typeface="等线" pitchFamily="2" charset="-122"/>
              </a:rPr>
              <a:t>陈延芳</a:t>
            </a:r>
            <a:r>
              <a:rPr lang="zh-CN" altLang="en-US" b="1" dirty="0" smtClean="0">
                <a:solidFill>
                  <a:schemeClr val="bg1"/>
                </a:solidFill>
                <a:latin typeface="等线" pitchFamily="2" charset="-122"/>
                <a:ea typeface="等线" pitchFamily="2" charset="-122"/>
              </a:rPr>
              <a:t>，厦门市</a:t>
            </a:r>
            <a:r>
              <a:rPr lang="zh-CN" altLang="en-US" b="1" dirty="0">
                <a:solidFill>
                  <a:schemeClr val="bg1"/>
                </a:solidFill>
                <a:latin typeface="等线" pitchFamily="2" charset="-122"/>
                <a:ea typeface="等线" pitchFamily="2" charset="-122"/>
              </a:rPr>
              <a:t>骨干教师、学科带头人。参加工作</a:t>
            </a:r>
            <a:r>
              <a:rPr lang="en-US" altLang="zh-CN" b="1" dirty="0">
                <a:solidFill>
                  <a:schemeClr val="bg1"/>
                </a:solidFill>
                <a:latin typeface="等线" pitchFamily="2" charset="-122"/>
                <a:ea typeface="等线" pitchFamily="2" charset="-122"/>
              </a:rPr>
              <a:t>20</a:t>
            </a:r>
            <a:r>
              <a:rPr lang="zh-CN" altLang="en-US" b="1" dirty="0">
                <a:solidFill>
                  <a:schemeClr val="bg1"/>
                </a:solidFill>
                <a:latin typeface="等线" pitchFamily="2" charset="-122"/>
                <a:ea typeface="等线" pitchFamily="2" charset="-122"/>
              </a:rPr>
              <a:t>余年，先后</a:t>
            </a:r>
            <a:r>
              <a:rPr lang="zh-CN" altLang="en-US" b="1" dirty="0" smtClean="0">
                <a:solidFill>
                  <a:schemeClr val="bg1"/>
                </a:solidFill>
                <a:latin typeface="等线" pitchFamily="2" charset="-122"/>
                <a:ea typeface="等线" pitchFamily="2" charset="-122"/>
              </a:rPr>
              <a:t>获得“</a:t>
            </a:r>
            <a:r>
              <a:rPr lang="zh-CN" altLang="en-US" b="1" dirty="0">
                <a:solidFill>
                  <a:schemeClr val="bg1"/>
                </a:solidFill>
                <a:latin typeface="等线" pitchFamily="2" charset="-122"/>
                <a:ea typeface="等线" pitchFamily="2" charset="-122"/>
              </a:rPr>
              <a:t>第四届厦门市杰出教师”“厦门市五一劳动奖章”等荣誉称号</a:t>
            </a:r>
            <a:r>
              <a:rPr lang="zh-CN" altLang="en-US" b="1" dirty="0" smtClean="0">
                <a:solidFill>
                  <a:schemeClr val="bg1"/>
                </a:solidFill>
                <a:latin typeface="等线" pitchFamily="2" charset="-122"/>
                <a:ea typeface="等线" pitchFamily="2" charset="-122"/>
              </a:rPr>
              <a:t>。主持</a:t>
            </a:r>
            <a:r>
              <a:rPr lang="zh-CN" altLang="en-US" b="1" dirty="0">
                <a:solidFill>
                  <a:schemeClr val="bg1"/>
                </a:solidFill>
                <a:latin typeface="等线" pitchFamily="2" charset="-122"/>
                <a:ea typeface="等线" pitchFamily="2" charset="-122"/>
              </a:rPr>
              <a:t>多个市区级课题，撰写近</a:t>
            </a:r>
            <a:r>
              <a:rPr lang="en-US" altLang="zh-CN" b="1" dirty="0">
                <a:solidFill>
                  <a:schemeClr val="bg1"/>
                </a:solidFill>
                <a:latin typeface="等线" pitchFamily="2" charset="-122"/>
                <a:ea typeface="等线" pitchFamily="2" charset="-122"/>
              </a:rPr>
              <a:t>20</a:t>
            </a:r>
            <a:r>
              <a:rPr lang="zh-CN" altLang="en-US" b="1" dirty="0">
                <a:solidFill>
                  <a:schemeClr val="bg1"/>
                </a:solidFill>
                <a:latin typeface="等线" pitchFamily="2" charset="-122"/>
                <a:ea typeface="等线" pitchFamily="2" charset="-122"/>
              </a:rPr>
              <a:t>篇论文。</a:t>
            </a:r>
          </a:p>
        </p:txBody>
      </p:sp>
      <p:sp>
        <p:nvSpPr>
          <p:cNvPr id="36" name="Docer搜索：半想象现实   http://chn.docer.com/works/?userid=199927538"/>
          <p:cNvSpPr/>
          <p:nvPr/>
        </p:nvSpPr>
        <p:spPr>
          <a:xfrm>
            <a:off x="5464810" y="2129421"/>
            <a:ext cx="3571614" cy="3472180"/>
          </a:xfrm>
          <a:prstGeom prst="rect">
            <a:avLst/>
          </a:prstGeom>
          <a:blipFill dpi="0" rotWithShape="1">
            <a:blip r:embed="rId3"/>
            <a:srcRect/>
            <a:stretch>
              <a:fillRect t="-9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方正宋刻本秀楷简体" panose="02000000000000000000" charset="-122"/>
              <a:ea typeface="方正宋刻本秀楷简体" panose="02000000000000000000" charset="-122"/>
              <a:cs typeface="方正宋刻本秀楷简体" panose="020000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9950" y="1166223"/>
            <a:ext cx="2551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为爱忙碌，因爱</a:t>
            </a:r>
            <a:r>
              <a:rPr lang="zh-CN" altLang="en-US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幸福</a:t>
            </a:r>
            <a:endParaRPr lang="zh-CN" altLang="en-US" dirty="0">
              <a:solidFill>
                <a:srgbClr val="508D60"/>
              </a:solidFill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84000" t="-22000" r="-7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er搜索：半想象现实   http://chn.docer.com/works/?userid=199927538"/>
          <p:cNvSpPr>
            <a:spLocks noGrp="1"/>
          </p:cNvSpPr>
          <p:nvPr/>
        </p:nvSpPr>
        <p:spPr>
          <a:xfrm>
            <a:off x="689610" y="291186"/>
            <a:ext cx="7946416" cy="84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背景介绍</a:t>
            </a:r>
            <a:endParaRPr lang="zh-CN" altLang="en-US" sz="3200" b="1" dirty="0">
              <a:solidFill>
                <a:srgbClr val="508D60"/>
              </a:solidFill>
              <a:latin typeface="等线" pitchFamily="2" charset="-122"/>
              <a:ea typeface="等线" pitchFamily="2" charset="-122"/>
              <a:cs typeface="方正宋刻本秀楷简体" panose="02000000000000000000" charset="-122"/>
              <a:sym typeface="Arial" panose="020B060402020209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90598" y="2013955"/>
            <a:ext cx="76319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等线" pitchFamily="2" charset="-122"/>
                <a:ea typeface="等线" pitchFamily="2" charset="-122"/>
              </a:rPr>
              <a:t>围绕</a:t>
            </a:r>
            <a:r>
              <a:rPr lang="zh-CN" altLang="en-US" sz="2000" dirty="0" smtClean="0">
                <a:latin typeface="等线" pitchFamily="2" charset="-122"/>
                <a:ea typeface="等线" pitchFamily="2" charset="-122"/>
              </a:rPr>
              <a:t>一线教师教育生活所涉及的诸多方面，按照四个主题展开，即</a:t>
            </a:r>
            <a:endParaRPr lang="en-US" altLang="zh-CN" sz="2000" dirty="0" smtClean="0">
              <a:latin typeface="等线" pitchFamily="2" charset="-122"/>
              <a:ea typeface="等线" pitchFamily="2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等线" pitchFamily="2" charset="-122"/>
                <a:ea typeface="等线" pitchFamily="2" charset="-122"/>
              </a:rPr>
              <a:t>“</a:t>
            </a:r>
            <a:r>
              <a:rPr lang="zh-CN" altLang="en-US" sz="2000" dirty="0">
                <a:latin typeface="等线" pitchFamily="2" charset="-122"/>
                <a:ea typeface="等线" pitchFamily="2" charset="-122"/>
              </a:rPr>
              <a:t>师生交往里的幸福呼吸</a:t>
            </a:r>
            <a:r>
              <a:rPr lang="zh-CN" altLang="en-US" sz="2000" dirty="0" smtClean="0">
                <a:latin typeface="等线" pitchFamily="2" charset="-122"/>
                <a:ea typeface="等线" pitchFamily="2" charset="-122"/>
              </a:rPr>
              <a:t>”</a:t>
            </a:r>
            <a:endParaRPr lang="en-US" altLang="zh-CN" sz="2000" dirty="0" smtClean="0">
              <a:latin typeface="等线" pitchFamily="2" charset="-122"/>
              <a:ea typeface="等线" pitchFamily="2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等线" pitchFamily="2" charset="-122"/>
                <a:ea typeface="等线" pitchFamily="2" charset="-122"/>
              </a:rPr>
              <a:t>“</a:t>
            </a:r>
            <a:r>
              <a:rPr lang="zh-CN" altLang="en-US" sz="2000" dirty="0">
                <a:latin typeface="等线" pitchFamily="2" charset="-122"/>
                <a:ea typeface="等线" pitchFamily="2" charset="-122"/>
              </a:rPr>
              <a:t>课堂教学中的幸福成长</a:t>
            </a:r>
            <a:r>
              <a:rPr lang="zh-CN" altLang="en-US" sz="2000" dirty="0" smtClean="0">
                <a:latin typeface="等线" pitchFamily="2" charset="-122"/>
                <a:ea typeface="等线" pitchFamily="2" charset="-122"/>
              </a:rPr>
              <a:t>”</a:t>
            </a:r>
            <a:endParaRPr lang="en-US" altLang="zh-CN" sz="2000" dirty="0" smtClean="0">
              <a:latin typeface="等线" pitchFamily="2" charset="-122"/>
              <a:ea typeface="等线" pitchFamily="2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等线" pitchFamily="2" charset="-122"/>
                <a:ea typeface="等线" pitchFamily="2" charset="-122"/>
              </a:rPr>
              <a:t>“</a:t>
            </a:r>
            <a:r>
              <a:rPr lang="zh-CN" altLang="en-US" sz="2000" dirty="0">
                <a:latin typeface="等线" pitchFamily="2" charset="-122"/>
                <a:ea typeface="等线" pitchFamily="2" charset="-122"/>
              </a:rPr>
              <a:t>读写天地里的幸福遨游</a:t>
            </a:r>
            <a:r>
              <a:rPr lang="zh-CN" altLang="en-US" sz="2000" dirty="0" smtClean="0">
                <a:latin typeface="等线" pitchFamily="2" charset="-122"/>
                <a:ea typeface="等线" pitchFamily="2" charset="-122"/>
              </a:rPr>
              <a:t>”</a:t>
            </a:r>
            <a:endParaRPr lang="en-US" altLang="zh-CN" sz="2000" dirty="0" smtClean="0">
              <a:latin typeface="等线" pitchFamily="2" charset="-122"/>
              <a:ea typeface="等线" pitchFamily="2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latin typeface="等线" pitchFamily="2" charset="-122"/>
                <a:ea typeface="等线" pitchFamily="2" charset="-122"/>
              </a:rPr>
              <a:t>“</a:t>
            </a:r>
            <a:r>
              <a:rPr lang="zh-CN" altLang="en-US" sz="2000" dirty="0">
                <a:latin typeface="等线" pitchFamily="2" charset="-122"/>
                <a:ea typeface="等线" pitchFamily="2" charset="-122"/>
              </a:rPr>
              <a:t>管理实践中的幸福蜕变</a:t>
            </a:r>
            <a:r>
              <a:rPr lang="zh-CN" altLang="en-US" sz="2000" dirty="0" smtClean="0">
                <a:latin typeface="等线" pitchFamily="2" charset="-122"/>
                <a:ea typeface="等线" pitchFamily="2" charset="-122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等线" pitchFamily="2" charset="-122"/>
                <a:ea typeface="等线" pitchFamily="2" charset="-122"/>
              </a:rPr>
              <a:t>借助文字的梳理，展现出一位投身一线教育工作</a:t>
            </a:r>
            <a:r>
              <a:rPr lang="zh-CN" altLang="en-US" sz="2000" dirty="0" smtClean="0">
                <a:latin typeface="等线" pitchFamily="2" charset="-122"/>
                <a:ea typeface="等线" pitchFamily="2" charset="-122"/>
              </a:rPr>
              <a:t>者</a:t>
            </a:r>
            <a:r>
              <a:rPr lang="zh-CN" altLang="en-US" sz="2000" dirty="0" smtClean="0">
                <a:latin typeface="等线" pitchFamily="2" charset="-122"/>
                <a:ea typeface="等线" pitchFamily="2" charset="-122"/>
              </a:rPr>
              <a:t>的一颗拳拳爱生之心，执著探索精神，一种勤于笔耕的干劲。</a:t>
            </a:r>
            <a:endParaRPr lang="zh-CN" altLang="en-US" sz="2000" dirty="0">
              <a:latin typeface="等线" pitchFamily="2" charset="-122"/>
              <a:ea typeface="等线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9950" y="1166223"/>
            <a:ext cx="2551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为爱忙碌，因爱</a:t>
            </a:r>
            <a:r>
              <a:rPr lang="zh-CN" altLang="en-US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幸福</a:t>
            </a:r>
            <a:endParaRPr lang="zh-CN" altLang="en-US" dirty="0">
              <a:solidFill>
                <a:srgbClr val="508D60"/>
              </a:solidFill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55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cer搜索：半想象现实   http://chn.docer.com/works/?userid=199927538"/>
          <p:cNvSpPr txBox="1">
            <a:spLocks noChangeArrowheads="1"/>
          </p:cNvSpPr>
          <p:nvPr/>
        </p:nvSpPr>
        <p:spPr bwMode="auto">
          <a:xfrm>
            <a:off x="4929716" y="2561475"/>
            <a:ext cx="26100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Calibri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buNone/>
            </a:pPr>
            <a:r>
              <a:rPr lang="en-US" altLang="zh-CN" sz="3600" b="1" dirty="0">
                <a:solidFill>
                  <a:srgbClr val="F7BE3E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Chapter</a:t>
            </a:r>
            <a:r>
              <a:rPr lang="zh-CN" altLang="en-US" sz="3600" b="1" dirty="0">
                <a:solidFill>
                  <a:srgbClr val="F7BE3E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  </a:t>
            </a:r>
            <a:r>
              <a:rPr lang="en-US" altLang="zh-CN" sz="3600" b="1" dirty="0" smtClean="0">
                <a:solidFill>
                  <a:srgbClr val="F7BE3E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</a:rPr>
              <a:t>02</a:t>
            </a:r>
            <a:endParaRPr lang="en-US" altLang="zh-CN" sz="3600" b="1" dirty="0">
              <a:solidFill>
                <a:srgbClr val="F7BE3E"/>
              </a:solidFill>
              <a:latin typeface="等线" pitchFamily="2" charset="-122"/>
              <a:ea typeface="等线" pitchFamily="2" charset="-122"/>
              <a:cs typeface="方正宋刻本秀楷简体" panose="02000000000000000000" charset="-122"/>
            </a:endParaRPr>
          </a:p>
        </p:txBody>
      </p:sp>
      <p:sp>
        <p:nvSpPr>
          <p:cNvPr id="35" name="Docer搜索：半想象现实   http://chn.docer.com/works/?userid=199927538"/>
          <p:cNvSpPr>
            <a:spLocks noGrp="1"/>
          </p:cNvSpPr>
          <p:nvPr/>
        </p:nvSpPr>
        <p:spPr>
          <a:xfrm>
            <a:off x="2261512" y="3611561"/>
            <a:ext cx="7946416" cy="84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重点</a:t>
            </a:r>
            <a:r>
              <a:rPr lang="zh-CN" altLang="en-US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分享</a:t>
            </a:r>
            <a:endParaRPr lang="zh-CN" altLang="en-US" b="1" dirty="0">
              <a:solidFill>
                <a:srgbClr val="508D60"/>
              </a:solidFill>
              <a:latin typeface="等线" pitchFamily="2" charset="-122"/>
              <a:ea typeface="等线" pitchFamily="2" charset="-122"/>
              <a:cs typeface="方正宋刻本秀楷简体" panose="02000000000000000000" charset="-122"/>
              <a:sym typeface="Arial" panose="020B0604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84000" t="-22000" r="-7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er搜索：半想象现实   http://chn.docer.com/works/?userid=199927538"/>
          <p:cNvSpPr>
            <a:spLocks noGrp="1"/>
          </p:cNvSpPr>
          <p:nvPr/>
        </p:nvSpPr>
        <p:spPr>
          <a:xfrm>
            <a:off x="729950" y="291186"/>
            <a:ext cx="7946416" cy="84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  <a:cs typeface="方正宋刻本秀楷简体" panose="02000000000000000000" charset="-122"/>
                <a:sym typeface="Arial" panose="020B0604020202090204" pitchFamily="34" charset="0"/>
              </a:rPr>
              <a:t>重点讲解</a:t>
            </a:r>
          </a:p>
        </p:txBody>
      </p:sp>
      <p:sp>
        <p:nvSpPr>
          <p:cNvPr id="9" name="矩形 8"/>
          <p:cNvSpPr/>
          <p:nvPr/>
        </p:nvSpPr>
        <p:spPr>
          <a:xfrm>
            <a:off x="729950" y="1166223"/>
            <a:ext cx="2551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为爱忙碌，因爱</a:t>
            </a:r>
            <a:r>
              <a:rPr lang="zh-CN" altLang="en-US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幸福</a:t>
            </a:r>
            <a:endParaRPr lang="zh-CN" altLang="en-US" dirty="0">
              <a:solidFill>
                <a:srgbClr val="508D60"/>
              </a:solidFill>
              <a:latin typeface="等线" pitchFamily="2" charset="-122"/>
              <a:ea typeface="等线" pitchFamily="2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6" t="29972" r="36962" b="12968"/>
          <a:stretch/>
        </p:blipFill>
        <p:spPr bwMode="auto">
          <a:xfrm>
            <a:off x="8095129" y="1350889"/>
            <a:ext cx="4096871" cy="549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575706" y="3143193"/>
            <a:ext cx="4659510" cy="2643085"/>
            <a:chOff x="899004" y="2746074"/>
            <a:chExt cx="4659510" cy="2643085"/>
          </a:xfrm>
        </p:grpSpPr>
        <p:grpSp>
          <p:nvGrpSpPr>
            <p:cNvPr id="53" name="Group 3"/>
            <p:cNvGrpSpPr/>
            <p:nvPr/>
          </p:nvGrpSpPr>
          <p:grpSpPr>
            <a:xfrm>
              <a:off x="3182727" y="2858080"/>
              <a:ext cx="2375787" cy="2419073"/>
              <a:chOff x="7392601" y="3619581"/>
              <a:chExt cx="3489208" cy="3489206"/>
            </a:xfrm>
          </p:grpSpPr>
          <p:sp>
            <p:nvSpPr>
              <p:cNvPr id="54" name="Oval 4"/>
              <p:cNvSpPr/>
              <p:nvPr/>
            </p:nvSpPr>
            <p:spPr>
              <a:xfrm rot="16200000">
                <a:off x="7392602" y="3619580"/>
                <a:ext cx="3489206" cy="3489208"/>
              </a:xfrm>
              <a:prstGeom prst="ellipse">
                <a:avLst/>
              </a:prstGeom>
              <a:noFill/>
              <a:ln w="38100" cap="flat" cmpd="sng" algn="ctr">
                <a:solidFill>
                  <a:srgbClr val="508D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antGarde Bk BT"/>
                  <a:cs typeface="+mn-ea"/>
                  <a:sym typeface="+mn-lt"/>
                </a:endParaRPr>
              </a:p>
            </p:txBody>
          </p:sp>
          <p:sp>
            <p:nvSpPr>
              <p:cNvPr id="55" name="Oval 5"/>
              <p:cNvSpPr/>
              <p:nvPr/>
            </p:nvSpPr>
            <p:spPr>
              <a:xfrm rot="16200000">
                <a:off x="7763934" y="3990910"/>
                <a:ext cx="2746545" cy="2746544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508D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antGarde Bk BT"/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6"/>
            <p:cNvGrpSpPr/>
            <p:nvPr/>
          </p:nvGrpSpPr>
          <p:grpSpPr>
            <a:xfrm flipH="1">
              <a:off x="3325140" y="3263595"/>
              <a:ext cx="184619" cy="187983"/>
              <a:chOff x="8132553" y="2793484"/>
              <a:chExt cx="335979" cy="335979"/>
            </a:xfrm>
            <a:solidFill>
              <a:srgbClr val="0F644F"/>
            </a:solidFill>
          </p:grpSpPr>
          <p:sp>
            <p:nvSpPr>
              <p:cNvPr id="61" name="Oval 7"/>
              <p:cNvSpPr/>
              <p:nvPr/>
            </p:nvSpPr>
            <p:spPr>
              <a:xfrm rot="16200000">
                <a:off x="8132553" y="2793484"/>
                <a:ext cx="335979" cy="335979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antGarde Bk BT"/>
                  <a:cs typeface="+mn-ea"/>
                  <a:sym typeface="+mn-lt"/>
                </a:endParaRPr>
              </a:p>
            </p:txBody>
          </p:sp>
          <p:sp>
            <p:nvSpPr>
              <p:cNvPr id="62" name="Oval 8"/>
              <p:cNvSpPr/>
              <p:nvPr/>
            </p:nvSpPr>
            <p:spPr>
              <a:xfrm rot="16200000">
                <a:off x="8183692" y="2844623"/>
                <a:ext cx="233701" cy="233701"/>
              </a:xfrm>
              <a:prstGeom prst="ellipse">
                <a:avLst/>
              </a:prstGeom>
              <a:solidFill>
                <a:srgbClr val="508D60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antGarde Bk BT"/>
                  <a:cs typeface="+mn-ea"/>
                  <a:sym typeface="+mn-lt"/>
                </a:endParaRPr>
              </a:p>
            </p:txBody>
          </p:sp>
        </p:grpSp>
        <p:sp>
          <p:nvSpPr>
            <p:cNvPr id="63" name="Oval 10"/>
            <p:cNvSpPr/>
            <p:nvPr/>
          </p:nvSpPr>
          <p:spPr>
            <a:xfrm rot="5400000" flipH="1">
              <a:off x="3096883" y="3975308"/>
              <a:ext cx="187983" cy="184619"/>
            </a:xfrm>
            <a:prstGeom prst="ellipse">
              <a:avLst/>
            </a:prstGeom>
            <a:solidFill>
              <a:srgbClr val="0F644F"/>
            </a:solidFill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 Bk BT"/>
                <a:cs typeface="+mn-ea"/>
                <a:sym typeface="+mn-lt"/>
              </a:endParaRPr>
            </a:p>
          </p:txBody>
        </p:sp>
        <p:sp>
          <p:nvSpPr>
            <p:cNvPr id="64" name="Oval 11"/>
            <p:cNvSpPr/>
            <p:nvPr/>
          </p:nvSpPr>
          <p:spPr>
            <a:xfrm rot="5400000" flipH="1">
              <a:off x="3125495" y="4003408"/>
              <a:ext cx="130757" cy="128418"/>
            </a:xfrm>
            <a:prstGeom prst="ellipse">
              <a:avLst/>
            </a:prstGeom>
            <a:solidFill>
              <a:srgbClr val="508D60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 Bk BT"/>
                <a:cs typeface="+mn-ea"/>
                <a:sym typeface="+mn-lt"/>
              </a:endParaRPr>
            </a:p>
          </p:txBody>
        </p:sp>
        <p:grpSp>
          <p:nvGrpSpPr>
            <p:cNvPr id="65" name="Group 13"/>
            <p:cNvGrpSpPr/>
            <p:nvPr/>
          </p:nvGrpSpPr>
          <p:grpSpPr>
            <a:xfrm flipH="1">
              <a:off x="3325140" y="4683656"/>
              <a:ext cx="184619" cy="187983"/>
              <a:chOff x="8132553" y="2793484"/>
              <a:chExt cx="335979" cy="335979"/>
            </a:xfrm>
            <a:solidFill>
              <a:srgbClr val="0F644F"/>
            </a:solidFill>
          </p:grpSpPr>
          <p:sp>
            <p:nvSpPr>
              <p:cNvPr id="66" name="Oval 14"/>
              <p:cNvSpPr/>
              <p:nvPr/>
            </p:nvSpPr>
            <p:spPr>
              <a:xfrm rot="16200000">
                <a:off x="8132553" y="2793484"/>
                <a:ext cx="335979" cy="335979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antGarde Bk BT"/>
                  <a:cs typeface="+mn-ea"/>
                  <a:sym typeface="+mn-lt"/>
                </a:endParaRPr>
              </a:p>
            </p:txBody>
          </p:sp>
          <p:sp>
            <p:nvSpPr>
              <p:cNvPr id="67" name="Oval 15"/>
              <p:cNvSpPr/>
              <p:nvPr/>
            </p:nvSpPr>
            <p:spPr>
              <a:xfrm rot="16200000">
                <a:off x="8183692" y="2844623"/>
                <a:ext cx="233701" cy="233701"/>
              </a:xfrm>
              <a:prstGeom prst="ellipse">
                <a:avLst/>
              </a:prstGeom>
              <a:solidFill>
                <a:srgbClr val="508D60"/>
              </a:solidFill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vantGarde Bk BT"/>
                  <a:cs typeface="+mn-ea"/>
                  <a:sym typeface="+mn-lt"/>
                </a:endParaRPr>
              </a:p>
            </p:txBody>
          </p:sp>
        </p:grpSp>
        <p:sp>
          <p:nvSpPr>
            <p:cNvPr id="68" name="Freeform 75"/>
            <p:cNvSpPr/>
            <p:nvPr/>
          </p:nvSpPr>
          <p:spPr>
            <a:xfrm>
              <a:off x="1229876" y="2746074"/>
              <a:ext cx="2066021" cy="576292"/>
            </a:xfrm>
            <a:custGeom>
              <a:avLst/>
              <a:gdLst>
                <a:gd name="connsiteX0" fmla="*/ 3450999 w 4044341"/>
                <a:gd name="connsiteY0" fmla="*/ 0 h 1107934"/>
                <a:gd name="connsiteX1" fmla="*/ 3757253 w 4044341"/>
                <a:gd name="connsiteY1" fmla="*/ 105537 h 1107934"/>
                <a:gd name="connsiteX2" fmla="*/ 3875913 w 4044341"/>
                <a:gd name="connsiteY2" fmla="*/ 222539 h 1107934"/>
                <a:gd name="connsiteX3" fmla="*/ 3924777 w 4044341"/>
                <a:gd name="connsiteY3" fmla="*/ 313197 h 1107934"/>
                <a:gd name="connsiteX4" fmla="*/ 3939472 w 4044341"/>
                <a:gd name="connsiteY4" fmla="*/ 340271 h 1107934"/>
                <a:gd name="connsiteX5" fmla="*/ 3939611 w 4044341"/>
                <a:gd name="connsiteY5" fmla="*/ 340718 h 1107934"/>
                <a:gd name="connsiteX6" fmla="*/ 3952261 w 4044341"/>
                <a:gd name="connsiteY6" fmla="*/ 364188 h 1107934"/>
                <a:gd name="connsiteX7" fmla="*/ 3963129 w 4044341"/>
                <a:gd name="connsiteY7" fmla="*/ 416481 h 1107934"/>
                <a:gd name="connsiteX8" fmla="*/ 3971613 w 4044341"/>
                <a:gd name="connsiteY8" fmla="*/ 443813 h 1107934"/>
                <a:gd name="connsiteX9" fmla="*/ 3974256 w 4044341"/>
                <a:gd name="connsiteY9" fmla="*/ 470016 h 1107934"/>
                <a:gd name="connsiteX10" fmla="*/ 3984638 w 4044341"/>
                <a:gd name="connsiteY10" fmla="*/ 519981 h 1107934"/>
                <a:gd name="connsiteX11" fmla="*/ 3982222 w 4044341"/>
                <a:gd name="connsiteY11" fmla="*/ 549042 h 1107934"/>
                <a:gd name="connsiteX12" fmla="*/ 3982820 w 4044341"/>
                <a:gd name="connsiteY12" fmla="*/ 554981 h 1107934"/>
                <a:gd name="connsiteX13" fmla="*/ 3976578 w 4044341"/>
                <a:gd name="connsiteY13" fmla="*/ 616911 h 1107934"/>
                <a:gd name="connsiteX14" fmla="*/ 3971380 w 4044341"/>
                <a:gd name="connsiteY14" fmla="*/ 679411 h 1107934"/>
                <a:gd name="connsiteX15" fmla="*/ 3941620 w 4044341"/>
                <a:gd name="connsiteY15" fmla="*/ 767057 h 1107934"/>
                <a:gd name="connsiteX16" fmla="*/ 4044341 w 4044341"/>
                <a:gd name="connsiteY16" fmla="*/ 999013 h 1107934"/>
                <a:gd name="connsiteX17" fmla="*/ 3791996 w 4044341"/>
                <a:gd name="connsiteY17" fmla="*/ 972996 h 1107934"/>
                <a:gd name="connsiteX18" fmla="*/ 3743070 w 4044341"/>
                <a:gd name="connsiteY18" fmla="*/ 1009536 h 1107934"/>
                <a:gd name="connsiteX19" fmla="*/ 3739622 w 4044341"/>
                <a:gd name="connsiteY19" fmla="*/ 1012382 h 1107934"/>
                <a:gd name="connsiteX20" fmla="*/ 3738300 w 4044341"/>
                <a:gd name="connsiteY20" fmla="*/ 1013100 h 1107934"/>
                <a:gd name="connsiteX21" fmla="*/ 3717835 w 4044341"/>
                <a:gd name="connsiteY21" fmla="*/ 1028384 h 1107934"/>
                <a:gd name="connsiteX22" fmla="*/ 3570305 w 4044341"/>
                <a:gd name="connsiteY22" fmla="*/ 1090261 h 1107934"/>
                <a:gd name="connsiteX23" fmla="*/ 3542473 w 4044341"/>
                <a:gd name="connsiteY23" fmla="*/ 1095353 h 1107934"/>
                <a:gd name="connsiteX24" fmla="*/ 3542382 w 4044341"/>
                <a:gd name="connsiteY24" fmla="*/ 1095381 h 1107934"/>
                <a:gd name="connsiteX25" fmla="*/ 3542240 w 4044341"/>
                <a:gd name="connsiteY25" fmla="*/ 1095396 h 1107934"/>
                <a:gd name="connsiteX26" fmla="*/ 3491893 w 4044341"/>
                <a:gd name="connsiteY26" fmla="*/ 1104606 h 1107934"/>
                <a:gd name="connsiteX27" fmla="*/ 3412133 w 4044341"/>
                <a:gd name="connsiteY27" fmla="*/ 1107611 h 1107934"/>
                <a:gd name="connsiteX28" fmla="*/ 3402576 w 4044341"/>
                <a:gd name="connsiteY28" fmla="*/ 1106588 h 1107934"/>
                <a:gd name="connsiteX29" fmla="*/ 551608 w 4044341"/>
                <a:gd name="connsiteY29" fmla="*/ 1106588 h 1107934"/>
                <a:gd name="connsiteX30" fmla="*/ 0 w 4044341"/>
                <a:gd name="connsiteY30" fmla="*/ 554981 h 1107934"/>
                <a:gd name="connsiteX31" fmla="*/ 551609 w 4044341"/>
                <a:gd name="connsiteY31" fmla="*/ 3374 h 1107934"/>
                <a:gd name="connsiteX32" fmla="*/ 3396227 w 4044341"/>
                <a:gd name="connsiteY32" fmla="*/ 3374 h 110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44341" h="1107934">
                  <a:moveTo>
                    <a:pt x="3450999" y="0"/>
                  </a:moveTo>
                  <a:cubicBezTo>
                    <a:pt x="3557661" y="3645"/>
                    <a:pt x="3664413" y="38085"/>
                    <a:pt x="3757253" y="105537"/>
                  </a:cubicBezTo>
                  <a:cubicBezTo>
                    <a:pt x="3803672" y="139263"/>
                    <a:pt x="3843318" y="178847"/>
                    <a:pt x="3875913" y="222539"/>
                  </a:cubicBezTo>
                  <a:lnTo>
                    <a:pt x="3924777" y="313197"/>
                  </a:lnTo>
                  <a:lnTo>
                    <a:pt x="3939472" y="340271"/>
                  </a:lnTo>
                  <a:lnTo>
                    <a:pt x="3939611" y="340718"/>
                  </a:lnTo>
                  <a:lnTo>
                    <a:pt x="3952261" y="364188"/>
                  </a:lnTo>
                  <a:lnTo>
                    <a:pt x="3963129" y="416481"/>
                  </a:lnTo>
                  <a:lnTo>
                    <a:pt x="3971613" y="443813"/>
                  </a:lnTo>
                  <a:lnTo>
                    <a:pt x="3974256" y="470016"/>
                  </a:lnTo>
                  <a:lnTo>
                    <a:pt x="3984638" y="519981"/>
                  </a:lnTo>
                  <a:lnTo>
                    <a:pt x="3982222" y="549042"/>
                  </a:lnTo>
                  <a:lnTo>
                    <a:pt x="3982820" y="554981"/>
                  </a:lnTo>
                  <a:lnTo>
                    <a:pt x="3976578" y="616911"/>
                  </a:lnTo>
                  <a:lnTo>
                    <a:pt x="3971380" y="679411"/>
                  </a:lnTo>
                  <a:lnTo>
                    <a:pt x="3941620" y="767057"/>
                  </a:lnTo>
                  <a:lnTo>
                    <a:pt x="4044341" y="999013"/>
                  </a:lnTo>
                  <a:lnTo>
                    <a:pt x="3791996" y="972996"/>
                  </a:lnTo>
                  <a:lnTo>
                    <a:pt x="3743070" y="1009536"/>
                  </a:lnTo>
                  <a:lnTo>
                    <a:pt x="3739622" y="1012382"/>
                  </a:lnTo>
                  <a:lnTo>
                    <a:pt x="3738300" y="1013100"/>
                  </a:lnTo>
                  <a:lnTo>
                    <a:pt x="3717835" y="1028384"/>
                  </a:lnTo>
                  <a:cubicBezTo>
                    <a:pt x="3671599" y="1056246"/>
                    <a:pt x="3621839" y="1076964"/>
                    <a:pt x="3570305" y="1090261"/>
                  </a:cubicBezTo>
                  <a:lnTo>
                    <a:pt x="3542473" y="1095353"/>
                  </a:lnTo>
                  <a:lnTo>
                    <a:pt x="3542382" y="1095381"/>
                  </a:lnTo>
                  <a:lnTo>
                    <a:pt x="3542240" y="1095396"/>
                  </a:lnTo>
                  <a:lnTo>
                    <a:pt x="3491893" y="1104606"/>
                  </a:lnTo>
                  <a:cubicBezTo>
                    <a:pt x="3465458" y="1107509"/>
                    <a:pt x="3438798" y="1108522"/>
                    <a:pt x="3412133" y="1107611"/>
                  </a:cubicBezTo>
                  <a:lnTo>
                    <a:pt x="3402576" y="1106588"/>
                  </a:lnTo>
                  <a:lnTo>
                    <a:pt x="551608" y="1106588"/>
                  </a:lnTo>
                  <a:cubicBezTo>
                    <a:pt x="246964" y="1106588"/>
                    <a:pt x="0" y="859625"/>
                    <a:pt x="0" y="554981"/>
                  </a:cubicBezTo>
                  <a:cubicBezTo>
                    <a:pt x="1" y="250337"/>
                    <a:pt x="246964" y="3374"/>
                    <a:pt x="551609" y="3374"/>
                  </a:cubicBezTo>
                  <a:lnTo>
                    <a:pt x="3396227" y="3374"/>
                  </a:lnTo>
                  <a:close/>
                </a:path>
              </a:pathLst>
            </a:custGeom>
            <a:solidFill>
              <a:srgbClr val="508D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 Bk BT"/>
                <a:cs typeface="+mn-ea"/>
                <a:sym typeface="+mn-lt"/>
              </a:endParaRPr>
            </a:p>
          </p:txBody>
        </p:sp>
        <p:sp>
          <p:nvSpPr>
            <p:cNvPr id="69" name="Rectangle 18"/>
            <p:cNvSpPr/>
            <p:nvPr/>
          </p:nvSpPr>
          <p:spPr>
            <a:xfrm>
              <a:off x="1577227" y="2874184"/>
              <a:ext cx="13688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ts val="400"/>
                </a:spcBef>
              </a:pPr>
              <a:r>
                <a:rPr lang="zh-CN" altLang="en-US" sz="2000" b="1" kern="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互</a:t>
              </a:r>
              <a:r>
                <a:rPr lang="zh-CN" altLang="en-US" sz="20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改式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70" name="Freeform 78"/>
            <p:cNvSpPr/>
            <p:nvPr/>
          </p:nvSpPr>
          <p:spPr>
            <a:xfrm flipH="1">
              <a:off x="899004" y="3779405"/>
              <a:ext cx="2141000" cy="576421"/>
            </a:xfrm>
            <a:custGeom>
              <a:avLst/>
              <a:gdLst>
                <a:gd name="connsiteX0" fmla="*/ 757431 w 4191118"/>
                <a:gd name="connsiteY0" fmla="*/ 0 h 1108182"/>
                <a:gd name="connsiteX1" fmla="*/ 806708 w 4191118"/>
                <a:gd name="connsiteY1" fmla="*/ 4968 h 1108182"/>
                <a:gd name="connsiteX2" fmla="*/ 3639510 w 4191118"/>
                <a:gd name="connsiteY2" fmla="*/ 4968 h 1108182"/>
                <a:gd name="connsiteX3" fmla="*/ 4191118 w 4191118"/>
                <a:gd name="connsiteY3" fmla="*/ 556575 h 1108182"/>
                <a:gd name="connsiteX4" fmla="*/ 3639510 w 4191118"/>
                <a:gd name="connsiteY4" fmla="*/ 1108182 h 1108182"/>
                <a:gd name="connsiteX5" fmla="*/ 759905 w 4191118"/>
                <a:gd name="connsiteY5" fmla="*/ 1108182 h 1108182"/>
                <a:gd name="connsiteX6" fmla="*/ 758666 w 4191118"/>
                <a:gd name="connsiteY6" fmla="*/ 1108057 h 1108182"/>
                <a:gd name="connsiteX7" fmla="*/ 757431 w 4191118"/>
                <a:gd name="connsiteY7" fmla="*/ 1108182 h 1108182"/>
                <a:gd name="connsiteX8" fmla="*/ 673049 w 4191118"/>
                <a:gd name="connsiteY8" fmla="*/ 1101797 h 1108182"/>
                <a:gd name="connsiteX9" fmla="*/ 654762 w 4191118"/>
                <a:gd name="connsiteY9" fmla="*/ 1097583 h 1108182"/>
                <a:gd name="connsiteX10" fmla="*/ 648737 w 4191118"/>
                <a:gd name="connsiteY10" fmla="*/ 1096976 h 1108182"/>
                <a:gd name="connsiteX11" fmla="*/ 638967 w 4191118"/>
                <a:gd name="connsiteY11" fmla="*/ 1093943 h 1108182"/>
                <a:gd name="connsiteX12" fmla="*/ 592662 w 4191118"/>
                <a:gd name="connsiteY12" fmla="*/ 1083271 h 1108182"/>
                <a:gd name="connsiteX13" fmla="*/ 548372 w 4191118"/>
                <a:gd name="connsiteY13" fmla="*/ 1065821 h 1108182"/>
                <a:gd name="connsiteX14" fmla="*/ 545195 w 4191118"/>
                <a:gd name="connsiteY14" fmla="*/ 1064834 h 1108182"/>
                <a:gd name="connsiteX15" fmla="*/ 543409 w 4191118"/>
                <a:gd name="connsiteY15" fmla="*/ 1063865 h 1108182"/>
                <a:gd name="connsiteX16" fmla="*/ 517210 w 4191118"/>
                <a:gd name="connsiteY16" fmla="*/ 1053543 h 1108182"/>
                <a:gd name="connsiteX17" fmla="*/ 329868 w 4191118"/>
                <a:gd name="connsiteY17" fmla="*/ 906544 h 1108182"/>
                <a:gd name="connsiteX18" fmla="*/ 310624 w 4191118"/>
                <a:gd name="connsiteY18" fmla="*/ 874826 h 1108182"/>
                <a:gd name="connsiteX19" fmla="*/ 302504 w 4191118"/>
                <a:gd name="connsiteY19" fmla="*/ 864984 h 1108182"/>
                <a:gd name="connsiteX20" fmla="*/ 284259 w 4191118"/>
                <a:gd name="connsiteY20" fmla="*/ 831370 h 1108182"/>
                <a:gd name="connsiteX21" fmla="*/ 246884 w 4191118"/>
                <a:gd name="connsiteY21" fmla="*/ 769768 h 1108182"/>
                <a:gd name="connsiteX22" fmla="*/ 219443 w 4191118"/>
                <a:gd name="connsiteY22" fmla="*/ 681368 h 1108182"/>
                <a:gd name="connsiteX23" fmla="*/ 0 w 4191118"/>
                <a:gd name="connsiteY23" fmla="*/ 554091 h 1108182"/>
                <a:gd name="connsiteX24" fmla="*/ 219443 w 4191118"/>
                <a:gd name="connsiteY24" fmla="*/ 426814 h 1108182"/>
                <a:gd name="connsiteX25" fmla="*/ 246884 w 4191118"/>
                <a:gd name="connsiteY25" fmla="*/ 338414 h 1108182"/>
                <a:gd name="connsiteX26" fmla="*/ 757431 w 4191118"/>
                <a:gd name="connsiteY26" fmla="*/ 0 h 1108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91118" h="1108182">
                  <a:moveTo>
                    <a:pt x="757431" y="0"/>
                  </a:moveTo>
                  <a:lnTo>
                    <a:pt x="806708" y="4968"/>
                  </a:lnTo>
                  <a:lnTo>
                    <a:pt x="3639510" y="4968"/>
                  </a:lnTo>
                  <a:cubicBezTo>
                    <a:pt x="3944154" y="4968"/>
                    <a:pt x="4191118" y="251931"/>
                    <a:pt x="4191118" y="556575"/>
                  </a:cubicBezTo>
                  <a:cubicBezTo>
                    <a:pt x="4191118" y="861219"/>
                    <a:pt x="3944154" y="1108182"/>
                    <a:pt x="3639510" y="1108182"/>
                  </a:cubicBezTo>
                  <a:lnTo>
                    <a:pt x="759905" y="1108182"/>
                  </a:lnTo>
                  <a:lnTo>
                    <a:pt x="758666" y="1108057"/>
                  </a:lnTo>
                  <a:lnTo>
                    <a:pt x="757431" y="1108182"/>
                  </a:lnTo>
                  <a:cubicBezTo>
                    <a:pt x="728742" y="1108182"/>
                    <a:pt x="700563" y="1106001"/>
                    <a:pt x="673049" y="1101797"/>
                  </a:cubicBezTo>
                  <a:lnTo>
                    <a:pt x="654762" y="1097583"/>
                  </a:lnTo>
                  <a:lnTo>
                    <a:pt x="648737" y="1096976"/>
                  </a:lnTo>
                  <a:lnTo>
                    <a:pt x="638967" y="1093943"/>
                  </a:lnTo>
                  <a:lnTo>
                    <a:pt x="592662" y="1083271"/>
                  </a:lnTo>
                  <a:lnTo>
                    <a:pt x="548372" y="1065821"/>
                  </a:lnTo>
                  <a:lnTo>
                    <a:pt x="545195" y="1064834"/>
                  </a:lnTo>
                  <a:lnTo>
                    <a:pt x="543409" y="1063865"/>
                  </a:lnTo>
                  <a:lnTo>
                    <a:pt x="517210" y="1053543"/>
                  </a:lnTo>
                  <a:cubicBezTo>
                    <a:pt x="444540" y="1018526"/>
                    <a:pt x="380683" y="968117"/>
                    <a:pt x="329868" y="906544"/>
                  </a:cubicBezTo>
                  <a:lnTo>
                    <a:pt x="310624" y="874826"/>
                  </a:lnTo>
                  <a:lnTo>
                    <a:pt x="302504" y="864984"/>
                  </a:lnTo>
                  <a:lnTo>
                    <a:pt x="284259" y="831370"/>
                  </a:lnTo>
                  <a:lnTo>
                    <a:pt x="246884" y="769768"/>
                  </a:lnTo>
                  <a:lnTo>
                    <a:pt x="219443" y="681368"/>
                  </a:lnTo>
                  <a:lnTo>
                    <a:pt x="0" y="554091"/>
                  </a:lnTo>
                  <a:lnTo>
                    <a:pt x="219443" y="426814"/>
                  </a:lnTo>
                  <a:lnTo>
                    <a:pt x="246884" y="338414"/>
                  </a:lnTo>
                  <a:cubicBezTo>
                    <a:pt x="331000" y="139542"/>
                    <a:pt x="527920" y="0"/>
                    <a:pt x="757431" y="0"/>
                  </a:cubicBezTo>
                  <a:close/>
                </a:path>
              </a:pathLst>
            </a:custGeom>
            <a:solidFill>
              <a:srgbClr val="508D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 Bk BT"/>
                <a:cs typeface="+mn-ea"/>
                <a:sym typeface="+mn-lt"/>
              </a:endParaRPr>
            </a:p>
          </p:txBody>
        </p:sp>
        <p:sp>
          <p:nvSpPr>
            <p:cNvPr id="71" name="Rectangle 22"/>
            <p:cNvSpPr/>
            <p:nvPr/>
          </p:nvSpPr>
          <p:spPr>
            <a:xfrm>
              <a:off x="1339488" y="3907579"/>
              <a:ext cx="126003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400"/>
                </a:spcBef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自改式</a:t>
              </a:r>
              <a:endParaRPr lang="en-US" altLang="zh-CN" sz="20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72" name="Freeform 81"/>
            <p:cNvSpPr/>
            <p:nvPr/>
          </p:nvSpPr>
          <p:spPr>
            <a:xfrm flipH="1">
              <a:off x="1227444" y="4812866"/>
              <a:ext cx="2068454" cy="576293"/>
            </a:xfrm>
            <a:custGeom>
              <a:avLst/>
              <a:gdLst>
                <a:gd name="connsiteX0" fmla="*/ 632208 w 4049103"/>
                <a:gd name="connsiteY0" fmla="*/ 324 h 1107935"/>
                <a:gd name="connsiteX1" fmla="*/ 656644 w 4049103"/>
                <a:gd name="connsiteY1" fmla="*/ 2940 h 1107935"/>
                <a:gd name="connsiteX2" fmla="*/ 3497497 w 4049103"/>
                <a:gd name="connsiteY2" fmla="*/ 2940 h 1107935"/>
                <a:gd name="connsiteX3" fmla="*/ 4049103 w 4049103"/>
                <a:gd name="connsiteY3" fmla="*/ 554547 h 1107935"/>
                <a:gd name="connsiteX4" fmla="*/ 3497497 w 4049103"/>
                <a:gd name="connsiteY4" fmla="*/ 1106154 h 1107935"/>
                <a:gd name="connsiteX5" fmla="*/ 622252 w 4049103"/>
                <a:gd name="connsiteY5" fmla="*/ 1106154 h 1107935"/>
                <a:gd name="connsiteX6" fmla="*/ 593342 w 4049103"/>
                <a:gd name="connsiteY6" fmla="*/ 1107935 h 1107935"/>
                <a:gd name="connsiteX7" fmla="*/ 287088 w 4049103"/>
                <a:gd name="connsiteY7" fmla="*/ 1002398 h 1107935"/>
                <a:gd name="connsiteX8" fmla="*/ 72962 w 4049103"/>
                <a:gd name="connsiteY8" fmla="*/ 428524 h 1107935"/>
                <a:gd name="connsiteX9" fmla="*/ 102722 w 4049103"/>
                <a:gd name="connsiteY9" fmla="*/ 340878 h 1107935"/>
                <a:gd name="connsiteX10" fmla="*/ 0 w 4049103"/>
                <a:gd name="connsiteY10" fmla="*/ 108923 h 1107935"/>
                <a:gd name="connsiteX11" fmla="*/ 252345 w 4049103"/>
                <a:gd name="connsiteY11" fmla="*/ 134939 h 1107935"/>
                <a:gd name="connsiteX12" fmla="*/ 326506 w 4049103"/>
                <a:gd name="connsiteY12" fmla="*/ 79551 h 1107935"/>
                <a:gd name="connsiteX13" fmla="*/ 632208 w 4049103"/>
                <a:gd name="connsiteY13" fmla="*/ 324 h 11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49103" h="1107935">
                  <a:moveTo>
                    <a:pt x="632208" y="324"/>
                  </a:moveTo>
                  <a:lnTo>
                    <a:pt x="656644" y="2940"/>
                  </a:lnTo>
                  <a:lnTo>
                    <a:pt x="3497497" y="2940"/>
                  </a:lnTo>
                  <a:cubicBezTo>
                    <a:pt x="3802141" y="2940"/>
                    <a:pt x="4049103" y="249903"/>
                    <a:pt x="4049103" y="554547"/>
                  </a:cubicBezTo>
                  <a:cubicBezTo>
                    <a:pt x="4049103" y="859191"/>
                    <a:pt x="3802141" y="1106154"/>
                    <a:pt x="3497497" y="1106154"/>
                  </a:cubicBezTo>
                  <a:lnTo>
                    <a:pt x="622252" y="1106154"/>
                  </a:lnTo>
                  <a:lnTo>
                    <a:pt x="593342" y="1107935"/>
                  </a:lnTo>
                  <a:cubicBezTo>
                    <a:pt x="486680" y="1104290"/>
                    <a:pt x="379928" y="1069850"/>
                    <a:pt x="287088" y="1002398"/>
                  </a:cubicBezTo>
                  <a:cubicBezTo>
                    <a:pt x="101410" y="867495"/>
                    <a:pt x="24119" y="638857"/>
                    <a:pt x="72962" y="428524"/>
                  </a:cubicBezTo>
                  <a:lnTo>
                    <a:pt x="102722" y="340878"/>
                  </a:lnTo>
                  <a:lnTo>
                    <a:pt x="0" y="108923"/>
                  </a:lnTo>
                  <a:lnTo>
                    <a:pt x="252345" y="134939"/>
                  </a:lnTo>
                  <a:lnTo>
                    <a:pt x="326506" y="79551"/>
                  </a:lnTo>
                  <a:cubicBezTo>
                    <a:pt x="418978" y="23827"/>
                    <a:pt x="525547" y="-3322"/>
                    <a:pt x="632208" y="324"/>
                  </a:cubicBezTo>
                  <a:close/>
                </a:path>
              </a:pathLst>
            </a:custGeom>
            <a:solidFill>
              <a:srgbClr val="508D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antGarde Bk BT"/>
                <a:cs typeface="+mn-ea"/>
                <a:sym typeface="+mn-lt"/>
              </a:endParaRPr>
            </a:p>
          </p:txBody>
        </p:sp>
        <p:sp>
          <p:nvSpPr>
            <p:cNvPr id="73" name="Rectangle 25"/>
            <p:cNvSpPr/>
            <p:nvPr/>
          </p:nvSpPr>
          <p:spPr>
            <a:xfrm>
              <a:off x="1419260" y="4940975"/>
              <a:ext cx="168482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ts val="400"/>
                </a:spcBef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助手式</a:t>
              </a:r>
              <a:endParaRPr lang="en-US" altLang="zh-CN" sz="20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74" name="Freeform 93"/>
            <p:cNvSpPr>
              <a:spLocks noEditPoints="1"/>
            </p:cNvSpPr>
            <p:nvPr/>
          </p:nvSpPr>
          <p:spPr bwMode="auto">
            <a:xfrm>
              <a:off x="4146868" y="3597642"/>
              <a:ext cx="447504" cy="455654"/>
            </a:xfrm>
            <a:custGeom>
              <a:avLst/>
              <a:gdLst>
                <a:gd name="T0" fmla="*/ 624 w 773"/>
                <a:gd name="T1" fmla="*/ 425 h 773"/>
                <a:gd name="T2" fmla="*/ 631 w 773"/>
                <a:gd name="T3" fmla="*/ 445 h 773"/>
                <a:gd name="T4" fmla="*/ 614 w 773"/>
                <a:gd name="T5" fmla="*/ 457 h 773"/>
                <a:gd name="T6" fmla="*/ 424 w 773"/>
                <a:gd name="T7" fmla="*/ 450 h 773"/>
                <a:gd name="T8" fmla="*/ 424 w 773"/>
                <a:gd name="T9" fmla="*/ 429 h 773"/>
                <a:gd name="T10" fmla="*/ 438 w 773"/>
                <a:gd name="T11" fmla="*/ 352 h 773"/>
                <a:gd name="T12" fmla="*/ 524 w 773"/>
                <a:gd name="T13" fmla="*/ 358 h 773"/>
                <a:gd name="T14" fmla="*/ 524 w 773"/>
                <a:gd name="T15" fmla="*/ 379 h 773"/>
                <a:gd name="T16" fmla="*/ 438 w 773"/>
                <a:gd name="T17" fmla="*/ 387 h 773"/>
                <a:gd name="T18" fmla="*/ 421 w 773"/>
                <a:gd name="T19" fmla="*/ 374 h 773"/>
                <a:gd name="T20" fmla="*/ 428 w 773"/>
                <a:gd name="T21" fmla="*/ 355 h 773"/>
                <a:gd name="T22" fmla="*/ 614 w 773"/>
                <a:gd name="T23" fmla="*/ 281 h 773"/>
                <a:gd name="T24" fmla="*/ 631 w 773"/>
                <a:gd name="T25" fmla="*/ 293 h 773"/>
                <a:gd name="T26" fmla="*/ 624 w 773"/>
                <a:gd name="T27" fmla="*/ 313 h 773"/>
                <a:gd name="T28" fmla="*/ 433 w 773"/>
                <a:gd name="T29" fmla="*/ 315 h 773"/>
                <a:gd name="T30" fmla="*/ 421 w 773"/>
                <a:gd name="T31" fmla="*/ 298 h 773"/>
                <a:gd name="T32" fmla="*/ 433 w 773"/>
                <a:gd name="T33" fmla="*/ 283 h 773"/>
                <a:gd name="T34" fmla="*/ 315 w 773"/>
                <a:gd name="T35" fmla="*/ 421 h 773"/>
                <a:gd name="T36" fmla="*/ 545 w 773"/>
                <a:gd name="T37" fmla="*/ 211 h 773"/>
                <a:gd name="T38" fmla="*/ 560 w 773"/>
                <a:gd name="T39" fmla="*/ 222 h 773"/>
                <a:gd name="T40" fmla="*/ 555 w 773"/>
                <a:gd name="T41" fmla="*/ 243 h 773"/>
                <a:gd name="T42" fmla="*/ 433 w 773"/>
                <a:gd name="T43" fmla="*/ 245 h 773"/>
                <a:gd name="T44" fmla="*/ 421 w 773"/>
                <a:gd name="T45" fmla="*/ 229 h 773"/>
                <a:gd name="T46" fmla="*/ 433 w 773"/>
                <a:gd name="T47" fmla="*/ 212 h 773"/>
                <a:gd name="T48" fmla="*/ 330 w 773"/>
                <a:gd name="T49" fmla="*/ 213 h 773"/>
                <a:gd name="T50" fmla="*/ 351 w 773"/>
                <a:gd name="T51" fmla="*/ 421 h 773"/>
                <a:gd name="T52" fmla="*/ 315 w 773"/>
                <a:gd name="T53" fmla="*/ 457 h 773"/>
                <a:gd name="T54" fmla="*/ 142 w 773"/>
                <a:gd name="T55" fmla="*/ 436 h 773"/>
                <a:gd name="T56" fmla="*/ 150 w 773"/>
                <a:gd name="T57" fmla="*/ 221 h 773"/>
                <a:gd name="T58" fmla="*/ 69 w 773"/>
                <a:gd name="T59" fmla="*/ 563 h 773"/>
                <a:gd name="T60" fmla="*/ 34 w 773"/>
                <a:gd name="T61" fmla="*/ 70 h 773"/>
                <a:gd name="T62" fmla="*/ 34 w 773"/>
                <a:gd name="T63" fmla="*/ 70 h 773"/>
                <a:gd name="T64" fmla="*/ 419 w 773"/>
                <a:gd name="T65" fmla="*/ 22 h 773"/>
                <a:gd name="T66" fmla="*/ 762 w 773"/>
                <a:gd name="T67" fmla="*/ 46 h 773"/>
                <a:gd name="T68" fmla="*/ 770 w 773"/>
                <a:gd name="T69" fmla="*/ 119 h 773"/>
                <a:gd name="T70" fmla="*/ 737 w 773"/>
                <a:gd name="T71" fmla="*/ 563 h 773"/>
                <a:gd name="T72" fmla="*/ 703 w 773"/>
                <a:gd name="T73" fmla="*/ 598 h 773"/>
                <a:gd name="T74" fmla="*/ 507 w 773"/>
                <a:gd name="T75" fmla="*/ 747 h 773"/>
                <a:gd name="T76" fmla="*/ 505 w 773"/>
                <a:gd name="T77" fmla="*/ 766 h 773"/>
                <a:gd name="T78" fmla="*/ 487 w 773"/>
                <a:gd name="T79" fmla="*/ 772 h 773"/>
                <a:gd name="T80" fmla="*/ 293 w 773"/>
                <a:gd name="T81" fmla="*/ 768 h 773"/>
                <a:gd name="T82" fmla="*/ 275 w 773"/>
                <a:gd name="T83" fmla="*/ 772 h 773"/>
                <a:gd name="T84" fmla="*/ 263 w 773"/>
                <a:gd name="T85" fmla="*/ 755 h 773"/>
                <a:gd name="T86" fmla="*/ 369 w 773"/>
                <a:gd name="T87" fmla="*/ 643 h 773"/>
                <a:gd name="T88" fmla="*/ 44 w 773"/>
                <a:gd name="T89" fmla="*/ 588 h 773"/>
                <a:gd name="T90" fmla="*/ 21 w 773"/>
                <a:gd name="T91" fmla="*/ 137 h 773"/>
                <a:gd name="T92" fmla="*/ 0 w 773"/>
                <a:gd name="T93" fmla="*/ 70 h 773"/>
                <a:gd name="T94" fmla="*/ 34 w 773"/>
                <a:gd name="T95" fmla="*/ 35 h 773"/>
                <a:gd name="T96" fmla="*/ 372 w 773"/>
                <a:gd name="T97" fmla="*/ 2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3" h="773">
                  <a:moveTo>
                    <a:pt x="438" y="421"/>
                  </a:moveTo>
                  <a:lnTo>
                    <a:pt x="614" y="421"/>
                  </a:lnTo>
                  <a:lnTo>
                    <a:pt x="621" y="423"/>
                  </a:lnTo>
                  <a:lnTo>
                    <a:pt x="624" y="425"/>
                  </a:lnTo>
                  <a:lnTo>
                    <a:pt x="628" y="429"/>
                  </a:lnTo>
                  <a:lnTo>
                    <a:pt x="631" y="434"/>
                  </a:lnTo>
                  <a:lnTo>
                    <a:pt x="632" y="440"/>
                  </a:lnTo>
                  <a:lnTo>
                    <a:pt x="631" y="445"/>
                  </a:lnTo>
                  <a:lnTo>
                    <a:pt x="628" y="450"/>
                  </a:lnTo>
                  <a:lnTo>
                    <a:pt x="624" y="454"/>
                  </a:lnTo>
                  <a:lnTo>
                    <a:pt x="621" y="457"/>
                  </a:lnTo>
                  <a:lnTo>
                    <a:pt x="614" y="457"/>
                  </a:lnTo>
                  <a:lnTo>
                    <a:pt x="438" y="457"/>
                  </a:lnTo>
                  <a:lnTo>
                    <a:pt x="433" y="457"/>
                  </a:lnTo>
                  <a:lnTo>
                    <a:pt x="428" y="454"/>
                  </a:lnTo>
                  <a:lnTo>
                    <a:pt x="424" y="450"/>
                  </a:lnTo>
                  <a:lnTo>
                    <a:pt x="421" y="445"/>
                  </a:lnTo>
                  <a:lnTo>
                    <a:pt x="421" y="440"/>
                  </a:lnTo>
                  <a:lnTo>
                    <a:pt x="421" y="434"/>
                  </a:lnTo>
                  <a:lnTo>
                    <a:pt x="424" y="429"/>
                  </a:lnTo>
                  <a:lnTo>
                    <a:pt x="428" y="425"/>
                  </a:lnTo>
                  <a:lnTo>
                    <a:pt x="433" y="423"/>
                  </a:lnTo>
                  <a:lnTo>
                    <a:pt x="438" y="421"/>
                  </a:lnTo>
                  <a:close/>
                  <a:moveTo>
                    <a:pt x="438" y="352"/>
                  </a:moveTo>
                  <a:lnTo>
                    <a:pt x="509" y="352"/>
                  </a:lnTo>
                  <a:lnTo>
                    <a:pt x="514" y="352"/>
                  </a:lnTo>
                  <a:lnTo>
                    <a:pt x="520" y="355"/>
                  </a:lnTo>
                  <a:lnTo>
                    <a:pt x="524" y="358"/>
                  </a:lnTo>
                  <a:lnTo>
                    <a:pt x="526" y="364"/>
                  </a:lnTo>
                  <a:lnTo>
                    <a:pt x="526" y="369"/>
                  </a:lnTo>
                  <a:lnTo>
                    <a:pt x="526" y="374"/>
                  </a:lnTo>
                  <a:lnTo>
                    <a:pt x="524" y="379"/>
                  </a:lnTo>
                  <a:lnTo>
                    <a:pt x="520" y="383"/>
                  </a:lnTo>
                  <a:lnTo>
                    <a:pt x="514" y="386"/>
                  </a:lnTo>
                  <a:lnTo>
                    <a:pt x="509" y="387"/>
                  </a:lnTo>
                  <a:lnTo>
                    <a:pt x="438" y="387"/>
                  </a:lnTo>
                  <a:lnTo>
                    <a:pt x="433" y="386"/>
                  </a:lnTo>
                  <a:lnTo>
                    <a:pt x="428" y="383"/>
                  </a:lnTo>
                  <a:lnTo>
                    <a:pt x="424" y="379"/>
                  </a:lnTo>
                  <a:lnTo>
                    <a:pt x="421" y="374"/>
                  </a:lnTo>
                  <a:lnTo>
                    <a:pt x="421" y="369"/>
                  </a:lnTo>
                  <a:lnTo>
                    <a:pt x="421" y="364"/>
                  </a:lnTo>
                  <a:lnTo>
                    <a:pt x="424" y="358"/>
                  </a:lnTo>
                  <a:lnTo>
                    <a:pt x="428" y="355"/>
                  </a:lnTo>
                  <a:lnTo>
                    <a:pt x="433" y="352"/>
                  </a:lnTo>
                  <a:lnTo>
                    <a:pt x="438" y="352"/>
                  </a:lnTo>
                  <a:close/>
                  <a:moveTo>
                    <a:pt x="438" y="281"/>
                  </a:moveTo>
                  <a:lnTo>
                    <a:pt x="614" y="281"/>
                  </a:lnTo>
                  <a:lnTo>
                    <a:pt x="621" y="283"/>
                  </a:lnTo>
                  <a:lnTo>
                    <a:pt x="624" y="285"/>
                  </a:lnTo>
                  <a:lnTo>
                    <a:pt x="628" y="288"/>
                  </a:lnTo>
                  <a:lnTo>
                    <a:pt x="631" y="293"/>
                  </a:lnTo>
                  <a:lnTo>
                    <a:pt x="632" y="298"/>
                  </a:lnTo>
                  <a:lnTo>
                    <a:pt x="631" y="305"/>
                  </a:lnTo>
                  <a:lnTo>
                    <a:pt x="628" y="309"/>
                  </a:lnTo>
                  <a:lnTo>
                    <a:pt x="624" y="313"/>
                  </a:lnTo>
                  <a:lnTo>
                    <a:pt x="621" y="315"/>
                  </a:lnTo>
                  <a:lnTo>
                    <a:pt x="614" y="317"/>
                  </a:lnTo>
                  <a:lnTo>
                    <a:pt x="438" y="317"/>
                  </a:lnTo>
                  <a:lnTo>
                    <a:pt x="433" y="315"/>
                  </a:lnTo>
                  <a:lnTo>
                    <a:pt x="428" y="313"/>
                  </a:lnTo>
                  <a:lnTo>
                    <a:pt x="424" y="309"/>
                  </a:lnTo>
                  <a:lnTo>
                    <a:pt x="421" y="305"/>
                  </a:lnTo>
                  <a:lnTo>
                    <a:pt x="421" y="298"/>
                  </a:lnTo>
                  <a:lnTo>
                    <a:pt x="421" y="293"/>
                  </a:lnTo>
                  <a:lnTo>
                    <a:pt x="424" y="288"/>
                  </a:lnTo>
                  <a:lnTo>
                    <a:pt x="428" y="285"/>
                  </a:lnTo>
                  <a:lnTo>
                    <a:pt x="433" y="283"/>
                  </a:lnTo>
                  <a:lnTo>
                    <a:pt x="438" y="281"/>
                  </a:lnTo>
                  <a:close/>
                  <a:moveTo>
                    <a:pt x="175" y="246"/>
                  </a:moveTo>
                  <a:lnTo>
                    <a:pt x="175" y="421"/>
                  </a:lnTo>
                  <a:lnTo>
                    <a:pt x="315" y="421"/>
                  </a:lnTo>
                  <a:lnTo>
                    <a:pt x="315" y="246"/>
                  </a:lnTo>
                  <a:lnTo>
                    <a:pt x="175" y="246"/>
                  </a:lnTo>
                  <a:close/>
                  <a:moveTo>
                    <a:pt x="438" y="211"/>
                  </a:moveTo>
                  <a:lnTo>
                    <a:pt x="545" y="211"/>
                  </a:lnTo>
                  <a:lnTo>
                    <a:pt x="550" y="212"/>
                  </a:lnTo>
                  <a:lnTo>
                    <a:pt x="555" y="214"/>
                  </a:lnTo>
                  <a:lnTo>
                    <a:pt x="559" y="218"/>
                  </a:lnTo>
                  <a:lnTo>
                    <a:pt x="560" y="222"/>
                  </a:lnTo>
                  <a:lnTo>
                    <a:pt x="562" y="229"/>
                  </a:lnTo>
                  <a:lnTo>
                    <a:pt x="560" y="234"/>
                  </a:lnTo>
                  <a:lnTo>
                    <a:pt x="559" y="239"/>
                  </a:lnTo>
                  <a:lnTo>
                    <a:pt x="555" y="243"/>
                  </a:lnTo>
                  <a:lnTo>
                    <a:pt x="550" y="245"/>
                  </a:lnTo>
                  <a:lnTo>
                    <a:pt x="545" y="246"/>
                  </a:lnTo>
                  <a:lnTo>
                    <a:pt x="438" y="246"/>
                  </a:lnTo>
                  <a:lnTo>
                    <a:pt x="433" y="245"/>
                  </a:lnTo>
                  <a:lnTo>
                    <a:pt x="428" y="243"/>
                  </a:lnTo>
                  <a:lnTo>
                    <a:pt x="424" y="239"/>
                  </a:lnTo>
                  <a:lnTo>
                    <a:pt x="421" y="234"/>
                  </a:lnTo>
                  <a:lnTo>
                    <a:pt x="421" y="229"/>
                  </a:lnTo>
                  <a:lnTo>
                    <a:pt x="421" y="222"/>
                  </a:lnTo>
                  <a:lnTo>
                    <a:pt x="424" y="218"/>
                  </a:lnTo>
                  <a:lnTo>
                    <a:pt x="428" y="214"/>
                  </a:lnTo>
                  <a:lnTo>
                    <a:pt x="433" y="212"/>
                  </a:lnTo>
                  <a:lnTo>
                    <a:pt x="438" y="211"/>
                  </a:lnTo>
                  <a:close/>
                  <a:moveTo>
                    <a:pt x="175" y="211"/>
                  </a:moveTo>
                  <a:lnTo>
                    <a:pt x="315" y="211"/>
                  </a:lnTo>
                  <a:lnTo>
                    <a:pt x="330" y="213"/>
                  </a:lnTo>
                  <a:lnTo>
                    <a:pt x="340" y="221"/>
                  </a:lnTo>
                  <a:lnTo>
                    <a:pt x="348" y="233"/>
                  </a:lnTo>
                  <a:lnTo>
                    <a:pt x="351" y="246"/>
                  </a:lnTo>
                  <a:lnTo>
                    <a:pt x="351" y="421"/>
                  </a:lnTo>
                  <a:lnTo>
                    <a:pt x="348" y="436"/>
                  </a:lnTo>
                  <a:lnTo>
                    <a:pt x="340" y="446"/>
                  </a:lnTo>
                  <a:lnTo>
                    <a:pt x="330" y="454"/>
                  </a:lnTo>
                  <a:lnTo>
                    <a:pt x="315" y="457"/>
                  </a:lnTo>
                  <a:lnTo>
                    <a:pt x="175" y="457"/>
                  </a:lnTo>
                  <a:lnTo>
                    <a:pt x="161" y="454"/>
                  </a:lnTo>
                  <a:lnTo>
                    <a:pt x="150" y="446"/>
                  </a:lnTo>
                  <a:lnTo>
                    <a:pt x="142" y="436"/>
                  </a:lnTo>
                  <a:lnTo>
                    <a:pt x="140" y="421"/>
                  </a:lnTo>
                  <a:lnTo>
                    <a:pt x="140" y="246"/>
                  </a:lnTo>
                  <a:lnTo>
                    <a:pt x="142" y="233"/>
                  </a:lnTo>
                  <a:lnTo>
                    <a:pt x="150" y="221"/>
                  </a:lnTo>
                  <a:lnTo>
                    <a:pt x="161" y="213"/>
                  </a:lnTo>
                  <a:lnTo>
                    <a:pt x="175" y="211"/>
                  </a:lnTo>
                  <a:close/>
                  <a:moveTo>
                    <a:pt x="69" y="141"/>
                  </a:moveTo>
                  <a:lnTo>
                    <a:pt x="69" y="563"/>
                  </a:lnTo>
                  <a:lnTo>
                    <a:pt x="703" y="563"/>
                  </a:lnTo>
                  <a:lnTo>
                    <a:pt x="703" y="141"/>
                  </a:lnTo>
                  <a:lnTo>
                    <a:pt x="69" y="141"/>
                  </a:lnTo>
                  <a:close/>
                  <a:moveTo>
                    <a:pt x="34" y="70"/>
                  </a:moveTo>
                  <a:lnTo>
                    <a:pt x="34" y="106"/>
                  </a:lnTo>
                  <a:lnTo>
                    <a:pt x="737" y="106"/>
                  </a:lnTo>
                  <a:lnTo>
                    <a:pt x="737" y="70"/>
                  </a:lnTo>
                  <a:lnTo>
                    <a:pt x="34" y="70"/>
                  </a:lnTo>
                  <a:close/>
                  <a:moveTo>
                    <a:pt x="386" y="0"/>
                  </a:moveTo>
                  <a:lnTo>
                    <a:pt x="399" y="2"/>
                  </a:lnTo>
                  <a:lnTo>
                    <a:pt x="411" y="10"/>
                  </a:lnTo>
                  <a:lnTo>
                    <a:pt x="419" y="22"/>
                  </a:lnTo>
                  <a:lnTo>
                    <a:pt x="421" y="35"/>
                  </a:lnTo>
                  <a:lnTo>
                    <a:pt x="737" y="35"/>
                  </a:lnTo>
                  <a:lnTo>
                    <a:pt x="752" y="38"/>
                  </a:lnTo>
                  <a:lnTo>
                    <a:pt x="762" y="46"/>
                  </a:lnTo>
                  <a:lnTo>
                    <a:pt x="770" y="56"/>
                  </a:lnTo>
                  <a:lnTo>
                    <a:pt x="773" y="70"/>
                  </a:lnTo>
                  <a:lnTo>
                    <a:pt x="773" y="106"/>
                  </a:lnTo>
                  <a:lnTo>
                    <a:pt x="770" y="119"/>
                  </a:lnTo>
                  <a:lnTo>
                    <a:pt x="762" y="131"/>
                  </a:lnTo>
                  <a:lnTo>
                    <a:pt x="752" y="137"/>
                  </a:lnTo>
                  <a:lnTo>
                    <a:pt x="737" y="141"/>
                  </a:lnTo>
                  <a:lnTo>
                    <a:pt x="737" y="563"/>
                  </a:lnTo>
                  <a:lnTo>
                    <a:pt x="735" y="576"/>
                  </a:lnTo>
                  <a:lnTo>
                    <a:pt x="728" y="588"/>
                  </a:lnTo>
                  <a:lnTo>
                    <a:pt x="716" y="595"/>
                  </a:lnTo>
                  <a:lnTo>
                    <a:pt x="703" y="598"/>
                  </a:lnTo>
                  <a:lnTo>
                    <a:pt x="403" y="598"/>
                  </a:lnTo>
                  <a:lnTo>
                    <a:pt x="403" y="643"/>
                  </a:lnTo>
                  <a:lnTo>
                    <a:pt x="504" y="743"/>
                  </a:lnTo>
                  <a:lnTo>
                    <a:pt x="507" y="747"/>
                  </a:lnTo>
                  <a:lnTo>
                    <a:pt x="508" y="751"/>
                  </a:lnTo>
                  <a:lnTo>
                    <a:pt x="509" y="755"/>
                  </a:lnTo>
                  <a:lnTo>
                    <a:pt x="508" y="762"/>
                  </a:lnTo>
                  <a:lnTo>
                    <a:pt x="505" y="766"/>
                  </a:lnTo>
                  <a:lnTo>
                    <a:pt x="501" y="769"/>
                  </a:lnTo>
                  <a:lnTo>
                    <a:pt x="497" y="772"/>
                  </a:lnTo>
                  <a:lnTo>
                    <a:pt x="491" y="773"/>
                  </a:lnTo>
                  <a:lnTo>
                    <a:pt x="487" y="772"/>
                  </a:lnTo>
                  <a:lnTo>
                    <a:pt x="483" y="771"/>
                  </a:lnTo>
                  <a:lnTo>
                    <a:pt x="479" y="768"/>
                  </a:lnTo>
                  <a:lnTo>
                    <a:pt x="386" y="675"/>
                  </a:lnTo>
                  <a:lnTo>
                    <a:pt x="293" y="768"/>
                  </a:lnTo>
                  <a:lnTo>
                    <a:pt x="289" y="771"/>
                  </a:lnTo>
                  <a:lnTo>
                    <a:pt x="285" y="772"/>
                  </a:lnTo>
                  <a:lnTo>
                    <a:pt x="280" y="773"/>
                  </a:lnTo>
                  <a:lnTo>
                    <a:pt x="275" y="772"/>
                  </a:lnTo>
                  <a:lnTo>
                    <a:pt x="269" y="769"/>
                  </a:lnTo>
                  <a:lnTo>
                    <a:pt x="267" y="766"/>
                  </a:lnTo>
                  <a:lnTo>
                    <a:pt x="264" y="762"/>
                  </a:lnTo>
                  <a:lnTo>
                    <a:pt x="263" y="755"/>
                  </a:lnTo>
                  <a:lnTo>
                    <a:pt x="263" y="751"/>
                  </a:lnTo>
                  <a:lnTo>
                    <a:pt x="266" y="747"/>
                  </a:lnTo>
                  <a:lnTo>
                    <a:pt x="268" y="743"/>
                  </a:lnTo>
                  <a:lnTo>
                    <a:pt x="369" y="643"/>
                  </a:lnTo>
                  <a:lnTo>
                    <a:pt x="369" y="598"/>
                  </a:lnTo>
                  <a:lnTo>
                    <a:pt x="69" y="598"/>
                  </a:lnTo>
                  <a:lnTo>
                    <a:pt x="56" y="595"/>
                  </a:lnTo>
                  <a:lnTo>
                    <a:pt x="44" y="588"/>
                  </a:lnTo>
                  <a:lnTo>
                    <a:pt x="38" y="576"/>
                  </a:lnTo>
                  <a:lnTo>
                    <a:pt x="34" y="563"/>
                  </a:lnTo>
                  <a:lnTo>
                    <a:pt x="34" y="141"/>
                  </a:lnTo>
                  <a:lnTo>
                    <a:pt x="21" y="137"/>
                  </a:lnTo>
                  <a:lnTo>
                    <a:pt x="9" y="131"/>
                  </a:lnTo>
                  <a:lnTo>
                    <a:pt x="2" y="119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9" y="46"/>
                  </a:lnTo>
                  <a:lnTo>
                    <a:pt x="21" y="38"/>
                  </a:lnTo>
                  <a:lnTo>
                    <a:pt x="34" y="35"/>
                  </a:lnTo>
                  <a:lnTo>
                    <a:pt x="351" y="35"/>
                  </a:lnTo>
                  <a:lnTo>
                    <a:pt x="353" y="22"/>
                  </a:lnTo>
                  <a:lnTo>
                    <a:pt x="361" y="10"/>
                  </a:lnTo>
                  <a:lnTo>
                    <a:pt x="372" y="2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0F644F"/>
            </a:solidFill>
            <a:ln w="0">
              <a:noFill/>
              <a:prstDash val="solid"/>
              <a:round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532360" y="3891934"/>
              <a:ext cx="1773317" cy="597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  <a:buClr>
                  <a:srgbClr val="508D60"/>
                </a:buClr>
              </a:pPr>
              <a:r>
                <a:rPr lang="zh-CN" altLang="en-US" sz="2000" b="1" dirty="0" smtClean="0">
                  <a:latin typeface="等线" pitchFamily="2" charset="-122"/>
                  <a:ea typeface="等线" pitchFamily="2" charset="-122"/>
                </a:rPr>
                <a:t>批改方式</a:t>
              </a:r>
              <a:endParaRPr lang="en-US" altLang="zh-CN" sz="2000" b="1" dirty="0">
                <a:latin typeface="等线" pitchFamily="2" charset="-122"/>
                <a:ea typeface="等线" pitchFamily="2" charset="-122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6388217" y="2534252"/>
            <a:ext cx="549141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同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桌互相交换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批改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不仅能使学生在批改以后就马上弄懂做错的题目，而且久而久之，能培养他们发现问题、分析问题和解决问题的能力</a:t>
            </a:r>
            <a:endParaRPr lang="zh-CN" altLang="en-US" sz="1400" dirty="0"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368897" y="4305105"/>
            <a:ext cx="549140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采取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"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教师告诉学生答案，学生自己检查批改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"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的方法，既可以防止学生在学习上的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"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后遗症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"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，又可以促使他们对所学的新知识掌握得更加准确、牢靠</a:t>
            </a:r>
            <a:endParaRPr lang="zh-CN" altLang="en-US" sz="1400" dirty="0">
              <a:latin typeface="微软雅黑" pitchFamily="34" charset="-122"/>
              <a:ea typeface="微软雅黑" pitchFamily="34" charset="-122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368897" y="5313289"/>
            <a:ext cx="516867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善于培养和使用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"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小助手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"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，是每个教师所不可忽视的。充分发挥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"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小助手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"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在学习上的特长，组成作业批改小组，互帮互学，共同提高，是我指导学生批改作业的另一种方法。</a:t>
            </a:r>
            <a:endParaRPr lang="zh-CN" altLang="en-US" sz="1400" dirty="0">
              <a:latin typeface="微软雅黑" pitchFamily="34" charset="-122"/>
              <a:ea typeface="微软雅黑" pitchFamily="34" charset="-122"/>
              <a:sym typeface="+mn-lt"/>
            </a:endParaRPr>
          </a:p>
        </p:txBody>
      </p:sp>
      <p:sp>
        <p:nvSpPr>
          <p:cNvPr id="80" name="Freeform 45"/>
          <p:cNvSpPr>
            <a:spLocks noEditPoints="1"/>
          </p:cNvSpPr>
          <p:nvPr/>
        </p:nvSpPr>
        <p:spPr bwMode="auto">
          <a:xfrm>
            <a:off x="5767168" y="3049280"/>
            <a:ext cx="289364" cy="294636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F644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5767169" y="4389731"/>
            <a:ext cx="289364" cy="294636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F644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Freeform 45"/>
          <p:cNvSpPr>
            <a:spLocks noEditPoints="1"/>
          </p:cNvSpPr>
          <p:nvPr/>
        </p:nvSpPr>
        <p:spPr bwMode="auto">
          <a:xfrm>
            <a:off x="5767169" y="5394589"/>
            <a:ext cx="289364" cy="294636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F644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2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52790" y="1701714"/>
            <a:ext cx="10495402" cy="1068379"/>
            <a:chOff x="852790" y="1742055"/>
            <a:chExt cx="10495402" cy="1068379"/>
          </a:xfrm>
        </p:grpSpPr>
        <p:sp>
          <p:nvSpPr>
            <p:cNvPr id="5" name="矩形 4"/>
            <p:cNvSpPr/>
            <p:nvPr/>
          </p:nvSpPr>
          <p:spPr>
            <a:xfrm>
              <a:off x="852790" y="1742055"/>
              <a:ext cx="10495402" cy="1068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1002743" y="1769120"/>
              <a:ext cx="10238998" cy="732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教师的红笔就像判官笔，是那么的有权威，那么的至高无上。教师的作业批改，是教学效果反馈的一种重要</a:t>
              </a:r>
              <a:r>
                <a:rPr lang="zh-CN" altLang="en-US" sz="16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手段，</a:t>
              </a:r>
              <a:r>
                <a:rPr lang="zh-CN" altLang="en-US" sz="1600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调动学生的学习积极性，提高教学效果。</a:t>
              </a:r>
              <a:endParaRPr lang="zh-CN" altLang="en-US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84000" t="-22000" r="-7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97596" y="620447"/>
            <a:ext cx="2097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600" b="1" dirty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创</a:t>
            </a:r>
            <a:r>
              <a:rPr lang="zh-CN" altLang="en-US" sz="3600" b="1" dirty="0" smtClean="0">
                <a:solidFill>
                  <a:srgbClr val="508D60"/>
                </a:solidFill>
                <a:latin typeface="等线" pitchFamily="2" charset="-122"/>
                <a:ea typeface="等线" pitchFamily="2" charset="-122"/>
              </a:rPr>
              <a:t>生作文</a:t>
            </a:r>
            <a:endParaRPr lang="zh-CN" altLang="en-US" sz="3600" b="1" dirty="0">
              <a:solidFill>
                <a:srgbClr val="508D60"/>
              </a:solidFill>
              <a:latin typeface="等线" pitchFamily="2" charset="-122"/>
              <a:ea typeface="等线" pitchFamily="2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6" t="29972" r="36962" b="12968"/>
          <a:stretch/>
        </p:blipFill>
        <p:spPr bwMode="auto">
          <a:xfrm>
            <a:off x="8095129" y="1350889"/>
            <a:ext cx="4096871" cy="549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852790" y="1701714"/>
            <a:ext cx="10495402" cy="1068379"/>
            <a:chOff x="852790" y="1742055"/>
            <a:chExt cx="10495402" cy="1068379"/>
          </a:xfrm>
        </p:grpSpPr>
        <p:sp>
          <p:nvSpPr>
            <p:cNvPr id="22" name="矩形 21"/>
            <p:cNvSpPr/>
            <p:nvPr/>
          </p:nvSpPr>
          <p:spPr>
            <a:xfrm>
              <a:off x="852790" y="1742055"/>
              <a:ext cx="10495402" cy="1068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002743" y="1769120"/>
              <a:ext cx="10238998" cy="381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endParaRPr lang="zh-CN" altLang="en-US" sz="16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661291" y="2699024"/>
            <a:ext cx="8958173" cy="3189688"/>
            <a:chOff x="804391" y="3083704"/>
            <a:chExt cx="8958173" cy="3189688"/>
          </a:xfrm>
        </p:grpSpPr>
        <p:sp>
          <p:nvSpPr>
            <p:cNvPr id="80" name="Oval 35"/>
            <p:cNvSpPr/>
            <p:nvPr/>
          </p:nvSpPr>
          <p:spPr>
            <a:xfrm>
              <a:off x="804391" y="3231279"/>
              <a:ext cx="607902" cy="607902"/>
            </a:xfrm>
            <a:prstGeom prst="ellipse">
              <a:avLst/>
            </a:prstGeom>
            <a:noFill/>
            <a:ln w="6350">
              <a:solidFill>
                <a:srgbClr val="508D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  <a:cs typeface="+mn-ea"/>
                  <a:sym typeface="+mn-lt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等线" pitchFamily="2" charset="-122"/>
                <a:ea typeface="等线" pitchFamily="2" charset="-122"/>
                <a:cs typeface="+mn-ea"/>
                <a:sym typeface="+mn-lt"/>
              </a:endParaRPr>
            </a:p>
          </p:txBody>
        </p:sp>
        <p:sp>
          <p:nvSpPr>
            <p:cNvPr id="81" name="Oval 37"/>
            <p:cNvSpPr/>
            <p:nvPr/>
          </p:nvSpPr>
          <p:spPr>
            <a:xfrm>
              <a:off x="804394" y="4368456"/>
              <a:ext cx="607902" cy="607902"/>
            </a:xfrm>
            <a:prstGeom prst="ellipse">
              <a:avLst/>
            </a:prstGeom>
            <a:noFill/>
            <a:ln w="6350">
              <a:solidFill>
                <a:srgbClr val="508D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  <a:cs typeface="+mn-ea"/>
                  <a:sym typeface="+mn-lt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等线" pitchFamily="2" charset="-122"/>
                <a:ea typeface="等线" pitchFamily="2" charset="-122"/>
                <a:cs typeface="+mn-ea"/>
                <a:sym typeface="+mn-lt"/>
              </a:endParaRPr>
            </a:p>
          </p:txBody>
        </p:sp>
        <p:sp>
          <p:nvSpPr>
            <p:cNvPr id="82" name="Oval 40"/>
            <p:cNvSpPr/>
            <p:nvPr/>
          </p:nvSpPr>
          <p:spPr>
            <a:xfrm>
              <a:off x="804391" y="5476994"/>
              <a:ext cx="607902" cy="607902"/>
            </a:xfrm>
            <a:prstGeom prst="ellipse">
              <a:avLst/>
            </a:prstGeom>
            <a:noFill/>
            <a:ln w="6350">
              <a:solidFill>
                <a:srgbClr val="508D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  <a:cs typeface="+mn-ea"/>
                  <a:sym typeface="+mn-lt"/>
                </a:rPr>
                <a:t>3</a:t>
              </a:r>
              <a:endParaRPr lang="en-US" sz="2400" dirty="0">
                <a:solidFill>
                  <a:schemeClr val="tx1"/>
                </a:solidFill>
                <a:latin typeface="等线" pitchFamily="2" charset="-122"/>
                <a:ea typeface="等线" pitchFamily="2" charset="-122"/>
                <a:cs typeface="+mn-ea"/>
                <a:sym typeface="+mn-lt"/>
              </a:endParaRPr>
            </a:p>
          </p:txBody>
        </p:sp>
        <p:sp>
          <p:nvSpPr>
            <p:cNvPr id="83" name="Isosceles Triangle 41"/>
            <p:cNvSpPr/>
            <p:nvPr/>
          </p:nvSpPr>
          <p:spPr>
            <a:xfrm rot="5400000">
              <a:off x="1450114" y="3510651"/>
              <a:ext cx="213577" cy="82627"/>
            </a:xfrm>
            <a:prstGeom prst="triangle">
              <a:avLst/>
            </a:prstGeom>
            <a:solidFill>
              <a:srgbClr val="508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等线" pitchFamily="2" charset="-122"/>
                <a:ea typeface="等线" pitchFamily="2" charset="-122"/>
                <a:cs typeface="+mn-ea"/>
                <a:sym typeface="+mn-lt"/>
              </a:endParaRPr>
            </a:p>
          </p:txBody>
        </p:sp>
        <p:sp>
          <p:nvSpPr>
            <p:cNvPr id="84" name="Isosceles Triangle 42"/>
            <p:cNvSpPr/>
            <p:nvPr/>
          </p:nvSpPr>
          <p:spPr>
            <a:xfrm rot="5400000">
              <a:off x="1450115" y="4647827"/>
              <a:ext cx="213577" cy="82627"/>
            </a:xfrm>
            <a:prstGeom prst="triangle">
              <a:avLst/>
            </a:prstGeom>
            <a:solidFill>
              <a:srgbClr val="508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等线" pitchFamily="2" charset="-122"/>
                <a:ea typeface="等线" pitchFamily="2" charset="-122"/>
                <a:cs typeface="+mn-ea"/>
                <a:sym typeface="+mn-lt"/>
              </a:endParaRPr>
            </a:p>
          </p:txBody>
        </p:sp>
        <p:sp>
          <p:nvSpPr>
            <p:cNvPr id="85" name="Isosceles Triangle 43"/>
            <p:cNvSpPr/>
            <p:nvPr/>
          </p:nvSpPr>
          <p:spPr>
            <a:xfrm rot="5400000">
              <a:off x="1450115" y="5756366"/>
              <a:ext cx="213577" cy="82627"/>
            </a:xfrm>
            <a:prstGeom prst="triangle">
              <a:avLst/>
            </a:prstGeom>
            <a:solidFill>
              <a:srgbClr val="508D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latin typeface="等线" pitchFamily="2" charset="-122"/>
                <a:ea typeface="等线" pitchFamily="2" charset="-122"/>
                <a:cs typeface="+mn-ea"/>
                <a:sym typeface="+mn-lt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1882563" y="3083704"/>
              <a:ext cx="7880001" cy="1063254"/>
              <a:chOff x="812800" y="1803400"/>
              <a:chExt cx="5777221" cy="1063254"/>
            </a:xfrm>
          </p:grpSpPr>
          <p:sp>
            <p:nvSpPr>
              <p:cNvPr id="87" name="TextBox 295"/>
              <p:cNvSpPr txBox="1"/>
              <p:nvPr/>
            </p:nvSpPr>
            <p:spPr>
              <a:xfrm>
                <a:off x="812800" y="1803400"/>
                <a:ext cx="2581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一</a:t>
                </a:r>
                <a:r>
                  <a:rPr lang="zh-CN" altLang="en-US" b="1" dirty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、厚积，情境创生的后花园</a:t>
                </a: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853007" y="2127990"/>
                <a:ext cx="573701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zh-CN" altLang="en-US" sz="1400" dirty="0" smtClean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多积累</a:t>
                </a:r>
                <a:r>
                  <a:rPr lang="en-US" altLang="zh-CN" sz="1400" dirty="0" smtClean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:</a:t>
                </a:r>
                <a:r>
                  <a:rPr lang="zh-CN" altLang="en-US" sz="1400" dirty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想记就记还可以培养学生关注现实、热爱生活、观察思考、勤于动笔、乐于表达的习惯</a:t>
                </a:r>
                <a:r>
                  <a:rPr lang="zh-CN" altLang="en-US" sz="1400" dirty="0" smtClean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。</a:t>
                </a:r>
                <a:endParaRPr lang="en-US" altLang="zh-CN" sz="1400" dirty="0" smtClean="0">
                  <a:latin typeface="等线" pitchFamily="2" charset="-122"/>
                  <a:ea typeface="等线" pitchFamily="2" charset="-122"/>
                  <a:cs typeface="+mn-ea"/>
                  <a:sym typeface="+mn-lt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zh-CN" sz="1400" dirty="0" smtClean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 </a:t>
                </a:r>
                <a:r>
                  <a:rPr lang="zh-CN" altLang="en-US" sz="1400" dirty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多</a:t>
                </a:r>
                <a:r>
                  <a:rPr lang="zh-CN" altLang="en-US" sz="1400" dirty="0" smtClean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活动</a:t>
                </a:r>
                <a:r>
                  <a:rPr lang="en-US" altLang="zh-CN" sz="1400" dirty="0" smtClean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:</a:t>
                </a:r>
                <a:r>
                  <a:rPr lang="zh-CN" altLang="en-US" sz="1400" dirty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生共同创设生动活泼的作文情境，在情境中观察、操作、体验、感受，才能放手让学生大胆去写现场的所见所闻所思所想，这样也才能写出个性的、真诚的东西。</a:t>
                </a:r>
                <a:endParaRPr lang="en-US" altLang="zh-CN" sz="1400" dirty="0">
                  <a:latin typeface="等线" pitchFamily="2" charset="-122"/>
                  <a:ea typeface="等线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1882564" y="4308540"/>
              <a:ext cx="7880000" cy="847810"/>
              <a:chOff x="812800" y="1803400"/>
              <a:chExt cx="5777221" cy="847810"/>
            </a:xfrm>
          </p:grpSpPr>
          <p:sp>
            <p:nvSpPr>
              <p:cNvPr id="90" name="TextBox 295"/>
              <p:cNvSpPr txBox="1"/>
              <p:nvPr/>
            </p:nvSpPr>
            <p:spPr>
              <a:xfrm>
                <a:off x="812800" y="1803400"/>
                <a:ext cx="2366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二、实践，情境创生的演示台</a:t>
                </a:r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853008" y="2127990"/>
                <a:ext cx="57370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我们所加入的</a:t>
                </a:r>
                <a:r>
                  <a:rPr lang="en-US" altLang="zh-CN" sz="1400" dirty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"</a:t>
                </a:r>
                <a:r>
                  <a:rPr lang="zh-CN" altLang="en-US" sz="1400" dirty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玩耍</a:t>
                </a:r>
                <a:r>
                  <a:rPr lang="en-US" altLang="zh-CN" sz="1400" dirty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"</a:t>
                </a:r>
                <a:r>
                  <a:rPr lang="zh-CN" altLang="en-US" sz="1400" dirty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就是情境的创生，是为习作服务的。实质上，执教者要设法创设一个妙趣横生，学生易于动笔、乐于表达的，生机勃勃的情境现场。</a:t>
                </a:r>
                <a:endParaRPr lang="en-US" altLang="zh-CN" sz="1400" dirty="0">
                  <a:latin typeface="等线" pitchFamily="2" charset="-122"/>
                  <a:ea typeface="等线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1882561" y="5425582"/>
              <a:ext cx="7880003" cy="847810"/>
              <a:chOff x="812800" y="1803400"/>
              <a:chExt cx="5777223" cy="847810"/>
            </a:xfrm>
          </p:grpSpPr>
          <p:sp>
            <p:nvSpPr>
              <p:cNvPr id="93" name="TextBox 295"/>
              <p:cNvSpPr txBox="1"/>
              <p:nvPr/>
            </p:nvSpPr>
            <p:spPr>
              <a:xfrm>
                <a:off x="812800" y="1803400"/>
                <a:ext cx="2366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三、评价，情境创生的催化剂</a:t>
                </a: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853008" y="2127990"/>
                <a:ext cx="57370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latin typeface="等线" pitchFamily="2" charset="-122"/>
                    <a:ea typeface="等线" pitchFamily="2" charset="-122"/>
                    <a:cs typeface="+mn-ea"/>
                    <a:sym typeface="+mn-lt"/>
                  </a:rPr>
                  <a:t>每个人都有争强好胜的心理特征，都有成功的愿望，希望自己比别人强，希望得到老师的赞扬和同学的认可。因此，我因势利导，多鼓励，少批评，激发学生的上进心。</a:t>
                </a:r>
                <a:endParaRPr lang="en-US" altLang="zh-CN" sz="1400" dirty="0">
                  <a:latin typeface="等线" pitchFamily="2" charset="-122"/>
                  <a:ea typeface="等线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27" name="Rectangle 5"/>
          <p:cNvSpPr/>
          <p:nvPr/>
        </p:nvSpPr>
        <p:spPr bwMode="auto">
          <a:xfrm>
            <a:off x="1094836" y="3495740"/>
            <a:ext cx="812800" cy="812800"/>
          </a:xfrm>
          <a:prstGeom prst="rect">
            <a:avLst/>
          </a:prstGeom>
          <a:noFill/>
          <a:ln w="9525">
            <a:solidFill>
              <a:srgbClr val="508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400">
              <a:cs typeface="+mn-ea"/>
              <a:sym typeface="+mn-lt"/>
            </a:endParaRPr>
          </a:p>
        </p:txBody>
      </p:sp>
      <p:sp>
        <p:nvSpPr>
          <p:cNvPr id="128" name="Shape 4738"/>
          <p:cNvSpPr/>
          <p:nvPr/>
        </p:nvSpPr>
        <p:spPr bwMode="auto">
          <a:xfrm>
            <a:off x="1348671" y="3751950"/>
            <a:ext cx="305130" cy="296389"/>
          </a:xfrm>
          <a:custGeom>
            <a:avLst/>
            <a:gdLst>
              <a:gd name="T0" fmla="*/ 148713 w 120000"/>
              <a:gd name="T1" fmla="*/ 42134 h 120000"/>
              <a:gd name="T2" fmla="*/ 148713 w 120000"/>
              <a:gd name="T3" fmla="*/ 42134 h 120000"/>
              <a:gd name="T4" fmla="*/ 84704 w 120000"/>
              <a:gd name="T5" fmla="*/ 112522 h 120000"/>
              <a:gd name="T6" fmla="*/ 148713 w 120000"/>
              <a:gd name="T7" fmla="*/ 175727 h 120000"/>
              <a:gd name="T8" fmla="*/ 219462 w 120000"/>
              <a:gd name="T9" fmla="*/ 112522 h 120000"/>
              <a:gd name="T10" fmla="*/ 148713 w 120000"/>
              <a:gd name="T11" fmla="*/ 42134 h 120000"/>
              <a:gd name="T12" fmla="*/ 148713 w 120000"/>
              <a:gd name="T13" fmla="*/ 154658 h 120000"/>
              <a:gd name="T14" fmla="*/ 148713 w 120000"/>
              <a:gd name="T15" fmla="*/ 154658 h 120000"/>
              <a:gd name="T16" fmla="*/ 106361 w 120000"/>
              <a:gd name="T17" fmla="*/ 112522 h 120000"/>
              <a:gd name="T18" fmla="*/ 148713 w 120000"/>
              <a:gd name="T19" fmla="*/ 63202 h 120000"/>
              <a:gd name="T20" fmla="*/ 198286 w 120000"/>
              <a:gd name="T21" fmla="*/ 112522 h 120000"/>
              <a:gd name="T22" fmla="*/ 148713 w 120000"/>
              <a:gd name="T23" fmla="*/ 154658 h 120000"/>
              <a:gd name="T24" fmla="*/ 255076 w 120000"/>
              <a:gd name="T25" fmla="*/ 161841 h 120000"/>
              <a:gd name="T26" fmla="*/ 255076 w 120000"/>
              <a:gd name="T27" fmla="*/ 161841 h 120000"/>
              <a:gd name="T28" fmla="*/ 269033 w 120000"/>
              <a:gd name="T29" fmla="*/ 112522 h 120000"/>
              <a:gd name="T30" fmla="*/ 148713 w 120000"/>
              <a:gd name="T31" fmla="*/ 0 h 120000"/>
              <a:gd name="T32" fmla="*/ 35133 w 120000"/>
              <a:gd name="T33" fmla="*/ 112522 h 120000"/>
              <a:gd name="T34" fmla="*/ 49571 w 120000"/>
              <a:gd name="T35" fmla="*/ 161841 h 120000"/>
              <a:gd name="T36" fmla="*/ 0 w 120000"/>
              <a:gd name="T37" fmla="*/ 239408 h 120000"/>
              <a:gd name="T38" fmla="*/ 56309 w 120000"/>
              <a:gd name="T39" fmla="*/ 253773 h 120000"/>
              <a:gd name="T40" fmla="*/ 99142 w 120000"/>
              <a:gd name="T41" fmla="*/ 295910 h 120000"/>
              <a:gd name="T42" fmla="*/ 141494 w 120000"/>
              <a:gd name="T43" fmla="*/ 225522 h 120000"/>
              <a:gd name="T44" fmla="*/ 148713 w 120000"/>
              <a:gd name="T45" fmla="*/ 225522 h 120000"/>
              <a:gd name="T46" fmla="*/ 155932 w 120000"/>
              <a:gd name="T47" fmla="*/ 225522 h 120000"/>
              <a:gd name="T48" fmla="*/ 198286 w 120000"/>
              <a:gd name="T49" fmla="*/ 295910 h 120000"/>
              <a:gd name="T50" fmla="*/ 240638 w 120000"/>
              <a:gd name="T51" fmla="*/ 253773 h 120000"/>
              <a:gd name="T52" fmla="*/ 304647 w 120000"/>
              <a:gd name="T53" fmla="*/ 239408 h 120000"/>
              <a:gd name="T54" fmla="*/ 255076 w 120000"/>
              <a:gd name="T55" fmla="*/ 161841 h 120000"/>
              <a:gd name="T56" fmla="*/ 99142 w 120000"/>
              <a:gd name="T57" fmla="*/ 260477 h 120000"/>
              <a:gd name="T58" fmla="*/ 99142 w 120000"/>
              <a:gd name="T59" fmla="*/ 260477 h 120000"/>
              <a:gd name="T60" fmla="*/ 70747 w 120000"/>
              <a:gd name="T61" fmla="*/ 239408 h 120000"/>
              <a:gd name="T62" fmla="*/ 27912 w 120000"/>
              <a:gd name="T63" fmla="*/ 225522 h 120000"/>
              <a:gd name="T64" fmla="*/ 56309 w 120000"/>
              <a:gd name="T65" fmla="*/ 182907 h 120000"/>
              <a:gd name="T66" fmla="*/ 120318 w 120000"/>
              <a:gd name="T67" fmla="*/ 218340 h 120000"/>
              <a:gd name="T68" fmla="*/ 99142 w 120000"/>
              <a:gd name="T69" fmla="*/ 260477 h 120000"/>
              <a:gd name="T70" fmla="*/ 148713 w 120000"/>
              <a:gd name="T71" fmla="*/ 203975 h 120000"/>
              <a:gd name="T72" fmla="*/ 148713 w 120000"/>
              <a:gd name="T73" fmla="*/ 203975 h 120000"/>
              <a:gd name="T74" fmla="*/ 56309 w 120000"/>
              <a:gd name="T75" fmla="*/ 112522 h 120000"/>
              <a:gd name="T76" fmla="*/ 148713 w 120000"/>
              <a:gd name="T77" fmla="*/ 13883 h 120000"/>
              <a:gd name="T78" fmla="*/ 247857 w 120000"/>
              <a:gd name="T79" fmla="*/ 112522 h 120000"/>
              <a:gd name="T80" fmla="*/ 148713 w 120000"/>
              <a:gd name="T81" fmla="*/ 203975 h 120000"/>
              <a:gd name="T82" fmla="*/ 233419 w 120000"/>
              <a:gd name="T83" fmla="*/ 239408 h 120000"/>
              <a:gd name="T84" fmla="*/ 233419 w 120000"/>
              <a:gd name="T85" fmla="*/ 239408 h 120000"/>
              <a:gd name="T86" fmla="*/ 205022 w 120000"/>
              <a:gd name="T87" fmla="*/ 260477 h 120000"/>
              <a:gd name="T88" fmla="*/ 177108 w 120000"/>
              <a:gd name="T89" fmla="*/ 218340 h 120000"/>
              <a:gd name="T90" fmla="*/ 240638 w 120000"/>
              <a:gd name="T91" fmla="*/ 182907 h 120000"/>
              <a:gd name="T92" fmla="*/ 269033 w 120000"/>
              <a:gd name="T93" fmla="*/ 225522 h 120000"/>
              <a:gd name="T94" fmla="*/ 233419 w 120000"/>
              <a:gd name="T95" fmla="*/ 239408 h 1200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20000"/>
              <a:gd name="T145" fmla="*/ 0 h 120000"/>
              <a:gd name="T146" fmla="*/ 120000 w 120000"/>
              <a:gd name="T147" fmla="*/ 120000 h 12000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20000" h="120000" extrusionOk="0">
                <a:moveTo>
                  <a:pt x="58485" y="17059"/>
                </a:moveTo>
                <a:lnTo>
                  <a:pt x="58485" y="17059"/>
                </a:lnTo>
                <a:cubicBezTo>
                  <a:pt x="44479" y="17059"/>
                  <a:pt x="33312" y="31405"/>
                  <a:pt x="33312" y="45557"/>
                </a:cubicBezTo>
                <a:cubicBezTo>
                  <a:pt x="33312" y="59903"/>
                  <a:pt x="44479" y="71147"/>
                  <a:pt x="58485" y="71147"/>
                </a:cubicBezTo>
                <a:cubicBezTo>
                  <a:pt x="72492" y="71147"/>
                  <a:pt x="86309" y="59903"/>
                  <a:pt x="86309" y="45557"/>
                </a:cubicBezTo>
                <a:cubicBezTo>
                  <a:pt x="86309" y="31405"/>
                  <a:pt x="72492" y="17059"/>
                  <a:pt x="58485" y="17059"/>
                </a:cubicBezTo>
                <a:close/>
                <a:moveTo>
                  <a:pt x="58485" y="62617"/>
                </a:moveTo>
                <a:lnTo>
                  <a:pt x="58485" y="62617"/>
                </a:lnTo>
                <a:cubicBezTo>
                  <a:pt x="50157" y="62617"/>
                  <a:pt x="41829" y="54087"/>
                  <a:pt x="41829" y="45557"/>
                </a:cubicBezTo>
                <a:cubicBezTo>
                  <a:pt x="41829" y="34119"/>
                  <a:pt x="50157" y="25589"/>
                  <a:pt x="58485" y="25589"/>
                </a:cubicBezTo>
                <a:cubicBezTo>
                  <a:pt x="69652" y="25589"/>
                  <a:pt x="77981" y="34119"/>
                  <a:pt x="77981" y="45557"/>
                </a:cubicBezTo>
                <a:cubicBezTo>
                  <a:pt x="77981" y="54087"/>
                  <a:pt x="69652" y="62617"/>
                  <a:pt x="58485" y="62617"/>
                </a:cubicBezTo>
                <a:close/>
                <a:moveTo>
                  <a:pt x="100315" y="65525"/>
                </a:moveTo>
                <a:lnTo>
                  <a:pt x="100315" y="65525"/>
                </a:lnTo>
                <a:cubicBezTo>
                  <a:pt x="102965" y="59903"/>
                  <a:pt x="105804" y="51179"/>
                  <a:pt x="105804" y="45557"/>
                </a:cubicBezTo>
                <a:cubicBezTo>
                  <a:pt x="105804" y="19967"/>
                  <a:pt x="83470" y="0"/>
                  <a:pt x="58485" y="0"/>
                </a:cubicBezTo>
                <a:cubicBezTo>
                  <a:pt x="33312" y="0"/>
                  <a:pt x="13817" y="19967"/>
                  <a:pt x="13817" y="45557"/>
                </a:cubicBezTo>
                <a:cubicBezTo>
                  <a:pt x="13817" y="51179"/>
                  <a:pt x="16656" y="59903"/>
                  <a:pt x="19495" y="65525"/>
                </a:cubicBezTo>
                <a:cubicBezTo>
                  <a:pt x="0" y="96930"/>
                  <a:pt x="0" y="96930"/>
                  <a:pt x="0" y="96930"/>
                </a:cubicBezTo>
                <a:cubicBezTo>
                  <a:pt x="0" y="96930"/>
                  <a:pt x="10977" y="99838"/>
                  <a:pt x="22145" y="102746"/>
                </a:cubicBezTo>
                <a:cubicBezTo>
                  <a:pt x="30662" y="111276"/>
                  <a:pt x="38990" y="119806"/>
                  <a:pt x="38990" y="119806"/>
                </a:cubicBezTo>
                <a:cubicBezTo>
                  <a:pt x="55646" y="91308"/>
                  <a:pt x="55646" y="91308"/>
                  <a:pt x="55646" y="91308"/>
                </a:cubicBezTo>
                <a:cubicBezTo>
                  <a:pt x="58485" y="91308"/>
                  <a:pt x="58485" y="91308"/>
                  <a:pt x="58485" y="91308"/>
                </a:cubicBezTo>
                <a:cubicBezTo>
                  <a:pt x="61324" y="91308"/>
                  <a:pt x="61324" y="91308"/>
                  <a:pt x="61324" y="91308"/>
                </a:cubicBezTo>
                <a:cubicBezTo>
                  <a:pt x="77981" y="119806"/>
                  <a:pt x="77981" y="119806"/>
                  <a:pt x="77981" y="119806"/>
                </a:cubicBezTo>
                <a:cubicBezTo>
                  <a:pt x="77981" y="119806"/>
                  <a:pt x="86309" y="111276"/>
                  <a:pt x="94637" y="102746"/>
                </a:cubicBezTo>
                <a:cubicBezTo>
                  <a:pt x="105804" y="99838"/>
                  <a:pt x="119810" y="96930"/>
                  <a:pt x="119810" y="96930"/>
                </a:cubicBezTo>
                <a:lnTo>
                  <a:pt x="100315" y="65525"/>
                </a:lnTo>
                <a:close/>
                <a:moveTo>
                  <a:pt x="38990" y="105460"/>
                </a:moveTo>
                <a:lnTo>
                  <a:pt x="38990" y="105460"/>
                </a:lnTo>
                <a:cubicBezTo>
                  <a:pt x="38990" y="105460"/>
                  <a:pt x="33312" y="102746"/>
                  <a:pt x="27823" y="96930"/>
                </a:cubicBezTo>
                <a:cubicBezTo>
                  <a:pt x="19495" y="94022"/>
                  <a:pt x="10977" y="91308"/>
                  <a:pt x="10977" y="91308"/>
                </a:cubicBezTo>
                <a:cubicBezTo>
                  <a:pt x="22145" y="74054"/>
                  <a:pt x="22145" y="74054"/>
                  <a:pt x="22145" y="74054"/>
                </a:cubicBezTo>
                <a:cubicBezTo>
                  <a:pt x="27823" y="79870"/>
                  <a:pt x="38990" y="88400"/>
                  <a:pt x="47318" y="88400"/>
                </a:cubicBezTo>
                <a:lnTo>
                  <a:pt x="38990" y="105460"/>
                </a:lnTo>
                <a:close/>
                <a:moveTo>
                  <a:pt x="58485" y="82584"/>
                </a:moveTo>
                <a:lnTo>
                  <a:pt x="58485" y="82584"/>
                </a:lnTo>
                <a:cubicBezTo>
                  <a:pt x="38990" y="82584"/>
                  <a:pt x="22145" y="65525"/>
                  <a:pt x="22145" y="45557"/>
                </a:cubicBezTo>
                <a:cubicBezTo>
                  <a:pt x="22145" y="22681"/>
                  <a:pt x="38990" y="5621"/>
                  <a:pt x="58485" y="5621"/>
                </a:cubicBezTo>
                <a:cubicBezTo>
                  <a:pt x="80630" y="5621"/>
                  <a:pt x="97476" y="22681"/>
                  <a:pt x="97476" y="45557"/>
                </a:cubicBezTo>
                <a:cubicBezTo>
                  <a:pt x="97476" y="65525"/>
                  <a:pt x="80630" y="82584"/>
                  <a:pt x="58485" y="82584"/>
                </a:cubicBezTo>
                <a:close/>
                <a:moveTo>
                  <a:pt x="91798" y="96930"/>
                </a:moveTo>
                <a:lnTo>
                  <a:pt x="91798" y="96930"/>
                </a:lnTo>
                <a:cubicBezTo>
                  <a:pt x="86309" y="102746"/>
                  <a:pt x="80630" y="105460"/>
                  <a:pt x="80630" y="105460"/>
                </a:cubicBezTo>
                <a:cubicBezTo>
                  <a:pt x="69652" y="88400"/>
                  <a:pt x="69652" y="88400"/>
                  <a:pt x="69652" y="88400"/>
                </a:cubicBezTo>
                <a:cubicBezTo>
                  <a:pt x="80630" y="88400"/>
                  <a:pt x="89148" y="79870"/>
                  <a:pt x="94637" y="74054"/>
                </a:cubicBezTo>
                <a:cubicBezTo>
                  <a:pt x="105804" y="91308"/>
                  <a:pt x="105804" y="91308"/>
                  <a:pt x="105804" y="91308"/>
                </a:cubicBezTo>
                <a:cubicBezTo>
                  <a:pt x="105804" y="91308"/>
                  <a:pt x="100315" y="94022"/>
                  <a:pt x="91798" y="96930"/>
                </a:cubicBezTo>
                <a:close/>
              </a:path>
            </a:pathLst>
          </a:custGeom>
          <a:solidFill>
            <a:srgbClr val="508D60"/>
          </a:solidFill>
          <a:ln>
            <a:noFill/>
          </a:ln>
        </p:spPr>
        <p:txBody>
          <a:bodyPr lIns="45713" tIns="22850" rIns="45713" bIns="22850" anchor="ctr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9" name="Rectangle 14"/>
          <p:cNvSpPr/>
          <p:nvPr/>
        </p:nvSpPr>
        <p:spPr>
          <a:xfrm>
            <a:off x="605886" y="4532378"/>
            <a:ext cx="1790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>
                <a:latin typeface="等线" pitchFamily="2" charset="-122"/>
                <a:ea typeface="等线" pitchFamily="2" charset="-122"/>
                <a:sym typeface="+mn-lt"/>
              </a:rPr>
              <a:t>2.</a:t>
            </a:r>
            <a:r>
              <a:rPr lang="zh-CN" altLang="en-US" sz="2000" b="1" dirty="0">
                <a:latin typeface="等线" pitchFamily="2" charset="-122"/>
                <a:ea typeface="等线" pitchFamily="2" charset="-122"/>
                <a:sym typeface="+mn-lt"/>
              </a:rPr>
              <a:t>如何创生作文情境</a:t>
            </a:r>
          </a:p>
        </p:txBody>
      </p:sp>
      <p:sp>
        <p:nvSpPr>
          <p:cNvPr id="2" name="矩形 1"/>
          <p:cNvSpPr/>
          <p:nvPr/>
        </p:nvSpPr>
        <p:spPr>
          <a:xfrm>
            <a:off x="463138" y="1535555"/>
            <a:ext cx="11614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传统</a:t>
            </a:r>
            <a:r>
              <a:rPr lang="zh-CN" altLang="en-US" dirty="0"/>
              <a:t>的作文是“演绎式”的，即：“出题一审题一范文引导一</a:t>
            </a:r>
            <a:r>
              <a:rPr lang="zh-CN" altLang="en-US" dirty="0" smtClean="0"/>
              <a:t>忆往事</a:t>
            </a:r>
            <a:r>
              <a:rPr lang="zh-CN" altLang="en-US" dirty="0"/>
              <a:t>，找素材一交流一课外练写”，而“创生作文”反其道而行之</a:t>
            </a:r>
            <a:r>
              <a:rPr lang="zh-CN" altLang="en-US" dirty="0" smtClean="0"/>
              <a:t>，基本</a:t>
            </a:r>
            <a:r>
              <a:rPr lang="zh-CN" altLang="en-US" dirty="0"/>
              <a:t>程式为：“设情境一写现场一现场写一当堂评”。这样做</a:t>
            </a:r>
            <a:r>
              <a:rPr lang="zh-CN" altLang="en-US" dirty="0" smtClean="0"/>
              <a:t>遵循了</a:t>
            </a:r>
            <a:r>
              <a:rPr lang="zh-CN" altLang="en-US" dirty="0"/>
              <a:t>学生的习作训练规律，让学生从具体的情境感知入手，再到</a:t>
            </a:r>
            <a:r>
              <a:rPr lang="zh-CN" altLang="en-US" dirty="0" smtClean="0"/>
              <a:t>抽象</a:t>
            </a:r>
            <a:r>
              <a:rPr lang="zh-CN" altLang="en-US" dirty="0"/>
              <a:t>的习作</a:t>
            </a:r>
            <a:r>
              <a:rPr lang="zh-CN" altLang="en-US" dirty="0" smtClean="0"/>
              <a:t>训练，</a:t>
            </a:r>
            <a:r>
              <a:rPr lang="zh-CN" altLang="en-US" dirty="0"/>
              <a:t>让学生在</a:t>
            </a:r>
            <a:r>
              <a:rPr lang="zh-CN" altLang="en-US" dirty="0" smtClean="0"/>
              <a:t>生动活泼</a:t>
            </a:r>
            <a:r>
              <a:rPr lang="zh-CN" altLang="en-US" dirty="0"/>
              <a:t>的情境中自主地、兴致勃勃地表达，真正实现自上</a:t>
            </a:r>
            <a:r>
              <a:rPr lang="zh-CN" altLang="en-US" dirty="0" smtClean="0"/>
              <a:t>发展。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37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1510</Words>
  <Application>Microsoft Office PowerPoint</Application>
  <PresentationFormat>自定义</PresentationFormat>
  <Paragraphs>98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风云办公</dc:creator>
  <cp:lastModifiedBy>sjn</cp:lastModifiedBy>
  <cp:revision>52</cp:revision>
  <dcterms:created xsi:type="dcterms:W3CDTF">2019-04-19T03:53:56Z</dcterms:created>
  <dcterms:modified xsi:type="dcterms:W3CDTF">2021-06-20T10:43:57Z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2052-1.0.0.1293</vt:lpwstr>
  </property>
</Properties>
</file>