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07" r:id="rId4"/>
    <p:sldId id="313" r:id="rId5"/>
    <p:sldId id="342" r:id="rId6"/>
    <p:sldId id="343" r:id="rId7"/>
    <p:sldId id="344" r:id="rId8"/>
    <p:sldId id="345" r:id="rId9"/>
    <p:sldId id="346" r:id="rId10"/>
    <p:sldId id="347" r:id="rId11"/>
    <p:sldId id="265" r:id="rId12"/>
    <p:sldId id="348" r:id="rId13"/>
    <p:sldId id="349" r:id="rId14"/>
    <p:sldId id="350" r:id="rId15"/>
    <p:sldId id="351" r:id="rId16"/>
    <p:sldId id="352" r:id="rId17"/>
    <p:sldId id="353" r:id="rId18"/>
    <p:sldId id="355" r:id="rId19"/>
    <p:sldId id="356" r:id="rId20"/>
    <p:sldId id="357" r:id="rId21"/>
    <p:sldId id="358" r:id="rId22"/>
    <p:sldId id="354" r:id="rId23"/>
  </p:sldIdLst>
  <p:sldSz cx="12192000" cy="6858000"/>
  <p:notesSz cx="6858000" cy="9144000"/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009E44"/>
    <a:srgbClr val="005828"/>
    <a:srgbClr val="33CC33"/>
    <a:srgbClr val="00D25F"/>
    <a:srgbClr val="00D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690" y="72"/>
      </p:cViewPr>
      <p:guideLst>
        <p:guide orient="horz" pos="2162"/>
        <p:guide pos="38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336967"/>
            <a:ext cx="9702800" cy="61840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2990"/>
            <a:ext cx="4927362" cy="40923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" y="282"/>
            <a:ext cx="12191499" cy="6857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336967"/>
            <a:ext cx="9702800" cy="61840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1" y="-6637"/>
            <a:ext cx="12217401" cy="687127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1" y="-6637"/>
            <a:ext cx="12217401" cy="68712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73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b="2867"/>
          <a:stretch>
            <a:fillRect/>
          </a:stretch>
        </p:blipFill>
        <p:spPr>
          <a:xfrm>
            <a:off x="0" y="819509"/>
            <a:ext cx="12192000" cy="5831457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1" y="823760"/>
            <a:ext cx="12192000" cy="55052"/>
          </a:xfrm>
          <a:prstGeom prst="rect">
            <a:avLst/>
          </a:prstGeom>
          <a:gradFill flip="none" rotWithShape="1">
            <a:gsLst>
              <a:gs pos="0">
                <a:srgbClr val="087A1B">
                  <a:shade val="30000"/>
                  <a:satMod val="115000"/>
                </a:srgbClr>
              </a:gs>
              <a:gs pos="50000">
                <a:srgbClr val="087A1B">
                  <a:shade val="67500"/>
                  <a:satMod val="115000"/>
                </a:srgbClr>
              </a:gs>
              <a:gs pos="100000">
                <a:srgbClr val="087A1B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1127448" cy="936387"/>
          </a:xfrm>
          <a:prstGeom prst="rect">
            <a:avLst/>
          </a:prstGeo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media" Target="../media/audio1.wav"/><Relationship Id="rId7" Type="http://schemas.openxmlformats.org/officeDocument/2006/relationships/audio" Target="../media/audio1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emf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11" y="22237"/>
            <a:ext cx="384043" cy="3792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56" y="4874598"/>
            <a:ext cx="2145977" cy="19834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3773"/>
            <a:ext cx="12192000" cy="13142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95" y="4040956"/>
            <a:ext cx="991701" cy="11624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847906"/>
            <a:ext cx="623392" cy="615584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 flipV="1">
            <a:off x="3863975" y="2902585"/>
            <a:ext cx="7053580" cy="22225"/>
          </a:xfrm>
          <a:prstGeom prst="line">
            <a:avLst/>
          </a:prstGeom>
          <a:ln w="15875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49140" y="4430395"/>
            <a:ext cx="5360035" cy="58229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常州市新北区飞龙中学</a:t>
            </a:r>
            <a:endParaRPr lang="zh-CN" altLang="en-US" sz="3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精美音乐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60784" y="6451601"/>
            <a:ext cx="812800" cy="8128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68" y="4881211"/>
            <a:ext cx="1440160" cy="1422127"/>
          </a:xfrm>
          <a:prstGeom prst="rect">
            <a:avLst/>
          </a:prstGeom>
        </p:spPr>
      </p:pic>
      <p:sp>
        <p:nvSpPr>
          <p:cNvPr id="22" name="TextBox 18"/>
          <p:cNvSpPr txBox="1"/>
          <p:nvPr/>
        </p:nvSpPr>
        <p:spPr>
          <a:xfrm>
            <a:off x="3683635" y="1764030"/>
            <a:ext cx="7343140" cy="110553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rgbClr val="0066FF"/>
                </a:solidFill>
                <a:latin typeface="Hiragino Sans GB W6" pitchFamily="34" charset="-122"/>
                <a:ea typeface="Hiragino Sans GB W6" pitchFamily="34" charset="-122"/>
              </a:defRPr>
            </a:lvl1pPr>
          </a:lstStyle>
          <a:p>
            <a:pPr algn="l"/>
            <a:r>
              <a:rPr lang="zh-CN" altLang="en-US" sz="6600" b="1" dirty="0">
                <a:solidFill>
                  <a:schemeClr val="tx2"/>
                </a:solidFill>
                <a:effectLst>
                  <a:outerShdw blurRad="469900" dist="38100" dir="2700000" algn="tl" rotWithShape="0">
                    <a:prstClr val="black">
                      <a:alpha val="1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800" b="1" dirty="0" smtClean="0">
                <a:solidFill>
                  <a:schemeClr val="tx2"/>
                </a:solidFill>
                <a:effectLst>
                  <a:outerShdw blurRad="469900" dist="38100" dir="2700000" algn="tl" rotWithShape="0">
                    <a:prstClr val="black">
                      <a:alpha val="1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地理教学中</a:t>
            </a:r>
            <a:r>
              <a:rPr lang="zh-CN" altLang="en-US" sz="4000" dirty="0" smtClean="0">
                <a:solidFill>
                  <a:schemeClr val="tx2"/>
                </a:solidFill>
                <a:effectLst>
                  <a:outerShdw blurRad="469900" dist="38100" dir="2700000" algn="tl" rotWithShape="0">
                    <a:prstClr val="black">
                      <a:alpha val="1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6600" b="1" dirty="0" smtClean="0">
                <a:solidFill>
                  <a:schemeClr val="tx2"/>
                </a:solidFill>
                <a:effectLst>
                  <a:outerShdw blurRad="469900" dist="38100" dir="2700000" algn="tl" rotWithShape="0">
                    <a:prstClr val="black">
                      <a:alpha val="1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生命教育</a:t>
            </a:r>
            <a:endParaRPr lang="zh-CN" altLang="en-US" sz="6600" b="1" dirty="0" smtClean="0">
              <a:solidFill>
                <a:schemeClr val="tx2"/>
              </a:solidFill>
              <a:effectLst>
                <a:outerShdw blurRad="469900" dist="38100" dir="2700000" algn="tl" rotWithShape="0">
                  <a:prstClr val="black">
                    <a:alpha val="12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640705" y="3386455"/>
            <a:ext cx="3363595" cy="58229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zh-CN" altLang="en-US" sz="32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汇报人：徐 锋</a:t>
            </a:r>
            <a:endParaRPr lang="zh-CN" altLang="en-US" sz="32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47 -0.0966 C 0.25817 -0.10864 0.25487 -0.1179 0.24897 -0.12623 C 0.24688 -0.13734 0.24185 -0.14166 0.23647 -0.1466 C 0.2297 -0.15278 0.23716 -0.14753 0.23022 -0.15586 C 0.22258 -0.16481 0.2132 -0.17222 0.20418 -0.17623 C 0.17483 -0.17469 0.17813 -0.17808 0.16147 -0.17068 C 0.1573 -0.16574 0.15522 -0.15586 0.15209 -0.14845 C 0.14966 -0.13518 0.14515 -0.1216 0.14063 -0.10957 C 0.13942 -0.09722 0.14272 -0.08179 0.13959 -0.07068 C 0.1382 -0.06543 0.13161 -0.06481 0.12918 -0.06327 C 0.11494 -0.0537 0.10713 -0.05555 0.09063 -0.05401 C 0.08543 -0.05339 0.08022 -0.05278 0.07501 -0.05216 C 0.06598 -0.04815 0.05713 -0.04166 0.04793 -0.0392 C 0.04289 -0.03611 0.03855 -0.03364 0.03334 -0.03179 C 0.02657 -0.02592 0.03074 -0.0287 0.02084 -0.02438 C 0.01876 -0.02345 0.01668 -0.02191 0.01459 -0.02068 C 0.01355 -0.02006 0.01147 -0.01883 0.01147 -0.01883 C 0.00973 -0.0145 0.00834 -0.00957 0.00626 -0.00586 C 0.0047 -0.00308 5.27778E-6 -0.00031 5.27778E-6 -0.00031 " pathEditMode="relative" ptsTypes="ffffffffffffffffffA">
                                      <p:cBhvr>
                                        <p:cTn id="19" dur="5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3507 0.11666 L -0.00468 0.12191 C 0.00174 0.12345 0.0099 0.12037 0.01736 0.11358 C 0.02587 0.10555 0.03195 0.09629 0.03507 0.0858 L 0.05122 0.03919 " pathEditMode="relative" rAng="-1606620" ptsTypes="FffFF">
                                      <p:cBhvr>
                                        <p:cTn id="27" dur="5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-213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427 0.13681 L -0.04322 0.08982 C -0.04309 0.07963 -0.04101 0.0669 -0.0371 0.05486 C -0.03242 0.04167 -0.02747 0.03148 -0.02278 0.02709 L 0.00013 0.00023 " pathEditMode="relative" rAng="18000000" ptsTypes="AAAAA">
                                      <p:cBhvr>
                                        <p:cTn id="29" dur="5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756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6719 0.0963 L -0.03672 0.10255 C -0.03073 0.10417 -0.02279 0.10139 -0.0155 0.09468 C -0.00703 0.0875 -0.00117 0.07893 0.00221 0.06829 L 0.01784 0.02245 " pathEditMode="relative" rAng="20040000" ptsTypes="AAAAA">
                                      <p:cBhvr>
                                        <p:cTn id="44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19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"/>
          <p:cNvSpPr>
            <a:spLocks noChangeArrowheads="1"/>
          </p:cNvSpPr>
          <p:nvPr/>
        </p:nvSpPr>
        <p:spPr bwMode="auto">
          <a:xfrm>
            <a:off x="1103446" y="248259"/>
            <a:ext cx="4651077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生命教育的必要性</a:t>
            </a:r>
            <a:endParaRPr lang="zh-CN" altLang="zh-CN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/>
          <a:srcRect t="30911" b="20862"/>
          <a:stretch>
            <a:fillRect/>
          </a:stretch>
        </p:blipFill>
        <p:spPr>
          <a:xfrm>
            <a:off x="-9525" y="1143000"/>
            <a:ext cx="12201525" cy="332898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315325" y="898633"/>
            <a:ext cx="3252788" cy="4101991"/>
            <a:chOff x="8315325" y="898633"/>
            <a:chExt cx="3252788" cy="4101991"/>
          </a:xfrm>
        </p:grpSpPr>
        <p:sp>
          <p:nvSpPr>
            <p:cNvPr id="17" name="矩形 16"/>
            <p:cNvSpPr/>
            <p:nvPr/>
          </p:nvSpPr>
          <p:spPr>
            <a:xfrm>
              <a:off x="8315325" y="898633"/>
              <a:ext cx="3252788" cy="4101991"/>
            </a:xfrm>
            <a:prstGeom prst="rect">
              <a:avLst/>
            </a:prstGeom>
            <a:solidFill>
              <a:srgbClr val="007A13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6826" y="1563639"/>
              <a:ext cx="1469781" cy="168592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8464550" y="3498958"/>
              <a:ext cx="27940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600" dirty="0" smtClean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生命教育</a:t>
              </a:r>
              <a:endParaRPr lang="zh-CN" altLang="en-US" sz="3600" dirty="0" smtClean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12797" y="4087267"/>
            <a:ext cx="772132" cy="769441"/>
            <a:chOff x="1112797" y="4087267"/>
            <a:chExt cx="772132" cy="769441"/>
          </a:xfrm>
          <a:solidFill>
            <a:srgbClr val="C00000"/>
          </a:solidFill>
        </p:grpSpPr>
        <p:sp>
          <p:nvSpPr>
            <p:cNvPr id="21" name="直角三角形 20"/>
            <p:cNvSpPr/>
            <p:nvPr/>
          </p:nvSpPr>
          <p:spPr>
            <a:xfrm rot="-2700000">
              <a:off x="1137830" y="4098797"/>
              <a:ext cx="747099" cy="747099"/>
            </a:xfrm>
            <a:prstGeom prst="rtTriangle">
              <a:avLst/>
            </a:prstGeom>
            <a:solidFill>
              <a:srgbClr val="007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直角三角形 21"/>
            <p:cNvSpPr/>
            <p:nvPr/>
          </p:nvSpPr>
          <p:spPr>
            <a:xfrm rot="2700000" flipV="1">
              <a:off x="1137830" y="4099253"/>
              <a:ext cx="747099" cy="747099"/>
            </a:xfrm>
            <a:prstGeom prst="rtTriangle">
              <a:avLst/>
            </a:prstGeom>
            <a:solidFill>
              <a:srgbClr val="007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12797" y="4087267"/>
              <a:ext cx="6815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646934" y="4087267"/>
            <a:ext cx="769419" cy="769441"/>
            <a:chOff x="1115510" y="4087267"/>
            <a:chExt cx="769419" cy="769441"/>
          </a:xfrm>
          <a:solidFill>
            <a:srgbClr val="C00000"/>
          </a:solidFill>
        </p:grpSpPr>
        <p:sp>
          <p:nvSpPr>
            <p:cNvPr id="25" name="直角三角形 24"/>
            <p:cNvSpPr/>
            <p:nvPr/>
          </p:nvSpPr>
          <p:spPr>
            <a:xfrm rot="-2700000">
              <a:off x="1137830" y="4098797"/>
              <a:ext cx="747099" cy="747099"/>
            </a:xfrm>
            <a:prstGeom prst="rtTriangle">
              <a:avLst/>
            </a:prstGeom>
            <a:solidFill>
              <a:srgbClr val="007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直角三角形 25"/>
            <p:cNvSpPr/>
            <p:nvPr/>
          </p:nvSpPr>
          <p:spPr>
            <a:xfrm rot="2700000" flipV="1">
              <a:off x="1137830" y="4099253"/>
              <a:ext cx="747099" cy="747099"/>
            </a:xfrm>
            <a:prstGeom prst="rtTriangle">
              <a:avLst/>
            </a:prstGeom>
            <a:solidFill>
              <a:srgbClr val="007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115510" y="4087267"/>
              <a:ext cx="6815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154645" y="4087267"/>
            <a:ext cx="793131" cy="769441"/>
            <a:chOff x="1091798" y="4087267"/>
            <a:chExt cx="793131" cy="769441"/>
          </a:xfrm>
        </p:grpSpPr>
        <p:sp>
          <p:nvSpPr>
            <p:cNvPr id="29" name="直角三角形 28"/>
            <p:cNvSpPr/>
            <p:nvPr/>
          </p:nvSpPr>
          <p:spPr>
            <a:xfrm rot="-2700000">
              <a:off x="1137830" y="4098797"/>
              <a:ext cx="747099" cy="747099"/>
            </a:xfrm>
            <a:prstGeom prst="rtTriangle">
              <a:avLst/>
            </a:prstGeom>
            <a:solidFill>
              <a:srgbClr val="007A1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直角三角形 29"/>
            <p:cNvSpPr/>
            <p:nvPr/>
          </p:nvSpPr>
          <p:spPr>
            <a:xfrm rot="2700000" flipV="1">
              <a:off x="1137830" y="4099253"/>
              <a:ext cx="747099" cy="747099"/>
            </a:xfrm>
            <a:prstGeom prst="rtTriangle">
              <a:avLst/>
            </a:prstGeom>
            <a:solidFill>
              <a:srgbClr val="007A1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91798" y="4087267"/>
              <a:ext cx="6815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431976" y="5056286"/>
            <a:ext cx="219033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人类社会文明的发展需要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生命教育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010698" y="5056286"/>
            <a:ext cx="219033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初中生的健康成长需要生命教育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542034" y="5056286"/>
            <a:ext cx="219033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立德树人的教育落实需要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生命教育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55574" y="2630752"/>
            <a:ext cx="1601981" cy="864096"/>
            <a:chOff x="1691680" y="1098053"/>
            <a:chExt cx="1201486" cy="648072"/>
          </a:xfrm>
        </p:grpSpPr>
        <p:sp>
          <p:nvSpPr>
            <p:cNvPr id="23" name="五边形 22"/>
            <p:cNvSpPr/>
            <p:nvPr/>
          </p:nvSpPr>
          <p:spPr>
            <a:xfrm>
              <a:off x="1691680" y="1098053"/>
              <a:ext cx="1201486" cy="6480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9052" y="1268201"/>
              <a:ext cx="536023" cy="3078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5" kern="0" dirty="0">
                  <a:solidFill>
                    <a:prstClr val="white"/>
                  </a:solidFill>
                </a:rPr>
                <a:t>03</a:t>
              </a:r>
              <a:endParaRPr lang="zh-CN" altLang="en-US" sz="2665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524250" y="2648585"/>
            <a:ext cx="7568565" cy="864235"/>
            <a:chOff x="3363144" y="3654377"/>
            <a:chExt cx="5062653" cy="648072"/>
          </a:xfrm>
        </p:grpSpPr>
        <p:sp>
          <p:nvSpPr>
            <p:cNvPr id="41" name="矩形 17"/>
            <p:cNvSpPr/>
            <p:nvPr/>
          </p:nvSpPr>
          <p:spPr>
            <a:xfrm>
              <a:off x="3363144" y="3654377"/>
              <a:ext cx="5062653" cy="648072"/>
            </a:xfrm>
            <a:custGeom>
              <a:avLst/>
              <a:gdLst/>
              <a:ahLst/>
              <a:cxnLst/>
              <a:rect l="l" t="t" r="r" b="b"/>
              <a:pathLst>
                <a:path w="5062653" h="648072">
                  <a:moveTo>
                    <a:pt x="0" y="0"/>
                  </a:moveTo>
                  <a:lnTo>
                    <a:pt x="704800" y="0"/>
                  </a:lnTo>
                  <a:lnTo>
                    <a:pt x="4357853" y="0"/>
                  </a:lnTo>
                  <a:lnTo>
                    <a:pt x="5062653" y="0"/>
                  </a:lnTo>
                  <a:lnTo>
                    <a:pt x="5062653" y="648072"/>
                  </a:lnTo>
                  <a:lnTo>
                    <a:pt x="4357853" y="648072"/>
                  </a:lnTo>
                  <a:lnTo>
                    <a:pt x="704800" y="648072"/>
                  </a:lnTo>
                  <a:lnTo>
                    <a:pt x="0" y="648072"/>
                  </a:lnTo>
                  <a:lnTo>
                    <a:pt x="324036" y="3240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23690" y="3786298"/>
              <a:ext cx="4501991" cy="437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9E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dirty="0" smtClean="0">
                  <a:solidFill>
                    <a:srgbClr val="005828"/>
                  </a:solidFill>
                </a:rPr>
                <a:t>地理教学中生命教育取向的意义</a:t>
              </a:r>
              <a:endParaRPr lang="zh-CN" altLang="en-US" sz="3200" dirty="0" smtClean="0">
                <a:solidFill>
                  <a:srgbClr val="005828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288063" y="328549"/>
            <a:ext cx="3075585" cy="1323439"/>
            <a:chOff x="3908185" y="63120"/>
            <a:chExt cx="2701188" cy="1323746"/>
          </a:xfrm>
        </p:grpSpPr>
        <p:sp>
          <p:nvSpPr>
            <p:cNvPr id="12" name="TextBox 56"/>
            <p:cNvSpPr txBox="1"/>
            <p:nvPr/>
          </p:nvSpPr>
          <p:spPr>
            <a:xfrm>
              <a:off x="3908185" y="63120"/>
              <a:ext cx="2701188" cy="1323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C</a:t>
              </a:r>
              <a:r>
                <a:rPr lang="en-US" altLang="zh-CN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ontents</a:t>
              </a:r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TC Avant Garde Gothic" pitchFamily="34" charset="0"/>
              </a:endParaRPr>
            </a:p>
          </p:txBody>
        </p:sp>
        <p:sp>
          <p:nvSpPr>
            <p:cNvPr id="13" name="TextBox 57"/>
            <p:cNvSpPr txBox="1"/>
            <p:nvPr/>
          </p:nvSpPr>
          <p:spPr>
            <a:xfrm>
              <a:off x="4643048" y="323945"/>
              <a:ext cx="1636711" cy="584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295401" y="1794934"/>
            <a:ext cx="2409825" cy="2116666"/>
            <a:chOff x="971550" y="1346200"/>
            <a:chExt cx="1807369" cy="1587500"/>
          </a:xfrm>
        </p:grpSpPr>
        <p:grpSp>
          <p:nvGrpSpPr>
            <p:cNvPr id="3" name="组合 2"/>
            <p:cNvGrpSpPr/>
            <p:nvPr/>
          </p:nvGrpSpPr>
          <p:grpSpPr>
            <a:xfrm>
              <a:off x="971550" y="1346200"/>
              <a:ext cx="1731963" cy="1587500"/>
              <a:chOff x="971550" y="1346200"/>
              <a:chExt cx="1731963" cy="1587500"/>
            </a:xfrm>
          </p:grpSpPr>
          <p:pic>
            <p:nvPicPr>
              <p:cNvPr id="2" name="Picture 3" descr="未标题-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60000">
                <a:off x="971550" y="1346200"/>
                <a:ext cx="906463" cy="71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AutoShape 9"/>
              <p:cNvSpPr>
                <a:spLocks noChangeArrowheads="1"/>
              </p:cNvSpPr>
              <p:nvPr/>
            </p:nvSpPr>
            <p:spPr bwMode="auto">
              <a:xfrm>
                <a:off x="1331913" y="1562100"/>
                <a:ext cx="1371600" cy="1371600"/>
              </a:xfrm>
              <a:prstGeom prst="flowChartConnector">
                <a:avLst/>
              </a:prstGeom>
              <a:solidFill>
                <a:srgbClr val="7CBD7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3200"/>
              </a:p>
            </p:txBody>
          </p:sp>
        </p:grp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716882" y="1925161"/>
              <a:ext cx="1062037" cy="561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265" dirty="0">
                  <a:solidFill>
                    <a:schemeClr val="bg1"/>
                  </a:solidFill>
                </a:rPr>
                <a:t>一</a:t>
              </a:r>
              <a:endParaRPr lang="zh-CN" altLang="en-US" sz="4265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矩形 44"/>
          <p:cNvSpPr>
            <a:spLocks noChangeArrowheads="1"/>
          </p:cNvSpPr>
          <p:nvPr/>
        </p:nvSpPr>
        <p:spPr bwMode="auto">
          <a:xfrm>
            <a:off x="1680210" y="4516120"/>
            <a:ext cx="2019935" cy="3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生命教育课</a:t>
            </a:r>
            <a:endParaRPr lang="zh-CN" altLang="en-US">
              <a:solidFill>
                <a:srgbClr val="00582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13301" y="1773768"/>
            <a:ext cx="2357755" cy="2116666"/>
            <a:chOff x="3609975" y="1330325"/>
            <a:chExt cx="1768316" cy="1587500"/>
          </a:xfrm>
        </p:grpSpPr>
        <p:grpSp>
          <p:nvGrpSpPr>
            <p:cNvPr id="4" name="组合 3"/>
            <p:cNvGrpSpPr/>
            <p:nvPr/>
          </p:nvGrpSpPr>
          <p:grpSpPr>
            <a:xfrm>
              <a:off x="3609975" y="1330325"/>
              <a:ext cx="1731963" cy="1587500"/>
              <a:chOff x="3609975" y="1330325"/>
              <a:chExt cx="1731963" cy="1587500"/>
            </a:xfrm>
          </p:grpSpPr>
          <p:pic>
            <p:nvPicPr>
              <p:cNvPr id="12" name="Picture 13" descr="未标题-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60000">
                <a:off x="3609975" y="1330325"/>
                <a:ext cx="906463" cy="709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AutoShape 14"/>
              <p:cNvSpPr>
                <a:spLocks noChangeArrowheads="1"/>
              </p:cNvSpPr>
              <p:nvPr/>
            </p:nvSpPr>
            <p:spPr bwMode="auto">
              <a:xfrm>
                <a:off x="3970338" y="1546225"/>
                <a:ext cx="1371600" cy="1371600"/>
              </a:xfrm>
              <a:prstGeom prst="flowChartConnector">
                <a:avLst/>
              </a:prstGeom>
              <a:solidFill>
                <a:srgbClr val="519E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20227" tIns="62653" rIns="120227" bIns="62653" anchor="ctr"/>
              <a:lstStyle/>
              <a:p>
                <a:pPr algn="ctr"/>
                <a:endParaRPr lang="zh-CN" altLang="zh-CN" sz="3200">
                  <a:solidFill>
                    <a:srgbClr val="438541"/>
                  </a:solidFill>
                </a:endParaRPr>
              </a:p>
            </p:txBody>
          </p:sp>
        </p:grp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316254" y="1924050"/>
              <a:ext cx="1062037" cy="561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265" dirty="0">
                  <a:solidFill>
                    <a:schemeClr val="bg1"/>
                  </a:solidFill>
                </a:rPr>
                <a:t>二</a:t>
              </a:r>
              <a:endParaRPr lang="zh-CN" altLang="en-US" sz="4265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矩形 44"/>
          <p:cNvSpPr>
            <a:spLocks noChangeArrowheads="1"/>
          </p:cNvSpPr>
          <p:nvPr/>
        </p:nvSpPr>
        <p:spPr bwMode="auto">
          <a:xfrm>
            <a:off x="5227320" y="4516120"/>
            <a:ext cx="1737360" cy="3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学科渗透</a:t>
            </a:r>
            <a:endParaRPr lang="zh-CN" altLang="en-US">
              <a:solidFill>
                <a:srgbClr val="00582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278284" y="1786468"/>
            <a:ext cx="2453428" cy="2116666"/>
            <a:chOff x="6208713" y="1339850"/>
            <a:chExt cx="1840071" cy="1587500"/>
          </a:xfrm>
        </p:grpSpPr>
        <p:grpSp>
          <p:nvGrpSpPr>
            <p:cNvPr id="5" name="组合 4"/>
            <p:cNvGrpSpPr/>
            <p:nvPr/>
          </p:nvGrpSpPr>
          <p:grpSpPr>
            <a:xfrm>
              <a:off x="6208713" y="1339850"/>
              <a:ext cx="1731962" cy="1587500"/>
              <a:chOff x="6208713" y="1339850"/>
              <a:chExt cx="1731962" cy="1587500"/>
            </a:xfrm>
          </p:grpSpPr>
          <p:pic>
            <p:nvPicPr>
              <p:cNvPr id="17" name="Picture 18" descr="未标题-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60000">
                <a:off x="6208713" y="1339850"/>
                <a:ext cx="906462" cy="711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AutoShape 19"/>
              <p:cNvSpPr>
                <a:spLocks noChangeArrowheads="1"/>
              </p:cNvSpPr>
              <p:nvPr/>
            </p:nvSpPr>
            <p:spPr bwMode="auto">
              <a:xfrm>
                <a:off x="6569075" y="1555750"/>
                <a:ext cx="1371600" cy="1371600"/>
              </a:xfrm>
              <a:prstGeom prst="flowChartConnector">
                <a:avLst/>
              </a:prstGeom>
              <a:solidFill>
                <a:srgbClr val="3E7D3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3200"/>
              </a:p>
            </p:txBody>
          </p:sp>
        </p:grp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6988334" y="1924050"/>
              <a:ext cx="1060450" cy="561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265" dirty="0">
                  <a:solidFill>
                    <a:schemeClr val="bg1"/>
                  </a:solidFill>
                </a:rPr>
                <a:t>三</a:t>
              </a:r>
              <a:endParaRPr lang="zh-CN" altLang="en-US" sz="4265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矩形 44"/>
          <p:cNvSpPr>
            <a:spLocks noChangeArrowheads="1"/>
          </p:cNvSpPr>
          <p:nvPr/>
        </p:nvSpPr>
        <p:spPr bwMode="auto">
          <a:xfrm>
            <a:off x="9046845" y="4516120"/>
            <a:ext cx="1252855" cy="3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综合课</a:t>
            </a:r>
            <a:endParaRPr lang="zh-CN" altLang="en-US">
              <a:solidFill>
                <a:srgbClr val="00582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TextBox 3"/>
          <p:cNvSpPr>
            <a:spLocks noChangeArrowheads="1"/>
          </p:cNvSpPr>
          <p:nvPr/>
        </p:nvSpPr>
        <p:spPr bwMode="auto">
          <a:xfrm>
            <a:off x="1103446" y="248259"/>
            <a:ext cx="4651077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实施生命教育的途径</a:t>
            </a:r>
            <a:endParaRPr lang="zh-CN" altLang="zh-CN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 bldLvl="0" animBg="1"/>
      <p:bldP spid="20" grpId="0" bldLvl="0" animBg="1"/>
      <p:bldP spid="2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3"/>
          <p:cNvSpPr>
            <a:spLocks noChangeArrowheads="1"/>
          </p:cNvSpPr>
          <p:nvPr/>
        </p:nvSpPr>
        <p:spPr bwMode="auto">
          <a:xfrm>
            <a:off x="1103630" y="248285"/>
            <a:ext cx="672909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地理学科体现生命教育取向的优势</a:t>
            </a:r>
            <a:endParaRPr lang="zh-CN" altLang="zh-CN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3441741" y="1989175"/>
            <a:ext cx="2481411" cy="2955239"/>
            <a:chOff x="1827008" y="2120901"/>
            <a:chExt cx="2298700" cy="2736849"/>
          </a:xfrm>
        </p:grpSpPr>
        <p:sp>
          <p:nvSpPr>
            <p:cNvPr id="69" name="矩形 68"/>
            <p:cNvSpPr/>
            <p:nvPr/>
          </p:nvSpPr>
          <p:spPr>
            <a:xfrm>
              <a:off x="1827008" y="2120901"/>
              <a:ext cx="2298700" cy="444500"/>
            </a:xfrm>
            <a:prstGeom prst="rect">
              <a:avLst/>
            </a:prstGeom>
            <a:solidFill>
              <a:srgbClr val="005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1827008" y="2565400"/>
              <a:ext cx="2298700" cy="2292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262503" y="1989175"/>
            <a:ext cx="2481411" cy="2955239"/>
            <a:chOff x="1827008" y="2120901"/>
            <a:chExt cx="2298700" cy="2736849"/>
          </a:xfrm>
        </p:grpSpPr>
        <p:sp>
          <p:nvSpPr>
            <p:cNvPr id="72" name="矩形 71"/>
            <p:cNvSpPr/>
            <p:nvPr/>
          </p:nvSpPr>
          <p:spPr>
            <a:xfrm>
              <a:off x="1827008" y="2120901"/>
              <a:ext cx="2298700" cy="444500"/>
            </a:xfrm>
            <a:prstGeom prst="rect">
              <a:avLst/>
            </a:prstGeom>
            <a:solidFill>
              <a:srgbClr val="005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3" name="矩形 72"/>
            <p:cNvSpPr/>
            <p:nvPr/>
          </p:nvSpPr>
          <p:spPr>
            <a:xfrm>
              <a:off x="1827008" y="2565400"/>
              <a:ext cx="2298700" cy="2292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083264" y="1989175"/>
            <a:ext cx="2481411" cy="2955239"/>
            <a:chOff x="1827008" y="2120901"/>
            <a:chExt cx="2298700" cy="2736849"/>
          </a:xfrm>
        </p:grpSpPr>
        <p:sp>
          <p:nvSpPr>
            <p:cNvPr id="75" name="矩形 74"/>
            <p:cNvSpPr/>
            <p:nvPr/>
          </p:nvSpPr>
          <p:spPr>
            <a:xfrm>
              <a:off x="1827008" y="2120901"/>
              <a:ext cx="2298700" cy="444500"/>
            </a:xfrm>
            <a:prstGeom prst="rect">
              <a:avLst/>
            </a:prstGeom>
            <a:solidFill>
              <a:srgbClr val="005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6" name="矩形 75"/>
            <p:cNvSpPr/>
            <p:nvPr/>
          </p:nvSpPr>
          <p:spPr>
            <a:xfrm>
              <a:off x="1827008" y="2565400"/>
              <a:ext cx="2298700" cy="2292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20979" y="1989175"/>
            <a:ext cx="2481411" cy="2955239"/>
            <a:chOff x="1827008" y="2120901"/>
            <a:chExt cx="2298700" cy="2736849"/>
          </a:xfrm>
        </p:grpSpPr>
        <p:sp>
          <p:nvSpPr>
            <p:cNvPr id="78" name="矩形 77"/>
            <p:cNvSpPr/>
            <p:nvPr/>
          </p:nvSpPr>
          <p:spPr>
            <a:xfrm>
              <a:off x="1827008" y="2120901"/>
              <a:ext cx="2298700" cy="444500"/>
            </a:xfrm>
            <a:prstGeom prst="rect">
              <a:avLst/>
            </a:prstGeom>
            <a:solidFill>
              <a:srgbClr val="005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827008" y="2565400"/>
              <a:ext cx="2298700" cy="2292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80" name="文本框 29"/>
          <p:cNvSpPr txBox="1"/>
          <p:nvPr/>
        </p:nvSpPr>
        <p:spPr>
          <a:xfrm>
            <a:off x="1027548" y="2016847"/>
            <a:ext cx="1668275" cy="3975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30"/>
          <p:cNvSpPr txBox="1"/>
          <p:nvPr/>
        </p:nvSpPr>
        <p:spPr>
          <a:xfrm>
            <a:off x="6669072" y="2016847"/>
            <a:ext cx="1668275" cy="3975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31"/>
          <p:cNvSpPr txBox="1"/>
          <p:nvPr/>
        </p:nvSpPr>
        <p:spPr>
          <a:xfrm>
            <a:off x="3848309" y="2016847"/>
            <a:ext cx="1668275" cy="3975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32"/>
          <p:cNvSpPr txBox="1"/>
          <p:nvPr/>
        </p:nvSpPr>
        <p:spPr>
          <a:xfrm>
            <a:off x="9489833" y="2016847"/>
            <a:ext cx="1668275" cy="3975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33"/>
          <p:cNvSpPr txBox="1"/>
          <p:nvPr/>
        </p:nvSpPr>
        <p:spPr>
          <a:xfrm>
            <a:off x="1027547" y="2887333"/>
            <a:ext cx="1668275" cy="132080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人地关系，揭示自然环境要素之间、自然环境与人类活动之间的复杂关系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34"/>
          <p:cNvSpPr txBox="1"/>
          <p:nvPr/>
        </p:nvSpPr>
        <p:spPr>
          <a:xfrm>
            <a:off x="3613785" y="2887345"/>
            <a:ext cx="2137410" cy="156718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突出当今社会面临的人口、资源、环境和发展问题，阐明科学的人口观、资源观、环境观和可持续发展的观念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35"/>
          <p:cNvSpPr txBox="1"/>
          <p:nvPr/>
        </p:nvSpPr>
        <p:spPr>
          <a:xfrm>
            <a:off x="6484620" y="2887345"/>
            <a:ext cx="2037080" cy="181356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紧密联系生活实际，突出反映学生生活中经常遇到的地理现象和可能遇到的地理问题，有助于提升学生的生活质量和生存能力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文本框 36"/>
          <p:cNvSpPr txBox="1"/>
          <p:nvPr/>
        </p:nvSpPr>
        <p:spPr>
          <a:xfrm>
            <a:off x="9509451" y="2887333"/>
            <a:ext cx="1668275" cy="132080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学习对生活有用的地理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学习对终身发展有用的地理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55574" y="2630752"/>
            <a:ext cx="1601981" cy="864096"/>
            <a:chOff x="1691680" y="1098053"/>
            <a:chExt cx="1201486" cy="648072"/>
          </a:xfrm>
        </p:grpSpPr>
        <p:sp>
          <p:nvSpPr>
            <p:cNvPr id="23" name="五边形 22"/>
            <p:cNvSpPr/>
            <p:nvPr/>
          </p:nvSpPr>
          <p:spPr>
            <a:xfrm>
              <a:off x="1691680" y="1098053"/>
              <a:ext cx="1201486" cy="6480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9052" y="1268201"/>
              <a:ext cx="536023" cy="3078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5" kern="0" dirty="0">
                  <a:solidFill>
                    <a:prstClr val="white"/>
                  </a:solidFill>
                </a:rPr>
                <a:t>04</a:t>
              </a:r>
              <a:endParaRPr lang="zh-CN" altLang="en-US" sz="2665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524250" y="2648585"/>
            <a:ext cx="7833360" cy="863979"/>
            <a:chOff x="3363144" y="3654377"/>
            <a:chExt cx="5062653" cy="648072"/>
          </a:xfrm>
        </p:grpSpPr>
        <p:sp>
          <p:nvSpPr>
            <p:cNvPr id="41" name="矩形 17"/>
            <p:cNvSpPr/>
            <p:nvPr/>
          </p:nvSpPr>
          <p:spPr>
            <a:xfrm>
              <a:off x="3363144" y="3654377"/>
              <a:ext cx="5062653" cy="648072"/>
            </a:xfrm>
            <a:custGeom>
              <a:avLst/>
              <a:gdLst/>
              <a:ahLst/>
              <a:cxnLst/>
              <a:rect l="l" t="t" r="r" b="b"/>
              <a:pathLst>
                <a:path w="5062653" h="648072">
                  <a:moveTo>
                    <a:pt x="0" y="0"/>
                  </a:moveTo>
                  <a:lnTo>
                    <a:pt x="704800" y="0"/>
                  </a:lnTo>
                  <a:lnTo>
                    <a:pt x="4357853" y="0"/>
                  </a:lnTo>
                  <a:lnTo>
                    <a:pt x="5062653" y="0"/>
                  </a:lnTo>
                  <a:lnTo>
                    <a:pt x="5062653" y="648072"/>
                  </a:lnTo>
                  <a:lnTo>
                    <a:pt x="4357853" y="648072"/>
                  </a:lnTo>
                  <a:lnTo>
                    <a:pt x="704800" y="648072"/>
                  </a:lnTo>
                  <a:lnTo>
                    <a:pt x="0" y="648072"/>
                  </a:lnTo>
                  <a:lnTo>
                    <a:pt x="324036" y="3240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23928" y="3786425"/>
              <a:ext cx="4176464" cy="437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9E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dirty="0" smtClean="0">
                  <a:solidFill>
                    <a:srgbClr val="005828"/>
                  </a:solidFill>
                </a:rPr>
                <a:t>地理教学中生命教育的目标和原则</a:t>
              </a:r>
              <a:endParaRPr lang="zh-CN" altLang="en-US" sz="3200" dirty="0" smtClean="0">
                <a:solidFill>
                  <a:srgbClr val="005828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288063" y="328549"/>
            <a:ext cx="3075585" cy="1323439"/>
            <a:chOff x="3908185" y="63120"/>
            <a:chExt cx="2701188" cy="1323746"/>
          </a:xfrm>
        </p:grpSpPr>
        <p:sp>
          <p:nvSpPr>
            <p:cNvPr id="12" name="TextBox 56"/>
            <p:cNvSpPr txBox="1"/>
            <p:nvPr/>
          </p:nvSpPr>
          <p:spPr>
            <a:xfrm>
              <a:off x="3908185" y="63120"/>
              <a:ext cx="2701188" cy="1323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C</a:t>
              </a:r>
              <a:r>
                <a:rPr lang="en-US" altLang="zh-CN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ontents</a:t>
              </a:r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TC Avant Garde Gothic" pitchFamily="34" charset="0"/>
              </a:endParaRPr>
            </a:p>
          </p:txBody>
        </p:sp>
        <p:sp>
          <p:nvSpPr>
            <p:cNvPr id="13" name="TextBox 57"/>
            <p:cNvSpPr txBox="1"/>
            <p:nvPr/>
          </p:nvSpPr>
          <p:spPr>
            <a:xfrm>
              <a:off x="4643048" y="323945"/>
              <a:ext cx="1636711" cy="584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3"/>
          <p:cNvSpPr>
            <a:spLocks noChangeArrowheads="1"/>
          </p:cNvSpPr>
          <p:nvPr/>
        </p:nvSpPr>
        <p:spPr bwMode="auto">
          <a:xfrm>
            <a:off x="1103630" y="248285"/>
            <a:ext cx="621792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地理教学中生命教育的目标</a:t>
            </a:r>
            <a:endParaRPr lang="zh-CN" altLang="zh-CN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1"/>
          <p:cNvSpPr/>
          <p:nvPr/>
        </p:nvSpPr>
        <p:spPr>
          <a:xfrm>
            <a:off x="3422983" y="1505879"/>
            <a:ext cx="7815488" cy="1318827"/>
          </a:xfrm>
          <a:custGeom>
            <a:avLst/>
            <a:gdLst/>
            <a:ahLst/>
            <a:cxnLst/>
            <a:rect l="l" t="t" r="r" b="b"/>
            <a:pathLst>
              <a:path w="7085181" h="1244248">
                <a:moveTo>
                  <a:pt x="333395" y="0"/>
                </a:moveTo>
                <a:lnTo>
                  <a:pt x="7085181" y="0"/>
                </a:lnTo>
                <a:lnTo>
                  <a:pt x="6751786" y="1244248"/>
                </a:lnTo>
                <a:lnTo>
                  <a:pt x="0" y="1244248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82360" y="1287563"/>
            <a:ext cx="2934339" cy="1755453"/>
          </a:xfrm>
          <a:custGeom>
            <a:avLst/>
            <a:gdLst/>
            <a:ahLst/>
            <a:cxnLst/>
            <a:rect l="l" t="t" r="r" b="b"/>
            <a:pathLst>
              <a:path w="2660146" h="1656184">
                <a:moveTo>
                  <a:pt x="443774" y="0"/>
                </a:moveTo>
                <a:lnTo>
                  <a:pt x="2660146" y="0"/>
                </a:lnTo>
                <a:lnTo>
                  <a:pt x="2216373" y="1656184"/>
                </a:lnTo>
                <a:lnTo>
                  <a:pt x="0" y="1656184"/>
                </a:lnTo>
                <a:close/>
              </a:path>
            </a:pathLst>
          </a:custGeom>
          <a:blipFill dpi="0" rotWithShape="1">
            <a:blip r:embed="rId1"/>
            <a:srcRect/>
            <a:stretch>
              <a:fillRect l="-109" r="-1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5" name="矩形 21"/>
          <p:cNvSpPr/>
          <p:nvPr/>
        </p:nvSpPr>
        <p:spPr>
          <a:xfrm>
            <a:off x="1082360" y="3042384"/>
            <a:ext cx="7815488" cy="1318827"/>
          </a:xfrm>
          <a:custGeom>
            <a:avLst/>
            <a:gdLst/>
            <a:ahLst/>
            <a:cxnLst/>
            <a:rect l="l" t="t" r="r" b="b"/>
            <a:pathLst>
              <a:path w="7085181" h="1244248">
                <a:moveTo>
                  <a:pt x="333395" y="0"/>
                </a:moveTo>
                <a:lnTo>
                  <a:pt x="7085181" y="0"/>
                </a:lnTo>
                <a:lnTo>
                  <a:pt x="6751786" y="1244248"/>
                </a:lnTo>
                <a:lnTo>
                  <a:pt x="0" y="1244248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6" name="矩形 3"/>
          <p:cNvSpPr/>
          <p:nvPr/>
        </p:nvSpPr>
        <p:spPr>
          <a:xfrm>
            <a:off x="8304132" y="2824706"/>
            <a:ext cx="2934339" cy="1755453"/>
          </a:xfrm>
          <a:custGeom>
            <a:avLst/>
            <a:gdLst/>
            <a:ahLst/>
            <a:cxnLst/>
            <a:rect l="l" t="t" r="r" b="b"/>
            <a:pathLst>
              <a:path w="2660146" h="1656184">
                <a:moveTo>
                  <a:pt x="443774" y="0"/>
                </a:moveTo>
                <a:lnTo>
                  <a:pt x="2660146" y="0"/>
                </a:lnTo>
                <a:lnTo>
                  <a:pt x="2216373" y="1656184"/>
                </a:lnTo>
                <a:lnTo>
                  <a:pt x="0" y="1656184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109" r="-1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7" name="矩形 21"/>
          <p:cNvSpPr/>
          <p:nvPr/>
        </p:nvSpPr>
        <p:spPr>
          <a:xfrm>
            <a:off x="3422983" y="4580161"/>
            <a:ext cx="7815488" cy="1318827"/>
          </a:xfrm>
          <a:custGeom>
            <a:avLst/>
            <a:gdLst/>
            <a:ahLst/>
            <a:cxnLst/>
            <a:rect l="l" t="t" r="r" b="b"/>
            <a:pathLst>
              <a:path w="7085181" h="1244248">
                <a:moveTo>
                  <a:pt x="333395" y="0"/>
                </a:moveTo>
                <a:lnTo>
                  <a:pt x="7085181" y="0"/>
                </a:lnTo>
                <a:lnTo>
                  <a:pt x="6751786" y="1244248"/>
                </a:lnTo>
                <a:lnTo>
                  <a:pt x="0" y="124424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8" name="矩形 3"/>
          <p:cNvSpPr/>
          <p:nvPr/>
        </p:nvSpPr>
        <p:spPr>
          <a:xfrm>
            <a:off x="1082360" y="4361846"/>
            <a:ext cx="2934339" cy="1755453"/>
          </a:xfrm>
          <a:custGeom>
            <a:avLst/>
            <a:gdLst/>
            <a:ahLst/>
            <a:cxnLst/>
            <a:rect l="l" t="t" r="r" b="b"/>
            <a:pathLst>
              <a:path w="2660146" h="1656184">
                <a:moveTo>
                  <a:pt x="443774" y="0"/>
                </a:moveTo>
                <a:lnTo>
                  <a:pt x="2660146" y="0"/>
                </a:lnTo>
                <a:lnTo>
                  <a:pt x="2216373" y="1656184"/>
                </a:lnTo>
                <a:lnTo>
                  <a:pt x="0" y="1656184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109" r="-1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2" name="组合 1"/>
          <p:cNvGrpSpPr/>
          <p:nvPr/>
        </p:nvGrpSpPr>
        <p:grpSpPr>
          <a:xfrm>
            <a:off x="4546417" y="1780572"/>
            <a:ext cx="5568619" cy="670537"/>
            <a:chOff x="3409813" y="1335429"/>
            <a:chExt cx="4176464" cy="502903"/>
          </a:xfrm>
        </p:grpSpPr>
        <p:sp>
          <p:nvSpPr>
            <p:cNvPr id="9" name="TextBox 8"/>
            <p:cNvSpPr txBox="1"/>
            <p:nvPr/>
          </p:nvSpPr>
          <p:spPr>
            <a:xfrm>
              <a:off x="3409813" y="1335429"/>
              <a:ext cx="4176464" cy="1919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通过学习，建构生命意识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09813" y="1646403"/>
              <a:ext cx="4176464" cy="1919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基础性的地理知识、结构式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的地理思维、多元化的地理能力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953446" y="3301047"/>
            <a:ext cx="5568619" cy="701017"/>
            <a:chOff x="3409813" y="1366862"/>
            <a:chExt cx="4176464" cy="525763"/>
          </a:xfrm>
        </p:grpSpPr>
        <p:sp>
          <p:nvSpPr>
            <p:cNvPr id="15" name="TextBox 14"/>
            <p:cNvSpPr txBox="1"/>
            <p:nvPr/>
          </p:nvSpPr>
          <p:spPr>
            <a:xfrm>
              <a:off x="3409813" y="1366862"/>
              <a:ext cx="4176464" cy="1919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通过学习，培养生存能力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09813" y="1700696"/>
              <a:ext cx="4176464" cy="1919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zh-CN" altLang="en-US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探索自然奥秘的能力、研究社会发展的能力、处理人地关系的能力</a:t>
              </a:r>
              <a:endParaRPr lang="zh-CN" alt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546417" y="4839189"/>
            <a:ext cx="5569254" cy="706097"/>
            <a:chOff x="3409813" y="1417820"/>
            <a:chExt cx="4176940" cy="529573"/>
          </a:xfrm>
        </p:grpSpPr>
        <p:sp>
          <p:nvSpPr>
            <p:cNvPr id="18" name="TextBox 17"/>
            <p:cNvSpPr txBox="1"/>
            <p:nvPr/>
          </p:nvSpPr>
          <p:spPr>
            <a:xfrm>
              <a:off x="3409813" y="1417820"/>
              <a:ext cx="4176464" cy="1919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通过学习，树立人生价值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10289" y="1755464"/>
              <a:ext cx="4176464" cy="1919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zh-CN" altLang="en-US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人与自然的和谐相处、人与社会和谐的发展、人类命运共同体</a:t>
              </a:r>
              <a:endParaRPr lang="zh-CN" alt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63842" y="1661729"/>
            <a:ext cx="2273300" cy="2235200"/>
            <a:chOff x="4284663" y="1060450"/>
            <a:chExt cx="1704975" cy="1676400"/>
          </a:xfrm>
        </p:grpSpPr>
        <p:pic>
          <p:nvPicPr>
            <p:cNvPr id="4" name="Picture 8" descr="未标题-1-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663" y="1060450"/>
              <a:ext cx="170497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4787900" y="1492250"/>
              <a:ext cx="838200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800">
                  <a:solidFill>
                    <a:schemeClr val="bg1"/>
                  </a:solidFill>
                </a:rPr>
                <a:t>01</a:t>
              </a:r>
              <a:endParaRPr lang="zh-CN" altLang="en-US" sz="4800">
                <a:solidFill>
                  <a:schemeClr val="bg1"/>
                </a:solidFill>
              </a:endParaRPr>
            </a:p>
          </p:txBody>
        </p:sp>
      </p:grpSp>
      <p:sp>
        <p:nvSpPr>
          <p:cNvPr id="6" name="矩形 44"/>
          <p:cNvSpPr>
            <a:spLocks noChangeArrowheads="1"/>
          </p:cNvSpPr>
          <p:nvPr/>
        </p:nvSpPr>
        <p:spPr bwMode="auto">
          <a:xfrm>
            <a:off x="7419975" y="2155825"/>
            <a:ext cx="2072005" cy="3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b="1">
                <a:solidFill>
                  <a:srgbClr val="488D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学科融合原则</a:t>
            </a:r>
            <a:endParaRPr lang="zh-CN" altLang="en-US" b="1">
              <a:solidFill>
                <a:srgbClr val="488D4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998260" y="2828926"/>
            <a:ext cx="1638300" cy="1612900"/>
            <a:chOff x="3205163" y="1852613"/>
            <a:chExt cx="1228725" cy="1209675"/>
          </a:xfrm>
        </p:grpSpPr>
        <p:pic>
          <p:nvPicPr>
            <p:cNvPr id="8" name="Picture 12" descr="未标题--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163" y="1852613"/>
              <a:ext cx="1228725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3421063" y="2139950"/>
              <a:ext cx="719137" cy="5617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265" dirty="0">
                  <a:solidFill>
                    <a:schemeClr val="bg1"/>
                  </a:solidFill>
                </a:rPr>
                <a:t>02</a:t>
              </a:r>
              <a:endParaRPr lang="zh-CN" altLang="en-US" sz="4265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矩形 44"/>
          <p:cNvSpPr>
            <a:spLocks noChangeArrowheads="1"/>
          </p:cNvSpPr>
          <p:nvPr/>
        </p:nvSpPr>
        <p:spPr bwMode="auto">
          <a:xfrm>
            <a:off x="939165" y="3002915"/>
            <a:ext cx="182626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b="1">
                <a:solidFill>
                  <a:srgbClr val="488D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理论与实践</a:t>
            </a:r>
            <a:endParaRPr lang="zh-CN" altLang="en-US" b="1">
              <a:solidFill>
                <a:srgbClr val="488D4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ts val="2000"/>
              </a:lnSpc>
            </a:pPr>
            <a:endParaRPr lang="zh-CN" altLang="en-US" b="1">
              <a:solidFill>
                <a:srgbClr val="488D4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ts val="2000"/>
              </a:lnSpc>
            </a:pPr>
            <a:r>
              <a:rPr lang="zh-CN" altLang="en-US" b="1">
                <a:solidFill>
                  <a:srgbClr val="488D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结合原则</a:t>
            </a:r>
            <a:endParaRPr lang="zh-CN" altLang="en-US" b="1">
              <a:solidFill>
                <a:srgbClr val="488D4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244793" y="4026321"/>
            <a:ext cx="1358900" cy="1346200"/>
            <a:chOff x="4860925" y="2787650"/>
            <a:chExt cx="1019175" cy="1009650"/>
          </a:xfrm>
        </p:grpSpPr>
        <p:pic>
          <p:nvPicPr>
            <p:cNvPr id="12" name="Picture 16" descr="未标题-2-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925" y="2787650"/>
              <a:ext cx="1019175" cy="10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5076825" y="3003550"/>
              <a:ext cx="647700" cy="500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3735">
                  <a:solidFill>
                    <a:schemeClr val="bg1"/>
                  </a:solidFill>
                </a:rPr>
                <a:t>03</a:t>
              </a:r>
              <a:endParaRPr lang="zh-CN" altLang="en-US" sz="3735">
                <a:solidFill>
                  <a:schemeClr val="bg1"/>
                </a:solidFill>
              </a:endParaRPr>
            </a:p>
          </p:txBody>
        </p:sp>
      </p:grpSp>
      <p:sp>
        <p:nvSpPr>
          <p:cNvPr id="15" name="矩形 44"/>
          <p:cNvSpPr>
            <a:spLocks noChangeArrowheads="1"/>
          </p:cNvSpPr>
          <p:nvPr/>
        </p:nvSpPr>
        <p:spPr bwMode="auto">
          <a:xfrm>
            <a:off x="7132320" y="4173220"/>
            <a:ext cx="2359660" cy="3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b="1">
                <a:solidFill>
                  <a:srgbClr val="488D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情感渗透原则</a:t>
            </a:r>
            <a:endParaRPr lang="zh-CN" altLang="en-US" b="1">
              <a:solidFill>
                <a:srgbClr val="488D4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TextBox 3"/>
          <p:cNvSpPr>
            <a:spLocks noChangeArrowheads="1"/>
          </p:cNvSpPr>
          <p:nvPr/>
        </p:nvSpPr>
        <p:spPr bwMode="auto">
          <a:xfrm>
            <a:off x="1103630" y="248285"/>
            <a:ext cx="725614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地理教学中生命教育的原则</a:t>
            </a:r>
            <a:endParaRPr lang="zh-CN" altLang="zh-CN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bldLvl="0" animBg="1"/>
      <p:bldP spid="15" grpId="0" bldLvl="0" animBg="1"/>
      <p:bldP spid="2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55574" y="2630752"/>
            <a:ext cx="1601981" cy="864096"/>
            <a:chOff x="1691680" y="1098053"/>
            <a:chExt cx="1201486" cy="648072"/>
          </a:xfrm>
        </p:grpSpPr>
        <p:sp>
          <p:nvSpPr>
            <p:cNvPr id="23" name="五边形 22"/>
            <p:cNvSpPr/>
            <p:nvPr/>
          </p:nvSpPr>
          <p:spPr>
            <a:xfrm>
              <a:off x="1691680" y="1098053"/>
              <a:ext cx="1201486" cy="6480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9052" y="1268201"/>
              <a:ext cx="536023" cy="307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5" kern="0" dirty="0">
                  <a:solidFill>
                    <a:prstClr val="white"/>
                  </a:solidFill>
                </a:rPr>
                <a:t>05</a:t>
              </a:r>
              <a:endParaRPr lang="zh-CN" altLang="en-US" sz="2665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524250" y="2648585"/>
            <a:ext cx="7833360" cy="863979"/>
            <a:chOff x="3363144" y="3654377"/>
            <a:chExt cx="5062653" cy="648072"/>
          </a:xfrm>
        </p:grpSpPr>
        <p:sp>
          <p:nvSpPr>
            <p:cNvPr id="41" name="矩形 17"/>
            <p:cNvSpPr/>
            <p:nvPr/>
          </p:nvSpPr>
          <p:spPr>
            <a:xfrm>
              <a:off x="3363144" y="3654377"/>
              <a:ext cx="5062653" cy="648072"/>
            </a:xfrm>
            <a:custGeom>
              <a:avLst/>
              <a:gdLst/>
              <a:ahLst/>
              <a:cxnLst/>
              <a:rect l="l" t="t" r="r" b="b"/>
              <a:pathLst>
                <a:path w="5062653" h="648072">
                  <a:moveTo>
                    <a:pt x="0" y="0"/>
                  </a:moveTo>
                  <a:lnTo>
                    <a:pt x="704800" y="0"/>
                  </a:lnTo>
                  <a:lnTo>
                    <a:pt x="4357853" y="0"/>
                  </a:lnTo>
                  <a:lnTo>
                    <a:pt x="5062653" y="0"/>
                  </a:lnTo>
                  <a:lnTo>
                    <a:pt x="5062653" y="648072"/>
                  </a:lnTo>
                  <a:lnTo>
                    <a:pt x="4357853" y="648072"/>
                  </a:lnTo>
                  <a:lnTo>
                    <a:pt x="704800" y="648072"/>
                  </a:lnTo>
                  <a:lnTo>
                    <a:pt x="0" y="648072"/>
                  </a:lnTo>
                  <a:lnTo>
                    <a:pt x="324036" y="3240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23928" y="3786425"/>
              <a:ext cx="4176464" cy="437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9E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dirty="0" smtClean="0">
                  <a:solidFill>
                    <a:srgbClr val="005828"/>
                  </a:solidFill>
                </a:rPr>
                <a:t>地理教学中生命教育的策略和举例</a:t>
              </a:r>
              <a:endParaRPr lang="zh-CN" altLang="en-US" sz="3200" dirty="0" smtClean="0">
                <a:solidFill>
                  <a:srgbClr val="005828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288063" y="328549"/>
            <a:ext cx="3075585" cy="1323439"/>
            <a:chOff x="3908185" y="63120"/>
            <a:chExt cx="2701188" cy="1323746"/>
          </a:xfrm>
        </p:grpSpPr>
        <p:sp>
          <p:nvSpPr>
            <p:cNvPr id="12" name="TextBox 56"/>
            <p:cNvSpPr txBox="1"/>
            <p:nvPr/>
          </p:nvSpPr>
          <p:spPr>
            <a:xfrm>
              <a:off x="3908185" y="63120"/>
              <a:ext cx="2701188" cy="1323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C</a:t>
              </a:r>
              <a:r>
                <a:rPr lang="en-US" altLang="zh-CN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ontents</a:t>
              </a:r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TC Avant Garde Gothic" pitchFamily="34" charset="0"/>
              </a:endParaRPr>
            </a:p>
          </p:txBody>
        </p:sp>
        <p:sp>
          <p:nvSpPr>
            <p:cNvPr id="13" name="TextBox 57"/>
            <p:cNvSpPr txBox="1"/>
            <p:nvPr/>
          </p:nvSpPr>
          <p:spPr>
            <a:xfrm>
              <a:off x="4643048" y="323945"/>
              <a:ext cx="1636711" cy="584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未标题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67" y="1509184"/>
            <a:ext cx="3500967" cy="53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578188" y="1797899"/>
            <a:ext cx="537633" cy="584775"/>
            <a:chOff x="430213" y="1563688"/>
            <a:chExt cx="403225" cy="438581"/>
          </a:xfrm>
        </p:grpSpPr>
        <p:sp>
          <p:nvSpPr>
            <p:cNvPr id="20" name="AutoShape 9"/>
            <p:cNvSpPr>
              <a:spLocks noChangeArrowheads="1"/>
            </p:cNvSpPr>
            <p:nvPr/>
          </p:nvSpPr>
          <p:spPr bwMode="auto">
            <a:xfrm>
              <a:off x="430213" y="1563688"/>
              <a:ext cx="403225" cy="403225"/>
            </a:xfrm>
            <a:prstGeom prst="flowChartConnector">
              <a:avLst/>
            </a:prstGeom>
            <a:solidFill>
              <a:srgbClr val="4385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sz="3200" b="1"/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469900" y="1563688"/>
              <a:ext cx="28733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</a:rPr>
                <a:t>A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矩形 44"/>
          <p:cNvSpPr>
            <a:spLocks noChangeArrowheads="1"/>
          </p:cNvSpPr>
          <p:nvPr/>
        </p:nvSpPr>
        <p:spPr bwMode="auto">
          <a:xfrm>
            <a:off x="2304415" y="1892935"/>
            <a:ext cx="277495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重视唤醒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ts val="2000"/>
              </a:lnSpc>
            </a:pP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ts val="2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生命意识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80516" y="4310807"/>
            <a:ext cx="537633" cy="584775"/>
            <a:chOff x="485775" y="3556000"/>
            <a:chExt cx="403225" cy="438581"/>
          </a:xfrm>
        </p:grpSpPr>
        <p:sp>
          <p:nvSpPr>
            <p:cNvPr id="25" name="AutoShape 14"/>
            <p:cNvSpPr>
              <a:spLocks noChangeArrowheads="1"/>
            </p:cNvSpPr>
            <p:nvPr/>
          </p:nvSpPr>
          <p:spPr bwMode="auto">
            <a:xfrm>
              <a:off x="485775" y="3556000"/>
              <a:ext cx="403225" cy="403225"/>
            </a:xfrm>
            <a:prstGeom prst="flowChartConnector">
              <a:avLst/>
            </a:prstGeom>
            <a:solidFill>
              <a:srgbClr val="4385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sz="3200" b="1"/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525463" y="3556000"/>
              <a:ext cx="287337" cy="438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</a:rPr>
                <a:t>B</a:t>
              </a:r>
              <a:endParaRPr lang="zh-CN" alt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28" name="矩形 44"/>
          <p:cNvSpPr>
            <a:spLocks noChangeArrowheads="1"/>
          </p:cNvSpPr>
          <p:nvPr/>
        </p:nvSpPr>
        <p:spPr bwMode="auto">
          <a:xfrm>
            <a:off x="2304415" y="4429760"/>
            <a:ext cx="277495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大力强化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ts val="2000"/>
              </a:lnSpc>
            </a:pP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ts val="2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生存技能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941946" y="4573060"/>
            <a:ext cx="537633" cy="584775"/>
            <a:chOff x="6010275" y="1546225"/>
            <a:chExt cx="403225" cy="438581"/>
          </a:xfrm>
        </p:grpSpPr>
        <p:sp>
          <p:nvSpPr>
            <p:cNvPr id="30" name="AutoShape 19"/>
            <p:cNvSpPr>
              <a:spLocks noChangeArrowheads="1"/>
            </p:cNvSpPr>
            <p:nvPr/>
          </p:nvSpPr>
          <p:spPr bwMode="auto">
            <a:xfrm>
              <a:off x="6010275" y="1547813"/>
              <a:ext cx="403225" cy="403225"/>
            </a:xfrm>
            <a:prstGeom prst="flowChartConnector">
              <a:avLst/>
            </a:prstGeom>
            <a:solidFill>
              <a:srgbClr val="4385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sz="3200" b="1"/>
            </a:p>
          </p:txBody>
        </p:sp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6049963" y="1546225"/>
              <a:ext cx="287337" cy="438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</a:rPr>
                <a:t>C</a:t>
              </a:r>
              <a:endParaRPr lang="zh-CN" altLang="en-US" sz="3200" b="1">
                <a:solidFill>
                  <a:schemeClr val="bg1"/>
                </a:solidFill>
              </a:endParaRPr>
            </a:p>
          </p:txBody>
        </p:sp>
      </p:grpSp>
      <p:sp>
        <p:nvSpPr>
          <p:cNvPr id="33" name="矩形 44"/>
          <p:cNvSpPr>
            <a:spLocks noChangeArrowheads="1"/>
          </p:cNvSpPr>
          <p:nvPr/>
        </p:nvSpPr>
        <p:spPr bwMode="auto">
          <a:xfrm>
            <a:off x="8638540" y="4705350"/>
            <a:ext cx="277495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促进实现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ts val="2000"/>
              </a:lnSpc>
            </a:pP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ts val="2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人生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价值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TextBox 3"/>
          <p:cNvSpPr>
            <a:spLocks noChangeArrowheads="1"/>
          </p:cNvSpPr>
          <p:nvPr/>
        </p:nvSpPr>
        <p:spPr bwMode="auto">
          <a:xfrm>
            <a:off x="1103630" y="248285"/>
            <a:ext cx="593471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地理教学中生命教育的策略</a:t>
            </a:r>
            <a:endParaRPr lang="zh-CN" altLang="zh-CN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3"/>
          <p:cNvSpPr>
            <a:spLocks noChangeArrowheads="1"/>
          </p:cNvSpPr>
          <p:nvPr/>
        </p:nvSpPr>
        <p:spPr bwMode="auto">
          <a:xfrm>
            <a:off x="1103630" y="248285"/>
            <a:ext cx="552513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地理教学中生命教育的举例</a:t>
            </a:r>
            <a:endParaRPr lang="zh-CN" altLang="zh-CN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5724495" y="1715911"/>
            <a:ext cx="0" cy="422674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3630" y="922655"/>
            <a:ext cx="4218940" cy="5687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1590675"/>
            <a:ext cx="5147945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07991" y="1567832"/>
            <a:ext cx="1535455" cy="828212"/>
            <a:chOff x="1691680" y="1098053"/>
            <a:chExt cx="1201486" cy="648072"/>
          </a:xfrm>
        </p:grpSpPr>
        <p:sp>
          <p:nvSpPr>
            <p:cNvPr id="23" name="五边形 22"/>
            <p:cNvSpPr/>
            <p:nvPr/>
          </p:nvSpPr>
          <p:spPr>
            <a:xfrm>
              <a:off x="1691680" y="1098053"/>
              <a:ext cx="1201486" cy="6480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9052" y="1268201"/>
              <a:ext cx="536023" cy="321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5" kern="0" dirty="0">
                  <a:solidFill>
                    <a:prstClr val="white"/>
                  </a:solidFill>
                </a:rPr>
                <a:t>01</a:t>
              </a:r>
              <a:endParaRPr lang="zh-CN" altLang="en-US" sz="2665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007991" y="2535148"/>
            <a:ext cx="1535455" cy="828212"/>
            <a:chOff x="1691680" y="1854973"/>
            <a:chExt cx="1201486" cy="648072"/>
          </a:xfrm>
        </p:grpSpPr>
        <p:sp>
          <p:nvSpPr>
            <p:cNvPr id="24" name="五边形 23"/>
            <p:cNvSpPr/>
            <p:nvPr/>
          </p:nvSpPr>
          <p:spPr>
            <a:xfrm>
              <a:off x="1691680" y="1854973"/>
              <a:ext cx="1201486" cy="6480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39052" y="2025120"/>
              <a:ext cx="536023" cy="321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5" kern="0" dirty="0">
                  <a:solidFill>
                    <a:prstClr val="white"/>
                  </a:solidFill>
                </a:rPr>
                <a:t>02</a:t>
              </a:r>
              <a:endParaRPr lang="zh-CN" altLang="en-US" sz="2665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007991" y="3502464"/>
            <a:ext cx="1535455" cy="828212"/>
            <a:chOff x="1691680" y="2611893"/>
            <a:chExt cx="1201486" cy="648072"/>
          </a:xfrm>
        </p:grpSpPr>
        <p:sp>
          <p:nvSpPr>
            <p:cNvPr id="25" name="五边形 24"/>
            <p:cNvSpPr/>
            <p:nvPr/>
          </p:nvSpPr>
          <p:spPr>
            <a:xfrm>
              <a:off x="1691680" y="2611893"/>
              <a:ext cx="1201486" cy="6480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39052" y="2782040"/>
              <a:ext cx="536023" cy="321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5" kern="0" dirty="0">
                  <a:solidFill>
                    <a:prstClr val="white"/>
                  </a:solidFill>
                </a:rPr>
                <a:t>03</a:t>
              </a:r>
              <a:endParaRPr lang="zh-CN" altLang="en-US" sz="2665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007991" y="4469780"/>
            <a:ext cx="1535455" cy="828212"/>
            <a:chOff x="1691680" y="3368813"/>
            <a:chExt cx="1201486" cy="648072"/>
          </a:xfrm>
        </p:grpSpPr>
        <p:sp>
          <p:nvSpPr>
            <p:cNvPr id="26" name="五边形 25"/>
            <p:cNvSpPr/>
            <p:nvPr/>
          </p:nvSpPr>
          <p:spPr>
            <a:xfrm>
              <a:off x="1691680" y="3368813"/>
              <a:ext cx="1201486" cy="6480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39052" y="3538960"/>
              <a:ext cx="536023" cy="321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5" kern="0" dirty="0">
                  <a:solidFill>
                    <a:prstClr val="white"/>
                  </a:solidFill>
                </a:rPr>
                <a:t>04</a:t>
              </a:r>
              <a:endParaRPr lang="zh-CN" altLang="en-US" sz="2665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223895" y="1584960"/>
            <a:ext cx="7763510" cy="828040"/>
            <a:chOff x="3363144" y="3654377"/>
            <a:chExt cx="5062653" cy="648072"/>
          </a:xfrm>
        </p:grpSpPr>
        <p:sp>
          <p:nvSpPr>
            <p:cNvPr id="41" name="矩形 17"/>
            <p:cNvSpPr/>
            <p:nvPr/>
          </p:nvSpPr>
          <p:spPr>
            <a:xfrm>
              <a:off x="3363144" y="3654377"/>
              <a:ext cx="5062653" cy="648072"/>
            </a:xfrm>
            <a:custGeom>
              <a:avLst/>
              <a:gdLst/>
              <a:ahLst/>
              <a:cxnLst/>
              <a:rect l="l" t="t" r="r" b="b"/>
              <a:pathLst>
                <a:path w="5062653" h="648072">
                  <a:moveTo>
                    <a:pt x="0" y="0"/>
                  </a:moveTo>
                  <a:lnTo>
                    <a:pt x="704800" y="0"/>
                  </a:lnTo>
                  <a:lnTo>
                    <a:pt x="4357853" y="0"/>
                  </a:lnTo>
                  <a:lnTo>
                    <a:pt x="5062653" y="0"/>
                  </a:lnTo>
                  <a:lnTo>
                    <a:pt x="5062653" y="648072"/>
                  </a:lnTo>
                  <a:lnTo>
                    <a:pt x="4357853" y="648072"/>
                  </a:lnTo>
                  <a:lnTo>
                    <a:pt x="704800" y="648072"/>
                  </a:lnTo>
                  <a:lnTo>
                    <a:pt x="0" y="648072"/>
                  </a:lnTo>
                  <a:lnTo>
                    <a:pt x="324036" y="3240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23928" y="3742273"/>
              <a:ext cx="4176464" cy="456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9E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>
                  <a:solidFill>
                    <a:srgbClr val="005828"/>
                  </a:solidFill>
                </a:rPr>
                <a:t>生命教育的源起和关注</a:t>
              </a:r>
              <a:endParaRPr lang="zh-CN" altLang="en-US" sz="3200" b="0" dirty="0">
                <a:solidFill>
                  <a:srgbClr val="005828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223895" y="2535555"/>
            <a:ext cx="7763510" cy="828040"/>
            <a:chOff x="3363144" y="3654377"/>
            <a:chExt cx="5062653" cy="648072"/>
          </a:xfrm>
        </p:grpSpPr>
        <p:sp>
          <p:nvSpPr>
            <p:cNvPr id="44" name="矩形 17"/>
            <p:cNvSpPr/>
            <p:nvPr/>
          </p:nvSpPr>
          <p:spPr>
            <a:xfrm>
              <a:off x="3363144" y="3654377"/>
              <a:ext cx="5062653" cy="648072"/>
            </a:xfrm>
            <a:custGeom>
              <a:avLst/>
              <a:gdLst/>
              <a:ahLst/>
              <a:cxnLst/>
              <a:rect l="l" t="t" r="r" b="b"/>
              <a:pathLst>
                <a:path w="5062653" h="648072">
                  <a:moveTo>
                    <a:pt x="0" y="0"/>
                  </a:moveTo>
                  <a:lnTo>
                    <a:pt x="704800" y="0"/>
                  </a:lnTo>
                  <a:lnTo>
                    <a:pt x="4357853" y="0"/>
                  </a:lnTo>
                  <a:lnTo>
                    <a:pt x="5062653" y="0"/>
                  </a:lnTo>
                  <a:lnTo>
                    <a:pt x="5062653" y="648072"/>
                  </a:lnTo>
                  <a:lnTo>
                    <a:pt x="4357853" y="648072"/>
                  </a:lnTo>
                  <a:lnTo>
                    <a:pt x="704800" y="648072"/>
                  </a:lnTo>
                  <a:lnTo>
                    <a:pt x="0" y="648072"/>
                  </a:lnTo>
                  <a:lnTo>
                    <a:pt x="324036" y="3240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23928" y="3786425"/>
              <a:ext cx="4176464" cy="456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9E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>
                  <a:solidFill>
                    <a:srgbClr val="005828"/>
                  </a:solidFill>
                </a:rPr>
                <a:t>生命教育的内涵和意义</a:t>
              </a:r>
              <a:endParaRPr lang="zh-CN" altLang="en-US" sz="3200" b="0" dirty="0">
                <a:solidFill>
                  <a:srgbClr val="005828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223895" y="3502660"/>
            <a:ext cx="7764145" cy="828040"/>
            <a:chOff x="3363144" y="3654377"/>
            <a:chExt cx="5063251" cy="648072"/>
          </a:xfrm>
        </p:grpSpPr>
        <p:sp>
          <p:nvSpPr>
            <p:cNvPr id="47" name="矩形 17"/>
            <p:cNvSpPr/>
            <p:nvPr/>
          </p:nvSpPr>
          <p:spPr>
            <a:xfrm>
              <a:off x="3363144" y="3654377"/>
              <a:ext cx="5062653" cy="648072"/>
            </a:xfrm>
            <a:custGeom>
              <a:avLst/>
              <a:gdLst/>
              <a:ahLst/>
              <a:cxnLst/>
              <a:rect l="l" t="t" r="r" b="b"/>
              <a:pathLst>
                <a:path w="5062653" h="648072">
                  <a:moveTo>
                    <a:pt x="0" y="0"/>
                  </a:moveTo>
                  <a:lnTo>
                    <a:pt x="704800" y="0"/>
                  </a:lnTo>
                  <a:lnTo>
                    <a:pt x="4357853" y="0"/>
                  </a:lnTo>
                  <a:lnTo>
                    <a:pt x="5062653" y="0"/>
                  </a:lnTo>
                  <a:lnTo>
                    <a:pt x="5062653" y="648072"/>
                  </a:lnTo>
                  <a:lnTo>
                    <a:pt x="4357853" y="648072"/>
                  </a:lnTo>
                  <a:lnTo>
                    <a:pt x="704800" y="648072"/>
                  </a:lnTo>
                  <a:lnTo>
                    <a:pt x="0" y="648072"/>
                  </a:lnTo>
                  <a:lnTo>
                    <a:pt x="324036" y="3240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24126" y="3729903"/>
              <a:ext cx="4502269" cy="456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9E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>
                  <a:solidFill>
                    <a:srgbClr val="005828"/>
                  </a:solidFill>
                </a:rPr>
                <a:t>地理教学中生命教育取向的意义</a:t>
              </a:r>
              <a:endParaRPr lang="zh-CN" altLang="en-US" sz="3200" b="0" dirty="0">
                <a:solidFill>
                  <a:srgbClr val="005828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223895" y="4469765"/>
            <a:ext cx="7763510" cy="828040"/>
            <a:chOff x="3363144" y="3654377"/>
            <a:chExt cx="5062653" cy="648072"/>
          </a:xfrm>
        </p:grpSpPr>
        <p:sp>
          <p:nvSpPr>
            <p:cNvPr id="50" name="矩形 17"/>
            <p:cNvSpPr/>
            <p:nvPr/>
          </p:nvSpPr>
          <p:spPr>
            <a:xfrm>
              <a:off x="3363144" y="3654377"/>
              <a:ext cx="5062653" cy="648072"/>
            </a:xfrm>
            <a:custGeom>
              <a:avLst/>
              <a:gdLst/>
              <a:ahLst/>
              <a:cxnLst/>
              <a:rect l="l" t="t" r="r" b="b"/>
              <a:pathLst>
                <a:path w="5062653" h="648072">
                  <a:moveTo>
                    <a:pt x="0" y="0"/>
                  </a:moveTo>
                  <a:lnTo>
                    <a:pt x="704800" y="0"/>
                  </a:lnTo>
                  <a:lnTo>
                    <a:pt x="4357853" y="0"/>
                  </a:lnTo>
                  <a:lnTo>
                    <a:pt x="5062653" y="0"/>
                  </a:lnTo>
                  <a:lnTo>
                    <a:pt x="5062653" y="648072"/>
                  </a:lnTo>
                  <a:lnTo>
                    <a:pt x="4357853" y="648072"/>
                  </a:lnTo>
                  <a:lnTo>
                    <a:pt x="704800" y="648072"/>
                  </a:lnTo>
                  <a:lnTo>
                    <a:pt x="0" y="648072"/>
                  </a:lnTo>
                  <a:lnTo>
                    <a:pt x="324036" y="3240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23928" y="3723690"/>
              <a:ext cx="4176464" cy="456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9E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>
                  <a:solidFill>
                    <a:srgbClr val="005828"/>
                  </a:solidFill>
                </a:rPr>
                <a:t>地理教学中生命教育的目标和原则</a:t>
              </a:r>
              <a:endParaRPr lang="zh-CN" altLang="en-US" sz="3200" b="0" dirty="0">
                <a:solidFill>
                  <a:srgbClr val="005828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288063" y="41528"/>
            <a:ext cx="3075585" cy="1323439"/>
            <a:chOff x="3908185" y="-223968"/>
            <a:chExt cx="2701188" cy="1323746"/>
          </a:xfrm>
        </p:grpSpPr>
        <p:sp>
          <p:nvSpPr>
            <p:cNvPr id="57" name="TextBox 56"/>
            <p:cNvSpPr txBox="1"/>
            <p:nvPr/>
          </p:nvSpPr>
          <p:spPr>
            <a:xfrm>
              <a:off x="3908185" y="-223968"/>
              <a:ext cx="2701188" cy="1323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C</a:t>
              </a:r>
              <a:r>
                <a:rPr lang="en-US" altLang="zh-CN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ontents</a:t>
              </a:r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TC Avant Garde Gothic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643048" y="36857"/>
              <a:ext cx="1636711" cy="584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007991" y="5439425"/>
            <a:ext cx="1535455" cy="828212"/>
            <a:chOff x="1691680" y="3368813"/>
            <a:chExt cx="1201486" cy="648072"/>
          </a:xfrm>
        </p:grpSpPr>
        <p:sp>
          <p:nvSpPr>
            <p:cNvPr id="4" name="五边形 3"/>
            <p:cNvSpPr/>
            <p:nvPr/>
          </p:nvSpPr>
          <p:spPr>
            <a:xfrm>
              <a:off x="1691680" y="3368813"/>
              <a:ext cx="1201486" cy="6480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" name="TextBox 32"/>
            <p:cNvSpPr txBox="1"/>
            <p:nvPr/>
          </p:nvSpPr>
          <p:spPr>
            <a:xfrm>
              <a:off x="1839052" y="3538960"/>
              <a:ext cx="536023" cy="320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5" kern="0" dirty="0">
                  <a:solidFill>
                    <a:prstClr val="white"/>
                  </a:solidFill>
                </a:rPr>
                <a:t>05</a:t>
              </a:r>
              <a:endParaRPr lang="zh-CN" altLang="en-US" sz="2665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23895" y="5439410"/>
            <a:ext cx="7763510" cy="828040"/>
            <a:chOff x="3363144" y="3654377"/>
            <a:chExt cx="5062653" cy="648072"/>
          </a:xfrm>
        </p:grpSpPr>
        <p:sp>
          <p:nvSpPr>
            <p:cNvPr id="7" name="矩形 17"/>
            <p:cNvSpPr/>
            <p:nvPr/>
          </p:nvSpPr>
          <p:spPr>
            <a:xfrm>
              <a:off x="3363144" y="3654377"/>
              <a:ext cx="5062653" cy="648072"/>
            </a:xfrm>
            <a:custGeom>
              <a:avLst/>
              <a:gdLst/>
              <a:ahLst/>
              <a:cxnLst/>
              <a:rect l="l" t="t" r="r" b="b"/>
              <a:pathLst>
                <a:path w="5062653" h="648072">
                  <a:moveTo>
                    <a:pt x="0" y="0"/>
                  </a:moveTo>
                  <a:lnTo>
                    <a:pt x="704800" y="0"/>
                  </a:lnTo>
                  <a:lnTo>
                    <a:pt x="4357853" y="0"/>
                  </a:lnTo>
                  <a:lnTo>
                    <a:pt x="5062653" y="0"/>
                  </a:lnTo>
                  <a:lnTo>
                    <a:pt x="5062653" y="648072"/>
                  </a:lnTo>
                  <a:lnTo>
                    <a:pt x="4357853" y="648072"/>
                  </a:lnTo>
                  <a:lnTo>
                    <a:pt x="704800" y="648072"/>
                  </a:lnTo>
                  <a:lnTo>
                    <a:pt x="0" y="648072"/>
                  </a:lnTo>
                  <a:lnTo>
                    <a:pt x="324036" y="3240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TextBox 50"/>
            <p:cNvSpPr txBox="1"/>
            <p:nvPr/>
          </p:nvSpPr>
          <p:spPr>
            <a:xfrm>
              <a:off x="3923928" y="3723690"/>
              <a:ext cx="4176464" cy="456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9E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b="0" dirty="0">
                  <a:solidFill>
                    <a:srgbClr val="005828"/>
                  </a:solidFill>
                  <a:sym typeface="+mn-ea"/>
                </a:rPr>
                <a:t>地理教学中生命教育的策略和举例</a:t>
              </a:r>
              <a:endParaRPr lang="zh-CN" altLang="en-US" sz="3200" b="0" dirty="0">
                <a:solidFill>
                  <a:srgbClr val="005828"/>
                </a:solidFill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3"/>
          <p:cNvSpPr>
            <a:spLocks noChangeArrowheads="1"/>
          </p:cNvSpPr>
          <p:nvPr/>
        </p:nvSpPr>
        <p:spPr bwMode="auto">
          <a:xfrm>
            <a:off x="1103630" y="248285"/>
            <a:ext cx="552513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地理教学中生命教育的举例</a:t>
            </a:r>
            <a:endParaRPr lang="zh-CN" altLang="zh-CN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5302220" y="1807351"/>
            <a:ext cx="0" cy="422674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3630" y="876300"/>
            <a:ext cx="3768725" cy="57454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605" y="948690"/>
            <a:ext cx="3729355" cy="29133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605" y="3806190"/>
            <a:ext cx="3729355" cy="1340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605" y="5146675"/>
            <a:ext cx="372935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11" y="22237"/>
            <a:ext cx="384043" cy="3792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56" y="4874598"/>
            <a:ext cx="2145977" cy="19834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3773"/>
            <a:ext cx="12192000" cy="13142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95" y="4040956"/>
            <a:ext cx="991701" cy="11624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847906"/>
            <a:ext cx="623392" cy="615584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 flipV="1">
            <a:off x="4288363" y="2902688"/>
            <a:ext cx="6629570" cy="22257"/>
          </a:xfrm>
          <a:prstGeom prst="line">
            <a:avLst/>
          </a:prstGeom>
          <a:ln w="15875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46187" y="1740992"/>
            <a:ext cx="6793909" cy="11976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rgbClr val="0066FF"/>
                </a:solidFill>
                <a:latin typeface="Hiragino Sans GB W6" pitchFamily="34" charset="-122"/>
                <a:ea typeface="Hiragino Sans GB W6" pitchFamily="34" charset="-122"/>
              </a:defRPr>
            </a:lvl1pPr>
          </a:lstStyle>
          <a:p>
            <a:pPr algn="l"/>
            <a:r>
              <a:rPr lang="zh-CN" altLang="en-US" sz="7200" b="1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b="1" dirty="0" smtClean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感谢观看！</a:t>
            </a:r>
            <a:endParaRPr lang="zh-CN" altLang="en-US" sz="7200" b="1" dirty="0">
              <a:solidFill>
                <a:srgbClr val="00582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68" y="4881211"/>
            <a:ext cx="1440160" cy="1422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47 -0.0966 C 0.25817 -0.10864 0.25487 -0.1179 0.24897 -0.12623 C 0.24688 -0.13734 0.24185 -0.14166 0.23647 -0.1466 C 0.2297 -0.15278 0.23716 -0.14753 0.23022 -0.15586 C 0.22258 -0.16481 0.2132 -0.17222 0.20418 -0.17623 C 0.17483 -0.17469 0.17813 -0.17808 0.16147 -0.17068 C 0.1573 -0.16574 0.15522 -0.15586 0.15209 -0.14845 C 0.14966 -0.13518 0.14515 -0.1216 0.14063 -0.10957 C 0.13942 -0.09722 0.14272 -0.08179 0.13959 -0.07068 C 0.1382 -0.06543 0.13161 -0.06481 0.12918 -0.06327 C 0.11494 -0.0537 0.10713 -0.05555 0.09063 -0.05401 C 0.08543 -0.05339 0.08022 -0.05278 0.07501 -0.05216 C 0.06598 -0.04815 0.05713 -0.04166 0.04793 -0.0392 C 0.04289 -0.03611 0.03855 -0.03364 0.03334 -0.03179 C 0.02657 -0.02592 0.03074 -0.0287 0.02084 -0.02438 C 0.01876 -0.02345 0.01668 -0.02191 0.01459 -0.02068 C 0.01355 -0.02006 0.01147 -0.01883 0.01147 -0.01883 C 0.00973 -0.0145 0.00834 -0.00957 0.00626 -0.00586 C 0.0047 -0.00308 5.27778E-6 -0.00031 5.27778E-6 -0.00031 " pathEditMode="relative" ptsTypes="ffffffffffffffffffA">
                                      <p:cBhvr>
                                        <p:cTn id="17" dur="5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7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3507 0.11666 L -0.00468 0.12191 C 0.00174 0.12345 0.0099 0.12037 0.01736 0.11358 C 0.02587 0.10555 0.03195 0.09629 0.03507 0.0858 L 0.05122 0.03919 " pathEditMode="relative" rAng="-1606620" ptsTypes="FffFF">
                                      <p:cBhvr>
                                        <p:cTn id="25" dur="5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-213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427 0.13681 L -0.04322 0.08982 C -0.04309 0.07963 -0.04101 0.0669 -0.0371 0.05486 C -0.03242 0.04167 -0.02747 0.03148 -0.02278 0.02709 L 0.00013 0.00023 " pathEditMode="relative" rAng="18000000" ptsTypes="AAAAA">
                                      <p:cBhvr>
                                        <p:cTn id="27" dur="5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75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6719 0.0963 L -0.03672 0.10255 C -0.03073 0.10417 -0.02279 0.10139 -0.0155 0.09468 C -0.00703 0.0875 -0.00117 0.07893 0.00221 0.06829 L 0.01784 0.02245 " pathEditMode="relative" rAng="20040000" ptsTypes="AAAAA">
                                      <p:cBhvr>
                                        <p:cTn id="42" dur="5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55574" y="2630752"/>
            <a:ext cx="1601981" cy="864096"/>
            <a:chOff x="1691680" y="1098053"/>
            <a:chExt cx="1201486" cy="648072"/>
          </a:xfrm>
        </p:grpSpPr>
        <p:sp>
          <p:nvSpPr>
            <p:cNvPr id="23" name="五边形 22"/>
            <p:cNvSpPr/>
            <p:nvPr/>
          </p:nvSpPr>
          <p:spPr>
            <a:xfrm>
              <a:off x="1691680" y="1098053"/>
              <a:ext cx="1201486" cy="6480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9052" y="1268201"/>
              <a:ext cx="536023" cy="3078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5" kern="0" dirty="0">
                  <a:solidFill>
                    <a:prstClr val="white"/>
                  </a:solidFill>
                </a:rPr>
                <a:t>01</a:t>
              </a:r>
              <a:endParaRPr lang="zh-CN" altLang="en-US" sz="2665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524086" y="2648594"/>
            <a:ext cx="6750204" cy="864096"/>
            <a:chOff x="3363144" y="3654377"/>
            <a:chExt cx="5062653" cy="648072"/>
          </a:xfrm>
        </p:grpSpPr>
        <p:sp>
          <p:nvSpPr>
            <p:cNvPr id="41" name="矩形 17"/>
            <p:cNvSpPr/>
            <p:nvPr/>
          </p:nvSpPr>
          <p:spPr>
            <a:xfrm>
              <a:off x="3363144" y="3654377"/>
              <a:ext cx="5062653" cy="648072"/>
            </a:xfrm>
            <a:custGeom>
              <a:avLst/>
              <a:gdLst/>
              <a:ahLst/>
              <a:cxnLst/>
              <a:rect l="l" t="t" r="r" b="b"/>
              <a:pathLst>
                <a:path w="5062653" h="648072">
                  <a:moveTo>
                    <a:pt x="0" y="0"/>
                  </a:moveTo>
                  <a:lnTo>
                    <a:pt x="704800" y="0"/>
                  </a:lnTo>
                  <a:lnTo>
                    <a:pt x="4357853" y="0"/>
                  </a:lnTo>
                  <a:lnTo>
                    <a:pt x="5062653" y="0"/>
                  </a:lnTo>
                  <a:lnTo>
                    <a:pt x="5062653" y="648072"/>
                  </a:lnTo>
                  <a:lnTo>
                    <a:pt x="4357853" y="648072"/>
                  </a:lnTo>
                  <a:lnTo>
                    <a:pt x="704800" y="648072"/>
                  </a:lnTo>
                  <a:lnTo>
                    <a:pt x="0" y="648072"/>
                  </a:lnTo>
                  <a:lnTo>
                    <a:pt x="324036" y="3240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23928" y="3786425"/>
              <a:ext cx="4176464" cy="437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9E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dirty="0">
                  <a:solidFill>
                    <a:srgbClr val="005828"/>
                  </a:solidFill>
                  <a:sym typeface="+mn-ea"/>
                </a:rPr>
                <a:t>生命教育的源起和关注</a:t>
              </a:r>
              <a:endParaRPr lang="en-US" altLang="zh-CN" sz="3200" dirty="0">
                <a:solidFill>
                  <a:srgbClr val="005828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288063" y="328549"/>
            <a:ext cx="3075585" cy="1323439"/>
            <a:chOff x="3908185" y="63120"/>
            <a:chExt cx="2701188" cy="1323746"/>
          </a:xfrm>
        </p:grpSpPr>
        <p:sp>
          <p:nvSpPr>
            <p:cNvPr id="12" name="TextBox 56"/>
            <p:cNvSpPr txBox="1"/>
            <p:nvPr/>
          </p:nvSpPr>
          <p:spPr>
            <a:xfrm>
              <a:off x="3908185" y="63120"/>
              <a:ext cx="2701188" cy="1323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C</a:t>
              </a:r>
              <a:r>
                <a:rPr lang="en-US" altLang="zh-CN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ontents</a:t>
              </a:r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TC Avant Garde Gothic" pitchFamily="34" charset="0"/>
              </a:endParaRPr>
            </a:p>
          </p:txBody>
        </p:sp>
        <p:sp>
          <p:nvSpPr>
            <p:cNvPr id="13" name="TextBox 57"/>
            <p:cNvSpPr txBox="1"/>
            <p:nvPr/>
          </p:nvSpPr>
          <p:spPr>
            <a:xfrm>
              <a:off x="4643048" y="323945"/>
              <a:ext cx="1636711" cy="584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87773" y="391558"/>
            <a:ext cx="3075585" cy="713793"/>
            <a:chOff x="4101250" y="193687"/>
            <a:chExt cx="2701188" cy="713958"/>
          </a:xfrm>
        </p:grpSpPr>
        <p:sp>
          <p:nvSpPr>
            <p:cNvPr id="3" name="TextBox 2"/>
            <p:cNvSpPr txBox="1"/>
            <p:nvPr/>
          </p:nvSpPr>
          <p:spPr>
            <a:xfrm>
              <a:off x="4101250" y="193687"/>
              <a:ext cx="2701188" cy="58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TC Avant Garde Gothic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297387" y="323945"/>
              <a:ext cx="1636711" cy="58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源起</a:t>
              </a:r>
              <a:endParaRPr lang="zh-CN" altLang="en-US" sz="3200" b="1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10895" y="1105535"/>
            <a:ext cx="10237470" cy="407543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defPPr>
              <a:defRPr lang="zh-CN"/>
            </a:defPPr>
            <a:lvl1pPr algn="just">
              <a:lnSpc>
                <a:spcPts val="22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465" dirty="0">
                <a:solidFill>
                  <a:schemeClr val="tx1"/>
                </a:solidFill>
                <a:latin typeface="+mn-ea"/>
              </a:rPr>
              <a:t>    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美国学者J. Donald Walters（杰·唐纳·华特士）于1968年首次明确提出Education for life（生命教育）思想，并且在美国加州创建阿南达村、阿南达学校，开始倡导和践行生命教育思想。杰·唐纳·华特士著有《生命教育：与孩子一同迎向人生挑战》（Education for Life :Preparingchildren to meet the challenges），该书拓展了学校教育的定义，认为教育是融书本学习和人生体验于一体的过程，在此基础上对生命教育的目的、过程、任务和课程内容等做了阐述。</a:t>
            </a:r>
            <a:endParaRPr lang="zh-CN" altLang="en-US" sz="18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    我国在20世纪90年代开始全面实施素质教育，倡导以人为本，尊重、关心、理解、信任每一个人，一般认为，这是生命教育的开端。1997年，叶澜教授《让课堂焕发生命活力》一文的发表唤醒了我国教育研究者的“生命”意识。从此关于生命教育，生命与教育的关系，以及如何对待教育中的生命等研究如雨后春笋，遍地开花，研究热潮可以说前所未有。国内的专家、学者们从生命教育的内涵，实施生命教育的必要性，生命教育的内容、策略和方法，如何在学科教学和课堂教学中去实施，以及实施生命教育对教师的要求等方面进行了探讨和论述，具有很强的理论指导意义。</a:t>
            </a:r>
            <a:r>
              <a:rPr lang="zh-CN" altLang="en-US" sz="1465" dirty="0">
                <a:solidFill>
                  <a:schemeClr val="tx1"/>
                </a:solidFill>
                <a:latin typeface="+mn-ea"/>
              </a:rPr>
              <a:t> </a:t>
            </a:r>
            <a:endParaRPr lang="zh-CN" altLang="en-US" sz="1465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56" y="4874598"/>
            <a:ext cx="2145977" cy="19834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3773"/>
            <a:ext cx="12192000" cy="13142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95" y="4040956"/>
            <a:ext cx="991701" cy="11624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30" y="4573419"/>
            <a:ext cx="623392" cy="61558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68" y="4881211"/>
            <a:ext cx="1440160" cy="142212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47 -0.0966 C 0.25817 -0.10864 0.25487 -0.1179 0.24897 -0.12623 C 0.24688 -0.13734 0.24185 -0.14166 0.23647 -0.1466 C 0.2297 -0.15278 0.23716 -0.14753 0.23022 -0.15586 C 0.22258 -0.16481 0.2132 -0.17222 0.20418 -0.17623 C 0.17483 -0.17469 0.17813 -0.17808 0.16147 -0.17068 C 0.1573 -0.16574 0.15522 -0.15586 0.15209 -0.14845 C 0.14966 -0.13518 0.14515 -0.1216 0.14063 -0.10957 C 0.13942 -0.09722 0.14272 -0.08179 0.13959 -0.07068 C 0.1382 -0.06543 0.13161 -0.06481 0.12918 -0.06327 C 0.11494 -0.0537 0.10713 -0.05555 0.09063 -0.05401 C 0.08543 -0.05339 0.08022 -0.05278 0.07501 -0.05216 C 0.06598 -0.04815 0.05713 -0.04166 0.04793 -0.0392 C 0.04289 -0.03611 0.03855 -0.03364 0.03334 -0.03179 C 0.02657 -0.02592 0.03074 -0.0287 0.02084 -0.02438 C 0.01876 -0.02345 0.01668 -0.02191 0.01459 -0.02068 C 0.01355 -0.02006 0.01147 -0.01883 0.01147 -0.01883 C 0.00973 -0.0145 0.00834 -0.00957 0.00626 -0.00586 C 0.0047 -0.00308 5.27778E-6 -0.00031 5.27778E-6 -0.00031 " pathEditMode="relative" ptsTypes="ffffffffffffffffffA">
                                      <p:cBhvr>
                                        <p:cTn id="26" dur="5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427 0.13726 L -0.04323 0.09004 C -0.0431 0.07986 -0.04114 0.06736 -0.03724 0.05532 C -0.03242 0.04189 -0.02747 0.03171 -0.02278 0.02754 L 0.00013 0.00046 " pathEditMode="relative" rAng="18000000" ptsTypes="AAAAA">
                                      <p:cBhvr>
                                        <p:cTn id="31" dur="5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759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6719 0.0963 L -0.03672 0.10255 C -0.03073 0.10417 -0.02279 0.10139 -0.0155 0.09468 C -0.00703 0.0875 -0.00117 0.07893 0.00221 0.06829 L 0.01784 0.02245 " pathEditMode="relative" rAng="20040000" ptsTypes="AAAAA">
                                      <p:cBhvr>
                                        <p:cTn id="3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15383" y="474108"/>
            <a:ext cx="3075585" cy="713793"/>
            <a:chOff x="4101250" y="193687"/>
            <a:chExt cx="2701188" cy="713958"/>
          </a:xfrm>
        </p:grpSpPr>
        <p:sp>
          <p:nvSpPr>
            <p:cNvPr id="3" name="TextBox 2"/>
            <p:cNvSpPr txBox="1"/>
            <p:nvPr/>
          </p:nvSpPr>
          <p:spPr>
            <a:xfrm>
              <a:off x="4101250" y="193687"/>
              <a:ext cx="2701188" cy="58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TC Avant Garde Gothic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297387" y="323945"/>
              <a:ext cx="1636711" cy="58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关注</a:t>
              </a:r>
              <a:endParaRPr lang="zh-CN" altLang="en-US" sz="3200" b="1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58900" y="1537335"/>
            <a:ext cx="9474200" cy="378333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defPPr>
              <a:defRPr lang="zh-CN"/>
            </a:defPPr>
            <a:lvl1pPr algn="just">
              <a:lnSpc>
                <a:spcPts val="22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  <a:cs typeface="微软雅黑" panose="020B0503020204020204" pitchFamily="34" charset="-122"/>
              </a:rPr>
              <a:t>       </a:t>
            </a: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珍惜每个人自己的生命及珍惜别人的生命。这应该作为人类社会最基本的法则来遵守。然而遗憾的是，现代人越来越对此淡漠。自杀的现象不断发生，在许多国家和地区，自杀甚至己经成为第一死因。伤害和剥夺他人生命的事，在 20 世纪己经达到极致。 </a:t>
            </a:r>
            <a:endParaRPr lang="en-US" altLang="zh-CN" sz="2000" dirty="0">
              <a:solidFill>
                <a:schemeClr val="tx1"/>
              </a:solidFill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  <a:cs typeface="微软雅黑" panose="020B0503020204020204" pitchFamily="34" charset="-122"/>
              </a:rPr>
              <a:t>      1.</a:t>
            </a: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当前中学生漠视生命问题突出</a:t>
            </a: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 </a:t>
            </a:r>
            <a:endParaRPr lang="zh-CN" altLang="en-US" sz="2000" dirty="0">
              <a:solidFill>
                <a:schemeClr val="tx1"/>
              </a:solidFill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        漠视自己生命的问题、对其他生命的漠视问题</a:t>
            </a: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 </a:t>
            </a:r>
            <a:endParaRPr lang="zh-CN" altLang="en-US" sz="2000" dirty="0">
              <a:solidFill>
                <a:schemeClr val="tx1"/>
              </a:solidFill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     2.</a:t>
            </a: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  <a:sym typeface="+mn-ea"/>
              </a:rPr>
              <a:t>当前</a:t>
            </a: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中学生漠视生命简单</a:t>
            </a: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分析</a:t>
            </a:r>
            <a:endParaRPr lang="zh-CN" altLang="en-US" sz="2000" dirty="0">
              <a:solidFill>
                <a:schemeClr val="tx1"/>
              </a:solidFill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        中学生自身原因（身体发育的特点、心理发育的特点）</a:t>
            </a:r>
            <a:endParaRPr lang="zh-CN" altLang="en-US" sz="2000" dirty="0">
              <a:solidFill>
                <a:schemeClr val="tx1"/>
              </a:solidFill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        学校、家庭和社会等方面的原因</a:t>
            </a:r>
            <a:endParaRPr lang="zh-CN" altLang="en-US" sz="2000" dirty="0">
              <a:solidFill>
                <a:schemeClr val="tx1"/>
              </a:solidFill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     </a:t>
            </a:r>
            <a:r>
              <a:rPr lang="en-US" altLang="zh-CN" sz="2000" dirty="0">
                <a:solidFill>
                  <a:schemeClr val="tx1"/>
                </a:solidFill>
                <a:cs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chemeClr val="tx1"/>
                </a:solidFill>
                <a:cs typeface="微软雅黑" panose="020B0503020204020204" pitchFamily="34" charset="-122"/>
              </a:rPr>
              <a:t>疫情之下的生命教育 </a:t>
            </a:r>
            <a:endParaRPr lang="zh-CN" altLang="en-US" sz="2000" dirty="0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56" y="4874598"/>
            <a:ext cx="2145977" cy="19834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3773"/>
            <a:ext cx="12192000" cy="13142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95" y="4040956"/>
            <a:ext cx="991701" cy="11624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30" y="4573419"/>
            <a:ext cx="623392" cy="61558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68" y="4881211"/>
            <a:ext cx="1440160" cy="142212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47 -0.0966 C 0.25817 -0.10864 0.25487 -0.1179 0.24897 -0.12623 C 0.24688 -0.13734 0.24185 -0.14166 0.23647 -0.1466 C 0.2297 -0.15278 0.23716 -0.14753 0.23022 -0.15586 C 0.22258 -0.16481 0.2132 -0.17222 0.20418 -0.17623 C 0.17483 -0.17469 0.17813 -0.17808 0.16147 -0.17068 C 0.1573 -0.16574 0.15522 -0.15586 0.15209 -0.14845 C 0.14966 -0.13518 0.14515 -0.1216 0.14063 -0.10957 C 0.13942 -0.09722 0.14272 -0.08179 0.13959 -0.07068 C 0.1382 -0.06543 0.13161 -0.06481 0.12918 -0.06327 C 0.11494 -0.0537 0.10713 -0.05555 0.09063 -0.05401 C 0.08543 -0.05339 0.08022 -0.05278 0.07501 -0.05216 C 0.06598 -0.04815 0.05713 -0.04166 0.04793 -0.0392 C 0.04289 -0.03611 0.03855 -0.03364 0.03334 -0.03179 C 0.02657 -0.02592 0.03074 -0.0287 0.02084 -0.02438 C 0.01876 -0.02345 0.01668 -0.02191 0.01459 -0.02068 C 0.01355 -0.02006 0.01147 -0.01883 0.01147 -0.01883 C 0.00973 -0.0145 0.00834 -0.00957 0.00626 -0.00586 C 0.0047 -0.00308 5.27778E-6 -0.00031 5.27778E-6 -0.00031 " pathEditMode="relative" ptsTypes="ffffffffffffffffffA">
                                      <p:cBhvr>
                                        <p:cTn id="26" dur="5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427 0.13726 L -0.04323 0.09004 C -0.0431 0.07986 -0.04114 0.06736 -0.03724 0.05532 C -0.03242 0.04189 -0.02747 0.03171 -0.02278 0.02754 L 0.00013 0.00046 " pathEditMode="relative" rAng="18000000" ptsTypes="AAAAA">
                                      <p:cBhvr>
                                        <p:cTn id="31" dur="5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759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6719 0.0963 L -0.03672 0.10255 C -0.03073 0.10417 -0.02279 0.10139 -0.0155 0.09468 C -0.00703 0.0875 -0.00117 0.07893 0.00221 0.06829 L 0.01784 0.02245 " pathEditMode="relative" rAng="20040000" ptsTypes="AAAAA">
                                      <p:cBhvr>
                                        <p:cTn id="36" dur="5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55574" y="2630752"/>
            <a:ext cx="1601981" cy="864096"/>
            <a:chOff x="1691680" y="1098053"/>
            <a:chExt cx="1201486" cy="648072"/>
          </a:xfrm>
        </p:grpSpPr>
        <p:sp>
          <p:nvSpPr>
            <p:cNvPr id="23" name="五边形 22"/>
            <p:cNvSpPr/>
            <p:nvPr/>
          </p:nvSpPr>
          <p:spPr>
            <a:xfrm>
              <a:off x="1691680" y="1098053"/>
              <a:ext cx="1201486" cy="648072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9052" y="1268201"/>
              <a:ext cx="536023" cy="3078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5" kern="0" dirty="0">
                  <a:solidFill>
                    <a:prstClr val="white"/>
                  </a:solidFill>
                </a:rPr>
                <a:t>02</a:t>
              </a:r>
              <a:endParaRPr lang="zh-CN" altLang="en-US" sz="2665" kern="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524086" y="2648594"/>
            <a:ext cx="6750204" cy="864096"/>
            <a:chOff x="3363144" y="3654377"/>
            <a:chExt cx="5062653" cy="648072"/>
          </a:xfrm>
        </p:grpSpPr>
        <p:sp>
          <p:nvSpPr>
            <p:cNvPr id="41" name="矩形 17"/>
            <p:cNvSpPr/>
            <p:nvPr/>
          </p:nvSpPr>
          <p:spPr>
            <a:xfrm>
              <a:off x="3363144" y="3654377"/>
              <a:ext cx="5062653" cy="648072"/>
            </a:xfrm>
            <a:custGeom>
              <a:avLst/>
              <a:gdLst/>
              <a:ahLst/>
              <a:cxnLst/>
              <a:rect l="l" t="t" r="r" b="b"/>
              <a:pathLst>
                <a:path w="5062653" h="648072">
                  <a:moveTo>
                    <a:pt x="0" y="0"/>
                  </a:moveTo>
                  <a:lnTo>
                    <a:pt x="704800" y="0"/>
                  </a:lnTo>
                  <a:lnTo>
                    <a:pt x="4357853" y="0"/>
                  </a:lnTo>
                  <a:lnTo>
                    <a:pt x="5062653" y="0"/>
                  </a:lnTo>
                  <a:lnTo>
                    <a:pt x="5062653" y="648072"/>
                  </a:lnTo>
                  <a:lnTo>
                    <a:pt x="4357853" y="648072"/>
                  </a:lnTo>
                  <a:lnTo>
                    <a:pt x="704800" y="648072"/>
                  </a:lnTo>
                  <a:lnTo>
                    <a:pt x="0" y="648072"/>
                  </a:lnTo>
                  <a:lnTo>
                    <a:pt x="324036" y="3240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23928" y="3786425"/>
              <a:ext cx="4176464" cy="437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9E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dirty="0" smtClean="0">
                  <a:solidFill>
                    <a:srgbClr val="005828"/>
                  </a:solidFill>
                </a:rPr>
                <a:t>生命教育的内涵和意义</a:t>
              </a:r>
              <a:endParaRPr lang="zh-CN" altLang="en-US" sz="3200" dirty="0" smtClean="0">
                <a:solidFill>
                  <a:srgbClr val="005828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288063" y="328549"/>
            <a:ext cx="3075585" cy="1323439"/>
            <a:chOff x="3908185" y="63120"/>
            <a:chExt cx="2701188" cy="1323746"/>
          </a:xfrm>
        </p:grpSpPr>
        <p:sp>
          <p:nvSpPr>
            <p:cNvPr id="12" name="TextBox 56"/>
            <p:cNvSpPr txBox="1"/>
            <p:nvPr/>
          </p:nvSpPr>
          <p:spPr>
            <a:xfrm>
              <a:off x="3908185" y="63120"/>
              <a:ext cx="2701188" cy="1323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C</a:t>
              </a:r>
              <a:r>
                <a:rPr lang="en-US" altLang="zh-CN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TC Avant Garde Gothic" pitchFamily="34" charset="0"/>
                </a:rPr>
                <a:t>ontents</a:t>
              </a:r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TC Avant Garde Gothic" pitchFamily="34" charset="0"/>
              </a:endParaRPr>
            </a:p>
          </p:txBody>
        </p:sp>
        <p:sp>
          <p:nvSpPr>
            <p:cNvPr id="13" name="TextBox 57"/>
            <p:cNvSpPr txBox="1"/>
            <p:nvPr/>
          </p:nvSpPr>
          <p:spPr>
            <a:xfrm>
              <a:off x="4643048" y="323945"/>
              <a:ext cx="1636711" cy="584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3200" b="1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3"/>
          <p:cNvSpPr>
            <a:spLocks noChangeArrowheads="1"/>
          </p:cNvSpPr>
          <p:nvPr/>
        </p:nvSpPr>
        <p:spPr bwMode="auto">
          <a:xfrm>
            <a:off x="1103630" y="248285"/>
            <a:ext cx="700976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生命教育的内涵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生命的形式</a:t>
            </a:r>
            <a:endParaRPr lang="zh-CN" altLang="en-US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7" name="组合 3"/>
          <p:cNvGrpSpPr/>
          <p:nvPr/>
        </p:nvGrpSpPr>
        <p:grpSpPr bwMode="auto">
          <a:xfrm>
            <a:off x="6344756" y="1954741"/>
            <a:ext cx="846667" cy="846667"/>
            <a:chOff x="0" y="0"/>
            <a:chExt cx="634826" cy="634826"/>
          </a:xfrm>
        </p:grpSpPr>
        <p:sp>
          <p:nvSpPr>
            <p:cNvPr id="48" name="椭圆 4"/>
            <p:cNvSpPr>
              <a:spLocks noChangeArrowheads="1"/>
            </p:cNvSpPr>
            <p:nvPr/>
          </p:nvSpPr>
          <p:spPr bwMode="auto">
            <a:xfrm>
              <a:off x="0" y="0"/>
              <a:ext cx="634826" cy="634826"/>
            </a:xfrm>
            <a:prstGeom prst="ellipse">
              <a:avLst/>
            </a:prstGeom>
            <a:solidFill>
              <a:sysClr val="window" lastClr="FFFFFF"/>
            </a:solidFill>
            <a:ln w="12700" cap="flat" cmpd="sng">
              <a:solidFill>
                <a:srgbClr val="50A83F"/>
              </a:solidFill>
              <a:prstDash val="sysDot"/>
              <a:round/>
            </a:ln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3200" b="0" i="0" u="none" strike="noStrike" kern="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9" name="矩形 5"/>
            <p:cNvSpPr>
              <a:spLocks noChangeArrowheads="1"/>
            </p:cNvSpPr>
            <p:nvPr/>
          </p:nvSpPr>
          <p:spPr bwMode="auto">
            <a:xfrm>
              <a:off x="114473" y="86580"/>
              <a:ext cx="359615" cy="43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A</a:t>
              </a:r>
              <a:endParaRPr kumimoji="0" lang="zh-CN" altLang="en-US" sz="1865" b="0" i="0" u="none" strike="noStrike" kern="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grpSp>
        <p:nvGrpSpPr>
          <p:cNvPr id="50" name="组合 11"/>
          <p:cNvGrpSpPr/>
          <p:nvPr/>
        </p:nvGrpSpPr>
        <p:grpSpPr bwMode="auto">
          <a:xfrm>
            <a:off x="741938" y="1837205"/>
            <a:ext cx="5416551" cy="1747404"/>
            <a:chOff x="0" y="-5717"/>
            <a:chExt cx="4061990" cy="1311104"/>
          </a:xfrm>
        </p:grpSpPr>
        <p:sp>
          <p:nvSpPr>
            <p:cNvPr id="51" name="矩形 12"/>
            <p:cNvSpPr>
              <a:spLocks noChangeArrowheads="1"/>
            </p:cNvSpPr>
            <p:nvPr/>
          </p:nvSpPr>
          <p:spPr bwMode="auto">
            <a:xfrm>
              <a:off x="0" y="309606"/>
              <a:ext cx="4061990" cy="995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35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  </a:t>
              </a:r>
              <a:r>
                <a:rPr lang="zh-CN" altLang="en-US" sz="1335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种生命是自然的生命，是物种所先在设定的本能生命，因此是自在的生命，它为每个生命个体所承载。类生命是自我创生的自为生命，它是社会历史积淀的文化、科学、智慧等在个体身上的反映，因此它是精神的生命、智慧的生命和价值的生命。</a:t>
              </a:r>
              <a:endParaRPr lang="zh-CN" altLang="en-US" sz="1335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TextBox 13"/>
            <p:cNvSpPr>
              <a:spLocks noChangeArrowheads="1"/>
            </p:cNvSpPr>
            <p:nvPr/>
          </p:nvSpPr>
          <p:spPr bwMode="auto">
            <a:xfrm>
              <a:off x="739306" y="-5717"/>
              <a:ext cx="2582911" cy="31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35" dirty="0">
                  <a:solidFill>
                    <a:srgbClr val="005828"/>
                  </a:solidFill>
                  <a:latin typeface="Arial" panose="020B0604020202020204" pitchFamily="34" charset="0"/>
                  <a:ea typeface="方正大黑简体" pitchFamily="2" charset="-122"/>
                  <a:sym typeface="Arial" panose="020B0604020202020204" pitchFamily="34" charset="0"/>
                </a:rPr>
                <a:t>冯建军——种生命和类生命</a:t>
              </a:r>
              <a:endParaRPr lang="zh-CN" altLang="en-US" sz="2135" dirty="0">
                <a:solidFill>
                  <a:srgbClr val="005828"/>
                </a:solidFill>
                <a:latin typeface="Arial" panose="020B0604020202020204" pitchFamily="34" charset="0"/>
                <a:ea typeface="方正大黑简体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组合 20"/>
          <p:cNvGrpSpPr/>
          <p:nvPr/>
        </p:nvGrpSpPr>
        <p:grpSpPr bwMode="auto">
          <a:xfrm>
            <a:off x="6020192" y="3744452"/>
            <a:ext cx="846667" cy="846667"/>
            <a:chOff x="0" y="0"/>
            <a:chExt cx="634826" cy="634826"/>
          </a:xfrm>
        </p:grpSpPr>
        <p:sp>
          <p:nvSpPr>
            <p:cNvPr id="54" name="椭圆 21"/>
            <p:cNvSpPr>
              <a:spLocks noChangeArrowheads="1"/>
            </p:cNvSpPr>
            <p:nvPr/>
          </p:nvSpPr>
          <p:spPr bwMode="auto">
            <a:xfrm>
              <a:off x="0" y="0"/>
              <a:ext cx="634826" cy="634826"/>
            </a:xfrm>
            <a:prstGeom prst="ellipse">
              <a:avLst/>
            </a:prstGeom>
            <a:solidFill>
              <a:sysClr val="window" lastClr="FFFFFF"/>
            </a:solidFill>
            <a:ln w="12700" cap="flat" cmpd="sng">
              <a:solidFill>
                <a:srgbClr val="50A83F"/>
              </a:solidFill>
              <a:prstDash val="sysDot"/>
              <a:round/>
            </a:ln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3200" b="0" i="0" u="none" strike="noStrike" kern="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5" name="矩形 22"/>
            <p:cNvSpPr>
              <a:spLocks noChangeArrowheads="1"/>
            </p:cNvSpPr>
            <p:nvPr/>
          </p:nvSpPr>
          <p:spPr bwMode="auto">
            <a:xfrm>
              <a:off x="114473" y="86580"/>
              <a:ext cx="342788" cy="43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B</a:t>
              </a:r>
              <a:endParaRPr kumimoji="0" lang="zh-CN" altLang="en-US" sz="1865" b="0" i="0" u="none" strike="noStrike" kern="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294034" y="1559159"/>
            <a:ext cx="3797300" cy="3710517"/>
            <a:chOff x="5470525" y="1241425"/>
            <a:chExt cx="2847975" cy="2782888"/>
          </a:xfrm>
        </p:grpSpPr>
        <p:sp>
          <p:nvSpPr>
            <p:cNvPr id="57" name="椭圆 15"/>
            <p:cNvSpPr>
              <a:spLocks noChangeArrowheads="1"/>
            </p:cNvSpPr>
            <p:nvPr/>
          </p:nvSpPr>
          <p:spPr bwMode="auto">
            <a:xfrm>
              <a:off x="5668963" y="1439863"/>
              <a:ext cx="2649537" cy="1622425"/>
            </a:xfrm>
            <a:custGeom>
              <a:avLst/>
              <a:gdLst>
                <a:gd name="T0" fmla="*/ 0 w 2649754"/>
                <a:gd name="T1" fmla="*/ 0 h 1622361"/>
                <a:gd name="T2" fmla="*/ 2649754 w 2649754"/>
                <a:gd name="T3" fmla="*/ 1622361 h 1622361"/>
              </a:gdLst>
              <a:ahLst/>
              <a:cxnLst/>
              <a:rect l="T0" t="T1" r="T2" b="T3"/>
              <a:pathLst>
                <a:path w="2649754" h="1622361">
                  <a:moveTo>
                    <a:pt x="1333500" y="0"/>
                  </a:moveTo>
                  <a:cubicBezTo>
                    <a:pt x="2000437" y="0"/>
                    <a:pt x="2553019" y="489612"/>
                    <a:pt x="2649754" y="1129266"/>
                  </a:cubicBezTo>
                  <a:lnTo>
                    <a:pt x="2568691" y="1138443"/>
                  </a:lnTo>
                  <a:cubicBezTo>
                    <a:pt x="2476466" y="539562"/>
                    <a:pt x="1958463" y="81612"/>
                    <a:pt x="1333500" y="81612"/>
                  </a:cubicBezTo>
                  <a:cubicBezTo>
                    <a:pt x="642101" y="81612"/>
                    <a:pt x="81612" y="642101"/>
                    <a:pt x="81612" y="1333500"/>
                  </a:cubicBezTo>
                  <a:cubicBezTo>
                    <a:pt x="81612" y="1425630"/>
                    <a:pt x="91564" y="1515435"/>
                    <a:pt x="111147" y="1601748"/>
                  </a:cubicBezTo>
                  <a:lnTo>
                    <a:pt x="32264" y="1622361"/>
                  </a:lnTo>
                  <a:cubicBezTo>
                    <a:pt x="10844" y="1529479"/>
                    <a:pt x="0" y="1432756"/>
                    <a:pt x="0" y="1333500"/>
                  </a:cubicBezTo>
                  <a:cubicBezTo>
                    <a:pt x="0" y="597028"/>
                    <a:pt x="597028" y="0"/>
                    <a:pt x="1333500" y="0"/>
                  </a:cubicBezTo>
                  <a:close/>
                </a:path>
              </a:pathLst>
            </a:custGeom>
            <a:solidFill>
              <a:srgbClr val="509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3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8" name="椭圆 24"/>
            <p:cNvSpPr>
              <a:spLocks noChangeArrowheads="1"/>
            </p:cNvSpPr>
            <p:nvPr/>
          </p:nvSpPr>
          <p:spPr bwMode="auto">
            <a:xfrm>
              <a:off x="5470525" y="1241425"/>
              <a:ext cx="2093913" cy="2336800"/>
            </a:xfrm>
            <a:custGeom>
              <a:avLst/>
              <a:gdLst>
                <a:gd name="T0" fmla="*/ 0 w 2094503"/>
                <a:gd name="T1" fmla="*/ 0 h 2338295"/>
                <a:gd name="T2" fmla="*/ 2094503 w 2094503"/>
                <a:gd name="T3" fmla="*/ 2338295 h 2338295"/>
              </a:gdLst>
              <a:ahLst/>
              <a:cxnLst/>
              <a:rect l="T0" t="T1" r="T2" b="T3"/>
              <a:pathLst>
                <a:path w="2094503" h="2338295">
                  <a:moveTo>
                    <a:pt x="1532385" y="0"/>
                  </a:moveTo>
                  <a:cubicBezTo>
                    <a:pt x="1731018" y="0"/>
                    <a:pt x="1920824" y="37793"/>
                    <a:pt x="2094503" y="107848"/>
                  </a:cubicBezTo>
                  <a:lnTo>
                    <a:pt x="1998486" y="371121"/>
                  </a:lnTo>
                  <a:cubicBezTo>
                    <a:pt x="1854671" y="312366"/>
                    <a:pt x="1697250" y="280497"/>
                    <a:pt x="1532385" y="280497"/>
                  </a:cubicBezTo>
                  <a:cubicBezTo>
                    <a:pt x="840986" y="280497"/>
                    <a:pt x="280497" y="840986"/>
                    <a:pt x="280497" y="1532385"/>
                  </a:cubicBezTo>
                  <a:cubicBezTo>
                    <a:pt x="280497" y="1775223"/>
                    <a:pt x="349639" y="2001911"/>
                    <a:pt x="470476" y="2193112"/>
                  </a:cubicBezTo>
                  <a:lnTo>
                    <a:pt x="230808" y="2338295"/>
                  </a:lnTo>
                  <a:cubicBezTo>
                    <a:pt x="83953" y="2104875"/>
                    <a:pt x="0" y="1828434"/>
                    <a:pt x="0" y="1532385"/>
                  </a:cubicBezTo>
                  <a:cubicBezTo>
                    <a:pt x="0" y="686072"/>
                    <a:pt x="686072" y="0"/>
                    <a:pt x="1532385" y="0"/>
                  </a:cubicBezTo>
                  <a:close/>
                </a:path>
              </a:pathLst>
            </a:custGeom>
            <a:solidFill>
              <a:srgbClr val="458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3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9" name="椭圆 18"/>
            <p:cNvSpPr>
              <a:spLocks noChangeArrowheads="1"/>
            </p:cNvSpPr>
            <p:nvPr/>
          </p:nvSpPr>
          <p:spPr bwMode="auto">
            <a:xfrm>
              <a:off x="5749925" y="1520825"/>
              <a:ext cx="2503488" cy="2503488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 w="12700" cap="flat" cmpd="sng">
              <a:solidFill>
                <a:srgbClr val="50A83F"/>
              </a:solidFill>
              <a:prstDash val="sysDot"/>
              <a:round/>
            </a:ln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3200">
                <a:solidFill>
                  <a:srgbClr val="70AD47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60" name="组合 11"/>
          <p:cNvGrpSpPr/>
          <p:nvPr/>
        </p:nvGrpSpPr>
        <p:grpSpPr bwMode="auto">
          <a:xfrm>
            <a:off x="320671" y="3744813"/>
            <a:ext cx="5416551" cy="2584334"/>
            <a:chOff x="0" y="62415"/>
            <a:chExt cx="4061990" cy="1939066"/>
          </a:xfrm>
        </p:grpSpPr>
        <p:sp>
          <p:nvSpPr>
            <p:cNvPr id="61" name="矩形 12"/>
            <p:cNvSpPr>
              <a:spLocks noChangeArrowheads="1"/>
            </p:cNvSpPr>
            <p:nvPr/>
          </p:nvSpPr>
          <p:spPr bwMode="auto">
            <a:xfrm>
              <a:off x="0" y="309606"/>
              <a:ext cx="4061990" cy="169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35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  </a:t>
              </a:r>
              <a:r>
                <a:rPr lang="zh-CN" altLang="en-US" sz="1335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自然生命是人的生命存在的物质载体和本能性的存在方式，是最基本的生命尺度。精神生命是人在满足自己的自然生命的基础上，追求超越于自然生命的一种生命形式。价值生命</a:t>
              </a:r>
              <a:r>
                <a:rPr lang="zh-CN" altLang="en-US" sz="1335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是人存在的基础和依据，人之为人的本质应该说就是一种意义性的存在。智慧生命则是指对于人及其行为、思想以及于其存在的相关环境及事物、现象进行反思、探究，从而使人类的认识更加明晰、正确、深刻，使人类的精神更加健康、完满、崇高的一种生命存在状态。</a:t>
              </a:r>
              <a:endParaRPr lang="zh-CN" altLang="en-US" sz="1335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2" name="TextBox 13"/>
            <p:cNvSpPr>
              <a:spLocks noChangeArrowheads="1"/>
            </p:cNvSpPr>
            <p:nvPr/>
          </p:nvSpPr>
          <p:spPr bwMode="auto">
            <a:xfrm>
              <a:off x="943120" y="62415"/>
              <a:ext cx="2175283" cy="31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35" dirty="0">
                  <a:solidFill>
                    <a:srgbClr val="005828"/>
                  </a:solidFill>
                  <a:latin typeface="Arial" panose="020B0604020202020204" pitchFamily="34" charset="0"/>
                  <a:ea typeface="方正大黑简体" pitchFamily="2" charset="-122"/>
                  <a:sym typeface="Arial" panose="020B0604020202020204" pitchFamily="34" charset="0"/>
                </a:rPr>
                <a:t>刘济良</a:t>
              </a:r>
              <a:r>
                <a:rPr lang="en-US" altLang="zh-CN" sz="2135" dirty="0">
                  <a:solidFill>
                    <a:srgbClr val="005828"/>
                  </a:solidFill>
                  <a:latin typeface="Arial" panose="020B0604020202020204" pitchFamily="34" charset="0"/>
                  <a:ea typeface="方正大黑简体" pitchFamily="2" charset="-122"/>
                  <a:sym typeface="Arial" panose="020B0604020202020204" pitchFamily="34" charset="0"/>
                </a:rPr>
                <a:t>——</a:t>
              </a:r>
              <a:r>
                <a:rPr lang="zh-CN" altLang="en-US" sz="2135" dirty="0">
                  <a:solidFill>
                    <a:srgbClr val="005828"/>
                  </a:solidFill>
                  <a:latin typeface="Arial" panose="020B0604020202020204" pitchFamily="34" charset="0"/>
                  <a:ea typeface="方正大黑简体" pitchFamily="2" charset="-122"/>
                  <a:sym typeface="Arial" panose="020B0604020202020204" pitchFamily="34" charset="0"/>
                </a:rPr>
                <a:t>多维的划分</a:t>
              </a:r>
              <a:endParaRPr lang="zh-CN" altLang="en-US" sz="2135" dirty="0">
                <a:solidFill>
                  <a:srgbClr val="005828"/>
                </a:solidFill>
                <a:latin typeface="Arial" panose="020B0604020202020204" pitchFamily="34" charset="0"/>
                <a:ea typeface="方正大黑简体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3"/>
          <p:cNvSpPr>
            <a:spLocks noChangeArrowheads="1"/>
          </p:cNvSpPr>
          <p:nvPr/>
        </p:nvSpPr>
        <p:spPr bwMode="auto">
          <a:xfrm>
            <a:off x="1103630" y="248285"/>
            <a:ext cx="700976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生命教育的定义</a:t>
            </a:r>
            <a:endParaRPr lang="zh-CN" altLang="zh-CN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7" name="组合 3"/>
          <p:cNvGrpSpPr/>
          <p:nvPr/>
        </p:nvGrpSpPr>
        <p:grpSpPr bwMode="auto">
          <a:xfrm>
            <a:off x="6344756" y="1954741"/>
            <a:ext cx="846667" cy="846667"/>
            <a:chOff x="0" y="0"/>
            <a:chExt cx="634826" cy="634826"/>
          </a:xfrm>
        </p:grpSpPr>
        <p:sp>
          <p:nvSpPr>
            <p:cNvPr id="48" name="椭圆 4"/>
            <p:cNvSpPr>
              <a:spLocks noChangeArrowheads="1"/>
            </p:cNvSpPr>
            <p:nvPr/>
          </p:nvSpPr>
          <p:spPr bwMode="auto">
            <a:xfrm>
              <a:off x="0" y="0"/>
              <a:ext cx="634826" cy="634826"/>
            </a:xfrm>
            <a:prstGeom prst="ellipse">
              <a:avLst/>
            </a:prstGeom>
            <a:solidFill>
              <a:sysClr val="window" lastClr="FFFFFF"/>
            </a:solidFill>
            <a:ln w="12700" cap="flat" cmpd="sng">
              <a:solidFill>
                <a:srgbClr val="50A83F"/>
              </a:solidFill>
              <a:prstDash val="sysDot"/>
              <a:round/>
            </a:ln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3200" b="0" i="0" u="none" strike="noStrike" kern="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9" name="矩形 5"/>
            <p:cNvSpPr>
              <a:spLocks noChangeArrowheads="1"/>
            </p:cNvSpPr>
            <p:nvPr/>
          </p:nvSpPr>
          <p:spPr bwMode="auto">
            <a:xfrm>
              <a:off x="114473" y="86580"/>
              <a:ext cx="359615" cy="43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A</a:t>
              </a:r>
              <a:endParaRPr kumimoji="0" lang="zh-CN" altLang="en-US" sz="1865" b="0" i="0" u="none" strike="noStrike" kern="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grpSp>
        <p:nvGrpSpPr>
          <p:cNvPr id="50" name="组合 11"/>
          <p:cNvGrpSpPr/>
          <p:nvPr/>
        </p:nvGrpSpPr>
        <p:grpSpPr bwMode="auto">
          <a:xfrm>
            <a:off x="696218" y="1559075"/>
            <a:ext cx="5416551" cy="2056649"/>
            <a:chOff x="0" y="-5717"/>
            <a:chExt cx="4061990" cy="1543135"/>
          </a:xfrm>
        </p:grpSpPr>
        <p:sp>
          <p:nvSpPr>
            <p:cNvPr id="51" name="矩形 12"/>
            <p:cNvSpPr>
              <a:spLocks noChangeArrowheads="1"/>
            </p:cNvSpPr>
            <p:nvPr/>
          </p:nvSpPr>
          <p:spPr bwMode="auto">
            <a:xfrm>
              <a:off x="0" y="309606"/>
              <a:ext cx="4061990" cy="122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35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  </a:t>
              </a:r>
              <a:r>
                <a:rPr lang="zh-CN" altLang="en-US" sz="1335" dirty="0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生命教育，顾名思义就是有关生命的教育。学校生命教育是通过对中小学生进行生命的孕育、生命发展知识的教授，让他们对自己有一定的认识，对他人的生命抱珍惜和尊重的态度，并让学生在受教育的过程中，培养对社会及他人，尤其是残疾人的爱心，使中小学生在人格上获得全面发展。</a:t>
              </a:r>
              <a:endParaRPr lang="zh-CN" altLang="en-US" sz="1335" dirty="0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TextBox 13"/>
            <p:cNvSpPr>
              <a:spLocks noChangeArrowheads="1"/>
            </p:cNvSpPr>
            <p:nvPr/>
          </p:nvSpPr>
          <p:spPr bwMode="auto">
            <a:xfrm>
              <a:off x="1045027" y="-5717"/>
              <a:ext cx="1971470" cy="31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35" dirty="0">
                  <a:solidFill>
                    <a:srgbClr val="005828"/>
                  </a:solidFill>
                  <a:latin typeface="Arial" panose="020B0604020202020204" pitchFamily="34" charset="0"/>
                  <a:ea typeface="方正大黑简体" pitchFamily="2" charset="-122"/>
                  <a:sym typeface="Arial" panose="020B0604020202020204" pitchFamily="34" charset="0"/>
                </a:rPr>
                <a:t>华南师范大学王学风</a:t>
              </a:r>
              <a:endParaRPr lang="zh-CN" altLang="en-US" sz="2135" dirty="0">
                <a:solidFill>
                  <a:srgbClr val="005828"/>
                </a:solidFill>
                <a:latin typeface="Arial" panose="020B0604020202020204" pitchFamily="34" charset="0"/>
                <a:ea typeface="方正大黑简体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组合 20"/>
          <p:cNvGrpSpPr/>
          <p:nvPr/>
        </p:nvGrpSpPr>
        <p:grpSpPr bwMode="auto">
          <a:xfrm>
            <a:off x="6020192" y="3744452"/>
            <a:ext cx="846667" cy="846667"/>
            <a:chOff x="0" y="0"/>
            <a:chExt cx="634826" cy="634826"/>
          </a:xfrm>
        </p:grpSpPr>
        <p:sp>
          <p:nvSpPr>
            <p:cNvPr id="54" name="椭圆 21"/>
            <p:cNvSpPr>
              <a:spLocks noChangeArrowheads="1"/>
            </p:cNvSpPr>
            <p:nvPr/>
          </p:nvSpPr>
          <p:spPr bwMode="auto">
            <a:xfrm>
              <a:off x="0" y="0"/>
              <a:ext cx="634826" cy="634826"/>
            </a:xfrm>
            <a:prstGeom prst="ellipse">
              <a:avLst/>
            </a:prstGeom>
            <a:solidFill>
              <a:sysClr val="window" lastClr="FFFFFF"/>
            </a:solidFill>
            <a:ln w="12700" cap="flat" cmpd="sng">
              <a:solidFill>
                <a:srgbClr val="50A83F"/>
              </a:solidFill>
              <a:prstDash val="sysDot"/>
              <a:round/>
            </a:ln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3200" b="0" i="0" u="none" strike="noStrike" kern="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5" name="矩形 22"/>
            <p:cNvSpPr>
              <a:spLocks noChangeArrowheads="1"/>
            </p:cNvSpPr>
            <p:nvPr/>
          </p:nvSpPr>
          <p:spPr bwMode="auto">
            <a:xfrm>
              <a:off x="114473" y="86580"/>
              <a:ext cx="342788" cy="43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B</a:t>
              </a:r>
              <a:endParaRPr kumimoji="0" lang="zh-CN" altLang="en-US" sz="1865" b="0" i="0" u="none" strike="noStrike" kern="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294034" y="1559159"/>
            <a:ext cx="3797300" cy="3710517"/>
            <a:chOff x="5470525" y="1241425"/>
            <a:chExt cx="2847975" cy="2782888"/>
          </a:xfrm>
        </p:grpSpPr>
        <p:sp>
          <p:nvSpPr>
            <p:cNvPr id="57" name="椭圆 15"/>
            <p:cNvSpPr>
              <a:spLocks noChangeArrowheads="1"/>
            </p:cNvSpPr>
            <p:nvPr/>
          </p:nvSpPr>
          <p:spPr bwMode="auto">
            <a:xfrm>
              <a:off x="5668963" y="1439863"/>
              <a:ext cx="2649537" cy="1622425"/>
            </a:xfrm>
            <a:custGeom>
              <a:avLst/>
              <a:gdLst>
                <a:gd name="T0" fmla="*/ 0 w 2649754"/>
                <a:gd name="T1" fmla="*/ 0 h 1622361"/>
                <a:gd name="T2" fmla="*/ 2649754 w 2649754"/>
                <a:gd name="T3" fmla="*/ 1622361 h 1622361"/>
              </a:gdLst>
              <a:ahLst/>
              <a:cxnLst/>
              <a:rect l="T0" t="T1" r="T2" b="T3"/>
              <a:pathLst>
                <a:path w="2649754" h="1622361">
                  <a:moveTo>
                    <a:pt x="1333500" y="0"/>
                  </a:moveTo>
                  <a:cubicBezTo>
                    <a:pt x="2000437" y="0"/>
                    <a:pt x="2553019" y="489612"/>
                    <a:pt x="2649754" y="1129266"/>
                  </a:cubicBezTo>
                  <a:lnTo>
                    <a:pt x="2568691" y="1138443"/>
                  </a:lnTo>
                  <a:cubicBezTo>
                    <a:pt x="2476466" y="539562"/>
                    <a:pt x="1958463" y="81612"/>
                    <a:pt x="1333500" y="81612"/>
                  </a:cubicBezTo>
                  <a:cubicBezTo>
                    <a:pt x="642101" y="81612"/>
                    <a:pt x="81612" y="642101"/>
                    <a:pt x="81612" y="1333500"/>
                  </a:cubicBezTo>
                  <a:cubicBezTo>
                    <a:pt x="81612" y="1425630"/>
                    <a:pt x="91564" y="1515435"/>
                    <a:pt x="111147" y="1601748"/>
                  </a:cubicBezTo>
                  <a:lnTo>
                    <a:pt x="32264" y="1622361"/>
                  </a:lnTo>
                  <a:cubicBezTo>
                    <a:pt x="10844" y="1529479"/>
                    <a:pt x="0" y="1432756"/>
                    <a:pt x="0" y="1333500"/>
                  </a:cubicBezTo>
                  <a:cubicBezTo>
                    <a:pt x="0" y="597028"/>
                    <a:pt x="597028" y="0"/>
                    <a:pt x="1333500" y="0"/>
                  </a:cubicBezTo>
                  <a:close/>
                </a:path>
              </a:pathLst>
            </a:custGeom>
            <a:solidFill>
              <a:srgbClr val="509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3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8" name="椭圆 24"/>
            <p:cNvSpPr>
              <a:spLocks noChangeArrowheads="1"/>
            </p:cNvSpPr>
            <p:nvPr/>
          </p:nvSpPr>
          <p:spPr bwMode="auto">
            <a:xfrm>
              <a:off x="5470525" y="1241425"/>
              <a:ext cx="2093913" cy="2336800"/>
            </a:xfrm>
            <a:custGeom>
              <a:avLst/>
              <a:gdLst>
                <a:gd name="T0" fmla="*/ 0 w 2094503"/>
                <a:gd name="T1" fmla="*/ 0 h 2338295"/>
                <a:gd name="T2" fmla="*/ 2094503 w 2094503"/>
                <a:gd name="T3" fmla="*/ 2338295 h 2338295"/>
              </a:gdLst>
              <a:ahLst/>
              <a:cxnLst/>
              <a:rect l="T0" t="T1" r="T2" b="T3"/>
              <a:pathLst>
                <a:path w="2094503" h="2338295">
                  <a:moveTo>
                    <a:pt x="1532385" y="0"/>
                  </a:moveTo>
                  <a:cubicBezTo>
                    <a:pt x="1731018" y="0"/>
                    <a:pt x="1920824" y="37793"/>
                    <a:pt x="2094503" y="107848"/>
                  </a:cubicBezTo>
                  <a:lnTo>
                    <a:pt x="1998486" y="371121"/>
                  </a:lnTo>
                  <a:cubicBezTo>
                    <a:pt x="1854671" y="312366"/>
                    <a:pt x="1697250" y="280497"/>
                    <a:pt x="1532385" y="280497"/>
                  </a:cubicBezTo>
                  <a:cubicBezTo>
                    <a:pt x="840986" y="280497"/>
                    <a:pt x="280497" y="840986"/>
                    <a:pt x="280497" y="1532385"/>
                  </a:cubicBezTo>
                  <a:cubicBezTo>
                    <a:pt x="280497" y="1775223"/>
                    <a:pt x="349639" y="2001911"/>
                    <a:pt x="470476" y="2193112"/>
                  </a:cubicBezTo>
                  <a:lnTo>
                    <a:pt x="230808" y="2338295"/>
                  </a:lnTo>
                  <a:cubicBezTo>
                    <a:pt x="83953" y="2104875"/>
                    <a:pt x="0" y="1828434"/>
                    <a:pt x="0" y="1532385"/>
                  </a:cubicBezTo>
                  <a:cubicBezTo>
                    <a:pt x="0" y="686072"/>
                    <a:pt x="686072" y="0"/>
                    <a:pt x="1532385" y="0"/>
                  </a:cubicBezTo>
                  <a:close/>
                </a:path>
              </a:pathLst>
            </a:custGeom>
            <a:solidFill>
              <a:srgbClr val="458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320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9" name="椭圆 18"/>
            <p:cNvSpPr>
              <a:spLocks noChangeArrowheads="1"/>
            </p:cNvSpPr>
            <p:nvPr/>
          </p:nvSpPr>
          <p:spPr bwMode="auto">
            <a:xfrm>
              <a:off x="5749925" y="1520825"/>
              <a:ext cx="2503488" cy="2503488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 w="12700" cap="flat" cmpd="sng">
              <a:solidFill>
                <a:srgbClr val="50A83F"/>
              </a:solidFill>
              <a:prstDash val="sysDot"/>
              <a:round/>
            </a:ln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3200">
                <a:solidFill>
                  <a:srgbClr val="70AD47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60" name="组合 11"/>
          <p:cNvGrpSpPr/>
          <p:nvPr/>
        </p:nvGrpSpPr>
        <p:grpSpPr bwMode="auto">
          <a:xfrm>
            <a:off x="320671" y="3654009"/>
            <a:ext cx="5416551" cy="2675138"/>
            <a:chOff x="0" y="-5717"/>
            <a:chExt cx="4061990" cy="2007198"/>
          </a:xfrm>
        </p:grpSpPr>
        <p:sp>
          <p:nvSpPr>
            <p:cNvPr id="61" name="矩形 12"/>
            <p:cNvSpPr>
              <a:spLocks noChangeArrowheads="1"/>
            </p:cNvSpPr>
            <p:nvPr/>
          </p:nvSpPr>
          <p:spPr bwMode="auto">
            <a:xfrm>
              <a:off x="0" y="309606"/>
              <a:ext cx="4061990" cy="169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 defTabSz="9144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35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  </a:t>
              </a:r>
              <a:r>
                <a:rPr lang="zh-CN" altLang="en-US" sz="1335">
                  <a:solidFill>
                    <a:srgbClr val="005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生命教育有广义与狭义之分，广义的生命教育是一种全人培养的教育，从肯定、珍惜个人自我生命价值，到他人、社会乃至自然、宇宙的价值，并涉及生死尊严、信仰问题的探讨，包括生死达观教育、认识哲学教育、情绪辅导教育、创造思考教育、多元智慧教育、终身学习教育、生活伦理教育、两性教育、公民道德教育、社会公益教育、环境教育等多个方面。狭义的生命教育是一种人生观教育，教育学生认识生命、尊重生命、热爱生命，进而珍惜生命。</a:t>
              </a:r>
              <a:endParaRPr lang="zh-CN" altLang="en-US" sz="1335">
                <a:solidFill>
                  <a:srgbClr val="005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2" name="TextBox 13"/>
            <p:cNvSpPr>
              <a:spLocks noChangeArrowheads="1"/>
            </p:cNvSpPr>
            <p:nvPr/>
          </p:nvSpPr>
          <p:spPr bwMode="auto">
            <a:xfrm>
              <a:off x="1554562" y="-5717"/>
              <a:ext cx="952401" cy="31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35" dirty="0">
                  <a:solidFill>
                    <a:srgbClr val="005828"/>
                  </a:solidFill>
                  <a:latin typeface="Arial" panose="020B0604020202020204" pitchFamily="34" charset="0"/>
                  <a:ea typeface="方正大黑简体" pitchFamily="2" charset="-122"/>
                  <a:sym typeface="Arial" panose="020B0604020202020204" pitchFamily="34" charset="0"/>
                </a:rPr>
                <a:t>百度分享</a:t>
              </a:r>
              <a:endParaRPr lang="zh-CN" altLang="en-US" sz="2135" dirty="0">
                <a:solidFill>
                  <a:srgbClr val="005828"/>
                </a:solidFill>
                <a:latin typeface="Arial" panose="020B0604020202020204" pitchFamily="34" charset="0"/>
                <a:ea typeface="方正大黑简体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1103446" y="248259"/>
            <a:ext cx="4651077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生命教育的意义</a:t>
            </a:r>
            <a:endParaRPr lang="zh-CN" altLang="zh-CN" sz="3200" b="1" dirty="0">
              <a:solidFill>
                <a:schemeClr val="bg1"/>
              </a:solidFill>
              <a:effectLst>
                <a:outerShdw blurRad="1778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89844" y="1821351"/>
            <a:ext cx="3702035" cy="4343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29" rIns="91460" bIns="45729" rtlCol="0" anchor="ctr"/>
          <a:lstStyle/>
          <a:p>
            <a:pPr algn="ctr"/>
            <a:endParaRPr lang="zh-CN" altLang="en-US" sz="3200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1889844" y="1426293"/>
            <a:ext cx="3702035" cy="790115"/>
          </a:xfrm>
          <a:prstGeom prst="homePlate">
            <a:avLst>
              <a:gd name="adj" fmla="val 63872"/>
            </a:avLst>
          </a:prstGeom>
          <a:solidFill>
            <a:srgbClr val="00B050"/>
          </a:solidFill>
          <a:ln w="9525">
            <a:noFill/>
            <a:miter lim="800000"/>
          </a:ln>
        </p:spPr>
        <p:txBody>
          <a:bodyPr wrap="none" lIns="91460" tIns="45729" rIns="91460" bIns="45729" anchor="ctr"/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意义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3879" y="2492264"/>
            <a:ext cx="3558000" cy="3610610"/>
          </a:xfrm>
          <a:prstGeom prst="rect">
            <a:avLst/>
          </a:prstGeom>
          <a:noFill/>
        </p:spPr>
        <p:txBody>
          <a:bodyPr wrap="square" lIns="91460" tIns="45729" rIns="91460" bIns="45729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所谓意义就是某个事物能够用来做些什么，接触者能从中获取什么。</a:t>
            </a:r>
            <a:endParaRPr lang="zh-CN" altLang="en-US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外生命教育的目标大致分为三个方面：(1)认识生命，探索自然界的生命现象，让学生了解生命的起源，生命真、善、美的本质；(2)探索心灵，启迪学生珍爱生命，发扬善性，学会关爱生命，建立自我意识，对生命充满希望；(3)激励学生快乐成长，规划人生，激发潜能，学会保护生命，自我实现。</a:t>
            </a:r>
            <a:endParaRPr lang="zh-CN" altLang="en-US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82904" y="1821351"/>
            <a:ext cx="3702035" cy="4343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60" tIns="45729" rIns="91460" bIns="45729" rtlCol="0" anchor="ctr"/>
          <a:lstStyle/>
          <a:p>
            <a:pPr algn="ctr"/>
            <a:endParaRPr lang="zh-CN" altLang="en-US" sz="3200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 flipH="1">
            <a:off x="6282904" y="1426293"/>
            <a:ext cx="3702035" cy="790115"/>
          </a:xfrm>
          <a:prstGeom prst="homePlate">
            <a:avLst>
              <a:gd name="adj" fmla="val 63872"/>
            </a:avLst>
          </a:prstGeom>
          <a:solidFill>
            <a:srgbClr val="005828"/>
          </a:solidFill>
          <a:ln w="9525">
            <a:noFill/>
            <a:miter lim="800000"/>
          </a:ln>
        </p:spPr>
        <p:txBody>
          <a:bodyPr wrap="none" lIns="91460" tIns="45729" rIns="91460" bIns="45729" anchor="ctr"/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概括表述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4549" y="2987564"/>
            <a:ext cx="3558000" cy="2011045"/>
          </a:xfrm>
          <a:prstGeom prst="rect">
            <a:avLst/>
          </a:prstGeom>
          <a:noFill/>
        </p:spPr>
        <p:txBody>
          <a:bodyPr wrap="square" lIns="91460" tIns="45729" rIns="91460" bIns="45729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、生命的意识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、生存的技能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、人生的价值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79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79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79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  <p:bldP spid="10" grpId="0" bldLvl="0" animBg="1"/>
      <p:bldP spid="11" grpId="0"/>
      <p:bldP spid="11" grpId="1"/>
      <p:bldP spid="12" grpId="0" bldLvl="0" animBg="1"/>
      <p:bldP spid="13" grpId="0" bldLvl="0" animBg="1"/>
      <p:bldP spid="14" grpId="0"/>
      <p:bldP spid="14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412,&quot;width&quot;:6240}"/>
</p:tagLst>
</file>

<file path=ppt/tags/tag2.xml><?xml version="1.0" encoding="utf-8"?>
<p:tagLst xmlns:p="http://schemas.openxmlformats.org/presentationml/2006/main">
  <p:tag name="KSO_WM_UNIT_PLACING_PICTURE_USER_VIEWPORT" val="{&quot;height&quot;:9420,&quot;width&quot;:6180}"/>
</p:tagLst>
</file>

<file path=ppt/theme/theme1.xml><?xml version="1.0" encoding="utf-8"?>
<a:theme xmlns:a="http://schemas.openxmlformats.org/drawingml/2006/main" name="Office 主题">
  <a:themeElements>
    <a:clrScheme name="绿色系">
      <a:dk1>
        <a:sysClr val="windowText" lastClr="000000"/>
      </a:dk1>
      <a:lt1>
        <a:sysClr val="window" lastClr="FFFFFF"/>
      </a:lt1>
      <a:dk2>
        <a:srgbClr val="00823B"/>
      </a:dk2>
      <a:lt2>
        <a:srgbClr val="CAF278"/>
      </a:lt2>
      <a:accent1>
        <a:srgbClr val="A9EA25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2471</Words>
  <Application>WPS 演示</Application>
  <PresentationFormat>宽屏</PresentationFormat>
  <Paragraphs>232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Hiragino Sans GB W6</vt:lpstr>
      <vt:lpstr>ITC Avant Garde Gothic</vt:lpstr>
      <vt:lpstr>Segoe Print</vt:lpstr>
      <vt:lpstr>Calibri</vt:lpstr>
      <vt:lpstr>时尚中黑简体</vt:lpstr>
      <vt:lpstr>黑体</vt:lpstr>
      <vt:lpstr>华文隶书</vt:lpstr>
      <vt:lpstr>Calibri</vt:lpstr>
      <vt:lpstr>方正大黑简体</vt:lpstr>
      <vt:lpstr>Arial Unicode MS</vt:lpstr>
      <vt:lpstr>Franklin Gothic Medium</vt:lpstr>
      <vt:lpstr>Franklin Gothic Book</vt:lpstr>
      <vt:lpstr>华文黑体</vt:lpstr>
      <vt:lpstr>Century Gothic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小老徐</cp:lastModifiedBy>
  <cp:revision>102</cp:revision>
  <dcterms:created xsi:type="dcterms:W3CDTF">2015-06-17T06:21:00Z</dcterms:created>
  <dcterms:modified xsi:type="dcterms:W3CDTF">2020-08-28T14:09:13Z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2052-11.1.0.9926</vt:lpwstr>
  </property>
</Properties>
</file>