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3"/>
  </p:sldMasterIdLst>
  <p:notesMasterIdLst>
    <p:notesMasterId r:id="rId14"/>
  </p:notesMasterIdLst>
  <p:sldIdLst>
    <p:sldId id="258" r:id="rId4"/>
    <p:sldId id="261" r:id="rId5"/>
    <p:sldId id="282" r:id="rId6"/>
    <p:sldId id="281" r:id="rId7"/>
    <p:sldId id="286" r:id="rId8"/>
    <p:sldId id="262" r:id="rId9"/>
    <p:sldId id="288" r:id="rId10"/>
    <p:sldId id="284" r:id="rId11"/>
    <p:sldId id="290" r:id="rId12"/>
    <p:sldId id="291" r:id="rId13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A99F9D"/>
    <a:srgbClr val="C6B0A0"/>
    <a:srgbClr val="BDC8C0"/>
    <a:srgbClr val="ECD9CA"/>
    <a:srgbClr val="AAA09E"/>
    <a:srgbClr val="BCC7BF"/>
    <a:srgbClr val="CCB5A5"/>
    <a:srgbClr val="E1DDDC"/>
    <a:srgbClr val="F2F2F2"/>
    <a:srgbClr val="F6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1" autoAdjust="0"/>
    <p:restoredTop sz="96314" autoAdjust="0"/>
  </p:normalViewPr>
  <p:slideViewPr>
    <p:cSldViewPr snapToGrid="0">
      <p:cViewPr varScale="1">
        <p:scale>
          <a:sx n="57" d="100"/>
          <a:sy n="57" d="100"/>
        </p:scale>
        <p:origin x="-102" y="-1200"/>
      </p:cViewPr>
      <p:guideLst>
        <p:guide orient="horz" pos="2160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16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觅知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07605" y="62786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file:///C:\Users\huayi\AppData\Local\Temp\wps\INetCache\879583f4d25dbe3e243148f2bb035a73" TargetMode="Externa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tags" Target="../tags/tag4.xml"/><Relationship Id="rId4" Type="http://schemas.openxmlformats.org/officeDocument/2006/relationships/image" Target="../media/image6.png"/><Relationship Id="rId3" Type="http://schemas.openxmlformats.org/officeDocument/2006/relationships/tags" Target="../tags/tag3.xml"/><Relationship Id="rId2" Type="http://schemas.microsoft.com/office/2007/relationships/media" Target="../media/media1.mp4"/><Relationship Id="rId1" Type="http://schemas.openxmlformats.org/officeDocument/2006/relationships/video" Target="NULL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635"/>
            <a:ext cx="12192000" cy="6858000"/>
          </a:xfrm>
          <a:prstGeom prst="rect">
            <a:avLst/>
          </a:prstGeom>
          <a:solidFill>
            <a:srgbClr val="AAA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3958" y="1130642"/>
            <a:ext cx="9425353" cy="4595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68434" y="544586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273705" y="3429000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96166" y="5127918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08759" y="1894744"/>
            <a:ext cx="731226" cy="73122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46800" y="3755781"/>
            <a:ext cx="347296" cy="34729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579720" y="957629"/>
            <a:ext cx="347296" cy="347296"/>
          </a:xfrm>
          <a:prstGeom prst="ellipse">
            <a:avLst/>
          </a:prstGeom>
          <a:solidFill>
            <a:srgbClr val="BCC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645356" y="4829175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587999" y="4508890"/>
            <a:ext cx="1016000" cy="152400"/>
            <a:chOff x="-2407920" y="-1463040"/>
            <a:chExt cx="1828800" cy="274320"/>
          </a:xfrm>
          <a:solidFill>
            <a:srgbClr val="ECD9CA"/>
          </a:solidFill>
        </p:grpSpPr>
        <p:sp>
          <p:nvSpPr>
            <p:cNvPr id="14" name="椭圆 13"/>
            <p:cNvSpPr/>
            <p:nvPr/>
          </p:nvSpPr>
          <p:spPr>
            <a:xfrm>
              <a:off x="-240792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-188976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-137160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-85344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598545" y="2555240"/>
            <a:ext cx="56114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初识</a:t>
            </a:r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机器人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48"/>
          <p:cNvSpPr/>
          <p:nvPr/>
        </p:nvSpPr>
        <p:spPr>
          <a:xfrm>
            <a:off x="-412506" y="5685546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5" y="3081411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0095" y="2087880"/>
            <a:ext cx="107372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</a:rPr>
              <a:t>要求</a:t>
            </a:r>
            <a:r>
              <a:rPr lang="zh-CN" altLang="en-US" sz="4800" b="1"/>
              <a:t>：使用红灯发出（</a:t>
            </a:r>
            <a:r>
              <a:rPr lang="zh-CN" altLang="en-US" sz="4800" b="1">
                <a:solidFill>
                  <a:srgbClr val="FF0000"/>
                </a:solidFill>
              </a:rPr>
              <a:t>三短三长三短）</a:t>
            </a:r>
            <a:endParaRPr lang="zh-CN" altLang="en-US" sz="4800" b="1">
              <a:solidFill>
                <a:srgbClr val="FF0000"/>
              </a:solidFill>
            </a:endParaRPr>
          </a:p>
          <a:p>
            <a:r>
              <a:rPr lang="zh-CN" altLang="en-US" sz="4800" b="1">
                <a:solidFill>
                  <a:srgbClr val="FF0000"/>
                </a:solidFill>
              </a:rPr>
              <a:t> </a:t>
            </a:r>
            <a:r>
              <a:rPr lang="en-US" altLang="zh-CN" sz="4800" b="1">
                <a:solidFill>
                  <a:srgbClr val="FF0000"/>
                </a:solidFill>
              </a:rPr>
              <a:t>            </a:t>
            </a:r>
            <a:r>
              <a:rPr lang="zh-CN" altLang="en-US" sz="4800" b="1"/>
              <a:t>的求救信号</a:t>
            </a:r>
            <a:endParaRPr lang="zh-CN" altLang="en-US" sz="4800" b="1"/>
          </a:p>
        </p:txBody>
      </p:sp>
      <p:sp>
        <p:nvSpPr>
          <p:cNvPr id="31" name="Freeform 5"/>
          <p:cNvSpPr/>
          <p:nvPr/>
        </p:nvSpPr>
        <p:spPr bwMode="auto">
          <a:xfrm>
            <a:off x="530860" y="0"/>
            <a:ext cx="11431905" cy="1061720"/>
          </a:xfrm>
          <a:custGeom>
            <a:avLst/>
            <a:gdLst>
              <a:gd name="T0" fmla="*/ 462 w 462"/>
              <a:gd name="T1" fmla="*/ 0 h 212"/>
              <a:gd name="T2" fmla="*/ 392 w 462"/>
              <a:gd name="T3" fmla="*/ 36 h 212"/>
              <a:gd name="T4" fmla="*/ 108 w 462"/>
              <a:gd name="T5" fmla="*/ 36 h 212"/>
              <a:gd name="T6" fmla="*/ 93 w 462"/>
              <a:gd name="T7" fmla="*/ 48 h 212"/>
              <a:gd name="T8" fmla="*/ 7 w 462"/>
              <a:gd name="T9" fmla="*/ 199 h 212"/>
              <a:gd name="T10" fmla="*/ 22 w 462"/>
              <a:gd name="T11" fmla="*/ 212 h 212"/>
              <a:gd name="T12" fmla="*/ 294 w 462"/>
              <a:gd name="T13" fmla="*/ 212 h 212"/>
              <a:gd name="T14" fmla="*/ 366 w 462"/>
              <a:gd name="T15" fmla="*/ 176 h 212"/>
              <a:gd name="T16" fmla="*/ 462 w 462"/>
              <a:gd name="T1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212">
                <a:moveTo>
                  <a:pt x="462" y="0"/>
                </a:moveTo>
                <a:cubicBezTo>
                  <a:pt x="462" y="0"/>
                  <a:pt x="447" y="36"/>
                  <a:pt x="392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96" y="36"/>
                  <a:pt x="93" y="48"/>
                  <a:pt x="93" y="48"/>
                </a:cubicBezTo>
                <a:cubicBezTo>
                  <a:pt x="7" y="199"/>
                  <a:pt x="7" y="199"/>
                  <a:pt x="7" y="199"/>
                </a:cubicBezTo>
                <a:cubicBezTo>
                  <a:pt x="7" y="199"/>
                  <a:pt x="0" y="212"/>
                  <a:pt x="22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345" y="212"/>
                  <a:pt x="366" y="176"/>
                  <a:pt x="366" y="176"/>
                </a:cubicBezTo>
                <a:lnTo>
                  <a:pt x="462" y="0"/>
                </a:lnTo>
                <a:close/>
              </a:path>
            </a:pathLst>
          </a:custGeom>
          <a:solidFill>
            <a:srgbClr val="ECD9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schemeClr val="bg1">
                  <a:lumMod val="6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924050" y="222885"/>
          <a:ext cx="8171180" cy="92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180"/>
              </a:tblGrid>
              <a:tr h="925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  <a:sym typeface="+mn-ea"/>
                        </a:rPr>
                        <a:t>拓展：</a:t>
                      </a:r>
                      <a:r>
                        <a:rPr lang="zh-CN" altLang="en-US" sz="4000">
                          <a:solidFill>
                            <a:schemeClr val="tx1"/>
                          </a:solidFill>
                          <a:sym typeface="+mn-ea"/>
                        </a:rPr>
                        <a:t>尝试发出求救信号</a:t>
                      </a:r>
                      <a:r>
                        <a:rPr lang="en-US" altLang="zh-CN" sz="4000">
                          <a:solidFill>
                            <a:schemeClr val="tx1"/>
                          </a:solidFill>
                          <a:sym typeface="+mn-ea"/>
                        </a:rPr>
                        <a:t>sos</a:t>
                      </a:r>
                      <a:endParaRPr lang="en-US" altLang="zh-CN" sz="40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等线" panose="02010600030101010101" charset="-122"/>
                        <a:sym typeface="+mn-ea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0" name="图片 99"/>
          <p:cNvPicPr/>
          <p:nvPr/>
        </p:nvPicPr>
        <p:blipFill>
          <a:blip r:link="rId2"/>
          <a:srcRect b="6893"/>
          <a:stretch>
            <a:fillRect/>
          </a:stretch>
        </p:blipFill>
        <p:spPr>
          <a:xfrm>
            <a:off x="8975090" y="4232275"/>
            <a:ext cx="2924175" cy="180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22960" y="4059555"/>
            <a:ext cx="95427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解析</a:t>
            </a:r>
            <a:r>
              <a:rPr lang="zh-CN" altLang="en-US" sz="4000"/>
              <a:t>：长的时间是短的三倍，比如三短是</a:t>
            </a:r>
            <a:r>
              <a:rPr lang="en-US" altLang="zh-CN" sz="4000"/>
              <a:t>   </a:t>
            </a:r>
            <a:r>
              <a:rPr lang="zh-CN" altLang="en-US" sz="4000"/>
              <a:t>红灯亮三次</a:t>
            </a:r>
            <a:r>
              <a:rPr lang="en-US" altLang="zh-CN" sz="4000"/>
              <a:t>0.1s</a:t>
            </a:r>
            <a:r>
              <a:rPr lang="zh-CN" altLang="en-US" sz="4000"/>
              <a:t>，三长就是红灯亮三次</a:t>
            </a:r>
            <a:r>
              <a:rPr lang="en-US" altLang="zh-CN" sz="4000"/>
              <a:t>0.3s</a:t>
            </a:r>
            <a:endParaRPr lang="en-US" altLang="zh-CN" sz="4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1367379" y="2114306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508145" y="5206365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-213174" y="4473868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-213436" y="1621694"/>
            <a:ext cx="731226" cy="73122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5" y="3086491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307911" y="4126230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6735" y="186055"/>
            <a:ext cx="90119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 spc="6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下列图片中哪些是机器人</a:t>
            </a:r>
            <a:r>
              <a:rPr lang="en-US" altLang="zh-CN" sz="5400" b="1" spc="6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?</a:t>
            </a:r>
            <a:endParaRPr lang="en-US" altLang="zh-CN" sz="5400" b="1" spc="6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005" y="1316990"/>
            <a:ext cx="2569210" cy="27470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t="7492" r="-477"/>
          <a:stretch>
            <a:fillRect/>
          </a:stretch>
        </p:blipFill>
        <p:spPr>
          <a:xfrm>
            <a:off x="6726555" y="3967480"/>
            <a:ext cx="3738245" cy="27470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B38B4E">
                  <a:alpha val="100000"/>
                </a:srgbClr>
              </a:clrFrom>
              <a:clrTo>
                <a:srgbClr val="B38B4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9030" y="4411345"/>
            <a:ext cx="3283585" cy="21793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875" y="1490345"/>
            <a:ext cx="3152775" cy="2191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03885" y="4117975"/>
            <a:ext cx="8328660" cy="946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03885" y="2352040"/>
            <a:ext cx="8328660" cy="1116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Freeform 5"/>
          <p:cNvSpPr/>
          <p:nvPr/>
        </p:nvSpPr>
        <p:spPr bwMode="auto">
          <a:xfrm>
            <a:off x="317500" y="276225"/>
            <a:ext cx="9555480" cy="989965"/>
          </a:xfrm>
          <a:custGeom>
            <a:avLst/>
            <a:gdLst>
              <a:gd name="T0" fmla="*/ 462 w 462"/>
              <a:gd name="T1" fmla="*/ 0 h 212"/>
              <a:gd name="T2" fmla="*/ 392 w 462"/>
              <a:gd name="T3" fmla="*/ 36 h 212"/>
              <a:gd name="T4" fmla="*/ 108 w 462"/>
              <a:gd name="T5" fmla="*/ 36 h 212"/>
              <a:gd name="T6" fmla="*/ 93 w 462"/>
              <a:gd name="T7" fmla="*/ 48 h 212"/>
              <a:gd name="T8" fmla="*/ 7 w 462"/>
              <a:gd name="T9" fmla="*/ 199 h 212"/>
              <a:gd name="T10" fmla="*/ 22 w 462"/>
              <a:gd name="T11" fmla="*/ 212 h 212"/>
              <a:gd name="T12" fmla="*/ 294 w 462"/>
              <a:gd name="T13" fmla="*/ 212 h 212"/>
              <a:gd name="T14" fmla="*/ 366 w 462"/>
              <a:gd name="T15" fmla="*/ 176 h 212"/>
              <a:gd name="T16" fmla="*/ 462 w 462"/>
              <a:gd name="T1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212">
                <a:moveTo>
                  <a:pt x="462" y="0"/>
                </a:moveTo>
                <a:cubicBezTo>
                  <a:pt x="462" y="0"/>
                  <a:pt x="447" y="36"/>
                  <a:pt x="392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96" y="36"/>
                  <a:pt x="93" y="48"/>
                  <a:pt x="93" y="48"/>
                </a:cubicBezTo>
                <a:cubicBezTo>
                  <a:pt x="7" y="199"/>
                  <a:pt x="7" y="199"/>
                  <a:pt x="7" y="199"/>
                </a:cubicBezTo>
                <a:cubicBezTo>
                  <a:pt x="7" y="199"/>
                  <a:pt x="0" y="212"/>
                  <a:pt x="22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345" y="212"/>
                  <a:pt x="366" y="176"/>
                  <a:pt x="366" y="176"/>
                </a:cubicBezTo>
                <a:lnTo>
                  <a:pt x="462" y="0"/>
                </a:lnTo>
                <a:close/>
              </a:path>
            </a:pathLst>
          </a:custGeom>
          <a:solidFill>
            <a:srgbClr val="ECD9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45" name="Freeform 7"/>
          <p:cNvSpPr/>
          <p:nvPr/>
        </p:nvSpPr>
        <p:spPr bwMode="auto">
          <a:xfrm>
            <a:off x="8185785" y="5890895"/>
            <a:ext cx="3638550" cy="740410"/>
          </a:xfrm>
          <a:custGeom>
            <a:avLst/>
            <a:gdLst>
              <a:gd name="T0" fmla="*/ 0 w 463"/>
              <a:gd name="T1" fmla="*/ 212 h 212"/>
              <a:gd name="T2" fmla="*/ 70 w 463"/>
              <a:gd name="T3" fmla="*/ 176 h 212"/>
              <a:gd name="T4" fmla="*/ 354 w 463"/>
              <a:gd name="T5" fmla="*/ 176 h 212"/>
              <a:gd name="T6" fmla="*/ 369 w 463"/>
              <a:gd name="T7" fmla="*/ 164 h 212"/>
              <a:gd name="T8" fmla="*/ 455 w 463"/>
              <a:gd name="T9" fmla="*/ 13 h 212"/>
              <a:gd name="T10" fmla="*/ 441 w 463"/>
              <a:gd name="T11" fmla="*/ 0 h 212"/>
              <a:gd name="T12" fmla="*/ 168 w 463"/>
              <a:gd name="T13" fmla="*/ 0 h 212"/>
              <a:gd name="T14" fmla="*/ 97 w 463"/>
              <a:gd name="T15" fmla="*/ 36 h 212"/>
              <a:gd name="T16" fmla="*/ 0 w 463"/>
              <a:gd name="T17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212">
                <a:moveTo>
                  <a:pt x="0" y="212"/>
                </a:moveTo>
                <a:cubicBezTo>
                  <a:pt x="0" y="212"/>
                  <a:pt x="15" y="176"/>
                  <a:pt x="70" y="176"/>
                </a:cubicBezTo>
                <a:cubicBezTo>
                  <a:pt x="354" y="176"/>
                  <a:pt x="354" y="176"/>
                  <a:pt x="354" y="176"/>
                </a:cubicBezTo>
                <a:cubicBezTo>
                  <a:pt x="366" y="176"/>
                  <a:pt x="369" y="164"/>
                  <a:pt x="369" y="164"/>
                </a:cubicBezTo>
                <a:cubicBezTo>
                  <a:pt x="455" y="13"/>
                  <a:pt x="455" y="13"/>
                  <a:pt x="455" y="13"/>
                </a:cubicBezTo>
                <a:cubicBezTo>
                  <a:pt x="455" y="13"/>
                  <a:pt x="463" y="0"/>
                  <a:pt x="441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17" y="0"/>
                  <a:pt x="97" y="36"/>
                  <a:pt x="97" y="36"/>
                </a:cubicBezTo>
                <a:lnTo>
                  <a:pt x="0" y="212"/>
                </a:lnTo>
                <a:close/>
              </a:path>
            </a:pathLst>
          </a:custGeom>
          <a:solidFill>
            <a:srgbClr val="BDC8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6945" y="3867150"/>
            <a:ext cx="4053205" cy="27025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96795" y="446405"/>
            <a:ext cx="65227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/>
              <a:t>机器人的定义</a:t>
            </a:r>
            <a:endParaRPr lang="zh-CN" altLang="en-US" sz="5400" b="1"/>
          </a:p>
        </p:txBody>
      </p:sp>
      <p:sp>
        <p:nvSpPr>
          <p:cNvPr id="3" name="文本框 2"/>
          <p:cNvSpPr txBox="1"/>
          <p:nvPr/>
        </p:nvSpPr>
        <p:spPr>
          <a:xfrm>
            <a:off x="739775" y="2600960"/>
            <a:ext cx="70027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能模仿人的某些活动的一种自动机械。</a:t>
            </a:r>
            <a:endParaRPr lang="zh-CN" altLang="en-US" sz="3200"/>
          </a:p>
          <a:p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4370" y="4395470"/>
            <a:ext cx="8315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cs typeface="+mn-ea"/>
                <a:sym typeface="+mn-lt"/>
              </a:rPr>
              <a:t>简单来说，就是可以帮助人类自动执行工作的一种机器装置。</a:t>
            </a:r>
            <a:endParaRPr lang="zh-CN" altLang="en-US" sz="2400" b="1" dirty="0">
              <a:cs typeface="+mn-ea"/>
              <a:sym typeface="+mn-lt"/>
            </a:endParaRPr>
          </a:p>
          <a:p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336139" y="-272659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-432395" y="5142865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-213436" y="1621694"/>
            <a:ext cx="731226" cy="73122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1309536" y="2601253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5" grpId="0" bldLvl="0" animBg="1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CE19056A14FC01E3D248D3DA16D15DF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651.000000"/>
                </p14:media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38780" y="381000"/>
            <a:ext cx="5519420" cy="7284085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 bwMode="auto">
          <a:xfrm>
            <a:off x="-252095" y="0"/>
            <a:ext cx="10204450" cy="830580"/>
          </a:xfrm>
          <a:custGeom>
            <a:avLst/>
            <a:gdLst>
              <a:gd name="T0" fmla="*/ 462 w 462"/>
              <a:gd name="T1" fmla="*/ 0 h 212"/>
              <a:gd name="T2" fmla="*/ 392 w 462"/>
              <a:gd name="T3" fmla="*/ 36 h 212"/>
              <a:gd name="T4" fmla="*/ 108 w 462"/>
              <a:gd name="T5" fmla="*/ 36 h 212"/>
              <a:gd name="T6" fmla="*/ 93 w 462"/>
              <a:gd name="T7" fmla="*/ 48 h 212"/>
              <a:gd name="T8" fmla="*/ 7 w 462"/>
              <a:gd name="T9" fmla="*/ 199 h 212"/>
              <a:gd name="T10" fmla="*/ 22 w 462"/>
              <a:gd name="T11" fmla="*/ 212 h 212"/>
              <a:gd name="T12" fmla="*/ 294 w 462"/>
              <a:gd name="T13" fmla="*/ 212 h 212"/>
              <a:gd name="T14" fmla="*/ 366 w 462"/>
              <a:gd name="T15" fmla="*/ 176 h 212"/>
              <a:gd name="T16" fmla="*/ 462 w 462"/>
              <a:gd name="T1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212">
                <a:moveTo>
                  <a:pt x="462" y="0"/>
                </a:moveTo>
                <a:cubicBezTo>
                  <a:pt x="462" y="0"/>
                  <a:pt x="447" y="36"/>
                  <a:pt x="392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96" y="36"/>
                  <a:pt x="93" y="48"/>
                  <a:pt x="93" y="48"/>
                </a:cubicBezTo>
                <a:cubicBezTo>
                  <a:pt x="7" y="199"/>
                  <a:pt x="7" y="199"/>
                  <a:pt x="7" y="199"/>
                </a:cubicBezTo>
                <a:cubicBezTo>
                  <a:pt x="7" y="199"/>
                  <a:pt x="0" y="212"/>
                  <a:pt x="22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345" y="212"/>
                  <a:pt x="366" y="176"/>
                  <a:pt x="366" y="176"/>
                </a:cubicBezTo>
                <a:lnTo>
                  <a:pt x="462" y="0"/>
                </a:lnTo>
                <a:close/>
              </a:path>
            </a:pathLst>
          </a:custGeom>
          <a:solidFill>
            <a:srgbClr val="ECD9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schemeClr val="bg1">
                  <a:lumMod val="6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25525" y="5541010"/>
            <a:ext cx="9346565" cy="1316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660" y="3248025"/>
            <a:ext cx="4053205" cy="27025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26895" y="185420"/>
            <a:ext cx="5551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不同国家的机器人</a:t>
            </a:r>
            <a:endParaRPr lang="zh-CN" altLang="en-US" sz="3600" b="1"/>
          </a:p>
        </p:txBody>
      </p:sp>
      <p:sp>
        <p:nvSpPr>
          <p:cNvPr id="22" name="椭圆 21"/>
          <p:cNvSpPr/>
          <p:nvPr/>
        </p:nvSpPr>
        <p:spPr>
          <a:xfrm>
            <a:off x="-401769" y="1488733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629314" y="1062259"/>
            <a:ext cx="731226" cy="73122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169" y="5541010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5895" y="5815330"/>
            <a:ext cx="83673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机器人有哪几个部分组成？</a:t>
            </a:r>
            <a:endParaRPr lang="zh-CN" altLang="en-US" sz="4400" b="1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0" mute="1">
                <p:cTn id="1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1" grpId="0" bldLvl="0" animBg="1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3513" y="1551891"/>
            <a:ext cx="9884313" cy="4928968"/>
          </a:xfrm>
          <a:prstGeom prst="rect">
            <a:avLst/>
          </a:prstGeom>
          <a:solidFill>
            <a:srgbClr val="F6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7013575" y="4249420"/>
            <a:ext cx="701040" cy="701675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en-US" sz="1445" b="1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0010" y="3473450"/>
            <a:ext cx="1527175" cy="2012315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 bwMode="auto">
          <a:xfrm>
            <a:off x="447040" y="163830"/>
            <a:ext cx="9555480" cy="989965"/>
          </a:xfrm>
          <a:custGeom>
            <a:avLst/>
            <a:gdLst>
              <a:gd name="T0" fmla="*/ 462 w 462"/>
              <a:gd name="T1" fmla="*/ 0 h 212"/>
              <a:gd name="T2" fmla="*/ 392 w 462"/>
              <a:gd name="T3" fmla="*/ 36 h 212"/>
              <a:gd name="T4" fmla="*/ 108 w 462"/>
              <a:gd name="T5" fmla="*/ 36 h 212"/>
              <a:gd name="T6" fmla="*/ 93 w 462"/>
              <a:gd name="T7" fmla="*/ 48 h 212"/>
              <a:gd name="T8" fmla="*/ 7 w 462"/>
              <a:gd name="T9" fmla="*/ 199 h 212"/>
              <a:gd name="T10" fmla="*/ 22 w 462"/>
              <a:gd name="T11" fmla="*/ 212 h 212"/>
              <a:gd name="T12" fmla="*/ 294 w 462"/>
              <a:gd name="T13" fmla="*/ 212 h 212"/>
              <a:gd name="T14" fmla="*/ 366 w 462"/>
              <a:gd name="T15" fmla="*/ 176 h 212"/>
              <a:gd name="T16" fmla="*/ 462 w 462"/>
              <a:gd name="T1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212">
                <a:moveTo>
                  <a:pt x="462" y="0"/>
                </a:moveTo>
                <a:cubicBezTo>
                  <a:pt x="462" y="0"/>
                  <a:pt x="447" y="36"/>
                  <a:pt x="392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96" y="36"/>
                  <a:pt x="93" y="48"/>
                  <a:pt x="93" y="48"/>
                </a:cubicBezTo>
                <a:cubicBezTo>
                  <a:pt x="7" y="199"/>
                  <a:pt x="7" y="199"/>
                  <a:pt x="7" y="199"/>
                </a:cubicBezTo>
                <a:cubicBezTo>
                  <a:pt x="7" y="199"/>
                  <a:pt x="0" y="212"/>
                  <a:pt x="22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345" y="212"/>
                  <a:pt x="366" y="176"/>
                  <a:pt x="366" y="176"/>
                </a:cubicBezTo>
                <a:lnTo>
                  <a:pt x="462" y="0"/>
                </a:lnTo>
                <a:close/>
              </a:path>
            </a:pathLst>
          </a:custGeom>
          <a:solidFill>
            <a:srgbClr val="ECD9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schemeClr val="bg1">
                  <a:lumMod val="6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2174240" y="466725"/>
            <a:ext cx="5385435" cy="6083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zh-CN" altLang="en-US" sz="3200" spc="150">
                <a:ln w="31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机器人的三大组成部分</a:t>
            </a:r>
            <a:endParaRPr lang="zh-CN" altLang="en-US" sz="3200" spc="150">
              <a:ln w="31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81270" y="1686560"/>
            <a:ext cx="1828800" cy="66421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控制部分</a:t>
            </a:r>
            <a:endParaRPr lang="zh-CN" altLang="en-US" sz="3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5746750" y="3079750"/>
            <a:ext cx="210820" cy="330200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p>
            <a:pPr algn="ctr">
              <a:lnSpc>
                <a:spcPct val="120000"/>
              </a:lnSpc>
            </a:pPr>
            <a:endParaRPr lang="en-US" sz="1320">
              <a:cs typeface="+mn-ea"/>
              <a:sym typeface="+mn-lt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3031138" flipH="1">
            <a:off x="5015843" y="4551418"/>
            <a:ext cx="248532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p>
            <a:pPr algn="ctr">
              <a:lnSpc>
                <a:spcPct val="120000"/>
              </a:lnSpc>
            </a:pPr>
            <a:endParaRPr lang="en-US" sz="1320">
              <a:cs typeface="+mn-ea"/>
              <a:sym typeface="+mn-lt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4138295" y="4616450"/>
            <a:ext cx="751840" cy="715645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en-US" sz="1240" b="1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0">
            <a:off x="4210685" y="4690110"/>
            <a:ext cx="508000" cy="531495"/>
            <a:chOff x="6898" y="7456"/>
            <a:chExt cx="1072" cy="1180"/>
          </a:xfrm>
        </p:grpSpPr>
        <p:sp>
          <p:nvSpPr>
            <p:cNvPr id="23" name="Freeform 241"/>
            <p:cNvSpPr>
              <a:spLocks noEditPoints="1"/>
            </p:cNvSpPr>
            <p:nvPr/>
          </p:nvSpPr>
          <p:spPr bwMode="auto">
            <a:xfrm>
              <a:off x="6898" y="7667"/>
              <a:ext cx="601" cy="60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25713" tIns="0" rIns="25713" bIns="0" numCol="1" anchor="t" anchorCtr="0" compatLnSpc="1"/>
            <a:p>
              <a:pPr>
                <a:lnSpc>
                  <a:spcPct val="120000"/>
                </a:lnSpc>
              </a:pPr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5" name="Freeform 241"/>
            <p:cNvSpPr>
              <a:spLocks noEditPoints="1"/>
            </p:cNvSpPr>
            <p:nvPr/>
          </p:nvSpPr>
          <p:spPr bwMode="auto">
            <a:xfrm>
              <a:off x="7390" y="7456"/>
              <a:ext cx="580" cy="580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25713" tIns="0" rIns="25713" bIns="0" numCol="1" anchor="t" anchorCtr="0" compatLnSpc="1"/>
            <a:p>
              <a:pPr>
                <a:lnSpc>
                  <a:spcPct val="120000"/>
                </a:lnSpc>
              </a:pPr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6" name="Freeform 241"/>
            <p:cNvSpPr>
              <a:spLocks noEditPoints="1"/>
            </p:cNvSpPr>
            <p:nvPr/>
          </p:nvSpPr>
          <p:spPr bwMode="auto">
            <a:xfrm>
              <a:off x="7369" y="8036"/>
              <a:ext cx="601" cy="60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25713" tIns="0" rIns="25713" bIns="0" numCol="1" anchor="t" anchorCtr="0" compatLnSpc="1"/>
            <a:p>
              <a:pPr>
                <a:lnSpc>
                  <a:spcPct val="120000"/>
                </a:lnSpc>
              </a:pPr>
              <a:endParaRPr lang="id-ID" sz="1125">
                <a:cs typeface="+mn-ea"/>
                <a:sym typeface="+mn-lt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173605" y="4616450"/>
            <a:ext cx="1828800" cy="66421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p>
            <a:pPr algn="r">
              <a:lnSpc>
                <a:spcPct val="120000"/>
              </a:lnSpc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机械部分</a:t>
            </a:r>
            <a:endParaRPr lang="zh-CN" altLang="en-US" sz="3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8628862">
            <a:off x="6652230" y="3911868"/>
            <a:ext cx="248532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p>
            <a:pPr algn="ctr">
              <a:lnSpc>
                <a:spcPct val="120000"/>
              </a:lnSpc>
            </a:pPr>
            <a:endParaRPr lang="en-US" sz="1320">
              <a:cs typeface="+mn-ea"/>
              <a:sym typeface="+mn-lt"/>
            </a:endParaRPr>
          </a:p>
        </p:txBody>
      </p:sp>
      <p:pic>
        <p:nvPicPr>
          <p:cNvPr id="22" name="图片 21" descr="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470" y="4287520"/>
            <a:ext cx="603250" cy="60325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7844790" y="4305300"/>
            <a:ext cx="1625600" cy="5905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cs typeface="+mn-ea"/>
                <a:sym typeface="+mn-lt"/>
              </a:rPr>
              <a:t>传感部分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13575" y="1757680"/>
            <a:ext cx="302704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是用以实现机器人自动控制功能的核心部分，相当于是机器人的大脑。</a:t>
            </a:r>
            <a:endParaRPr lang="zh-CN" altLang="en-US" b="1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43025" y="5280660"/>
            <a:ext cx="3027045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lnSpc>
                <a:spcPct val="130000"/>
              </a:lnSpc>
              <a:spcAft>
                <a:spcPts val="800"/>
              </a:spcAft>
              <a:buClr>
                <a:srgbClr val="595959"/>
              </a:buClr>
            </a:pPr>
            <a:r>
              <a:rPr lang="en-US" altLang="zh-CN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利用各种各样的材料结合起来，用于完成各种神奇的功能的构造</a:t>
            </a:r>
            <a:r>
              <a:rPr lang="en-US" altLang="zh-CN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zh-CN" b="1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77125" y="4951095"/>
            <a:ext cx="302704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lnSpc>
                <a:spcPct val="130000"/>
              </a:lnSpc>
              <a:spcAft>
                <a:spcPts val="800"/>
              </a:spcAft>
              <a:buClr>
                <a:srgbClr val="595959"/>
              </a:buClr>
            </a:pPr>
            <a:r>
              <a:rPr lang="en-US" altLang="zh-CN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主要负责探测外部的各种信息，将收集到的各种信息传输给控制部分，用于判断外面的各种环境与状态。</a:t>
            </a:r>
            <a:endParaRPr lang="en-US" altLang="zh-CN" b="1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457190" y="2306320"/>
            <a:ext cx="790575" cy="7893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5594985" y="2445385"/>
            <a:ext cx="514350" cy="539750"/>
          </a:xfrm>
          <a:custGeom>
            <a:avLst/>
            <a:gdLst/>
            <a:ahLst/>
            <a:cxnLst>
              <a:cxn ang="0">
                <a:pos x="124" y="67"/>
              </a:cxn>
              <a:cxn ang="0">
                <a:pos x="124" y="212"/>
              </a:cxn>
              <a:cxn ang="0">
                <a:pos x="23" y="197"/>
              </a:cxn>
              <a:cxn ang="0">
                <a:pos x="27" y="81"/>
              </a:cxn>
              <a:cxn ang="0">
                <a:pos x="150" y="13"/>
              </a:cxn>
              <a:cxn ang="0">
                <a:pos x="151" y="135"/>
              </a:cxn>
              <a:cxn ang="0">
                <a:pos x="187" y="88"/>
              </a:cxn>
              <a:cxn ang="0">
                <a:pos x="160" y="72"/>
              </a:cxn>
              <a:cxn ang="0">
                <a:pos x="178" y="75"/>
              </a:cxn>
              <a:cxn ang="0">
                <a:pos x="150" y="13"/>
              </a:cxn>
              <a:cxn ang="0">
                <a:pos x="158" y="255"/>
              </a:cxn>
              <a:cxn ang="0">
                <a:pos x="211" y="225"/>
              </a:cxn>
              <a:cxn ang="0">
                <a:pos x="252" y="131"/>
              </a:cxn>
              <a:cxn ang="0">
                <a:pos x="220" y="166"/>
              </a:cxn>
              <a:cxn ang="0">
                <a:pos x="214" y="192"/>
              </a:cxn>
              <a:cxn ang="0">
                <a:pos x="211" y="147"/>
              </a:cxn>
              <a:cxn ang="0">
                <a:pos x="171" y="133"/>
              </a:cxn>
              <a:cxn ang="0">
                <a:pos x="188" y="236"/>
              </a:cxn>
              <a:cxn ang="0">
                <a:pos x="160" y="214"/>
              </a:cxn>
              <a:cxn ang="0">
                <a:pos x="154" y="141"/>
              </a:cxn>
              <a:cxn ang="0">
                <a:pos x="237" y="128"/>
              </a:cxn>
              <a:cxn ang="0">
                <a:pos x="211" y="63"/>
              </a:cxn>
              <a:cxn ang="0">
                <a:pos x="195" y="23"/>
              </a:cxn>
              <a:cxn ang="0">
                <a:pos x="144" y="91"/>
              </a:cxn>
              <a:cxn ang="0">
                <a:pos x="143" y="234"/>
              </a:cxn>
              <a:cxn ang="0">
                <a:pos x="210" y="253"/>
              </a:cxn>
              <a:cxn ang="0">
                <a:pos x="267" y="161"/>
              </a:cxn>
              <a:cxn ang="0">
                <a:pos x="222" y="46"/>
              </a:cxn>
              <a:cxn ang="0">
                <a:pos x="90" y="120"/>
              </a:cxn>
              <a:cxn ang="0">
                <a:pos x="96" y="119"/>
              </a:cxn>
              <a:cxn ang="0">
                <a:pos x="92" y="126"/>
              </a:cxn>
              <a:cxn ang="0">
                <a:pos x="52" y="139"/>
              </a:cxn>
              <a:cxn ang="0">
                <a:pos x="118" y="163"/>
              </a:cxn>
              <a:cxn ang="0">
                <a:pos x="115" y="17"/>
              </a:cxn>
              <a:cxn ang="0">
                <a:pos x="97" y="56"/>
              </a:cxn>
              <a:cxn ang="0">
                <a:pos x="111" y="40"/>
              </a:cxn>
              <a:cxn ang="0">
                <a:pos x="79" y="76"/>
              </a:cxn>
              <a:cxn ang="0">
                <a:pos x="98" y="171"/>
              </a:cxn>
              <a:cxn ang="0">
                <a:pos x="97" y="195"/>
              </a:cxn>
              <a:cxn ang="0">
                <a:pos x="94" y="237"/>
              </a:cxn>
              <a:cxn ang="0">
                <a:pos x="77" y="162"/>
              </a:cxn>
              <a:cxn ang="0">
                <a:pos x="8" y="161"/>
              </a:cxn>
              <a:cxn ang="0">
                <a:pos x="85" y="249"/>
              </a:cxn>
              <a:cxn ang="0">
                <a:pos x="98" y="171"/>
              </a:cxn>
              <a:cxn ang="0">
                <a:pos x="62" y="99"/>
              </a:cxn>
              <a:cxn ang="0">
                <a:pos x="38" y="86"/>
              </a:cxn>
            </a:cxnLst>
            <a:rect l="0" t="0" r="r" b="b"/>
            <a:pathLst>
              <a:path w="269" h="284">
                <a:moveTo>
                  <a:pt x="74" y="23"/>
                </a:moveTo>
                <a:cubicBezTo>
                  <a:pt x="85" y="9"/>
                  <a:pt x="103" y="0"/>
                  <a:pt x="119" y="12"/>
                </a:cubicBezTo>
                <a:cubicBezTo>
                  <a:pt x="136" y="25"/>
                  <a:pt x="135" y="50"/>
                  <a:pt x="124" y="67"/>
                </a:cubicBezTo>
                <a:cubicBezTo>
                  <a:pt x="135" y="81"/>
                  <a:pt x="134" y="105"/>
                  <a:pt x="121" y="117"/>
                </a:cubicBezTo>
                <a:cubicBezTo>
                  <a:pt x="132" y="130"/>
                  <a:pt x="133" y="153"/>
                  <a:pt x="123" y="167"/>
                </a:cubicBezTo>
                <a:cubicBezTo>
                  <a:pt x="135" y="179"/>
                  <a:pt x="135" y="200"/>
                  <a:pt x="124" y="212"/>
                </a:cubicBezTo>
                <a:cubicBezTo>
                  <a:pt x="149" y="245"/>
                  <a:pt x="113" y="284"/>
                  <a:pt x="84" y="257"/>
                </a:cubicBezTo>
                <a:cubicBezTo>
                  <a:pt x="67" y="263"/>
                  <a:pt x="49" y="251"/>
                  <a:pt x="49" y="233"/>
                </a:cubicBezTo>
                <a:cubicBezTo>
                  <a:pt x="31" y="233"/>
                  <a:pt x="18" y="215"/>
                  <a:pt x="23" y="197"/>
                </a:cubicBezTo>
                <a:cubicBezTo>
                  <a:pt x="9" y="191"/>
                  <a:pt x="2" y="176"/>
                  <a:pt x="1" y="161"/>
                </a:cubicBezTo>
                <a:cubicBezTo>
                  <a:pt x="0" y="149"/>
                  <a:pt x="3" y="134"/>
                  <a:pt x="12" y="126"/>
                </a:cubicBezTo>
                <a:cubicBezTo>
                  <a:pt x="0" y="111"/>
                  <a:pt x="9" y="86"/>
                  <a:pt x="27" y="81"/>
                </a:cubicBezTo>
                <a:cubicBezTo>
                  <a:pt x="21" y="66"/>
                  <a:pt x="30" y="47"/>
                  <a:pt x="47" y="46"/>
                </a:cubicBezTo>
                <a:cubicBezTo>
                  <a:pt x="46" y="33"/>
                  <a:pt x="61" y="20"/>
                  <a:pt x="74" y="23"/>
                </a:cubicBezTo>
                <a:close/>
                <a:moveTo>
                  <a:pt x="150" y="13"/>
                </a:moveTo>
                <a:cubicBezTo>
                  <a:pt x="132" y="21"/>
                  <a:pt x="147" y="40"/>
                  <a:pt x="155" y="49"/>
                </a:cubicBezTo>
                <a:cubicBezTo>
                  <a:pt x="135" y="59"/>
                  <a:pt x="137" y="80"/>
                  <a:pt x="156" y="91"/>
                </a:cubicBezTo>
                <a:cubicBezTo>
                  <a:pt x="140" y="101"/>
                  <a:pt x="133" y="124"/>
                  <a:pt x="151" y="135"/>
                </a:cubicBezTo>
                <a:cubicBezTo>
                  <a:pt x="155" y="133"/>
                  <a:pt x="160" y="132"/>
                  <a:pt x="164" y="132"/>
                </a:cubicBezTo>
                <a:cubicBezTo>
                  <a:pt x="164" y="120"/>
                  <a:pt x="171" y="111"/>
                  <a:pt x="183" y="108"/>
                </a:cubicBezTo>
                <a:cubicBezTo>
                  <a:pt x="181" y="101"/>
                  <a:pt x="183" y="94"/>
                  <a:pt x="187" y="88"/>
                </a:cubicBezTo>
                <a:cubicBezTo>
                  <a:pt x="182" y="87"/>
                  <a:pt x="177" y="84"/>
                  <a:pt x="173" y="78"/>
                </a:cubicBezTo>
                <a:cubicBezTo>
                  <a:pt x="168" y="81"/>
                  <a:pt x="162" y="81"/>
                  <a:pt x="157" y="78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7" y="77"/>
                  <a:pt x="180" y="69"/>
                  <a:pt x="179" y="60"/>
                </a:cubicBezTo>
                <a:cubicBezTo>
                  <a:pt x="185" y="59"/>
                  <a:pt x="185" y="59"/>
                  <a:pt x="185" y="59"/>
                </a:cubicBezTo>
                <a:cubicBezTo>
                  <a:pt x="186" y="65"/>
                  <a:pt x="183" y="71"/>
                  <a:pt x="178" y="75"/>
                </a:cubicBezTo>
                <a:cubicBezTo>
                  <a:pt x="188" y="88"/>
                  <a:pt x="211" y="82"/>
                  <a:pt x="204" y="59"/>
                </a:cubicBezTo>
                <a:cubicBezTo>
                  <a:pt x="229" y="47"/>
                  <a:pt x="206" y="22"/>
                  <a:pt x="191" y="32"/>
                </a:cubicBezTo>
                <a:cubicBezTo>
                  <a:pt x="189" y="15"/>
                  <a:pt x="166" y="6"/>
                  <a:pt x="150" y="13"/>
                </a:cubicBezTo>
                <a:close/>
                <a:moveTo>
                  <a:pt x="155" y="192"/>
                </a:moveTo>
                <a:cubicBezTo>
                  <a:pt x="136" y="197"/>
                  <a:pt x="135" y="223"/>
                  <a:pt x="151" y="231"/>
                </a:cubicBezTo>
                <a:cubicBezTo>
                  <a:pt x="148" y="241"/>
                  <a:pt x="149" y="250"/>
                  <a:pt x="158" y="255"/>
                </a:cubicBezTo>
                <a:cubicBezTo>
                  <a:pt x="168" y="261"/>
                  <a:pt x="176" y="256"/>
                  <a:pt x="183" y="249"/>
                </a:cubicBezTo>
                <a:cubicBezTo>
                  <a:pt x="191" y="253"/>
                  <a:pt x="199" y="253"/>
                  <a:pt x="206" y="248"/>
                </a:cubicBezTo>
                <a:cubicBezTo>
                  <a:pt x="214" y="241"/>
                  <a:pt x="213" y="234"/>
                  <a:pt x="211" y="225"/>
                </a:cubicBezTo>
                <a:cubicBezTo>
                  <a:pt x="230" y="232"/>
                  <a:pt x="246" y="212"/>
                  <a:pt x="237" y="194"/>
                </a:cubicBezTo>
                <a:cubicBezTo>
                  <a:pt x="253" y="188"/>
                  <a:pt x="259" y="177"/>
                  <a:pt x="261" y="161"/>
                </a:cubicBezTo>
                <a:cubicBezTo>
                  <a:pt x="262" y="151"/>
                  <a:pt x="260" y="137"/>
                  <a:pt x="252" y="131"/>
                </a:cubicBezTo>
                <a:cubicBezTo>
                  <a:pt x="248" y="133"/>
                  <a:pt x="245" y="134"/>
                  <a:pt x="241" y="135"/>
                </a:cubicBezTo>
                <a:cubicBezTo>
                  <a:pt x="236" y="144"/>
                  <a:pt x="228" y="150"/>
                  <a:pt x="218" y="149"/>
                </a:cubicBezTo>
                <a:cubicBezTo>
                  <a:pt x="216" y="154"/>
                  <a:pt x="217" y="161"/>
                  <a:pt x="220" y="166"/>
                </a:cubicBezTo>
                <a:cubicBezTo>
                  <a:pt x="226" y="163"/>
                  <a:pt x="234" y="165"/>
                  <a:pt x="241" y="169"/>
                </a:cubicBezTo>
                <a:cubicBezTo>
                  <a:pt x="237" y="174"/>
                  <a:pt x="237" y="174"/>
                  <a:pt x="237" y="174"/>
                </a:cubicBezTo>
                <a:cubicBezTo>
                  <a:pt x="224" y="166"/>
                  <a:pt x="212" y="176"/>
                  <a:pt x="214" y="192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207" y="184"/>
                  <a:pt x="208" y="176"/>
                  <a:pt x="214" y="170"/>
                </a:cubicBezTo>
                <a:cubicBezTo>
                  <a:pt x="210" y="163"/>
                  <a:pt x="210" y="154"/>
                  <a:pt x="211" y="147"/>
                </a:cubicBezTo>
                <a:cubicBezTo>
                  <a:pt x="202" y="143"/>
                  <a:pt x="197" y="134"/>
                  <a:pt x="198" y="124"/>
                </a:cubicBezTo>
                <a:cubicBezTo>
                  <a:pt x="192" y="123"/>
                  <a:pt x="188" y="119"/>
                  <a:pt x="185" y="114"/>
                </a:cubicBezTo>
                <a:cubicBezTo>
                  <a:pt x="175" y="116"/>
                  <a:pt x="170" y="124"/>
                  <a:pt x="171" y="133"/>
                </a:cubicBezTo>
                <a:cubicBezTo>
                  <a:pt x="189" y="140"/>
                  <a:pt x="193" y="161"/>
                  <a:pt x="182" y="176"/>
                </a:cubicBezTo>
                <a:cubicBezTo>
                  <a:pt x="195" y="186"/>
                  <a:pt x="195" y="206"/>
                  <a:pt x="184" y="218"/>
                </a:cubicBezTo>
                <a:cubicBezTo>
                  <a:pt x="189" y="223"/>
                  <a:pt x="190" y="230"/>
                  <a:pt x="188" y="236"/>
                </a:cubicBezTo>
                <a:cubicBezTo>
                  <a:pt x="182" y="234"/>
                  <a:pt x="182" y="234"/>
                  <a:pt x="182" y="234"/>
                </a:cubicBezTo>
                <a:cubicBezTo>
                  <a:pt x="185" y="221"/>
                  <a:pt x="173" y="216"/>
                  <a:pt x="163" y="220"/>
                </a:cubicBezTo>
                <a:cubicBezTo>
                  <a:pt x="160" y="214"/>
                  <a:pt x="160" y="214"/>
                  <a:pt x="160" y="214"/>
                </a:cubicBezTo>
                <a:cubicBezTo>
                  <a:pt x="166" y="212"/>
                  <a:pt x="173" y="211"/>
                  <a:pt x="179" y="214"/>
                </a:cubicBezTo>
                <a:cubicBezTo>
                  <a:pt x="191" y="203"/>
                  <a:pt x="185" y="182"/>
                  <a:pt x="171" y="179"/>
                </a:cubicBezTo>
                <a:cubicBezTo>
                  <a:pt x="195" y="157"/>
                  <a:pt x="173" y="131"/>
                  <a:pt x="154" y="141"/>
                </a:cubicBezTo>
                <a:cubicBezTo>
                  <a:pt x="135" y="152"/>
                  <a:pt x="139" y="182"/>
                  <a:pt x="155" y="192"/>
                </a:cubicBezTo>
                <a:close/>
                <a:moveTo>
                  <a:pt x="231" y="86"/>
                </a:moveTo>
                <a:cubicBezTo>
                  <a:pt x="262" y="88"/>
                  <a:pt x="262" y="128"/>
                  <a:pt x="237" y="128"/>
                </a:cubicBezTo>
                <a:cubicBezTo>
                  <a:pt x="227" y="152"/>
                  <a:pt x="202" y="144"/>
                  <a:pt x="204" y="119"/>
                </a:cubicBezTo>
                <a:cubicBezTo>
                  <a:pt x="187" y="115"/>
                  <a:pt x="183" y="100"/>
                  <a:pt x="196" y="88"/>
                </a:cubicBezTo>
                <a:cubicBezTo>
                  <a:pt x="207" y="85"/>
                  <a:pt x="214" y="74"/>
                  <a:pt x="211" y="63"/>
                </a:cubicBezTo>
                <a:cubicBezTo>
                  <a:pt x="215" y="60"/>
                  <a:pt x="218" y="57"/>
                  <a:pt x="220" y="53"/>
                </a:cubicBezTo>
                <a:cubicBezTo>
                  <a:pt x="238" y="53"/>
                  <a:pt x="241" y="76"/>
                  <a:pt x="231" y="86"/>
                </a:cubicBezTo>
                <a:close/>
                <a:moveTo>
                  <a:pt x="195" y="23"/>
                </a:moveTo>
                <a:cubicBezTo>
                  <a:pt x="188" y="6"/>
                  <a:pt x="163" y="0"/>
                  <a:pt x="147" y="7"/>
                </a:cubicBezTo>
                <a:cubicBezTo>
                  <a:pt x="128" y="16"/>
                  <a:pt x="134" y="34"/>
                  <a:pt x="145" y="47"/>
                </a:cubicBezTo>
                <a:cubicBezTo>
                  <a:pt x="132" y="57"/>
                  <a:pt x="132" y="80"/>
                  <a:pt x="144" y="91"/>
                </a:cubicBezTo>
                <a:cubicBezTo>
                  <a:pt x="131" y="103"/>
                  <a:pt x="131" y="128"/>
                  <a:pt x="145" y="139"/>
                </a:cubicBezTo>
                <a:cubicBezTo>
                  <a:pt x="131" y="152"/>
                  <a:pt x="131" y="177"/>
                  <a:pt x="143" y="190"/>
                </a:cubicBezTo>
                <a:cubicBezTo>
                  <a:pt x="131" y="200"/>
                  <a:pt x="131" y="225"/>
                  <a:pt x="143" y="234"/>
                </a:cubicBezTo>
                <a:cubicBezTo>
                  <a:pt x="141" y="245"/>
                  <a:pt x="145" y="255"/>
                  <a:pt x="154" y="261"/>
                </a:cubicBezTo>
                <a:cubicBezTo>
                  <a:pt x="165" y="267"/>
                  <a:pt x="176" y="265"/>
                  <a:pt x="185" y="257"/>
                </a:cubicBezTo>
                <a:cubicBezTo>
                  <a:pt x="193" y="260"/>
                  <a:pt x="203" y="259"/>
                  <a:pt x="210" y="253"/>
                </a:cubicBezTo>
                <a:cubicBezTo>
                  <a:pt x="216" y="248"/>
                  <a:pt x="219" y="241"/>
                  <a:pt x="219" y="233"/>
                </a:cubicBezTo>
                <a:cubicBezTo>
                  <a:pt x="237" y="233"/>
                  <a:pt x="250" y="215"/>
                  <a:pt x="245" y="197"/>
                </a:cubicBezTo>
                <a:cubicBezTo>
                  <a:pt x="259" y="191"/>
                  <a:pt x="266" y="176"/>
                  <a:pt x="267" y="161"/>
                </a:cubicBezTo>
                <a:cubicBezTo>
                  <a:pt x="268" y="149"/>
                  <a:pt x="266" y="134"/>
                  <a:pt x="256" y="126"/>
                </a:cubicBezTo>
                <a:cubicBezTo>
                  <a:pt x="269" y="111"/>
                  <a:pt x="260" y="86"/>
                  <a:pt x="241" y="81"/>
                </a:cubicBezTo>
                <a:cubicBezTo>
                  <a:pt x="247" y="66"/>
                  <a:pt x="238" y="47"/>
                  <a:pt x="222" y="46"/>
                </a:cubicBezTo>
                <a:cubicBezTo>
                  <a:pt x="222" y="33"/>
                  <a:pt x="208" y="20"/>
                  <a:pt x="195" y="23"/>
                </a:cubicBezTo>
                <a:close/>
                <a:moveTo>
                  <a:pt x="70" y="116"/>
                </a:moveTo>
                <a:cubicBezTo>
                  <a:pt x="75" y="124"/>
                  <a:pt x="83" y="125"/>
                  <a:pt x="90" y="120"/>
                </a:cubicBezTo>
                <a:cubicBezTo>
                  <a:pt x="89" y="111"/>
                  <a:pt x="93" y="103"/>
                  <a:pt x="100" y="98"/>
                </a:cubicBezTo>
                <a:cubicBezTo>
                  <a:pt x="104" y="103"/>
                  <a:pt x="104" y="103"/>
                  <a:pt x="104" y="103"/>
                </a:cubicBezTo>
                <a:cubicBezTo>
                  <a:pt x="99" y="107"/>
                  <a:pt x="96" y="112"/>
                  <a:pt x="96" y="119"/>
                </a:cubicBezTo>
                <a:cubicBezTo>
                  <a:pt x="97" y="124"/>
                  <a:pt x="100" y="130"/>
                  <a:pt x="105" y="132"/>
                </a:cubicBezTo>
                <a:cubicBezTo>
                  <a:pt x="103" y="138"/>
                  <a:pt x="103" y="138"/>
                  <a:pt x="103" y="138"/>
                </a:cubicBezTo>
                <a:cubicBezTo>
                  <a:pt x="98" y="136"/>
                  <a:pt x="94" y="132"/>
                  <a:pt x="92" y="126"/>
                </a:cubicBezTo>
                <a:cubicBezTo>
                  <a:pt x="83" y="132"/>
                  <a:pt x="72" y="130"/>
                  <a:pt x="66" y="122"/>
                </a:cubicBezTo>
                <a:cubicBezTo>
                  <a:pt x="61" y="126"/>
                  <a:pt x="55" y="128"/>
                  <a:pt x="49" y="128"/>
                </a:cubicBezTo>
                <a:cubicBezTo>
                  <a:pt x="51" y="132"/>
                  <a:pt x="52" y="135"/>
                  <a:pt x="52" y="139"/>
                </a:cubicBezTo>
                <a:cubicBezTo>
                  <a:pt x="67" y="136"/>
                  <a:pt x="79" y="143"/>
                  <a:pt x="83" y="159"/>
                </a:cubicBezTo>
                <a:cubicBezTo>
                  <a:pt x="88" y="158"/>
                  <a:pt x="94" y="159"/>
                  <a:pt x="98" y="163"/>
                </a:cubicBezTo>
                <a:cubicBezTo>
                  <a:pt x="104" y="160"/>
                  <a:pt x="112" y="160"/>
                  <a:pt x="118" y="163"/>
                </a:cubicBezTo>
                <a:cubicBezTo>
                  <a:pt x="128" y="148"/>
                  <a:pt x="124" y="129"/>
                  <a:pt x="111" y="117"/>
                </a:cubicBezTo>
                <a:cubicBezTo>
                  <a:pt x="127" y="104"/>
                  <a:pt x="130" y="84"/>
                  <a:pt x="116" y="68"/>
                </a:cubicBezTo>
                <a:cubicBezTo>
                  <a:pt x="127" y="55"/>
                  <a:pt x="132" y="29"/>
                  <a:pt x="115" y="17"/>
                </a:cubicBezTo>
                <a:cubicBezTo>
                  <a:pt x="100" y="6"/>
                  <a:pt x="85" y="19"/>
                  <a:pt x="77" y="31"/>
                </a:cubicBezTo>
                <a:cubicBezTo>
                  <a:pt x="62" y="25"/>
                  <a:pt x="48" y="41"/>
                  <a:pt x="57" y="56"/>
                </a:cubicBezTo>
                <a:cubicBezTo>
                  <a:pt x="67" y="73"/>
                  <a:pt x="95" y="76"/>
                  <a:pt x="97" y="56"/>
                </a:cubicBezTo>
                <a:cubicBezTo>
                  <a:pt x="90" y="55"/>
                  <a:pt x="85" y="52"/>
                  <a:pt x="80" y="47"/>
                </a:cubicBezTo>
                <a:cubicBezTo>
                  <a:pt x="86" y="43"/>
                  <a:pt x="86" y="43"/>
                  <a:pt x="86" y="43"/>
                </a:cubicBezTo>
                <a:cubicBezTo>
                  <a:pt x="93" y="52"/>
                  <a:pt x="107" y="52"/>
                  <a:pt x="111" y="40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115" y="48"/>
                  <a:pt x="110" y="53"/>
                  <a:pt x="103" y="55"/>
                </a:cubicBezTo>
                <a:cubicBezTo>
                  <a:pt x="103" y="69"/>
                  <a:pt x="92" y="77"/>
                  <a:pt x="79" y="76"/>
                </a:cubicBezTo>
                <a:cubicBezTo>
                  <a:pt x="84" y="86"/>
                  <a:pt x="82" y="98"/>
                  <a:pt x="72" y="103"/>
                </a:cubicBezTo>
                <a:cubicBezTo>
                  <a:pt x="73" y="107"/>
                  <a:pt x="72" y="112"/>
                  <a:pt x="70" y="116"/>
                </a:cubicBezTo>
                <a:close/>
                <a:moveTo>
                  <a:pt x="98" y="171"/>
                </a:moveTo>
                <a:cubicBezTo>
                  <a:pt x="86" y="160"/>
                  <a:pt x="73" y="165"/>
                  <a:pt x="77" y="181"/>
                </a:cubicBezTo>
                <a:cubicBezTo>
                  <a:pt x="59" y="189"/>
                  <a:pt x="61" y="209"/>
                  <a:pt x="79" y="211"/>
                </a:cubicBezTo>
                <a:cubicBezTo>
                  <a:pt x="81" y="202"/>
                  <a:pt x="88" y="197"/>
                  <a:pt x="97" y="195"/>
                </a:cubicBezTo>
                <a:cubicBezTo>
                  <a:pt x="98" y="201"/>
                  <a:pt x="98" y="201"/>
                  <a:pt x="98" y="201"/>
                </a:cubicBezTo>
                <a:cubicBezTo>
                  <a:pt x="81" y="205"/>
                  <a:pt x="82" y="225"/>
                  <a:pt x="96" y="231"/>
                </a:cubicBezTo>
                <a:cubicBezTo>
                  <a:pt x="94" y="237"/>
                  <a:pt x="94" y="237"/>
                  <a:pt x="94" y="237"/>
                </a:cubicBezTo>
                <a:cubicBezTo>
                  <a:pt x="86" y="234"/>
                  <a:pt x="80" y="227"/>
                  <a:pt x="79" y="218"/>
                </a:cubicBezTo>
                <a:cubicBezTo>
                  <a:pt x="56" y="215"/>
                  <a:pt x="51" y="189"/>
                  <a:pt x="69" y="177"/>
                </a:cubicBezTo>
                <a:cubicBezTo>
                  <a:pt x="69" y="171"/>
                  <a:pt x="72" y="165"/>
                  <a:pt x="77" y="162"/>
                </a:cubicBezTo>
                <a:cubicBezTo>
                  <a:pt x="73" y="142"/>
                  <a:pt x="55" y="143"/>
                  <a:pt x="43" y="149"/>
                </a:cubicBezTo>
                <a:cubicBezTo>
                  <a:pt x="48" y="139"/>
                  <a:pt x="47" y="126"/>
                  <a:pt x="31" y="125"/>
                </a:cubicBezTo>
                <a:cubicBezTo>
                  <a:pt x="13" y="125"/>
                  <a:pt x="6" y="145"/>
                  <a:pt x="8" y="161"/>
                </a:cubicBezTo>
                <a:cubicBezTo>
                  <a:pt x="9" y="177"/>
                  <a:pt x="16" y="188"/>
                  <a:pt x="31" y="194"/>
                </a:cubicBezTo>
                <a:cubicBezTo>
                  <a:pt x="25" y="214"/>
                  <a:pt x="37" y="230"/>
                  <a:pt x="57" y="225"/>
                </a:cubicBezTo>
                <a:cubicBezTo>
                  <a:pt x="54" y="245"/>
                  <a:pt x="67" y="256"/>
                  <a:pt x="85" y="249"/>
                </a:cubicBezTo>
                <a:cubicBezTo>
                  <a:pt x="111" y="276"/>
                  <a:pt x="141" y="242"/>
                  <a:pt x="116" y="212"/>
                </a:cubicBezTo>
                <a:cubicBezTo>
                  <a:pt x="127" y="202"/>
                  <a:pt x="130" y="184"/>
                  <a:pt x="119" y="172"/>
                </a:cubicBezTo>
                <a:cubicBezTo>
                  <a:pt x="113" y="166"/>
                  <a:pt x="104" y="166"/>
                  <a:pt x="98" y="171"/>
                </a:cubicBezTo>
                <a:close/>
                <a:moveTo>
                  <a:pt x="18" y="122"/>
                </a:moveTo>
                <a:cubicBezTo>
                  <a:pt x="26" y="118"/>
                  <a:pt x="32" y="118"/>
                  <a:pt x="41" y="121"/>
                </a:cubicBezTo>
                <a:cubicBezTo>
                  <a:pt x="54" y="125"/>
                  <a:pt x="75" y="113"/>
                  <a:pt x="62" y="99"/>
                </a:cubicBezTo>
                <a:cubicBezTo>
                  <a:pt x="75" y="100"/>
                  <a:pt x="80" y="83"/>
                  <a:pt x="70" y="75"/>
                </a:cubicBezTo>
                <a:cubicBezTo>
                  <a:pt x="60" y="72"/>
                  <a:pt x="52" y="63"/>
                  <a:pt x="48" y="53"/>
                </a:cubicBezTo>
                <a:cubicBezTo>
                  <a:pt x="30" y="53"/>
                  <a:pt x="28" y="76"/>
                  <a:pt x="38" y="86"/>
                </a:cubicBezTo>
                <a:cubicBezTo>
                  <a:pt x="19" y="85"/>
                  <a:pt x="6" y="108"/>
                  <a:pt x="18" y="122"/>
                </a:cubicBezTo>
                <a:close/>
              </a:path>
            </a:pathLst>
          </a:custGeom>
          <a:solidFill>
            <a:srgbClr val="FFFF00"/>
          </a:solidFill>
          <a:ln w="27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100015" tIns="50007" rIns="100015" bIns="50007" numCol="1" anchor="t" anchorCtr="0" compatLnSpc="1"/>
          <a:p>
            <a:pPr algn="just">
              <a:lnSpc>
                <a:spcPct val="120000"/>
              </a:lnSpc>
            </a:pPr>
            <a:endParaRPr lang="en-US" sz="855"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5" grpId="0" bldLvl="0" animBg="1"/>
      <p:bldP spid="48" grpId="0" bldLvl="0" animBg="1"/>
      <p:bldP spid="16" grpId="0" bldLvl="0" animBg="1"/>
      <p:bldP spid="33" grpId="0"/>
      <p:bldP spid="13" grpId="0"/>
      <p:bldP spid="15" grpId="0"/>
      <p:bldP spid="99" grpId="0"/>
      <p:bldP spid="10" grpId="0" animBg="1"/>
      <p:bldP spid="105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圆角矩形 26"/>
          <p:cNvSpPr/>
          <p:nvPr/>
        </p:nvSpPr>
        <p:spPr>
          <a:xfrm>
            <a:off x="1187450" y="1509395"/>
            <a:ext cx="5871210" cy="619125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C6B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74" name="矩形 93"/>
          <p:cNvSpPr/>
          <p:nvPr/>
        </p:nvSpPr>
        <p:spPr>
          <a:xfrm>
            <a:off x="872490" y="120459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C6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75" name="矩形 93"/>
          <p:cNvSpPr/>
          <p:nvPr/>
        </p:nvSpPr>
        <p:spPr>
          <a:xfrm rot="10800000">
            <a:off x="7118985" y="20072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C6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77" name="TextBox 42"/>
          <p:cNvSpPr txBox="1"/>
          <p:nvPr/>
        </p:nvSpPr>
        <p:spPr>
          <a:xfrm>
            <a:off x="4241800" y="4949825"/>
            <a:ext cx="12947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dirty="0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添加</a:t>
            </a:r>
            <a:endParaRPr lang="en-US" altLang="zh-CN" sz="1800" dirty="0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  <a:p>
            <a:pPr algn="ctr"/>
            <a:r>
              <a:rPr lang="zh-CN" altLang="en-US" sz="1800" dirty="0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关键字</a:t>
            </a:r>
            <a:endParaRPr lang="zh-CN" altLang="en-US" sz="1800" dirty="0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81" name="TextBox 46"/>
          <p:cNvSpPr txBox="1"/>
          <p:nvPr/>
        </p:nvSpPr>
        <p:spPr>
          <a:xfrm>
            <a:off x="2133600" y="4949825"/>
            <a:ext cx="12947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dirty="0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添加</a:t>
            </a:r>
            <a:endParaRPr lang="en-US" altLang="zh-CN" sz="1800" dirty="0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  <a:p>
            <a:pPr algn="ctr"/>
            <a:r>
              <a:rPr lang="zh-CN" altLang="en-US" sz="1800" dirty="0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关键字</a:t>
            </a:r>
            <a:endParaRPr lang="zh-CN" altLang="en-US" sz="1800" dirty="0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82" name="TextBox 47"/>
          <p:cNvSpPr txBox="1"/>
          <p:nvPr/>
        </p:nvSpPr>
        <p:spPr>
          <a:xfrm>
            <a:off x="6394450" y="4949825"/>
            <a:ext cx="12947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dirty="0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添加</a:t>
            </a:r>
            <a:endParaRPr lang="en-US" altLang="zh-CN" sz="1800" dirty="0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  <a:p>
            <a:pPr algn="ctr"/>
            <a:r>
              <a:rPr lang="zh-CN" altLang="en-US" sz="1800" dirty="0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关键字</a:t>
            </a:r>
            <a:endParaRPr lang="zh-CN" altLang="en-US" sz="1800" dirty="0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83" name="TextBox 48"/>
          <p:cNvSpPr txBox="1"/>
          <p:nvPr/>
        </p:nvSpPr>
        <p:spPr>
          <a:xfrm>
            <a:off x="8524875" y="4949825"/>
            <a:ext cx="12947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dirty="0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添加</a:t>
            </a:r>
            <a:endParaRPr lang="en-US" altLang="zh-CN" sz="1800" dirty="0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  <a:p>
            <a:pPr algn="ctr"/>
            <a:r>
              <a:rPr lang="zh-CN" altLang="en-US" sz="1800" dirty="0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关键字</a:t>
            </a:r>
            <a:endParaRPr lang="zh-CN" altLang="en-US" sz="1800" dirty="0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958215" y="72390"/>
            <a:ext cx="9555480" cy="989965"/>
          </a:xfrm>
          <a:custGeom>
            <a:avLst/>
            <a:gdLst>
              <a:gd name="T0" fmla="*/ 462 w 462"/>
              <a:gd name="T1" fmla="*/ 0 h 212"/>
              <a:gd name="T2" fmla="*/ 392 w 462"/>
              <a:gd name="T3" fmla="*/ 36 h 212"/>
              <a:gd name="T4" fmla="*/ 108 w 462"/>
              <a:gd name="T5" fmla="*/ 36 h 212"/>
              <a:gd name="T6" fmla="*/ 93 w 462"/>
              <a:gd name="T7" fmla="*/ 48 h 212"/>
              <a:gd name="T8" fmla="*/ 7 w 462"/>
              <a:gd name="T9" fmla="*/ 199 h 212"/>
              <a:gd name="T10" fmla="*/ 22 w 462"/>
              <a:gd name="T11" fmla="*/ 212 h 212"/>
              <a:gd name="T12" fmla="*/ 294 w 462"/>
              <a:gd name="T13" fmla="*/ 212 h 212"/>
              <a:gd name="T14" fmla="*/ 366 w 462"/>
              <a:gd name="T15" fmla="*/ 176 h 212"/>
              <a:gd name="T16" fmla="*/ 462 w 462"/>
              <a:gd name="T1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212">
                <a:moveTo>
                  <a:pt x="462" y="0"/>
                </a:moveTo>
                <a:cubicBezTo>
                  <a:pt x="462" y="0"/>
                  <a:pt x="447" y="36"/>
                  <a:pt x="392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96" y="36"/>
                  <a:pt x="93" y="48"/>
                  <a:pt x="93" y="48"/>
                </a:cubicBezTo>
                <a:cubicBezTo>
                  <a:pt x="7" y="199"/>
                  <a:pt x="7" y="199"/>
                  <a:pt x="7" y="199"/>
                </a:cubicBezTo>
                <a:cubicBezTo>
                  <a:pt x="7" y="199"/>
                  <a:pt x="0" y="212"/>
                  <a:pt x="22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345" y="212"/>
                  <a:pt x="366" y="176"/>
                  <a:pt x="366" y="176"/>
                </a:cubicBezTo>
                <a:lnTo>
                  <a:pt x="462" y="0"/>
                </a:lnTo>
                <a:close/>
              </a:path>
            </a:pathLst>
          </a:custGeom>
          <a:solidFill>
            <a:srgbClr val="ECD9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schemeClr val="bg1">
                  <a:lumMod val="6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7340" y="355600"/>
            <a:ext cx="8427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控制部分的组成</a:t>
            </a:r>
            <a:endParaRPr lang="zh-CN" altLang="en-US" sz="4000" b="1"/>
          </a:p>
        </p:txBody>
      </p:sp>
      <p:sp>
        <p:nvSpPr>
          <p:cNvPr id="3" name="文本框 2"/>
          <p:cNvSpPr txBox="1"/>
          <p:nvPr/>
        </p:nvSpPr>
        <p:spPr>
          <a:xfrm>
            <a:off x="1354455" y="1589405"/>
            <a:ext cx="6630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控制部分是由控制器和程序组成的。</a:t>
            </a:r>
            <a:endParaRPr lang="zh-CN" altLang="en-US" sz="2800" b="1"/>
          </a:p>
        </p:txBody>
      </p:sp>
      <p:sp>
        <p:nvSpPr>
          <p:cNvPr id="51" name="椭圆 50"/>
          <p:cNvSpPr/>
          <p:nvPr/>
        </p:nvSpPr>
        <p:spPr>
          <a:xfrm>
            <a:off x="289111" y="5142523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1463264" y="-337429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1349914" y="5902864"/>
            <a:ext cx="731226" cy="73122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2620645"/>
            <a:ext cx="3705225" cy="25038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93192" y="5586184"/>
            <a:ext cx="3144720" cy="566539"/>
            <a:chOff x="7066800" y="1981200"/>
            <a:chExt cx="3144720" cy="566539"/>
          </a:xfrm>
        </p:grpSpPr>
        <p:sp>
          <p:nvSpPr>
            <p:cNvPr id="37" name="圆角矩形 12"/>
            <p:cNvSpPr/>
            <p:nvPr/>
          </p:nvSpPr>
          <p:spPr>
            <a:xfrm>
              <a:off x="7066800" y="1981200"/>
              <a:ext cx="3144720" cy="558800"/>
            </a:xfrm>
            <a:prstGeom prst="roundRect">
              <a:avLst>
                <a:gd name="adj" fmla="val 0"/>
              </a:avLst>
            </a:prstGeom>
            <a:solidFill>
              <a:srgbClr val="C6B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852104" y="2025769"/>
              <a:ext cx="1255395" cy="521970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rPr>
                <a:t>控制器</a:t>
              </a:r>
              <a:endParaRPr lang="zh-CN" altLang="en-US" sz="2800" b="1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464646">
                  <a:alpha val="100000"/>
                </a:srgbClr>
              </a:clrFrom>
              <a:clrTo>
                <a:srgbClr val="46464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2880" y="2719705"/>
            <a:ext cx="2739390" cy="251142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599582" y="5630634"/>
            <a:ext cx="3144720" cy="566539"/>
            <a:chOff x="7066800" y="1981200"/>
            <a:chExt cx="3144720" cy="566539"/>
          </a:xfrm>
        </p:grpSpPr>
        <p:sp>
          <p:nvSpPr>
            <p:cNvPr id="7" name="圆角矩形 12"/>
            <p:cNvSpPr/>
            <p:nvPr/>
          </p:nvSpPr>
          <p:spPr>
            <a:xfrm>
              <a:off x="7066800" y="1981200"/>
              <a:ext cx="3144720" cy="558800"/>
            </a:xfrm>
            <a:prstGeom prst="roundRect">
              <a:avLst>
                <a:gd name="adj" fmla="val 0"/>
              </a:avLst>
            </a:prstGeom>
            <a:solidFill>
              <a:srgbClr val="C6B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852104" y="2025769"/>
              <a:ext cx="1612900" cy="521970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rPr>
                <a:t>编程平台</a:t>
              </a:r>
              <a:endParaRPr lang="zh-CN" altLang="en-US" sz="2800" b="1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1044 L -2.08333E-7 -0.18125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2.08333E-7 0.10463 L -2.08333E-7 -3.33333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3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1044 L -2.08333E-7 -0.18125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8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30000" decel="3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2.08333E-7 0.10463 L -2.08333E-7 -3.33333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48"/>
          <p:cNvSpPr/>
          <p:nvPr/>
        </p:nvSpPr>
        <p:spPr>
          <a:xfrm>
            <a:off x="-412506" y="5685546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5" y="3081411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9795" y="1746885"/>
            <a:ext cx="89331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</a:rPr>
              <a:t>    </a:t>
            </a:r>
            <a:r>
              <a:rPr lang="zh-CN" altLang="en-US" sz="4000" b="1">
                <a:solidFill>
                  <a:srgbClr val="FF0000"/>
                </a:solidFill>
              </a:rPr>
              <a:t>要求</a:t>
            </a:r>
            <a:r>
              <a:rPr lang="zh-CN" altLang="en-US" sz="4000"/>
              <a:t>：使用</a:t>
            </a:r>
            <a:r>
              <a:rPr lang="zh-CN" altLang="en-US" sz="4000" b="1"/>
              <a:t>执行库模块</a:t>
            </a:r>
            <a:r>
              <a:rPr lang="zh-CN" altLang="en-US" sz="4000"/>
              <a:t>和</a:t>
            </a:r>
            <a:r>
              <a:rPr lang="zh-CN" altLang="en-US" sz="4000" b="1">
                <a:solidFill>
                  <a:schemeClr val="tx1"/>
                </a:solidFill>
              </a:rPr>
              <a:t>控制模块库</a:t>
            </a:r>
            <a:r>
              <a:rPr lang="zh-CN" altLang="en-US" sz="4000"/>
              <a:t>两个部分的控件</a:t>
            </a:r>
            <a:endParaRPr lang="zh-CN" altLang="en-US" sz="4000"/>
          </a:p>
          <a:p>
            <a:r>
              <a:rPr lang="en-US" altLang="zh-CN" sz="4000"/>
              <a:t>  </a:t>
            </a:r>
            <a:r>
              <a:rPr lang="zh-CN" altLang="en-US" sz="4000"/>
              <a:t> </a:t>
            </a:r>
            <a:endParaRPr lang="zh-CN" altLang="zh-CN" sz="4000"/>
          </a:p>
          <a:p>
            <a:r>
              <a:rPr lang="en-US" altLang="zh-CN" sz="4000"/>
              <a:t>1.</a:t>
            </a:r>
            <a:r>
              <a:rPr lang="zh-CN" altLang="en-US" sz="4000">
                <a:sym typeface="+mn-ea"/>
              </a:rPr>
              <a:t>绿灯点亮；等</a:t>
            </a:r>
            <a:r>
              <a:rPr lang="en-US" altLang="zh-CN" sz="4000">
                <a:sym typeface="+mn-ea"/>
              </a:rPr>
              <a:t>5</a:t>
            </a:r>
            <a:r>
              <a:rPr lang="zh-CN" altLang="en-US" sz="4000">
                <a:sym typeface="+mn-ea"/>
              </a:rPr>
              <a:t>秒后；</a:t>
            </a:r>
            <a:r>
              <a:rPr lang="en-US" altLang="zh-CN" sz="4000">
                <a:sym typeface="+mn-ea"/>
              </a:rPr>
              <a:t> </a:t>
            </a:r>
            <a:r>
              <a:rPr lang="zh-CN" altLang="en-US" sz="4000">
                <a:sym typeface="+mn-ea"/>
              </a:rPr>
              <a:t>绿灯熄灭</a:t>
            </a:r>
            <a:endParaRPr lang="zh-CN" altLang="en-US" sz="4000">
              <a:sym typeface="+mn-ea"/>
            </a:endParaRPr>
          </a:p>
          <a:p>
            <a:r>
              <a:rPr lang="en-US" altLang="zh-CN" sz="4000">
                <a:sym typeface="+mn-ea"/>
              </a:rPr>
              <a:t>2.</a:t>
            </a:r>
            <a:r>
              <a:rPr lang="zh-CN" altLang="zh-CN" sz="4000">
                <a:sym typeface="+mn-ea"/>
              </a:rPr>
              <a:t>黄灯点亮；等</a:t>
            </a:r>
            <a:r>
              <a:rPr lang="en-US" altLang="zh-CN" sz="4000">
                <a:sym typeface="+mn-ea"/>
              </a:rPr>
              <a:t>2</a:t>
            </a:r>
            <a:r>
              <a:rPr lang="zh-CN" altLang="zh-CN" sz="4000">
                <a:sym typeface="+mn-ea"/>
              </a:rPr>
              <a:t>秒后；</a:t>
            </a:r>
            <a:r>
              <a:rPr lang="en-US" altLang="zh-CN" sz="4000">
                <a:sym typeface="+mn-ea"/>
              </a:rPr>
              <a:t> </a:t>
            </a:r>
            <a:r>
              <a:rPr lang="zh-CN" altLang="zh-CN" sz="4000">
                <a:sym typeface="+mn-ea"/>
              </a:rPr>
              <a:t>黄灯熄灭</a:t>
            </a:r>
            <a:endParaRPr lang="zh-CN" altLang="zh-CN" sz="4000"/>
          </a:p>
          <a:p>
            <a:r>
              <a:rPr lang="en-US" altLang="zh-CN" sz="4000">
                <a:sym typeface="+mn-ea"/>
              </a:rPr>
              <a:t>3.</a:t>
            </a:r>
            <a:r>
              <a:rPr lang="zh-CN" altLang="en-US" sz="4000">
                <a:sym typeface="+mn-ea"/>
              </a:rPr>
              <a:t>红灯</a:t>
            </a:r>
            <a:r>
              <a:rPr lang="zh-CN" altLang="zh-CN" sz="4000">
                <a:sym typeface="+mn-ea"/>
              </a:rPr>
              <a:t>点亮；等</a:t>
            </a:r>
            <a:r>
              <a:rPr lang="en-US" altLang="zh-CN" sz="4000">
                <a:sym typeface="+mn-ea"/>
              </a:rPr>
              <a:t>5</a:t>
            </a:r>
            <a:r>
              <a:rPr lang="zh-CN" altLang="zh-CN" sz="4000">
                <a:sym typeface="+mn-ea"/>
              </a:rPr>
              <a:t>秒后；</a:t>
            </a:r>
            <a:r>
              <a:rPr lang="en-US" altLang="zh-CN" sz="4000">
                <a:sym typeface="+mn-ea"/>
              </a:rPr>
              <a:t> </a:t>
            </a:r>
            <a:r>
              <a:rPr lang="zh-CN" altLang="zh-CN" sz="4000">
                <a:sym typeface="+mn-ea"/>
              </a:rPr>
              <a:t>红灯熄灭</a:t>
            </a:r>
            <a:endParaRPr lang="zh-CN" altLang="zh-CN" sz="4000"/>
          </a:p>
          <a:p>
            <a:endParaRPr lang="zh-CN" altLang="en-US" sz="4000"/>
          </a:p>
        </p:txBody>
      </p:sp>
      <p:sp>
        <p:nvSpPr>
          <p:cNvPr id="31" name="Freeform 5"/>
          <p:cNvSpPr/>
          <p:nvPr/>
        </p:nvSpPr>
        <p:spPr bwMode="auto">
          <a:xfrm>
            <a:off x="530860" y="0"/>
            <a:ext cx="11431905" cy="1061720"/>
          </a:xfrm>
          <a:custGeom>
            <a:avLst/>
            <a:gdLst>
              <a:gd name="T0" fmla="*/ 462 w 462"/>
              <a:gd name="T1" fmla="*/ 0 h 212"/>
              <a:gd name="T2" fmla="*/ 392 w 462"/>
              <a:gd name="T3" fmla="*/ 36 h 212"/>
              <a:gd name="T4" fmla="*/ 108 w 462"/>
              <a:gd name="T5" fmla="*/ 36 h 212"/>
              <a:gd name="T6" fmla="*/ 93 w 462"/>
              <a:gd name="T7" fmla="*/ 48 h 212"/>
              <a:gd name="T8" fmla="*/ 7 w 462"/>
              <a:gd name="T9" fmla="*/ 199 h 212"/>
              <a:gd name="T10" fmla="*/ 22 w 462"/>
              <a:gd name="T11" fmla="*/ 212 h 212"/>
              <a:gd name="T12" fmla="*/ 294 w 462"/>
              <a:gd name="T13" fmla="*/ 212 h 212"/>
              <a:gd name="T14" fmla="*/ 366 w 462"/>
              <a:gd name="T15" fmla="*/ 176 h 212"/>
              <a:gd name="T16" fmla="*/ 462 w 462"/>
              <a:gd name="T1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212">
                <a:moveTo>
                  <a:pt x="462" y="0"/>
                </a:moveTo>
                <a:cubicBezTo>
                  <a:pt x="462" y="0"/>
                  <a:pt x="447" y="36"/>
                  <a:pt x="392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96" y="36"/>
                  <a:pt x="93" y="48"/>
                  <a:pt x="93" y="48"/>
                </a:cubicBezTo>
                <a:cubicBezTo>
                  <a:pt x="7" y="199"/>
                  <a:pt x="7" y="199"/>
                  <a:pt x="7" y="199"/>
                </a:cubicBezTo>
                <a:cubicBezTo>
                  <a:pt x="7" y="199"/>
                  <a:pt x="0" y="212"/>
                  <a:pt x="22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345" y="212"/>
                  <a:pt x="366" y="176"/>
                  <a:pt x="366" y="176"/>
                </a:cubicBezTo>
                <a:lnTo>
                  <a:pt x="462" y="0"/>
                </a:lnTo>
                <a:close/>
              </a:path>
            </a:pathLst>
          </a:custGeom>
          <a:solidFill>
            <a:srgbClr val="ECD9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schemeClr val="bg1">
                  <a:lumMod val="6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924050" y="222885"/>
          <a:ext cx="8171180" cy="92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180"/>
              </a:tblGrid>
              <a:tr h="925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  <a:sym typeface="+mn-ea"/>
                        </a:rPr>
                        <a:t>试一试：</a:t>
                      </a:r>
                      <a:r>
                        <a:rPr lang="zh-CN" altLang="en-US" sz="4000">
                          <a:solidFill>
                            <a:schemeClr val="tx1"/>
                          </a:solidFill>
                          <a:sym typeface="+mn-ea"/>
                        </a:rPr>
                        <a:t>搭建</a:t>
                      </a:r>
                      <a:r>
                        <a:rPr lang="zh-CN" altLang="en-US" sz="4000">
                          <a:solidFill>
                            <a:schemeClr val="tx1"/>
                          </a:solidFill>
                          <a:sym typeface="+mn-ea"/>
                        </a:rPr>
                        <a:t>一个红绿灯的脚本</a:t>
                      </a:r>
                      <a:endParaRPr lang="zh-CN" altLang="en-US" sz="40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等线" panose="02010600030101010101" charset="-122"/>
                        <a:sym typeface="+mn-ea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230" y="1148080"/>
            <a:ext cx="1861820" cy="528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5"/>
          <p:cNvSpPr/>
          <p:nvPr/>
        </p:nvSpPr>
        <p:spPr bwMode="auto">
          <a:xfrm>
            <a:off x="958215" y="72390"/>
            <a:ext cx="9555480" cy="989965"/>
          </a:xfrm>
          <a:custGeom>
            <a:avLst/>
            <a:gdLst>
              <a:gd name="T0" fmla="*/ 462 w 462"/>
              <a:gd name="T1" fmla="*/ 0 h 212"/>
              <a:gd name="T2" fmla="*/ 392 w 462"/>
              <a:gd name="T3" fmla="*/ 36 h 212"/>
              <a:gd name="T4" fmla="*/ 108 w 462"/>
              <a:gd name="T5" fmla="*/ 36 h 212"/>
              <a:gd name="T6" fmla="*/ 93 w 462"/>
              <a:gd name="T7" fmla="*/ 48 h 212"/>
              <a:gd name="T8" fmla="*/ 7 w 462"/>
              <a:gd name="T9" fmla="*/ 199 h 212"/>
              <a:gd name="T10" fmla="*/ 22 w 462"/>
              <a:gd name="T11" fmla="*/ 212 h 212"/>
              <a:gd name="T12" fmla="*/ 294 w 462"/>
              <a:gd name="T13" fmla="*/ 212 h 212"/>
              <a:gd name="T14" fmla="*/ 366 w 462"/>
              <a:gd name="T15" fmla="*/ 176 h 212"/>
              <a:gd name="T16" fmla="*/ 462 w 462"/>
              <a:gd name="T1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212">
                <a:moveTo>
                  <a:pt x="462" y="0"/>
                </a:moveTo>
                <a:cubicBezTo>
                  <a:pt x="462" y="0"/>
                  <a:pt x="447" y="36"/>
                  <a:pt x="392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96" y="36"/>
                  <a:pt x="93" y="48"/>
                  <a:pt x="93" y="48"/>
                </a:cubicBezTo>
                <a:cubicBezTo>
                  <a:pt x="7" y="199"/>
                  <a:pt x="7" y="199"/>
                  <a:pt x="7" y="199"/>
                </a:cubicBezTo>
                <a:cubicBezTo>
                  <a:pt x="7" y="199"/>
                  <a:pt x="0" y="212"/>
                  <a:pt x="22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345" y="212"/>
                  <a:pt x="366" y="176"/>
                  <a:pt x="366" y="176"/>
                </a:cubicBezTo>
                <a:lnTo>
                  <a:pt x="462" y="0"/>
                </a:lnTo>
                <a:close/>
              </a:path>
            </a:pathLst>
          </a:custGeom>
          <a:solidFill>
            <a:srgbClr val="ECD9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schemeClr val="bg1">
                  <a:lumMod val="6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19730" y="355600"/>
            <a:ext cx="4855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控制器界面</a:t>
            </a:r>
            <a:endParaRPr lang="zh-CN" altLang="en-US" sz="4000" b="1"/>
          </a:p>
        </p:txBody>
      </p:sp>
      <p:grpSp>
        <p:nvGrpSpPr>
          <p:cNvPr id="4" name="组合 3"/>
          <p:cNvGrpSpPr/>
          <p:nvPr/>
        </p:nvGrpSpPr>
        <p:grpSpPr>
          <a:xfrm>
            <a:off x="6365240" y="1741170"/>
            <a:ext cx="3479800" cy="2495550"/>
            <a:chOff x="2402" y="2126"/>
            <a:chExt cx="9708" cy="7428"/>
          </a:xfrm>
        </p:grpSpPr>
        <p:pic>
          <p:nvPicPr>
            <p:cNvPr id="3" name="图片 2" descr="{%~II4~6)Q`E_`2Q01[RG3A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402" y="2126"/>
              <a:ext cx="9709" cy="7428"/>
            </a:xfrm>
            <a:prstGeom prst="rect">
              <a:avLst/>
            </a:prstGeom>
          </p:spPr>
        </p:pic>
        <p:sp>
          <p:nvSpPr>
            <p:cNvPr id="127" name="矩形 126"/>
            <p:cNvSpPr/>
            <p:nvPr/>
          </p:nvSpPr>
          <p:spPr>
            <a:xfrm>
              <a:off x="3085" y="3906"/>
              <a:ext cx="1929" cy="177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868285" y="5675630"/>
            <a:ext cx="1859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2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65240" y="4722495"/>
            <a:ext cx="45815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按一下电源键进入文件程序，选择我们导入的程序运行</a:t>
            </a:r>
            <a:endParaRPr lang="zh-CN" altLang="en-US" sz="2800" b="1"/>
          </a:p>
        </p:txBody>
      </p:sp>
      <p:pic>
        <p:nvPicPr>
          <p:cNvPr id="11" name="图片 10" descr="_]J78WDETQ1MX~~DIFN_N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" y="1942465"/>
            <a:ext cx="3609975" cy="1038225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7015480" y="2719070"/>
            <a:ext cx="852805" cy="2003425"/>
          </a:xfrm>
          <a:prstGeom prst="straightConnector1">
            <a:avLst/>
          </a:prstGeom>
          <a:ln w="635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2275840" y="2586990"/>
            <a:ext cx="162560" cy="181102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61035" y="4398010"/>
            <a:ext cx="41421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连接电脑，单击下载按钮，将程序下载到控制器中</a:t>
            </a:r>
            <a:endParaRPr lang="zh-CN" altLang="en-US" sz="2800" b="1"/>
          </a:p>
        </p:txBody>
      </p:sp>
      <p:sp>
        <p:nvSpPr>
          <p:cNvPr id="14" name="文本框 13"/>
          <p:cNvSpPr txBox="1"/>
          <p:nvPr/>
        </p:nvSpPr>
        <p:spPr>
          <a:xfrm>
            <a:off x="1882775" y="5351145"/>
            <a:ext cx="320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1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48"/>
          <p:cNvSpPr/>
          <p:nvPr/>
        </p:nvSpPr>
        <p:spPr>
          <a:xfrm>
            <a:off x="-412506" y="5685546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5" y="3081411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9795" y="1746885"/>
            <a:ext cx="89331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</a:rPr>
              <a:t>    </a:t>
            </a:r>
            <a:r>
              <a:rPr lang="zh-CN" altLang="en-US" sz="4000" b="1">
                <a:solidFill>
                  <a:srgbClr val="FF0000"/>
                </a:solidFill>
              </a:rPr>
              <a:t>要求</a:t>
            </a:r>
            <a:r>
              <a:rPr lang="zh-CN" altLang="en-US" sz="4000"/>
              <a:t>：使用</a:t>
            </a:r>
            <a:r>
              <a:rPr lang="zh-CN" altLang="en-US" sz="4000" b="1"/>
              <a:t>执行库模块</a:t>
            </a:r>
            <a:r>
              <a:rPr lang="zh-CN" altLang="en-US" sz="4000"/>
              <a:t>和</a:t>
            </a:r>
            <a:r>
              <a:rPr lang="zh-CN" altLang="en-US" sz="4000" b="1">
                <a:solidFill>
                  <a:schemeClr val="tx1"/>
                </a:solidFill>
              </a:rPr>
              <a:t>控制模块库</a:t>
            </a:r>
            <a:r>
              <a:rPr lang="en-US" altLang="zh-CN" sz="4000" b="1">
                <a:solidFill>
                  <a:schemeClr val="tx1"/>
                </a:solidFill>
              </a:rPr>
              <a:t>      </a:t>
            </a:r>
            <a:r>
              <a:rPr lang="zh-CN" altLang="en-US" sz="4000"/>
              <a:t>两个部分的控件</a:t>
            </a:r>
            <a:r>
              <a:rPr lang="en-US" altLang="zh-CN" sz="4000"/>
              <a:t> </a:t>
            </a:r>
            <a:endParaRPr lang="en-US" altLang="zh-CN" sz="4000"/>
          </a:p>
          <a:p>
            <a:r>
              <a:rPr lang="en-US" altLang="zh-CN" sz="4000"/>
              <a:t> </a:t>
            </a:r>
            <a:endParaRPr lang="zh-CN" altLang="zh-CN" sz="4000"/>
          </a:p>
          <a:p>
            <a:r>
              <a:rPr lang="en-US" altLang="zh-CN" sz="4000"/>
              <a:t>1.</a:t>
            </a:r>
            <a:r>
              <a:rPr lang="zh-CN" altLang="en-US" sz="4000">
                <a:sym typeface="+mn-ea"/>
              </a:rPr>
              <a:t>绿灯点亮；等</a:t>
            </a:r>
            <a:r>
              <a:rPr lang="en-US" altLang="zh-CN" sz="4000">
                <a:sym typeface="+mn-ea"/>
              </a:rPr>
              <a:t>5</a:t>
            </a:r>
            <a:r>
              <a:rPr lang="zh-CN" altLang="en-US" sz="4000">
                <a:sym typeface="+mn-ea"/>
              </a:rPr>
              <a:t>秒后；</a:t>
            </a:r>
            <a:r>
              <a:rPr lang="en-US" altLang="zh-CN" sz="4000">
                <a:sym typeface="+mn-ea"/>
              </a:rPr>
              <a:t> </a:t>
            </a:r>
            <a:r>
              <a:rPr lang="zh-CN" altLang="en-US" sz="4000">
                <a:sym typeface="+mn-ea"/>
              </a:rPr>
              <a:t>绿灯熄灭</a:t>
            </a:r>
            <a:endParaRPr lang="zh-CN" altLang="en-US" sz="4000">
              <a:sym typeface="+mn-ea"/>
            </a:endParaRPr>
          </a:p>
          <a:p>
            <a:r>
              <a:rPr lang="en-US" altLang="zh-CN" sz="4000">
                <a:sym typeface="+mn-ea"/>
              </a:rPr>
              <a:t>2.</a:t>
            </a:r>
            <a:r>
              <a:rPr lang="zh-CN" altLang="zh-CN" sz="4000">
                <a:sym typeface="+mn-ea"/>
              </a:rPr>
              <a:t>黄灯点亮；等</a:t>
            </a:r>
            <a:r>
              <a:rPr lang="en-US" altLang="zh-CN" sz="4000">
                <a:sym typeface="+mn-ea"/>
              </a:rPr>
              <a:t>2</a:t>
            </a:r>
            <a:r>
              <a:rPr lang="zh-CN" altLang="zh-CN" sz="4000">
                <a:sym typeface="+mn-ea"/>
              </a:rPr>
              <a:t>秒后；</a:t>
            </a:r>
            <a:r>
              <a:rPr lang="en-US" altLang="zh-CN" sz="4000">
                <a:sym typeface="+mn-ea"/>
              </a:rPr>
              <a:t> </a:t>
            </a:r>
            <a:r>
              <a:rPr lang="zh-CN" altLang="zh-CN" sz="4000">
                <a:sym typeface="+mn-ea"/>
              </a:rPr>
              <a:t>黄灯熄灭</a:t>
            </a:r>
            <a:endParaRPr lang="zh-CN" altLang="zh-CN" sz="4000"/>
          </a:p>
          <a:p>
            <a:r>
              <a:rPr lang="en-US" altLang="zh-CN" sz="4000">
                <a:sym typeface="+mn-ea"/>
              </a:rPr>
              <a:t>3.</a:t>
            </a:r>
            <a:r>
              <a:rPr lang="zh-CN" altLang="en-US" sz="4000">
                <a:sym typeface="+mn-ea"/>
              </a:rPr>
              <a:t>红灯</a:t>
            </a:r>
            <a:r>
              <a:rPr lang="zh-CN" altLang="zh-CN" sz="4000">
                <a:sym typeface="+mn-ea"/>
              </a:rPr>
              <a:t>点亮；等</a:t>
            </a:r>
            <a:r>
              <a:rPr lang="en-US" altLang="zh-CN" sz="4000">
                <a:sym typeface="+mn-ea"/>
              </a:rPr>
              <a:t>5</a:t>
            </a:r>
            <a:r>
              <a:rPr lang="zh-CN" altLang="zh-CN" sz="4000">
                <a:sym typeface="+mn-ea"/>
              </a:rPr>
              <a:t>秒后；</a:t>
            </a:r>
            <a:r>
              <a:rPr lang="en-US" altLang="zh-CN" sz="4000">
                <a:sym typeface="+mn-ea"/>
              </a:rPr>
              <a:t> </a:t>
            </a:r>
            <a:r>
              <a:rPr lang="zh-CN" altLang="zh-CN" sz="4000">
                <a:sym typeface="+mn-ea"/>
              </a:rPr>
              <a:t>红灯熄灭</a:t>
            </a:r>
            <a:endParaRPr lang="zh-CN" altLang="zh-CN" sz="4000"/>
          </a:p>
          <a:p>
            <a:endParaRPr lang="zh-CN" altLang="en-US" sz="4000"/>
          </a:p>
        </p:txBody>
      </p:sp>
      <p:sp>
        <p:nvSpPr>
          <p:cNvPr id="31" name="Freeform 5"/>
          <p:cNvSpPr/>
          <p:nvPr/>
        </p:nvSpPr>
        <p:spPr bwMode="auto">
          <a:xfrm>
            <a:off x="530860" y="0"/>
            <a:ext cx="11431905" cy="1061720"/>
          </a:xfrm>
          <a:custGeom>
            <a:avLst/>
            <a:gdLst>
              <a:gd name="T0" fmla="*/ 462 w 462"/>
              <a:gd name="T1" fmla="*/ 0 h 212"/>
              <a:gd name="T2" fmla="*/ 392 w 462"/>
              <a:gd name="T3" fmla="*/ 36 h 212"/>
              <a:gd name="T4" fmla="*/ 108 w 462"/>
              <a:gd name="T5" fmla="*/ 36 h 212"/>
              <a:gd name="T6" fmla="*/ 93 w 462"/>
              <a:gd name="T7" fmla="*/ 48 h 212"/>
              <a:gd name="T8" fmla="*/ 7 w 462"/>
              <a:gd name="T9" fmla="*/ 199 h 212"/>
              <a:gd name="T10" fmla="*/ 22 w 462"/>
              <a:gd name="T11" fmla="*/ 212 h 212"/>
              <a:gd name="T12" fmla="*/ 294 w 462"/>
              <a:gd name="T13" fmla="*/ 212 h 212"/>
              <a:gd name="T14" fmla="*/ 366 w 462"/>
              <a:gd name="T15" fmla="*/ 176 h 212"/>
              <a:gd name="T16" fmla="*/ 462 w 462"/>
              <a:gd name="T1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212">
                <a:moveTo>
                  <a:pt x="462" y="0"/>
                </a:moveTo>
                <a:cubicBezTo>
                  <a:pt x="462" y="0"/>
                  <a:pt x="447" y="36"/>
                  <a:pt x="392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96" y="36"/>
                  <a:pt x="93" y="48"/>
                  <a:pt x="93" y="48"/>
                </a:cubicBezTo>
                <a:cubicBezTo>
                  <a:pt x="7" y="199"/>
                  <a:pt x="7" y="199"/>
                  <a:pt x="7" y="199"/>
                </a:cubicBezTo>
                <a:cubicBezTo>
                  <a:pt x="7" y="199"/>
                  <a:pt x="0" y="212"/>
                  <a:pt x="22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345" y="212"/>
                  <a:pt x="366" y="176"/>
                  <a:pt x="366" y="176"/>
                </a:cubicBezTo>
                <a:lnTo>
                  <a:pt x="462" y="0"/>
                </a:lnTo>
                <a:close/>
              </a:path>
            </a:pathLst>
          </a:custGeom>
          <a:solidFill>
            <a:srgbClr val="ECD9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schemeClr val="bg1">
                  <a:lumMod val="6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924050" y="222885"/>
          <a:ext cx="8171180" cy="92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180"/>
              </a:tblGrid>
              <a:tr h="925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  <a:sym typeface="+mn-ea"/>
                        </a:rPr>
                        <a:t>试一试：</a:t>
                      </a:r>
                      <a:r>
                        <a:rPr lang="zh-CN" altLang="en-US" sz="4000">
                          <a:solidFill>
                            <a:schemeClr val="tx1"/>
                          </a:solidFill>
                          <a:sym typeface="+mn-ea"/>
                        </a:rPr>
                        <a:t>搭建</a:t>
                      </a:r>
                      <a:r>
                        <a:rPr lang="zh-CN" altLang="en-US" sz="4000">
                          <a:solidFill>
                            <a:schemeClr val="tx1"/>
                          </a:solidFill>
                          <a:sym typeface="+mn-ea"/>
                        </a:rPr>
                        <a:t>一个红绿灯的脚本</a:t>
                      </a:r>
                      <a:endParaRPr lang="zh-CN" altLang="en-US" sz="40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等线" panose="02010600030101010101" charset="-122"/>
                        <a:sym typeface="+mn-ea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230" y="1148080"/>
            <a:ext cx="1861820" cy="528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256,&quot;width&quot;:6383}"/>
</p:tagLst>
</file>

<file path=ppt/tags/tag10.xml><?xml version="1.0" encoding="utf-8"?>
<p:tagLst xmlns:p="http://schemas.openxmlformats.org/presentationml/2006/main">
  <p:tag name="KSO_WM_UNIT_PLACING_PICTURE_USER_VIEWPORT" val="{&quot;height&quot;:8010,&quot;width&quot;:10470}"/>
</p:tagLst>
</file>

<file path=ppt/tags/tag11.xml><?xml version="1.0" encoding="utf-8"?>
<p:tagLst xmlns:p="http://schemas.openxmlformats.org/presentationml/2006/main">
  <p:tag name="ISLIDE.DIAGRAM" val="#259610;"/>
</p:tagLst>
</file>

<file path=ppt/tags/tag12.xml><?xml version="1.0" encoding="utf-8"?>
<p:tagLst xmlns:p="http://schemas.openxmlformats.org/presentationml/2006/main">
  <p:tag name="TABLE_ENDDRAG_ORIGIN_RECT" val="643*117"/>
  <p:tag name="TABLE_ENDDRAG_RECT" val="194*19*643*117"/>
</p:tagLst>
</file>

<file path=ppt/tags/tag13.xml><?xml version="1.0" encoding="utf-8"?>
<p:tagLst xmlns:p="http://schemas.openxmlformats.org/presentationml/2006/main">
  <p:tag name="TABLE_ENDDRAG_ORIGIN_RECT" val="643*117"/>
  <p:tag name="TABLE_ENDDRAG_RECT" val="194*19*643*117"/>
</p:tagLst>
</file>

<file path=ppt/tags/tag14.xml><?xml version="1.0" encoding="utf-8"?>
<p:tagLst xmlns:p="http://schemas.openxmlformats.org/presentationml/2006/main">
  <p:tag name="ISPRING_PRESENTATION_TITLE" val="PowerPoint 演示文稿"/>
</p:tagLst>
</file>

<file path=ppt/tags/tag2.xml><?xml version="1.0" encoding="utf-8"?>
<p:tagLst xmlns:p="http://schemas.openxmlformats.org/presentationml/2006/main">
  <p:tag name="ISLIDE.DIAGRAM" val="#255884;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3998*5388*694*694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4.xml><?xml version="1.0" encoding="utf-8"?>
<p:tagLst xmlns:p="http://schemas.openxmlformats.org/presentationml/2006/main">
  <p:tag name="KSO_WM_UNIT_PLACING_PICTURE_USER_VIEWPORT" val="{&quot;height&quot;:4256,&quot;width&quot;:6383}"/>
</p:tagLst>
</file>

<file path=ppt/tags/tag5.xml><?xml version="1.0" encoding="utf-8"?>
<p:tagLst xmlns:p="http://schemas.openxmlformats.org/presentationml/2006/main">
  <p:tag name="ISLIDE.DIAGRAM" val="#294701;"/>
</p:tagLst>
</file>

<file path=ppt/tags/tag6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80_8*a*1"/>
  <p:tag name="KSO_WM_TEMPLATE_CATEGORY" val="custom"/>
  <p:tag name="KSO_WM_TEMPLATE_INDEX" val="20204380"/>
  <p:tag name="KSO_WM_UNIT_LAYERLEVEL" val="1"/>
  <p:tag name="KSO_WM_TAG_VERSION" val="1.0"/>
  <p:tag name="KSO_WM_BEAUTIFY_FLAG" val="#wm#"/>
  <p:tag name="KSO_WM_UNIT_PRESET_TEXT" val="单击此处添加大标题"/>
</p:tagLst>
</file>

<file path=ppt/tags/tag7.xml><?xml version="1.0" encoding="utf-8"?>
<p:tagLst xmlns:p="http://schemas.openxmlformats.org/presentationml/2006/main">
  <p:tag name="ISLIDE.DIAGRAM" val="#243638;"/>
</p:tagLst>
</file>

<file path=ppt/tags/tag8.xml><?xml version="1.0" encoding="utf-8"?>
<p:tagLst xmlns:p="http://schemas.openxmlformats.org/presentationml/2006/main">
  <p:tag name="ISLIDE.ICON" val="#405337;"/>
</p:tagLst>
</file>

<file path=ppt/tags/tag9.xml><?xml version="1.0" encoding="utf-8"?>
<p:tagLst xmlns:p="http://schemas.openxmlformats.org/presentationml/2006/main">
  <p:tag name="TABLE_ENDDRAG_ORIGIN_RECT" val="643*117"/>
  <p:tag name="TABLE_ENDDRAG_RECT" val="194*19*643*117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WPS 演示</Application>
  <PresentationFormat>自定义</PresentationFormat>
  <Paragraphs>85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思源黑体</vt:lpstr>
      <vt:lpstr>黑体</vt:lpstr>
      <vt:lpstr>思源黑体 Medium</vt:lpstr>
      <vt:lpstr>Segoe UI</vt:lpstr>
      <vt:lpstr>等线</vt:lpstr>
      <vt:lpstr>Arial Unicode MS</vt:lpstr>
      <vt:lpstr>Calibri Light</vt:lpstr>
      <vt:lpstr>等线 Light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简洁莫兰迪色</dc:title>
  <dc:creator>第一PPT</dc:creator>
  <cp:keywords>www.1ppt.com</cp:keywords>
  <dc:description>www.1ppt.com</dc:description>
  <cp:lastModifiedBy>huayi</cp:lastModifiedBy>
  <cp:revision>7</cp:revision>
  <dcterms:created xsi:type="dcterms:W3CDTF">2020-12-20T05:06:00Z</dcterms:created>
  <dcterms:modified xsi:type="dcterms:W3CDTF">2021-06-10T14:24:54Z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0301894B41D14BA3BE6B2E3EB05B84D1</vt:lpwstr>
  </property>
  <property fmtid="{D5CDD505-2E9C-101B-9397-08002B2CF9AE}" pid="3" name="KSOProductBuildVer">
    <vt:lpwstr>2052-11.1.0.10577</vt:lpwstr>
  </property>
</Properties>
</file>