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11"/>
  </p:handoutMasterIdLst>
  <p:sldIdLst>
    <p:sldId id="256" r:id="rId3"/>
    <p:sldId id="331" r:id="rId5"/>
    <p:sldId id="292" r:id="rId6"/>
    <p:sldId id="327" r:id="rId7"/>
    <p:sldId id="290" r:id="rId8"/>
    <p:sldId id="309" r:id="rId9"/>
    <p:sldId id="328" r:id="rId10"/>
  </p:sldIdLst>
  <p:sldSz cx="12192000" cy="6858000"/>
  <p:notesSz cx="6858000" cy="9144000"/>
  <p:embeddedFontLst>
    <p:embeddedFont>
      <p:font typeface="华康海报体W12(P)" panose="040B0C00000000000000" charset="-122"/>
      <p:regular r:id="rId15"/>
    </p:embeddedFont>
    <p:embeddedFont>
      <p:font typeface="Calibri" panose="020F0502020204030204" charset="0"/>
      <p:regular r:id="rId16"/>
      <p:bold r:id="rId17"/>
      <p:italic r:id="rId18"/>
      <p:boldItalic r:id="rId19"/>
    </p:embeddedFont>
    <p:embeddedFont>
      <p:font typeface="微软雅黑" panose="020B0503020204020204" charset="-122"/>
      <p:regular r:id="rId20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  <a:srgbClr val="FE9C00"/>
    <a:srgbClr val="FED100"/>
    <a:srgbClr val="0DCFFF"/>
    <a:srgbClr val="23D9FF"/>
    <a:srgbClr val="5CBF35"/>
    <a:srgbClr val="35D7FF"/>
    <a:srgbClr val="35EAFF"/>
    <a:srgbClr val="35FFDC"/>
    <a:srgbClr val="3CAB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54" y="9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0" Type="http://schemas.openxmlformats.org/officeDocument/2006/relationships/font" Target="fonts/font6.fntdata"/><Relationship Id="rId2" Type="http://schemas.openxmlformats.org/officeDocument/2006/relationships/theme" Target="theme/theme1.xml"/><Relationship Id="rId19" Type="http://schemas.openxmlformats.org/officeDocument/2006/relationships/font" Target="fonts/font5.fntdata"/><Relationship Id="rId18" Type="http://schemas.openxmlformats.org/officeDocument/2006/relationships/font" Target="fonts/font4.fntdata"/><Relationship Id="rId17" Type="http://schemas.openxmlformats.org/officeDocument/2006/relationships/font" Target="fonts/font3.fntdata"/><Relationship Id="rId16" Type="http://schemas.openxmlformats.org/officeDocument/2006/relationships/font" Target="fonts/font2.fntdata"/><Relationship Id="rId15" Type="http://schemas.openxmlformats.org/officeDocument/2006/relationships/font" Target="fonts/font1.fntdata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D4AB3F-95B1-4E88-8B47-BE1333302E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D37DDD-E96F-44D2-AC05-13E892FDA8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E8B175-E165-4E19-ACA5-56BAD0FF3F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46860286-398E-4497-9ECE-FCA474D1C2B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98F6A38C-0DF1-4BE2-BC10-AD583DE7D4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t333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4d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80855" y="4044950"/>
            <a:ext cx="2881630" cy="2193925"/>
          </a:xfrm>
          <a:prstGeom prst="rect">
            <a:avLst/>
          </a:prstGeom>
        </p:spPr>
      </p:pic>
      <p:pic>
        <p:nvPicPr>
          <p:cNvPr id="11" name="图片 10" descr="433sa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4304665"/>
            <a:ext cx="12192000" cy="25533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.xml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2" Type="http://schemas.openxmlformats.org/officeDocument/2006/relationships/notesSlide" Target="../notesSlides/notesSlide1.xml"/><Relationship Id="rId11" Type="http://schemas.openxmlformats.org/officeDocument/2006/relationships/slideLayout" Target="../slideLayouts/slideLayout1.xml"/><Relationship Id="rId10" Type="http://schemas.openxmlformats.org/officeDocument/2006/relationships/audio" Target="../media/audio1.wav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3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5.png"/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1.wav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1.wav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twt3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6" name="图片 5" descr="4d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4360" y="3265170"/>
            <a:ext cx="3905885" cy="2973705"/>
          </a:xfrm>
          <a:prstGeom prst="rect">
            <a:avLst/>
          </a:prstGeom>
        </p:spPr>
      </p:pic>
      <p:pic>
        <p:nvPicPr>
          <p:cNvPr id="11" name="图片 10" descr="433s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04665"/>
            <a:ext cx="12192000" cy="2553335"/>
          </a:xfrm>
          <a:prstGeom prst="rect">
            <a:avLst/>
          </a:prstGeom>
        </p:spPr>
      </p:pic>
      <p:pic>
        <p:nvPicPr>
          <p:cNvPr id="16" name="图片 15" descr="r33s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4890" y="213995"/>
            <a:ext cx="1407160" cy="1407160"/>
          </a:xfrm>
          <a:prstGeom prst="rect">
            <a:avLst/>
          </a:prstGeom>
        </p:spPr>
      </p:pic>
      <p:pic>
        <p:nvPicPr>
          <p:cNvPr id="18" name="图片 17" descr="32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9310" y="1703705"/>
            <a:ext cx="422275" cy="422275"/>
          </a:xfrm>
          <a:prstGeom prst="rect">
            <a:avLst/>
          </a:prstGeom>
        </p:spPr>
      </p:pic>
      <p:pic>
        <p:nvPicPr>
          <p:cNvPr id="19" name="图片 18" descr="32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6020" y="5816600"/>
            <a:ext cx="422275" cy="422275"/>
          </a:xfrm>
          <a:prstGeom prst="rect">
            <a:avLst/>
          </a:prstGeom>
        </p:spPr>
      </p:pic>
      <p:pic>
        <p:nvPicPr>
          <p:cNvPr id="20" name="图片 19" descr="32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7595" y="2804160"/>
            <a:ext cx="280035" cy="280035"/>
          </a:xfrm>
          <a:prstGeom prst="rect">
            <a:avLst/>
          </a:prstGeom>
        </p:spPr>
      </p:pic>
      <p:pic>
        <p:nvPicPr>
          <p:cNvPr id="21" name="图片 20" descr="32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6060" y="3890645"/>
            <a:ext cx="280035" cy="280035"/>
          </a:xfrm>
          <a:prstGeom prst="rect">
            <a:avLst/>
          </a:prstGeom>
        </p:spPr>
      </p:pic>
      <p:pic>
        <p:nvPicPr>
          <p:cNvPr id="22" name="图片 21" descr="32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8500" y="3467735"/>
            <a:ext cx="280035" cy="280035"/>
          </a:xfrm>
          <a:prstGeom prst="rect">
            <a:avLst/>
          </a:prstGeom>
        </p:spPr>
      </p:pic>
      <p:pic>
        <p:nvPicPr>
          <p:cNvPr id="23" name="图片 22" descr="32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9085" y="2757170"/>
            <a:ext cx="422275" cy="422275"/>
          </a:xfrm>
          <a:prstGeom prst="rect">
            <a:avLst/>
          </a:prstGeom>
        </p:spPr>
      </p:pic>
      <p:pic>
        <p:nvPicPr>
          <p:cNvPr id="24" name="图片 23" descr="32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65535" y="2804160"/>
            <a:ext cx="422275" cy="422275"/>
          </a:xfrm>
          <a:prstGeom prst="rect">
            <a:avLst/>
          </a:prstGeom>
        </p:spPr>
      </p:pic>
      <p:pic>
        <p:nvPicPr>
          <p:cNvPr id="25" name="图片 24" descr="32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8295" y="3761740"/>
            <a:ext cx="280035" cy="280035"/>
          </a:xfrm>
          <a:prstGeom prst="rect">
            <a:avLst/>
          </a:prstGeom>
        </p:spPr>
      </p:pic>
      <p:pic>
        <p:nvPicPr>
          <p:cNvPr id="26" name="图片 25" descr="t44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5175" y="3890645"/>
            <a:ext cx="398145" cy="398145"/>
          </a:xfrm>
          <a:prstGeom prst="rect">
            <a:avLst/>
          </a:prstGeom>
        </p:spPr>
      </p:pic>
      <p:pic>
        <p:nvPicPr>
          <p:cNvPr id="27" name="图片 26" descr="t44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8380" y="737235"/>
            <a:ext cx="767715" cy="767715"/>
          </a:xfrm>
          <a:prstGeom prst="rect">
            <a:avLst/>
          </a:prstGeom>
        </p:spPr>
      </p:pic>
      <p:pic>
        <p:nvPicPr>
          <p:cNvPr id="28" name="图片 27" descr="t44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4475" y="4664710"/>
            <a:ext cx="862965" cy="862965"/>
          </a:xfrm>
          <a:prstGeom prst="rect">
            <a:avLst/>
          </a:prstGeom>
        </p:spPr>
      </p:pic>
      <p:pic>
        <p:nvPicPr>
          <p:cNvPr id="29" name="图片 28" descr="t44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1690" y="550545"/>
            <a:ext cx="1255395" cy="1255395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2970306" y="2016776"/>
            <a:ext cx="6409690" cy="163004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p>
            <a:pPr algn="ctr"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zh-CN" altLang="zh-CN" sz="11000" b="1" dirty="0" smtClean="0">
                <a:ln w="3810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DC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康海报体W12(P)" panose="040B0C00000000000000" charset="-122"/>
                <a:ea typeface="华康海报体W12(P)" panose="040B0C00000000000000" charset="-122"/>
              </a:rPr>
              <a:t>病毒</a:t>
            </a:r>
            <a:r>
              <a:rPr lang="zh-CN" altLang="zh-CN" sz="9000" b="1" dirty="0" smtClean="0">
                <a:ln w="3810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DC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大作战</a:t>
            </a:r>
            <a:endParaRPr lang="zh-CN" altLang="zh-CN" sz="9000" b="1" dirty="0" smtClean="0">
              <a:ln w="3810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DC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algn="r"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zh-CN" sz="9000" b="1" dirty="0" smtClean="0">
                <a:ln w="3810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DC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     </a:t>
            </a:r>
            <a:endParaRPr lang="zh-CN" altLang="en-US" sz="6000" b="1" dirty="0" smtClean="0">
              <a:ln w="3810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DC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pic>
        <p:nvPicPr>
          <p:cNvPr id="5" name="图片 4" descr="无标题-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975" y="142875"/>
            <a:ext cx="565150" cy="411163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图片 1" descr="防疫卫士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4130" y="2352675"/>
            <a:ext cx="3657600" cy="541020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  <p:sndAc>
          <p:stSnd>
            <p:snd r:embed="rId10" name="chimes.wav"/>
          </p:stSnd>
        </p:sndAc>
      </p:transition>
    </mc:Choice>
    <mc:Fallback>
      <p:transition spd="slow">
        <p:blinds dir="vert"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r33sg"/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1115060" y="4918075"/>
            <a:ext cx="1327150" cy="1327150"/>
          </a:xfrm>
          <a:prstGeom prst="rect">
            <a:avLst/>
          </a:prstGeom>
        </p:spPr>
      </p:pic>
      <p:pic>
        <p:nvPicPr>
          <p:cNvPr id="11" name="图片 10" descr="324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16530" y="6022340"/>
            <a:ext cx="505460" cy="505460"/>
          </a:xfrm>
          <a:prstGeom prst="rect">
            <a:avLst/>
          </a:prstGeom>
        </p:spPr>
      </p:pic>
      <p:pic>
        <p:nvPicPr>
          <p:cNvPr id="13" name="图片 12" descr="324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0280000">
            <a:off x="387985" y="5518150"/>
            <a:ext cx="631825" cy="63182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865" y="283845"/>
            <a:ext cx="6096000" cy="6096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rcRect t="31573"/>
          <a:stretch>
            <a:fillRect/>
          </a:stretch>
        </p:blipFill>
        <p:spPr>
          <a:xfrm>
            <a:off x="6759575" y="354965"/>
            <a:ext cx="5155565" cy="60979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  <p:sndAc>
          <p:stSnd>
            <p:snd r:embed="rId5" name="chimes.wav"/>
          </p:stSnd>
        </p:sndAc>
      </p:transition>
    </mc:Choice>
    <mc:Fallback>
      <p:transition spd="slow">
        <p:blinds dir="vert"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图片 5" descr="0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780000">
            <a:off x="9973945" y="537845"/>
            <a:ext cx="1410335" cy="1388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r33s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5060" y="4918075"/>
            <a:ext cx="1327150" cy="1327150"/>
          </a:xfrm>
          <a:prstGeom prst="rect">
            <a:avLst/>
          </a:prstGeom>
        </p:spPr>
      </p:pic>
      <p:pic>
        <p:nvPicPr>
          <p:cNvPr id="11" name="图片 10" descr="324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16530" y="6022340"/>
            <a:ext cx="505460" cy="505460"/>
          </a:xfrm>
          <a:prstGeom prst="rect">
            <a:avLst/>
          </a:prstGeom>
        </p:spPr>
      </p:pic>
      <p:pic>
        <p:nvPicPr>
          <p:cNvPr id="13" name="图片 12" descr="324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0280000">
            <a:off x="387985" y="5518150"/>
            <a:ext cx="631825" cy="631825"/>
          </a:xfrm>
          <a:prstGeom prst="rect">
            <a:avLst/>
          </a:prstGeom>
        </p:spPr>
      </p:pic>
      <p:pic>
        <p:nvPicPr>
          <p:cNvPr id="3" name="图片 2" descr="遥感实拍图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5825" y="-277495"/>
            <a:ext cx="8195310" cy="560959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2524125" y="2580005"/>
            <a:ext cx="2981325" cy="1206500"/>
            <a:chOff x="3975" y="4063"/>
            <a:chExt cx="4695" cy="1900"/>
          </a:xfrm>
        </p:grpSpPr>
        <p:sp>
          <p:nvSpPr>
            <p:cNvPr id="4" name="椭圆 3"/>
            <p:cNvSpPr/>
            <p:nvPr/>
          </p:nvSpPr>
          <p:spPr>
            <a:xfrm>
              <a:off x="8228" y="4957"/>
              <a:ext cx="443" cy="481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</a:ex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8216" y="5445"/>
              <a:ext cx="443" cy="519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</a:ex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9" name="直接箭头连接符 8"/>
            <p:cNvCxnSpPr>
              <a:stCxn id="4" idx="2"/>
            </p:cNvCxnSpPr>
            <p:nvPr/>
          </p:nvCxnSpPr>
          <p:spPr>
            <a:xfrm flipH="1" flipV="1">
              <a:off x="5276" y="4622"/>
              <a:ext cx="2952" cy="57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4" name="文本框 13"/>
            <p:cNvSpPr txBox="1"/>
            <p:nvPr/>
          </p:nvSpPr>
          <p:spPr>
            <a:xfrm>
              <a:off x="4178" y="4063"/>
              <a:ext cx="848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000">
                  <a:solidFill>
                    <a:srgbClr val="FF0000"/>
                  </a:solidFill>
                </a:rPr>
                <a:t>Y</a:t>
              </a:r>
              <a:endParaRPr lang="en-US" altLang="zh-CN" sz="3000">
                <a:solidFill>
                  <a:srgbClr val="FF0000"/>
                </a:solidFill>
              </a:endParaRPr>
            </a:p>
          </p:txBody>
        </p:sp>
        <p:cxnSp>
          <p:nvCxnSpPr>
            <p:cNvPr id="15" name="直接箭头连接符 14"/>
            <p:cNvCxnSpPr/>
            <p:nvPr/>
          </p:nvCxnSpPr>
          <p:spPr>
            <a:xfrm flipH="1" flipV="1">
              <a:off x="4871" y="5296"/>
              <a:ext cx="3287" cy="42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6" name="文本框 15"/>
            <p:cNvSpPr txBox="1"/>
            <p:nvPr/>
          </p:nvSpPr>
          <p:spPr>
            <a:xfrm>
              <a:off x="3975" y="4802"/>
              <a:ext cx="885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000">
                  <a:solidFill>
                    <a:srgbClr val="FF0000"/>
                  </a:solidFill>
                </a:rPr>
                <a:t>X</a:t>
              </a:r>
              <a:endParaRPr lang="en-US" altLang="zh-CN" sz="3000">
                <a:solidFill>
                  <a:srgbClr val="FF0000"/>
                </a:solidFill>
              </a:endParaRPr>
            </a:p>
          </p:txBody>
        </p:sp>
      </p:grpSp>
      <p:sp>
        <p:nvSpPr>
          <p:cNvPr id="18" name="单圆角矩形 17"/>
          <p:cNvSpPr/>
          <p:nvPr/>
        </p:nvSpPr>
        <p:spPr>
          <a:xfrm>
            <a:off x="0" y="268605"/>
            <a:ext cx="4863465" cy="575945"/>
          </a:xfrm>
          <a:prstGeom prst="round1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 noProof="1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-46990" y="137160"/>
            <a:ext cx="4853305" cy="737235"/>
          </a:xfrm>
          <a:prstGeom prst="rect">
            <a:avLst/>
          </a:prstGeom>
        </p:spPr>
        <p:txBody>
          <a:bodyPr wrap="square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2800">
                <a:solidFill>
                  <a:schemeClr val="bg1"/>
                </a:solidFill>
                <a:latin typeface="华康海报体W12" panose="040B0C09000000000000" charset="-122"/>
                <a:ea typeface="华康海报体W12" panose="040B0C09000000000000" charset="-122"/>
                <a:sym typeface="+mn-ea"/>
              </a:rPr>
              <a:t>任务一：认识摇杆、连接摇杆</a:t>
            </a:r>
            <a:endParaRPr lang="zh-CN" altLang="en-US" sz="2800">
              <a:solidFill>
                <a:schemeClr val="bg1"/>
              </a:solidFill>
              <a:latin typeface="华康海报体W12" panose="040B0C09000000000000" charset="-122"/>
              <a:ea typeface="华康海报体W12" panose="040B0C09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  <p:sndAc>
          <p:stSnd>
            <p:snd r:embed="rId5" name="chimes.wav"/>
          </p:stSnd>
        </p:sndAc>
      </p:transition>
    </mc:Choice>
    <mc:Fallback>
      <p:transition spd="slow">
        <p:blinds dir="vert"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6" name="图片 6" descr="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1950" y="6149023"/>
            <a:ext cx="730250" cy="2651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8" name="图片 5" descr="0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80000">
            <a:off x="4346575" y="5603875"/>
            <a:ext cx="678180" cy="6680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图片 27" descr="r33s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0100000">
            <a:off x="1024255" y="5485765"/>
            <a:ext cx="732790" cy="732790"/>
          </a:xfrm>
          <a:prstGeom prst="rect">
            <a:avLst/>
          </a:prstGeom>
        </p:spPr>
      </p:pic>
      <p:pic>
        <p:nvPicPr>
          <p:cNvPr id="29" name="图片 28" descr="r33s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440000">
            <a:off x="2588260" y="6102350"/>
            <a:ext cx="494665" cy="494665"/>
          </a:xfrm>
          <a:prstGeom prst="rect">
            <a:avLst/>
          </a:prstGeom>
        </p:spPr>
      </p:pic>
      <p:pic>
        <p:nvPicPr>
          <p:cNvPr id="2" name="图片 1" descr="接线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9420" y="-1581785"/>
            <a:ext cx="9728200" cy="7296150"/>
          </a:xfrm>
          <a:prstGeom prst="rect">
            <a:avLst/>
          </a:prstGeom>
        </p:spPr>
      </p:pic>
      <p:pic>
        <p:nvPicPr>
          <p:cNvPr id="3" name="图片 2" descr="接线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57225" y="1153160"/>
            <a:ext cx="8056880" cy="6042660"/>
          </a:xfrm>
          <a:prstGeom prst="rect">
            <a:avLst/>
          </a:prstGeom>
        </p:spPr>
      </p:pic>
      <p:sp>
        <p:nvSpPr>
          <p:cNvPr id="18" name="单圆角矩形 17"/>
          <p:cNvSpPr/>
          <p:nvPr/>
        </p:nvSpPr>
        <p:spPr>
          <a:xfrm>
            <a:off x="0" y="268605"/>
            <a:ext cx="4863465" cy="575945"/>
          </a:xfrm>
          <a:prstGeom prst="round1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 noProof="1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3970" y="124460"/>
            <a:ext cx="4853305" cy="737235"/>
          </a:xfrm>
          <a:prstGeom prst="rect">
            <a:avLst/>
          </a:prstGeom>
        </p:spPr>
        <p:txBody>
          <a:bodyPr wrap="square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2800">
                <a:solidFill>
                  <a:schemeClr val="bg1"/>
                </a:solidFill>
                <a:latin typeface="华康海报体W12" panose="040B0C09000000000000" charset="-122"/>
                <a:ea typeface="华康海报体W12" panose="040B0C09000000000000" charset="-122"/>
                <a:sym typeface="+mn-ea"/>
              </a:rPr>
              <a:t>任务一：认识摇杆、连接摇杆</a:t>
            </a:r>
            <a:endParaRPr lang="zh-CN" altLang="en-US" sz="2800">
              <a:solidFill>
                <a:schemeClr val="bg1"/>
              </a:solidFill>
              <a:latin typeface="华康海报体W12" panose="040B0C09000000000000" charset="-122"/>
              <a:ea typeface="华康海报体W12" panose="040B0C09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  <p:sndAc>
          <p:stSnd>
            <p:snd r:embed="rId7" name="chimes.wav"/>
          </p:stSnd>
        </p:sndAc>
      </p:transition>
    </mc:Choice>
    <mc:Fallback>
      <p:transition spd="slow">
        <p:blinds dir="vert"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形标注 2"/>
          <p:cNvSpPr/>
          <p:nvPr/>
        </p:nvSpPr>
        <p:spPr>
          <a:xfrm>
            <a:off x="4847590" y="133350"/>
            <a:ext cx="7009765" cy="2311400"/>
          </a:xfrm>
          <a:prstGeom prst="wedgeEllipseCallout">
            <a:avLst>
              <a:gd name="adj1" fmla="val -59874"/>
              <a:gd name="adj2" fmla="val 50906"/>
            </a:avLst>
          </a:prstGeom>
          <a:solidFill>
            <a:schemeClr val="bg1">
              <a:alpha val="69000"/>
            </a:schemeClr>
          </a:solidFill>
          <a:ln w="38100">
            <a:solidFill>
              <a:srgbClr val="FE9C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2"/>
          <p:cNvSpPr txBox="1"/>
          <p:nvPr/>
        </p:nvSpPr>
        <p:spPr>
          <a:xfrm>
            <a:off x="5099685" y="600710"/>
            <a:ext cx="697992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28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康海报体W12" panose="040B0C09000000000000" charset="-122"/>
                <a:ea typeface="华康海报体W12" panose="040B0C09000000000000" charset="-122"/>
              </a:rPr>
              <a:t>    </a:t>
            </a:r>
            <a:r>
              <a:rPr lang="zh-CN" altLang="en-US" sz="28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康海报体W12" panose="040B0C09000000000000" charset="-122"/>
                <a:ea typeface="华康海报体W12" panose="040B0C09000000000000" charset="-122"/>
              </a:rPr>
              <a:t>打开桌面《病毒大作战2.0版》文件，</a:t>
            </a:r>
            <a:endParaRPr lang="zh-CN" altLang="en-US" sz="2800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康海报体W12" panose="040B0C09000000000000" charset="-122"/>
              <a:ea typeface="华康海报体W12" panose="040B0C09000000000000" charset="-122"/>
            </a:endParaRPr>
          </a:p>
          <a:p>
            <a:r>
              <a:rPr lang="zh-CN" altLang="en-US" sz="28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康海报体W12" panose="040B0C09000000000000" charset="-122"/>
                <a:ea typeface="华康海报体W12" panose="040B0C09000000000000" charset="-122"/>
              </a:rPr>
              <a:t>连接正确的串口，选择正确的模拟输入口，</a:t>
            </a:r>
            <a:endParaRPr lang="zh-CN" altLang="en-US" sz="2800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康海报体W12" panose="040B0C09000000000000" charset="-122"/>
              <a:ea typeface="华康海报体W12" panose="040B0C09000000000000" charset="-122"/>
            </a:endParaRPr>
          </a:p>
          <a:p>
            <a:r>
              <a:rPr lang="zh-CN" altLang="en-US" sz="28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康海报体W12" panose="040B0C09000000000000" charset="-122"/>
                <a:ea typeface="华康海报体W12" panose="040B0C09000000000000" charset="-122"/>
              </a:rPr>
              <a:t>观察模拟值的变化，并填写学习单。</a:t>
            </a:r>
            <a:endParaRPr lang="zh-CN" altLang="en-US" sz="2800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康海报体W12" panose="040B0C09000000000000" charset="-122"/>
              <a:ea typeface="华康海报体W12" panose="040B0C09000000000000" charset="-122"/>
            </a:endParaRPr>
          </a:p>
        </p:txBody>
      </p:sp>
      <p:pic>
        <p:nvPicPr>
          <p:cNvPr id="10" name="图片 9" descr="r33sg"/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1115060" y="4918075"/>
            <a:ext cx="1327150" cy="1327150"/>
          </a:xfrm>
          <a:prstGeom prst="rect">
            <a:avLst/>
          </a:prstGeom>
        </p:spPr>
      </p:pic>
      <p:pic>
        <p:nvPicPr>
          <p:cNvPr id="11" name="图片 10" descr="324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16530" y="6022340"/>
            <a:ext cx="505460" cy="505460"/>
          </a:xfrm>
          <a:prstGeom prst="rect">
            <a:avLst/>
          </a:prstGeom>
        </p:spPr>
      </p:pic>
      <p:pic>
        <p:nvPicPr>
          <p:cNvPr id="13" name="图片 12" descr="324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0280000">
            <a:off x="387985" y="5518150"/>
            <a:ext cx="631825" cy="631825"/>
          </a:xfrm>
          <a:prstGeom prst="rect">
            <a:avLst/>
          </a:prstGeom>
        </p:spPr>
      </p:pic>
      <p:graphicFrame>
        <p:nvGraphicFramePr>
          <p:cNvPr id="14" name="表格 13"/>
          <p:cNvGraphicFramePr/>
          <p:nvPr/>
        </p:nvGraphicFramePr>
        <p:xfrm>
          <a:off x="2962275" y="2527935"/>
          <a:ext cx="6290945" cy="328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05355"/>
                <a:gridCol w="2167255"/>
                <a:gridCol w="1918335"/>
              </a:tblGrid>
              <a:tr h="302260">
                <a:tc row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对摇杆的操作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摇杆显示的模拟值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57810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x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y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435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向右运动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     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400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sz="2400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4483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向左运动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           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4419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向上运动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          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4483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向下运动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           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4419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不操作摇杆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           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8" name="单圆角矩形 17"/>
          <p:cNvSpPr/>
          <p:nvPr/>
        </p:nvSpPr>
        <p:spPr>
          <a:xfrm>
            <a:off x="0" y="268605"/>
            <a:ext cx="4863465" cy="575945"/>
          </a:xfrm>
          <a:prstGeom prst="round1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 noProof="1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-46990" y="148590"/>
            <a:ext cx="4853305" cy="737235"/>
          </a:xfrm>
          <a:prstGeom prst="rect">
            <a:avLst/>
          </a:prstGeom>
        </p:spPr>
        <p:txBody>
          <a:bodyPr wrap="square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2800">
                <a:solidFill>
                  <a:schemeClr val="bg1"/>
                </a:solidFill>
                <a:latin typeface="华康海报体W12" panose="040B0C09000000000000" charset="-122"/>
                <a:ea typeface="华康海报体W12" panose="040B0C09000000000000" charset="-122"/>
                <a:sym typeface="+mn-ea"/>
              </a:rPr>
              <a:t>任务二：自主探究、测模拟值</a:t>
            </a:r>
            <a:endParaRPr lang="zh-CN" altLang="en-US" sz="2800">
              <a:solidFill>
                <a:schemeClr val="bg1"/>
              </a:solidFill>
              <a:latin typeface="华康海报体W12" panose="040B0C09000000000000" charset="-122"/>
              <a:ea typeface="华康海报体W12" panose="040B0C09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  <p:sndAc>
          <p:stSnd>
            <p:snd r:embed="rId3" name="chimes.wav"/>
          </p:stSnd>
        </p:sndAc>
      </p:transition>
    </mc:Choice>
    <mc:Fallback>
      <p:transition spd="slow">
        <p:blinds dir="vert"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r33sg"/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1115060" y="4918075"/>
            <a:ext cx="1327150" cy="1327150"/>
          </a:xfrm>
          <a:prstGeom prst="rect">
            <a:avLst/>
          </a:prstGeom>
        </p:spPr>
      </p:pic>
      <p:pic>
        <p:nvPicPr>
          <p:cNvPr id="11" name="图片 10" descr="324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16530" y="6022340"/>
            <a:ext cx="505460" cy="505460"/>
          </a:xfrm>
          <a:prstGeom prst="rect">
            <a:avLst/>
          </a:prstGeom>
        </p:spPr>
      </p:pic>
      <p:pic>
        <p:nvPicPr>
          <p:cNvPr id="13" name="图片 12" descr="324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0280000">
            <a:off x="387985" y="5518150"/>
            <a:ext cx="631825" cy="631825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13970" y="124460"/>
            <a:ext cx="4853305" cy="737235"/>
          </a:xfrm>
          <a:prstGeom prst="rect">
            <a:avLst/>
          </a:prstGeom>
        </p:spPr>
        <p:txBody>
          <a:bodyPr wrap="square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2800">
                <a:solidFill>
                  <a:schemeClr val="bg1"/>
                </a:solidFill>
                <a:latin typeface="华康海报体W12" panose="040B0C09000000000000" charset="-122"/>
                <a:ea typeface="华康海报体W12" panose="040B0C09000000000000" charset="-122"/>
                <a:sym typeface="+mn-ea"/>
              </a:rPr>
              <a:t>任务一：认识摇杆、连接摇杆</a:t>
            </a:r>
            <a:endParaRPr lang="zh-CN" altLang="en-US" sz="2800">
              <a:solidFill>
                <a:schemeClr val="bg1"/>
              </a:solidFill>
              <a:latin typeface="华康海报体W12" panose="040B0C09000000000000" charset="-122"/>
              <a:ea typeface="华康海报体W12" panose="040B0C09000000000000" charset="-122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22225" y="99695"/>
            <a:ext cx="4885690" cy="744855"/>
            <a:chOff x="-35" y="157"/>
            <a:chExt cx="7694" cy="1173"/>
          </a:xfrm>
        </p:grpSpPr>
        <p:sp>
          <p:nvSpPr>
            <p:cNvPr id="18" name="单圆角矩形 17"/>
            <p:cNvSpPr/>
            <p:nvPr/>
          </p:nvSpPr>
          <p:spPr>
            <a:xfrm>
              <a:off x="0" y="423"/>
              <a:ext cx="7659" cy="907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zh-CN" sz="1800" b="0" i="0" u="none" strike="noStrike" cap="none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-35" y="157"/>
              <a:ext cx="7643" cy="1161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ctr">
                <a:lnSpc>
                  <a:spcPct val="150000"/>
                </a:lnSpc>
              </a:pPr>
              <a:r>
                <a:rPr lang="zh-CN" altLang="en-US" sz="2800">
                  <a:solidFill>
                    <a:schemeClr val="bg1"/>
                  </a:solidFill>
                  <a:latin typeface="华康海报体W12" panose="040B0C09000000000000" charset="-122"/>
                  <a:ea typeface="华康海报体W12" panose="040B0C09000000000000" charset="-122"/>
                  <a:sym typeface="+mn-ea"/>
                </a:rPr>
                <a:t>任务三：摇杆控制、消灭病毒</a:t>
              </a:r>
              <a:endParaRPr lang="zh-CN" altLang="en-US" sz="2800">
                <a:solidFill>
                  <a:schemeClr val="bg1"/>
                </a:solidFill>
                <a:latin typeface="华康海报体W12" panose="040B0C09000000000000" charset="-122"/>
                <a:ea typeface="华康海报体W12" panose="040B0C09000000000000" charset="-122"/>
                <a:sym typeface="+mn-ea"/>
              </a:endParaRPr>
            </a:p>
          </p:txBody>
        </p:sp>
      </p:grpSp>
      <p:sp>
        <p:nvSpPr>
          <p:cNvPr id="22" name="单圆角矩形 21"/>
          <p:cNvSpPr/>
          <p:nvPr/>
        </p:nvSpPr>
        <p:spPr>
          <a:xfrm>
            <a:off x="1848485" y="1325245"/>
            <a:ext cx="8159115" cy="984885"/>
          </a:xfrm>
          <a:prstGeom prst="round1Rect">
            <a:avLst/>
          </a:prstGeom>
          <a:solidFill>
            <a:schemeClr val="bg1"/>
          </a:solidFill>
          <a:ln w="76200">
            <a:solidFill>
              <a:srgbClr val="5B9BD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2485390" y="1400810"/>
            <a:ext cx="7052310" cy="66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25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如果摇杆向右移动，那么防疫卫士也向右移动</a:t>
            </a:r>
            <a:endParaRPr lang="zh-CN" altLang="en-US" sz="25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单圆角矩形 4"/>
          <p:cNvSpPr/>
          <p:nvPr/>
        </p:nvSpPr>
        <p:spPr>
          <a:xfrm>
            <a:off x="1877695" y="2626360"/>
            <a:ext cx="8159115" cy="984885"/>
          </a:xfrm>
          <a:prstGeom prst="round1Rect">
            <a:avLst/>
          </a:prstGeom>
          <a:solidFill>
            <a:schemeClr val="bg1"/>
          </a:solidFill>
          <a:ln w="76200">
            <a:solidFill>
              <a:srgbClr val="5B9BD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514600" y="2701925"/>
            <a:ext cx="7052310" cy="66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25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如果</a:t>
            </a:r>
            <a:r>
              <a:rPr lang="zh-CN" altLang="en-US" sz="25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</a:t>
            </a:r>
            <a:r>
              <a:rPr lang="zh-CN" altLang="en-US" sz="25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，那么</a:t>
            </a:r>
            <a:r>
              <a:rPr lang="zh-CN" altLang="en-US" sz="25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   </a:t>
            </a:r>
            <a:r>
              <a:rPr lang="zh-CN" altLang="en-US" sz="25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r>
              <a:rPr lang="zh-CN" altLang="en-US" sz="25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</a:t>
            </a:r>
            <a:endParaRPr lang="zh-CN" altLang="en-US" sz="2500" u="sng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8" name="图片 7" descr="SNYZD)BD{UM~0U~9Z]W]Q6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7465" y="2640330"/>
            <a:ext cx="2585085" cy="853440"/>
          </a:xfrm>
          <a:prstGeom prst="rect">
            <a:avLst/>
          </a:prstGeom>
        </p:spPr>
      </p:pic>
      <p:pic>
        <p:nvPicPr>
          <p:cNvPr id="2" name="图片 1" descr="NHKD@B3`16~5BL7QM49QKY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5500" y="2746375"/>
            <a:ext cx="1877060" cy="6280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  <p:sndAc>
          <p:stSnd>
            <p:snd r:embed="rId5" name="chimes.wav"/>
          </p:stSnd>
        </p:sndAc>
      </p:transition>
    </mc:Choice>
    <mc:Fallback>
      <p:transition spd="slow">
        <p:blinds dir="vert"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5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r33sg"/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1115060" y="4918075"/>
            <a:ext cx="1327150" cy="1327150"/>
          </a:xfrm>
          <a:prstGeom prst="rect">
            <a:avLst/>
          </a:prstGeom>
        </p:spPr>
      </p:pic>
      <p:pic>
        <p:nvPicPr>
          <p:cNvPr id="11" name="图片 10" descr="324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16530" y="6022340"/>
            <a:ext cx="505460" cy="505460"/>
          </a:xfrm>
          <a:prstGeom prst="rect">
            <a:avLst/>
          </a:prstGeom>
        </p:spPr>
      </p:pic>
      <p:pic>
        <p:nvPicPr>
          <p:cNvPr id="13" name="图片 12" descr="324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0280000">
            <a:off x="387985" y="5518150"/>
            <a:ext cx="631825" cy="63182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2412335" y="1638300"/>
            <a:ext cx="7783256" cy="1419225"/>
            <a:chOff x="3483" y="2580"/>
            <a:chExt cx="11247" cy="2235"/>
          </a:xfrm>
        </p:grpSpPr>
        <p:sp>
          <p:nvSpPr>
            <p:cNvPr id="18" name="单圆角矩形 17"/>
            <p:cNvSpPr/>
            <p:nvPr/>
          </p:nvSpPr>
          <p:spPr>
            <a:xfrm>
              <a:off x="3640" y="2580"/>
              <a:ext cx="10804" cy="2235"/>
            </a:xfrm>
            <a:prstGeom prst="round1Rect">
              <a:avLst>
                <a:gd name="adj" fmla="val 5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zh-CN" sz="1800" b="0" i="0" u="none" strike="noStrike" cap="none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3483" y="2776"/>
              <a:ext cx="11247" cy="1598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ctr">
                <a:lnSpc>
                  <a:spcPct val="150000"/>
                </a:lnSpc>
              </a:pPr>
              <a:r>
                <a:rPr lang="zh-CN" altLang="en-US" sz="4000">
                  <a:solidFill>
                    <a:schemeClr val="bg1"/>
                  </a:solidFill>
                  <a:latin typeface="华康海报体W12" panose="040B0C09000000000000" charset="-122"/>
                  <a:ea typeface="华康海报体W12" panose="040B0C09000000000000" charset="-122"/>
                  <a:sym typeface="+mn-ea"/>
                </a:rPr>
                <a:t>任务四：优化游戏、创编</a:t>
              </a:r>
              <a:r>
                <a:rPr lang="en-US" altLang="zh-CN" sz="4000">
                  <a:solidFill>
                    <a:schemeClr val="bg1"/>
                  </a:solidFill>
                  <a:latin typeface="华康海报体W12" panose="040B0C09000000000000" charset="-122"/>
                  <a:ea typeface="华康海报体W12" panose="040B0C09000000000000" charset="-122"/>
                  <a:sym typeface="+mn-ea"/>
                </a:rPr>
                <a:t>3.0</a:t>
              </a:r>
              <a:r>
                <a:rPr lang="zh-CN" altLang="en-US" sz="4000">
                  <a:solidFill>
                    <a:schemeClr val="bg1"/>
                  </a:solidFill>
                  <a:latin typeface="华康海报体W12" panose="040B0C09000000000000" charset="-122"/>
                  <a:ea typeface="华康海报体W12" panose="040B0C09000000000000" charset="-122"/>
                  <a:sym typeface="+mn-ea"/>
                </a:rPr>
                <a:t>版</a:t>
              </a:r>
              <a:endParaRPr lang="zh-CN" altLang="en-US" sz="4000">
                <a:solidFill>
                  <a:schemeClr val="bg1"/>
                </a:solidFill>
                <a:latin typeface="华康海报体W12" panose="040B0C09000000000000" charset="-122"/>
                <a:ea typeface="华康海报体W12" panose="040B0C09000000000000" charset="-122"/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  <p:sndAc>
          <p:stSnd>
            <p:snd r:embed="rId3" name="chimes.wav"/>
          </p:stSnd>
        </p:sndAc>
      </p:transition>
    </mc:Choice>
    <mc:Fallback>
      <p:transition spd="slow">
        <p:blinds dir="vert"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SLIDE_MODEL_TYPE" val="cover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4adf3r2n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356</Words>
  <Application>WPS 演示</Application>
  <PresentationFormat>全屏显示(4:3)</PresentationFormat>
  <Paragraphs>67</Paragraphs>
  <Slides>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16" baseType="lpstr">
      <vt:lpstr>Arial</vt:lpstr>
      <vt:lpstr>宋体</vt:lpstr>
      <vt:lpstr>Wingdings</vt:lpstr>
      <vt:lpstr>华康海报体W12(P)</vt:lpstr>
      <vt:lpstr>Calibri</vt:lpstr>
      <vt:lpstr>华康海报体W12</vt:lpstr>
      <vt:lpstr>微软雅黑</vt:lpstr>
      <vt:lpstr>Arial Unicode MS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屈老师工作室</Company>
  <LinksUpToDate>false</LinksUpToDate>
  <SharedDoc>false</SharedDoc>
  <HyperlinksChanged>false</HyperlinksChanged>
  <AppVersion>14.0000</AppVersion>
  <HyperlinkBase>kj.qulaoshi.com</HyperlinkBas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《预防新型冠状病毒》PPT课件</dc:title>
  <dc:creator>屈老师工作室</dc:creator>
  <dc:description>更多课件下载请访问：屈老师课件网  kj.qulaoshi.com</dc:description>
  <cp:lastModifiedBy>up中的匹诺曹</cp:lastModifiedBy>
  <cp:revision>136</cp:revision>
  <dcterms:created xsi:type="dcterms:W3CDTF">2018-11-06T01:45:00Z</dcterms:created>
  <dcterms:modified xsi:type="dcterms:W3CDTF">2021-06-09T09:05:26Z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2052-11.1.0.9192</vt:lpwstr>
  </property>
  <property fmtid="{D5CDD505-2E9C-101B-9397-08002B2CF9AE}" pid="3" name="KSOTemplateUUID">
    <vt:lpwstr>v1.0_mb_yZfr3mSSJacoVbkvPQghVQ==</vt:lpwstr>
  </property>
</Properties>
</file>