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4" r:id="rId4"/>
    <p:sldMasterId id="2147483668" r:id="rId5"/>
    <p:sldMasterId id="2147483672" r:id="rId6"/>
    <p:sldMasterId id="2147483676" r:id="rId7"/>
    <p:sldMasterId id="2147483680" r:id="rId8"/>
    <p:sldMasterId id="2147483684" r:id="rId9"/>
    <p:sldMasterId id="2147483688" r:id="rId10"/>
    <p:sldMasterId id="2147483692" r:id="rId11"/>
  </p:sldMasterIdLst>
  <p:notesMasterIdLst>
    <p:notesMasterId r:id="rId13"/>
  </p:notesMasterIdLst>
  <p:sldIdLst>
    <p:sldId id="470" r:id="rId12"/>
    <p:sldId id="496" r:id="rId14"/>
    <p:sldId id="471" r:id="rId15"/>
    <p:sldId id="353" r:id="rId16"/>
    <p:sldId id="352" r:id="rId17"/>
    <p:sldId id="473" r:id="rId18"/>
    <p:sldId id="497" r:id="rId19"/>
    <p:sldId id="474" r:id="rId20"/>
    <p:sldId id="498" r:id="rId21"/>
    <p:sldId id="476" r:id="rId22"/>
    <p:sldId id="478" r:id="rId23"/>
    <p:sldId id="482" r:id="rId24"/>
    <p:sldId id="483" r:id="rId25"/>
    <p:sldId id="500" r:id="rId26"/>
    <p:sldId id="501" r:id="rId27"/>
    <p:sldId id="503" r:id="rId28"/>
    <p:sldId id="502" r:id="rId29"/>
  </p:sldIdLst>
  <p:sldSz cx="12190095" cy="685927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B8C3"/>
    <a:srgbClr val="FFFEF9"/>
    <a:srgbClr val="FFF1B0"/>
    <a:srgbClr val="2D8AF2"/>
    <a:srgbClr val="32D8F0"/>
    <a:srgbClr val="68CB64"/>
    <a:srgbClr val="004195"/>
    <a:srgbClr val="7ECDF4"/>
    <a:srgbClr val="20324A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88" autoAdjust="0"/>
    <p:restoredTop sz="95245" autoAdjust="0"/>
  </p:normalViewPr>
  <p:slideViewPr>
    <p:cSldViewPr snapToGrid="0" showGuides="1">
      <p:cViewPr varScale="1">
        <p:scale>
          <a:sx n="82" d="100"/>
          <a:sy n="82" d="100"/>
        </p:scale>
        <p:origin x="-390" y="-90"/>
      </p:cViewPr>
      <p:guideLst>
        <p:guide orient="horz" pos="2294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3" Type="http://schemas.openxmlformats.org/officeDocument/2006/relationships/tags" Target="tags/tag12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24" Type="http://schemas.openxmlformats.org/officeDocument/2006/relationships/slide" Target="slides/slide12.xml"/><Relationship Id="rId23" Type="http://schemas.openxmlformats.org/officeDocument/2006/relationships/slide" Target="slides/slide11.xml"/><Relationship Id="rId22" Type="http://schemas.openxmlformats.org/officeDocument/2006/relationships/slide" Target="slides/slide10.xml"/><Relationship Id="rId21" Type="http://schemas.openxmlformats.org/officeDocument/2006/relationships/slide" Target="slides/slide9.xml"/><Relationship Id="rId20" Type="http://schemas.openxmlformats.org/officeDocument/2006/relationships/slide" Target="slides/slide8.xml"/><Relationship Id="rId2" Type="http://schemas.openxmlformats.org/officeDocument/2006/relationships/theme" Target="theme/theme1.xml"/><Relationship Id="rId19" Type="http://schemas.openxmlformats.org/officeDocument/2006/relationships/slide" Target="slides/slide7.xml"/><Relationship Id="rId18" Type="http://schemas.openxmlformats.org/officeDocument/2006/relationships/slide" Target="slides/slide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5" Type="http://schemas.openxmlformats.org/officeDocument/2006/relationships/slide" Target="slides/slide3.xml"/><Relationship Id="rId14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945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/>
            <a:endParaRPr lang="zh-CN" altLang="en-US" dirty="0"/>
          </a:p>
        </p:txBody>
      </p:sp>
      <p:sp>
        <p:nvSpPr>
          <p:cNvPr id="19459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4" Type="http://schemas.microsoft.com/office/2007/relationships/hdphoto" Target="../media/image5.wdp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>
                <a:fillRect/>
              </a:stretch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迷你简汉真广标" panose="02010609000101010101" pitchFamily="49" charset="-122"/>
                <a:ea typeface="迷你简汉真广标" panose="02010609000101010101" pitchFamily="49" charset="-122"/>
                <a:cs typeface="+mn-cs"/>
              </a:endParaRP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5" Type="http://schemas.openxmlformats.org/officeDocument/2006/relationships/theme" Target="../theme/theme10.xml"/><Relationship Id="rId14" Type="http://schemas.openxmlformats.org/officeDocument/2006/relationships/image" Target="../media/image1.png"/><Relationship Id="rId13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2.xml.rels><?xml version="1.0" encoding="UTF-8" standalone="yes"?>
<Relationships xmlns="http://schemas.openxmlformats.org/package/2006/relationships"><Relationship Id="rId6" Type="http://schemas.openxmlformats.org/officeDocument/2006/relationships/theme" Target="../theme/theme2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6" Type="http://schemas.openxmlformats.org/officeDocument/2006/relationships/theme" Target="../theme/theme4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6" Type="http://schemas.openxmlformats.org/officeDocument/2006/relationships/theme" Target="../theme/theme5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6" Type="http://schemas.openxmlformats.org/officeDocument/2006/relationships/theme" Target="../theme/theme6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6" Type="http://schemas.openxmlformats.org/officeDocument/2006/relationships/theme" Target="../theme/theme7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6" Type="http://schemas.openxmlformats.org/officeDocument/2006/relationships/theme" Target="../theme/theme8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9.xml.rels><?xml version="1.0" encoding="UTF-8" standalone="yes"?>
<Relationships xmlns="http://schemas.openxmlformats.org/package/2006/relationships"><Relationship Id="rId6" Type="http://schemas.openxmlformats.org/officeDocument/2006/relationships/theme" Target="../theme/theme9.xml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11" name="Freeform 5"/>
          <p:cNvSpPr/>
          <p:nvPr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US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</a:fld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hf hdr="0" ftr="0" dt="0"/>
  <p:txStyles>
    <p:titleStyle>
      <a:lvl1pPr algn="l" defTabSz="121920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43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43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3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43.xml"/><Relationship Id="rId5" Type="http://schemas.openxmlformats.org/officeDocument/2006/relationships/image" Target="../media/image21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43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microsoft.com/office/2007/relationships/media" Target="../media/media1.mp3"/><Relationship Id="rId1" Type="http://schemas.openxmlformats.org/officeDocument/2006/relationships/video" Target="../media/media1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3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3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43.xml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tags" Target="../tags/tag7.xml"/><Relationship Id="rId4" Type="http://schemas.openxmlformats.org/officeDocument/2006/relationships/image" Target="../media/image11.png"/><Relationship Id="rId3" Type="http://schemas.openxmlformats.org/officeDocument/2006/relationships/tags" Target="../tags/tag6.xml"/><Relationship Id="rId2" Type="http://schemas.openxmlformats.org/officeDocument/2006/relationships/image" Target="../media/image10.png"/><Relationship Id="rId1" Type="http://schemas.openxmlformats.org/officeDocument/2006/relationships/tags" Target="../tags/tag5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-486199" y="-978222"/>
            <a:ext cx="609600" cy="60960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 flipV="1">
            <a:off x="3342005" y="3564255"/>
            <a:ext cx="5727065" cy="76200"/>
            <a:chOff x="234017" y="5975409"/>
            <a:chExt cx="13144500" cy="404812"/>
          </a:xfrm>
        </p:grpSpPr>
        <p:sp>
          <p:nvSpPr>
            <p:cNvPr id="46" name="矩形 45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806267" y="5975409"/>
              <a:ext cx="2190749" cy="4048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2" name="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67660" y="2640965"/>
            <a:ext cx="6625590" cy="9232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</a:rPr>
              <a:t>语文</a:t>
            </a:r>
            <a:r>
              <a:rPr lang="en-US" altLang="zh-CN" sz="6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</a:rPr>
              <a:t> </a:t>
            </a:r>
            <a:r>
              <a:rPr lang="zh-CN" altLang="zh-CN" sz="6000" dirty="0">
                <a:solidFill>
                  <a:schemeClr val="accent1">
                    <a:lumMod val="75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  <a:sym typeface="+mn-ea"/>
              </a:rPr>
              <a:t>教材解读</a:t>
            </a:r>
            <a:r>
              <a:rPr lang="en-US" altLang="zh-CN" sz="6000" dirty="0">
                <a:solidFill>
                  <a:schemeClr val="accent1">
                    <a:lumMod val="75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</a:rPr>
              <a:t>PPT</a:t>
            </a:r>
            <a:endParaRPr lang="en-US" altLang="zh-CN" sz="6000" dirty="0">
              <a:solidFill>
                <a:srgbClr val="0070C0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  <a:cs typeface="宋体" panose="02010600030101010101" pitchFamily="2" charset="-122"/>
            </a:endParaRPr>
          </a:p>
        </p:txBody>
      </p:sp>
      <p:sp>
        <p:nvSpPr>
          <p:cNvPr id="53" name="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65106" y="4383389"/>
            <a:ext cx="4576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We have many PowerPoint </a:t>
            </a: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templates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that has been specifically designed to help anyone that is stepping into the world of PowerPoint for the very first time.</a:t>
            </a:r>
            <a:endParaRPr lang="zh-CN" altLang="en-US" sz="1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3355424" y="3863705"/>
            <a:ext cx="55962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教材总体概况 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zh-CN" altLang="en-US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第七单元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单元解读 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en-US" altLang="zh-CN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17</a:t>
            </a:r>
            <a:r>
              <a:rPr lang="zh-CN" altLang="en-US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课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解读</a:t>
            </a:r>
            <a:endParaRPr lang="zh-CN" altLang="en-US" sz="20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73655" y="1664335"/>
            <a:ext cx="7446010" cy="67691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4400" dirty="0">
                <a:solidFill>
                  <a:schemeClr val="accent1">
                    <a:lumMod val="75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</a:rPr>
              <a:t>部编版一年级下册</a:t>
            </a:r>
            <a:endParaRPr lang="zh-CN" altLang="zh-CN" sz="4400" dirty="0">
              <a:solidFill>
                <a:schemeClr val="accent1">
                  <a:lumMod val="75000"/>
                </a:schemeClr>
              </a:solidFill>
              <a:latin typeface="张海山锐线体简" panose="02000000000000000000" pitchFamily="2" charset="-122"/>
              <a:ea typeface="张海山锐线体简" panose="02000000000000000000" pitchFamily="2" charset="-122"/>
              <a:cs typeface="宋体" panose="02010600030101010101" pitchFamily="2" charset="-122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8114871" y="5434604"/>
            <a:ext cx="2845218" cy="34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0" dirty="0">
                <a:solidFill>
                  <a:srgbClr val="0070C0"/>
                </a:solidFill>
                <a:latin typeface="Arial" panose="020B0604020202020204"/>
                <a:ea typeface="微软雅黑" panose="020B0503020204020204" charset="-122"/>
              </a:rPr>
              <a:t>解读人</a:t>
            </a:r>
            <a:r>
              <a:rPr lang="zh-CN" altLang="en-US" b="0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charset="-122"/>
              </a:rPr>
              <a:t>：孙景</a:t>
            </a:r>
            <a:endParaRPr lang="zh-CN" altLang="en-US" b="0" dirty="0">
              <a:solidFill>
                <a:srgbClr val="0070C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Freeform 9"/>
          <p:cNvSpPr>
            <a:spLocks noEditPoints="1"/>
          </p:cNvSpPr>
          <p:nvPr/>
        </p:nvSpPr>
        <p:spPr bwMode="auto">
          <a:xfrm>
            <a:off x="8905842" y="5461634"/>
            <a:ext cx="292844" cy="294074"/>
          </a:xfrm>
          <a:custGeom>
            <a:avLst/>
            <a:gdLst>
              <a:gd name="T0" fmla="*/ 358 w 490"/>
              <a:gd name="T1" fmla="*/ 250 h 490"/>
              <a:gd name="T2" fmla="*/ 358 w 490"/>
              <a:gd name="T3" fmla="*/ 183 h 490"/>
              <a:gd name="T4" fmla="*/ 328 w 490"/>
              <a:gd name="T5" fmla="*/ 183 h 490"/>
              <a:gd name="T6" fmla="*/ 328 w 490"/>
              <a:gd name="T7" fmla="*/ 250 h 490"/>
              <a:gd name="T8" fmla="*/ 247 w 490"/>
              <a:gd name="T9" fmla="*/ 330 h 490"/>
              <a:gd name="T10" fmla="*/ 246 w 490"/>
              <a:gd name="T11" fmla="*/ 330 h 490"/>
              <a:gd name="T12" fmla="*/ 245 w 490"/>
              <a:gd name="T13" fmla="*/ 330 h 490"/>
              <a:gd name="T14" fmla="*/ 245 w 490"/>
              <a:gd name="T15" fmla="*/ 330 h 490"/>
              <a:gd name="T16" fmla="*/ 243 w 490"/>
              <a:gd name="T17" fmla="*/ 330 h 490"/>
              <a:gd name="T18" fmla="*/ 162 w 490"/>
              <a:gd name="T19" fmla="*/ 250 h 490"/>
              <a:gd name="T20" fmla="*/ 162 w 490"/>
              <a:gd name="T21" fmla="*/ 183 h 490"/>
              <a:gd name="T22" fmla="*/ 132 w 490"/>
              <a:gd name="T23" fmla="*/ 183 h 490"/>
              <a:gd name="T24" fmla="*/ 132 w 490"/>
              <a:gd name="T25" fmla="*/ 250 h 490"/>
              <a:gd name="T26" fmla="*/ 227 w 490"/>
              <a:gd name="T27" fmla="*/ 359 h 490"/>
              <a:gd name="T28" fmla="*/ 227 w 490"/>
              <a:gd name="T29" fmla="*/ 407 h 490"/>
              <a:gd name="T30" fmla="*/ 160 w 490"/>
              <a:gd name="T31" fmla="*/ 426 h 490"/>
              <a:gd name="T32" fmla="*/ 331 w 490"/>
              <a:gd name="T33" fmla="*/ 426 h 490"/>
              <a:gd name="T34" fmla="*/ 263 w 490"/>
              <a:gd name="T35" fmla="*/ 407 h 490"/>
              <a:gd name="T36" fmla="*/ 263 w 490"/>
              <a:gd name="T37" fmla="*/ 360 h 490"/>
              <a:gd name="T38" fmla="*/ 358 w 490"/>
              <a:gd name="T39" fmla="*/ 250 h 490"/>
              <a:gd name="T40" fmla="*/ 244 w 490"/>
              <a:gd name="T41" fmla="*/ 302 h 490"/>
              <a:gd name="T42" fmla="*/ 245 w 490"/>
              <a:gd name="T43" fmla="*/ 302 h 490"/>
              <a:gd name="T44" fmla="*/ 246 w 490"/>
              <a:gd name="T45" fmla="*/ 302 h 490"/>
              <a:gd name="T46" fmla="*/ 300 w 490"/>
              <a:gd name="T47" fmla="*/ 248 h 490"/>
              <a:gd name="T48" fmla="*/ 300 w 490"/>
              <a:gd name="T49" fmla="*/ 118 h 490"/>
              <a:gd name="T50" fmla="*/ 246 w 490"/>
              <a:gd name="T51" fmla="*/ 64 h 490"/>
              <a:gd name="T52" fmla="*/ 245 w 490"/>
              <a:gd name="T53" fmla="*/ 64 h 490"/>
              <a:gd name="T54" fmla="*/ 244 w 490"/>
              <a:gd name="T55" fmla="*/ 64 h 490"/>
              <a:gd name="T56" fmla="*/ 190 w 490"/>
              <a:gd name="T57" fmla="*/ 118 h 490"/>
              <a:gd name="T58" fmla="*/ 190 w 490"/>
              <a:gd name="T59" fmla="*/ 248 h 490"/>
              <a:gd name="T60" fmla="*/ 244 w 490"/>
              <a:gd name="T61" fmla="*/ 302 h 490"/>
              <a:gd name="T62" fmla="*/ 245 w 490"/>
              <a:gd name="T63" fmla="*/ 0 h 490"/>
              <a:gd name="T64" fmla="*/ 490 w 490"/>
              <a:gd name="T65" fmla="*/ 245 h 490"/>
              <a:gd name="T66" fmla="*/ 245 w 490"/>
              <a:gd name="T67" fmla="*/ 490 h 490"/>
              <a:gd name="T68" fmla="*/ 0 w 490"/>
              <a:gd name="T69" fmla="*/ 245 h 490"/>
              <a:gd name="T70" fmla="*/ 245 w 490"/>
              <a:gd name="T7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0" h="490">
                <a:moveTo>
                  <a:pt x="358" y="250"/>
                </a:moveTo>
                <a:lnTo>
                  <a:pt x="358" y="183"/>
                </a:lnTo>
                <a:cubicBezTo>
                  <a:pt x="358" y="165"/>
                  <a:pt x="328" y="164"/>
                  <a:pt x="328" y="183"/>
                </a:cubicBezTo>
                <a:lnTo>
                  <a:pt x="328" y="250"/>
                </a:lnTo>
                <a:cubicBezTo>
                  <a:pt x="328" y="294"/>
                  <a:pt x="292" y="330"/>
                  <a:pt x="247" y="330"/>
                </a:cubicBezTo>
                <a:cubicBezTo>
                  <a:pt x="247" y="330"/>
                  <a:pt x="246" y="330"/>
                  <a:pt x="246" y="330"/>
                </a:cubicBezTo>
                <a:lnTo>
                  <a:pt x="245" y="330"/>
                </a:lnTo>
                <a:lnTo>
                  <a:pt x="245" y="330"/>
                </a:lnTo>
                <a:cubicBezTo>
                  <a:pt x="244" y="330"/>
                  <a:pt x="244" y="330"/>
                  <a:pt x="243" y="330"/>
                </a:cubicBezTo>
                <a:cubicBezTo>
                  <a:pt x="198" y="330"/>
                  <a:pt x="162" y="294"/>
                  <a:pt x="162" y="250"/>
                </a:cubicBezTo>
                <a:lnTo>
                  <a:pt x="162" y="183"/>
                </a:lnTo>
                <a:cubicBezTo>
                  <a:pt x="162" y="165"/>
                  <a:pt x="132" y="164"/>
                  <a:pt x="132" y="183"/>
                </a:cubicBezTo>
                <a:cubicBezTo>
                  <a:pt x="132" y="192"/>
                  <a:pt x="132" y="250"/>
                  <a:pt x="132" y="250"/>
                </a:cubicBezTo>
                <a:cubicBezTo>
                  <a:pt x="132" y="306"/>
                  <a:pt x="173" y="352"/>
                  <a:pt x="227" y="359"/>
                </a:cubicBezTo>
                <a:lnTo>
                  <a:pt x="227" y="407"/>
                </a:lnTo>
                <a:lnTo>
                  <a:pt x="160" y="426"/>
                </a:lnTo>
                <a:lnTo>
                  <a:pt x="331" y="426"/>
                </a:lnTo>
                <a:lnTo>
                  <a:pt x="263" y="407"/>
                </a:lnTo>
                <a:lnTo>
                  <a:pt x="263" y="360"/>
                </a:lnTo>
                <a:cubicBezTo>
                  <a:pt x="317" y="352"/>
                  <a:pt x="358" y="306"/>
                  <a:pt x="358" y="250"/>
                </a:cubicBezTo>
                <a:close/>
                <a:moveTo>
                  <a:pt x="244" y="302"/>
                </a:moveTo>
                <a:cubicBezTo>
                  <a:pt x="244" y="302"/>
                  <a:pt x="245" y="302"/>
                  <a:pt x="245" y="302"/>
                </a:cubicBezTo>
                <a:cubicBezTo>
                  <a:pt x="245" y="302"/>
                  <a:pt x="246" y="302"/>
                  <a:pt x="246" y="302"/>
                </a:cubicBezTo>
                <a:cubicBezTo>
                  <a:pt x="276" y="302"/>
                  <a:pt x="300" y="278"/>
                  <a:pt x="300" y="248"/>
                </a:cubicBezTo>
                <a:lnTo>
                  <a:pt x="300" y="118"/>
                </a:lnTo>
                <a:cubicBezTo>
                  <a:pt x="300" y="88"/>
                  <a:pt x="276" y="64"/>
                  <a:pt x="246" y="64"/>
                </a:cubicBezTo>
                <a:cubicBezTo>
                  <a:pt x="246" y="64"/>
                  <a:pt x="245" y="64"/>
                  <a:pt x="245" y="64"/>
                </a:cubicBezTo>
                <a:cubicBezTo>
                  <a:pt x="245" y="64"/>
                  <a:pt x="244" y="64"/>
                  <a:pt x="244" y="64"/>
                </a:cubicBezTo>
                <a:cubicBezTo>
                  <a:pt x="214" y="64"/>
                  <a:pt x="190" y="88"/>
                  <a:pt x="190" y="118"/>
                </a:cubicBezTo>
                <a:lnTo>
                  <a:pt x="190" y="248"/>
                </a:lnTo>
                <a:cubicBezTo>
                  <a:pt x="190" y="278"/>
                  <a:pt x="214" y="302"/>
                  <a:pt x="244" y="302"/>
                </a:cubicBezTo>
                <a:close/>
                <a:moveTo>
                  <a:pt x="245" y="0"/>
                </a:moveTo>
                <a:cubicBezTo>
                  <a:pt x="381" y="0"/>
                  <a:pt x="490" y="110"/>
                  <a:pt x="490" y="245"/>
                </a:cubicBezTo>
                <a:cubicBezTo>
                  <a:pt x="490" y="381"/>
                  <a:pt x="381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49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25"/>
                            </p:stCondLst>
                            <p:childTnLst>
                              <p:par>
                                <p:cTn id="3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125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1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52" grpId="0"/>
      <p:bldP spid="53" grpId="0"/>
      <p:bldP spid="21" grpId="0"/>
      <p:bldP spid="22" grpId="0"/>
      <p:bldP spid="23" grpId="0" bldLvl="0" animBg="1"/>
      <p:bldP spid="2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808812" y="1786472"/>
            <a:ext cx="6375580" cy="2982377"/>
            <a:chOff x="7877677" y="2622198"/>
            <a:chExt cx="6375580" cy="2982377"/>
          </a:xfrm>
        </p:grpSpPr>
        <p:sp>
          <p:nvSpPr>
            <p:cNvPr id="13" name="矩形 12"/>
            <p:cNvSpPr/>
            <p:nvPr/>
          </p:nvSpPr>
          <p:spPr>
            <a:xfrm>
              <a:off x="7877677" y="2622198"/>
              <a:ext cx="30988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kumimoji="1" lang="en-US" altLang="zh-CN" sz="4800" dirty="0">
                <a:solidFill>
                  <a:srgbClr val="0070C0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77677" y="3453195"/>
              <a:ext cx="6375580" cy="21513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3600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第七单元单元解读</a:t>
              </a:r>
              <a:endParaRPr lang="zh-CN" altLang="en-US" sz="1335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  <a:p>
              <a:pPr>
                <a:lnSpc>
                  <a:spcPct val="130000"/>
                </a:lnSpc>
              </a:pPr>
              <a:endParaRPr lang="zh-CN" altLang="en-US" sz="1335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  <a:p>
              <a:pPr>
                <a:lnSpc>
                  <a:spcPct val="130000"/>
                </a:lnSpc>
              </a:pPr>
              <a:endParaRPr lang="zh-CN" altLang="en-US" sz="1335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  <a:p>
              <a:pPr>
                <a:lnSpc>
                  <a:spcPct val="130000"/>
                </a:lnSpc>
              </a:pPr>
              <a:endParaRPr lang="zh-CN" altLang="en-US" sz="1335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  <a:p>
              <a:pPr>
                <a:lnSpc>
                  <a:spcPct val="130000"/>
                </a:lnSpc>
              </a:pPr>
              <a:endParaRPr lang="zh-CN" altLang="en-US" sz="1335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  <a:p>
              <a:pPr>
                <a:lnSpc>
                  <a:spcPct val="130000"/>
                </a:lnSpc>
              </a:pPr>
              <a:endParaRPr lang="zh-CN" altLang="en-US" sz="1335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sp>
        <p:nvSpPr>
          <p:cNvPr id="15" name="梯形 14"/>
          <p:cNvSpPr/>
          <p:nvPr/>
        </p:nvSpPr>
        <p:spPr>
          <a:xfrm rot="10800000">
            <a:off x="1789477" y="217135"/>
            <a:ext cx="2828032" cy="3899274"/>
          </a:xfrm>
          <a:prstGeom prst="trapezoid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23672" y="1786208"/>
            <a:ext cx="2159640" cy="8994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02</a:t>
            </a:r>
            <a:endParaRPr lang="zh-CN" altLang="en-US" sz="6600" dirty="0">
              <a:solidFill>
                <a:schemeClr val="bg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单圆角矩形 20"/>
          <p:cNvSpPr/>
          <p:nvPr/>
        </p:nvSpPr>
        <p:spPr bwMode="auto">
          <a:xfrm flipH="1">
            <a:off x="361950" y="1983105"/>
            <a:ext cx="5889625" cy="3969385"/>
          </a:xfrm>
          <a:custGeom>
            <a:avLst/>
            <a:gdLst>
              <a:gd name="T0" fmla="*/ 0 w 3486972"/>
              <a:gd name="T1" fmla="*/ 0 h 2329590"/>
              <a:gd name="T2" fmla="*/ 3245238 w 3486972"/>
              <a:gd name="T3" fmla="*/ 0 h 2329590"/>
              <a:gd name="T4" fmla="*/ 3485328 w 3486972"/>
              <a:gd name="T5" fmla="*/ 240382 h 2329590"/>
              <a:gd name="T6" fmla="*/ 3485328 w 3486972"/>
              <a:gd name="T7" fmla="*/ 2331310 h 2329590"/>
              <a:gd name="T8" fmla="*/ 0 w 3486972"/>
              <a:gd name="T9" fmla="*/ 233131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"/>
            <a:tile tx="0" ty="0" sx="70000" sy="70000" flip="none" algn="ctr"/>
          </a:blipFill>
          <a:ln w="9525" cap="flat" cmpd="sng">
            <a:solidFill>
              <a:schemeClr val="accent1">
                <a:lumMod val="75000"/>
              </a:schemeClr>
            </a:solidFill>
            <a:bevel/>
          </a:ln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5E5E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70242" y="360704"/>
            <a:ext cx="6260846" cy="713488"/>
            <a:chOff x="3686495" y="313911"/>
            <a:chExt cx="6233870" cy="713488"/>
          </a:xfrm>
        </p:grpSpPr>
        <p:sp>
          <p:nvSpPr>
            <p:cNvPr id="4" name="矩形 3"/>
            <p:cNvSpPr/>
            <p:nvPr/>
          </p:nvSpPr>
          <p:spPr>
            <a:xfrm>
              <a:off x="3686495" y="98167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5061565" y="313911"/>
              <a:ext cx="3897275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32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第七单元</a:t>
              </a:r>
              <a:r>
                <a:rPr lang="en-US" altLang="zh-CN" sz="32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</a:t>
              </a:r>
              <a:r>
                <a:rPr lang="zh-CN" altLang="zh-CN" sz="32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单元解读</a:t>
              </a:r>
              <a:endParaRPr lang="zh-CN" altLang="zh-CN" sz="3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flipH="1">
            <a:off x="6330950" y="1238250"/>
            <a:ext cx="5636895" cy="7442834"/>
            <a:chOff x="848430" y="1003561"/>
            <a:chExt cx="5884740" cy="8012221"/>
          </a:xfrm>
        </p:grpSpPr>
        <p:sp>
          <p:nvSpPr>
            <p:cNvPr id="9" name="Rectangle 13" descr="FD1DDF730CE4456e89755B07FE1653D0# #Rectangle 13"/>
            <p:cNvSpPr>
              <a:spLocks noChangeArrowheads="1"/>
            </p:cNvSpPr>
            <p:nvPr/>
          </p:nvSpPr>
          <p:spPr bwMode="auto">
            <a:xfrm>
              <a:off x="848430" y="1114983"/>
              <a:ext cx="5850931" cy="7900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本单元的人文主题是：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“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好习惯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”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本单元的语文要素是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:(1)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读出疑问句和感叹句的语气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                 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（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2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）根据肯文信息作简单判断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本单元围绕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“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习惯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”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这个主题编排了《文具的家》《一分钟》《动物王国开大会》《小猴子下山》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4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篇课文。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4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篇课文都渗透着责任意识和良好习惯的养成：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</a:t>
              </a:r>
              <a:endPara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《文具的家》让学生学会管理自己的文具。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《一分钟》是时间意识的渗透，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        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让学生逐步学会管理时间。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《动物王国开大会》让学生明白通知事情时，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             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要把事情说清楚、说完整。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《小猴子下山》是渗透做事情要有目标意识。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cs typeface="宋体" panose="02010600030101010101" pitchFamily="2" charset="-122"/>
                </a:rPr>
                <a:t>本单元贴近学生的生活，故事情节充满童趣，语言明白易懂，文中丰富的插图能激发学生的阅读兴趣。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None/>
                <a:defRPr/>
              </a:pPr>
              <a:endParaRPr lang="zh-CN" altLang="en-US" sz="1800" dirty="0">
                <a:solidFill>
                  <a:schemeClr val="tx1"/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cxnSp>
          <p:nvCxnSpPr>
            <p:cNvPr id="10" name="直接连接符 9"/>
            <p:cNvCxnSpPr/>
            <p:nvPr/>
          </p:nvCxnSpPr>
          <p:spPr bwMode="auto">
            <a:xfrm flipH="1">
              <a:off x="6729855" y="1003561"/>
              <a:ext cx="3315" cy="5707879"/>
            </a:xfrm>
            <a:prstGeom prst="line">
              <a:avLst/>
            </a:prstGeom>
            <a:ln w="63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4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2125345"/>
            <a:ext cx="2852420" cy="3735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2" name="Picture 3"/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3605" y="2176145"/>
            <a:ext cx="2697480" cy="3580765"/>
          </a:xfrm>
          <a:prstGeom prst="rect">
            <a:avLst/>
          </a:prstGeom>
          <a:blipFill rotWithShape="1">
            <a:blip r:embed="rId1"/>
            <a:tile tx="0" ty="0" sx="70000" sy="70000" flip="none" algn="ctr"/>
          </a:blipFill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4450037" y="2417444"/>
            <a:ext cx="6375580" cy="1098133"/>
            <a:chOff x="7439527" y="2354010"/>
            <a:chExt cx="6375580" cy="1098133"/>
          </a:xfrm>
        </p:grpSpPr>
        <p:sp>
          <p:nvSpPr>
            <p:cNvPr id="13" name="矩形 12"/>
            <p:cNvSpPr/>
            <p:nvPr/>
          </p:nvSpPr>
          <p:spPr>
            <a:xfrm>
              <a:off x="7877677" y="2622198"/>
              <a:ext cx="309880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kumimoji="1" lang="zh-CN" altLang="en-US" sz="4800" dirty="0">
                <a:solidFill>
                  <a:srgbClr val="0070C0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439527" y="2354010"/>
              <a:ext cx="6375580" cy="730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17</a:t>
              </a:r>
              <a:r>
                <a:rPr lang="zh-CN" altLang="en-US" sz="3200" b="1" dirty="0">
                  <a:gradFill>
                    <a:gsLst>
                      <a:gs pos="0">
                        <a:srgbClr val="007BD3"/>
                      </a:gs>
                      <a:gs pos="100000">
                        <a:srgbClr val="034373"/>
                      </a:gs>
                    </a:gsLst>
                    <a:lin scaled="0"/>
                  </a:gra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课《动物王国开大会》解读</a:t>
              </a:r>
              <a:endParaRPr lang="zh-CN" altLang="en-US" sz="3200" b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sp>
        <p:nvSpPr>
          <p:cNvPr id="15" name="梯形 14"/>
          <p:cNvSpPr/>
          <p:nvPr/>
        </p:nvSpPr>
        <p:spPr>
          <a:xfrm rot="10800000">
            <a:off x="1666875" y="209550"/>
            <a:ext cx="2616200" cy="3439160"/>
          </a:xfrm>
          <a:prstGeom prst="trapezoid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2123672" y="1786208"/>
            <a:ext cx="2159640" cy="8994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03</a:t>
            </a:r>
            <a:endParaRPr lang="zh-CN" altLang="en-US" sz="6600" dirty="0">
              <a:solidFill>
                <a:schemeClr val="bg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70242" y="445159"/>
            <a:ext cx="6260846" cy="766193"/>
            <a:chOff x="3686495" y="398366"/>
            <a:chExt cx="6233870" cy="766193"/>
          </a:xfrm>
        </p:grpSpPr>
        <p:sp>
          <p:nvSpPr>
            <p:cNvPr id="4" name="矩形 3"/>
            <p:cNvSpPr/>
            <p:nvPr/>
          </p:nvSpPr>
          <p:spPr>
            <a:xfrm>
              <a:off x="3686495" y="111883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4453965" y="398366"/>
              <a:ext cx="463323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《动物王国开大会》解读</a:t>
              </a:r>
              <a:endParaRPr lang="zh-CN" altLang="en-US" sz="3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36575" y="1726565"/>
            <a:ext cx="2687320" cy="3018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2185" y="1706245"/>
            <a:ext cx="2599690" cy="3049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31973" y="2473372"/>
            <a:ext cx="3225370" cy="2339769"/>
          </a:xfrm>
          <a:prstGeom prst="rect">
            <a:avLst/>
          </a:prstGeom>
          <a:blipFill dpi="0" rotWithShape="1">
            <a:blip r:embed="rId1"/>
            <a:srcRect/>
            <a:tile tx="0" ty="0" sx="45000" sy="45000" flip="none" algn="ct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grpSp>
        <p:nvGrpSpPr>
          <p:cNvPr id="9" name="Group 272"/>
          <p:cNvGrpSpPr/>
          <p:nvPr/>
        </p:nvGrpSpPr>
        <p:grpSpPr>
          <a:xfrm>
            <a:off x="473220" y="4892323"/>
            <a:ext cx="4156075" cy="1024890"/>
            <a:chOff x="837397" y="4104328"/>
            <a:chExt cx="4156075" cy="1024890"/>
          </a:xfrm>
        </p:grpSpPr>
        <p:sp>
          <p:nvSpPr>
            <p:cNvPr id="10" name="TextBox 263"/>
            <p:cNvSpPr txBox="1"/>
            <p:nvPr/>
          </p:nvSpPr>
          <p:spPr>
            <a:xfrm>
              <a:off x="1483192" y="4104328"/>
              <a:ext cx="3510280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童话故事，由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4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个相似的情节构成故事的内容，了解童话情节反复特点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" name="TextBox 266"/>
            <p:cNvSpPr txBox="1"/>
            <p:nvPr/>
          </p:nvSpPr>
          <p:spPr>
            <a:xfrm rot="16200000">
              <a:off x="631339" y="4339595"/>
              <a:ext cx="99568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32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题材</a:t>
              </a:r>
              <a:endParaRPr lang="zh-CN" altLang="zh-CN" sz="32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57"/>
          <p:cNvGrpSpPr/>
          <p:nvPr/>
        </p:nvGrpSpPr>
        <p:grpSpPr>
          <a:xfrm>
            <a:off x="4761409" y="4673600"/>
            <a:ext cx="7435671" cy="2884170"/>
            <a:chOff x="4577652" y="3623552"/>
            <a:chExt cx="2969680" cy="2884738"/>
          </a:xfrm>
        </p:grpSpPr>
        <p:sp>
          <p:nvSpPr>
            <p:cNvPr id="13" name="TextBox 267"/>
            <p:cNvSpPr txBox="1"/>
            <p:nvPr/>
          </p:nvSpPr>
          <p:spPr>
            <a:xfrm>
              <a:off x="4823333" y="3623552"/>
              <a:ext cx="2723999" cy="2884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1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.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认识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13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个生字和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1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个新偏旁，会写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6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个生字。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2..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读通、读懂长课文，能分角色朗读课文，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读出疑问句和感叹句的语气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3.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了解发布通知时要把时间、地点、参加人、事情峰几个要素说清楚。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4.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训练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”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根据课文信息进行简单推断</a:t>
              </a:r>
              <a:r>
                <a:rPr lang="en-US" altLang="zh-CN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“</a:t>
              </a:r>
              <a:r>
                <a:rPr lang="zh-CN" altLang="en-US" sz="16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的能力。</a:t>
              </a:r>
              <a:endPara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6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05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05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TextBox 268"/>
            <p:cNvSpPr txBox="1"/>
            <p:nvPr/>
          </p:nvSpPr>
          <p:spPr>
            <a:xfrm rot="16200000">
              <a:off x="4191483" y="4153549"/>
              <a:ext cx="1005403" cy="2330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id-ID" sz="32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Calibri" panose="020F0502020204030204" pitchFamily="34" charset="0"/>
                </a:rPr>
                <a:t>目标</a:t>
              </a:r>
              <a:endParaRPr lang="zh-CN" altLang="id-ID" sz="32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379845" y="1448435"/>
            <a:ext cx="2466975" cy="32778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113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20" y="1576705"/>
            <a:ext cx="2476500" cy="3066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>
          <a:xfrm>
            <a:off x="9063990" y="1433195"/>
            <a:ext cx="2783840" cy="3293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" y="1562100"/>
            <a:ext cx="2506980" cy="314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385" y="1347470"/>
            <a:ext cx="2204720" cy="3296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2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240" y="1245870"/>
            <a:ext cx="2614930" cy="3392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矩形 28"/>
          <p:cNvSpPr/>
          <p:nvPr/>
        </p:nvSpPr>
        <p:spPr>
          <a:xfrm>
            <a:off x="560705" y="1696085"/>
            <a:ext cx="2687320" cy="3018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" y="1455420"/>
            <a:ext cx="2506980" cy="314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70242" y="445159"/>
            <a:ext cx="6260846" cy="766193"/>
            <a:chOff x="3686495" y="398366"/>
            <a:chExt cx="6233870" cy="766193"/>
          </a:xfrm>
        </p:grpSpPr>
        <p:sp>
          <p:nvSpPr>
            <p:cNvPr id="4" name="矩形 3"/>
            <p:cNvSpPr/>
            <p:nvPr/>
          </p:nvSpPr>
          <p:spPr>
            <a:xfrm>
              <a:off x="3686495" y="111883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4453965" y="398366"/>
              <a:ext cx="463323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《动物王国开大会》解读</a:t>
              </a:r>
              <a:endParaRPr lang="zh-CN" altLang="en-US" sz="3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36575" y="1726565"/>
            <a:ext cx="2687320" cy="3018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2185" y="1706245"/>
            <a:ext cx="2599690" cy="3049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31973" y="2473372"/>
            <a:ext cx="3225370" cy="2339769"/>
          </a:xfrm>
          <a:prstGeom prst="rect">
            <a:avLst/>
          </a:prstGeom>
          <a:blipFill dpi="0" rotWithShape="1">
            <a:blip r:embed="rId1"/>
            <a:srcRect/>
            <a:tile tx="0" ty="0" sx="45000" sy="45000" flip="none" algn="ct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TextBox 263"/>
          <p:cNvSpPr txBox="1"/>
          <p:nvPr/>
        </p:nvSpPr>
        <p:spPr>
          <a:xfrm>
            <a:off x="536575" y="4598670"/>
            <a:ext cx="1065530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目标一：识字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本课要求识记的生字，部分可以借助生字和熟字的关系，帮助学生记住字形。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）熟字加一笔：白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百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古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舌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( 2 )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熟字加偏旁：能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熊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主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音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意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弟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第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）熟字换偏旁：脸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检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准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谁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住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--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）有的生字可以联系生活实际活借助图片来识记，如：虎、熊、鬼。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79845" y="1448435"/>
            <a:ext cx="2466975" cy="32778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113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20" y="1576705"/>
            <a:ext cx="2476500" cy="3066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>
          <a:xfrm>
            <a:off x="9063990" y="1433195"/>
            <a:ext cx="2783840" cy="3293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20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75" y="1562100"/>
            <a:ext cx="2506980" cy="3143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385" y="1347470"/>
            <a:ext cx="2204720" cy="3296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2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9240" y="1245870"/>
            <a:ext cx="2614930" cy="33928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矩形 28"/>
          <p:cNvSpPr/>
          <p:nvPr/>
        </p:nvSpPr>
        <p:spPr>
          <a:xfrm>
            <a:off x="560705" y="1696085"/>
            <a:ext cx="2687320" cy="3018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" y="1455420"/>
            <a:ext cx="2506980" cy="314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70242" y="445159"/>
            <a:ext cx="6260846" cy="659513"/>
            <a:chOff x="3686495" y="398366"/>
            <a:chExt cx="6233870" cy="659513"/>
          </a:xfrm>
        </p:grpSpPr>
        <p:sp>
          <p:nvSpPr>
            <p:cNvPr id="4" name="矩形 3"/>
            <p:cNvSpPr/>
            <p:nvPr/>
          </p:nvSpPr>
          <p:spPr>
            <a:xfrm>
              <a:off x="3686495" y="101215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4453965" y="398366"/>
              <a:ext cx="463323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《动物王国开大会》解读</a:t>
              </a:r>
              <a:endParaRPr lang="zh-CN" altLang="en-US" sz="3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36575" y="1513205"/>
            <a:ext cx="2687320" cy="3018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2185" y="1508125"/>
            <a:ext cx="2599690" cy="3049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31973" y="2473372"/>
            <a:ext cx="3225370" cy="2339769"/>
          </a:xfrm>
          <a:prstGeom prst="rect">
            <a:avLst/>
          </a:prstGeom>
          <a:blipFill dpi="0" rotWithShape="1">
            <a:blip r:embed="rId1"/>
            <a:srcRect/>
            <a:tile tx="0" ty="0" sx="45000" sy="45000" flip="none" algn="ct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TextBox 263"/>
          <p:cNvSpPr txBox="1"/>
          <p:nvPr/>
        </p:nvSpPr>
        <p:spPr>
          <a:xfrm>
            <a:off x="536575" y="4431030"/>
            <a:ext cx="1141666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目标二：朗读指导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读好长课文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①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借助拼音读准字音，读通句子。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②引导学生抓住狗熊的四次播报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通知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理清故事的四个情节，以及对应段落。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③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图文结合，边看图读课文，读通故事内容。</a:t>
            </a:r>
            <a:endParaRPr lang="en-US" altLang="zh-CN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读出疑问句和祈使句的语气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①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从文中找出疑问句（共四处）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  ②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引导学生联系上下文读出疑问、思考的语气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 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③对照插图、结合狗熊的动作，读出自责的语气。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1600" b="1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79845" y="1296035"/>
            <a:ext cx="2466975" cy="32778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113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20" y="1363980"/>
            <a:ext cx="2476500" cy="3066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>
          <a:xfrm>
            <a:off x="9063990" y="1311275"/>
            <a:ext cx="2783840" cy="3293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216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85" y="1210310"/>
            <a:ext cx="2204720" cy="3296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2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240" y="1154430"/>
            <a:ext cx="2614930" cy="3392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915" y="1363980"/>
            <a:ext cx="2506980" cy="314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70242" y="445159"/>
            <a:ext cx="6260846" cy="659513"/>
            <a:chOff x="3686495" y="398366"/>
            <a:chExt cx="6233870" cy="659513"/>
          </a:xfrm>
        </p:grpSpPr>
        <p:sp>
          <p:nvSpPr>
            <p:cNvPr id="4" name="矩形 3"/>
            <p:cNvSpPr/>
            <p:nvPr/>
          </p:nvSpPr>
          <p:spPr>
            <a:xfrm>
              <a:off x="3686495" y="101215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4453965" y="398366"/>
              <a:ext cx="4633230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《动物王国开大会》解读</a:t>
              </a:r>
              <a:endParaRPr lang="zh-CN" altLang="en-US" sz="32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536575" y="1558925"/>
            <a:ext cx="2687320" cy="301879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12185" y="1508125"/>
            <a:ext cx="2599690" cy="30492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331973" y="2473372"/>
            <a:ext cx="3225370" cy="2339769"/>
          </a:xfrm>
          <a:prstGeom prst="rect">
            <a:avLst/>
          </a:prstGeom>
          <a:blipFill dpi="0" rotWithShape="1">
            <a:blip r:embed="rId1"/>
            <a:srcRect/>
            <a:tile tx="0" ty="0" sx="45000" sy="45000" flip="none" algn="ctr"/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TextBox 263"/>
          <p:cNvSpPr txBox="1"/>
          <p:nvPr/>
        </p:nvSpPr>
        <p:spPr>
          <a:xfrm>
            <a:off x="536575" y="4506595"/>
            <a:ext cx="1141666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目标三：根据课文信息作简单推断（重点）</a:t>
            </a:r>
            <a:r>
              <a:rPr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endParaRPr lang="en-US" altLang="zh-CN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这是在延续一上和本册第二单元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找出文中信息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要求的基础上，在阅读理解方面进一步深化。在本单元的教学中药循序渐进，体现学习的层次性。《动物王国开大会》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狗熊发布通知的每一个回合，都可引导学生根据读到的实际情节内容</a:t>
            </a:r>
            <a:r>
              <a:rPr lang="en-US" altLang="zh-CN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对后面的内容作出判断，</a:t>
            </a:r>
            <a:r>
              <a:rPr lang="zh-CN" altLang="en-US" sz="16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建立信息完整性的意识，继续进行逻辑思维训练。</a:t>
            </a:r>
            <a:endParaRPr lang="zh-CN" altLang="en-US" sz="16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379845" y="1296035"/>
            <a:ext cx="2466975" cy="327787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113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620" y="1363980"/>
            <a:ext cx="2476500" cy="30664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矩形 17"/>
          <p:cNvSpPr/>
          <p:nvPr/>
        </p:nvSpPr>
        <p:spPr>
          <a:xfrm>
            <a:off x="9063990" y="1326515"/>
            <a:ext cx="2783840" cy="329311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p>
            <a:pPr algn="ctr"/>
            <a:endParaRPr kumimoji="1" lang="zh-CN" altLang="en-US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2161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385" y="1210310"/>
            <a:ext cx="2204720" cy="3296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62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240" y="1154430"/>
            <a:ext cx="2614930" cy="33928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005" y="1363980"/>
            <a:ext cx="2506980" cy="31432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-486199" y="-978222"/>
            <a:ext cx="609600" cy="60960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 flipV="1">
            <a:off x="3342005" y="3564255"/>
            <a:ext cx="5727065" cy="76200"/>
            <a:chOff x="234017" y="5975409"/>
            <a:chExt cx="13144500" cy="404812"/>
          </a:xfrm>
        </p:grpSpPr>
        <p:sp>
          <p:nvSpPr>
            <p:cNvPr id="46" name="矩形 45"/>
            <p:cNvSpPr/>
            <p:nvPr/>
          </p:nvSpPr>
          <p:spPr>
            <a:xfrm>
              <a:off x="234017" y="5975409"/>
              <a:ext cx="2190750" cy="4048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424767" y="5975409"/>
              <a:ext cx="2190750" cy="4048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4615517" y="5975409"/>
              <a:ext cx="2190750" cy="4048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8997017" y="5975409"/>
              <a:ext cx="2190750" cy="40481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806267" y="5975409"/>
              <a:ext cx="2190749" cy="4048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1187767" y="5975409"/>
              <a:ext cx="2190750" cy="4048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52" name="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867660" y="2640965"/>
            <a:ext cx="6625590" cy="92329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6000" dirty="0">
                <a:solidFill>
                  <a:srgbClr val="0070C0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  <a:sym typeface="+mn-ea"/>
              </a:rPr>
              <a:t>谢谢</a:t>
            </a:r>
            <a:r>
              <a:rPr lang="zh-CN" altLang="en-US" sz="6000" dirty="0">
                <a:solidFill>
                  <a:schemeClr val="accent1">
                    <a:lumMod val="75000"/>
                  </a:schemeClr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  <a:sym typeface="+mn-ea"/>
              </a:rPr>
              <a:t>您的观看</a:t>
            </a:r>
            <a:r>
              <a:rPr lang="zh-CN" altLang="en-US" sz="6000" dirty="0">
                <a:solidFill>
                  <a:srgbClr val="0070C0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  <a:sym typeface="+mn-ea"/>
              </a:rPr>
              <a:t>指导</a:t>
            </a:r>
            <a:r>
              <a:rPr lang="en-US" altLang="zh-CN" sz="6000" dirty="0">
                <a:solidFill>
                  <a:srgbClr val="0070C0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cs typeface="宋体" panose="02010600030101010101" pitchFamily="2" charset="-122"/>
                <a:sym typeface="+mn-ea"/>
              </a:rPr>
              <a:t>!</a:t>
            </a:r>
            <a:endParaRPr lang="en-US" altLang="zh-CN" sz="6000" dirty="0">
              <a:solidFill>
                <a:srgbClr val="0070C0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  <a:cs typeface="宋体" panose="02010600030101010101" pitchFamily="2" charset="-122"/>
            </a:endParaRPr>
          </a:p>
        </p:txBody>
      </p:sp>
      <p:sp>
        <p:nvSpPr>
          <p:cNvPr id="53" name="2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65106" y="4383389"/>
            <a:ext cx="45768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We have many PowerPoint </a:t>
            </a:r>
            <a:r>
              <a:rPr lang="zh-CN" altLang="en-US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templates</a:t>
            </a:r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</a:rPr>
              <a:t> that has been specifically designed to help anyone that is stepping into the world of PowerPoint for the very first time.</a:t>
            </a:r>
            <a:endParaRPr lang="zh-CN" altLang="en-US" sz="1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TextBox 2"/>
          <p:cNvSpPr txBox="1"/>
          <p:nvPr/>
        </p:nvSpPr>
        <p:spPr>
          <a:xfrm>
            <a:off x="3355424" y="3863705"/>
            <a:ext cx="559625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教材总体概况 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zh-CN" altLang="en-US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第七单元单元解读</a:t>
            </a:r>
            <a:r>
              <a:rPr lang="zh-CN" altLang="en-US" sz="20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●</a:t>
            </a:r>
            <a:r>
              <a:rPr lang="en-US" altLang="zh-CN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17</a:t>
            </a:r>
            <a:r>
              <a:rPr lang="zh-CN" altLang="en-US" sz="20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课解读</a:t>
            </a:r>
            <a:endParaRPr lang="zh-CN" altLang="en-US" sz="20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8114871" y="5434604"/>
            <a:ext cx="2845218" cy="34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0" dirty="0">
                <a:solidFill>
                  <a:srgbClr val="0070C0"/>
                </a:solidFill>
                <a:latin typeface="Arial" panose="020B0604020202020204"/>
                <a:ea typeface="微软雅黑" panose="020B0503020204020204" charset="-122"/>
              </a:rPr>
              <a:t>解读人</a:t>
            </a:r>
            <a:r>
              <a:rPr lang="zh-CN" altLang="en-US" b="0" dirty="0" smtClean="0">
                <a:solidFill>
                  <a:srgbClr val="0070C0"/>
                </a:solidFill>
                <a:latin typeface="Arial" panose="020B0604020202020204"/>
                <a:ea typeface="微软雅黑" panose="020B0503020204020204" charset="-122"/>
              </a:rPr>
              <a:t>：孙景</a:t>
            </a:r>
            <a:endParaRPr lang="zh-CN" altLang="en-US" b="0" dirty="0">
              <a:solidFill>
                <a:srgbClr val="0070C0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24" name="Freeform 9"/>
          <p:cNvSpPr>
            <a:spLocks noEditPoints="1"/>
          </p:cNvSpPr>
          <p:nvPr/>
        </p:nvSpPr>
        <p:spPr bwMode="auto">
          <a:xfrm>
            <a:off x="8905842" y="5461634"/>
            <a:ext cx="292844" cy="294074"/>
          </a:xfrm>
          <a:custGeom>
            <a:avLst/>
            <a:gdLst>
              <a:gd name="T0" fmla="*/ 358 w 490"/>
              <a:gd name="T1" fmla="*/ 250 h 490"/>
              <a:gd name="T2" fmla="*/ 358 w 490"/>
              <a:gd name="T3" fmla="*/ 183 h 490"/>
              <a:gd name="T4" fmla="*/ 328 w 490"/>
              <a:gd name="T5" fmla="*/ 183 h 490"/>
              <a:gd name="T6" fmla="*/ 328 w 490"/>
              <a:gd name="T7" fmla="*/ 250 h 490"/>
              <a:gd name="T8" fmla="*/ 247 w 490"/>
              <a:gd name="T9" fmla="*/ 330 h 490"/>
              <a:gd name="T10" fmla="*/ 246 w 490"/>
              <a:gd name="T11" fmla="*/ 330 h 490"/>
              <a:gd name="T12" fmla="*/ 245 w 490"/>
              <a:gd name="T13" fmla="*/ 330 h 490"/>
              <a:gd name="T14" fmla="*/ 245 w 490"/>
              <a:gd name="T15" fmla="*/ 330 h 490"/>
              <a:gd name="T16" fmla="*/ 243 w 490"/>
              <a:gd name="T17" fmla="*/ 330 h 490"/>
              <a:gd name="T18" fmla="*/ 162 w 490"/>
              <a:gd name="T19" fmla="*/ 250 h 490"/>
              <a:gd name="T20" fmla="*/ 162 w 490"/>
              <a:gd name="T21" fmla="*/ 183 h 490"/>
              <a:gd name="T22" fmla="*/ 132 w 490"/>
              <a:gd name="T23" fmla="*/ 183 h 490"/>
              <a:gd name="T24" fmla="*/ 132 w 490"/>
              <a:gd name="T25" fmla="*/ 250 h 490"/>
              <a:gd name="T26" fmla="*/ 227 w 490"/>
              <a:gd name="T27" fmla="*/ 359 h 490"/>
              <a:gd name="T28" fmla="*/ 227 w 490"/>
              <a:gd name="T29" fmla="*/ 407 h 490"/>
              <a:gd name="T30" fmla="*/ 160 w 490"/>
              <a:gd name="T31" fmla="*/ 426 h 490"/>
              <a:gd name="T32" fmla="*/ 331 w 490"/>
              <a:gd name="T33" fmla="*/ 426 h 490"/>
              <a:gd name="T34" fmla="*/ 263 w 490"/>
              <a:gd name="T35" fmla="*/ 407 h 490"/>
              <a:gd name="T36" fmla="*/ 263 w 490"/>
              <a:gd name="T37" fmla="*/ 360 h 490"/>
              <a:gd name="T38" fmla="*/ 358 w 490"/>
              <a:gd name="T39" fmla="*/ 250 h 490"/>
              <a:gd name="T40" fmla="*/ 244 w 490"/>
              <a:gd name="T41" fmla="*/ 302 h 490"/>
              <a:gd name="T42" fmla="*/ 245 w 490"/>
              <a:gd name="T43" fmla="*/ 302 h 490"/>
              <a:gd name="T44" fmla="*/ 246 w 490"/>
              <a:gd name="T45" fmla="*/ 302 h 490"/>
              <a:gd name="T46" fmla="*/ 300 w 490"/>
              <a:gd name="T47" fmla="*/ 248 h 490"/>
              <a:gd name="T48" fmla="*/ 300 w 490"/>
              <a:gd name="T49" fmla="*/ 118 h 490"/>
              <a:gd name="T50" fmla="*/ 246 w 490"/>
              <a:gd name="T51" fmla="*/ 64 h 490"/>
              <a:gd name="T52" fmla="*/ 245 w 490"/>
              <a:gd name="T53" fmla="*/ 64 h 490"/>
              <a:gd name="T54" fmla="*/ 244 w 490"/>
              <a:gd name="T55" fmla="*/ 64 h 490"/>
              <a:gd name="T56" fmla="*/ 190 w 490"/>
              <a:gd name="T57" fmla="*/ 118 h 490"/>
              <a:gd name="T58" fmla="*/ 190 w 490"/>
              <a:gd name="T59" fmla="*/ 248 h 490"/>
              <a:gd name="T60" fmla="*/ 244 w 490"/>
              <a:gd name="T61" fmla="*/ 302 h 490"/>
              <a:gd name="T62" fmla="*/ 245 w 490"/>
              <a:gd name="T63" fmla="*/ 0 h 490"/>
              <a:gd name="T64" fmla="*/ 490 w 490"/>
              <a:gd name="T65" fmla="*/ 245 h 490"/>
              <a:gd name="T66" fmla="*/ 245 w 490"/>
              <a:gd name="T67" fmla="*/ 490 h 490"/>
              <a:gd name="T68" fmla="*/ 0 w 490"/>
              <a:gd name="T69" fmla="*/ 245 h 490"/>
              <a:gd name="T70" fmla="*/ 245 w 490"/>
              <a:gd name="T7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0" h="490">
                <a:moveTo>
                  <a:pt x="358" y="250"/>
                </a:moveTo>
                <a:lnTo>
                  <a:pt x="358" y="183"/>
                </a:lnTo>
                <a:cubicBezTo>
                  <a:pt x="358" y="165"/>
                  <a:pt x="328" y="164"/>
                  <a:pt x="328" y="183"/>
                </a:cubicBezTo>
                <a:lnTo>
                  <a:pt x="328" y="250"/>
                </a:lnTo>
                <a:cubicBezTo>
                  <a:pt x="328" y="294"/>
                  <a:pt x="292" y="330"/>
                  <a:pt x="247" y="330"/>
                </a:cubicBezTo>
                <a:cubicBezTo>
                  <a:pt x="247" y="330"/>
                  <a:pt x="246" y="330"/>
                  <a:pt x="246" y="330"/>
                </a:cubicBezTo>
                <a:lnTo>
                  <a:pt x="245" y="330"/>
                </a:lnTo>
                <a:lnTo>
                  <a:pt x="245" y="330"/>
                </a:lnTo>
                <a:cubicBezTo>
                  <a:pt x="244" y="330"/>
                  <a:pt x="244" y="330"/>
                  <a:pt x="243" y="330"/>
                </a:cubicBezTo>
                <a:cubicBezTo>
                  <a:pt x="198" y="330"/>
                  <a:pt x="162" y="294"/>
                  <a:pt x="162" y="250"/>
                </a:cubicBezTo>
                <a:lnTo>
                  <a:pt x="162" y="183"/>
                </a:lnTo>
                <a:cubicBezTo>
                  <a:pt x="162" y="165"/>
                  <a:pt x="132" y="164"/>
                  <a:pt x="132" y="183"/>
                </a:cubicBezTo>
                <a:cubicBezTo>
                  <a:pt x="132" y="192"/>
                  <a:pt x="132" y="250"/>
                  <a:pt x="132" y="250"/>
                </a:cubicBezTo>
                <a:cubicBezTo>
                  <a:pt x="132" y="306"/>
                  <a:pt x="173" y="352"/>
                  <a:pt x="227" y="359"/>
                </a:cubicBezTo>
                <a:lnTo>
                  <a:pt x="227" y="407"/>
                </a:lnTo>
                <a:lnTo>
                  <a:pt x="160" y="426"/>
                </a:lnTo>
                <a:lnTo>
                  <a:pt x="331" y="426"/>
                </a:lnTo>
                <a:lnTo>
                  <a:pt x="263" y="407"/>
                </a:lnTo>
                <a:lnTo>
                  <a:pt x="263" y="360"/>
                </a:lnTo>
                <a:cubicBezTo>
                  <a:pt x="317" y="352"/>
                  <a:pt x="358" y="306"/>
                  <a:pt x="358" y="250"/>
                </a:cubicBezTo>
                <a:close/>
                <a:moveTo>
                  <a:pt x="244" y="302"/>
                </a:moveTo>
                <a:cubicBezTo>
                  <a:pt x="244" y="302"/>
                  <a:pt x="245" y="302"/>
                  <a:pt x="245" y="302"/>
                </a:cubicBezTo>
                <a:cubicBezTo>
                  <a:pt x="245" y="302"/>
                  <a:pt x="246" y="302"/>
                  <a:pt x="246" y="302"/>
                </a:cubicBezTo>
                <a:cubicBezTo>
                  <a:pt x="276" y="302"/>
                  <a:pt x="300" y="278"/>
                  <a:pt x="300" y="248"/>
                </a:cubicBezTo>
                <a:lnTo>
                  <a:pt x="300" y="118"/>
                </a:lnTo>
                <a:cubicBezTo>
                  <a:pt x="300" y="88"/>
                  <a:pt x="276" y="64"/>
                  <a:pt x="246" y="64"/>
                </a:cubicBezTo>
                <a:cubicBezTo>
                  <a:pt x="246" y="64"/>
                  <a:pt x="245" y="64"/>
                  <a:pt x="245" y="64"/>
                </a:cubicBezTo>
                <a:cubicBezTo>
                  <a:pt x="245" y="64"/>
                  <a:pt x="244" y="64"/>
                  <a:pt x="244" y="64"/>
                </a:cubicBezTo>
                <a:cubicBezTo>
                  <a:pt x="214" y="64"/>
                  <a:pt x="190" y="88"/>
                  <a:pt x="190" y="118"/>
                </a:cubicBezTo>
                <a:lnTo>
                  <a:pt x="190" y="248"/>
                </a:lnTo>
                <a:cubicBezTo>
                  <a:pt x="190" y="278"/>
                  <a:pt x="214" y="302"/>
                  <a:pt x="244" y="302"/>
                </a:cubicBezTo>
                <a:close/>
                <a:moveTo>
                  <a:pt x="245" y="0"/>
                </a:moveTo>
                <a:cubicBezTo>
                  <a:pt x="381" y="0"/>
                  <a:pt x="490" y="110"/>
                  <a:pt x="490" y="245"/>
                </a:cubicBezTo>
                <a:cubicBezTo>
                  <a:pt x="490" y="381"/>
                  <a:pt x="381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 tmFilter="0,0; .5, 1; 1, 1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49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49"/>
                            </p:stCondLst>
                            <p:childTnLst>
                              <p:par>
                                <p:cTn id="28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849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numSld="1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52" grpId="0"/>
      <p:bldP spid="53" grpId="0"/>
      <p:bldP spid="21" grpId="0"/>
      <p:bldP spid="23" grpId="0" bldLvl="0" animBg="1"/>
      <p:bldP spid="2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flipH="1">
            <a:off x="1663412" y="1889668"/>
            <a:ext cx="9173770" cy="4538854"/>
            <a:chOff x="728395" y="1144755"/>
            <a:chExt cx="10682877" cy="5530509"/>
          </a:xfrm>
        </p:grpSpPr>
        <p:sp>
          <p:nvSpPr>
            <p:cNvPr id="6" name="矩形 18"/>
            <p:cNvSpPr>
              <a:spLocks noChangeArrowheads="1"/>
            </p:cNvSpPr>
            <p:nvPr/>
          </p:nvSpPr>
          <p:spPr bwMode="auto">
            <a:xfrm>
              <a:off x="728395" y="1144755"/>
              <a:ext cx="10682877" cy="2874963"/>
            </a:xfrm>
            <a:prstGeom prst="rect">
              <a:avLst/>
            </a:prstGeom>
            <a:blipFill dpi="0" rotWithShape="1">
              <a:blip r:embed="rId1"/>
              <a:srcRect/>
              <a:tile tx="0" ty="0" sx="100000" sy="100000" flip="none" algn="ctr"/>
            </a:blipFill>
            <a:ln w="9525">
              <a:noFill/>
              <a:bevel/>
            </a:ln>
          </p:spPr>
          <p:txBody>
            <a:bodyPr/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80000"/>
                <a:buFontTx/>
                <a:buNone/>
              </a:pPr>
              <a:r>
                <a:rPr lang="en-US" altLang="zh-CN" sz="3200" b="1" kern="0" dirty="0">
                  <a:solidFill>
                    <a:srgbClr val="0000FF"/>
                  </a:solidFill>
                  <a:sym typeface="+mn-ea"/>
                </a:rPr>
                <a:t>           </a:t>
              </a:r>
              <a:r>
                <a:rPr lang="zh-CN" altLang="en-US" sz="3200" b="1" kern="0" dirty="0">
                  <a:solidFill>
                    <a:srgbClr val="0000FF"/>
                  </a:solidFill>
                  <a:sym typeface="+mn-ea"/>
                </a:rPr>
                <a:t>研读教材是语文老师的第一基本功。唯有教师走进了文本，方能引导学生与文本进行心灵的沟通。</a:t>
              </a:r>
              <a:r>
                <a:rPr lang="zh-CN" altLang="en-US" sz="3200" kern="0" dirty="0">
                  <a:sym typeface="+mn-ea"/>
                </a:rPr>
                <a:t>                                </a:t>
              </a:r>
              <a:endParaRPr kumimoji="0" lang="zh-CN" altLang="en-US" sz="3200" b="0" i="0" u="none" strike="noStrike" kern="0" cap="none" spc="0" normalizeH="0" baseline="0" noProof="1" dirty="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Pct val="80000"/>
                <a:buFontTx/>
                <a:buNone/>
              </a:pPr>
              <a:r>
                <a:rPr lang="zh-CN" altLang="en-US" sz="3200" kern="0" dirty="0">
                  <a:sym typeface="+mn-ea"/>
                </a:rPr>
                <a:t>                                                    </a:t>
              </a:r>
              <a:r>
                <a:rPr lang="en-US" altLang="zh-CN" sz="3200" kern="0" dirty="0">
                  <a:sym typeface="+mn-ea"/>
                </a:rPr>
                <a:t>                 </a:t>
              </a:r>
              <a:r>
                <a:rPr lang="zh-CN" altLang="en-US" sz="3200" kern="0" dirty="0">
                  <a:sym typeface="+mn-ea"/>
                </a:rPr>
                <a:t>——</a:t>
              </a:r>
              <a:r>
                <a:rPr lang="zh-CN" altLang="zh-CN" sz="3200" kern="0" dirty="0">
                  <a:sym typeface="+mn-ea"/>
                </a:rPr>
                <a:t>成尚荣</a:t>
              </a:r>
              <a:endParaRPr kumimoji="0" lang="zh-CN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sym typeface="+mn-ea"/>
              </a:endParaRPr>
            </a:p>
          </p:txBody>
        </p:sp>
        <p:sp>
          <p:nvSpPr>
            <p:cNvPr id="7" name="单圆角矩形 19"/>
            <p:cNvSpPr/>
            <p:nvPr/>
          </p:nvSpPr>
          <p:spPr bwMode="auto">
            <a:xfrm>
              <a:off x="739487" y="4344814"/>
              <a:ext cx="3484789" cy="2330450"/>
            </a:xfrm>
            <a:custGeom>
              <a:avLst/>
              <a:gdLst>
                <a:gd name="T0" fmla="*/ 0 w 3486972"/>
                <a:gd name="T1" fmla="*/ 0 h 2329590"/>
                <a:gd name="T2" fmla="*/ 3245238 w 3486972"/>
                <a:gd name="T3" fmla="*/ 0 h 2329590"/>
                <a:gd name="T4" fmla="*/ 3485328 w 3486972"/>
                <a:gd name="T5" fmla="*/ 240382 h 2329590"/>
                <a:gd name="T6" fmla="*/ 3485328 w 3486972"/>
                <a:gd name="T7" fmla="*/ 2331310 h 2329590"/>
                <a:gd name="T8" fmla="*/ 0 w 3486972"/>
                <a:gd name="T9" fmla="*/ 2331310 h 2329590"/>
                <a:gd name="T10" fmla="*/ 0 w 3486972"/>
                <a:gd name="T11" fmla="*/ 0 h 23295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6972" h="2329590">
                  <a:moveTo>
                    <a:pt x="0" y="0"/>
                  </a:moveTo>
                  <a:lnTo>
                    <a:pt x="3246768" y="0"/>
                  </a:lnTo>
                  <a:cubicBezTo>
                    <a:pt x="3379429" y="0"/>
                    <a:pt x="3486972" y="107543"/>
                    <a:pt x="3486972" y="240204"/>
                  </a:cubicBezTo>
                  <a:lnTo>
                    <a:pt x="3486972" y="2329590"/>
                  </a:lnTo>
                  <a:lnTo>
                    <a:pt x="0" y="23295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70C0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8" name="单圆角矩形 20"/>
            <p:cNvSpPr/>
            <p:nvPr/>
          </p:nvSpPr>
          <p:spPr bwMode="auto">
            <a:xfrm>
              <a:off x="4332184" y="4344814"/>
              <a:ext cx="3484789" cy="2330450"/>
            </a:xfrm>
            <a:custGeom>
              <a:avLst/>
              <a:gdLst>
                <a:gd name="T0" fmla="*/ 0 w 3486972"/>
                <a:gd name="T1" fmla="*/ 0 h 2329590"/>
                <a:gd name="T2" fmla="*/ 3245238 w 3486972"/>
                <a:gd name="T3" fmla="*/ 0 h 2329590"/>
                <a:gd name="T4" fmla="*/ 3485328 w 3486972"/>
                <a:gd name="T5" fmla="*/ 240382 h 2329590"/>
                <a:gd name="T6" fmla="*/ 3485328 w 3486972"/>
                <a:gd name="T7" fmla="*/ 2331310 h 2329590"/>
                <a:gd name="T8" fmla="*/ 0 w 3486972"/>
                <a:gd name="T9" fmla="*/ 2331310 h 2329590"/>
                <a:gd name="T10" fmla="*/ 0 w 3486972"/>
                <a:gd name="T11" fmla="*/ 0 h 23295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6972" h="2329590">
                  <a:moveTo>
                    <a:pt x="0" y="0"/>
                  </a:moveTo>
                  <a:lnTo>
                    <a:pt x="3246768" y="0"/>
                  </a:lnTo>
                  <a:cubicBezTo>
                    <a:pt x="3379429" y="0"/>
                    <a:pt x="3486972" y="107543"/>
                    <a:pt x="3486972" y="240204"/>
                  </a:cubicBezTo>
                  <a:lnTo>
                    <a:pt x="3486972" y="2329590"/>
                  </a:lnTo>
                  <a:lnTo>
                    <a:pt x="0" y="23295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9" name="单圆角矩形 21"/>
            <p:cNvSpPr/>
            <p:nvPr/>
          </p:nvSpPr>
          <p:spPr bwMode="auto">
            <a:xfrm>
              <a:off x="7924879" y="4344814"/>
              <a:ext cx="3486376" cy="2330450"/>
            </a:xfrm>
            <a:custGeom>
              <a:avLst/>
              <a:gdLst>
                <a:gd name="T0" fmla="*/ 0 w 3486972"/>
                <a:gd name="T1" fmla="*/ 0 h 2329590"/>
                <a:gd name="T2" fmla="*/ 3248194 w 3486972"/>
                <a:gd name="T3" fmla="*/ 0 h 2329590"/>
                <a:gd name="T4" fmla="*/ 3488504 w 3486972"/>
                <a:gd name="T5" fmla="*/ 240382 h 2329590"/>
                <a:gd name="T6" fmla="*/ 3488504 w 3486972"/>
                <a:gd name="T7" fmla="*/ 2331310 h 2329590"/>
                <a:gd name="T8" fmla="*/ 0 w 3486972"/>
                <a:gd name="T9" fmla="*/ 2331310 h 2329590"/>
                <a:gd name="T10" fmla="*/ 0 w 3486972"/>
                <a:gd name="T11" fmla="*/ 0 h 23295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6972" h="2329590">
                  <a:moveTo>
                    <a:pt x="0" y="0"/>
                  </a:moveTo>
                  <a:lnTo>
                    <a:pt x="3246768" y="0"/>
                  </a:lnTo>
                  <a:cubicBezTo>
                    <a:pt x="3379429" y="0"/>
                    <a:pt x="3486972" y="107543"/>
                    <a:pt x="3486972" y="240204"/>
                  </a:cubicBezTo>
                  <a:lnTo>
                    <a:pt x="3486972" y="2329590"/>
                  </a:lnTo>
                  <a:lnTo>
                    <a:pt x="0" y="23295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70C0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0" name="椭圆 22"/>
            <p:cNvSpPr>
              <a:spLocks noChangeArrowheads="1"/>
            </p:cNvSpPr>
            <p:nvPr/>
          </p:nvSpPr>
          <p:spPr bwMode="auto">
            <a:xfrm>
              <a:off x="2113725" y="3978102"/>
              <a:ext cx="736313" cy="736600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FFFFFF"/>
              </a:solidFill>
              <a:rou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1" name="椭圆 23"/>
            <p:cNvSpPr>
              <a:spLocks noChangeArrowheads="1"/>
            </p:cNvSpPr>
            <p:nvPr/>
          </p:nvSpPr>
          <p:spPr bwMode="auto">
            <a:xfrm>
              <a:off x="5708008" y="3978102"/>
              <a:ext cx="734725" cy="736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FFFFFF"/>
              </a:solidFill>
              <a:rou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2" name="椭圆 24"/>
            <p:cNvSpPr>
              <a:spLocks noChangeArrowheads="1"/>
            </p:cNvSpPr>
            <p:nvPr/>
          </p:nvSpPr>
          <p:spPr bwMode="auto">
            <a:xfrm>
              <a:off x="9143607" y="3978102"/>
              <a:ext cx="734726" cy="736600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FFFFFF"/>
              </a:solidFill>
              <a:rou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3" name="TextBox 25"/>
            <p:cNvSpPr txBox="1">
              <a:spLocks noChangeArrowheads="1"/>
            </p:cNvSpPr>
            <p:nvPr/>
          </p:nvSpPr>
          <p:spPr bwMode="auto">
            <a:xfrm>
              <a:off x="2253375" y="4082877"/>
              <a:ext cx="457020" cy="52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rgbClr val="F8F8F8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2400" b="1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TextBox 26"/>
            <p:cNvSpPr txBox="1">
              <a:spLocks noChangeArrowheads="1"/>
            </p:cNvSpPr>
            <p:nvPr/>
          </p:nvSpPr>
          <p:spPr bwMode="auto">
            <a:xfrm>
              <a:off x="5861936" y="4082877"/>
              <a:ext cx="457020" cy="52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rgbClr val="F8F8F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2400" b="1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TextBox 27"/>
            <p:cNvSpPr txBox="1">
              <a:spLocks noChangeArrowheads="1"/>
            </p:cNvSpPr>
            <p:nvPr/>
          </p:nvSpPr>
          <p:spPr bwMode="auto">
            <a:xfrm>
              <a:off x="9265796" y="4082877"/>
              <a:ext cx="457020" cy="526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rgbClr val="F8F8F8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2400" b="1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65" name="梯形 64"/>
          <p:cNvSpPr/>
          <p:nvPr/>
        </p:nvSpPr>
        <p:spPr>
          <a:xfrm rot="10800000">
            <a:off x="709295" y="217170"/>
            <a:ext cx="2559685" cy="3086100"/>
          </a:xfrm>
          <a:prstGeom prst="trapezoid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1363578" y="1504815"/>
            <a:ext cx="2159640" cy="8994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66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目录</a:t>
            </a:r>
            <a:endParaRPr lang="zh-CN" altLang="en-US" sz="6600" dirty="0">
              <a:solidFill>
                <a:schemeClr val="bg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25" name="TextBox 1"/>
          <p:cNvSpPr txBox="1"/>
          <p:nvPr/>
        </p:nvSpPr>
        <p:spPr>
          <a:xfrm>
            <a:off x="4495800" y="2462530"/>
            <a:ext cx="55264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“</a:t>
            </a:r>
            <a:r>
              <a:rPr lang="zh-CN" altLang="en-US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  <a:sym typeface="+mn-ea"/>
              </a:rPr>
              <a:t>部编本</a:t>
            </a:r>
            <a:r>
              <a:rPr lang="en-US" altLang="zh-CN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”</a:t>
            </a:r>
            <a:r>
              <a:rPr lang="zh-CN" altLang="en-US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教材的总体概况：教材特点、各部</a:t>
            </a:r>
            <a:r>
              <a:rPr lang="en-US" altLang="zh-CN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   </a:t>
            </a:r>
            <a:endParaRPr lang="en-US" altLang="zh-CN" sz="2000" b="1" dirty="0">
              <a:solidFill>
                <a:schemeClr val="tx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  <a:p>
            <a:pPr algn="l"/>
            <a:r>
              <a:rPr lang="en-US" altLang="zh-CN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              </a:t>
            </a:r>
            <a:r>
              <a:rPr lang="zh-CN" altLang="en-US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分学习目标、教材的框架结构</a:t>
            </a:r>
            <a:endParaRPr lang="zh-CN" altLang="en-US" sz="2000" b="1" dirty="0">
              <a:solidFill>
                <a:schemeClr val="tx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26" name="TextBox 2"/>
          <p:cNvSpPr txBox="1"/>
          <p:nvPr/>
        </p:nvSpPr>
        <p:spPr>
          <a:xfrm>
            <a:off x="4563399" y="3400364"/>
            <a:ext cx="5032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第七单元</a:t>
            </a:r>
            <a:r>
              <a:rPr lang="en-US" altLang="zh-CN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  </a:t>
            </a:r>
            <a:r>
              <a:rPr lang="zh-CN" altLang="en-US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单元解读</a:t>
            </a:r>
            <a:endParaRPr lang="zh-CN" altLang="en-US" sz="2000" b="1" dirty="0">
              <a:solidFill>
                <a:schemeClr val="tx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sp>
        <p:nvSpPr>
          <p:cNvPr id="27" name="TextBox 3"/>
          <p:cNvSpPr txBox="1"/>
          <p:nvPr/>
        </p:nvSpPr>
        <p:spPr>
          <a:xfrm>
            <a:off x="4576099" y="4306943"/>
            <a:ext cx="50326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第</a:t>
            </a:r>
            <a:r>
              <a:rPr lang="en-US" altLang="zh-CN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17</a:t>
            </a:r>
            <a:r>
              <a:rPr lang="zh-CN" altLang="en-US" sz="2000" b="1" dirty="0">
                <a:solidFill>
                  <a:schemeClr val="tx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课《动物王国开大会》解读</a:t>
            </a:r>
            <a:endParaRPr lang="zh-CN" altLang="en-US" sz="2000" b="1" dirty="0">
              <a:solidFill>
                <a:schemeClr val="tx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3730288" y="2349450"/>
            <a:ext cx="624684" cy="600549"/>
            <a:chOff x="2215144" y="982844"/>
            <a:chExt cx="1120898" cy="842780"/>
          </a:xfrm>
          <a:solidFill>
            <a:srgbClr val="0070C0"/>
          </a:solidFill>
        </p:grpSpPr>
        <p:sp>
          <p:nvSpPr>
            <p:cNvPr id="30" name="平行四边形 29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1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730288" y="4208473"/>
            <a:ext cx="624684" cy="600549"/>
            <a:chOff x="2215144" y="982844"/>
            <a:chExt cx="1120898" cy="842780"/>
          </a:xfrm>
          <a:solidFill>
            <a:srgbClr val="0070C0"/>
          </a:solidFill>
        </p:grpSpPr>
        <p:sp>
          <p:nvSpPr>
            <p:cNvPr id="33" name="平行四边形 32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4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730288" y="3303164"/>
            <a:ext cx="624684" cy="600549"/>
            <a:chOff x="2215144" y="982844"/>
            <a:chExt cx="1120898" cy="842780"/>
          </a:xfrm>
          <a:solidFill>
            <a:schemeClr val="accent1">
              <a:lumMod val="75000"/>
            </a:schemeClr>
          </a:solidFill>
        </p:grpSpPr>
        <p:sp>
          <p:nvSpPr>
            <p:cNvPr id="36" name="平行四边形 35"/>
            <p:cNvSpPr/>
            <p:nvPr/>
          </p:nvSpPr>
          <p:spPr>
            <a:xfrm>
              <a:off x="2215144" y="982844"/>
              <a:ext cx="1120898" cy="842780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37" name="文本框 9"/>
            <p:cNvSpPr txBox="1"/>
            <p:nvPr/>
          </p:nvSpPr>
          <p:spPr>
            <a:xfrm>
              <a:off x="2245058" y="1046848"/>
              <a:ext cx="1066799" cy="73426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</p:grpSp>
      <p:sp>
        <p:nvSpPr>
          <p:cNvPr id="2" name="梯形 1"/>
          <p:cNvSpPr/>
          <p:nvPr/>
        </p:nvSpPr>
        <p:spPr>
          <a:xfrm rot="10800000">
            <a:off x="615950" y="208280"/>
            <a:ext cx="2828290" cy="3095625"/>
          </a:xfrm>
          <a:prstGeom prst="trapezoid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950193" y="1495925"/>
            <a:ext cx="2159640" cy="89942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66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目录</a:t>
            </a:r>
            <a:endParaRPr lang="zh-CN" altLang="en-US" sz="6600" dirty="0">
              <a:solidFill>
                <a:schemeClr val="bg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bldLvl="0" animBg="1"/>
      <p:bldP spid="66" grpId="0" bldLvl="0" animBg="1"/>
      <p:bldP spid="25" grpId="0"/>
      <p:bldP spid="25" grpId="1"/>
      <p:bldP spid="26" grpId="0"/>
      <p:bldP spid="26" grpId="1"/>
      <p:bldP spid="27" grpId="0"/>
      <p:bldP spid="27" grpId="1"/>
      <p:bldP spid="2" grpId="0" bldLvl="0" animBg="1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"/>
            <a:ext cx="12190413" cy="685710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76905" y="1801495"/>
            <a:ext cx="8143240" cy="3764915"/>
            <a:chOff x="7862774" y="2622198"/>
            <a:chExt cx="7078213" cy="1125390"/>
          </a:xfrm>
        </p:grpSpPr>
        <p:sp>
          <p:nvSpPr>
            <p:cNvPr id="13" name="矩形 12"/>
            <p:cNvSpPr/>
            <p:nvPr/>
          </p:nvSpPr>
          <p:spPr>
            <a:xfrm>
              <a:off x="7877677" y="2622198"/>
              <a:ext cx="6375400" cy="248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kumimoji="1" lang="zh-CN" altLang="en-US" sz="4800" dirty="0">
                  <a:solidFill>
                    <a:srgbClr val="0070C0"/>
                  </a:solidFill>
                  <a:latin typeface="张海山锐线体简" panose="02000000000000000000" pitchFamily="2" charset="-122"/>
                  <a:ea typeface="张海山锐线体简" panose="02000000000000000000" pitchFamily="2" charset="-122"/>
                </a:rPr>
                <a:t>教材总体概况</a:t>
              </a:r>
              <a:endParaRPr kumimoji="1" lang="zh-CN" altLang="en-US" sz="4800" dirty="0">
                <a:solidFill>
                  <a:srgbClr val="0070C0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62774" y="2947534"/>
              <a:ext cx="7078213" cy="8000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（</a:t>
              </a:r>
              <a:r>
                <a:rPr lang="zh-CN" altLang="zh-CN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一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）</a:t>
              </a:r>
              <a:r>
                <a:rPr lang="en-US" altLang="zh-CN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 </a:t>
              </a:r>
              <a:r>
                <a:rPr lang="zh-CN" altLang="en-US" sz="2800" dirty="0">
                  <a:latin typeface="宋体" panose="02010600030101010101" pitchFamily="2" charset="-122"/>
                  <a:ea typeface="宋体" panose="02010600030101010101" pitchFamily="2" charset="-122"/>
                  <a:sym typeface="+mn-ea"/>
                </a:rPr>
                <a:t>教材特点</a:t>
              </a:r>
              <a:endPara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endParaRPr>
            </a:p>
            <a:p>
              <a:endParaRPr lang="zh-CN" altLang="en-US" sz="2800" dirty="0"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  <a:p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（</a:t>
              </a:r>
              <a:r>
                <a:rPr lang="zh-CN" altLang="zh-CN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二</a:t>
              </a:r>
              <a:r>
                <a:rPr lang="zh-CN" altLang="en-US" sz="2800" dirty="0">
                  <a:latin typeface="楷体" panose="02010609060101010101" charset="-122"/>
                  <a:ea typeface="楷体" panose="02010609060101010101" charset="-122"/>
                  <a:sym typeface="+mn-ea"/>
                </a:rPr>
                <a:t>）</a:t>
              </a:r>
              <a:r>
                <a:rPr lang="en-US" altLang="zh-CN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部编本”教材的各部分学习目标</a:t>
              </a:r>
              <a:endPara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endParaRPr lang="zh-CN" altLang="en-US" sz="28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  <a:p>
              <a:r>
                <a:rPr lang="zh-CN" altLang="en-US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</a:t>
              </a:r>
              <a:r>
                <a:rPr lang="zh-CN" altLang="zh-CN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三</a:t>
              </a:r>
              <a:r>
                <a:rPr lang="zh-CN" altLang="en-US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）</a:t>
              </a:r>
              <a:r>
                <a:rPr lang="en-US" altLang="zh-CN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部编本”</a:t>
              </a:r>
              <a:r>
                <a:rPr lang="zh-CN" altLang="en-US" sz="2800" dirty="0">
                  <a:solidFill>
                    <a:schemeClr val="tx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教材的框架结构</a:t>
              </a:r>
              <a:endParaRPr lang="zh-CN" altLang="en-US" sz="28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  <a:p>
              <a:endParaRPr lang="zh-CN" altLang="zh-CN" sz="2800" dirty="0">
                <a:solidFill>
                  <a:schemeClr val="bg1">
                    <a:lumMod val="6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endParaRPr>
            </a:p>
          </p:txBody>
        </p:sp>
      </p:grpSp>
      <p:sp>
        <p:nvSpPr>
          <p:cNvPr id="15" name="梯形 14"/>
          <p:cNvSpPr/>
          <p:nvPr/>
        </p:nvSpPr>
        <p:spPr>
          <a:xfrm rot="10800000">
            <a:off x="641350" y="217170"/>
            <a:ext cx="2449830" cy="2948940"/>
          </a:xfrm>
          <a:prstGeom prst="trapezoid">
            <a:avLst>
              <a:gd name="adj" fmla="val 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938530" y="1786255"/>
            <a:ext cx="1871345" cy="89916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dirty="0">
                <a:solidFill>
                  <a:schemeClr val="bg1"/>
                </a:solidFill>
                <a:latin typeface="张海山锐线体简" panose="02000000000000000000" pitchFamily="2" charset="-122"/>
                <a:ea typeface="张海山锐线体简" panose="02000000000000000000" pitchFamily="2" charset="-122"/>
              </a:rPr>
              <a:t>01</a:t>
            </a:r>
            <a:endParaRPr lang="zh-CN" altLang="en-US" sz="6600" dirty="0">
              <a:solidFill>
                <a:schemeClr val="bg1"/>
              </a:solidFill>
              <a:latin typeface="张海山锐线体简" panose="02000000000000000000" pitchFamily="2" charset="-122"/>
              <a:ea typeface="张海山锐线体简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70242" y="833144"/>
            <a:ext cx="6260846" cy="728728"/>
            <a:chOff x="3686495" y="786351"/>
            <a:chExt cx="6233870" cy="728728"/>
          </a:xfrm>
        </p:grpSpPr>
        <p:sp>
          <p:nvSpPr>
            <p:cNvPr id="4" name="矩形 3"/>
            <p:cNvSpPr/>
            <p:nvPr/>
          </p:nvSpPr>
          <p:spPr>
            <a:xfrm>
              <a:off x="3686495" y="146935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4666390" y="786351"/>
              <a:ext cx="3368703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kumimoji="1" lang="zh-CN" altLang="en-US" sz="3600" dirty="0">
                  <a:solidFill>
                    <a:srgbClr val="0070C0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（一）教材特点</a:t>
              </a:r>
              <a:endParaRPr kumimoji="1" lang="zh-CN" altLang="en-US" sz="3600" dirty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 flipH="1">
            <a:off x="3661410" y="2029460"/>
            <a:ext cx="8118475" cy="4572690"/>
            <a:chOff x="727455" y="1823910"/>
            <a:chExt cx="8546580" cy="4971653"/>
          </a:xfrm>
        </p:grpSpPr>
        <p:sp>
          <p:nvSpPr>
            <p:cNvPr id="9" name="单圆角矩形 21"/>
            <p:cNvSpPr/>
            <p:nvPr/>
          </p:nvSpPr>
          <p:spPr bwMode="auto">
            <a:xfrm>
              <a:off x="6760532" y="2861586"/>
              <a:ext cx="2383817" cy="3914586"/>
            </a:xfrm>
            <a:custGeom>
              <a:avLst/>
              <a:gdLst>
                <a:gd name="T0" fmla="*/ 0 w 3486972"/>
                <a:gd name="T1" fmla="*/ 0 h 2329590"/>
                <a:gd name="T2" fmla="*/ 3248194 w 3486972"/>
                <a:gd name="T3" fmla="*/ 0 h 2329590"/>
                <a:gd name="T4" fmla="*/ 3488504 w 3486972"/>
                <a:gd name="T5" fmla="*/ 240382 h 2329590"/>
                <a:gd name="T6" fmla="*/ 3488504 w 3486972"/>
                <a:gd name="T7" fmla="*/ 2331310 h 2329590"/>
                <a:gd name="T8" fmla="*/ 0 w 3486972"/>
                <a:gd name="T9" fmla="*/ 2331310 h 2329590"/>
                <a:gd name="T10" fmla="*/ 0 w 3486972"/>
                <a:gd name="T11" fmla="*/ 0 h 23295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6972" h="2329590">
                  <a:moveTo>
                    <a:pt x="0" y="0"/>
                  </a:moveTo>
                  <a:lnTo>
                    <a:pt x="3246768" y="0"/>
                  </a:lnTo>
                  <a:cubicBezTo>
                    <a:pt x="3379429" y="0"/>
                    <a:pt x="3486972" y="107543"/>
                    <a:pt x="3486972" y="240204"/>
                  </a:cubicBezTo>
                  <a:lnTo>
                    <a:pt x="3486972" y="2329590"/>
                  </a:lnTo>
                  <a:lnTo>
                    <a:pt x="0" y="23295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70C0"/>
              </a:solidFill>
              <a:beve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0" name="椭圆 22"/>
            <p:cNvSpPr>
              <a:spLocks noChangeArrowheads="1"/>
            </p:cNvSpPr>
            <p:nvPr/>
          </p:nvSpPr>
          <p:spPr bwMode="auto">
            <a:xfrm>
              <a:off x="2704651" y="1847688"/>
              <a:ext cx="736313" cy="736600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FFFFFF"/>
              </a:solidFill>
              <a:rou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2" name="椭圆 24"/>
            <p:cNvSpPr>
              <a:spLocks noChangeArrowheads="1"/>
            </p:cNvSpPr>
            <p:nvPr/>
          </p:nvSpPr>
          <p:spPr bwMode="auto">
            <a:xfrm>
              <a:off x="8539309" y="1834401"/>
              <a:ext cx="734726" cy="736600"/>
            </a:xfrm>
            <a:prstGeom prst="ellipse">
              <a:avLst/>
            </a:prstGeom>
            <a:solidFill>
              <a:srgbClr val="0070C0"/>
            </a:solidFill>
            <a:ln w="38100">
              <a:solidFill>
                <a:srgbClr val="FFFFFF"/>
              </a:solidFill>
              <a:rou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13" name="TextBox 25"/>
            <p:cNvSpPr txBox="1">
              <a:spLocks noChangeArrowheads="1"/>
            </p:cNvSpPr>
            <p:nvPr/>
          </p:nvSpPr>
          <p:spPr bwMode="auto">
            <a:xfrm>
              <a:off x="2866372" y="1962954"/>
              <a:ext cx="457020" cy="50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rgbClr val="F8F8F8"/>
                  </a:solidFill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2400" b="1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" name="TextBox 26"/>
            <p:cNvSpPr txBox="1">
              <a:spLocks noChangeArrowheads="1"/>
            </p:cNvSpPr>
            <p:nvPr/>
          </p:nvSpPr>
          <p:spPr bwMode="auto">
            <a:xfrm>
              <a:off x="5681448" y="1939176"/>
              <a:ext cx="457020" cy="50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rgbClr val="F8F8F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2400" b="1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" name="TextBox 27"/>
            <p:cNvSpPr txBox="1">
              <a:spLocks noChangeArrowheads="1"/>
            </p:cNvSpPr>
            <p:nvPr/>
          </p:nvSpPr>
          <p:spPr bwMode="auto">
            <a:xfrm>
              <a:off x="8661498" y="1939176"/>
              <a:ext cx="457020" cy="50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rgbClr val="F8F8F8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2400" b="1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" name="TextBox 28"/>
            <p:cNvSpPr txBox="1">
              <a:spLocks noChangeArrowheads="1"/>
            </p:cNvSpPr>
            <p:nvPr/>
          </p:nvSpPr>
          <p:spPr bwMode="auto">
            <a:xfrm>
              <a:off x="844439" y="2882122"/>
              <a:ext cx="2070263" cy="3779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zh-CN" sz="2000" dirty="0">
                  <a:sym typeface="+mn-ea"/>
                </a:rPr>
                <a:t>中华传统文化千姿百态，包罗万象，底蕴深厚，源远流长。针对一年级小学生的年龄特点和接受能力，一年级下册教科书从汉语言文化、节日民俗等方面，反映中华传统文化。</a:t>
              </a:r>
              <a:endParaRPr lang="zh-CN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7" name="TextBox 29"/>
            <p:cNvSpPr txBox="1">
              <a:spLocks noChangeArrowheads="1"/>
            </p:cNvSpPr>
            <p:nvPr/>
          </p:nvSpPr>
          <p:spPr bwMode="auto">
            <a:xfrm>
              <a:off x="3652026" y="2993329"/>
              <a:ext cx="2419875" cy="3779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</a:pPr>
              <a:r>
                <a:rPr lang="zh-CN" altLang="zh-CN" sz="2000" dirty="0">
                  <a:sym typeface="+mn-ea"/>
                </a:rPr>
                <a:t>这套教材的编写围绕人文主题和语文要素，双线组织阅读单元，每个单元语文学习的目标都十分清晰，在教材的课后练习和语文园地中加以呈现，努力做到难度适宜，梯度合理，衔接自然。</a:t>
              </a:r>
              <a:endParaRPr lang="zh-CN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8" name="TextBox 30"/>
            <p:cNvSpPr txBox="1">
              <a:spLocks noChangeArrowheads="1"/>
            </p:cNvSpPr>
            <p:nvPr/>
          </p:nvSpPr>
          <p:spPr bwMode="auto">
            <a:xfrm>
              <a:off x="6934901" y="2966052"/>
              <a:ext cx="2088980" cy="3779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sz="2000" dirty="0">
                  <a:sym typeface="+mn-ea"/>
                </a:rPr>
                <a:t>一年级下册的课文大多富有童真童趣，贴近儿童生活，容易引起学生共鸣。同时也十分丰富。有深受学生和老师喜爱的经典老课文，也有新选编的、内涵与语言皆美的新课文。</a:t>
              </a:r>
              <a:endParaRPr lang="zh-CN" altLang="zh-CN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1" name="单圆角矩形 20"/>
            <p:cNvSpPr/>
            <p:nvPr/>
          </p:nvSpPr>
          <p:spPr bwMode="auto">
            <a:xfrm>
              <a:off x="3670756" y="2861365"/>
              <a:ext cx="2388456" cy="3914615"/>
            </a:xfrm>
            <a:custGeom>
              <a:avLst/>
              <a:gdLst>
                <a:gd name="T0" fmla="*/ 0 w 3486972"/>
                <a:gd name="T1" fmla="*/ 0 h 2329590"/>
                <a:gd name="T2" fmla="*/ 3245238 w 3486972"/>
                <a:gd name="T3" fmla="*/ 0 h 2329590"/>
                <a:gd name="T4" fmla="*/ 3485328 w 3486972"/>
                <a:gd name="T5" fmla="*/ 240382 h 2329590"/>
                <a:gd name="T6" fmla="*/ 3485328 w 3486972"/>
                <a:gd name="T7" fmla="*/ 2331310 h 2329590"/>
                <a:gd name="T8" fmla="*/ 0 w 3486972"/>
                <a:gd name="T9" fmla="*/ 2331310 h 2329590"/>
                <a:gd name="T10" fmla="*/ 0 w 3486972"/>
                <a:gd name="T11" fmla="*/ 0 h 23295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6972" h="2329590">
                  <a:moveTo>
                    <a:pt x="0" y="0"/>
                  </a:moveTo>
                  <a:lnTo>
                    <a:pt x="3246768" y="0"/>
                  </a:lnTo>
                  <a:cubicBezTo>
                    <a:pt x="3379429" y="0"/>
                    <a:pt x="3486972" y="107543"/>
                    <a:pt x="3486972" y="240204"/>
                  </a:cubicBezTo>
                  <a:lnTo>
                    <a:pt x="3486972" y="2329590"/>
                  </a:lnTo>
                  <a:lnTo>
                    <a:pt x="0" y="23295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chemeClr val="accent1">
                  <a:lumMod val="75000"/>
                </a:schemeClr>
              </a:solidFill>
              <a:bevel/>
            </a:ln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22" name="单圆角矩形 19"/>
            <p:cNvSpPr/>
            <p:nvPr/>
          </p:nvSpPr>
          <p:spPr bwMode="auto">
            <a:xfrm>
              <a:off x="727455" y="2880948"/>
              <a:ext cx="2388456" cy="3914615"/>
            </a:xfrm>
            <a:custGeom>
              <a:avLst/>
              <a:gdLst>
                <a:gd name="T0" fmla="*/ 0 w 3486972"/>
                <a:gd name="T1" fmla="*/ 0 h 2329590"/>
                <a:gd name="T2" fmla="*/ 3245238 w 3486972"/>
                <a:gd name="T3" fmla="*/ 0 h 2329590"/>
                <a:gd name="T4" fmla="*/ 3485328 w 3486972"/>
                <a:gd name="T5" fmla="*/ 240382 h 2329590"/>
                <a:gd name="T6" fmla="*/ 3485328 w 3486972"/>
                <a:gd name="T7" fmla="*/ 2331310 h 2329590"/>
                <a:gd name="T8" fmla="*/ 0 w 3486972"/>
                <a:gd name="T9" fmla="*/ 2331310 h 2329590"/>
                <a:gd name="T10" fmla="*/ 0 w 3486972"/>
                <a:gd name="T11" fmla="*/ 0 h 232959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486972" h="2329590">
                  <a:moveTo>
                    <a:pt x="0" y="0"/>
                  </a:moveTo>
                  <a:lnTo>
                    <a:pt x="3246768" y="0"/>
                  </a:lnTo>
                  <a:cubicBezTo>
                    <a:pt x="3379429" y="0"/>
                    <a:pt x="3486972" y="107543"/>
                    <a:pt x="3486972" y="240204"/>
                  </a:cubicBezTo>
                  <a:lnTo>
                    <a:pt x="3486972" y="2329590"/>
                  </a:lnTo>
                  <a:lnTo>
                    <a:pt x="0" y="232959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70C0"/>
              </a:solidFill>
              <a:bevel/>
            </a:ln>
          </p:spPr>
          <p:txBody>
            <a:bodyPr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30" name="椭圆 23"/>
            <p:cNvSpPr>
              <a:spLocks noChangeArrowheads="1"/>
            </p:cNvSpPr>
            <p:nvPr/>
          </p:nvSpPr>
          <p:spPr bwMode="auto">
            <a:xfrm>
              <a:off x="5697314" y="1823910"/>
              <a:ext cx="734725" cy="736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38100">
              <a:solidFill>
                <a:srgbClr val="FFFFFF"/>
              </a:solidFill>
              <a:rou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rgbClr val="005E5E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</a:endParaRPr>
            </a:p>
          </p:txBody>
        </p:sp>
        <p:sp>
          <p:nvSpPr>
            <p:cNvPr id="31" name="TextBox 26"/>
            <p:cNvSpPr txBox="1">
              <a:spLocks noChangeArrowheads="1"/>
            </p:cNvSpPr>
            <p:nvPr/>
          </p:nvSpPr>
          <p:spPr bwMode="auto">
            <a:xfrm>
              <a:off x="5851242" y="1928685"/>
              <a:ext cx="457020" cy="50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buFont typeface="Arial" panose="020B0604020202020204" pitchFamily="34" charset="0"/>
                <a:buNone/>
              </a:pPr>
              <a:r>
                <a:rPr lang="en-US" altLang="zh-CN" sz="2400" b="1">
                  <a:solidFill>
                    <a:srgbClr val="F8F8F8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2400" b="1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" name="单圆角矩形 20"/>
          <p:cNvSpPr/>
          <p:nvPr/>
        </p:nvSpPr>
        <p:spPr bwMode="auto">
          <a:xfrm flipH="1">
            <a:off x="1063625" y="3034030"/>
            <a:ext cx="2268855" cy="3528695"/>
          </a:xfrm>
          <a:custGeom>
            <a:avLst/>
            <a:gdLst>
              <a:gd name="T0" fmla="*/ 0 w 3486972"/>
              <a:gd name="T1" fmla="*/ 0 h 2329590"/>
              <a:gd name="T2" fmla="*/ 3245238 w 3486972"/>
              <a:gd name="T3" fmla="*/ 0 h 2329590"/>
              <a:gd name="T4" fmla="*/ 3485328 w 3486972"/>
              <a:gd name="T5" fmla="*/ 240382 h 2329590"/>
              <a:gd name="T6" fmla="*/ 3485328 w 3486972"/>
              <a:gd name="T7" fmla="*/ 2331310 h 2329590"/>
              <a:gd name="T8" fmla="*/ 0 w 3486972"/>
              <a:gd name="T9" fmla="*/ 2331310 h 2329590"/>
              <a:gd name="T10" fmla="*/ 0 w 3486972"/>
              <a:gd name="T11" fmla="*/ 0 h 232959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486972" h="2329590">
                <a:moveTo>
                  <a:pt x="0" y="0"/>
                </a:moveTo>
                <a:lnTo>
                  <a:pt x="3246768" y="0"/>
                </a:lnTo>
                <a:cubicBezTo>
                  <a:pt x="3379429" y="0"/>
                  <a:pt x="3486972" y="107543"/>
                  <a:pt x="3486972" y="240204"/>
                </a:cubicBezTo>
                <a:lnTo>
                  <a:pt x="3486972" y="2329590"/>
                </a:lnTo>
                <a:lnTo>
                  <a:pt x="0" y="232959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chemeClr val="accent1">
                <a:lumMod val="75000"/>
              </a:schemeClr>
            </a:solidFill>
            <a:bevel/>
          </a:ln>
        </p:spPr>
        <p:txBody>
          <a:bodyPr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5E5E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4" name="椭圆 23"/>
          <p:cNvSpPr>
            <a:spLocks noChangeArrowheads="1"/>
          </p:cNvSpPr>
          <p:nvPr/>
        </p:nvSpPr>
        <p:spPr bwMode="auto">
          <a:xfrm flipH="1">
            <a:off x="492288" y="2152446"/>
            <a:ext cx="697934" cy="6687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FFFFFF"/>
            </a:solidFill>
            <a:rou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5E5E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5" name="TextBox 26"/>
          <p:cNvSpPr txBox="1">
            <a:spLocks noChangeArrowheads="1"/>
          </p:cNvSpPr>
          <p:nvPr/>
        </p:nvSpPr>
        <p:spPr bwMode="auto">
          <a:xfrm flipH="1">
            <a:off x="641616" y="2247572"/>
            <a:ext cx="43413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2400" b="1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30"/>
          <p:cNvSpPr txBox="1">
            <a:spLocks noChangeArrowheads="1"/>
          </p:cNvSpPr>
          <p:nvPr/>
        </p:nvSpPr>
        <p:spPr bwMode="auto">
          <a:xfrm flipH="1">
            <a:off x="9933305" y="1986915"/>
            <a:ext cx="2005330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内涵</a:t>
            </a:r>
            <a:r>
              <a:rPr lang="zh-CN" altLang="zh-CN" sz="2000" dirty="0">
                <a:sym typeface="+mn-ea"/>
              </a:rPr>
              <a:t>：注重中华优秀传统文化的渗透与传播</a:t>
            </a:r>
            <a:br>
              <a:rPr lang="zh-CN" altLang="zh-CN" sz="2000" dirty="0">
                <a:sym typeface="+mn-ea"/>
              </a:rPr>
            </a:b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 flipH="1">
            <a:off x="7058660" y="2070735"/>
            <a:ext cx="192722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2400" dirty="0">
                <a:solidFill>
                  <a:srgbClr val="FF0000"/>
                </a:solidFill>
                <a:sym typeface="+mn-ea"/>
              </a:rPr>
              <a:t>梯度</a:t>
            </a:r>
            <a:r>
              <a:rPr lang="zh-CN" altLang="zh-CN" sz="2000" dirty="0">
                <a:sym typeface="+mn-ea"/>
              </a:rPr>
              <a:t>：循序渐进，螺旋上升</a:t>
            </a:r>
            <a:br>
              <a:rPr lang="zh-CN" altLang="zh-CN" sz="2000" dirty="0">
                <a:sym typeface="+mn-ea"/>
              </a:rPr>
            </a:b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30"/>
          <p:cNvSpPr txBox="1">
            <a:spLocks noChangeArrowheads="1"/>
          </p:cNvSpPr>
          <p:nvPr/>
        </p:nvSpPr>
        <p:spPr bwMode="auto">
          <a:xfrm flipH="1">
            <a:off x="4417060" y="2157730"/>
            <a:ext cx="153162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2000" b="1" dirty="0">
                <a:solidFill>
                  <a:srgbClr val="FF0000"/>
                </a:solidFill>
                <a:sym typeface="+mn-ea"/>
              </a:rPr>
              <a:t>选文</a:t>
            </a:r>
            <a:r>
              <a:rPr lang="zh-CN" altLang="zh-CN" sz="2000" dirty="0">
                <a:sym typeface="+mn-ea"/>
              </a:rPr>
              <a:t>：营养与趣味并重</a:t>
            </a:r>
            <a:br>
              <a:rPr lang="zh-CN" altLang="zh-CN" sz="2000" dirty="0">
                <a:sym typeface="+mn-ea"/>
              </a:rPr>
            </a:b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30"/>
          <p:cNvSpPr txBox="1">
            <a:spLocks noChangeArrowheads="1"/>
          </p:cNvSpPr>
          <p:nvPr/>
        </p:nvSpPr>
        <p:spPr bwMode="auto">
          <a:xfrm flipH="1">
            <a:off x="1224280" y="2235200"/>
            <a:ext cx="2526030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zh-CN" sz="2000" dirty="0">
                <a:solidFill>
                  <a:srgbClr val="FF0000"/>
                </a:solidFill>
                <a:sym typeface="+mn-ea"/>
              </a:rPr>
              <a:t>弹性</a:t>
            </a:r>
            <a:r>
              <a:rPr lang="zh-CN" altLang="zh-CN" sz="2000" dirty="0">
                <a:sym typeface="+mn-ea"/>
              </a:rPr>
              <a:t>：注重开放性和弹性，增强适应性</a:t>
            </a:r>
            <a:br>
              <a:rPr lang="zh-CN" altLang="zh-CN" sz="2000" dirty="0">
                <a:sym typeface="+mn-ea"/>
              </a:rPr>
            </a:b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0"/>
          <p:cNvSpPr txBox="1">
            <a:spLocks noChangeArrowheads="1"/>
          </p:cNvSpPr>
          <p:nvPr/>
        </p:nvSpPr>
        <p:spPr bwMode="auto">
          <a:xfrm flipH="1">
            <a:off x="1263650" y="3264332"/>
            <a:ext cx="1984375" cy="316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zh-CN" sz="2000" dirty="0">
                <a:sym typeface="+mn-ea"/>
              </a:rPr>
              <a:t>尊重客观存在的地区差异、学校差异、学生个体差异，为了适应不同学生的学习需要，教材加大了选做题和开放性题目的比重，以增加教材的弹性和适应性。</a:t>
            </a:r>
            <a:endParaRPr lang="zh-CN" altLang="zh-CN" sz="2000" dirty="0">
              <a:solidFill>
                <a:schemeClr val="bg1">
                  <a:lumMod val="6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590996" y="298474"/>
            <a:ext cx="7008495" cy="668403"/>
            <a:chOff x="3314573" y="282796"/>
            <a:chExt cx="6978298" cy="668403"/>
          </a:xfrm>
        </p:grpSpPr>
        <p:sp>
          <p:nvSpPr>
            <p:cNvPr id="4" name="矩形 3"/>
            <p:cNvSpPr/>
            <p:nvPr/>
          </p:nvSpPr>
          <p:spPr>
            <a:xfrm>
              <a:off x="3686495" y="90547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3314573" y="282796"/>
              <a:ext cx="6978298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32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（二）</a:t>
              </a:r>
              <a:r>
                <a:rPr lang="en-US" altLang="zh-CN" sz="28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28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部编本”教材的各部分学习目标</a:t>
              </a:r>
              <a:endParaRPr lang="zh-CN" altLang="en-US" sz="28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78483" y="3060720"/>
            <a:ext cx="11142346" cy="3926835"/>
            <a:chOff x="89563" y="2926373"/>
            <a:chExt cx="12242859" cy="4028988"/>
          </a:xfrm>
        </p:grpSpPr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235386" y="3089255"/>
              <a:ext cx="5031943" cy="472351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zh-CN" sz="2400" b="1" dirty="0">
                  <a:solidFill>
                    <a:schemeClr val="accent1"/>
                  </a:solidFill>
                  <a:sym typeface="+mn-ea"/>
                </a:rPr>
                <a:t>识字写字目标</a:t>
              </a:r>
              <a:endParaRPr lang="zh-CN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89563" y="3639126"/>
              <a:ext cx="5421967" cy="26516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</a:t>
              </a:r>
              <a:r>
                <a:rPr lang="en-US" altLang="zh-CN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1</a:t>
              </a:r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）认识常用汉字</a:t>
              </a:r>
              <a:r>
                <a:rPr lang="en-US" altLang="zh-CN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400</a:t>
              </a:r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个，会写汉字</a:t>
              </a:r>
              <a:r>
                <a:rPr lang="en-US" altLang="zh-CN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200</a:t>
              </a:r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个。</a:t>
              </a:r>
              <a:endParaRPr lang="zh-CN" altLang="zh-CN" dirty="0"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</a:t>
              </a:r>
              <a:r>
                <a:rPr lang="en-US" altLang="zh-CN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2</a:t>
              </a:r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）喜欢学习汉字，有主动识字、写字的愿望</a:t>
              </a:r>
              <a:endParaRPr lang="zh-CN" altLang="zh-CN" dirty="0"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</a:t>
              </a:r>
              <a:r>
                <a:rPr lang="en-US" altLang="zh-CN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3</a:t>
              </a:r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）认识大写字母，熟记《汉语拼音字母表》学习使用音序查字法查字典。</a:t>
              </a:r>
              <a:endParaRPr lang="zh-CN" altLang="zh-CN" dirty="0"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</a:t>
              </a:r>
              <a:r>
                <a:rPr lang="en-US" altLang="zh-CN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4</a:t>
              </a:r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）掌握汉字的基本笔画、常用偏旁，能按笔顺规则写字，注意间架结构。</a:t>
              </a:r>
              <a:endParaRPr lang="zh-CN" altLang="zh-CN" dirty="0"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</a:t>
              </a:r>
              <a:r>
                <a:rPr lang="en-US" altLang="zh-CN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5</a:t>
              </a:r>
              <a:r>
                <a:rPr lang="zh-CN" altLang="zh-CN" dirty="0">
                  <a:latin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）养成良好的写字习惯，写字姿势正确，书写规范、端正、整洁。</a:t>
              </a:r>
              <a:endParaRPr lang="zh-CN" altLang="zh-CN" dirty="0">
                <a:latin typeface="宋体" panose="02010600030101010101" pitchFamily="2" charset="-122"/>
                <a:cs typeface="宋体" panose="02010600030101010101" pitchFamily="2" charset="-122"/>
              </a:endParaRPr>
            </a:p>
            <a:p>
              <a:pPr algn="ctr"/>
              <a:endParaRPr lang="zh-CN" altLang="zh-CN" dirty="0">
                <a:solidFill>
                  <a:schemeClr val="bg1">
                    <a:lumMod val="6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  <p:sp>
          <p:nvSpPr>
            <p:cNvPr id="11" name="TextBox 12"/>
            <p:cNvSpPr txBox="1">
              <a:spLocks noChangeArrowheads="1"/>
            </p:cNvSpPr>
            <p:nvPr/>
          </p:nvSpPr>
          <p:spPr bwMode="auto">
            <a:xfrm>
              <a:off x="5973420" y="2926373"/>
              <a:ext cx="5156136" cy="472351"/>
            </a:xfrm>
            <a:prstGeom prst="rect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zh-CN" sz="2400" b="1" dirty="0">
                  <a:solidFill>
                    <a:srgbClr val="0070C0"/>
                  </a:solidFill>
                  <a:sym typeface="+mn-ea"/>
                </a:rPr>
                <a:t>阅读目标</a:t>
              </a:r>
              <a:endParaRPr lang="zh-CN" altLang="zh-CN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3" name="TextBox 14"/>
            <p:cNvSpPr txBox="1">
              <a:spLocks noChangeArrowheads="1"/>
            </p:cNvSpPr>
            <p:nvPr/>
          </p:nvSpPr>
          <p:spPr bwMode="auto">
            <a:xfrm>
              <a:off x="5823410" y="3451492"/>
              <a:ext cx="6509012" cy="350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1</a:t>
              </a:r>
              <a:r>
                <a:rPr lang="zh-CN" altLang="zh-CN" dirty="0">
                  <a:sym typeface="+mn-ea"/>
                </a:rPr>
                <a:t>）喜欢阅读，感受阅读的乐趣。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2</a:t>
              </a:r>
              <a:r>
                <a:rPr lang="zh-CN" altLang="zh-CN" dirty="0">
                  <a:sym typeface="+mn-ea"/>
                </a:rPr>
                <a:t>）用普通话正确、流利地朗读课文。</a:t>
              </a:r>
              <a:endParaRPr lang="zh-CN" altLang="zh-CN" dirty="0">
                <a:sym typeface="+mn-ea"/>
              </a:endParaRPr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3</a:t>
              </a:r>
              <a:r>
                <a:rPr lang="zh-CN" altLang="zh-CN" dirty="0">
                  <a:sym typeface="+mn-ea"/>
                </a:rPr>
                <a:t>）结合上下文和生活实际了解课文中词句的意思，在阅读中积累词语。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4</a:t>
              </a:r>
              <a:r>
                <a:rPr lang="zh-CN" altLang="zh-CN" dirty="0">
                  <a:sym typeface="+mn-ea"/>
                </a:rPr>
                <a:t>）学习借助读物中的图画阅读。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5</a:t>
              </a:r>
              <a:r>
                <a:rPr lang="zh-CN" altLang="zh-CN" dirty="0">
                  <a:sym typeface="+mn-ea"/>
                </a:rPr>
                <a:t>）对感兴趣的人物和事件有自己的感受和想法，并乐于与人交流。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6</a:t>
              </a:r>
              <a:r>
                <a:rPr lang="zh-CN" altLang="zh-CN" dirty="0">
                  <a:sym typeface="+mn-ea"/>
                </a:rPr>
                <a:t>）诵读儿歌、儿童诗和浅近的古诗，展开想象，获得初步的情感体验，感受语言的优美。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7</a:t>
              </a:r>
              <a:r>
                <a:rPr lang="zh-CN" altLang="zh-CN" dirty="0">
                  <a:sym typeface="+mn-ea"/>
                </a:rPr>
                <a:t>）认识课文中出现的常用标点符号。在阅读中体会句号、问号、感叹号所表达的不同语气。</a:t>
              </a:r>
              <a:endParaRPr lang="zh-CN" altLang="zh-CN" dirty="0"/>
            </a:p>
            <a:p>
              <a:endParaRPr lang="zh-CN" altLang="zh-CN" dirty="0">
                <a:solidFill>
                  <a:schemeClr val="bg1">
                    <a:lumMod val="6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4817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09600" y="1128395"/>
            <a:ext cx="1861185" cy="19837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1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18385" y="1118870"/>
            <a:ext cx="3204845" cy="20269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7" name="Picture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3205" y="1128395"/>
            <a:ext cx="1709420" cy="1881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8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00110" y="1006475"/>
            <a:ext cx="1710055" cy="20624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21509" y="375309"/>
            <a:ext cx="6403864" cy="591568"/>
            <a:chOff x="3544093" y="359631"/>
            <a:chExt cx="6376272" cy="591568"/>
          </a:xfrm>
        </p:grpSpPr>
        <p:sp>
          <p:nvSpPr>
            <p:cNvPr id="4" name="矩形 3"/>
            <p:cNvSpPr/>
            <p:nvPr/>
          </p:nvSpPr>
          <p:spPr>
            <a:xfrm>
              <a:off x="3686495" y="90547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3544093" y="359631"/>
              <a:ext cx="6280278" cy="5835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32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32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部编本”教材的各部分学习目标</a:t>
              </a:r>
              <a:endPara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975858" y="4017651"/>
            <a:ext cx="6609715" cy="2289168"/>
            <a:chOff x="89563" y="3652151"/>
            <a:chExt cx="7262547" cy="2348718"/>
          </a:xfrm>
        </p:grpSpPr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392373" y="3652151"/>
              <a:ext cx="5031943" cy="472351"/>
            </a:xfrm>
            <a:prstGeom prst="rect">
              <a:avLst/>
            </a:prstGeom>
            <a:noFill/>
            <a:ln w="9525">
              <a:solidFill>
                <a:srgbClr val="0070C0"/>
              </a:solidFill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zh-CN" altLang="zh-CN" sz="2400" b="1" dirty="0">
                  <a:solidFill>
                    <a:schemeClr val="accent1"/>
                  </a:solidFill>
                  <a:sym typeface="+mn-ea"/>
                </a:rPr>
                <a:t>口语交际目标</a:t>
              </a:r>
              <a:endParaRPr lang="zh-CN" altLang="zh-CN" sz="24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8" name="TextBox 9"/>
            <p:cNvSpPr txBox="1">
              <a:spLocks noChangeArrowheads="1"/>
            </p:cNvSpPr>
            <p:nvPr/>
          </p:nvSpPr>
          <p:spPr bwMode="auto">
            <a:xfrm>
              <a:off x="89563" y="4202025"/>
              <a:ext cx="7262547" cy="1798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1</a:t>
              </a:r>
              <a:r>
                <a:rPr lang="zh-CN" altLang="zh-CN" dirty="0">
                  <a:sym typeface="+mn-ea"/>
                </a:rPr>
                <a:t>）学说普通话，逐步养成说普通话的习惯。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2</a:t>
              </a:r>
              <a:r>
                <a:rPr lang="zh-CN" altLang="zh-CN" dirty="0">
                  <a:sym typeface="+mn-ea"/>
                </a:rPr>
                <a:t>）能认真听别人讲话，努力了解讲话的主要内容。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3</a:t>
              </a:r>
              <a:r>
                <a:rPr lang="zh-CN" altLang="zh-CN" dirty="0">
                  <a:sym typeface="+mn-ea"/>
                </a:rPr>
                <a:t>）听故事，能记住并讲述主要内容。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4</a:t>
              </a:r>
              <a:r>
                <a:rPr lang="zh-CN" altLang="zh-CN" dirty="0">
                  <a:sym typeface="+mn-ea"/>
                </a:rPr>
                <a:t>）与别人交谈，态度自然大方，有礼貌。</a:t>
              </a:r>
              <a:endParaRPr lang="zh-CN" altLang="zh-CN" dirty="0"/>
            </a:p>
            <a:p>
              <a:r>
                <a:rPr lang="zh-CN" altLang="zh-CN" dirty="0">
                  <a:sym typeface="+mn-ea"/>
                </a:rPr>
                <a:t>（</a:t>
              </a:r>
              <a:r>
                <a:rPr lang="en-US" altLang="zh-CN">
                  <a:sym typeface="+mn-ea"/>
                </a:rPr>
                <a:t>5</a:t>
              </a:r>
              <a:r>
                <a:rPr lang="zh-CN" altLang="zh-CN" dirty="0">
                  <a:sym typeface="+mn-ea"/>
                </a:rPr>
                <a:t>）有表达的自信心，积极参加口语交际。</a:t>
              </a:r>
              <a:endParaRPr lang="zh-CN" altLang="zh-CN" dirty="0"/>
            </a:p>
            <a:p>
              <a:pPr algn="ctr"/>
              <a:endParaRPr lang="zh-CN" altLang="zh-CN" dirty="0">
                <a:solidFill>
                  <a:schemeClr val="bg1">
                    <a:lumMod val="65000"/>
                  </a:schemeClr>
                </a:solidFill>
                <a:latin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0075" y="1065530"/>
            <a:ext cx="4375785" cy="5482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47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410" y="1115060"/>
            <a:ext cx="2037080" cy="27412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569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4640" y="1099820"/>
            <a:ext cx="2114550" cy="27419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604968" y="299744"/>
            <a:ext cx="6626120" cy="713488"/>
            <a:chOff x="3322795" y="252951"/>
            <a:chExt cx="6597570" cy="713488"/>
          </a:xfrm>
        </p:grpSpPr>
        <p:sp>
          <p:nvSpPr>
            <p:cNvPr id="4" name="矩形 3"/>
            <p:cNvSpPr/>
            <p:nvPr/>
          </p:nvSpPr>
          <p:spPr>
            <a:xfrm>
              <a:off x="3686495" y="920719"/>
              <a:ext cx="6233870" cy="4572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2"/>
            <p:cNvSpPr txBox="1"/>
            <p:nvPr/>
          </p:nvSpPr>
          <p:spPr>
            <a:xfrm>
              <a:off x="3322795" y="252951"/>
              <a:ext cx="6432022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（三）</a:t>
              </a:r>
              <a:r>
                <a:rPr lang="en-US" altLang="zh-CN" sz="32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“</a:t>
              </a:r>
              <a:r>
                <a:rPr lang="zh-CN" altLang="en-US" sz="32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  <a:sym typeface="+mn-ea"/>
                </a:rPr>
                <a:t>部编本”</a:t>
              </a:r>
              <a:r>
                <a:rPr lang="zh-CN" altLang="en-US" sz="3200" b="1" dirty="0">
                  <a:solidFill>
                    <a:schemeClr val="accent1"/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宋体" panose="02010600030101010101" pitchFamily="2" charset="-122"/>
                </a:rPr>
                <a:t>教材的框架结构</a:t>
              </a:r>
              <a:endPara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endParaRPr>
            </a:p>
          </p:txBody>
        </p:sp>
      </p:grpSp>
      <p:grpSp>
        <p:nvGrpSpPr>
          <p:cNvPr id="16385" name="Group 11"/>
          <p:cNvGrpSpPr/>
          <p:nvPr/>
        </p:nvGrpSpPr>
        <p:grpSpPr>
          <a:xfrm>
            <a:off x="3927475" y="2881630"/>
            <a:ext cx="1502410" cy="2090420"/>
            <a:chOff x="0" y="0"/>
            <a:chExt cx="1787857" cy="2715904"/>
          </a:xfrm>
        </p:grpSpPr>
        <p:grpSp>
          <p:nvGrpSpPr>
            <p:cNvPr id="16386" name="Group 12"/>
            <p:cNvGrpSpPr/>
            <p:nvPr/>
          </p:nvGrpSpPr>
          <p:grpSpPr>
            <a:xfrm>
              <a:off x="0" y="0"/>
              <a:ext cx="1787857" cy="2715904"/>
              <a:chOff x="0" y="0"/>
              <a:chExt cx="1787857" cy="2715904"/>
            </a:xfrm>
          </p:grpSpPr>
          <p:sp>
            <p:nvSpPr>
              <p:cNvPr id="16387" name="圆角矩形 16"/>
              <p:cNvSpPr/>
              <p:nvPr/>
            </p:nvSpPr>
            <p:spPr>
              <a:xfrm>
                <a:off x="0" y="0"/>
                <a:ext cx="1787857" cy="2715904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388" name="圆角矩形 17"/>
              <p:cNvSpPr/>
              <p:nvPr/>
            </p:nvSpPr>
            <p:spPr>
              <a:xfrm>
                <a:off x="82565" y="71429"/>
                <a:ext cx="1622726" cy="923820"/>
              </a:xfrm>
              <a:prstGeom prst="roundRect">
                <a:avLst>
                  <a:gd name="adj" fmla="val 24505"/>
                </a:avLst>
              </a:prstGeom>
              <a:solidFill>
                <a:srgbClr val="006666">
                  <a:alpha val="79999"/>
                </a:srgbClr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389" name="矩形 18"/>
              <p:cNvSpPr/>
              <p:nvPr/>
            </p:nvSpPr>
            <p:spPr>
              <a:xfrm>
                <a:off x="74627" y="585721"/>
                <a:ext cx="1638604" cy="19143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390" name="TextBox 13"/>
            <p:cNvSpPr txBox="1"/>
            <p:nvPr/>
          </p:nvSpPr>
          <p:spPr>
            <a:xfrm>
              <a:off x="143303" y="749253"/>
              <a:ext cx="1501254" cy="119790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/>
              <a:r>
                <a:rPr lang="en-US" altLang="zh-CN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2</a:t>
              </a:r>
              <a:r>
                <a:rPr lang="zh-CN" altLang="en-US" dirty="0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个单元</a:t>
              </a:r>
              <a:endParaRPr lang="en-US" altLang="zh-CN">
                <a:solidFill>
                  <a:srgbClr val="006666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algn="ctr"/>
              <a:endParaRPr lang="en-US" altLang="zh-CN">
                <a:solidFill>
                  <a:srgbClr val="006666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algn="ctr"/>
              <a:r>
                <a:rPr lang="en-US" altLang="zh-CN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8</a:t>
              </a:r>
              <a:r>
                <a:rPr lang="zh-CN" altLang="en-US" dirty="0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课</a:t>
              </a:r>
              <a:endParaRPr lang="zh-CN" altLang="en-US" dirty="0">
                <a:solidFill>
                  <a:srgbClr val="006666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1" name="TextBox 14"/>
            <p:cNvSpPr txBox="1"/>
            <p:nvPr/>
          </p:nvSpPr>
          <p:spPr>
            <a:xfrm>
              <a:off x="131930" y="151026"/>
              <a:ext cx="1501254" cy="478501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集中识字</a:t>
              </a:r>
              <a:endParaRPr lang="en-US" altLang="zh-CN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392" name="Group 27"/>
          <p:cNvGrpSpPr/>
          <p:nvPr/>
        </p:nvGrpSpPr>
        <p:grpSpPr>
          <a:xfrm>
            <a:off x="6586855" y="2899410"/>
            <a:ext cx="1502410" cy="2101215"/>
            <a:chOff x="0" y="0"/>
            <a:chExt cx="1787857" cy="2715904"/>
          </a:xfrm>
        </p:grpSpPr>
        <p:grpSp>
          <p:nvGrpSpPr>
            <p:cNvPr id="16393" name="Group 28"/>
            <p:cNvGrpSpPr/>
            <p:nvPr/>
          </p:nvGrpSpPr>
          <p:grpSpPr>
            <a:xfrm>
              <a:off x="0" y="0"/>
              <a:ext cx="1787857" cy="2715904"/>
              <a:chOff x="0" y="0"/>
              <a:chExt cx="1787857" cy="2715904"/>
            </a:xfrm>
          </p:grpSpPr>
          <p:sp>
            <p:nvSpPr>
              <p:cNvPr id="16394" name="圆角矩形 32"/>
              <p:cNvSpPr/>
              <p:nvPr/>
            </p:nvSpPr>
            <p:spPr>
              <a:xfrm>
                <a:off x="0" y="0"/>
                <a:ext cx="1787857" cy="2715904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395" name="圆角矩形 33"/>
              <p:cNvSpPr/>
              <p:nvPr/>
            </p:nvSpPr>
            <p:spPr>
              <a:xfrm>
                <a:off x="82565" y="71429"/>
                <a:ext cx="1622726" cy="923820"/>
              </a:xfrm>
              <a:prstGeom prst="roundRect">
                <a:avLst>
                  <a:gd name="adj" fmla="val 24505"/>
                </a:avLst>
              </a:prstGeom>
              <a:solidFill>
                <a:srgbClr val="006666">
                  <a:alpha val="79999"/>
                </a:srgbClr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396" name="矩形 34"/>
              <p:cNvSpPr/>
              <p:nvPr/>
            </p:nvSpPr>
            <p:spPr>
              <a:xfrm>
                <a:off x="74627" y="585721"/>
                <a:ext cx="1638604" cy="191430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397" name="TextBox 29"/>
            <p:cNvSpPr txBox="1"/>
            <p:nvPr/>
          </p:nvSpPr>
          <p:spPr>
            <a:xfrm>
              <a:off x="143303" y="749253"/>
              <a:ext cx="1501254" cy="119174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/>
              <a:r>
                <a:rPr lang="en-US" altLang="zh-CN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6</a:t>
              </a:r>
              <a:r>
                <a:rPr lang="zh-CN" altLang="en-US" dirty="0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个单元</a:t>
              </a:r>
              <a:endParaRPr lang="en-US" altLang="zh-CN">
                <a:solidFill>
                  <a:srgbClr val="006666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algn="ctr"/>
              <a:endParaRPr lang="en-US" altLang="zh-CN">
                <a:solidFill>
                  <a:srgbClr val="006666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  <a:p>
              <a:pPr algn="ctr"/>
              <a:r>
                <a:rPr lang="en-US" altLang="zh-CN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21</a:t>
              </a:r>
              <a:r>
                <a:rPr lang="zh-CN" altLang="en-US" dirty="0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课</a:t>
              </a:r>
              <a:endParaRPr lang="zh-CN" altLang="en-US" dirty="0">
                <a:solidFill>
                  <a:srgbClr val="006666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6398" name="TextBox 30"/>
            <p:cNvSpPr txBox="1"/>
            <p:nvPr/>
          </p:nvSpPr>
          <p:spPr>
            <a:xfrm>
              <a:off x="131930" y="151026"/>
              <a:ext cx="1501254" cy="476042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课文</a:t>
              </a:r>
              <a:endParaRPr lang="en-US" altLang="zh-CN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403" name="Group 3"/>
          <p:cNvGrpSpPr/>
          <p:nvPr/>
        </p:nvGrpSpPr>
        <p:grpSpPr>
          <a:xfrm>
            <a:off x="2975610" y="5426709"/>
            <a:ext cx="1502410" cy="544195"/>
            <a:chOff x="0" y="-1542495"/>
            <a:chExt cx="1787857" cy="1079997"/>
          </a:xfrm>
        </p:grpSpPr>
        <p:grpSp>
          <p:nvGrpSpPr>
            <p:cNvPr id="16404" name="Group 4"/>
            <p:cNvGrpSpPr/>
            <p:nvPr/>
          </p:nvGrpSpPr>
          <p:grpSpPr>
            <a:xfrm>
              <a:off x="0" y="-1542495"/>
              <a:ext cx="1787857" cy="1079997"/>
              <a:chOff x="0" y="-1542495"/>
              <a:chExt cx="1787857" cy="1079997"/>
            </a:xfrm>
          </p:grpSpPr>
          <p:sp>
            <p:nvSpPr>
              <p:cNvPr id="16405" name="圆角矩形 3"/>
              <p:cNvSpPr/>
              <p:nvPr/>
            </p:nvSpPr>
            <p:spPr>
              <a:xfrm>
                <a:off x="0" y="-1542495"/>
                <a:ext cx="1787857" cy="1079997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406" name="圆角矩形 4"/>
              <p:cNvSpPr/>
              <p:nvPr/>
            </p:nvSpPr>
            <p:spPr>
              <a:xfrm>
                <a:off x="71719" y="-1392248"/>
                <a:ext cx="1622727" cy="785452"/>
              </a:xfrm>
              <a:prstGeom prst="roundRect">
                <a:avLst>
                  <a:gd name="adj" fmla="val 24505"/>
                </a:avLst>
              </a:prstGeom>
              <a:solidFill>
                <a:srgbClr val="006666">
                  <a:alpha val="79999"/>
                </a:srgbClr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407" name="TextBox 8"/>
            <p:cNvSpPr txBox="1"/>
            <p:nvPr/>
          </p:nvSpPr>
          <p:spPr>
            <a:xfrm>
              <a:off x="131931" y="-1449187"/>
              <a:ext cx="1501254" cy="7309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口语交际</a:t>
              </a:r>
              <a:endParaRPr lang="en-US" altLang="zh-CN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408" name="Group 3"/>
          <p:cNvGrpSpPr/>
          <p:nvPr/>
        </p:nvGrpSpPr>
        <p:grpSpPr>
          <a:xfrm>
            <a:off x="5283835" y="5446395"/>
            <a:ext cx="1502410" cy="544195"/>
            <a:chOff x="95211" y="-1449238"/>
            <a:chExt cx="1787857" cy="1079997"/>
          </a:xfrm>
        </p:grpSpPr>
        <p:grpSp>
          <p:nvGrpSpPr>
            <p:cNvPr id="16409" name="Group 4"/>
            <p:cNvGrpSpPr/>
            <p:nvPr/>
          </p:nvGrpSpPr>
          <p:grpSpPr>
            <a:xfrm>
              <a:off x="95211" y="-1449238"/>
              <a:ext cx="1787857" cy="1079997"/>
              <a:chOff x="95211" y="-1449238"/>
              <a:chExt cx="1787857" cy="1079997"/>
            </a:xfrm>
          </p:grpSpPr>
          <p:sp>
            <p:nvSpPr>
              <p:cNvPr id="16410" name="圆角矩形 3"/>
              <p:cNvSpPr/>
              <p:nvPr/>
            </p:nvSpPr>
            <p:spPr>
              <a:xfrm>
                <a:off x="95211" y="-1449238"/>
                <a:ext cx="1787857" cy="1079997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411" name="圆角矩形 4"/>
              <p:cNvSpPr/>
              <p:nvPr/>
            </p:nvSpPr>
            <p:spPr>
              <a:xfrm>
                <a:off x="170708" y="-1297732"/>
                <a:ext cx="1622727" cy="785452"/>
              </a:xfrm>
              <a:prstGeom prst="roundRect">
                <a:avLst>
                  <a:gd name="adj" fmla="val 24505"/>
                </a:avLst>
              </a:prstGeom>
              <a:solidFill>
                <a:srgbClr val="006666">
                  <a:alpha val="79999"/>
                </a:srgbClr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412" name="TextBox 8"/>
            <p:cNvSpPr txBox="1"/>
            <p:nvPr/>
          </p:nvSpPr>
          <p:spPr>
            <a:xfrm>
              <a:off x="162912" y="-1261414"/>
              <a:ext cx="1501254" cy="730920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语文园地</a:t>
              </a:r>
              <a:endParaRPr lang="en-US" altLang="zh-CN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413" name="Group 3"/>
          <p:cNvGrpSpPr/>
          <p:nvPr/>
        </p:nvGrpSpPr>
        <p:grpSpPr>
          <a:xfrm>
            <a:off x="7465060" y="5387340"/>
            <a:ext cx="1502410" cy="639445"/>
            <a:chOff x="37027" y="-1613064"/>
            <a:chExt cx="1787857" cy="1079997"/>
          </a:xfrm>
        </p:grpSpPr>
        <p:grpSp>
          <p:nvGrpSpPr>
            <p:cNvPr id="16414" name="Group 4"/>
            <p:cNvGrpSpPr/>
            <p:nvPr/>
          </p:nvGrpSpPr>
          <p:grpSpPr>
            <a:xfrm>
              <a:off x="37027" y="-1613064"/>
              <a:ext cx="1787857" cy="1079997"/>
              <a:chOff x="37027" y="-1613064"/>
              <a:chExt cx="1787857" cy="1079997"/>
            </a:xfrm>
          </p:grpSpPr>
          <p:sp>
            <p:nvSpPr>
              <p:cNvPr id="16415" name="圆角矩形 3"/>
              <p:cNvSpPr/>
              <p:nvPr/>
            </p:nvSpPr>
            <p:spPr>
              <a:xfrm>
                <a:off x="37027" y="-1613064"/>
                <a:ext cx="1787857" cy="1079997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 w="76200" cap="flat" cmpd="sng">
                <a:solidFill>
                  <a:srgbClr val="BFBFB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FFFFFF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6416" name="圆角矩形 4"/>
              <p:cNvSpPr/>
              <p:nvPr/>
            </p:nvSpPr>
            <p:spPr>
              <a:xfrm>
                <a:off x="95144" y="-1486763"/>
                <a:ext cx="1622727" cy="785452"/>
              </a:xfrm>
              <a:prstGeom prst="roundRect">
                <a:avLst>
                  <a:gd name="adj" fmla="val 24505"/>
                </a:avLst>
              </a:prstGeom>
              <a:solidFill>
                <a:srgbClr val="006666">
                  <a:alpha val="79999"/>
                </a:srgbClr>
              </a:solidFill>
              <a:ln w="9525">
                <a:noFill/>
              </a:ln>
            </p:spPr>
            <p:txBody>
              <a:bodyPr anchor="ctr" anchorCtr="0"/>
              <a:p>
                <a:pPr algn="ctr"/>
                <a:endParaRPr lang="zh-CN" altLang="en-US" dirty="0">
                  <a:solidFill>
                    <a:srgbClr val="006666"/>
                  </a:solidFill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6417" name="TextBox 8"/>
            <p:cNvSpPr txBox="1"/>
            <p:nvPr/>
          </p:nvSpPr>
          <p:spPr>
            <a:xfrm>
              <a:off x="132238" y="-1364504"/>
              <a:ext cx="1688867" cy="62204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ctr" anchorCtr="0">
              <a:spAutoFit/>
            </a:bodyPr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Calibri" panose="020F0502020204030204" pitchFamily="34" charset="0"/>
                  <a:ea typeface="宋体" panose="02010600030101010101" pitchFamily="2" charset="-122"/>
                </a:rPr>
                <a:t>快乐读书吧</a:t>
              </a:r>
              <a:endParaRPr lang="en-US" altLang="zh-CN" b="1">
                <a:solidFill>
                  <a:schemeClr val="bg1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  <p:cxnSp>
        <p:nvCxnSpPr>
          <p:cNvPr id="16" name="直接连接符 36"/>
          <p:cNvCxnSpPr/>
          <p:nvPr/>
        </p:nvCxnSpPr>
        <p:spPr>
          <a:xfrm>
            <a:off x="4855528" y="2432050"/>
            <a:ext cx="2188210" cy="1905"/>
          </a:xfrm>
          <a:prstGeom prst="line">
            <a:avLst/>
          </a:prstGeom>
          <a:ln w="76200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圆角矩形 53"/>
          <p:cNvSpPr/>
          <p:nvPr/>
        </p:nvSpPr>
        <p:spPr>
          <a:xfrm>
            <a:off x="4126865" y="1266190"/>
            <a:ext cx="3611880" cy="657860"/>
          </a:xfrm>
          <a:prstGeom prst="roundRect">
            <a:avLst>
              <a:gd name="adj" fmla="val 50000"/>
            </a:avLst>
          </a:prstGeom>
          <a:solidFill>
            <a:schemeClr val="bg1">
              <a:alpha val="78822"/>
            </a:schemeClr>
          </a:solidFill>
          <a:ln w="76200" cap="flat" cmpd="sng">
            <a:solidFill>
              <a:srgbClr val="006666">
                <a:alpha val="79999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r>
              <a:rPr lang="zh-CN" altLang="en-US" sz="3200" b="1" dirty="0">
                <a:solidFill>
                  <a:srgbClr val="006666"/>
                </a:solidFill>
                <a:latin typeface="微软雅黑" panose="020B0503020204020204" charset="-122"/>
                <a:ea typeface="微软雅黑" panose="020B0503020204020204" charset="-122"/>
              </a:rPr>
              <a:t>一年级下册</a:t>
            </a:r>
            <a:endParaRPr lang="zh-CN" altLang="en-US" sz="3200" b="1" dirty="0">
              <a:solidFill>
                <a:srgbClr val="0066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0" name="直接连接符 52"/>
          <p:cNvCxnSpPr/>
          <p:nvPr/>
        </p:nvCxnSpPr>
        <p:spPr>
          <a:xfrm rot="-5400000" flipH="1">
            <a:off x="5732145" y="2178685"/>
            <a:ext cx="434975" cy="0"/>
          </a:xfrm>
          <a:prstGeom prst="line">
            <a:avLst/>
          </a:prstGeom>
          <a:ln w="76200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直接连接符 46"/>
          <p:cNvCxnSpPr/>
          <p:nvPr/>
        </p:nvCxnSpPr>
        <p:spPr>
          <a:xfrm rot="-5400000" flipH="1">
            <a:off x="4638040" y="2623185"/>
            <a:ext cx="433388" cy="1588"/>
          </a:xfrm>
          <a:prstGeom prst="line">
            <a:avLst/>
          </a:prstGeom>
          <a:ln w="76200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直接连接符 46"/>
          <p:cNvCxnSpPr/>
          <p:nvPr/>
        </p:nvCxnSpPr>
        <p:spPr>
          <a:xfrm rot="-5400000" flipH="1">
            <a:off x="6828155" y="2637155"/>
            <a:ext cx="433388" cy="1588"/>
          </a:xfrm>
          <a:prstGeom prst="line">
            <a:avLst/>
          </a:prstGeom>
          <a:ln w="76200" cap="flat" cmpd="sng">
            <a:solidFill>
              <a:srgbClr val="BFBFB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4" name="内容占位符 3"/>
          <p:cNvGraphicFramePr>
            <a:graphicFrameLocks noGrp="1"/>
          </p:cNvGraphicFramePr>
          <p:nvPr>
            <p:ph idx="1"/>
            <p:custDataLst>
              <p:tags r:id="rId1"/>
            </p:custDataLst>
          </p:nvPr>
        </p:nvGraphicFramePr>
        <p:xfrm>
          <a:off x="2312996" y="1634883"/>
          <a:ext cx="7706995" cy="470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8415"/>
                <a:gridCol w="1449070"/>
                <a:gridCol w="4969510"/>
              </a:tblGrid>
              <a:tr h="492125">
                <a:tc>
                  <a:txBody>
                    <a:bodyPr/>
                    <a:lstStyle/>
                    <a:p>
                      <a:endParaRPr lang="zh-CN" altLang="en-US" sz="2400" dirty="0"/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latin typeface="Arial" panose="020B0604020202020204"/>
                          <a:cs typeface="Arial" panose="020B0604020202020204"/>
                        </a:rPr>
                        <a:t>人文主题</a:t>
                      </a:r>
                      <a:endParaRPr lang="zh-CN" sz="2400" kern="1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400" b="1" kern="100" dirty="0">
                          <a:solidFill>
                            <a:schemeClr val="tx1"/>
                          </a:solidFill>
                          <a:latin typeface="Arial" panose="020B0604020202020204"/>
                          <a:cs typeface="Arial" panose="020B0604020202020204"/>
                        </a:rPr>
                        <a:t>语文要素</a:t>
                      </a:r>
                      <a:endParaRPr lang="zh-CN" sz="2400" kern="100" dirty="0">
                        <a:solidFill>
                          <a:schemeClr val="tx1"/>
                        </a:solidFill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第一单元</a:t>
                      </a:r>
                      <a:r>
                        <a:rPr lang="zh-CN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600" kern="100" dirty="0">
                        <a:latin typeface="Calibri" panose="020F0502020204030204"/>
                        <a:cs typeface="Times New Roman" panose="02020603050405020304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600" kern="100" dirty="0">
                        <a:latin typeface="Calibri" panose="020F0502020204030204"/>
                        <a:cs typeface="Times New Roman" panose="02020603050405020304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第二单元</a:t>
                      </a:r>
                      <a:r>
                        <a:rPr lang="zh-CN" sz="2000" kern="1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心愿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找出课文中明显的信息。</a:t>
                      </a:r>
                      <a:r>
                        <a:rPr lang="zh-CN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第三单元</a:t>
                      </a:r>
                      <a:r>
                        <a:rPr lang="zh-CN" sz="2000" kern="1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伙伴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联系生活实际理解词语的意思。</a:t>
                      </a:r>
                      <a:r>
                        <a:rPr lang="zh-CN" sz="2000" kern="1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第四单元</a:t>
                      </a:r>
                      <a:r>
                        <a:rPr lang="zh-CN" sz="2000" kern="1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家人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根据课文信息作简单推断。</a:t>
                      </a:r>
                      <a:r>
                        <a:rPr lang="zh-CN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6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第五单元</a:t>
                      </a:r>
                      <a:r>
                        <a:rPr lang="zh-CN" sz="2000" kern="1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600" kern="100">
                        <a:latin typeface="Calibri" panose="020F0502020204030204"/>
                        <a:cs typeface="Times New Roman" panose="02020603050405020304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sz="1600" kern="100">
                        <a:latin typeface="Calibri" panose="020F0502020204030204"/>
                        <a:cs typeface="Times New Roman" panose="02020603050405020304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第六单元</a:t>
                      </a:r>
                      <a:r>
                        <a:rPr lang="zh-CN" sz="2000" kern="1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夏天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联系生活实际理解词语的意思。</a:t>
                      </a:r>
                      <a:r>
                        <a:rPr lang="zh-CN" sz="2000" kern="1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第七单元</a:t>
                      </a:r>
                      <a:r>
                        <a:rPr lang="zh-CN" sz="2000" kern="10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>
                          <a:latin typeface="Arial" panose="020B0604020202020204"/>
                          <a:cs typeface="Arial" panose="020B0604020202020204"/>
                        </a:rPr>
                        <a:t>好习惯</a:t>
                      </a:r>
                      <a:endParaRPr lang="zh-CN" sz="2000" kern="10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1.</a:t>
                      </a: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读出疑问句和感叹句的语气。</a:t>
                      </a:r>
                      <a:r>
                        <a:rPr lang="en-US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br>
                        <a:rPr lang="en-US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en-US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2.</a:t>
                      </a: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根据课文信息作简单推断。</a:t>
                      </a:r>
                      <a:r>
                        <a:rPr lang="zh-CN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86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第八单元</a:t>
                      </a:r>
                      <a:r>
                        <a:rPr lang="zh-CN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zh-CN" sz="2000" kern="100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问号</a:t>
                      </a:r>
                      <a:endParaRPr lang="zh-CN" sz="2000" kern="100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1.</a:t>
                      </a: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借助图画阅读；</a:t>
                      </a:r>
                      <a:r>
                        <a:rPr lang="en-US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br>
                        <a:rPr lang="en-US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</a:br>
                      <a:r>
                        <a:rPr lang="en-US" sz="2000" kern="100" dirty="0">
                          <a:latin typeface="宋体" panose="02010600030101010101" pitchFamily="2" charset="-122"/>
                          <a:cs typeface="宋体" panose="02010600030101010101" pitchFamily="2" charset="-122"/>
                        </a:rPr>
                        <a:t>2.</a:t>
                      </a:r>
                      <a:r>
                        <a:rPr lang="zh-CN" sz="2000" kern="100" dirty="0">
                          <a:latin typeface="Arial" panose="020B0604020202020204"/>
                          <a:cs typeface="Arial" panose="020B0604020202020204"/>
                        </a:rPr>
                        <a:t>读出祈使句的语气。</a:t>
                      </a:r>
                      <a:endParaRPr lang="zh-CN" sz="2000" kern="100" dirty="0">
                        <a:latin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6" marR="9526" marT="9526" marB="952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2"/>
          <p:cNvSpPr txBox="1"/>
          <p:nvPr/>
        </p:nvSpPr>
        <p:spPr>
          <a:xfrm>
            <a:off x="3142615" y="544195"/>
            <a:ext cx="6735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(</a:t>
            </a:r>
            <a:r>
              <a:rPr lang="zh-CN" altLang="en-US" sz="3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三</a:t>
            </a:r>
            <a:r>
              <a:rPr lang="en-US" altLang="zh-CN" sz="36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r>
              <a:rPr lang="en-US" altLang="zh-CN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“</a:t>
            </a: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部编本”</a:t>
            </a:r>
            <a:r>
              <a:rPr lang="zh-CN" altLang="en-US" sz="3200" b="1" dirty="0">
                <a:solidFill>
                  <a:schemeClr val="accent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教材的框架结构</a:t>
            </a:r>
            <a:endParaRPr lang="zh-CN" altLang="en-US" sz="32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035647" y="1230402"/>
            <a:ext cx="6260846" cy="4572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99">
        <p14:doors dir="vert"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PA" val="v3.0.0"/>
</p:tagLst>
</file>

<file path=ppt/tags/tag10.xml><?xml version="1.0" encoding="utf-8"?>
<p:tagLst xmlns:p="http://schemas.openxmlformats.org/presentationml/2006/main">
  <p:tag name="PA" val="v3.0.0"/>
</p:tagLst>
</file>

<file path=ppt/tags/tag11.xml><?xml version="1.0" encoding="utf-8"?>
<p:tagLst xmlns:p="http://schemas.openxmlformats.org/presentationml/2006/main">
  <p:tag name="PA" val="v3.0.0"/>
</p:tagLst>
</file>

<file path=ppt/tags/tag12.xml><?xml version="1.0" encoding="utf-8"?>
<p:tagLst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p="http://schemas.openxmlformats.org/presentationml/2006/main">
  <p:tag name="PA" val="v3.0.0"/>
</p:tagLst>
</file>

<file path=ppt/tags/tag3.xml><?xml version="1.0" encoding="utf-8"?>
<p:tagLst xmlns:p="http://schemas.openxmlformats.org/presentationml/2006/main">
  <p:tag name="PA" val="v3.0.0"/>
</p:tagLst>
</file>

<file path=ppt/tags/tag4.xml><?xml version="1.0" encoding="utf-8"?>
<p:tagLst xmlns:p="http://schemas.openxmlformats.org/presentationml/2006/main">
  <p:tag name="PA" val="v3.0.0"/>
</p:tagLst>
</file>

<file path=ppt/tags/tag5.xml><?xml version="1.0" encoding="utf-8"?>
<p:tagLst xmlns:p="http://schemas.openxmlformats.org/presentationml/2006/main">
  <p:tag name="KSO_WM_UNIT_PLACING_PICTURE_USER_VIEWPORT" val="{&quot;height&quot;:3124,&quot;width&quot;:2931}"/>
</p:tagLst>
</file>

<file path=ppt/tags/tag6.xml><?xml version="1.0" encoding="utf-8"?>
<p:tagLst xmlns:p="http://schemas.openxmlformats.org/presentationml/2006/main">
  <p:tag name="KSO_WM_UNIT_PLACING_PICTURE_USER_VIEWPORT" val="{&quot;height&quot;:3192,&quot;width&quot;:5047}"/>
</p:tagLst>
</file>

<file path=ppt/tags/tag7.xml><?xml version="1.0" encoding="utf-8"?>
<p:tagLst xmlns:p="http://schemas.openxmlformats.org/presentationml/2006/main">
  <p:tag name="KSO_WM_UNIT_PLACING_PICTURE_USER_VIEWPORT" val="{&quot;height&quot;:5873,&quot;width&quot;:5337}"/>
</p:tagLst>
</file>

<file path=ppt/tags/tag8.xml><?xml version="1.0" encoding="utf-8"?>
<p:tagLst xmlns:p="http://schemas.openxmlformats.org/presentationml/2006/main">
  <p:tag name="KSO_WM_UNIT_TABLE_BEAUTIFY" val="smartTable{b2af43d1-f02c-438a-8281-13e8c989b551}"/>
</p:tagLst>
</file>

<file path=ppt/tags/tag9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3151</Words>
  <Application>WPS 演示</Application>
  <PresentationFormat>自定义</PresentationFormat>
  <Paragraphs>256</Paragraphs>
  <Slides>17</Slides>
  <Notes>26</Notes>
  <HiddenSlides>0</HiddenSlides>
  <MMClips>1</MMClips>
  <ScaleCrop>false</ScaleCrop>
  <HeadingPairs>
    <vt:vector size="6" baseType="variant">
      <vt:variant>
        <vt:lpstr>已用的字体</vt:lpstr>
      </vt:variant>
      <vt:variant>
        <vt:i4>38</vt:i4>
      </vt:variant>
      <vt:variant>
        <vt:lpstr>主题</vt:lpstr>
      </vt:variant>
      <vt:variant>
        <vt:i4>10</vt:i4>
      </vt:variant>
      <vt:variant>
        <vt:lpstr>幻灯片标题</vt:lpstr>
      </vt:variant>
      <vt:variant>
        <vt:i4>17</vt:i4>
      </vt:variant>
    </vt:vector>
  </HeadingPairs>
  <TitlesOfParts>
    <vt:vector size="65" baseType="lpstr">
      <vt:lpstr>Arial</vt:lpstr>
      <vt:lpstr>宋体</vt:lpstr>
      <vt:lpstr>Wingdings</vt:lpstr>
      <vt:lpstr>Calibri</vt:lpstr>
      <vt:lpstr>Impact</vt:lpstr>
      <vt:lpstr>Signika</vt:lpstr>
      <vt:lpstr>Segoe Print</vt:lpstr>
      <vt:lpstr>Open Sans Extrabold</vt:lpstr>
      <vt:lpstr>LiHei Pro</vt:lpstr>
      <vt:lpstr>迷你简汉真广标</vt:lpstr>
      <vt:lpstr>ITC Avant Garde Std Bk</vt:lpstr>
      <vt:lpstr>NumberOnly</vt:lpstr>
      <vt:lpstr>微软雅黑</vt:lpstr>
      <vt:lpstr>张海山锐线体简</vt:lpstr>
      <vt:lpstr>仿宋_GB2312</vt:lpstr>
      <vt:lpstr>Arial</vt:lpstr>
      <vt:lpstr>Calibri</vt:lpstr>
      <vt:lpstr>Open Sans</vt:lpstr>
      <vt:lpstr>等线 Light</vt:lpstr>
      <vt:lpstr>等线</vt:lpstr>
      <vt:lpstr>仿宋</vt:lpstr>
      <vt:lpstr>Arial Unicode MS</vt:lpstr>
      <vt:lpstr>Century Gothic</vt:lpstr>
      <vt:lpstr>Malgun Gothic</vt:lpstr>
      <vt:lpstr>Roboto Regular</vt:lpstr>
      <vt:lpstr>Franklin Gothic Book</vt:lpstr>
      <vt:lpstr>Roboto Light</vt:lpstr>
      <vt:lpstr>方正正中黑简体</vt:lpstr>
      <vt:lpstr>方正琥珀简体</vt:lpstr>
      <vt:lpstr>华康海报体W12</vt:lpstr>
      <vt:lpstr>楷体</vt:lpstr>
      <vt:lpstr>黑体</vt:lpstr>
      <vt:lpstr>Calibri Light</vt:lpstr>
      <vt:lpstr>Comic Sans MS</vt:lpstr>
      <vt:lpstr>DokChampa</vt:lpstr>
      <vt:lpstr>Estrangelo Edessa</vt:lpstr>
      <vt:lpstr>Times New Roman</vt:lpstr>
      <vt:lpstr>迷你简少儿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一米阳光</cp:lastModifiedBy>
  <cp:revision>3253</cp:revision>
  <dcterms:created xsi:type="dcterms:W3CDTF">2015-12-01T09:06:00Z</dcterms:created>
  <dcterms:modified xsi:type="dcterms:W3CDTF">2021-04-25T07:11:53Z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FAA890B88AE744498DB4A824A77EE797</vt:lpwstr>
  </property>
  <property fmtid="{D5CDD505-2E9C-101B-9397-08002B2CF9AE}" pid="3" name="KSOProductBuildVer">
    <vt:lpwstr>2052-11.1.0.10463</vt:lpwstr>
  </property>
</Properties>
</file>