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4" r:id="rId3"/>
    <p:sldId id="508" r:id="rId5"/>
    <p:sldId id="476" r:id="rId6"/>
    <p:sldId id="478" r:id="rId7"/>
    <p:sldId id="496" r:id="rId8"/>
    <p:sldId id="497" r:id="rId9"/>
    <p:sldId id="495" r:id="rId10"/>
    <p:sldId id="481" r:id="rId11"/>
    <p:sldId id="439" r:id="rId12"/>
    <p:sldId id="492" r:id="rId13"/>
    <p:sldId id="494" r:id="rId14"/>
    <p:sldId id="482" r:id="rId15"/>
    <p:sldId id="493" r:id="rId16"/>
    <p:sldId id="498" r:id="rId17"/>
    <p:sldId id="484" r:id="rId18"/>
    <p:sldId id="43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B1EC"/>
    <a:srgbClr val="FF9B02"/>
    <a:srgbClr val="F50202"/>
    <a:srgbClr val="F17475"/>
    <a:srgbClr val="0070C0"/>
    <a:srgbClr val="5D5D5D"/>
    <a:srgbClr val="C00000"/>
    <a:srgbClr val="FFD900"/>
    <a:srgbClr val="F1F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925" autoAdjust="0"/>
    <p:restoredTop sz="94660"/>
  </p:normalViewPr>
  <p:slideViewPr>
    <p:cSldViewPr snapToGrid="0">
      <p:cViewPr>
        <p:scale>
          <a:sx n="66" d="100"/>
          <a:sy n="66" d="100"/>
        </p:scale>
        <p:origin x="-576" y="-90"/>
      </p:cViewPr>
      <p:guideLst>
        <p:guide orient="horz" pos="2245"/>
        <p:guide pos="35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6D245-60EC-48F1-85B2-57EC15D223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93696-0096-4E01-BBDD-D1B001E4C7D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眉头"/>
          <p:cNvSpPr>
            <a:spLocks noChangeArrowheads="1"/>
          </p:cNvSpPr>
          <p:nvPr userDrawn="1"/>
        </p:nvSpPr>
        <p:spPr bwMode="auto">
          <a:xfrm>
            <a:off x="0" y="0"/>
            <a:ext cx="12192000" cy="553179"/>
          </a:xfrm>
          <a:prstGeom prst="rect">
            <a:avLst/>
          </a:prstGeom>
          <a:solidFill>
            <a:schemeClr val="bg1">
              <a:lumMod val="75000"/>
            </a:schemeClr>
          </a:solidFill>
          <a:ln>
            <a:noFill/>
          </a:ln>
        </p:spPr>
        <p:txBody>
          <a:bodyPr vert="horz" wrap="square" lIns="121920" tIns="60960" rIns="121920" bIns="60960" numCol="1" anchor="t" anchorCtr="0" compatLnSpc="1"/>
          <a:lstStyle/>
          <a:p>
            <a:pPr defTabSz="1218565"/>
            <a:endParaRPr lang="zh-CN" altLang="en-US" sz="2400" kern="0">
              <a:solidFill>
                <a:sysClr val="windowText" lastClr="000000"/>
              </a:solidFill>
            </a:endParaRPr>
          </a:p>
        </p:txBody>
      </p:sp>
      <p:sp>
        <p:nvSpPr>
          <p:cNvPr id="7" name="Freeform 5"/>
          <p:cNvSpPr>
            <a:spLocks noEditPoints="1"/>
          </p:cNvSpPr>
          <p:nvPr userDrawn="1"/>
        </p:nvSpPr>
        <p:spPr bwMode="auto">
          <a:xfrm>
            <a:off x="7737117" y="15455"/>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vert="horz" wrap="square" lIns="121920" tIns="60960" rIns="121920" bIns="60960" numCol="1" anchor="t" anchorCtr="0" compatLnSpc="1"/>
          <a:lstStyle/>
          <a:p>
            <a:pPr defTabSz="1218565"/>
            <a:endParaRPr lang="zh-CN" altLang="en-US" sz="2400" kern="0">
              <a:solidFill>
                <a:srgbClr val="000000"/>
              </a:solidFill>
            </a:endParaRPr>
          </a:p>
        </p:txBody>
      </p:sp>
      <p:sp>
        <p:nvSpPr>
          <p:cNvPr id="8" name="眉头"/>
          <p:cNvSpPr txBox="1"/>
          <p:nvPr userDrawn="1"/>
        </p:nvSpPr>
        <p:spPr>
          <a:xfrm>
            <a:off x="648498"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章节标题一</a:t>
            </a:r>
            <a:endParaRPr lang="zh-CN" altLang="en-US" sz="1600" kern="0" dirty="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章节标题二</a:t>
            </a:r>
            <a:endParaRPr lang="zh-CN" altLang="en-US" sz="1600" kern="0" dirty="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章节标题三</a:t>
            </a:r>
            <a:endParaRPr lang="zh-CN" altLang="en-US" sz="1600" kern="0" dirty="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章节标题四</a:t>
            </a:r>
            <a:endParaRPr lang="zh-CN" altLang="en-US" sz="1600" kern="0" dirty="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章节标题五</a:t>
            </a:r>
            <a:endParaRPr lang="zh-CN" altLang="en-US" sz="1600" kern="0" dirty="0">
              <a:solidFill>
                <a:schemeClr val="bg1"/>
              </a:solidFill>
              <a:latin typeface="方正正黑简体" pitchFamily="2" charset="-122"/>
              <a:ea typeface="方正正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椭圆 3"/>
          <p:cNvSpPr/>
          <p:nvPr userDrawn="1"/>
        </p:nvSpPr>
        <p:spPr>
          <a:xfrm>
            <a:off x="4232525" y="2559964"/>
            <a:ext cx="556564" cy="556564"/>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5" name="椭圆 4"/>
          <p:cNvSpPr/>
          <p:nvPr userDrawn="1"/>
        </p:nvSpPr>
        <p:spPr>
          <a:xfrm>
            <a:off x="4528773" y="-477229"/>
            <a:ext cx="2688299" cy="2688299"/>
          </a:xfrm>
          <a:prstGeom prst="ellipse">
            <a:avLst/>
          </a:prstGeom>
          <a:gradFill flip="none" rotWithShape="1">
            <a:gsLst>
              <a:gs pos="0">
                <a:srgbClr val="BFBFBF"/>
              </a:gs>
              <a:gs pos="29000">
                <a:srgbClr val="FFFFFF"/>
              </a:gs>
              <a:gs pos="100000">
                <a:schemeClr val="accent2">
                  <a:tint val="0"/>
                </a:schemeClr>
              </a:gs>
            </a:gsLst>
            <a:lin ang="2700000" scaled="1"/>
            <a:tileRect/>
          </a:gradFill>
          <a:ln w="7302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lvl="0" algn="ctr" defTabSz="1088390"/>
            <a:endParaRPr lang="zh-CN" altLang="en-US" sz="2135" kern="0">
              <a:solidFill>
                <a:srgbClr val="000000"/>
              </a:solidFill>
              <a:latin typeface="Calibri" panose="020F0502020204030204"/>
              <a:ea typeface="宋体" panose="02010600030101010101" pitchFamily="2" charset="-122"/>
            </a:endParaRPr>
          </a:p>
        </p:txBody>
      </p:sp>
      <p:sp>
        <p:nvSpPr>
          <p:cNvPr id="6" name="椭圆 5"/>
          <p:cNvSpPr/>
          <p:nvPr userDrawn="1"/>
        </p:nvSpPr>
        <p:spPr>
          <a:xfrm>
            <a:off x="2949498" y="2249388"/>
            <a:ext cx="621152" cy="621152"/>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dirty="0">
              <a:solidFill>
                <a:srgbClr val="000000"/>
              </a:solidFill>
              <a:latin typeface="Calibri" panose="020F0502020204030204"/>
              <a:ea typeface="宋体" panose="02010600030101010101" pitchFamily="2" charset="-122"/>
            </a:endParaRPr>
          </a:p>
        </p:txBody>
      </p:sp>
      <p:sp>
        <p:nvSpPr>
          <p:cNvPr id="7" name="椭圆 6"/>
          <p:cNvSpPr/>
          <p:nvPr userDrawn="1"/>
        </p:nvSpPr>
        <p:spPr>
          <a:xfrm>
            <a:off x="4739271" y="-266732"/>
            <a:ext cx="2267304" cy="2267304"/>
          </a:xfrm>
          <a:prstGeom prst="ellipse">
            <a:avLst/>
          </a:prstGeom>
          <a:solidFill>
            <a:srgbClr val="0070C0"/>
          </a:solidFill>
          <a:ln w="73025" cap="flat" cmpd="sng" algn="ctr">
            <a:solidFill>
              <a:srgbClr val="F2F2F2"/>
            </a:solidFill>
            <a:prstDash val="solid"/>
          </a:ln>
          <a:effectLst>
            <a:innerShdw blurRad="114300">
              <a:prstClr val="black"/>
            </a:inn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8" name="椭圆 7"/>
          <p:cNvSpPr/>
          <p:nvPr userDrawn="1"/>
        </p:nvSpPr>
        <p:spPr>
          <a:xfrm>
            <a:off x="6081929" y="2238846"/>
            <a:ext cx="768085" cy="768085"/>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9" name="椭圆 8"/>
          <p:cNvSpPr/>
          <p:nvPr userDrawn="1"/>
        </p:nvSpPr>
        <p:spPr>
          <a:xfrm>
            <a:off x="6986951" y="2417528"/>
            <a:ext cx="384043" cy="38404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0" name="椭圆 9"/>
          <p:cNvSpPr/>
          <p:nvPr userDrawn="1"/>
        </p:nvSpPr>
        <p:spPr>
          <a:xfrm>
            <a:off x="3943977" y="1295790"/>
            <a:ext cx="609993" cy="60999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dirty="0">
              <a:solidFill>
                <a:srgbClr val="000000"/>
              </a:solidFill>
              <a:latin typeface="Calibri" panose="020F0502020204030204"/>
              <a:ea typeface="宋体" panose="02010600030101010101" pitchFamily="2" charset="-122"/>
            </a:endParaRPr>
          </a:p>
        </p:txBody>
      </p:sp>
      <p:sp>
        <p:nvSpPr>
          <p:cNvPr id="11" name="椭圆 10"/>
          <p:cNvSpPr/>
          <p:nvPr userDrawn="1"/>
        </p:nvSpPr>
        <p:spPr>
          <a:xfrm>
            <a:off x="5144708" y="2349509"/>
            <a:ext cx="723284" cy="723284"/>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2" name="椭圆 11"/>
          <p:cNvSpPr/>
          <p:nvPr userDrawn="1"/>
        </p:nvSpPr>
        <p:spPr>
          <a:xfrm>
            <a:off x="7579400" y="1581966"/>
            <a:ext cx="618715" cy="618715"/>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3" name="椭圆 12"/>
          <p:cNvSpPr/>
          <p:nvPr userDrawn="1"/>
        </p:nvSpPr>
        <p:spPr>
          <a:xfrm>
            <a:off x="7088040" y="1788347"/>
            <a:ext cx="212225" cy="212225"/>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4" name="椭圆 13"/>
          <p:cNvSpPr/>
          <p:nvPr userDrawn="1"/>
        </p:nvSpPr>
        <p:spPr>
          <a:xfrm>
            <a:off x="6963133" y="2973858"/>
            <a:ext cx="384043" cy="38404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5" name="椭圆 14"/>
          <p:cNvSpPr/>
          <p:nvPr userDrawn="1"/>
        </p:nvSpPr>
        <p:spPr>
          <a:xfrm>
            <a:off x="4800029" y="1965466"/>
            <a:ext cx="384043" cy="38404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6" name="椭圆 15"/>
          <p:cNvSpPr/>
          <p:nvPr userDrawn="1"/>
        </p:nvSpPr>
        <p:spPr>
          <a:xfrm>
            <a:off x="8416277" y="1676208"/>
            <a:ext cx="180856" cy="180856"/>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7" name="椭圆 16"/>
          <p:cNvSpPr/>
          <p:nvPr userDrawn="1"/>
        </p:nvSpPr>
        <p:spPr>
          <a:xfrm>
            <a:off x="8597133" y="2091452"/>
            <a:ext cx="212225" cy="212225"/>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8" name="椭圆 17"/>
          <p:cNvSpPr/>
          <p:nvPr userDrawn="1"/>
        </p:nvSpPr>
        <p:spPr>
          <a:xfrm>
            <a:off x="3308631" y="1720024"/>
            <a:ext cx="384043" cy="38404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19" name="椭圆 18"/>
          <p:cNvSpPr/>
          <p:nvPr userDrawn="1"/>
        </p:nvSpPr>
        <p:spPr>
          <a:xfrm>
            <a:off x="7747871" y="2386006"/>
            <a:ext cx="384043" cy="384043"/>
          </a:xfrm>
          <a:prstGeom prst="ellipse">
            <a:avLst/>
          </a:prstGeom>
          <a:solidFill>
            <a:srgbClr val="0070C0"/>
          </a:solidFill>
          <a:ln w="28575" cap="flat" cmpd="sng" algn="ctr">
            <a:solidFill>
              <a:srgbClr val="F2F2F2"/>
            </a:solidFill>
            <a:prstDash val="solid"/>
          </a:ln>
          <a:effectLst>
            <a:outerShdw blurRad="190500" dist="2540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Calibri" panose="020F0502020204030204"/>
              <a:ea typeface="宋体" panose="02010600030101010101" pitchFamily="2" charset="-122"/>
            </a:endParaRPr>
          </a:p>
        </p:txBody>
      </p:sp>
      <p:sp>
        <p:nvSpPr>
          <p:cNvPr id="23" name="文本占位符 22"/>
          <p:cNvSpPr>
            <a:spLocks noGrp="1"/>
          </p:cNvSpPr>
          <p:nvPr>
            <p:ph type="body" sz="quarter" idx="10" hasCustomPrompt="1"/>
          </p:nvPr>
        </p:nvSpPr>
        <p:spPr>
          <a:xfrm>
            <a:off x="4988276" y="528857"/>
            <a:ext cx="1769288" cy="914400"/>
          </a:xfrm>
        </p:spPr>
        <p:txBody>
          <a:bodyPr anchor="ctr">
            <a:noAutofit/>
          </a:bodyPr>
          <a:lstStyle>
            <a:lvl1pPr marL="0" indent="0" algn="ctr">
              <a:buNone/>
              <a:defRPr sz="9600">
                <a:solidFill>
                  <a:schemeClr val="bg1"/>
                </a:solidFill>
              </a:defRPr>
            </a:lvl1pPr>
          </a:lstStyle>
          <a:p>
            <a:pPr lvl="0"/>
            <a:r>
              <a:rPr lang="en-US" altLang="zh-CN" dirty="0" smtClean="0"/>
              <a:t>01</a:t>
            </a:r>
            <a:endParaRPr lang="zh-CN" altLang="en-US" dirty="0"/>
          </a:p>
        </p:txBody>
      </p:sp>
      <p:sp>
        <p:nvSpPr>
          <p:cNvPr id="24" name="文本占位符 22"/>
          <p:cNvSpPr>
            <a:spLocks noGrp="1"/>
          </p:cNvSpPr>
          <p:nvPr>
            <p:ph type="body" sz="quarter" idx="11" hasCustomPrompt="1"/>
          </p:nvPr>
        </p:nvSpPr>
        <p:spPr>
          <a:xfrm>
            <a:off x="2598049" y="3541569"/>
            <a:ext cx="6549745" cy="914400"/>
          </a:xfrm>
        </p:spPr>
        <p:txBody>
          <a:bodyPr anchor="ctr">
            <a:noAutofit/>
          </a:bodyPr>
          <a:lstStyle>
            <a:lvl1pPr marL="0" indent="0" algn="ctr">
              <a:buNone/>
              <a:defRPr sz="5000" b="1">
                <a:solidFill>
                  <a:schemeClr val="tx1"/>
                </a:solidFill>
              </a:defRPr>
            </a:lvl1pPr>
          </a:lstStyle>
          <a:p>
            <a:pPr lvl="0"/>
            <a:r>
              <a:rPr lang="zh-CN" altLang="en-US" dirty="0" smtClean="0"/>
              <a:t>点击输入标题内容</a:t>
            </a:r>
            <a:endParaRPr lang="zh-CN" altLang="en-US" dirty="0"/>
          </a:p>
        </p:txBody>
      </p:sp>
      <p:sp>
        <p:nvSpPr>
          <p:cNvPr id="25" name="文本占位符 22"/>
          <p:cNvSpPr>
            <a:spLocks noGrp="1"/>
          </p:cNvSpPr>
          <p:nvPr>
            <p:ph type="body" sz="quarter" idx="12" hasCustomPrompt="1"/>
          </p:nvPr>
        </p:nvSpPr>
        <p:spPr>
          <a:xfrm>
            <a:off x="2598048" y="4642717"/>
            <a:ext cx="6549745" cy="914400"/>
          </a:xfrm>
        </p:spPr>
        <p:txBody>
          <a:bodyPr anchor="t">
            <a:noAutofit/>
          </a:bodyPr>
          <a:lstStyle>
            <a:lvl1pPr marL="0" indent="0" algn="l">
              <a:buNone/>
              <a:defRPr sz="1800" b="0">
                <a:solidFill>
                  <a:schemeClr val="tx1">
                    <a:lumMod val="65000"/>
                    <a:lumOff val="35000"/>
                  </a:schemeClr>
                </a:solidFill>
              </a:defRPr>
            </a:lvl1pPr>
          </a:lstStyle>
          <a:p>
            <a:pPr lvl="0"/>
            <a:r>
              <a:rPr lang="zh-CN" altLang="en-US" dirty="0" smtClean="0"/>
              <a:t>点击输入标题内容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8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38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38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38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38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38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38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28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32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4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28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32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880"/>
                            </p:stCondLst>
                            <p:childTnLst>
                              <p:par>
                                <p:cTn id="54" presetID="14" presetClass="entr" presetSubtype="10" fill="hold" grpId="0" nodeType="afterEffect">
                                  <p:stCondLst>
                                    <p:cond delay="0"/>
                                  </p:stCondLst>
                                  <p:iterate type="wd">
                                    <p:tmPct val="10000"/>
                                  </p:iterate>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56" dur="500"/>
                                        <p:tgtEl>
                                          <p:spTgt spid="24">
                                            <p:txEl>
                                              <p:pRg st="0" end="0"/>
                                            </p:txEl>
                                          </p:spTgt>
                                        </p:tgtEl>
                                      </p:cBhvr>
                                    </p:animEffect>
                                  </p:childTnLst>
                                </p:cTn>
                              </p:par>
                            </p:childTnLst>
                          </p:cTn>
                        </p:par>
                        <p:par>
                          <p:cTn id="57" fill="hold">
                            <p:stCondLst>
                              <p:cond delay="850"/>
                            </p:stCondLst>
                            <p:childTnLst>
                              <p:par>
                                <p:cTn id="58" presetID="22" presetClass="entr" presetSubtype="1" fill="hold" grpId="0" nodeType="afterEffect">
                                  <p:stCondLst>
                                    <p:cond delay="0"/>
                                  </p:stCondLst>
                                  <p:childTnLst>
                                    <p:set>
                                      <p:cBhvr>
                                        <p:cTn id="59" dur="1" fill="hold">
                                          <p:stCondLst>
                                            <p:cond delay="0"/>
                                          </p:stCondLst>
                                        </p:cTn>
                                        <p:tgtEl>
                                          <p:spTgt spid="25">
                                            <p:txEl>
                                              <p:pRg st="0" end="0"/>
                                            </p:txEl>
                                          </p:spTgt>
                                        </p:tgtEl>
                                        <p:attrNameLst>
                                          <p:attrName>style.visibility</p:attrName>
                                        </p:attrNameLst>
                                      </p:cBhvr>
                                      <p:to>
                                        <p:strVal val="visible"/>
                                      </p:to>
                                    </p:set>
                                    <p:animEffect transition="in" filter="wipe(up)">
                                      <p:cBhvr>
                                        <p:cTn id="6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build="p">
        <p:tmplLst>
          <p:tmpl lvl="1">
            <p:tnLst>
              <p:par>
                <p:cTn presetID="14" presetClass="entr" presetSubtype="10" fill="hold" nodeType="after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8" name="矩形 7"/>
          <p:cNvSpPr/>
          <p:nvPr userDrawn="1"/>
        </p:nvSpPr>
        <p:spPr>
          <a:xfrm>
            <a:off x="1388755" y="332656"/>
            <a:ext cx="68221" cy="411734"/>
          </a:xfrm>
          <a:prstGeom prst="rect">
            <a:avLst/>
          </a:prstGeom>
          <a:solidFill>
            <a:srgbClr val="0E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cxnSp>
        <p:nvCxnSpPr>
          <p:cNvPr id="11" name="直接连接符 10"/>
          <p:cNvCxnSpPr/>
          <p:nvPr userDrawn="1"/>
        </p:nvCxnSpPr>
        <p:spPr>
          <a:xfrm>
            <a:off x="1630887" y="744390"/>
            <a:ext cx="3627992" cy="0"/>
          </a:xfrm>
          <a:prstGeom prst="line">
            <a:avLst/>
          </a:prstGeom>
          <a:ln>
            <a:solidFill>
              <a:srgbClr val="0E1A46"/>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1630887" y="332656"/>
            <a:ext cx="3627992" cy="411734"/>
          </a:xfrm>
        </p:spPr>
        <p:txBody>
          <a:bodyPr anchor="ctr">
            <a:normAutofit/>
          </a:bodyPr>
          <a:lstStyle>
            <a:lvl1pPr marL="0" indent="0">
              <a:buNone/>
              <a:defRPr sz="2400" b="0">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14" name="矩形 13"/>
          <p:cNvSpPr/>
          <p:nvPr userDrawn="1"/>
        </p:nvSpPr>
        <p:spPr>
          <a:xfrm>
            <a:off x="0" y="6750893"/>
            <a:ext cx="31187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3022639" y="6750893"/>
            <a:ext cx="3118700" cy="116632"/>
          </a:xfrm>
          <a:prstGeom prst="rect">
            <a:avLst/>
          </a:prstGeom>
          <a:solidFill>
            <a:srgbClr val="0E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045278" y="6750893"/>
            <a:ext cx="31187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userDrawn="1"/>
        </p:nvSpPr>
        <p:spPr>
          <a:xfrm>
            <a:off x="9067917" y="6750893"/>
            <a:ext cx="3118700" cy="116632"/>
          </a:xfrm>
          <a:prstGeom prst="rect">
            <a:avLst/>
          </a:prstGeom>
          <a:solidFill>
            <a:srgbClr val="0E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722" y="62950"/>
            <a:ext cx="950077" cy="95114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4" name="图片"/>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34263" b="38679"/>
          <a:stretch>
            <a:fillRect/>
          </a:stretch>
        </p:blipFill>
        <p:spPr>
          <a:xfrm>
            <a:off x="5176154" y="5862415"/>
            <a:ext cx="3679405" cy="995585"/>
          </a:xfrm>
          <a:prstGeom prst="rect">
            <a:avLst/>
          </a:prstGeom>
        </p:spPr>
      </p:pic>
      <p:pic>
        <p:nvPicPr>
          <p:cNvPr id="3" name="图片"/>
          <p:cNvPicPr>
            <a:picLocks noChangeAspect="1"/>
          </p:cNvPicPr>
          <p:nvPr userDrawn="1"/>
        </p:nvPicPr>
        <p:blipFill rotWithShape="1">
          <a:blip r:embed="rId4" cstate="print">
            <a:extLst>
              <a:ext uri="{28A0092B-C50C-407E-A947-70E740481C1C}">
                <a14:useLocalDpi xmlns:a14="http://schemas.microsoft.com/office/drawing/2010/main" val="0"/>
              </a:ext>
            </a:extLst>
          </a:blip>
          <a:srcRect l="24007" r="20467" b="44258"/>
          <a:stretch>
            <a:fillRect/>
          </a:stretch>
        </p:blipFill>
        <p:spPr>
          <a:xfrm>
            <a:off x="10301825" y="4056743"/>
            <a:ext cx="1890175" cy="2801257"/>
          </a:xfrm>
          <a:prstGeom prst="rect">
            <a:avLst/>
          </a:prstGeom>
          <a:noFill/>
          <a:ln>
            <a:noFill/>
          </a:ln>
        </p:spPr>
      </p:pic>
      <p:pic>
        <p:nvPicPr>
          <p:cNvPr id="6" name="图片"/>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6799" t="28862" r="5528" b="31514"/>
          <a:stretch>
            <a:fillRect/>
          </a:stretch>
        </p:blipFill>
        <p:spPr>
          <a:xfrm>
            <a:off x="0" y="5435600"/>
            <a:ext cx="3147215" cy="1422400"/>
          </a:xfrm>
          <a:prstGeom prst="rect">
            <a:avLst/>
          </a:prstGeom>
        </p:spPr>
      </p:pic>
      <p:pic>
        <p:nvPicPr>
          <p:cNvPr id="12" name="分割线" descr="C:\Users\ABC\Desktop\GR-010 (2).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4241" b="18206"/>
          <a:stretch>
            <a:fillRect/>
          </a:stretch>
        </p:blipFill>
        <p:spPr bwMode="auto">
          <a:xfrm>
            <a:off x="2371335" y="1302438"/>
            <a:ext cx="7449330" cy="197576"/>
          </a:xfrm>
          <a:prstGeom prst="rect">
            <a:avLst/>
          </a:prstGeom>
          <a:noFill/>
          <a:extLst>
            <a:ext uri="{909E8E84-426E-40DD-AFC4-6F175D3DCCD1}">
              <a14:hiddenFill xmlns:a14="http://schemas.microsoft.com/office/drawing/2010/main">
                <a:solidFill>
                  <a:srgbClr val="FFFFFF"/>
                </a:solidFill>
              </a14:hiddenFill>
            </a:ext>
          </a:extLst>
        </p:spPr>
      </p:pic>
      <p:sp>
        <p:nvSpPr>
          <p:cNvPr id="5" name="标题占位符"/>
          <p:cNvSpPr>
            <a:spLocks noGrp="1"/>
          </p:cNvSpPr>
          <p:nvPr>
            <p:ph type="body" sz="quarter" idx="10" hasCustomPrompt="1"/>
          </p:nvPr>
        </p:nvSpPr>
        <p:spPr>
          <a:xfrm>
            <a:off x="2253974" y="748440"/>
            <a:ext cx="7684053" cy="523220"/>
          </a:xfrm>
          <a:prstGeom prst="rect">
            <a:avLst/>
          </a:prstGeom>
        </p:spPr>
        <p:txBody>
          <a:bodyPr wrap="square">
            <a:spAutoFit/>
          </a:bodyPr>
          <a:lstStyle>
            <a:lvl1pPr marL="0" indent="0" algn="ctr">
              <a:lnSpc>
                <a:spcPct val="100000"/>
              </a:lnSpc>
              <a:buFontTx/>
              <a:buNone/>
              <a:defRPr lang="zh-CN" altLang="en-US" sz="2800" b="1" spc="300" dirty="0" smtClean="0">
                <a:solidFill>
                  <a:schemeClr val="accent1"/>
                </a:solidFill>
                <a:latin typeface="+mj-ea"/>
                <a:ea typeface="+mj-ea"/>
              </a:defRPr>
            </a:lvl1pPr>
          </a:lstStyle>
          <a:p>
            <a:pPr marL="0" lvl="0"/>
            <a:r>
              <a:rPr lang="zh-CN" altLang="en-US" dirty="0" smtClean="0"/>
              <a:t>点击添加标题</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outVertical)">
                                      <p:cBhvr>
                                        <p:cTn id="20" dur="500"/>
                                        <p:tgtEl>
                                          <p:spTgt spid="5">
                                            <p:txEl>
                                              <p:pRg st="0" end="0"/>
                                            </p:txEl>
                                          </p:spTgt>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6" presetClass="entr" presetSubtype="37"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barn(outVertical)">
                      <p:cBhvr>
                        <p:cTn dur="500"/>
                        <p:tgtEl>
                          <p:spTgt spid="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8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4195" indent="0">
              <a:buNone/>
              <a:defRPr sz="2135">
                <a:solidFill>
                  <a:schemeClr val="tx1">
                    <a:tint val="75000"/>
                  </a:schemeClr>
                </a:solidFill>
              </a:defRPr>
            </a:lvl2pPr>
            <a:lvl3pPr marL="1088390" indent="0">
              <a:buNone/>
              <a:defRPr sz="2000">
                <a:solidFill>
                  <a:schemeClr val="tx1">
                    <a:tint val="75000"/>
                  </a:schemeClr>
                </a:solidFill>
              </a:defRPr>
            </a:lvl3pPr>
            <a:lvl4pPr marL="1632585" indent="0">
              <a:buNone/>
              <a:defRPr sz="1600">
                <a:solidFill>
                  <a:schemeClr val="tx1">
                    <a:tint val="75000"/>
                  </a:schemeClr>
                </a:solidFill>
              </a:defRPr>
            </a:lvl4pPr>
            <a:lvl5pPr marL="2176780" indent="0">
              <a:buNone/>
              <a:defRPr sz="1600">
                <a:solidFill>
                  <a:schemeClr val="tx1">
                    <a:tint val="75000"/>
                  </a:schemeClr>
                </a:solidFill>
              </a:defRPr>
            </a:lvl5pPr>
            <a:lvl6pPr marL="2720975" indent="0">
              <a:buNone/>
              <a:defRPr sz="1600">
                <a:solidFill>
                  <a:schemeClr val="tx1">
                    <a:tint val="75000"/>
                  </a:schemeClr>
                </a:solidFill>
              </a:defRPr>
            </a:lvl6pPr>
            <a:lvl7pPr marL="3265170" indent="0">
              <a:buNone/>
              <a:defRPr sz="1600">
                <a:solidFill>
                  <a:schemeClr val="tx1">
                    <a:tint val="75000"/>
                  </a:schemeClr>
                </a:solidFill>
              </a:defRPr>
            </a:lvl7pPr>
            <a:lvl8pPr marL="3809365" indent="0">
              <a:buNone/>
              <a:defRPr sz="1600">
                <a:solidFill>
                  <a:schemeClr val="tx1">
                    <a:tint val="75000"/>
                  </a:schemeClr>
                </a:solidFill>
              </a:defRPr>
            </a:lvl8pPr>
            <a:lvl9pPr marL="435356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335"/>
            </a:lvl1pPr>
            <a:lvl2pPr>
              <a:defRPr sz="2800"/>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335"/>
            </a:lvl1pPr>
            <a:lvl2pPr>
              <a:defRPr sz="2800"/>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2"/>
            <a:ext cx="5386917" cy="639763"/>
          </a:xfrm>
        </p:spPr>
        <p:txBody>
          <a:bodyPr anchor="b"/>
          <a:lstStyle>
            <a:lvl1pPr marL="0" indent="0">
              <a:buNone/>
              <a:defRPr sz="2800" b="1"/>
            </a:lvl1pPr>
            <a:lvl2pPr marL="544195" indent="0">
              <a:buNone/>
              <a:defRPr sz="2400" b="1"/>
            </a:lvl2pPr>
            <a:lvl3pPr marL="1088390" indent="0">
              <a:buNone/>
              <a:defRPr sz="2135" b="1"/>
            </a:lvl3pPr>
            <a:lvl4pPr marL="1632585" indent="0">
              <a:buNone/>
              <a:defRPr sz="2000" b="1"/>
            </a:lvl4pPr>
            <a:lvl5pPr marL="2176780" indent="0">
              <a:buNone/>
              <a:defRPr sz="2000" b="1"/>
            </a:lvl5pPr>
            <a:lvl6pPr marL="2720975" indent="0">
              <a:buNone/>
              <a:defRPr sz="2000" b="1"/>
            </a:lvl6pPr>
            <a:lvl7pPr marL="3265170" indent="0">
              <a:buNone/>
              <a:defRPr sz="2000" b="1"/>
            </a:lvl7pPr>
            <a:lvl8pPr marL="3809365" indent="0">
              <a:buNone/>
              <a:defRPr sz="2000" b="1"/>
            </a:lvl8pPr>
            <a:lvl9pPr marL="4353560" indent="0">
              <a:buNone/>
              <a:defRPr sz="20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800"/>
            </a:lvl1pPr>
            <a:lvl2pPr>
              <a:defRPr sz="2400"/>
            </a:lvl2pPr>
            <a:lvl3pPr>
              <a:defRPr sz="2135"/>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2"/>
            <a:ext cx="5389033" cy="639763"/>
          </a:xfrm>
        </p:spPr>
        <p:txBody>
          <a:bodyPr anchor="b"/>
          <a:lstStyle>
            <a:lvl1pPr marL="0" indent="0">
              <a:buNone/>
              <a:defRPr sz="2800" b="1"/>
            </a:lvl1pPr>
            <a:lvl2pPr marL="544195" indent="0">
              <a:buNone/>
              <a:defRPr sz="2400" b="1"/>
            </a:lvl2pPr>
            <a:lvl3pPr marL="1088390" indent="0">
              <a:buNone/>
              <a:defRPr sz="2135" b="1"/>
            </a:lvl3pPr>
            <a:lvl4pPr marL="1632585" indent="0">
              <a:buNone/>
              <a:defRPr sz="2000" b="1"/>
            </a:lvl4pPr>
            <a:lvl5pPr marL="2176780" indent="0">
              <a:buNone/>
              <a:defRPr sz="2000" b="1"/>
            </a:lvl5pPr>
            <a:lvl6pPr marL="2720975" indent="0">
              <a:buNone/>
              <a:defRPr sz="2000" b="1"/>
            </a:lvl6pPr>
            <a:lvl7pPr marL="3265170" indent="0">
              <a:buNone/>
              <a:defRPr sz="2000" b="1"/>
            </a:lvl7pPr>
            <a:lvl8pPr marL="3809365" indent="0">
              <a:buNone/>
              <a:defRPr sz="2000" b="1"/>
            </a:lvl8pPr>
            <a:lvl9pPr marL="4353560" indent="0">
              <a:buNone/>
              <a:defRPr sz="20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800"/>
            </a:lvl1pPr>
            <a:lvl2pPr>
              <a:defRPr sz="2400"/>
            </a:lvl2pPr>
            <a:lvl3pPr>
              <a:defRPr sz="2135"/>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DC3B0C-C86F-45B7-914F-B28544627FA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8B2EFA-B0D9-43AE-BC6F-426EE09EDED2}" type="slidenum">
              <a:rPr lang="zh-CN" altLang="en-US" smtClean="0"/>
            </a:fld>
            <a:endParaRPr lang="zh-CN" altLang="en-US"/>
          </a:p>
        </p:txBody>
      </p:sp>
      <p:sp>
        <p:nvSpPr>
          <p:cNvPr id="5" name="眉头"/>
          <p:cNvSpPr>
            <a:spLocks noChangeArrowheads="1"/>
          </p:cNvSpPr>
          <p:nvPr userDrawn="1"/>
        </p:nvSpPr>
        <p:spPr bwMode="auto">
          <a:xfrm>
            <a:off x="0" y="0"/>
            <a:ext cx="12192000" cy="553179"/>
          </a:xfrm>
          <a:prstGeom prst="rect">
            <a:avLst/>
          </a:prstGeom>
          <a:solidFill>
            <a:schemeClr val="bg1">
              <a:lumMod val="75000"/>
            </a:schemeClr>
          </a:solidFill>
          <a:ln>
            <a:noFill/>
          </a:ln>
        </p:spPr>
        <p:txBody>
          <a:bodyPr vert="horz" wrap="square" lIns="121920" tIns="60960" rIns="121920" bIns="60960" numCol="1" anchor="t" anchorCtr="0" compatLnSpc="1"/>
          <a:lstStyle/>
          <a:p>
            <a:pPr defTabSz="1218565"/>
            <a:endParaRPr lang="zh-CN" altLang="en-US" sz="2400" kern="0">
              <a:solidFill>
                <a:sysClr val="windowText" lastClr="000000"/>
              </a:solidFill>
            </a:endParaRPr>
          </a:p>
        </p:txBody>
      </p:sp>
      <p:sp>
        <p:nvSpPr>
          <p:cNvPr id="6" name="Freeform 5"/>
          <p:cNvSpPr>
            <a:spLocks noEditPoints="1"/>
          </p:cNvSpPr>
          <p:nvPr userDrawn="1"/>
        </p:nvSpPr>
        <p:spPr bwMode="auto">
          <a:xfrm>
            <a:off x="508768" y="-15709"/>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vert="horz" wrap="square" lIns="121920" tIns="60960" rIns="121920" bIns="60960" numCol="1" anchor="t" anchorCtr="0" compatLnSpc="1"/>
          <a:lstStyle/>
          <a:p>
            <a:pPr defTabSz="1218565"/>
            <a:endParaRPr lang="zh-CN" altLang="en-US" sz="1600" kern="0">
              <a:solidFill>
                <a:srgbClr val="000000"/>
              </a:solidFill>
            </a:endParaRPr>
          </a:p>
        </p:txBody>
      </p:sp>
      <p:sp>
        <p:nvSpPr>
          <p:cNvPr id="7" name="眉头"/>
          <p:cNvSpPr txBox="1"/>
          <p:nvPr userDrawn="1"/>
        </p:nvSpPr>
        <p:spPr>
          <a:xfrm>
            <a:off x="840622" y="97207"/>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章节标题一</a:t>
            </a:r>
            <a:endParaRPr lang="zh-CN" altLang="en-US" sz="1600" kern="0" dirty="0">
              <a:solidFill>
                <a:schemeClr val="bg1"/>
              </a:solidFill>
              <a:latin typeface="方正正黑简体" pitchFamily="2" charset="-122"/>
              <a:ea typeface="方正正黑简体" pitchFamily="2" charset="-122"/>
            </a:endParaRPr>
          </a:p>
        </p:txBody>
      </p:sp>
      <p:sp>
        <p:nvSpPr>
          <p:cNvPr id="8" name="眉头"/>
          <p:cNvSpPr txBox="1"/>
          <p:nvPr userDrawn="1"/>
        </p:nvSpPr>
        <p:spPr>
          <a:xfrm>
            <a:off x="2749573" y="97207"/>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章节标题二</a:t>
            </a:r>
            <a:endParaRPr lang="zh-CN" altLang="en-US" sz="1600" kern="0" dirty="0">
              <a:solidFill>
                <a:schemeClr val="bg1"/>
              </a:solidFill>
              <a:latin typeface="方正正黑简体" pitchFamily="2" charset="-122"/>
              <a:ea typeface="方正正黑简体" pitchFamily="2" charset="-122"/>
            </a:endParaRPr>
          </a:p>
        </p:txBody>
      </p:sp>
      <p:sp>
        <p:nvSpPr>
          <p:cNvPr id="9" name="眉头"/>
          <p:cNvSpPr txBox="1"/>
          <p:nvPr userDrawn="1"/>
        </p:nvSpPr>
        <p:spPr>
          <a:xfrm>
            <a:off x="4570519" y="97207"/>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章节标题三</a:t>
            </a:r>
            <a:endParaRPr lang="zh-CN" altLang="en-US" sz="1600" kern="0" dirty="0">
              <a:solidFill>
                <a:schemeClr val="bg1"/>
              </a:solidFill>
              <a:latin typeface="方正正黑简体" pitchFamily="2" charset="-122"/>
              <a:ea typeface="方正正黑简体" pitchFamily="2" charset="-122"/>
            </a:endParaRPr>
          </a:p>
        </p:txBody>
      </p:sp>
      <p:sp>
        <p:nvSpPr>
          <p:cNvPr id="10" name="眉头"/>
          <p:cNvSpPr txBox="1"/>
          <p:nvPr userDrawn="1"/>
        </p:nvSpPr>
        <p:spPr>
          <a:xfrm>
            <a:off x="6391464" y="97207"/>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章节标题四</a:t>
            </a:r>
            <a:endParaRPr lang="zh-CN" altLang="en-US" sz="1600" kern="0" dirty="0">
              <a:solidFill>
                <a:schemeClr val="bg1"/>
              </a:solidFill>
              <a:latin typeface="方正正黑简体" pitchFamily="2" charset="-122"/>
              <a:ea typeface="方正正黑简体" pitchFamily="2" charset="-122"/>
            </a:endParaRPr>
          </a:p>
        </p:txBody>
      </p:sp>
      <p:sp>
        <p:nvSpPr>
          <p:cNvPr id="11" name="眉头"/>
          <p:cNvSpPr txBox="1"/>
          <p:nvPr userDrawn="1"/>
        </p:nvSpPr>
        <p:spPr>
          <a:xfrm>
            <a:off x="8212409" y="97207"/>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章节标题五</a:t>
            </a:r>
            <a:endParaRPr lang="zh-CN" altLang="en-US" sz="1600" kern="0" dirty="0">
              <a:solidFill>
                <a:schemeClr val="bg1"/>
              </a:solidFill>
              <a:latin typeface="方正正黑简体" pitchFamily="2" charset="-122"/>
              <a:ea typeface="方正正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眉头"/>
          <p:cNvSpPr>
            <a:spLocks noChangeArrowheads="1"/>
          </p:cNvSpPr>
          <p:nvPr userDrawn="1"/>
        </p:nvSpPr>
        <p:spPr bwMode="auto">
          <a:xfrm>
            <a:off x="0" y="0"/>
            <a:ext cx="12192000" cy="553179"/>
          </a:xfrm>
          <a:prstGeom prst="rect">
            <a:avLst/>
          </a:prstGeom>
          <a:solidFill>
            <a:schemeClr val="bg1">
              <a:lumMod val="75000"/>
            </a:schemeClr>
          </a:solidFill>
          <a:ln>
            <a:noFill/>
          </a:ln>
        </p:spPr>
        <p:txBody>
          <a:bodyPr vert="horz" wrap="square" lIns="121920" tIns="60960" rIns="121920" bIns="60960" numCol="1" anchor="t" anchorCtr="0" compatLnSpc="1"/>
          <a:lstStyle/>
          <a:p>
            <a:pPr defTabSz="1218565"/>
            <a:endParaRPr lang="zh-CN" altLang="en-US" sz="2400" kern="0">
              <a:solidFill>
                <a:sysClr val="windowText" lastClr="000000"/>
              </a:solidFill>
            </a:endParaRPr>
          </a:p>
        </p:txBody>
      </p:sp>
      <p:sp>
        <p:nvSpPr>
          <p:cNvPr id="7" name="Freeform 5"/>
          <p:cNvSpPr>
            <a:spLocks noEditPoints="1"/>
          </p:cNvSpPr>
          <p:nvPr userDrawn="1"/>
        </p:nvSpPr>
        <p:spPr bwMode="auto">
          <a:xfrm>
            <a:off x="2338767" y="-15709"/>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vert="horz" wrap="square" lIns="121920" tIns="60960" rIns="121920" bIns="60960" numCol="1" anchor="t" anchorCtr="0" compatLnSpc="1"/>
          <a:lstStyle/>
          <a:p>
            <a:pPr defTabSz="1218565"/>
            <a:endParaRPr lang="zh-CN" altLang="en-US" sz="2400" kern="0">
              <a:solidFill>
                <a:srgbClr val="000000"/>
              </a:solidFill>
            </a:endParaRPr>
          </a:p>
        </p:txBody>
      </p:sp>
      <p:sp>
        <p:nvSpPr>
          <p:cNvPr id="8" name="眉头"/>
          <p:cNvSpPr txBox="1"/>
          <p:nvPr userDrawn="1"/>
        </p:nvSpPr>
        <p:spPr>
          <a:xfrm>
            <a:off x="648498"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章节标题一</a:t>
            </a:r>
            <a:endParaRPr lang="zh-CN" altLang="en-US" sz="1600" kern="0" dirty="0">
              <a:solidFill>
                <a:schemeClr val="bg1"/>
              </a:solidFill>
              <a:latin typeface="方正正黑简体" pitchFamily="2" charset="-122"/>
              <a:ea typeface="方正正黑简体" pitchFamily="2" charset="-122"/>
            </a:endParaRPr>
          </a:p>
        </p:txBody>
      </p:sp>
      <p:sp>
        <p:nvSpPr>
          <p:cNvPr id="9" name="眉头"/>
          <p:cNvSpPr txBox="1"/>
          <p:nvPr userDrawn="1"/>
        </p:nvSpPr>
        <p:spPr>
          <a:xfrm>
            <a:off x="2671062"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章节标题二</a:t>
            </a:r>
            <a:endParaRPr lang="zh-CN" altLang="en-US" sz="1600" kern="0" dirty="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章节标题三</a:t>
            </a:r>
            <a:endParaRPr lang="zh-CN" altLang="en-US" sz="1600" kern="0" dirty="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章节标题四</a:t>
            </a:r>
            <a:endParaRPr lang="zh-CN" altLang="en-US" sz="1600" kern="0" dirty="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章节标题五</a:t>
            </a:r>
            <a:endParaRPr lang="zh-CN" altLang="en-US" sz="1600" kern="0" dirty="0">
              <a:solidFill>
                <a:schemeClr val="bg1"/>
              </a:solidFill>
              <a:latin typeface="方正正黑简体" pitchFamily="2" charset="-122"/>
              <a:ea typeface="方正正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眉头"/>
          <p:cNvSpPr>
            <a:spLocks noChangeArrowheads="1"/>
          </p:cNvSpPr>
          <p:nvPr userDrawn="1"/>
        </p:nvSpPr>
        <p:spPr bwMode="auto">
          <a:xfrm>
            <a:off x="0" y="0"/>
            <a:ext cx="12192000" cy="553179"/>
          </a:xfrm>
          <a:prstGeom prst="rect">
            <a:avLst/>
          </a:prstGeom>
          <a:solidFill>
            <a:schemeClr val="bg1">
              <a:lumMod val="75000"/>
            </a:schemeClr>
          </a:solidFill>
          <a:ln>
            <a:noFill/>
          </a:ln>
        </p:spPr>
        <p:txBody>
          <a:bodyPr vert="horz" wrap="square" lIns="121920" tIns="60960" rIns="121920" bIns="60960" numCol="1" anchor="t" anchorCtr="0" compatLnSpc="1"/>
          <a:lstStyle/>
          <a:p>
            <a:pPr defTabSz="1218565"/>
            <a:endParaRPr lang="zh-CN" altLang="en-US" sz="2400" kern="0">
              <a:solidFill>
                <a:sysClr val="windowText" lastClr="000000"/>
              </a:solidFill>
            </a:endParaRPr>
          </a:p>
        </p:txBody>
      </p:sp>
      <p:sp>
        <p:nvSpPr>
          <p:cNvPr id="7" name="Freeform 5"/>
          <p:cNvSpPr>
            <a:spLocks noEditPoints="1"/>
          </p:cNvSpPr>
          <p:nvPr userDrawn="1"/>
        </p:nvSpPr>
        <p:spPr bwMode="auto">
          <a:xfrm>
            <a:off x="4068110" y="0"/>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vert="horz" wrap="square" lIns="121920" tIns="60960" rIns="121920" bIns="60960" numCol="1" anchor="t" anchorCtr="0" compatLnSpc="1"/>
          <a:lstStyle/>
          <a:p>
            <a:pPr defTabSz="1218565"/>
            <a:endParaRPr lang="zh-CN" altLang="en-US" sz="2400" kern="0">
              <a:solidFill>
                <a:srgbClr val="000000"/>
              </a:solidFill>
            </a:endParaRPr>
          </a:p>
        </p:txBody>
      </p:sp>
      <p:sp>
        <p:nvSpPr>
          <p:cNvPr id="8" name="眉头"/>
          <p:cNvSpPr txBox="1"/>
          <p:nvPr userDrawn="1"/>
        </p:nvSpPr>
        <p:spPr>
          <a:xfrm>
            <a:off x="648498"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章节标题一</a:t>
            </a:r>
            <a:endParaRPr lang="zh-CN" altLang="en-US" sz="1600" kern="0" dirty="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章节标题二</a:t>
            </a:r>
            <a:endParaRPr lang="zh-CN" altLang="en-US" sz="1600" kern="0" dirty="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章节标题三</a:t>
            </a:r>
            <a:endParaRPr lang="zh-CN" altLang="en-US" sz="1600" kern="0" dirty="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章节标题四</a:t>
            </a:r>
            <a:endParaRPr lang="zh-CN" altLang="en-US" sz="1600" kern="0" dirty="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章节标题五</a:t>
            </a:r>
            <a:endParaRPr lang="zh-CN" altLang="en-US" sz="1600" kern="0" dirty="0">
              <a:solidFill>
                <a:schemeClr val="bg1"/>
              </a:solidFill>
              <a:latin typeface="方正正黑简体" pitchFamily="2" charset="-122"/>
              <a:ea typeface="方正正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眉头"/>
          <p:cNvSpPr>
            <a:spLocks noChangeArrowheads="1"/>
          </p:cNvSpPr>
          <p:nvPr userDrawn="1"/>
        </p:nvSpPr>
        <p:spPr bwMode="auto">
          <a:xfrm>
            <a:off x="0" y="0"/>
            <a:ext cx="12192000" cy="553179"/>
          </a:xfrm>
          <a:prstGeom prst="rect">
            <a:avLst/>
          </a:prstGeom>
          <a:solidFill>
            <a:schemeClr val="bg1">
              <a:lumMod val="75000"/>
            </a:schemeClr>
          </a:solidFill>
          <a:ln>
            <a:noFill/>
          </a:ln>
        </p:spPr>
        <p:txBody>
          <a:bodyPr vert="horz" wrap="square" lIns="121920" tIns="60960" rIns="121920" bIns="60960" numCol="1" anchor="t" anchorCtr="0" compatLnSpc="1"/>
          <a:lstStyle/>
          <a:p>
            <a:pPr defTabSz="1218565"/>
            <a:endParaRPr lang="zh-CN" altLang="en-US" sz="2400" kern="0">
              <a:solidFill>
                <a:sysClr val="windowText" lastClr="000000"/>
              </a:solidFill>
            </a:endParaRPr>
          </a:p>
        </p:txBody>
      </p:sp>
      <p:sp>
        <p:nvSpPr>
          <p:cNvPr id="7" name="Freeform 5"/>
          <p:cNvSpPr>
            <a:spLocks noEditPoints="1"/>
          </p:cNvSpPr>
          <p:nvPr userDrawn="1"/>
        </p:nvSpPr>
        <p:spPr bwMode="auto">
          <a:xfrm>
            <a:off x="5761471" y="-34070"/>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vert="horz" wrap="square" lIns="121920" tIns="60960" rIns="121920" bIns="60960" numCol="1" anchor="t" anchorCtr="0" compatLnSpc="1"/>
          <a:lstStyle/>
          <a:p>
            <a:pPr defTabSz="1218565"/>
            <a:endParaRPr lang="zh-CN" altLang="en-US" sz="2400" kern="0">
              <a:solidFill>
                <a:srgbClr val="000000"/>
              </a:solidFill>
            </a:endParaRPr>
          </a:p>
        </p:txBody>
      </p:sp>
      <p:sp>
        <p:nvSpPr>
          <p:cNvPr id="8" name="眉头"/>
          <p:cNvSpPr txBox="1"/>
          <p:nvPr userDrawn="1"/>
        </p:nvSpPr>
        <p:spPr>
          <a:xfrm>
            <a:off x="648498"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章节标题一</a:t>
            </a:r>
            <a:endParaRPr lang="zh-CN" altLang="en-US" sz="1600" kern="0" dirty="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章节标题二</a:t>
            </a:r>
            <a:endParaRPr lang="zh-CN" altLang="en-US" sz="1600" kern="0" dirty="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章节标题三</a:t>
            </a:r>
            <a:endParaRPr lang="zh-CN" altLang="en-US" sz="1600" kern="0" dirty="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章节标题四</a:t>
            </a:r>
            <a:endParaRPr lang="zh-CN" altLang="en-US" sz="1600" kern="0" dirty="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8565"/>
            <a:r>
              <a:rPr lang="zh-CN" altLang="en-US" sz="1600" kern="0" dirty="0" smtClean="0">
                <a:solidFill>
                  <a:schemeClr val="bg1"/>
                </a:solidFill>
                <a:latin typeface="方正正黑简体" pitchFamily="2" charset="-122"/>
                <a:ea typeface="方正正黑简体" pitchFamily="2" charset="-122"/>
              </a:rPr>
              <a:t>章节标题五</a:t>
            </a:r>
            <a:endParaRPr lang="zh-CN" altLang="en-US" sz="1600" kern="0" dirty="0">
              <a:solidFill>
                <a:schemeClr val="bg1"/>
              </a:solidFill>
              <a:latin typeface="方正正黑简体" pitchFamily="2" charset="-122"/>
              <a:ea typeface="方正正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9.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81634" tIns="40817" rIns="81634" bIns="40817"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81634" tIns="40817" rIns="81634" bIns="40817"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81634" tIns="40817" rIns="81634" bIns="40817" rtlCol="0" anchor="ctr"/>
          <a:lstStyle>
            <a:lvl1pPr algn="l">
              <a:defRPr sz="1465">
                <a:solidFill>
                  <a:schemeClr val="tx1">
                    <a:tint val="75000"/>
                  </a:schemeClr>
                </a:solidFill>
              </a:defRPr>
            </a:lvl1pPr>
          </a:lstStyle>
          <a:p>
            <a:fld id="{E4DC3B0C-C86F-45B7-914F-B28544627FAA}" type="datetimeFigureOut">
              <a:rPr lang="zh-CN" altLang="en-US" smtClean="0"/>
            </a:fld>
            <a:endParaRPr lang="zh-CN" altLang="en-US"/>
          </a:p>
        </p:txBody>
      </p:sp>
      <p:sp>
        <p:nvSpPr>
          <p:cNvPr id="5" name="页脚占位符 4"/>
          <p:cNvSpPr>
            <a:spLocks noGrp="1"/>
          </p:cNvSpPr>
          <p:nvPr>
            <p:ph type="ftr" sz="quarter" idx="3"/>
          </p:nvPr>
        </p:nvSpPr>
        <p:spPr>
          <a:xfrm>
            <a:off x="4165601" y="6356351"/>
            <a:ext cx="3860800" cy="365125"/>
          </a:xfrm>
          <a:prstGeom prst="rect">
            <a:avLst/>
          </a:prstGeom>
        </p:spPr>
        <p:txBody>
          <a:bodyPr vert="horz" lIns="81634" tIns="40817" rIns="81634" bIns="40817" rtlCol="0" anchor="ctr"/>
          <a:lstStyle>
            <a:lvl1pPr algn="ctr">
              <a:defRPr sz="146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81634" tIns="40817" rIns="81634" bIns="40817" rtlCol="0" anchor="ctr"/>
          <a:lstStyle>
            <a:lvl1pPr algn="r">
              <a:defRPr sz="1465">
                <a:solidFill>
                  <a:schemeClr val="tx1">
                    <a:tint val="75000"/>
                  </a:schemeClr>
                </a:solidFill>
              </a:defRPr>
            </a:lvl1pPr>
          </a:lstStyle>
          <a:p>
            <a:fld id="{AE8B2EFA-B0D9-43AE-BC6F-426EE09EDED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65"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35"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35" kern="1200">
          <a:solidFill>
            <a:schemeClr val="tx1"/>
          </a:solidFill>
          <a:latin typeface="+mn-lt"/>
          <a:ea typeface="+mn-ea"/>
          <a:cs typeface="+mn-cs"/>
        </a:defRPr>
      </a:lvl1pPr>
      <a:lvl2pPr marL="544195" algn="l" defTabSz="1088390" rtl="0" eaLnBrk="1" latinLnBrk="0" hangingPunct="1">
        <a:defRPr sz="2135" kern="1200">
          <a:solidFill>
            <a:schemeClr val="tx1"/>
          </a:solidFill>
          <a:latin typeface="+mn-lt"/>
          <a:ea typeface="+mn-ea"/>
          <a:cs typeface="+mn-cs"/>
        </a:defRPr>
      </a:lvl2pPr>
      <a:lvl3pPr marL="1088390" algn="l" defTabSz="1088390" rtl="0" eaLnBrk="1" latinLnBrk="0" hangingPunct="1">
        <a:defRPr sz="2135" kern="1200">
          <a:solidFill>
            <a:schemeClr val="tx1"/>
          </a:solidFill>
          <a:latin typeface="+mn-lt"/>
          <a:ea typeface="+mn-ea"/>
          <a:cs typeface="+mn-cs"/>
        </a:defRPr>
      </a:lvl3pPr>
      <a:lvl4pPr marL="1632585" algn="l" defTabSz="1088390" rtl="0" eaLnBrk="1" latinLnBrk="0" hangingPunct="1">
        <a:defRPr sz="2135" kern="1200">
          <a:solidFill>
            <a:schemeClr val="tx1"/>
          </a:solidFill>
          <a:latin typeface="+mn-lt"/>
          <a:ea typeface="+mn-ea"/>
          <a:cs typeface="+mn-cs"/>
        </a:defRPr>
      </a:lvl4pPr>
      <a:lvl5pPr marL="2176780" algn="l" defTabSz="1088390" rtl="0" eaLnBrk="1" latinLnBrk="0" hangingPunct="1">
        <a:defRPr sz="2135" kern="1200">
          <a:solidFill>
            <a:schemeClr val="tx1"/>
          </a:solidFill>
          <a:latin typeface="+mn-lt"/>
          <a:ea typeface="+mn-ea"/>
          <a:cs typeface="+mn-cs"/>
        </a:defRPr>
      </a:lvl5pPr>
      <a:lvl6pPr marL="2720975" algn="l" defTabSz="1088390" rtl="0" eaLnBrk="1" latinLnBrk="0" hangingPunct="1">
        <a:defRPr sz="2135" kern="1200">
          <a:solidFill>
            <a:schemeClr val="tx1"/>
          </a:solidFill>
          <a:latin typeface="+mn-lt"/>
          <a:ea typeface="+mn-ea"/>
          <a:cs typeface="+mn-cs"/>
        </a:defRPr>
      </a:lvl6pPr>
      <a:lvl7pPr marL="3265170" algn="l" defTabSz="1088390" rtl="0" eaLnBrk="1" latinLnBrk="0" hangingPunct="1">
        <a:defRPr sz="2135" kern="1200">
          <a:solidFill>
            <a:schemeClr val="tx1"/>
          </a:solidFill>
          <a:latin typeface="+mn-lt"/>
          <a:ea typeface="+mn-ea"/>
          <a:cs typeface="+mn-cs"/>
        </a:defRPr>
      </a:lvl7pPr>
      <a:lvl8pPr marL="3809365" algn="l" defTabSz="1088390" rtl="0" eaLnBrk="1" latinLnBrk="0" hangingPunct="1">
        <a:defRPr sz="2135" kern="1200">
          <a:solidFill>
            <a:schemeClr val="tx1"/>
          </a:solidFill>
          <a:latin typeface="+mn-lt"/>
          <a:ea typeface="+mn-ea"/>
          <a:cs typeface="+mn-cs"/>
        </a:defRPr>
      </a:lvl8pPr>
      <a:lvl9pPr marL="4353560" algn="l" defTabSz="1088390"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themeOverride" Target="../theme/themeOverride1.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8.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2.pn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9" Type="http://schemas.openxmlformats.org/officeDocument/2006/relationships/slide" Target="slide1.xml"/><Relationship Id="rId8" Type="http://schemas.microsoft.com/office/2007/relationships/hdphoto" Target="../media/image25.png"/><Relationship Id="rId7" Type="http://schemas.openxmlformats.org/officeDocument/2006/relationships/image" Target="../media/image24.png"/><Relationship Id="rId6" Type="http://schemas.microsoft.com/office/2007/relationships/hdphoto" Target="../media/image23.png"/><Relationship Id="rId5" Type="http://schemas.openxmlformats.org/officeDocument/2006/relationships/image" Target="../media/image22.png"/><Relationship Id="rId4" Type="http://schemas.microsoft.com/office/2007/relationships/hdphoto" Target="../media/image21.png"/><Relationship Id="rId3" Type="http://schemas.openxmlformats.org/officeDocument/2006/relationships/image" Target="../media/image20.png"/><Relationship Id="rId2" Type="http://schemas.microsoft.com/office/2007/relationships/hdphoto" Target="../media/image19.png"/><Relationship Id="rId10" Type="http://schemas.openxmlformats.org/officeDocument/2006/relationships/slideLayout" Target="../slideLayouts/slideLayout3.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椭圆 9"/>
          <p:cNvSpPr/>
          <p:nvPr/>
        </p:nvSpPr>
        <p:spPr>
          <a:xfrm>
            <a:off x="7371129" y="6112768"/>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1" name="椭圆 10"/>
          <p:cNvSpPr/>
          <p:nvPr/>
        </p:nvSpPr>
        <p:spPr>
          <a:xfrm>
            <a:off x="10793081" y="6572528"/>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3" name="椭圆 12"/>
          <p:cNvSpPr/>
          <p:nvPr/>
        </p:nvSpPr>
        <p:spPr>
          <a:xfrm>
            <a:off x="3402299" y="5970855"/>
            <a:ext cx="575369" cy="575369"/>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4" name="椭圆 13"/>
          <p:cNvSpPr/>
          <p:nvPr/>
        </p:nvSpPr>
        <p:spPr>
          <a:xfrm rot="13980000">
            <a:off x="5288486" y="6355845"/>
            <a:ext cx="305673" cy="305673"/>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5" name="椭圆 14"/>
          <p:cNvSpPr/>
          <p:nvPr/>
        </p:nvSpPr>
        <p:spPr>
          <a:xfrm rot="13980000">
            <a:off x="4693682" y="5951626"/>
            <a:ext cx="584982" cy="584982"/>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6" name="椭圆 15"/>
          <p:cNvSpPr/>
          <p:nvPr/>
        </p:nvSpPr>
        <p:spPr>
          <a:xfrm>
            <a:off x="6094955" y="6345536"/>
            <a:ext cx="287684" cy="287684"/>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17" name="椭圆 16"/>
          <p:cNvSpPr/>
          <p:nvPr/>
        </p:nvSpPr>
        <p:spPr>
          <a:xfrm>
            <a:off x="5334620" y="5645932"/>
            <a:ext cx="377130" cy="377130"/>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39" name="椭圆 38"/>
          <p:cNvSpPr/>
          <p:nvPr/>
        </p:nvSpPr>
        <p:spPr>
          <a:xfrm rot="13980000">
            <a:off x="8746270" y="6422527"/>
            <a:ext cx="305673" cy="305673"/>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3" name="椭圆 42"/>
          <p:cNvSpPr/>
          <p:nvPr/>
        </p:nvSpPr>
        <p:spPr>
          <a:xfrm>
            <a:off x="9897151" y="5970632"/>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4" name="椭圆 43"/>
          <p:cNvSpPr/>
          <p:nvPr/>
        </p:nvSpPr>
        <p:spPr>
          <a:xfrm>
            <a:off x="9234571" y="6023062"/>
            <a:ext cx="575369" cy="575369"/>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8" name="椭圆 47"/>
          <p:cNvSpPr/>
          <p:nvPr/>
        </p:nvSpPr>
        <p:spPr>
          <a:xfrm>
            <a:off x="4025487" y="5354970"/>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9" name="椭圆 48"/>
          <p:cNvSpPr/>
          <p:nvPr/>
        </p:nvSpPr>
        <p:spPr>
          <a:xfrm>
            <a:off x="10942378" y="5698602"/>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0" name="椭圆 49"/>
          <p:cNvSpPr/>
          <p:nvPr/>
        </p:nvSpPr>
        <p:spPr>
          <a:xfrm>
            <a:off x="7960814" y="5586708"/>
            <a:ext cx="575369" cy="575369"/>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1" name="椭圆 50"/>
          <p:cNvSpPr/>
          <p:nvPr/>
        </p:nvSpPr>
        <p:spPr>
          <a:xfrm rot="13980000">
            <a:off x="8352366" y="6262746"/>
            <a:ext cx="305673" cy="305673"/>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2" name="椭圆 51"/>
          <p:cNvSpPr/>
          <p:nvPr/>
        </p:nvSpPr>
        <p:spPr>
          <a:xfrm rot="13980000">
            <a:off x="6649064" y="6229896"/>
            <a:ext cx="584982" cy="584982"/>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3" name="椭圆 52"/>
          <p:cNvSpPr/>
          <p:nvPr/>
        </p:nvSpPr>
        <p:spPr>
          <a:xfrm>
            <a:off x="6244252" y="5471610"/>
            <a:ext cx="287684" cy="287684"/>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4" name="椭圆 53"/>
          <p:cNvSpPr/>
          <p:nvPr/>
        </p:nvSpPr>
        <p:spPr>
          <a:xfrm>
            <a:off x="2608325" y="6221301"/>
            <a:ext cx="377130" cy="377130"/>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5" name="椭圆 54"/>
          <p:cNvSpPr/>
          <p:nvPr/>
        </p:nvSpPr>
        <p:spPr>
          <a:xfrm rot="13980000">
            <a:off x="8895567" y="5548601"/>
            <a:ext cx="305673" cy="305673"/>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6" name="椭圆 55"/>
          <p:cNvSpPr/>
          <p:nvPr/>
        </p:nvSpPr>
        <p:spPr>
          <a:xfrm>
            <a:off x="10613112" y="5151977"/>
            <a:ext cx="463475" cy="463475"/>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57" name="椭圆 56"/>
          <p:cNvSpPr/>
          <p:nvPr/>
        </p:nvSpPr>
        <p:spPr>
          <a:xfrm>
            <a:off x="11616631" y="5949690"/>
            <a:ext cx="575369" cy="575369"/>
          </a:xfrm>
          <a:prstGeom prst="ellipse">
            <a:avLst/>
          </a:prstGeom>
          <a:solidFill>
            <a:srgbClr val="0070C0"/>
          </a:solidFill>
          <a:ln w="28575" cap="flat" cmpd="sng" algn="ctr">
            <a:solidFill>
              <a:srgbClr val="F2F2F2"/>
            </a:solidFill>
            <a:prstDash val="solid"/>
          </a:ln>
          <a:effectLst>
            <a:outerShdw blurRad="88900" dist="75434" dir="2699997" algn="ctr" rotWithShape="0">
              <a:srgbClr val="000000">
                <a:alpha val="23000"/>
              </a:s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7" name="椭圆 46"/>
          <p:cNvSpPr/>
          <p:nvPr/>
        </p:nvSpPr>
        <p:spPr>
          <a:xfrm>
            <a:off x="1101686" y="1386700"/>
            <a:ext cx="3120488" cy="3120488"/>
          </a:xfrm>
          <a:prstGeom prst="ellipse">
            <a:avLst/>
          </a:prstGeom>
          <a:noFill/>
          <a:ln w="12700" cap="flat" cmpd="sng" algn="ctr">
            <a:solidFill>
              <a:srgbClr val="0070C0"/>
            </a:solidFill>
            <a:prstDash val="solid"/>
          </a:ln>
          <a:effectLst/>
        </p:spPr>
        <p:txBody>
          <a:bodyPr rtlCol="0" anchor="ctr"/>
          <a:lstStyle/>
          <a:p>
            <a:pPr algn="ctr" defTabSz="1088390">
              <a:defRPr/>
            </a:pPr>
            <a:endParaRPr lang="zh-CN" altLang="en-US" sz="3200" kern="0">
              <a:solidFill>
                <a:schemeClr val="bg1"/>
              </a:solidFill>
              <a:cs typeface="+mn-ea"/>
              <a:sym typeface="+mn-lt"/>
            </a:endParaRPr>
          </a:p>
        </p:txBody>
      </p:sp>
      <p:sp>
        <p:nvSpPr>
          <p:cNvPr id="22" name="椭圆 21"/>
          <p:cNvSpPr/>
          <p:nvPr/>
        </p:nvSpPr>
        <p:spPr>
          <a:xfrm>
            <a:off x="1600212" y="1902661"/>
            <a:ext cx="2123437" cy="2123436"/>
          </a:xfrm>
          <a:prstGeom prst="ellipse">
            <a:avLst/>
          </a:prstGeom>
          <a:gradFill flip="none" rotWithShape="1">
            <a:gsLst>
              <a:gs pos="0">
                <a:srgbClr val="BFBFBF"/>
              </a:gs>
              <a:gs pos="52000">
                <a:srgbClr val="FFFFFF"/>
              </a:gs>
              <a:gs pos="100000">
                <a:srgbClr val="0070C0">
                  <a:tint val="0"/>
                </a:srgbClr>
              </a:gs>
            </a:gsLst>
            <a:lin ang="2700000" scaled="1"/>
            <a:tileRect/>
          </a:gradFill>
          <a:ln w="73025" cap="flat" cmpd="sng" algn="ctr">
            <a:solidFill>
              <a:srgbClr val="F2F2F2"/>
            </a:solidFill>
            <a:prstDash val="solid"/>
          </a:ln>
          <a:effectLst>
            <a:outerShdw blurRad="190500" dist="254000" dir="2699985" rotWithShape="0">
              <a:scrgbClr r="0" g="0" b="0">
                <a:alpha val="23000"/>
              </a:scrgbClr>
            </a:outerShdw>
          </a:effectLst>
        </p:spPr>
        <p:txBody>
          <a:bodyPr rtlCol="0" anchor="ctr"/>
          <a:lstStyle/>
          <a:p>
            <a:pPr algn="ctr" defTabSz="1088390">
              <a:defRPr/>
            </a:pPr>
            <a:endParaRPr lang="zh-CN" altLang="en-US" sz="3200" kern="0">
              <a:solidFill>
                <a:srgbClr val="000000"/>
              </a:solidFill>
              <a:cs typeface="+mn-ea"/>
              <a:sym typeface="+mn-lt"/>
            </a:endParaRPr>
          </a:p>
        </p:txBody>
      </p:sp>
      <p:sp>
        <p:nvSpPr>
          <p:cNvPr id="40" name="TextBox 39"/>
          <p:cNvSpPr txBox="1"/>
          <p:nvPr/>
        </p:nvSpPr>
        <p:spPr>
          <a:xfrm>
            <a:off x="4803140" y="2304415"/>
            <a:ext cx="5733415" cy="1650365"/>
          </a:xfrm>
          <a:prstGeom prst="rect">
            <a:avLst/>
          </a:prstGeom>
          <a:noFill/>
        </p:spPr>
        <p:txBody>
          <a:bodyPr wrap="square" rtlCol="0">
            <a:spAutoFit/>
          </a:bodyPr>
          <a:lstStyle/>
          <a:p>
            <a:pPr algn="ctr"/>
            <a:r>
              <a:rPr lang="zh-CN" altLang="en-US" sz="5065" b="1" spc="213" dirty="0" smtClean="0">
                <a:cs typeface="+mn-ea"/>
                <a:sym typeface="+mn-lt"/>
              </a:rPr>
              <a:t>触摸思维 建构概念  </a:t>
            </a:r>
            <a:endParaRPr lang="zh-CN" altLang="en-US" sz="5065" b="1" spc="213" dirty="0" smtClean="0">
              <a:cs typeface="+mn-ea"/>
              <a:sym typeface="+mn-lt"/>
            </a:endParaRPr>
          </a:p>
          <a:p>
            <a:pPr algn="ctr"/>
            <a:r>
              <a:rPr lang="zh-CN" altLang="en-US" sz="5065" b="1" spc="213" dirty="0" smtClean="0">
                <a:cs typeface="+mn-ea"/>
                <a:sym typeface="+mn-lt"/>
              </a:rPr>
              <a:t>  </a:t>
            </a:r>
            <a:endParaRPr lang="en-US" altLang="zh-CN" sz="5065" b="1" spc="213" dirty="0">
              <a:cs typeface="+mn-ea"/>
              <a:sym typeface="+mn-lt"/>
            </a:endParaRPr>
          </a:p>
        </p:txBody>
      </p:sp>
      <p:sp>
        <p:nvSpPr>
          <p:cNvPr id="41" name="TextBox 7"/>
          <p:cNvSpPr>
            <a:spLocks noChangeArrowheads="1"/>
          </p:cNvSpPr>
          <p:nvPr/>
        </p:nvSpPr>
        <p:spPr bwMode="auto">
          <a:xfrm>
            <a:off x="5711825" y="3542030"/>
            <a:ext cx="648081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defRPr/>
            </a:pPr>
            <a:r>
              <a:rPr lang="en-US" altLang="zh-CN" sz="1865" dirty="0">
                <a:cs typeface="+mn-ea"/>
                <a:sym typeface="+mn-lt"/>
              </a:rPr>
              <a:t>——</a:t>
            </a:r>
            <a:r>
              <a:rPr lang="zh-CN" altLang="en-US" sz="2400" dirty="0">
                <a:ea typeface="宋体" panose="02010600030101010101" pitchFamily="2" charset="-122"/>
                <a:cs typeface="+mn-ea"/>
                <a:sym typeface="+mn-lt"/>
              </a:rPr>
              <a:t>苏教版二下</a:t>
            </a:r>
            <a:r>
              <a:rPr lang="zh-CN" altLang="en-US" sz="2400" dirty="0">
                <a:ea typeface="宋体" panose="02010600030101010101" pitchFamily="2" charset="-122"/>
                <a:cs typeface="+mn-ea"/>
                <a:sym typeface="+mn-lt"/>
              </a:rPr>
              <a:t>《角的初步认识》单元教材分析</a:t>
            </a:r>
            <a:endParaRPr lang="zh-CN" altLang="en-US" sz="2400" dirty="0">
              <a:ea typeface="宋体" panose="02010600030101010101" pitchFamily="2" charset="-122"/>
              <a:cs typeface="+mn-ea"/>
              <a:sym typeface="+mn-lt"/>
            </a:endParaRPr>
          </a:p>
        </p:txBody>
      </p:sp>
      <p:sp>
        <p:nvSpPr>
          <p:cNvPr id="42" name="飞哥PPT眉头"/>
          <p:cNvSpPr>
            <a:spLocks noChangeShapeType="1"/>
          </p:cNvSpPr>
          <p:nvPr/>
        </p:nvSpPr>
        <p:spPr bwMode="auto">
          <a:xfrm>
            <a:off x="4803139" y="3324075"/>
            <a:ext cx="6041711" cy="0"/>
          </a:xfrm>
          <a:prstGeom prst="line">
            <a:avLst/>
          </a:prstGeom>
          <a:noFill/>
          <a:ln w="28575">
            <a:solidFill>
              <a:srgbClr val="0070C0"/>
            </a:solidFill>
            <a:prstDash val="solid"/>
            <a:round/>
            <a:headEnd type="oval" w="med" len="med"/>
            <a:tailEnd type="oval" w="med" len="me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088390">
              <a:defRPr/>
            </a:pPr>
            <a:endParaRPr lang="zh-CN" altLang="en-US" sz="2135" kern="0">
              <a:solidFill>
                <a:schemeClr val="tx2"/>
              </a:solidFill>
              <a:cs typeface="+mn-ea"/>
              <a:sym typeface="+mn-lt"/>
            </a:endParaRPr>
          </a:p>
        </p:txBody>
      </p:sp>
      <p:sp>
        <p:nvSpPr>
          <p:cNvPr id="46" name="椭圆 45"/>
          <p:cNvSpPr/>
          <p:nvPr/>
        </p:nvSpPr>
        <p:spPr>
          <a:xfrm>
            <a:off x="813854" y="1332885"/>
            <a:ext cx="3120488" cy="3120488"/>
          </a:xfrm>
          <a:prstGeom prst="ellipse">
            <a:avLst/>
          </a:prstGeom>
          <a:noFill/>
          <a:ln w="12700" cap="flat" cmpd="sng" algn="ctr">
            <a:noFill/>
            <a:prstDash val="solid"/>
          </a:ln>
          <a:effectLst/>
        </p:spPr>
        <p:txBody>
          <a:bodyPr rtlCol="0" anchor="ctr"/>
          <a:lstStyle/>
          <a:p>
            <a:pPr algn="ctr" defTabSz="1088390">
              <a:defRPr/>
            </a:pPr>
            <a:endParaRPr lang="zh-CN" altLang="en-US" sz="3200" kern="0">
              <a:solidFill>
                <a:schemeClr val="bg1"/>
              </a:solidFill>
              <a:cs typeface="+mn-ea"/>
              <a:sym typeface="+mn-lt"/>
            </a:endParaRPr>
          </a:p>
        </p:txBody>
      </p:sp>
      <p:sp>
        <p:nvSpPr>
          <p:cNvPr id="12" name="椭圆 11"/>
          <p:cNvSpPr/>
          <p:nvPr/>
        </p:nvSpPr>
        <p:spPr>
          <a:xfrm>
            <a:off x="2379096" y="4207139"/>
            <a:ext cx="513687" cy="513687"/>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3200" kern="0">
              <a:solidFill>
                <a:schemeClr val="bg1"/>
              </a:solidFill>
              <a:cs typeface="+mn-ea"/>
              <a:sym typeface="+mn-lt"/>
            </a:endParaRPr>
          </a:p>
        </p:txBody>
      </p:sp>
      <p:sp>
        <p:nvSpPr>
          <p:cNvPr id="9" name="椭圆 8"/>
          <p:cNvSpPr/>
          <p:nvPr/>
        </p:nvSpPr>
        <p:spPr>
          <a:xfrm>
            <a:off x="3845043" y="2569813"/>
            <a:ext cx="754262" cy="754262"/>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3200" kern="0">
              <a:solidFill>
                <a:schemeClr val="bg1"/>
              </a:solidFill>
              <a:cs typeface="+mn-ea"/>
              <a:sym typeface="+mn-lt"/>
            </a:endParaRPr>
          </a:p>
        </p:txBody>
      </p:sp>
      <p:sp>
        <p:nvSpPr>
          <p:cNvPr id="45" name="椭圆 44"/>
          <p:cNvSpPr/>
          <p:nvPr/>
        </p:nvSpPr>
        <p:spPr>
          <a:xfrm>
            <a:off x="1162907" y="1387356"/>
            <a:ext cx="3120488" cy="3120488"/>
          </a:xfrm>
          <a:prstGeom prst="ellipse">
            <a:avLst/>
          </a:prstGeom>
          <a:noFill/>
          <a:ln w="12700" cap="flat" cmpd="sng" algn="ctr">
            <a:noFill/>
            <a:prstDash val="solid"/>
          </a:ln>
          <a:effectLst/>
        </p:spPr>
        <p:txBody>
          <a:bodyPr rtlCol="0" anchor="ctr"/>
          <a:lstStyle/>
          <a:p>
            <a:pPr algn="ctr" defTabSz="1088390">
              <a:defRPr/>
            </a:pPr>
            <a:endParaRPr lang="zh-CN" altLang="en-US" sz="3200" kern="0">
              <a:solidFill>
                <a:schemeClr val="bg1"/>
              </a:solidFill>
              <a:cs typeface="+mn-ea"/>
              <a:sym typeface="+mn-lt"/>
            </a:endParaRPr>
          </a:p>
        </p:txBody>
      </p:sp>
      <p:sp>
        <p:nvSpPr>
          <p:cNvPr id="23" name="椭圆 22"/>
          <p:cNvSpPr/>
          <p:nvPr/>
        </p:nvSpPr>
        <p:spPr>
          <a:xfrm>
            <a:off x="1136737" y="1387356"/>
            <a:ext cx="3120488" cy="3120488"/>
          </a:xfrm>
          <a:prstGeom prst="ellipse">
            <a:avLst/>
          </a:prstGeom>
          <a:noFill/>
          <a:ln w="12700" cap="flat" cmpd="sng" algn="ctr">
            <a:noFill/>
            <a:prstDash val="solid"/>
          </a:ln>
          <a:effectLst/>
        </p:spPr>
        <p:txBody>
          <a:bodyPr rtlCol="0" anchor="ctr"/>
          <a:lstStyle/>
          <a:p>
            <a:pPr algn="ctr" defTabSz="1088390">
              <a:defRPr/>
            </a:pPr>
            <a:endParaRPr lang="zh-CN" altLang="en-US" sz="3200" kern="0">
              <a:solidFill>
                <a:schemeClr val="bg1"/>
              </a:solidFill>
              <a:cs typeface="+mn-ea"/>
              <a:sym typeface="+mn-lt"/>
            </a:endParaRPr>
          </a:p>
        </p:txBody>
      </p:sp>
      <p:sp>
        <p:nvSpPr>
          <p:cNvPr id="18" name="椭圆 17"/>
          <p:cNvSpPr/>
          <p:nvPr/>
        </p:nvSpPr>
        <p:spPr>
          <a:xfrm>
            <a:off x="1075242" y="2047934"/>
            <a:ext cx="381054" cy="38105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3200" kern="0">
              <a:solidFill>
                <a:srgbClr val="0070C0"/>
              </a:solidFill>
              <a:cs typeface="+mn-ea"/>
              <a:sym typeface="+mn-lt"/>
            </a:endParaRPr>
          </a:p>
        </p:txBody>
      </p:sp>
      <p:sp>
        <p:nvSpPr>
          <p:cNvPr id="2" name="椭圆 1"/>
          <p:cNvSpPr/>
          <p:nvPr/>
        </p:nvSpPr>
        <p:spPr>
          <a:xfrm>
            <a:off x="1600200" y="1902460"/>
            <a:ext cx="2123440" cy="2124710"/>
          </a:xfrm>
          <a:prstGeom prst="ellipse">
            <a:avLst/>
          </a:prstGeom>
          <a:blipFill rotWithShape="1">
            <a:blip r:embed="rId1"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353425" y="4507865"/>
            <a:ext cx="4982845" cy="368300"/>
          </a:xfrm>
          <a:prstGeom prst="rect">
            <a:avLst/>
          </a:prstGeom>
          <a:noFill/>
        </p:spPr>
        <p:txBody>
          <a:bodyPr wrap="square" rtlCol="0">
            <a:spAutoFit/>
          </a:bodyPr>
          <a:lstStyle/>
          <a:p>
            <a:r>
              <a:rPr lang="zh-CN" altLang="en-US"/>
              <a:t>常州市新北区新华实验小学     黄蓉</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4" name="TextBox 3"/>
          <p:cNvSpPr txBox="1">
            <a:spLocks noChangeArrowheads="1"/>
          </p:cNvSpPr>
          <p:nvPr/>
        </p:nvSpPr>
        <p:spPr bwMode="auto">
          <a:xfrm>
            <a:off x="1651000" y="304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二、重视操作体验，丰富角的认识</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descr="3PY[{IA6R$S9MOOTZK@~I)2"/>
          <p:cNvPicPr>
            <a:picLocks noChangeAspect="1"/>
          </p:cNvPicPr>
          <p:nvPr/>
        </p:nvPicPr>
        <p:blipFill>
          <a:blip r:embed="rId1"/>
          <a:stretch>
            <a:fillRect/>
          </a:stretch>
        </p:blipFill>
        <p:spPr>
          <a:xfrm>
            <a:off x="462915" y="4065905"/>
            <a:ext cx="5951855" cy="2314575"/>
          </a:xfrm>
          <a:prstGeom prst="rect">
            <a:avLst/>
          </a:prstGeom>
        </p:spPr>
      </p:pic>
      <p:pic>
        <p:nvPicPr>
          <p:cNvPr id="6" name="图片 5" descr="C:\Users\cc\Desktop\67K{WECZ[}L93)87Z)NG70X.png67K{WECZ[}L93)87Z)NG70X"/>
          <p:cNvPicPr>
            <a:picLocks noChangeAspect="1"/>
          </p:cNvPicPr>
          <p:nvPr/>
        </p:nvPicPr>
        <p:blipFill>
          <a:blip r:embed="rId2"/>
          <a:srcRect/>
          <a:stretch>
            <a:fillRect/>
          </a:stretch>
        </p:blipFill>
        <p:spPr>
          <a:xfrm>
            <a:off x="462915" y="1337945"/>
            <a:ext cx="5952490" cy="2345055"/>
          </a:xfrm>
          <a:prstGeom prst="rect">
            <a:avLst/>
          </a:prstGeom>
        </p:spPr>
      </p:pic>
      <p:sp>
        <p:nvSpPr>
          <p:cNvPr id="7" name="文本框 6"/>
          <p:cNvSpPr txBox="1"/>
          <p:nvPr/>
        </p:nvSpPr>
        <p:spPr>
          <a:xfrm>
            <a:off x="7156450" y="2208530"/>
            <a:ext cx="4187825" cy="521970"/>
          </a:xfrm>
          <a:prstGeom prst="rect">
            <a:avLst/>
          </a:prstGeom>
          <a:noFill/>
        </p:spPr>
        <p:txBody>
          <a:bodyPr wrap="square" rtlCol="0">
            <a:spAutoFit/>
          </a:bodyPr>
          <a:p>
            <a:r>
              <a:rPr lang="zh-CN" altLang="en-US" sz="2800" b="1">
                <a:solidFill>
                  <a:srgbClr val="FF0000"/>
                </a:solidFill>
                <a:latin typeface="方正粗黑宋简体" panose="02000000000000000000" charset="-122"/>
                <a:ea typeface="方正粗黑宋简体" panose="02000000000000000000" charset="-122"/>
              </a:rPr>
              <a:t>进一步感知直角的特征</a:t>
            </a:r>
            <a:endParaRPr lang="zh-CN" altLang="en-US" sz="2800" b="1">
              <a:solidFill>
                <a:srgbClr val="FF0000"/>
              </a:solidFill>
              <a:latin typeface="方正粗黑宋简体" panose="02000000000000000000" charset="-122"/>
              <a:ea typeface="方正粗黑宋简体" panose="02000000000000000000" charset="-122"/>
            </a:endParaRPr>
          </a:p>
        </p:txBody>
      </p:sp>
      <p:sp>
        <p:nvSpPr>
          <p:cNvPr id="8" name="文本框 7"/>
          <p:cNvSpPr txBox="1"/>
          <p:nvPr/>
        </p:nvSpPr>
        <p:spPr>
          <a:xfrm>
            <a:off x="7280910" y="4829810"/>
            <a:ext cx="4187825" cy="521970"/>
          </a:xfrm>
          <a:prstGeom prst="rect">
            <a:avLst/>
          </a:prstGeom>
          <a:noFill/>
        </p:spPr>
        <p:txBody>
          <a:bodyPr wrap="square" rtlCol="0">
            <a:spAutoFit/>
          </a:bodyPr>
          <a:p>
            <a:r>
              <a:rPr lang="zh-CN" altLang="en-US" sz="2800" b="1">
                <a:solidFill>
                  <a:srgbClr val="FF0000"/>
                </a:solidFill>
                <a:latin typeface="方正粗黑宋简体" panose="02000000000000000000" charset="-122"/>
                <a:ea typeface="方正粗黑宋简体" panose="02000000000000000000" charset="-122"/>
              </a:rPr>
              <a:t>巩固对直角的认识</a:t>
            </a:r>
            <a:endParaRPr lang="zh-CN" altLang="en-US" sz="2800" b="1">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三、在辨别比较中，发展数学思维</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27" name="图片 26" descr="H1K5TR8_8YM47_}J81UU@9B"/>
          <p:cNvPicPr>
            <a:picLocks noChangeAspect="1"/>
          </p:cNvPicPr>
          <p:nvPr/>
        </p:nvPicPr>
        <p:blipFill>
          <a:blip r:embed="rId1"/>
          <a:stretch>
            <a:fillRect/>
          </a:stretch>
        </p:blipFill>
        <p:spPr>
          <a:xfrm>
            <a:off x="232410" y="1790065"/>
            <a:ext cx="5314950" cy="3114675"/>
          </a:xfrm>
          <a:prstGeom prst="rect">
            <a:avLst/>
          </a:prstGeom>
        </p:spPr>
      </p:pic>
      <p:sp>
        <p:nvSpPr>
          <p:cNvPr id="5" name="文本框 4"/>
          <p:cNvSpPr txBox="1"/>
          <p:nvPr/>
        </p:nvSpPr>
        <p:spPr>
          <a:xfrm>
            <a:off x="6080760" y="1860550"/>
            <a:ext cx="5789930" cy="1198880"/>
          </a:xfrm>
          <a:prstGeom prst="rect">
            <a:avLst/>
          </a:prstGeom>
          <a:noFill/>
          <a:ln w="9525">
            <a:noFill/>
          </a:ln>
        </p:spPr>
        <p:txBody>
          <a:bodyPr wrap="square">
            <a:spAutoFit/>
          </a:bodyPr>
          <a:p>
            <a:pPr indent="0"/>
            <a:r>
              <a:rPr lang="zh-CN" sz="2400" b="0">
                <a:latin typeface="宋体" panose="02010600030101010101" pitchFamily="2" charset="-122"/>
                <a:ea typeface="宋体" panose="02010600030101010101" pitchFamily="2" charset="-122"/>
                <a:cs typeface="宋体" panose="02010600030101010101" pitchFamily="2" charset="-122"/>
              </a:rPr>
              <a:t>（</a:t>
            </a:r>
            <a:r>
              <a:rPr lang="en-US" altLang="zh-CN" sz="2400" b="0">
                <a:latin typeface="宋体" panose="02010600030101010101" pitchFamily="2" charset="-122"/>
                <a:ea typeface="宋体" panose="02010600030101010101" pitchFamily="2" charset="-122"/>
                <a:cs typeface="宋体" panose="02010600030101010101" pitchFamily="2" charset="-122"/>
              </a:rPr>
              <a:t>1</a:t>
            </a:r>
            <a:r>
              <a:rPr lang="zh-CN" sz="2400" b="0">
                <a:latin typeface="宋体" panose="02010600030101010101" pitchFamily="2" charset="-122"/>
                <a:ea typeface="宋体" panose="02010600030101010101" pitchFamily="2" charset="-122"/>
                <a:cs typeface="宋体" panose="02010600030101010101" pitchFamily="2" charset="-122"/>
              </a:rPr>
              <a:t>）</a:t>
            </a:r>
            <a:r>
              <a:rPr lang="zh-CN" sz="2400" b="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手势</a:t>
            </a:r>
            <a:r>
              <a:rPr lang="zh-CN" sz="2400" b="0">
                <a:latin typeface="宋体" panose="02010600030101010101" pitchFamily="2" charset="-122"/>
                <a:ea typeface="宋体" panose="02010600030101010101" pitchFamily="2" charset="-122"/>
                <a:cs typeface="宋体" panose="02010600030101010101" pitchFamily="2" charset="-122"/>
              </a:rPr>
              <a:t>判断</a:t>
            </a:r>
            <a:endParaRPr lang="zh-CN" sz="2400" b="0">
              <a:latin typeface="宋体" panose="02010600030101010101" pitchFamily="2" charset="-122"/>
              <a:ea typeface="宋体" panose="02010600030101010101" pitchFamily="2" charset="-122"/>
              <a:cs typeface="宋体" panose="02010600030101010101" pitchFamily="2" charset="-122"/>
            </a:endParaRPr>
          </a:p>
          <a:p>
            <a:pPr indent="0"/>
            <a:r>
              <a:rPr 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2</a:t>
            </a:r>
            <a:r>
              <a:rPr lang="zh-CN" sz="2400">
                <a:latin typeface="宋体" panose="02010600030101010101" pitchFamily="2" charset="-122"/>
                <a:ea typeface="宋体" panose="02010600030101010101" pitchFamily="2" charset="-122"/>
                <a:cs typeface="宋体" panose="02010600030101010101" pitchFamily="2" charset="-122"/>
                <a:sym typeface="+mn-ea"/>
              </a:rPr>
              <a:t>）</a:t>
            </a:r>
            <a:r>
              <a:rPr 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追问聚焦</a:t>
            </a:r>
            <a:r>
              <a:rPr lang="zh-CN" sz="2400">
                <a:latin typeface="宋体" panose="02010600030101010101" pitchFamily="2" charset="-122"/>
                <a:ea typeface="宋体" panose="02010600030101010101" pitchFamily="2" charset="-122"/>
                <a:cs typeface="宋体" panose="02010600030101010101" pitchFamily="2" charset="-122"/>
                <a:sym typeface="+mn-ea"/>
              </a:rPr>
              <a:t>：为什么第2、</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4</a:t>
            </a:r>
            <a:r>
              <a:rPr lang="zh-CN" sz="2400">
                <a:latin typeface="宋体" panose="02010600030101010101" pitchFamily="2" charset="-122"/>
                <a:ea typeface="宋体" panose="02010600030101010101" pitchFamily="2" charset="-122"/>
                <a:cs typeface="宋体" panose="02010600030101010101" pitchFamily="2" charset="-122"/>
                <a:sym typeface="+mn-ea"/>
              </a:rPr>
              <a:t>不是角？</a:t>
            </a:r>
            <a:endParaRPr lang="zh-CN" sz="2400">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2" name="文本框 101"/>
          <p:cNvSpPr txBox="1"/>
          <p:nvPr/>
        </p:nvSpPr>
        <p:spPr>
          <a:xfrm>
            <a:off x="6205855" y="3336290"/>
            <a:ext cx="5540375" cy="1568450"/>
          </a:xfrm>
          <a:prstGeom prst="rect">
            <a:avLst/>
          </a:prstGeom>
          <a:noFill/>
          <a:ln w="9525">
            <a:noFill/>
          </a:ln>
        </p:spPr>
        <p:txBody>
          <a:bodyPr wrap="square">
            <a:spAutoFit/>
          </a:bodyPr>
          <a:p>
            <a:pPr lvl="0" algn="l"/>
            <a:r>
              <a:rPr lang="zh-CN" sz="2400" dirty="0">
                <a:latin typeface="宋体" panose="02010600030101010101" pitchFamily="2" charset="-122"/>
                <a:ea typeface="宋体" panose="02010600030101010101" pitchFamily="2" charset="-122"/>
                <a:sym typeface="+mn-ea"/>
              </a:rPr>
              <a:t>①</a:t>
            </a:r>
            <a:r>
              <a:rPr lang="zh-CN" sz="2400" b="1" dirty="0">
                <a:solidFill>
                  <a:srgbClr val="00B050"/>
                </a:solidFill>
                <a:latin typeface="宋体" panose="02010600030101010101" pitchFamily="2" charset="-122"/>
                <a:ea typeface="宋体" panose="02010600030101010101" pitchFamily="2" charset="-122"/>
                <a:sym typeface="+mn-ea"/>
              </a:rPr>
              <a:t>独立思考</a:t>
            </a:r>
            <a:r>
              <a:rPr lang="zh-CN" sz="2400" dirty="0">
                <a:latin typeface="宋体" panose="02010600030101010101" pitchFamily="2" charset="-122"/>
                <a:ea typeface="宋体" panose="02010600030101010101" pitchFamily="2" charset="-122"/>
                <a:sym typeface="+mn-ea"/>
              </a:rPr>
              <a:t>，是角的画上角的标记。</a:t>
            </a:r>
            <a:endParaRPr lang="zh-CN" sz="2400" dirty="0">
              <a:latin typeface="宋体" panose="02010600030101010101" pitchFamily="2" charset="-122"/>
              <a:ea typeface="宋体" panose="02010600030101010101" pitchFamily="2" charset="-122"/>
              <a:sym typeface="+mn-ea"/>
            </a:endParaRPr>
          </a:p>
          <a:p>
            <a:r>
              <a:rPr lang="zh-CN" sz="2400" dirty="0">
                <a:latin typeface="宋体" panose="02010600030101010101" pitchFamily="2" charset="-122"/>
                <a:ea typeface="宋体" panose="02010600030101010101" pitchFamily="2" charset="-122"/>
                <a:sym typeface="+mn-ea"/>
              </a:rPr>
              <a:t>②</a:t>
            </a:r>
            <a:r>
              <a:rPr lang="zh-CN" sz="2400" b="1" dirty="0">
                <a:solidFill>
                  <a:srgbClr val="7030A0"/>
                </a:solidFill>
                <a:latin typeface="宋体" panose="02010600030101010101" pitchFamily="2" charset="-122"/>
                <a:ea typeface="宋体" panose="02010600030101010101" pitchFamily="2" charset="-122"/>
                <a:sym typeface="+mn-ea"/>
              </a:rPr>
              <a:t>小组讨论</a:t>
            </a:r>
            <a:r>
              <a:rPr lang="zh-CN" sz="2400" dirty="0">
                <a:latin typeface="宋体" panose="02010600030101010101" pitchFamily="2" charset="-122"/>
                <a:ea typeface="宋体" panose="02010600030101010101" pitchFamily="2" charset="-122"/>
                <a:sym typeface="+mn-ea"/>
              </a:rPr>
              <a:t>：每张图上各有几个角？你是怎么想的？</a:t>
            </a:r>
            <a:endParaRPr lang="zh-CN" sz="2400" dirty="0">
              <a:latin typeface="宋体" panose="02010600030101010101" pitchFamily="2" charset="-122"/>
              <a:ea typeface="宋体" panose="02010600030101010101" pitchFamily="2" charset="-122"/>
              <a:sym typeface="+mn-ea"/>
            </a:endParaRPr>
          </a:p>
          <a:p>
            <a:r>
              <a:rPr lang="zh-CN" sz="2400" dirty="0">
                <a:latin typeface="宋体" panose="02010600030101010101" pitchFamily="2" charset="-122"/>
                <a:ea typeface="宋体" panose="02010600030101010101" pitchFamily="2" charset="-122"/>
                <a:sym typeface="+mn-ea"/>
              </a:rPr>
              <a:t>③</a:t>
            </a:r>
            <a:r>
              <a:rPr lang="zh-CN" sz="2400" b="1" dirty="0">
                <a:solidFill>
                  <a:srgbClr val="FF9B02"/>
                </a:solidFill>
                <a:latin typeface="宋体" panose="02010600030101010101" pitchFamily="2" charset="-122"/>
                <a:ea typeface="宋体" panose="02010600030101010101" pitchFamily="2" charset="-122"/>
                <a:sym typeface="+mn-ea"/>
              </a:rPr>
              <a:t>全班分享、学生点评</a:t>
            </a:r>
            <a:endParaRPr lang="zh-CN" sz="2400" b="1" dirty="0">
              <a:solidFill>
                <a:srgbClr val="FF9B02"/>
              </a:solidFill>
              <a:latin typeface="宋体" panose="02010600030101010101" pitchFamily="2" charset="-122"/>
              <a:ea typeface="宋体" panose="02010600030101010101" pitchFamily="2" charset="-122"/>
              <a:sym typeface="+mn-ea"/>
            </a:endParaRPr>
          </a:p>
        </p:txBody>
      </p:sp>
      <p:sp>
        <p:nvSpPr>
          <p:cNvPr id="28" name="文本框 27"/>
          <p:cNvSpPr txBox="1"/>
          <p:nvPr/>
        </p:nvSpPr>
        <p:spPr>
          <a:xfrm>
            <a:off x="1129030" y="5414645"/>
            <a:ext cx="9888220" cy="829945"/>
          </a:xfrm>
          <a:prstGeom prst="rect">
            <a:avLst/>
          </a:prstGeom>
          <a:noFill/>
        </p:spPr>
        <p:txBody>
          <a:bodyPr wrap="square" rtlCol="0">
            <a:spAutoFit/>
          </a:bodyPr>
          <a:p>
            <a:r>
              <a:rPr lang="en-US" altLang="zh-CN" sz="2400" b="1">
                <a:latin typeface="黑体" panose="02010609060101010101" charset="-122"/>
                <a:ea typeface="黑体" panose="02010609060101010101" charset="-122"/>
              </a:rPr>
              <a:t>    </a:t>
            </a:r>
            <a:r>
              <a:rPr lang="zh-CN" altLang="en-US" sz="2400" b="1">
                <a:latin typeface="黑体" panose="02010609060101010101" charset="-122"/>
                <a:ea typeface="黑体" panose="02010609060101010101" charset="-122"/>
              </a:rPr>
              <a:t>在比较、判断、数角中进一步丰富和巩固对角的基本特征的认识和体验，学会辨别一个图形是不是角的方法，加强对平面图形特征的感知。</a:t>
            </a:r>
            <a:endParaRPr lang="zh-CN" altLang="en-US" sz="2400" b="1">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三、在辨别比较中，发展数学思维</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26" name="图片 25" descr="F_6IMXPZIJ}3SWC2BEZYPDJ"/>
          <p:cNvPicPr>
            <a:picLocks noChangeAspect="1"/>
          </p:cNvPicPr>
          <p:nvPr/>
        </p:nvPicPr>
        <p:blipFill>
          <a:blip r:embed="rId1"/>
          <a:stretch>
            <a:fillRect/>
          </a:stretch>
        </p:blipFill>
        <p:spPr>
          <a:xfrm>
            <a:off x="365760" y="1990725"/>
            <a:ext cx="6081395" cy="4283075"/>
          </a:xfrm>
          <a:prstGeom prst="rect">
            <a:avLst/>
          </a:prstGeom>
        </p:spPr>
      </p:pic>
      <p:sp>
        <p:nvSpPr>
          <p:cNvPr id="30" name="文本框 29"/>
          <p:cNvSpPr txBox="1"/>
          <p:nvPr/>
        </p:nvSpPr>
        <p:spPr>
          <a:xfrm>
            <a:off x="6965950" y="2919095"/>
            <a:ext cx="4740910" cy="1938020"/>
          </a:xfrm>
          <a:prstGeom prst="rect">
            <a:avLst/>
          </a:prstGeom>
          <a:noFill/>
        </p:spPr>
        <p:txBody>
          <a:bodyPr wrap="square" rtlCol="0">
            <a:spAutoFit/>
          </a:bodyPr>
          <a:p>
            <a:r>
              <a:rPr lang="en-US" altLang="zh-CN" sz="2400" b="1">
                <a:latin typeface="黑体" panose="02010609060101010101" charset="-122"/>
                <a:ea typeface="黑体" panose="02010609060101010101" charset="-122"/>
              </a:rPr>
              <a:t>   </a:t>
            </a:r>
            <a:r>
              <a:rPr lang="zh-CN" altLang="en-US" sz="2400" b="1">
                <a:latin typeface="黑体" panose="02010609060101010101" charset="-122"/>
                <a:ea typeface="黑体" panose="02010609060101010101" charset="-122"/>
              </a:rPr>
              <a:t>在判断观察交流中</a:t>
            </a:r>
            <a:r>
              <a:rPr lang="zh-CN" altLang="en-US" sz="2400" b="1">
                <a:latin typeface="黑体" panose="02010609060101010101" charset="-122"/>
                <a:ea typeface="黑体" panose="02010609060101010101" charset="-122"/>
              </a:rPr>
              <a:t>进一步巩固对直角、锐角和钝角的直观认识，掌握判断这三种角的基本方法，获得长方形、正方形四个角都是直角的初步体验。</a:t>
            </a:r>
            <a:endParaRPr lang="zh-CN" altLang="en-US" sz="2400" b="1">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三、在辨别比较中，发展数学思维</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26" name="图片 25" descr="F_6IMXPZIJ}3SWC2BEZYPDJ"/>
          <p:cNvPicPr>
            <a:picLocks noChangeAspect="1"/>
          </p:cNvPicPr>
          <p:nvPr/>
        </p:nvPicPr>
        <p:blipFill>
          <a:blip r:embed="rId1"/>
          <a:stretch>
            <a:fillRect/>
          </a:stretch>
        </p:blipFill>
        <p:spPr>
          <a:xfrm>
            <a:off x="6709410" y="1307465"/>
            <a:ext cx="5102225" cy="3176270"/>
          </a:xfrm>
          <a:prstGeom prst="rect">
            <a:avLst/>
          </a:prstGeom>
        </p:spPr>
      </p:pic>
      <p:pic>
        <p:nvPicPr>
          <p:cNvPr id="27" name="图片 26" descr="H1K5TR8_8YM47_}J81UU@9B"/>
          <p:cNvPicPr>
            <a:picLocks noChangeAspect="1"/>
          </p:cNvPicPr>
          <p:nvPr/>
        </p:nvPicPr>
        <p:blipFill>
          <a:blip r:embed="rId2"/>
          <a:stretch>
            <a:fillRect/>
          </a:stretch>
        </p:blipFill>
        <p:spPr>
          <a:xfrm>
            <a:off x="120015" y="1307465"/>
            <a:ext cx="5314950" cy="3114675"/>
          </a:xfrm>
          <a:prstGeom prst="rect">
            <a:avLst/>
          </a:prstGeom>
        </p:spPr>
      </p:pic>
      <p:sp>
        <p:nvSpPr>
          <p:cNvPr id="2" name="文本框 1"/>
          <p:cNvSpPr txBox="1"/>
          <p:nvPr/>
        </p:nvSpPr>
        <p:spPr>
          <a:xfrm>
            <a:off x="5655628" y="1802130"/>
            <a:ext cx="666115" cy="706755"/>
          </a:xfrm>
          <a:prstGeom prst="rect">
            <a:avLst/>
          </a:prstGeom>
          <a:noFill/>
        </p:spPr>
        <p:txBody>
          <a:bodyPr wrap="square" rtlCol="0">
            <a:spAutoFit/>
          </a:bodyPr>
          <a:p>
            <a:r>
              <a:rPr lang="zh-CN" altLang="en-US" sz="4000" b="1">
                <a:solidFill>
                  <a:srgbClr val="FF0000"/>
                </a:solidFill>
                <a:effectLst>
                  <a:outerShdw blurRad="38100" dist="25400" dir="5400000" algn="ctr" rotWithShape="0">
                    <a:srgbClr val="6E747A">
                      <a:alpha val="43000"/>
                    </a:srgbClr>
                  </a:outerShdw>
                </a:effectLst>
              </a:rPr>
              <a:t>角</a:t>
            </a:r>
            <a:endParaRPr lang="zh-CN" altLang="en-US" sz="4000" b="1">
              <a:solidFill>
                <a:srgbClr val="FF0000"/>
              </a:solidFill>
              <a:effectLst>
                <a:outerShdw blurRad="38100" dist="25400" dir="5400000" algn="ctr" rotWithShape="0">
                  <a:srgbClr val="6E747A">
                    <a:alpha val="43000"/>
                  </a:srgbClr>
                </a:outerShdw>
              </a:effectLst>
            </a:endParaRPr>
          </a:p>
        </p:txBody>
      </p:sp>
      <p:sp>
        <p:nvSpPr>
          <p:cNvPr id="4" name="文本框 3"/>
          <p:cNvSpPr txBox="1"/>
          <p:nvPr/>
        </p:nvSpPr>
        <p:spPr>
          <a:xfrm>
            <a:off x="5641975" y="3289935"/>
            <a:ext cx="693420" cy="706755"/>
          </a:xfrm>
          <a:prstGeom prst="rect">
            <a:avLst/>
          </a:prstGeom>
          <a:noFill/>
        </p:spPr>
        <p:txBody>
          <a:bodyPr wrap="none" rtlCol="0" anchor="t">
            <a:spAutoFit/>
          </a:bodyPr>
          <a:p>
            <a:r>
              <a:rPr lang="zh-CN" altLang="en-US" sz="4000" b="1">
                <a:solidFill>
                  <a:schemeClr val="accent1"/>
                </a:solidFill>
                <a:effectLst>
                  <a:outerShdw blurRad="38100" dist="25400" dir="5400000" algn="ctr" rotWithShape="0">
                    <a:srgbClr val="6E747A">
                      <a:alpha val="43000"/>
                    </a:srgbClr>
                  </a:outerShdw>
                </a:effectLst>
                <a:sym typeface="+mn-ea"/>
              </a:rPr>
              <a:t>形</a:t>
            </a:r>
            <a:endParaRPr lang="zh-CN" altLang="en-US" sz="4000"/>
          </a:p>
        </p:txBody>
      </p:sp>
      <p:grpSp>
        <p:nvGrpSpPr>
          <p:cNvPr id="6" name="组合 4"/>
          <p:cNvGrpSpPr/>
          <p:nvPr/>
        </p:nvGrpSpPr>
        <p:grpSpPr bwMode="auto">
          <a:xfrm>
            <a:off x="3274060" y="5447665"/>
            <a:ext cx="6591935" cy="643255"/>
            <a:chOff x="971600" y="1772815"/>
            <a:chExt cx="5443484" cy="1001758"/>
          </a:xfrm>
        </p:grpSpPr>
        <p:sp>
          <p:nvSpPr>
            <p:cNvPr id="19" name="圆角矩形 18"/>
            <p:cNvSpPr/>
            <p:nvPr/>
          </p:nvSpPr>
          <p:spPr>
            <a:xfrm>
              <a:off x="971600" y="1772815"/>
              <a:ext cx="4947077" cy="1001758"/>
            </a:xfrm>
            <a:prstGeom prst="roundRect">
              <a:avLst/>
            </a:prstGeom>
            <a:solidFill>
              <a:srgbClr val="F4D000"/>
            </a:solidFill>
            <a:ln>
              <a:solidFill>
                <a:schemeClr val="bg1"/>
              </a:solidFill>
            </a:ln>
            <a:effectLst/>
            <a:scene3d>
              <a:camera prst="perspectiveLeft">
                <a:rot lat="0" lon="0" rev="0"/>
              </a:camera>
              <a:lightRig rig="threePt" dir="t"/>
            </a:scene3d>
            <a:sp3d z="31750">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0" name="TextBox 19"/>
            <p:cNvSpPr txBox="1"/>
            <p:nvPr/>
          </p:nvSpPr>
          <p:spPr>
            <a:xfrm>
              <a:off x="1115656" y="1811401"/>
              <a:ext cx="5299428" cy="812878"/>
            </a:xfrm>
            <a:prstGeom prst="rect">
              <a:avLst/>
            </a:prstGeom>
            <a:noFill/>
            <a:scene3d>
              <a:camera prst="orthographicFront"/>
              <a:lightRig rig="threePt" dir="t"/>
            </a:scene3d>
            <a:sp3d>
              <a:bevelB/>
            </a:sp3d>
          </p:spPr>
          <p:txBody>
            <a:bodyPr wrap="square">
              <a:spAutoFit/>
            </a:bodyPr>
            <a:p>
              <a:pPr fontAlgn="auto">
                <a:spcBef>
                  <a:spcPts val="0"/>
                </a:spcBef>
                <a:spcAft>
                  <a:spcPts val="0"/>
                </a:spcAft>
                <a:defRPr/>
              </a:pPr>
              <a:r>
                <a:rPr lang="zh-CN" altLang="en-US" sz="2800" b="1" dirty="0" smtClean="0">
                  <a:latin typeface="华文细黑" pitchFamily="2" charset="-122"/>
                  <a:ea typeface="华文细黑" pitchFamily="2" charset="-122"/>
                </a:rPr>
                <a:t>对比发现，感悟“角”“形”联系</a:t>
              </a:r>
              <a:endParaRPr lang="zh-CN" altLang="en-US" sz="2800" b="1" dirty="0">
                <a:latin typeface="华文细黑" pitchFamily="2" charset="-122"/>
                <a:ea typeface="华文细黑"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3200">
              <a:latin typeface="+mj-lt"/>
            </a:endParaRPr>
          </a:p>
        </p:txBody>
      </p:sp>
      <p:sp>
        <p:nvSpPr>
          <p:cNvPr id="2"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四、练习整合融通，加深角的理解</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descr="K`HTO)`[MB5YQ{PW_6ZBU{S"/>
          <p:cNvPicPr>
            <a:picLocks noChangeAspect="1"/>
          </p:cNvPicPr>
          <p:nvPr/>
        </p:nvPicPr>
        <p:blipFill>
          <a:blip r:embed="rId1" cstate="print"/>
          <a:stretch>
            <a:fillRect/>
          </a:stretch>
        </p:blipFill>
        <p:spPr>
          <a:xfrm>
            <a:off x="711200" y="1087120"/>
            <a:ext cx="4323715" cy="5683250"/>
          </a:xfrm>
          <a:prstGeom prst="rect">
            <a:avLst/>
          </a:prstGeom>
        </p:spPr>
      </p:pic>
      <p:sp>
        <p:nvSpPr>
          <p:cNvPr id="6" name="文本框 5"/>
          <p:cNvSpPr txBox="1"/>
          <p:nvPr/>
        </p:nvSpPr>
        <p:spPr>
          <a:xfrm>
            <a:off x="6096000" y="1667510"/>
            <a:ext cx="5600700" cy="4523105"/>
          </a:xfrm>
          <a:prstGeom prst="rect">
            <a:avLst/>
          </a:prstGeom>
          <a:noFill/>
          <a:ln w="9525">
            <a:noFill/>
          </a:ln>
        </p:spPr>
        <p:txBody>
          <a:bodyPr wrap="square">
            <a:spAutoFit/>
          </a:bodyPr>
          <a:p>
            <a:pPr indent="304800"/>
            <a:r>
              <a:rPr lang="zh-CN" sz="2400" b="1">
                <a:gradFill>
                  <a:gsLst>
                    <a:gs pos="0">
                      <a:srgbClr val="FE4444"/>
                    </a:gs>
                    <a:gs pos="100000">
                      <a:srgbClr val="832B2B"/>
                    </a:gs>
                  </a:gsLst>
                  <a:lin scaled="0"/>
                </a:gradFill>
                <a:effectLst>
                  <a:outerShdw blurRad="38100" dist="25400" dir="5400000" algn="ctr" rotWithShape="0">
                    <a:srgbClr val="6E747A">
                      <a:alpha val="43000"/>
                    </a:srgbClr>
                  </a:outerShdw>
                </a:effectLst>
                <a:ea typeface="宋体" panose="02010600030101010101" pitchFamily="2" charset="-122"/>
              </a:rPr>
              <a:t>第一层次</a:t>
            </a:r>
            <a:r>
              <a:rPr lang="zh-CN" sz="2400" b="1">
                <a:ea typeface="宋体" panose="02010600030101010101" pitchFamily="2" charset="-122"/>
              </a:rPr>
              <a:t>：指出下面物体面上的角，说说它们各是什么角。</a:t>
            </a:r>
            <a:endParaRPr lang="zh-CN" sz="2400" b="1">
              <a:ea typeface="宋体" panose="02010600030101010101" pitchFamily="2" charset="-122"/>
            </a:endParaRPr>
          </a:p>
          <a:p>
            <a:pPr indent="304800"/>
            <a:r>
              <a:rPr lang="zh-CN" sz="2400" b="1">
                <a:ea typeface="宋体" panose="02010600030101010101" pitchFamily="2" charset="-122"/>
              </a:rPr>
              <a:t>      </a:t>
            </a:r>
            <a:r>
              <a:rPr lang="zh-CN" sz="2400" b="1">
                <a:gradFill>
                  <a:gsLst>
                    <a:gs pos="0">
                      <a:srgbClr val="007BD3"/>
                    </a:gs>
                    <a:gs pos="100000">
                      <a:srgbClr val="034373"/>
                    </a:gs>
                  </a:gsLst>
                  <a:lin scaled="0"/>
                </a:gradFill>
                <a:ea typeface="宋体" panose="02010600030101010101" pitchFamily="2" charset="-122"/>
              </a:rPr>
              <a:t> 第二层次</a:t>
            </a:r>
            <a:r>
              <a:rPr lang="zh-CN" sz="2400" b="1">
                <a:ea typeface="宋体" panose="02010600030101010101" pitchFamily="2" charset="-122"/>
              </a:rPr>
              <a:t>：同桌各选一个角，互相指出角的顶点和边。</a:t>
            </a:r>
            <a:endParaRPr lang="zh-CN" sz="2400" b="1">
              <a:ea typeface="宋体" panose="02010600030101010101" pitchFamily="2" charset="-122"/>
            </a:endParaRPr>
          </a:p>
          <a:p>
            <a:pPr indent="304800"/>
            <a:endParaRPr lang="zh-CN" sz="2400" b="1">
              <a:ea typeface="宋体" panose="02010600030101010101" pitchFamily="2" charset="-122"/>
            </a:endParaRPr>
          </a:p>
          <a:p>
            <a:pPr indent="304800"/>
            <a:r>
              <a:rPr lang="zh-CN" sz="2400" b="1">
                <a:ea typeface="宋体" panose="02010600030101010101" pitchFamily="2" charset="-122"/>
              </a:rPr>
              <a:t>  </a:t>
            </a:r>
            <a:r>
              <a:rPr lang="zh-CN" sz="2400" b="1">
                <a:solidFill>
                  <a:srgbClr val="FFC000"/>
                </a:solidFill>
                <a:ea typeface="宋体" panose="02010600030101010101" pitchFamily="2" charset="-122"/>
              </a:rPr>
              <a:t>第三层次</a:t>
            </a:r>
            <a:r>
              <a:rPr lang="zh-CN" sz="2400" b="1">
                <a:ea typeface="宋体" panose="02010600030101010101" pitchFamily="2" charset="-122"/>
              </a:rPr>
              <a:t>：填一填，比一比，你有什么发现？在交流中明确多边形边的条数与角的个数的关系。</a:t>
            </a:r>
            <a:endParaRPr lang="zh-CN" sz="2400" b="1">
              <a:ea typeface="宋体" panose="02010600030101010101" pitchFamily="2" charset="-122"/>
            </a:endParaRPr>
          </a:p>
          <a:p>
            <a:pPr indent="304800"/>
            <a:r>
              <a:rPr lang="zh-CN" sz="2400" b="1">
                <a:ea typeface="宋体" panose="02010600030101010101" pitchFamily="2" charset="-122"/>
              </a:rPr>
              <a:t>      </a:t>
            </a:r>
            <a:r>
              <a:rPr lang="zh-CN" sz="2400" b="1">
                <a:gradFill>
                  <a:gsLst>
                    <a:gs pos="0">
                      <a:srgbClr val="7B32B2"/>
                    </a:gs>
                    <a:gs pos="100000">
                      <a:srgbClr val="401A5D"/>
                    </a:gs>
                  </a:gsLst>
                  <a:lin scaled="0"/>
                </a:gradFill>
                <a:ea typeface="宋体" panose="02010600030101010101" pitchFamily="2" charset="-122"/>
              </a:rPr>
              <a:t>第四层次</a:t>
            </a:r>
            <a:r>
              <a:rPr lang="zh-CN" sz="2400" b="1">
                <a:ea typeface="宋体" panose="02010600030101010101" pitchFamily="2" charset="-122"/>
              </a:rPr>
              <a:t>：如图：你能把这些角按大小分分类吗？说说你是怎么想的。</a:t>
            </a:r>
            <a:endParaRPr lang="zh-CN" altLang="en-US" sz="2400" b="1">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五、进行小组合作，学会有序思考</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10" name="图片 9" descr="ad0665e0dcbf01d26bf5a74d14a0037f_rs2135"/>
          <p:cNvPicPr>
            <a:picLocks noChangeAspect="1"/>
          </p:cNvPicPr>
          <p:nvPr/>
        </p:nvPicPr>
        <p:blipFill>
          <a:blip r:embed="rId1" cstate="print"/>
          <a:srcRect b="6352"/>
          <a:stretch>
            <a:fillRect/>
          </a:stretch>
        </p:blipFill>
        <p:spPr>
          <a:xfrm>
            <a:off x="8037830" y="1631315"/>
            <a:ext cx="4029710" cy="5215890"/>
          </a:xfrm>
          <a:prstGeom prst="rect">
            <a:avLst/>
          </a:prstGeom>
        </p:spPr>
      </p:pic>
      <p:pic>
        <p:nvPicPr>
          <p:cNvPr id="54273" name="Picture 1" descr="C:\Users\Administrator\AppData\Roaming\Tencent\Users\172918947\QQ\WinTemp\RichOle\LT_72~0PLZ6EYV8[ZD80QNA.png"/>
          <p:cNvPicPr>
            <a:picLocks noChangeAspect="1" noChangeArrowheads="1"/>
          </p:cNvPicPr>
          <p:nvPr/>
        </p:nvPicPr>
        <p:blipFill>
          <a:blip r:embed="rId2" cstate="print"/>
          <a:srcRect/>
          <a:stretch>
            <a:fillRect/>
          </a:stretch>
        </p:blipFill>
        <p:spPr bwMode="auto">
          <a:xfrm>
            <a:off x="158115" y="2406015"/>
            <a:ext cx="4501515" cy="3448050"/>
          </a:xfrm>
          <a:prstGeom prst="rect">
            <a:avLst/>
          </a:prstGeom>
          <a:noFill/>
        </p:spPr>
      </p:pic>
      <p:sp>
        <p:nvSpPr>
          <p:cNvPr id="100" name="文本框 99"/>
          <p:cNvSpPr txBox="1"/>
          <p:nvPr/>
        </p:nvSpPr>
        <p:spPr>
          <a:xfrm>
            <a:off x="4659630" y="1087120"/>
            <a:ext cx="3378200" cy="5631180"/>
          </a:xfrm>
          <a:prstGeom prst="rect">
            <a:avLst/>
          </a:prstGeom>
          <a:noFill/>
          <a:ln w="9525">
            <a:noFill/>
          </a:ln>
        </p:spPr>
        <p:txBody>
          <a:bodyPr wrap="square">
            <a:spAutoFit/>
          </a:bodyPr>
          <a:p>
            <a:pPr indent="304800"/>
            <a:r>
              <a:rPr lang="zh-CN" sz="2400" b="1">
                <a:gradFill>
                  <a:gsLst>
                    <a:gs pos="0">
                      <a:srgbClr val="FE4444"/>
                    </a:gs>
                    <a:gs pos="100000">
                      <a:srgbClr val="832B2B"/>
                    </a:gs>
                  </a:gsLst>
                  <a:lin scaled="0"/>
                </a:gradFill>
                <a:ea typeface="宋体" panose="02010600030101010101" pitchFamily="2" charset="-122"/>
              </a:rPr>
              <a:t>第一层次</a:t>
            </a:r>
            <a:r>
              <a:rPr lang="zh-CN" sz="2400" b="1">
                <a:ea typeface="宋体" panose="02010600030101010101" pitchFamily="2" charset="-122"/>
              </a:rPr>
              <a:t>：用两块三角尺拼出直角，比比哪个小组的拼法多。激发学生有序思考的需求。</a:t>
            </a:r>
            <a:endParaRPr lang="zh-CN" sz="2400" b="1">
              <a:ea typeface="宋体" panose="02010600030101010101" pitchFamily="2" charset="-122"/>
            </a:endParaRPr>
          </a:p>
          <a:p>
            <a:pPr indent="304800"/>
            <a:r>
              <a:rPr lang="zh-CN" sz="2400" b="1">
                <a:ea typeface="宋体" panose="02010600030101010101" pitchFamily="2" charset="-122"/>
              </a:rPr>
              <a:t>    </a:t>
            </a:r>
            <a:r>
              <a:rPr lang="zh-CN" sz="2400" b="1">
                <a:gradFill>
                  <a:gsLst>
                    <a:gs pos="0">
                      <a:srgbClr val="007BD3"/>
                    </a:gs>
                    <a:gs pos="100000">
                      <a:srgbClr val="034373"/>
                    </a:gs>
                  </a:gsLst>
                  <a:lin scaled="0"/>
                </a:gradFill>
                <a:ea typeface="宋体" panose="02010600030101010101" pitchFamily="2" charset="-122"/>
              </a:rPr>
              <a:t> 第二层次</a:t>
            </a:r>
            <a:r>
              <a:rPr lang="zh-CN" sz="2400" b="1">
                <a:ea typeface="宋体" panose="02010600030101010101" pitchFamily="2" charset="-122"/>
              </a:rPr>
              <a:t>：像刚才一样有序思考，用两块三角尺先拼出锐角，再拼出钝角，比比哪个小组合作得快。</a:t>
            </a:r>
            <a:endParaRPr lang="zh-CN" sz="2400" b="1">
              <a:ea typeface="宋体" panose="02010600030101010101" pitchFamily="2" charset="-122"/>
            </a:endParaRPr>
          </a:p>
          <a:p>
            <a:pPr indent="304800"/>
            <a:endParaRPr lang="zh-CN" sz="2400" b="1">
              <a:ea typeface="宋体" panose="02010600030101010101" pitchFamily="2" charset="-122"/>
            </a:endParaRPr>
          </a:p>
          <a:p>
            <a:pPr indent="304800"/>
            <a:r>
              <a:rPr lang="zh-CN" sz="2400" b="1">
                <a:solidFill>
                  <a:srgbClr val="FFC000"/>
                </a:solidFill>
                <a:ea typeface="宋体" panose="02010600030101010101" pitchFamily="2" charset="-122"/>
              </a:rPr>
              <a:t>第三层次</a:t>
            </a:r>
            <a:r>
              <a:rPr lang="zh-CN" sz="2400" b="1">
                <a:ea typeface="宋体" panose="02010600030101010101" pitchFamily="2" charset="-122"/>
              </a:rPr>
              <a:t>：用三块三角尺能拼出直角吗？试一试，比比哪个组完成得又好又快。</a:t>
            </a:r>
            <a:endParaRPr lang="zh-CN" altLang="en-US" sz="2400" b="1"/>
          </a:p>
        </p:txBody>
      </p:sp>
      <p:sp>
        <p:nvSpPr>
          <p:cNvPr id="12" name="矩形 11"/>
          <p:cNvSpPr/>
          <p:nvPr/>
        </p:nvSpPr>
        <p:spPr>
          <a:xfrm>
            <a:off x="12700" y="1586230"/>
            <a:ext cx="2397125" cy="460375"/>
          </a:xfrm>
          <a:prstGeom prst="rect">
            <a:avLst/>
          </a:prstGeom>
          <a:noFill/>
          <a:ln>
            <a:noFill/>
          </a:ln>
        </p:spPr>
        <p:txBody>
          <a:bodyPr wrap="square" rtlCol="0" anchor="t">
            <a:spAutoFit/>
          </a:bodyPr>
          <a:p>
            <a:pPr algn="ctr"/>
            <a:r>
              <a:rPr lang="zh-CN" altLang="en-US" sz="2400" b="1">
                <a:solidFill>
                  <a:srgbClr val="FF0000"/>
                </a:solidFill>
                <a:effectLst>
                  <a:outerShdw blurRad="38100" dist="25400" dir="5400000" algn="ctr" rotWithShape="0">
                    <a:srgbClr val="6E747A">
                      <a:alpha val="43000"/>
                    </a:srgbClr>
                  </a:outerShdw>
                </a:effectLst>
              </a:rPr>
              <a:t>苏教版</a:t>
            </a:r>
            <a:endParaRPr lang="zh-CN" altLang="en-US" sz="2400" b="1">
              <a:solidFill>
                <a:srgbClr val="FF0000"/>
              </a:solidFill>
              <a:effectLst>
                <a:outerShdw blurRad="38100" dist="25400" dir="5400000" algn="ctr" rotWithShape="0">
                  <a:srgbClr val="6E747A">
                    <a:alpha val="43000"/>
                  </a:srgbClr>
                </a:outerShdw>
              </a:effectLst>
            </a:endParaRPr>
          </a:p>
        </p:txBody>
      </p:sp>
      <p:sp>
        <p:nvSpPr>
          <p:cNvPr id="13" name="矩形 12"/>
          <p:cNvSpPr/>
          <p:nvPr/>
        </p:nvSpPr>
        <p:spPr>
          <a:xfrm>
            <a:off x="8617585" y="1170940"/>
            <a:ext cx="2397125" cy="460375"/>
          </a:xfrm>
          <a:prstGeom prst="rect">
            <a:avLst/>
          </a:prstGeom>
          <a:noFill/>
          <a:ln>
            <a:noFill/>
          </a:ln>
        </p:spPr>
        <p:txBody>
          <a:bodyPr wrap="square" rtlCol="0" anchor="t">
            <a:spAutoFit/>
          </a:bodyPr>
          <a:p>
            <a:pPr algn="ctr"/>
            <a:r>
              <a:rPr lang="zh-CN" altLang="en-US" sz="2400" b="1">
                <a:solidFill>
                  <a:srgbClr val="FF0000"/>
                </a:solidFill>
                <a:effectLst>
                  <a:outerShdw blurRad="38100" dist="25400" dir="5400000" algn="ctr" rotWithShape="0">
                    <a:srgbClr val="6E747A">
                      <a:alpha val="43000"/>
                    </a:srgbClr>
                  </a:outerShdw>
                </a:effectLst>
              </a:rPr>
              <a:t>人教版</a:t>
            </a:r>
            <a:endParaRPr lang="zh-CN" altLang="en-US" sz="2400" b="1">
              <a:solidFill>
                <a:srgbClr val="FF0000"/>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矩形 38921"/>
          <p:cNvSpPr/>
          <p:nvPr/>
        </p:nvSpPr>
        <p:spPr>
          <a:xfrm>
            <a:off x="3026410" y="1953895"/>
            <a:ext cx="6119813" cy="2305050"/>
          </a:xfrm>
          <a:prstGeom prst="rect">
            <a:avLst/>
          </a:prstGeom>
        </p:spPr>
        <p:txBody>
          <a:bodyPr wrap="none" fromWordArt="1">
            <a:prstTxWarp prst="textWave4">
              <a:avLst>
                <a:gd name="adj1" fmla="val 6500"/>
                <a:gd name="adj2" fmla="val 0"/>
              </a:avLst>
            </a:prstTxWarp>
            <a:normAutofit/>
          </a:bodyPr>
          <a:lstStyle/>
          <a:p>
            <a:pPr algn="ctr"/>
            <a:r>
              <a:rPr lang="zh-CN" altLang="en-US" sz="3600" b="1">
                <a:ln w="9525" cap="flat" cmpd="sng">
                  <a:solidFill>
                    <a:srgbClr val="FFFF00"/>
                  </a:solidFill>
                  <a:prstDash val="solid"/>
                  <a:headEnd type="none" w="med" len="med"/>
                  <a:tailEnd type="none" w="med" len="med"/>
                </a:ln>
                <a:solidFill>
                  <a:srgbClr val="6600CC"/>
                </a:solidFill>
                <a:effectLst>
                  <a:outerShdw dist="53882" dir="2699999" algn="ctr" rotWithShape="0">
                    <a:srgbClr val="9999FF">
                      <a:alpha val="80000"/>
                    </a:srgbClr>
                  </a:outerShdw>
                </a:effectLst>
                <a:latin typeface="楷体_GB2312" charset="0"/>
                <a:ea typeface="楷体_GB2312" charset="0"/>
              </a:rPr>
              <a:t>谢谢指导！</a:t>
            </a:r>
            <a:endParaRPr lang="zh-CN" altLang="en-US" sz="3600" b="1">
              <a:ln w="9525" cap="flat" cmpd="sng">
                <a:solidFill>
                  <a:srgbClr val="FFFF00"/>
                </a:solidFill>
                <a:prstDash val="solid"/>
                <a:headEnd type="none" w="med" len="med"/>
                <a:tailEnd type="none" w="med" len="med"/>
              </a:ln>
              <a:solidFill>
                <a:srgbClr val="6600CC"/>
              </a:solidFill>
              <a:effectLst>
                <a:outerShdw dist="53882" dir="2699999" algn="ctr" rotWithShape="0">
                  <a:srgbClr val="9999FF">
                    <a:alpha val="80000"/>
                  </a:srgbClr>
                </a:outerShdw>
              </a:effectLst>
              <a:latin typeface="楷体_GB2312"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9"/>
          <p:cNvGraphicFramePr>
            <a:graphicFrameLocks noGrp="1"/>
          </p:cNvGraphicFramePr>
          <p:nvPr>
            <p:custDataLst>
              <p:tags r:id="rId1"/>
            </p:custDataLst>
          </p:nvPr>
        </p:nvGraphicFramePr>
        <p:xfrm>
          <a:off x="1407795" y="1559560"/>
          <a:ext cx="9286875" cy="4375150"/>
        </p:xfrm>
        <a:graphic>
          <a:graphicData uri="http://schemas.openxmlformats.org/drawingml/2006/table">
            <a:tbl>
              <a:tblPr/>
              <a:tblGrid>
                <a:gridCol w="3182620"/>
                <a:gridCol w="6104255"/>
              </a:tblGrid>
              <a:tr h="1194435">
                <a:tc>
                  <a:txBody>
                    <a:bodyPr/>
                    <a:lstStyle/>
                    <a:p>
                      <a:pPr marL="0" marR="0" lvl="0" indent="0" algn="ctr" defTabSz="914400" rtl="0" eaLnBrk="1" fontAlgn="base" latinLnBrk="0" hangingPunct="1">
                        <a:lnSpc>
                          <a:spcPct val="125000"/>
                        </a:lnSpc>
                        <a:spcBef>
                          <a:spcPct val="0"/>
                        </a:spcBef>
                        <a:spcAft>
                          <a:spcPct val="0"/>
                        </a:spcAft>
                        <a:buClrTx/>
                        <a:buSzTx/>
                        <a:buFontTx/>
                        <a:buNone/>
                      </a:pPr>
                      <a:r>
                        <a:rPr lang="zh-CN" altLang="en-US" sz="3600" dirty="0" smtClean="0">
                          <a:ln>
                            <a:noFill/>
                          </a:ln>
                          <a:solidFill>
                            <a:srgbClr val="FFFFFF"/>
                          </a:solidFill>
                          <a:effectLst/>
                          <a:latin typeface="Calibri" panose="020F0502020204030204" pitchFamily="34" charset="0"/>
                          <a:ea typeface="宋体" panose="02010600030101010101" pitchFamily="2" charset="-122"/>
                          <a:sym typeface="+mn-ea"/>
                        </a:rPr>
                        <a:t>具体类别</a:t>
                      </a:r>
                      <a:endParaRPr kumimoji="0" lang="zh-CN" altLang="en-US" sz="3600" b="0"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sym typeface="+mn-ea"/>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en-US" sz="3600" b="0"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单元编排</a:t>
                      </a:r>
                      <a:endParaRPr kumimoji="0" lang="zh-CN" altLang="en-US" sz="3600" b="0"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079500">
                <a:tc>
                  <a:txBody>
                    <a:bodyPr/>
                    <a:lstStyle/>
                    <a:p>
                      <a:pPr marL="0" marR="0" lvl="0" indent="0" algn="ctr" defTabSz="914400" rtl="0" eaLnBrk="1" fontAlgn="base" latinLnBrk="0" hangingPunct="1">
                        <a:lnSpc>
                          <a:spcPct val="125000"/>
                        </a:lnSpc>
                        <a:spcBef>
                          <a:spcPct val="0"/>
                        </a:spcBef>
                        <a:spcAft>
                          <a:spcPct val="0"/>
                        </a:spcAft>
                        <a:buClrTx/>
                        <a:buSzTx/>
                        <a:buFontTx/>
                        <a:buNone/>
                      </a:pPr>
                      <a:r>
                        <a:rPr lang="zh-CN" altLang="en-US" sz="3600" b="1" dirty="0" smtClean="0">
                          <a:ln>
                            <a:noFill/>
                          </a:ln>
                          <a:solidFill>
                            <a:srgbClr val="000000"/>
                          </a:solidFill>
                          <a:effectLst/>
                          <a:latin typeface="Calibri" panose="020F0502020204030204" pitchFamily="34" charset="0"/>
                          <a:ea typeface="宋体" panose="02010600030101010101" pitchFamily="2" charset="-122"/>
                          <a:sym typeface="+mn-ea"/>
                        </a:rPr>
                        <a:t>图形的认识</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sym typeface="+mn-ea"/>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第七单元：</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角的初步认识</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073150">
                <a:tc>
                  <a:txBody>
                    <a:bodyPr/>
                    <a:lstStyle/>
                    <a:p>
                      <a:pPr marL="0" marR="0" lvl="0" indent="0" algn="ctr" defTabSz="914400" rtl="0" eaLnBrk="1" fontAlgn="base" latinLnBrk="0" hangingPunct="1">
                        <a:lnSpc>
                          <a:spcPct val="125000"/>
                        </a:lnSpc>
                        <a:spcBef>
                          <a:spcPct val="0"/>
                        </a:spcBef>
                        <a:spcAft>
                          <a:spcPct val="0"/>
                        </a:spcAft>
                        <a:buClrTx/>
                        <a:buSzTx/>
                        <a:buFontTx/>
                        <a:buNone/>
                      </a:pPr>
                      <a:r>
                        <a:rPr lang="zh-CN" altLang="en-US" sz="3600" b="1" dirty="0" smtClean="0">
                          <a:ln>
                            <a:noFill/>
                          </a:ln>
                          <a:solidFill>
                            <a:srgbClr val="000000"/>
                          </a:solidFill>
                          <a:effectLst/>
                          <a:latin typeface="Calibri" panose="020F0502020204030204" pitchFamily="34" charset="0"/>
                          <a:ea typeface="宋体" panose="02010600030101010101" pitchFamily="2" charset="-122"/>
                          <a:sym typeface="+mn-ea"/>
                        </a:rPr>
                        <a:t>测量</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sym typeface="+mn-ea"/>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第五单元：</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分米和毫米</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028065">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图形与位置</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第三单元：</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认识方向</a:t>
                      </a:r>
                      <a:r>
                        <a:rPr kumimoji="0" lang="en-US" altLang="zh-CN"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endParaRPr kumimoji="0" lang="zh-CN" altLang="en-US" sz="36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文本框 99"/>
          <p:cNvSpPr txBox="1"/>
          <p:nvPr/>
        </p:nvSpPr>
        <p:spPr>
          <a:xfrm>
            <a:off x="2595538" y="357166"/>
            <a:ext cx="6635750" cy="706755"/>
          </a:xfrm>
          <a:prstGeom prst="rect">
            <a:avLst/>
          </a:prstGeom>
          <a:noFill/>
          <a:ln w="9525">
            <a:noFill/>
          </a:ln>
        </p:spPr>
        <p:txBody>
          <a:bodyPr wrap="square">
            <a:spAutoFit/>
          </a:bodyPr>
          <a:lstStyle/>
          <a:p>
            <a:pPr marL="0" indent="266700" algn="l"/>
            <a:r>
              <a:rPr lang="zh-CN" altLang="en-US" sz="4000" dirty="0" smtClean="0">
                <a:latin typeface="华文新魏" pitchFamily="2" charset="-122"/>
                <a:ea typeface="华文新魏" pitchFamily="2" charset="-122"/>
                <a:cs typeface="宋体" panose="02010600030101010101" pitchFamily="2" charset="-122"/>
              </a:rPr>
              <a:t>二、图形与几何领域</a:t>
            </a:r>
            <a:endParaRPr lang="zh-CN" altLang="en-US" sz="4000" b="0" u="none" dirty="0">
              <a:latin typeface="华文新魏" pitchFamily="2" charset="-122"/>
              <a:ea typeface="华文新魏" pitchFamily="2" charset="-122"/>
              <a:cs typeface="宋体" panose="02010600030101010101" pitchFamily="2" charset="-122"/>
            </a:endParaRPr>
          </a:p>
        </p:txBody>
      </p:sp>
      <p:sp>
        <p:nvSpPr>
          <p:cNvPr id="51" name="矩形 50"/>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苏教版教材编排与结构体系</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7"/>
          <p:cNvGrpSpPr/>
          <p:nvPr/>
        </p:nvGrpSpPr>
        <p:grpSpPr bwMode="auto">
          <a:xfrm>
            <a:off x="328930" y="1457325"/>
            <a:ext cx="784225" cy="4801235"/>
            <a:chOff x="2852152" y="5304602"/>
            <a:chExt cx="5534315" cy="4565065"/>
          </a:xfrm>
        </p:grpSpPr>
        <p:sp>
          <p:nvSpPr>
            <p:cNvPr id="12" name="圆角矩形 11"/>
            <p:cNvSpPr/>
            <p:nvPr/>
          </p:nvSpPr>
          <p:spPr>
            <a:xfrm>
              <a:off x="2852152" y="5304602"/>
              <a:ext cx="5040560" cy="4565065"/>
            </a:xfrm>
            <a:prstGeom prst="roundRect">
              <a:avLst/>
            </a:prstGeom>
            <a:solidFill>
              <a:srgbClr val="A0B4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72" name="TextBox 19"/>
            <p:cNvSpPr txBox="1">
              <a:spLocks noChangeArrowheads="1"/>
            </p:cNvSpPr>
            <p:nvPr/>
          </p:nvSpPr>
          <p:spPr bwMode="auto">
            <a:xfrm>
              <a:off x="3502187" y="5447260"/>
              <a:ext cx="4884280" cy="4300616"/>
            </a:xfrm>
            <a:prstGeom prst="rect">
              <a:avLst/>
            </a:prstGeom>
            <a:noFill/>
            <a:ln w="9525">
              <a:noFill/>
              <a:miter lim="800000"/>
            </a:ln>
          </p:spPr>
          <p:txBody>
            <a:bodyPr wrap="square">
              <a:spAutoFit/>
            </a:bodyPr>
            <a:lstStyle/>
            <a:p>
              <a:r>
                <a:rPr lang="zh-CN" altLang="en-US" sz="2400" b="1" dirty="0" smtClean="0">
                  <a:latin typeface="华文细黑"/>
                  <a:ea typeface="华文细黑"/>
                  <a:cs typeface="华文细黑"/>
                </a:rPr>
                <a:t>图</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形</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与</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几</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何</a:t>
              </a:r>
              <a:endParaRPr lang="en-US" altLang="zh-CN" sz="2400" b="1" dirty="0" smtClean="0">
                <a:latin typeface="华文细黑"/>
                <a:ea typeface="华文细黑"/>
                <a:cs typeface="华文细黑"/>
              </a:endParaRPr>
            </a:p>
            <a:p>
              <a:endParaRPr lang="en-US" altLang="zh-CN" sz="2400" b="1" dirty="0" smtClean="0">
                <a:latin typeface="华文细黑"/>
                <a:ea typeface="华文细黑"/>
                <a:cs typeface="华文细黑"/>
              </a:endParaRPr>
            </a:p>
            <a:p>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图</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形</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的</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认</a:t>
              </a:r>
              <a:endParaRPr lang="en-US" altLang="zh-CN" sz="2400" b="1" dirty="0" smtClean="0">
                <a:latin typeface="华文细黑"/>
                <a:ea typeface="华文细黑"/>
                <a:cs typeface="华文细黑"/>
              </a:endParaRPr>
            </a:p>
            <a:p>
              <a:r>
                <a:rPr lang="zh-CN" altLang="en-US" sz="2400" b="1" dirty="0" smtClean="0">
                  <a:latin typeface="华文细黑"/>
                  <a:ea typeface="华文细黑"/>
                  <a:cs typeface="华文细黑"/>
                </a:rPr>
                <a:t>识</a:t>
              </a:r>
              <a:endParaRPr lang="zh-CN" altLang="en-US" sz="2400" b="1" dirty="0">
                <a:latin typeface="华文细黑"/>
                <a:ea typeface="华文细黑"/>
                <a:cs typeface="华文细黑"/>
              </a:endParaRPr>
            </a:p>
          </p:txBody>
        </p:sp>
      </p:grpSp>
      <p:pic>
        <p:nvPicPr>
          <p:cNvPr id="79874" name="图片 3" descr="D91]WT7U(5@BHYNAYA6J%FC"/>
          <p:cNvPicPr>
            <a:picLocks noChangeAspect="1"/>
          </p:cNvPicPr>
          <p:nvPr/>
        </p:nvPicPr>
        <p:blipFill>
          <a:blip r:embed="rId1" cstate="print"/>
          <a:stretch>
            <a:fillRect/>
          </a:stretch>
        </p:blipFill>
        <p:spPr>
          <a:xfrm>
            <a:off x="1113155" y="1357630"/>
            <a:ext cx="10897870" cy="5166995"/>
          </a:xfrm>
          <a:prstGeom prst="rect">
            <a:avLst/>
          </a:prstGeom>
          <a:noFill/>
          <a:ln w="9525">
            <a:noFill/>
          </a:ln>
        </p:spPr>
      </p:pic>
      <p:sp>
        <p:nvSpPr>
          <p:cNvPr id="51" name="矩形 50"/>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苏教版教材编排与结构体系</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bwMode="auto">
          <a:xfrm>
            <a:off x="2122170" y="1337310"/>
            <a:ext cx="2765425" cy="536575"/>
            <a:chOff x="971600" y="1772816"/>
            <a:chExt cx="5040560" cy="504056"/>
          </a:xfrm>
        </p:grpSpPr>
        <p:sp>
          <p:nvSpPr>
            <p:cNvPr id="9" name="圆角矩形 8"/>
            <p:cNvSpPr/>
            <p:nvPr/>
          </p:nvSpPr>
          <p:spPr>
            <a:xfrm>
              <a:off x="971600" y="1772816"/>
              <a:ext cx="5040560" cy="504056"/>
            </a:xfrm>
            <a:prstGeom prst="roundRect">
              <a:avLst/>
            </a:prstGeom>
            <a:solidFill>
              <a:srgbClr val="F4D000"/>
            </a:solidFill>
            <a:ln>
              <a:solidFill>
                <a:schemeClr val="bg1"/>
              </a:solidFill>
            </a:ln>
            <a:effectLst/>
            <a:scene3d>
              <a:camera prst="perspectiveLeft">
                <a:rot lat="0" lon="0" rev="0"/>
              </a:camera>
              <a:lightRig rig="threePt" dir="t"/>
            </a:scene3d>
            <a:sp3d z="31750">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15"/>
            <p:cNvSpPr txBox="1"/>
            <p:nvPr/>
          </p:nvSpPr>
          <p:spPr>
            <a:xfrm>
              <a:off x="1115616" y="1772816"/>
              <a:ext cx="4896544" cy="490336"/>
            </a:xfrm>
            <a:prstGeom prst="rect">
              <a:avLst/>
            </a:prstGeom>
            <a:noFill/>
            <a:scene3d>
              <a:camera prst="orthographicFront"/>
              <a:lightRig rig="threePt" dir="t"/>
            </a:scene3d>
            <a:sp3d>
              <a:bevelB/>
            </a:sp3d>
          </p:spPr>
          <p:txBody>
            <a:bodyPr>
              <a:spAutoFit/>
            </a:bodyPr>
            <a:lstStyle/>
            <a:p>
              <a:pPr algn="ctr" fontAlgn="auto">
                <a:spcBef>
                  <a:spcPts val="0"/>
                </a:spcBef>
                <a:spcAft>
                  <a:spcPts val="0"/>
                </a:spcAft>
                <a:defRPr/>
              </a:pPr>
              <a:r>
                <a:rPr lang="zh-CN" altLang="en-US" sz="2800" b="1" dirty="0" smtClean="0">
                  <a:latin typeface="华文细黑" pitchFamily="2" charset="-122"/>
                  <a:ea typeface="华文细黑" pitchFamily="2" charset="-122"/>
                </a:rPr>
                <a:t>角的动态定义</a:t>
              </a:r>
              <a:endParaRPr lang="zh-CN" altLang="en-US" sz="2800" b="1" dirty="0">
                <a:latin typeface="华文细黑" pitchFamily="2" charset="-122"/>
                <a:ea typeface="华文细黑" pitchFamily="2" charset="-122"/>
              </a:endParaRPr>
            </a:p>
          </p:txBody>
        </p:sp>
      </p:grpSp>
      <p:grpSp>
        <p:nvGrpSpPr>
          <p:cNvPr id="5" name="组合 5"/>
          <p:cNvGrpSpPr/>
          <p:nvPr/>
        </p:nvGrpSpPr>
        <p:grpSpPr bwMode="auto">
          <a:xfrm>
            <a:off x="2122170" y="2991485"/>
            <a:ext cx="2764790" cy="587375"/>
            <a:chOff x="3097716" y="3194394"/>
            <a:chExt cx="5040560" cy="504056"/>
          </a:xfrm>
        </p:grpSpPr>
        <p:sp>
          <p:nvSpPr>
            <p:cNvPr id="11" name="圆角矩形 10"/>
            <p:cNvSpPr/>
            <p:nvPr/>
          </p:nvSpPr>
          <p:spPr>
            <a:xfrm>
              <a:off x="3097716" y="3194394"/>
              <a:ext cx="5040560" cy="50405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76" name="TextBox 16"/>
            <p:cNvSpPr txBox="1">
              <a:spLocks noChangeArrowheads="1"/>
            </p:cNvSpPr>
            <p:nvPr/>
          </p:nvSpPr>
          <p:spPr bwMode="auto">
            <a:xfrm>
              <a:off x="3176152" y="3194394"/>
              <a:ext cx="4832879" cy="447929"/>
            </a:xfrm>
            <a:prstGeom prst="rect">
              <a:avLst/>
            </a:prstGeom>
            <a:noFill/>
            <a:ln w="9525">
              <a:noFill/>
              <a:miter lim="800000"/>
            </a:ln>
          </p:spPr>
          <p:txBody>
            <a:bodyPr>
              <a:spAutoFit/>
            </a:bodyPr>
            <a:lstStyle/>
            <a:p>
              <a:pPr algn="ctr"/>
              <a:r>
                <a:rPr lang="zh-CN" altLang="en-US" sz="2800" b="1" dirty="0" smtClean="0">
                  <a:latin typeface="华文细黑"/>
                  <a:ea typeface="华文细黑"/>
                  <a:cs typeface="华文细黑"/>
                </a:rPr>
                <a:t>角的静态定义</a:t>
              </a:r>
              <a:endParaRPr lang="zh-CN" altLang="en-US" sz="2800" b="1" dirty="0">
                <a:latin typeface="华文细黑"/>
                <a:ea typeface="华文细黑"/>
                <a:cs typeface="华文细黑"/>
              </a:endParaRPr>
            </a:p>
          </p:txBody>
        </p:sp>
      </p:grpSp>
      <p:grpSp>
        <p:nvGrpSpPr>
          <p:cNvPr id="6" name="组合 6"/>
          <p:cNvGrpSpPr/>
          <p:nvPr/>
        </p:nvGrpSpPr>
        <p:grpSpPr bwMode="auto">
          <a:xfrm>
            <a:off x="2165985" y="5111115"/>
            <a:ext cx="2720975" cy="611505"/>
            <a:chOff x="981904" y="4410231"/>
            <a:chExt cx="5040560" cy="504061"/>
          </a:xfrm>
        </p:grpSpPr>
        <p:sp>
          <p:nvSpPr>
            <p:cNvPr id="10" name="圆角矩形 9"/>
            <p:cNvSpPr/>
            <p:nvPr/>
          </p:nvSpPr>
          <p:spPr>
            <a:xfrm>
              <a:off x="981904" y="4410236"/>
              <a:ext cx="5040560" cy="504056"/>
            </a:xfrm>
            <a:prstGeom prst="roundRect">
              <a:avLst/>
            </a:prstGeom>
            <a:solidFill>
              <a:srgbClr val="54AD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74" name="TextBox 17"/>
            <p:cNvSpPr txBox="1">
              <a:spLocks noChangeArrowheads="1"/>
            </p:cNvSpPr>
            <p:nvPr/>
          </p:nvSpPr>
          <p:spPr bwMode="auto">
            <a:xfrm>
              <a:off x="1115614" y="4410231"/>
              <a:ext cx="4421055" cy="430258"/>
            </a:xfrm>
            <a:prstGeom prst="rect">
              <a:avLst/>
            </a:prstGeom>
            <a:noFill/>
            <a:ln w="9525">
              <a:noFill/>
              <a:miter lim="800000"/>
            </a:ln>
          </p:spPr>
          <p:txBody>
            <a:bodyPr wrap="square">
              <a:spAutoFit/>
            </a:bodyPr>
            <a:lstStyle/>
            <a:p>
              <a:pPr algn="ctr"/>
              <a:r>
                <a:rPr lang="zh-CN" altLang="en-US" sz="2800" b="1" dirty="0" smtClean="0">
                  <a:latin typeface="华文细黑"/>
                  <a:ea typeface="华文细黑"/>
                  <a:cs typeface="华文细黑"/>
                </a:rPr>
                <a:t>小学里的角</a:t>
              </a:r>
              <a:endParaRPr lang="zh-CN" altLang="en-US" sz="2800" b="1" dirty="0">
                <a:latin typeface="华文细黑"/>
                <a:ea typeface="华文细黑"/>
                <a:cs typeface="华文细黑"/>
              </a:endParaRPr>
            </a:p>
          </p:txBody>
        </p:sp>
      </p:grpSp>
      <p:sp>
        <p:nvSpPr>
          <p:cNvPr id="42" name="TextBox 41"/>
          <p:cNvSpPr txBox="1"/>
          <p:nvPr/>
        </p:nvSpPr>
        <p:spPr>
          <a:xfrm>
            <a:off x="5302250" y="1146175"/>
            <a:ext cx="6256655" cy="953135"/>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一条射线绕着它的端点从一个位置旋转到另一个位置所形成的图形叫角。</a:t>
            </a:r>
            <a:endParaRPr lang="zh-CN" altLang="en-US" sz="2800" dirty="0" smtClean="0">
              <a:latin typeface="华文新魏" pitchFamily="2" charset="-122"/>
              <a:ea typeface="华文新魏" pitchFamily="2" charset="-122"/>
            </a:endParaRPr>
          </a:p>
        </p:txBody>
      </p:sp>
      <p:sp>
        <p:nvSpPr>
          <p:cNvPr id="43" name="TextBox 42"/>
          <p:cNvSpPr txBox="1"/>
          <p:nvPr/>
        </p:nvSpPr>
        <p:spPr>
          <a:xfrm>
            <a:off x="5302250" y="2857500"/>
            <a:ext cx="6148070" cy="953135"/>
          </a:xfrm>
          <a:prstGeom prst="rect">
            <a:avLst/>
          </a:prstGeom>
          <a:noFill/>
        </p:spPr>
        <p:txBody>
          <a:bodyPr wrap="square" rtlCol="0">
            <a:spAutoFit/>
          </a:bodyPr>
          <a:lstStyle/>
          <a:p>
            <a:r>
              <a:rPr lang="zh-CN" altLang="zh-CN" sz="2800" dirty="0" smtClean="0">
                <a:latin typeface="华文新魏" pitchFamily="2" charset="-122"/>
                <a:ea typeface="华文新魏" pitchFamily="2" charset="-122"/>
              </a:rPr>
              <a:t>具有公共端点的两条</a:t>
            </a:r>
            <a:r>
              <a:rPr lang="zh-CN" altLang="en-US" sz="2800" dirty="0" smtClean="0">
                <a:latin typeface="华文新魏" pitchFamily="2" charset="-122"/>
                <a:ea typeface="华文新魏" pitchFamily="2" charset="-122"/>
              </a:rPr>
              <a:t>射线</a:t>
            </a:r>
            <a:r>
              <a:rPr lang="zh-CN" altLang="zh-CN" sz="2800" dirty="0" smtClean="0">
                <a:latin typeface="华文新魏" pitchFamily="2" charset="-122"/>
                <a:ea typeface="华文新魏" pitchFamily="2" charset="-122"/>
              </a:rPr>
              <a:t>组成的图形叫做角。</a:t>
            </a:r>
            <a:endParaRPr lang="zh-CN" altLang="en-US" sz="2800" dirty="0" smtClean="0">
              <a:latin typeface="华文新魏" pitchFamily="2" charset="-122"/>
              <a:ea typeface="华文新魏" pitchFamily="2" charset="-122"/>
            </a:endParaRPr>
          </a:p>
        </p:txBody>
      </p:sp>
      <p:sp>
        <p:nvSpPr>
          <p:cNvPr id="44" name="TextBox 43"/>
          <p:cNvSpPr txBox="1"/>
          <p:nvPr/>
        </p:nvSpPr>
        <p:spPr>
          <a:xfrm>
            <a:off x="5302250" y="4422140"/>
            <a:ext cx="6148705" cy="224536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sym typeface="+mn-ea"/>
              </a:rPr>
              <a:t>二年级：</a:t>
            </a:r>
            <a:r>
              <a:rPr lang="zh-CN" altLang="zh-CN" sz="2800" dirty="0" smtClean="0">
                <a:latin typeface="华文新魏" pitchFamily="2" charset="-122"/>
                <a:ea typeface="华文新魏" pitchFamily="2" charset="-122"/>
                <a:sym typeface="+mn-ea"/>
              </a:rPr>
              <a:t>找一找、指一指、画一画，明确这些都是角。</a:t>
            </a:r>
            <a:endParaRPr lang="zh-CN" altLang="zh-CN" sz="2800" dirty="0" smtClean="0">
              <a:latin typeface="华文新魏" pitchFamily="2" charset="-122"/>
              <a:ea typeface="华文新魏" pitchFamily="2" charset="-122"/>
              <a:sym typeface="+mn-ea"/>
            </a:endParaRPr>
          </a:p>
          <a:p>
            <a:r>
              <a:rPr lang="zh-CN" altLang="en-US" sz="2800" dirty="0" smtClean="0">
                <a:latin typeface="华文新魏" pitchFamily="2" charset="-122"/>
                <a:ea typeface="华文新魏" pitchFamily="2" charset="-122"/>
              </a:rPr>
              <a:t>四年级：</a:t>
            </a:r>
            <a:r>
              <a:rPr lang="zh-CN" altLang="zh-CN" sz="2800" dirty="0" smtClean="0">
                <a:latin typeface="华文新魏" pitchFamily="2" charset="-122"/>
                <a:ea typeface="华文新魏" pitchFamily="2" charset="-122"/>
              </a:rPr>
              <a:t>从一点引出的两条射线可以组成角。</a:t>
            </a:r>
            <a:endParaRPr lang="en-US" altLang="zh-CN" sz="2800" dirty="0" smtClean="0">
              <a:latin typeface="华文新魏" pitchFamily="2" charset="-122"/>
              <a:ea typeface="华文新魏" pitchFamily="2" charset="-122"/>
            </a:endParaRPr>
          </a:p>
          <a:p>
            <a:endParaRPr lang="zh-CN" altLang="en-US" sz="2800" dirty="0" smtClean="0">
              <a:latin typeface="华文新魏" pitchFamily="2" charset="-122"/>
              <a:ea typeface="华文新魏" pitchFamily="2" charset="-122"/>
            </a:endParaRPr>
          </a:p>
        </p:txBody>
      </p:sp>
      <p:sp>
        <p:nvSpPr>
          <p:cNvPr id="51" name="矩形 50"/>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苏教版教材编排与结构体系</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圆角矩形 7169"/>
          <p:cNvSpPr/>
          <p:nvPr/>
        </p:nvSpPr>
        <p:spPr>
          <a:xfrm>
            <a:off x="3733165" y="1981200"/>
            <a:ext cx="4898390" cy="609600"/>
          </a:xfrm>
          <a:prstGeom prst="roundRect">
            <a:avLst>
              <a:gd name="adj" fmla="val 9144"/>
            </a:avLst>
          </a:prstGeom>
          <a:solidFill>
            <a:srgbClr val="F8F8F8"/>
          </a:solidFill>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170" name="文本框 7170"/>
          <p:cNvSpPr txBox="1"/>
          <p:nvPr/>
        </p:nvSpPr>
        <p:spPr>
          <a:xfrm>
            <a:off x="3734435" y="2059305"/>
            <a:ext cx="4897120" cy="838835"/>
          </a:xfrm>
          <a:prstGeom prst="rect">
            <a:avLst/>
          </a:prstGeom>
          <a:noFill/>
          <a:ln w="9525">
            <a:noFill/>
          </a:ln>
        </p:spPr>
        <p:txBody>
          <a:bodyPr wrap="square" anchor="t">
            <a:spAutoFit/>
          </a:bodyPr>
          <a:p>
            <a:pPr lvl="0" indent="0">
              <a:lnSpc>
                <a:spcPct val="110000"/>
              </a:lnSpc>
              <a:spcBef>
                <a:spcPct val="50000"/>
              </a:spcBef>
              <a:buNone/>
            </a:pPr>
            <a:r>
              <a:rPr lang="zh-CN" altLang="en-US" dirty="0">
                <a:solidFill>
                  <a:srgbClr val="000000"/>
                </a:solidFill>
                <a:latin typeface="Arial" panose="020B0604020202020204" pitchFamily="34" charset="0"/>
                <a:ea typeface="宋体" panose="02010600030101010101" pitchFamily="2" charset="-122"/>
              </a:rPr>
              <a:t> </a:t>
            </a:r>
            <a:r>
              <a:rPr lang="zh-CN" altLang="en-US" b="1" noProof="0" dirty="0">
                <a:solidFill>
                  <a:schemeClr val="tx1"/>
                </a:solidFill>
                <a:latin typeface="华文楷体" panose="02010600040101010101" pitchFamily="2" charset="-122"/>
                <a:ea typeface="华文楷体" panose="02010600040101010101" pitchFamily="2" charset="-122"/>
                <a:cs typeface="+mn-ea"/>
                <a:sym typeface="+mn-ea"/>
              </a:rPr>
              <a:t>例1：角的图形，角的各部分名称，角有大小</a:t>
            </a:r>
            <a:endParaRPr kumimoji="0" lang="zh-CN" altLang="en-US" b="1" kern="1200" cap="none" spc="0" normalizeH="0" baseline="0" noProof="0" dirty="0">
              <a:solidFill>
                <a:schemeClr val="tx1"/>
              </a:solidFill>
              <a:latin typeface="华文楷体" panose="02010600040101010101" pitchFamily="2" charset="-122"/>
              <a:ea typeface="华文楷体" panose="02010600040101010101" pitchFamily="2" charset="-122"/>
              <a:cs typeface="+mn-ea"/>
            </a:endParaRPr>
          </a:p>
          <a:p>
            <a:pPr lvl="0">
              <a:lnSpc>
                <a:spcPct val="110000"/>
              </a:lnSpc>
              <a:spcBef>
                <a:spcPct val="50000"/>
              </a:spcBef>
              <a:buChar char="•"/>
            </a:pPr>
            <a:endParaRPr kumimoji="0" lang="zh-CN" altLang="en-US" b="1" kern="1200" cap="none" spc="0" normalizeH="0" baseline="0" noProof="0" dirty="0">
              <a:solidFill>
                <a:schemeClr val="tx1"/>
              </a:solidFill>
              <a:latin typeface="华文楷体" panose="02010600040101010101" pitchFamily="2" charset="-122"/>
              <a:ea typeface="华文楷体" panose="02010600040101010101" pitchFamily="2" charset="-122"/>
              <a:cs typeface="+mn-ea"/>
            </a:endParaRPr>
          </a:p>
        </p:txBody>
      </p:sp>
      <p:sp>
        <p:nvSpPr>
          <p:cNvPr id="7171" name="圆角矩形 7171"/>
          <p:cNvSpPr/>
          <p:nvPr/>
        </p:nvSpPr>
        <p:spPr>
          <a:xfrm>
            <a:off x="3709035" y="3091180"/>
            <a:ext cx="4922520" cy="601345"/>
          </a:xfrm>
          <a:prstGeom prst="roundRect">
            <a:avLst>
              <a:gd name="adj" fmla="val 9144"/>
            </a:avLst>
          </a:prstGeom>
          <a:solidFill>
            <a:srgbClr val="F8F8F8"/>
          </a:solidFill>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172" name="文本框 7172"/>
          <p:cNvSpPr txBox="1"/>
          <p:nvPr/>
        </p:nvSpPr>
        <p:spPr>
          <a:xfrm>
            <a:off x="3786505" y="3168650"/>
            <a:ext cx="4365625" cy="395605"/>
          </a:xfrm>
          <a:prstGeom prst="rect">
            <a:avLst/>
          </a:prstGeom>
          <a:noFill/>
          <a:ln w="9525">
            <a:noFill/>
          </a:ln>
        </p:spPr>
        <p:txBody>
          <a:bodyPr wrap="square" anchor="t">
            <a:spAutoFit/>
          </a:bodyPr>
          <a:p>
            <a:pPr lvl="0" indent="0">
              <a:lnSpc>
                <a:spcPct val="110000"/>
              </a:lnSpc>
              <a:spcBef>
                <a:spcPct val="50000"/>
              </a:spcBef>
              <a:buNone/>
            </a:pPr>
            <a:r>
              <a:rPr lang="zh-CN" altLang="en-US" b="1" noProof="0" dirty="0">
                <a:solidFill>
                  <a:schemeClr val="tx1"/>
                </a:solidFill>
                <a:latin typeface="华文楷体" panose="02010600040101010101" pitchFamily="2" charset="-122"/>
                <a:ea typeface="华文楷体" panose="02010600040101010101" pitchFamily="2" charset="-122"/>
                <a:cs typeface="+mn-ea"/>
                <a:sym typeface="+mn-ea"/>
              </a:rPr>
              <a:t>例2：直观认识直角</a:t>
            </a:r>
            <a:endParaRPr lang="zh-CN" altLang="en-US" b="1" noProof="0" dirty="0">
              <a:solidFill>
                <a:schemeClr val="tx1"/>
              </a:solidFill>
              <a:latin typeface="华文楷体" panose="02010600040101010101" pitchFamily="2" charset="-122"/>
              <a:ea typeface="华文楷体" panose="02010600040101010101" pitchFamily="2" charset="-122"/>
              <a:cs typeface="+mn-ea"/>
              <a:sym typeface="+mn-ea"/>
            </a:endParaRPr>
          </a:p>
        </p:txBody>
      </p:sp>
      <p:sp>
        <p:nvSpPr>
          <p:cNvPr id="7173" name="圆角矩形 7173"/>
          <p:cNvSpPr/>
          <p:nvPr/>
        </p:nvSpPr>
        <p:spPr>
          <a:xfrm>
            <a:off x="3731260" y="4225925"/>
            <a:ext cx="4900295" cy="650875"/>
          </a:xfrm>
          <a:prstGeom prst="roundRect">
            <a:avLst>
              <a:gd name="adj" fmla="val 9144"/>
            </a:avLst>
          </a:prstGeom>
          <a:solidFill>
            <a:srgbClr val="F8F8F8"/>
          </a:solidFill>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174" name="文本框 7174"/>
          <p:cNvSpPr txBox="1"/>
          <p:nvPr/>
        </p:nvSpPr>
        <p:spPr>
          <a:xfrm>
            <a:off x="3858260" y="4312285"/>
            <a:ext cx="5036185" cy="478155"/>
          </a:xfrm>
          <a:prstGeom prst="rect">
            <a:avLst/>
          </a:prstGeom>
          <a:noFill/>
          <a:ln w="9525">
            <a:noFill/>
          </a:ln>
        </p:spPr>
        <p:txBody>
          <a:bodyPr wrap="square" anchor="t">
            <a:spAutoFit/>
          </a:bodyPr>
          <a:p>
            <a:pPr marR="0" defTabSz="914400">
              <a:lnSpc>
                <a:spcPct val="140000"/>
              </a:lnSpc>
              <a:buClr>
                <a:srgbClr val="000000"/>
              </a:buClr>
              <a:buSzTx/>
              <a:buFontTx/>
              <a:buNone/>
              <a:defRPr/>
            </a:pPr>
            <a:r>
              <a:rPr lang="zh-CN" altLang="en-US" b="1" noProof="0" dirty="0">
                <a:solidFill>
                  <a:schemeClr val="tx1"/>
                </a:solidFill>
                <a:latin typeface="华文楷体" panose="02010600040101010101" pitchFamily="2" charset="-122"/>
                <a:ea typeface="华文楷体" panose="02010600040101010101" pitchFamily="2" charset="-122"/>
                <a:cs typeface="+mn-ea"/>
                <a:sym typeface="+mn-ea"/>
              </a:rPr>
              <a:t>例3：直观认识锐角和钝角</a:t>
            </a:r>
            <a:endParaRPr lang="zh-CN" altLang="en-US" b="1" noProof="0" dirty="0">
              <a:solidFill>
                <a:schemeClr val="tx1"/>
              </a:solidFill>
              <a:latin typeface="华文楷体" panose="02010600040101010101" pitchFamily="2" charset="-122"/>
              <a:ea typeface="华文楷体" panose="02010600040101010101" pitchFamily="2" charset="-122"/>
              <a:cs typeface="+mn-ea"/>
              <a:sym typeface="+mn-ea"/>
            </a:endParaRPr>
          </a:p>
        </p:txBody>
      </p:sp>
      <p:sp>
        <p:nvSpPr>
          <p:cNvPr id="7177" name="文本框 7177"/>
          <p:cNvSpPr txBox="1"/>
          <p:nvPr/>
        </p:nvSpPr>
        <p:spPr>
          <a:xfrm>
            <a:off x="3987165" y="1339850"/>
            <a:ext cx="4450080" cy="521970"/>
          </a:xfrm>
          <a:prstGeom prst="rect">
            <a:avLst/>
          </a:prstGeom>
          <a:solidFill>
            <a:schemeClr val="bg1"/>
          </a:solidFill>
          <a:ln w="9525">
            <a:noFill/>
          </a:ln>
        </p:spPr>
        <p:txBody>
          <a:bodyPr wrap="none" anchor="t">
            <a:spAutoFit/>
          </a:bodyPr>
          <a:p>
            <a:pPr lvl="0" algn="l"/>
            <a:r>
              <a:rPr lang="zh-CN" altLang="en-US" sz="2800" dirty="0">
                <a:latin typeface="Arial" panose="020B0604020202020204" pitchFamily="34" charset="0"/>
                <a:ea typeface="宋体" panose="02010600030101010101" pitchFamily="2" charset="-122"/>
              </a:rPr>
              <a:t>角的初步认识单元知识结构</a:t>
            </a:r>
            <a:endParaRPr lang="zh-CN" altLang="en-US" sz="2800" dirty="0">
              <a:latin typeface="Arial" panose="020B0604020202020204" pitchFamily="34" charset="0"/>
              <a:ea typeface="宋体" panose="02010600030101010101" pitchFamily="2" charset="-122"/>
            </a:endParaRPr>
          </a:p>
        </p:txBody>
      </p:sp>
      <p:sp>
        <p:nvSpPr>
          <p:cNvPr id="7178" name="下箭头 7178"/>
          <p:cNvSpPr/>
          <p:nvPr/>
        </p:nvSpPr>
        <p:spPr>
          <a:xfrm>
            <a:off x="5788660" y="2784475"/>
            <a:ext cx="230188" cy="306388"/>
          </a:xfrm>
          <a:prstGeom prst="downArrow">
            <a:avLst>
              <a:gd name="adj1" fmla="val 50000"/>
              <a:gd name="adj2" fmla="val 33195"/>
            </a:avLst>
          </a:prstGeom>
          <a:solidFill>
            <a:srgbClr val="FF0000"/>
          </a:solidFill>
          <a:ln w="9525" cap="flat" cmpd="sng">
            <a:solidFill>
              <a:srgbClr val="FF0000"/>
            </a:solidFill>
            <a:prstDash val="solid"/>
            <a:bevel/>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179" name="下箭头 7179"/>
          <p:cNvSpPr/>
          <p:nvPr/>
        </p:nvSpPr>
        <p:spPr>
          <a:xfrm>
            <a:off x="5788660" y="3810000"/>
            <a:ext cx="230188" cy="306388"/>
          </a:xfrm>
          <a:prstGeom prst="downArrow">
            <a:avLst>
              <a:gd name="adj1" fmla="val 50000"/>
              <a:gd name="adj2" fmla="val 33195"/>
            </a:avLst>
          </a:prstGeom>
          <a:solidFill>
            <a:srgbClr val="FF0000"/>
          </a:solidFill>
          <a:ln w="9525" cap="flat" cmpd="sng">
            <a:solidFill>
              <a:srgbClr val="FF0000"/>
            </a:solidFill>
            <a:prstDash val="solid"/>
            <a:miter/>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180" name="下箭头 7180"/>
          <p:cNvSpPr/>
          <p:nvPr/>
        </p:nvSpPr>
        <p:spPr>
          <a:xfrm>
            <a:off x="5788660" y="4953000"/>
            <a:ext cx="230188" cy="306388"/>
          </a:xfrm>
          <a:prstGeom prst="downArrow">
            <a:avLst>
              <a:gd name="adj1" fmla="val 50000"/>
              <a:gd name="adj2" fmla="val 33195"/>
            </a:avLst>
          </a:prstGeom>
          <a:solidFill>
            <a:srgbClr val="FF0000"/>
          </a:solidFill>
          <a:ln w="9525" cap="flat" cmpd="sng">
            <a:solidFill>
              <a:srgbClr val="FF0000"/>
            </a:solidFill>
            <a:prstDash val="solid"/>
            <a:miter/>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3" name="圆角矩形 7175"/>
          <p:cNvSpPr/>
          <p:nvPr/>
        </p:nvSpPr>
        <p:spPr>
          <a:xfrm>
            <a:off x="5210810" y="5337175"/>
            <a:ext cx="1386205" cy="683895"/>
          </a:xfrm>
          <a:prstGeom prst="roundRect">
            <a:avLst>
              <a:gd name="adj" fmla="val 9144"/>
            </a:avLst>
          </a:prstGeom>
          <a:solidFill>
            <a:srgbClr val="F8F8F8"/>
          </a:solidFill>
          <a:ln w="28575"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4" name="文本框 7176"/>
          <p:cNvSpPr txBox="1"/>
          <p:nvPr/>
        </p:nvSpPr>
        <p:spPr>
          <a:xfrm>
            <a:off x="5146040" y="5481320"/>
            <a:ext cx="1723390" cy="395605"/>
          </a:xfrm>
          <a:prstGeom prst="rect">
            <a:avLst/>
          </a:prstGeom>
          <a:noFill/>
          <a:ln w="9525">
            <a:noFill/>
          </a:ln>
        </p:spPr>
        <p:txBody>
          <a:bodyPr wrap="square" anchor="t">
            <a:spAutoFit/>
          </a:bodyPr>
          <a:p>
            <a:pPr lvl="0" indent="0">
              <a:lnSpc>
                <a:spcPct val="110000"/>
              </a:lnSpc>
              <a:spcBef>
                <a:spcPct val="50000"/>
              </a:spcBef>
              <a:buNone/>
            </a:pPr>
            <a:r>
              <a:rPr lang="en-US" altLang="zh-CN" b="1" noProof="0" dirty="0">
                <a:latin typeface="华文楷体" panose="02010600040101010101" pitchFamily="2" charset="-122"/>
                <a:ea typeface="华文楷体" panose="02010600040101010101" pitchFamily="2" charset="-122"/>
                <a:cs typeface="+mn-ea"/>
                <a:sym typeface="+mn-ea"/>
              </a:rPr>
              <a:t>  </a:t>
            </a:r>
            <a:r>
              <a:rPr lang="zh-CN" altLang="en-US" b="1" noProof="0" dirty="0">
                <a:latin typeface="华文楷体" panose="02010600040101010101" pitchFamily="2" charset="-122"/>
                <a:ea typeface="华文楷体" panose="02010600040101010101" pitchFamily="2" charset="-122"/>
                <a:cs typeface="+mn-ea"/>
                <a:sym typeface="+mn-ea"/>
              </a:rPr>
              <a:t>练习九。</a:t>
            </a:r>
            <a:endParaRPr lang="zh-CN" altLang="en-US" b="1" noProof="0" dirty="0">
              <a:latin typeface="华文楷体" panose="02010600040101010101" pitchFamily="2" charset="-122"/>
              <a:ea typeface="华文楷体" panose="02010600040101010101" pitchFamily="2" charset="-122"/>
              <a:cs typeface="+mn-ea"/>
            </a:endParaRPr>
          </a:p>
        </p:txBody>
      </p:sp>
      <p:sp>
        <p:nvSpPr>
          <p:cNvPr id="51" name="矩形 50"/>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苏教版教材编排与结构体系</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1" cstate="print"/>
          <a:srcRect b="8023"/>
          <a:stretch>
            <a:fillRect/>
          </a:stretch>
        </p:blipFill>
        <p:spPr bwMode="auto">
          <a:xfrm>
            <a:off x="1151255" y="122554"/>
            <a:ext cx="4572000" cy="6735439"/>
          </a:xfrm>
          <a:prstGeom prst="rect">
            <a:avLst/>
          </a:prstGeom>
          <a:noFill/>
          <a:ln w="9525">
            <a:noFill/>
            <a:miter lim="800000"/>
            <a:headEnd/>
            <a:tailEnd/>
          </a:ln>
        </p:spPr>
      </p:pic>
      <p:pic>
        <p:nvPicPr>
          <p:cNvPr id="218116" name="Picture 4" descr="http://www.shuxue9.com/beishida/xx2x/ebook/061.jpg"/>
          <p:cNvPicPr>
            <a:picLocks noChangeAspect="1" noChangeArrowheads="1"/>
          </p:cNvPicPr>
          <p:nvPr/>
        </p:nvPicPr>
        <p:blipFill>
          <a:blip r:embed="rId2" cstate="print"/>
          <a:srcRect l="7400" t="16137" r="9441" b="8264"/>
          <a:stretch>
            <a:fillRect/>
          </a:stretch>
        </p:blipFill>
        <p:spPr bwMode="auto">
          <a:xfrm>
            <a:off x="5915472" y="260648"/>
            <a:ext cx="4752528" cy="6597352"/>
          </a:xfrm>
          <a:prstGeom prst="rect">
            <a:avLst/>
          </a:prstGeom>
          <a:noFill/>
        </p:spPr>
      </p:pic>
      <p:sp>
        <p:nvSpPr>
          <p:cNvPr id="6" name="圆角矩形 5"/>
          <p:cNvSpPr/>
          <p:nvPr/>
        </p:nvSpPr>
        <p:spPr>
          <a:xfrm>
            <a:off x="1520503" y="4532109"/>
            <a:ext cx="4104456"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563544" y="4437112"/>
            <a:ext cx="3204864"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8118" name="Picture 6" descr="http://www.shuxue9.com/beishida/xx2x/ebook/062.jpg"/>
          <p:cNvPicPr>
            <a:picLocks noChangeAspect="1" noChangeArrowheads="1"/>
          </p:cNvPicPr>
          <p:nvPr/>
        </p:nvPicPr>
        <p:blipFill>
          <a:blip r:embed="rId3" cstate="print"/>
          <a:srcRect l="8820" t="11168" r="11801" b="44160"/>
          <a:stretch>
            <a:fillRect/>
          </a:stretch>
        </p:blipFill>
        <p:spPr bwMode="auto">
          <a:xfrm>
            <a:off x="5951984" y="332656"/>
            <a:ext cx="4536504" cy="3744416"/>
          </a:xfrm>
          <a:prstGeom prst="rect">
            <a:avLst/>
          </a:prstGeom>
          <a:noFill/>
        </p:spPr>
      </p:pic>
      <p:sp>
        <p:nvSpPr>
          <p:cNvPr id="9" name="圆角矩形 8"/>
          <p:cNvSpPr/>
          <p:nvPr/>
        </p:nvSpPr>
        <p:spPr>
          <a:xfrm>
            <a:off x="6240016" y="2420888"/>
            <a:ext cx="4248472"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
          <p:cNvSpPr txBox="1"/>
          <p:nvPr/>
        </p:nvSpPr>
        <p:spPr>
          <a:xfrm>
            <a:off x="1520190" y="537210"/>
            <a:ext cx="314325" cy="1198880"/>
          </a:xfrm>
          <a:prstGeom prst="rect">
            <a:avLst/>
          </a:prstGeom>
          <a:noFill/>
        </p:spPr>
        <p:txBody>
          <a:bodyPr wrap="square" rtlCol="0">
            <a:spAutoFit/>
          </a:bodyPr>
          <a:lstStyle/>
          <a:p>
            <a:r>
              <a:rPr lang="zh-CN" altLang="en-US" sz="2400" b="1" dirty="0">
                <a:solidFill>
                  <a:srgbClr val="FF0000"/>
                </a:solidFill>
              </a:rPr>
              <a:t>人教版</a:t>
            </a:r>
            <a:endParaRPr lang="zh-CN" altLang="en-US" sz="2400" b="1" dirty="0">
              <a:solidFill>
                <a:srgbClr val="FF0000"/>
              </a:solidFill>
            </a:endParaRPr>
          </a:p>
        </p:txBody>
      </p:sp>
      <p:sp>
        <p:nvSpPr>
          <p:cNvPr id="11" name="文本框 5"/>
          <p:cNvSpPr txBox="1"/>
          <p:nvPr/>
        </p:nvSpPr>
        <p:spPr>
          <a:xfrm>
            <a:off x="7032104" y="0"/>
            <a:ext cx="1849120" cy="460375"/>
          </a:xfrm>
          <a:prstGeom prst="rect">
            <a:avLst/>
          </a:prstGeom>
          <a:noFill/>
        </p:spPr>
        <p:txBody>
          <a:bodyPr wrap="square" rtlCol="0">
            <a:spAutoFit/>
            <a:scene3d>
              <a:camera prst="orthographicFront"/>
              <a:lightRig rig="threePt" dir="t"/>
            </a:scene3d>
          </a:bodyPr>
          <a:lstStyle/>
          <a:p>
            <a:r>
              <a:rPr lang="zh-CN" altLang="en-US" sz="2400" b="1" dirty="0">
                <a:solidFill>
                  <a:schemeClr val="accent1"/>
                </a:solidFill>
                <a:effectLst>
                  <a:outerShdw blurRad="38100" dist="25400" dir="5400000" algn="ctr" rotWithShape="0">
                    <a:srgbClr val="6E747A">
                      <a:alpha val="43000"/>
                    </a:srgbClr>
                  </a:outerShdw>
                </a:effectLst>
              </a:rPr>
              <a:t>北师大版</a:t>
            </a:r>
            <a:endParaRPr lang="zh-CN" altLang="en-US" sz="2400" b="1" dirty="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学习特点及困难</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207963" y="1452880"/>
          <a:ext cx="5135880" cy="4400550"/>
        </p:xfrm>
        <a:graphic>
          <a:graphicData uri="http://schemas.openxmlformats.org/drawingml/2006/table">
            <a:tbl>
              <a:tblPr firstRow="1" bandRow="1">
                <a:tableStyleId>{5940675A-B579-460E-94D1-54222C63F5DA}</a:tableStyleId>
              </a:tblPr>
              <a:tblGrid>
                <a:gridCol w="783590"/>
                <a:gridCol w="2269490"/>
                <a:gridCol w="2082800"/>
              </a:tblGrid>
              <a:tr h="712470">
                <a:tc>
                  <a:txBody>
                    <a:bodyPr/>
                    <a:p>
                      <a:pPr indent="0" algn="ctr">
                        <a:buNone/>
                      </a:pP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黑体" panose="02010609060101010101" charset="-122"/>
                          <a:ea typeface="黑体" panose="02010609060101010101" charset="-122"/>
                          <a:cs typeface="黑体" panose="02010609060101010101" charset="-122"/>
                        </a:rPr>
                        <a:t>优势（S）</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黑体" panose="02010609060101010101" charset="-122"/>
                          <a:ea typeface="黑体" panose="02010609060101010101" charset="-122"/>
                          <a:cs typeface="黑体" panose="02010609060101010101" charset="-122"/>
                        </a:rPr>
                        <a:t>劣势（W）</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36040">
                <a:tc>
                  <a:txBody>
                    <a:bodyPr/>
                    <a:p>
                      <a:pPr indent="0" algn="ctr">
                        <a:buNone/>
                      </a:pPr>
                      <a:r>
                        <a:rPr lang="en-US" sz="2000" b="1">
                          <a:latin typeface="黑体" panose="02010609060101010101" charset="-122"/>
                          <a:ea typeface="黑体" panose="02010609060101010101" charset="-122"/>
                          <a:cs typeface="黑体" panose="02010609060101010101" charset="-122"/>
                        </a:rPr>
                        <a:t>内部环境</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好奇、爱表现；有一定生活经验和动手操作能力</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形象思维为主；弱抽象弱空间观念；短时注意</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024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黑体" panose="02010609060101010101" charset="-122"/>
                          <a:ea typeface="黑体" panose="02010609060101010101" charset="-122"/>
                          <a:cs typeface="黑体" panose="02010609060101010101" charset="-122"/>
                        </a:rPr>
                        <a:t>威胁（T）</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黑体" panose="02010609060101010101" charset="-122"/>
                          <a:ea typeface="黑体" panose="02010609060101010101" charset="-122"/>
                          <a:cs typeface="黑体" panose="02010609060101010101" charset="-122"/>
                        </a:rPr>
                        <a:t>机会（O）</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1800">
                <a:tc>
                  <a:txBody>
                    <a:bodyPr/>
                    <a:p>
                      <a:pPr indent="0" algn="ctr">
                        <a:buNone/>
                      </a:pPr>
                      <a:r>
                        <a:rPr lang="en-US" sz="2000" b="1">
                          <a:latin typeface="黑体" panose="02010609060101010101" charset="-122"/>
                          <a:ea typeface="黑体" panose="02010609060101010101" charset="-122"/>
                          <a:cs typeface="黑体" panose="02010609060101010101" charset="-122"/>
                        </a:rPr>
                        <a:t>外部环境</a:t>
                      </a:r>
                      <a:endParaRPr lang="en-US" altLang="en-US" sz="2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抽象、纯数学化；未接触过射线</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初步认识角；针对性的学材</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64160" y="6169025"/>
            <a:ext cx="5080000" cy="398780"/>
          </a:xfrm>
          <a:prstGeom prst="rect">
            <a:avLst/>
          </a:prstGeom>
          <a:noFill/>
          <a:ln w="9525">
            <a:noFill/>
          </a:ln>
        </p:spPr>
        <p:txBody>
          <a:bodyPr>
            <a:spAutoFit/>
          </a:bodyPr>
          <a:p>
            <a:pPr indent="0" algn="ctr"/>
            <a:r>
              <a:rPr lang="zh-CN" sz="2000" b="0">
                <a:ea typeface="楷体" panose="02010609060101010101" charset="-122"/>
              </a:rPr>
              <a:t>角的初步认识</a:t>
            </a:r>
            <a:r>
              <a:rPr lang="zh-CN" sz="2000" b="0">
                <a:ea typeface="楷体" panose="02010609060101010101" charset="-122"/>
                <a:cs typeface="宋体" panose="02010600030101010101" pitchFamily="2" charset="-122"/>
              </a:rPr>
              <a:t>SWOT分析模型</a:t>
            </a:r>
            <a:endParaRPr lang="zh-CN" altLang="en-US" sz="2000"/>
          </a:p>
        </p:txBody>
      </p:sp>
      <p:sp>
        <p:nvSpPr>
          <p:cNvPr id="100" name="文本框 99"/>
          <p:cNvSpPr txBox="1"/>
          <p:nvPr/>
        </p:nvSpPr>
        <p:spPr>
          <a:xfrm>
            <a:off x="5748020" y="3116580"/>
            <a:ext cx="6264275" cy="2676525"/>
          </a:xfrm>
          <a:prstGeom prst="rect">
            <a:avLst/>
          </a:prstGeom>
          <a:noFill/>
          <a:ln w="9525">
            <a:noFill/>
          </a:ln>
        </p:spPr>
        <p:txBody>
          <a:bodyPr wrap="square">
            <a:spAutoFit/>
          </a:bodyPr>
          <a:p>
            <a:pPr indent="304800"/>
            <a:r>
              <a:rPr lang="zh-CN" sz="2400" b="0">
                <a:ea typeface="宋体" panose="02010600030101010101" pitchFamily="2" charset="-122"/>
              </a:rPr>
              <a:t>困难：</a:t>
            </a:r>
            <a:endParaRPr lang="zh-CN" sz="2400" b="0">
              <a:ea typeface="宋体" panose="02010600030101010101" pitchFamily="2" charset="-122"/>
            </a:endParaRPr>
          </a:p>
          <a:p>
            <a:pPr indent="304800"/>
            <a:r>
              <a:rPr lang="zh-CN" sz="2400" b="0">
                <a:ea typeface="宋体" panose="02010600030101010101" pitchFamily="2" charset="-122"/>
              </a:rPr>
              <a:t>（1）混滑数学中的“角”和生活中“角”的含义。</a:t>
            </a:r>
            <a:endParaRPr lang="zh-CN" sz="2400" b="0">
              <a:ea typeface="宋体" panose="02010600030101010101" pitchFamily="2" charset="-122"/>
            </a:endParaRPr>
          </a:p>
          <a:p>
            <a:pPr indent="304800"/>
            <a:endParaRPr lang="zh-CN" sz="2400" b="0">
              <a:ea typeface="宋体" panose="02010600030101010101" pitchFamily="2" charset="-122"/>
              <a:sym typeface="+mn-ea"/>
            </a:endParaRPr>
          </a:p>
          <a:p>
            <a:pPr indent="304800"/>
            <a:r>
              <a:rPr lang="zh-CN" sz="2400">
                <a:ea typeface="宋体" panose="02010600030101010101" pitchFamily="2" charset="-122"/>
                <a:sym typeface="+mn-ea"/>
              </a:rPr>
              <a:t> （2）很难接受角的大小与两边的长度无关的事实。</a:t>
            </a:r>
            <a:endParaRPr lang="zh-CN" sz="2400">
              <a:ea typeface="宋体" panose="02010600030101010101" pitchFamily="2" charset="-122"/>
              <a:sym typeface="+mn-ea"/>
            </a:endParaRPr>
          </a:p>
          <a:p>
            <a:pPr indent="304800"/>
            <a:endParaRPr lang="zh-CN" altLang="en-US" sz="24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
          <p:cNvSpPr txBox="1">
            <a:spLocks noChangeArrowheads="1"/>
          </p:cNvSpPr>
          <p:nvPr/>
        </p:nvSpPr>
        <p:spPr bwMode="auto">
          <a:xfrm>
            <a:off x="1524000" y="177800"/>
            <a:ext cx="8929718" cy="583565"/>
          </a:xfrm>
          <a:prstGeom prst="rect">
            <a:avLst/>
          </a:prstGeom>
          <a:noFill/>
          <a:ln w="9525">
            <a:noFill/>
            <a:miter lim="800000"/>
          </a:ln>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一、从生活实物出发，建立角的表象</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b="27255"/>
          <a:stretch>
            <a:fillRect/>
          </a:stretch>
        </p:blipFill>
        <p:spPr>
          <a:xfrm>
            <a:off x="0" y="1087120"/>
            <a:ext cx="3918585" cy="2726690"/>
          </a:xfrm>
          <a:prstGeom prst="rect">
            <a:avLst/>
          </a:prstGeom>
        </p:spPr>
      </p:pic>
      <p:sp>
        <p:nvSpPr>
          <p:cNvPr id="10" name="文本框 9"/>
          <p:cNvSpPr txBox="1"/>
          <p:nvPr/>
        </p:nvSpPr>
        <p:spPr>
          <a:xfrm>
            <a:off x="557530" y="4509770"/>
            <a:ext cx="3171825" cy="2306955"/>
          </a:xfrm>
          <a:prstGeom prst="rect">
            <a:avLst/>
          </a:prstGeom>
          <a:noFill/>
        </p:spPr>
        <p:txBody>
          <a:bodyPr wrap="square" rtlCol="0" anchor="t">
            <a:spAutoFit/>
          </a:bodyPr>
          <a:p>
            <a:pPr marR="0" defTabSz="914400">
              <a:lnSpc>
                <a:spcPct val="240000"/>
              </a:lnSpc>
              <a:buClr>
                <a:srgbClr val="000000"/>
              </a:buClr>
              <a:buSzTx/>
              <a:buFontTx/>
              <a:buNone/>
              <a:defRPr/>
            </a:pPr>
            <a:r>
              <a:rPr lang="zh-CN" altLang="en-US" sz="2000" b="1" noProof="0" dirty="0">
                <a:solidFill>
                  <a:srgbClr val="0070C0"/>
                </a:solidFill>
                <a:latin typeface="黑体" panose="02010609060101010101" charset="-122"/>
                <a:ea typeface="黑体" panose="02010609060101010101" charset="-122"/>
                <a:cs typeface="+mn-ea"/>
                <a:sym typeface="+mn-ea"/>
              </a:rPr>
              <a:t>从物体表面提取角</a:t>
            </a:r>
            <a:endParaRPr kumimoji="0" lang="zh-CN" altLang="en-US" sz="2000" b="1" kern="1200" cap="none" spc="0" normalizeH="0" baseline="0" noProof="0" dirty="0">
              <a:solidFill>
                <a:srgbClr val="0070C0"/>
              </a:solidFill>
              <a:latin typeface="黑体" panose="02010609060101010101" charset="-122"/>
              <a:ea typeface="黑体" panose="02010609060101010101" charset="-122"/>
              <a:cs typeface="+mn-ea"/>
            </a:endParaRPr>
          </a:p>
          <a:p>
            <a:pPr marR="0" defTabSz="914400">
              <a:lnSpc>
                <a:spcPct val="240000"/>
              </a:lnSpc>
              <a:buClr>
                <a:srgbClr val="000000"/>
              </a:buClr>
              <a:buSzTx/>
              <a:buFontTx/>
              <a:buNone/>
              <a:defRPr/>
            </a:pPr>
            <a:r>
              <a:rPr lang="zh-CN" altLang="en-US" sz="2000" b="1" noProof="0" dirty="0">
                <a:solidFill>
                  <a:srgbClr val="0070C0"/>
                </a:solidFill>
                <a:latin typeface="黑体" panose="02010609060101010101" charset="-122"/>
                <a:ea typeface="黑体" panose="02010609060101010101" charset="-122"/>
                <a:cs typeface="+mn-ea"/>
                <a:sym typeface="+mn-ea"/>
              </a:rPr>
              <a:t>抽象出角的图形</a:t>
            </a:r>
            <a:endParaRPr kumimoji="0" lang="zh-CN" altLang="en-US" sz="2000" b="1" kern="1200" cap="none" spc="0" normalizeH="0" baseline="0" noProof="0" dirty="0">
              <a:solidFill>
                <a:srgbClr val="0070C0"/>
              </a:solidFill>
              <a:latin typeface="黑体" panose="02010609060101010101" charset="-122"/>
              <a:ea typeface="黑体" panose="02010609060101010101" charset="-122"/>
              <a:cs typeface="+mn-ea"/>
            </a:endParaRPr>
          </a:p>
          <a:p>
            <a:pPr marR="0" defTabSz="914400">
              <a:lnSpc>
                <a:spcPct val="240000"/>
              </a:lnSpc>
              <a:buClr>
                <a:srgbClr val="000000"/>
              </a:buClr>
              <a:buSzTx/>
              <a:buFontTx/>
              <a:buNone/>
              <a:defRPr/>
            </a:pPr>
            <a:r>
              <a:rPr lang="zh-CN" altLang="en-US" sz="2000" b="1" noProof="0" dirty="0">
                <a:solidFill>
                  <a:srgbClr val="0070C0"/>
                </a:solidFill>
                <a:latin typeface="黑体" panose="02010609060101010101" charset="-122"/>
                <a:ea typeface="黑体" panose="02010609060101010101" charset="-122"/>
                <a:cs typeface="+mn-ea"/>
                <a:sym typeface="+mn-ea"/>
              </a:rPr>
              <a:t>指出角的各部分名称</a:t>
            </a:r>
            <a:endParaRPr lang="zh-CN" altLang="en-US" sz="2000" b="1">
              <a:latin typeface="黑体" panose="02010609060101010101" charset="-122"/>
              <a:ea typeface="黑体" panose="02010609060101010101" charset="-122"/>
            </a:endParaRPr>
          </a:p>
        </p:txBody>
      </p:sp>
      <p:pic>
        <p:nvPicPr>
          <p:cNvPr id="85004" name="Picture 4"/>
          <p:cNvPicPr>
            <a:picLocks noChangeAspect="1"/>
          </p:cNvPicPr>
          <p:nvPr/>
        </p:nvPicPr>
        <p:blipFill>
          <a:blip r:embed="rId2" cstate="print"/>
          <a:stretch>
            <a:fillRect/>
          </a:stretch>
        </p:blipFill>
        <p:spPr>
          <a:xfrm>
            <a:off x="4346575" y="1087120"/>
            <a:ext cx="3779520" cy="2726690"/>
          </a:xfrm>
          <a:prstGeom prst="rect">
            <a:avLst/>
          </a:prstGeom>
          <a:noFill/>
          <a:ln w="9525">
            <a:noFill/>
          </a:ln>
        </p:spPr>
      </p:pic>
      <p:sp>
        <p:nvSpPr>
          <p:cNvPr id="12" name="文本框 11"/>
          <p:cNvSpPr txBox="1"/>
          <p:nvPr/>
        </p:nvSpPr>
        <p:spPr>
          <a:xfrm>
            <a:off x="7420610" y="4626610"/>
            <a:ext cx="3166110" cy="1938020"/>
          </a:xfrm>
          <a:prstGeom prst="rect">
            <a:avLst/>
          </a:prstGeom>
          <a:noFill/>
        </p:spPr>
        <p:txBody>
          <a:bodyPr wrap="square" rtlCol="0" anchor="t">
            <a:spAutoFit/>
          </a:bodyPr>
          <a:p>
            <a:pPr algn="l"/>
            <a:endParaRPr lang="zh-CN" altLang="en-US" sz="2000" b="1" noProof="0" dirty="0">
              <a:solidFill>
                <a:schemeClr val="tx1"/>
              </a:solidFill>
              <a:latin typeface="华文楷体" panose="02010600040101010101" pitchFamily="2" charset="-122"/>
              <a:ea typeface="华文楷体" panose="02010600040101010101" pitchFamily="2" charset="-122"/>
              <a:cs typeface="+mn-ea"/>
              <a:sym typeface="+mn-ea"/>
            </a:endParaRPr>
          </a:p>
          <a:p>
            <a:pPr algn="l"/>
            <a:r>
              <a:rPr lang="zh-CN" altLang="en-US" sz="2000" b="1" noProof="0" dirty="0">
                <a:solidFill>
                  <a:schemeClr val="tx1"/>
                </a:solidFill>
                <a:latin typeface="黑体" panose="02010609060101010101" charset="-122"/>
                <a:ea typeface="黑体" panose="02010609060101010101" charset="-122"/>
                <a:cs typeface="+mn-ea"/>
                <a:sym typeface="+mn-ea"/>
              </a:rPr>
              <a:t>提取直角</a:t>
            </a:r>
            <a:endParaRPr lang="zh-CN" altLang="en-US" sz="2000" b="1" noProof="0" dirty="0">
              <a:solidFill>
                <a:schemeClr val="tx1"/>
              </a:solidFill>
              <a:latin typeface="黑体" panose="02010609060101010101" charset="-122"/>
              <a:ea typeface="黑体" panose="02010609060101010101" charset="-122"/>
              <a:cs typeface="+mn-ea"/>
              <a:sym typeface="+mn-ea"/>
            </a:endParaRPr>
          </a:p>
          <a:p>
            <a:pPr algn="l"/>
            <a:endParaRPr lang="zh-CN" altLang="en-US" sz="2000" b="1" noProof="0" dirty="0">
              <a:solidFill>
                <a:srgbClr val="FF0000"/>
              </a:solidFill>
              <a:latin typeface="黑体" panose="02010609060101010101" charset="-122"/>
              <a:ea typeface="黑体" panose="02010609060101010101" charset="-122"/>
              <a:cs typeface="+mn-ea"/>
              <a:sym typeface="+mn-ea"/>
            </a:endParaRPr>
          </a:p>
          <a:p>
            <a:pPr algn="l"/>
            <a:r>
              <a:rPr lang="zh-CN" altLang="en-US" sz="2000" b="1" noProof="0" dirty="0">
                <a:ln>
                  <a:noFill/>
                </a:ln>
                <a:solidFill>
                  <a:srgbClr val="2B2E30"/>
                </a:solidFill>
                <a:effectLst/>
                <a:uLnTx/>
                <a:uFillTx/>
                <a:latin typeface="黑体" panose="02010609060101010101" charset="-122"/>
                <a:ea typeface="黑体" panose="02010609060101010101" charset="-122"/>
                <a:cs typeface="+mn-ea"/>
                <a:sym typeface="+mn-ea"/>
              </a:rPr>
              <a:t>辨认锐角和钝角</a:t>
            </a:r>
            <a:endParaRPr lang="zh-CN" altLang="en-US" sz="2000" b="1" noProof="0" dirty="0">
              <a:ln>
                <a:noFill/>
              </a:ln>
              <a:solidFill>
                <a:srgbClr val="2B2E30"/>
              </a:solidFill>
              <a:effectLst/>
              <a:uLnTx/>
              <a:uFillTx/>
              <a:latin typeface="黑体" panose="02010609060101010101" charset="-122"/>
              <a:ea typeface="黑体" panose="02010609060101010101" charset="-122"/>
              <a:cs typeface="+mn-ea"/>
              <a:sym typeface="+mn-ea"/>
            </a:endParaRPr>
          </a:p>
          <a:p>
            <a:pPr algn="l"/>
            <a:endParaRPr lang="zh-CN" altLang="en-US" sz="2000" b="1" noProof="0" dirty="0">
              <a:ln>
                <a:noFill/>
              </a:ln>
              <a:solidFill>
                <a:srgbClr val="2B2E30"/>
              </a:solidFill>
              <a:effectLst/>
              <a:uLnTx/>
              <a:uFillTx/>
              <a:latin typeface="黑体" panose="02010609060101010101" charset="-122"/>
              <a:ea typeface="黑体" panose="02010609060101010101" charset="-122"/>
              <a:cs typeface="+mn-ea"/>
              <a:sym typeface="+mn-ea"/>
            </a:endParaRPr>
          </a:p>
          <a:p>
            <a:pPr algn="l"/>
            <a:r>
              <a:rPr lang="zh-CN" altLang="en-US" sz="2000" b="1" noProof="0" dirty="0">
                <a:ln>
                  <a:noFill/>
                </a:ln>
                <a:solidFill>
                  <a:srgbClr val="2B2E30"/>
                </a:solidFill>
                <a:effectLst/>
                <a:uLnTx/>
                <a:uFillTx/>
                <a:latin typeface="黑体" panose="02010609060101010101" charset="-122"/>
                <a:ea typeface="黑体" panose="02010609060101010101" charset="-122"/>
                <a:cs typeface="+mn-ea"/>
                <a:sym typeface="+mn-ea"/>
              </a:rPr>
              <a:t>进一步体验直角</a:t>
            </a:r>
            <a:endParaRPr lang="zh-CN" altLang="en-US" sz="2000">
              <a:latin typeface="黑体" panose="02010609060101010101" charset="-122"/>
              <a:ea typeface="黑体" panose="02010609060101010101" charset="-122"/>
            </a:endParaRPr>
          </a:p>
        </p:txBody>
      </p:sp>
      <p:pic>
        <p:nvPicPr>
          <p:cNvPr id="86028" name="Picture 4"/>
          <p:cNvPicPr>
            <a:picLocks noChangeAspect="1"/>
          </p:cNvPicPr>
          <p:nvPr/>
        </p:nvPicPr>
        <p:blipFill>
          <a:blip r:embed="rId3" cstate="print"/>
          <a:stretch>
            <a:fillRect/>
          </a:stretch>
        </p:blipFill>
        <p:spPr>
          <a:xfrm>
            <a:off x="8554085" y="1087120"/>
            <a:ext cx="3637915" cy="27266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KW}UETWD[T1(JU15DC8Q]V.png)KW}UETWD[T1(JU15DC8Q]V"/>
          <p:cNvPicPr>
            <a:picLocks noChangeAspect="1"/>
          </p:cNvPicPr>
          <p:nvPr/>
        </p:nvPicPr>
        <p:blipFill>
          <a:blip r:embed="rId1">
            <a:extLst>
              <a:ext uri="{BEBA8EAE-BF5A-486C-A8C5-ECC9F3942E4B}">
                <a14:imgProps xmlns:a14="http://schemas.microsoft.com/office/drawing/2010/main">
                  <a14:imgLayer r:embed="rId2"/>
                </a14:imgProps>
              </a:ext>
            </a:extLst>
          </a:blip>
          <a:srcRect/>
          <a:stretch>
            <a:fillRect/>
          </a:stretch>
        </p:blipFill>
        <p:spPr>
          <a:xfrm>
            <a:off x="233680" y="2626030"/>
            <a:ext cx="3196078" cy="972007"/>
          </a:xfrm>
          <a:prstGeom prst="rect">
            <a:avLst/>
          </a:prstGeom>
        </p:spPr>
      </p:pic>
      <p:pic>
        <p:nvPicPr>
          <p:cNvPr id="5" name="图片 4" descr="C:\Users\Administrator\Desktop\QQ图片20190228104445.pngQQ图片20190228104445"/>
          <p:cNvPicPr/>
          <p:nvPr/>
        </p:nvPicPr>
        <p:blipFill>
          <a:blip r:embed="rId3">
            <a:extLst>
              <a:ext uri="{BEBA8EAE-BF5A-486C-A8C5-ECC9F3942E4B}">
                <a14:imgProps xmlns:a14="http://schemas.microsoft.com/office/drawing/2010/main">
                  <a14:imgLayer r:embed="rId4"/>
                </a14:imgProps>
              </a:ext>
            </a:extLst>
          </a:blip>
          <a:srcRect/>
          <a:stretch>
            <a:fillRect/>
          </a:stretch>
        </p:blipFill>
        <p:spPr>
          <a:xfrm>
            <a:off x="3787140" y="1703832"/>
            <a:ext cx="2338070" cy="1894205"/>
          </a:xfrm>
          <a:prstGeom prst="rect">
            <a:avLst/>
          </a:prstGeom>
        </p:spPr>
      </p:pic>
      <p:pic>
        <p:nvPicPr>
          <p:cNvPr id="13321" name="图片 13320" descr="C:\Users\Administrator\Desktop\截图未命名.png截图未命名"/>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6308090" y="2404237"/>
            <a:ext cx="2931795" cy="1193800"/>
          </a:xfrm>
          <a:prstGeom prst="rect">
            <a:avLst/>
          </a:prstGeom>
          <a:noFill/>
          <a:ln w="9525">
            <a:noFill/>
          </a:ln>
        </p:spPr>
      </p:pic>
      <p:pic>
        <p:nvPicPr>
          <p:cNvPr id="6" name="图片 5" descr="C:\Users\Administrator\Desktop\D~CN7`5L9X3UCSI(NC{1QVY.pngD~CN7`5L9X3UCSI(NC{1QVY"/>
          <p:cNvPicPr/>
          <p:nvPr/>
        </p:nvPicPr>
        <p:blipFill>
          <a:blip r:embed="rId7">
            <a:extLst>
              <a:ext uri="{BEBA8EAE-BF5A-486C-A8C5-ECC9F3942E4B}">
                <a14:imgProps xmlns:a14="http://schemas.microsoft.com/office/drawing/2010/main">
                  <a14:imgLayer r:embed="rId8"/>
                </a14:imgProps>
              </a:ext>
            </a:extLst>
          </a:blip>
          <a:srcRect/>
          <a:stretch>
            <a:fillRect/>
          </a:stretch>
        </p:blipFill>
        <p:spPr>
          <a:xfrm>
            <a:off x="9492615" y="1978025"/>
            <a:ext cx="2520019" cy="1620012"/>
          </a:xfrm>
          <a:prstGeom prst="rect">
            <a:avLst/>
          </a:prstGeom>
        </p:spPr>
      </p:pic>
      <p:sp>
        <p:nvSpPr>
          <p:cNvPr id="2" name="矩形 1"/>
          <p:cNvSpPr/>
          <p:nvPr/>
        </p:nvSpPr>
        <p:spPr>
          <a:xfrm>
            <a:off x="70485" y="5805170"/>
            <a:ext cx="3060700" cy="583565"/>
          </a:xfrm>
          <a:prstGeom prst="rect">
            <a:avLst/>
          </a:prstGeom>
          <a:noFill/>
          <a:ln>
            <a:noFill/>
          </a:ln>
        </p:spPr>
        <p:txBody>
          <a:bodyPr wrap="squar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感知角有大有小</a:t>
            </a:r>
            <a:endParaRPr lang="zh-CN" altLang="en-US" sz="3200" b="1">
              <a:solidFill>
                <a:srgbClr val="FF0000"/>
              </a:solidFill>
              <a:effectLst>
                <a:outerShdw blurRad="38100" dist="19050" dir="2700000" algn="tl" rotWithShape="0">
                  <a:schemeClr val="dk1">
                    <a:alpha val="40000"/>
                  </a:schemeClr>
                </a:outerShdw>
              </a:effectLst>
            </a:endParaRPr>
          </a:p>
        </p:txBody>
      </p:sp>
      <p:sp>
        <p:nvSpPr>
          <p:cNvPr id="3" name="下箭头 2"/>
          <p:cNvSpPr/>
          <p:nvPr/>
        </p:nvSpPr>
        <p:spPr>
          <a:xfrm>
            <a:off x="1069975" y="4404360"/>
            <a:ext cx="1061720" cy="1400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4335145" y="4404360"/>
            <a:ext cx="1061720" cy="1400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305175" y="5805170"/>
            <a:ext cx="3705860" cy="583565"/>
          </a:xfrm>
          <a:prstGeom prst="rect">
            <a:avLst/>
          </a:prstGeom>
          <a:noFill/>
          <a:ln>
            <a:noFill/>
          </a:ln>
        </p:spPr>
        <p:txBody>
          <a:bodyPr wrap="squar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剥离边的长短因素</a:t>
            </a:r>
            <a:endParaRPr lang="zh-CN" altLang="en-US" sz="3200" b="1">
              <a:solidFill>
                <a:srgbClr val="FF0000"/>
              </a:solidFill>
              <a:effectLst>
                <a:outerShdw blurRad="38100" dist="19050" dir="2700000" algn="tl" rotWithShape="0">
                  <a:schemeClr val="dk1">
                    <a:alpha val="40000"/>
                  </a:schemeClr>
                </a:outerShdw>
              </a:effectLst>
            </a:endParaRPr>
          </a:p>
        </p:txBody>
      </p:sp>
      <p:sp>
        <p:nvSpPr>
          <p:cNvPr id="11" name="下箭头 10"/>
          <p:cNvSpPr/>
          <p:nvPr/>
        </p:nvSpPr>
        <p:spPr>
          <a:xfrm>
            <a:off x="8823325" y="4404360"/>
            <a:ext cx="1061720" cy="1400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762240" y="5805170"/>
            <a:ext cx="3693160" cy="583565"/>
          </a:xfrm>
          <a:prstGeom prst="rect">
            <a:avLst/>
          </a:prstGeom>
          <a:noFill/>
          <a:ln>
            <a:noFill/>
          </a:ln>
        </p:spPr>
        <p:txBody>
          <a:bodyPr wrap="squar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聚焦两边张开程度</a:t>
            </a:r>
            <a:endParaRPr lang="zh-CN" altLang="en-US" sz="3200" b="1">
              <a:solidFill>
                <a:srgbClr val="FF0000"/>
              </a:solidFill>
              <a:effectLst>
                <a:outerShdw blurRad="38100" dist="19050" dir="2700000" algn="tl" rotWithShape="0">
                  <a:schemeClr val="dk1">
                    <a:alpha val="40000"/>
                  </a:schemeClr>
                </a:outerShdw>
              </a:effectLst>
            </a:endParaRPr>
          </a:p>
        </p:txBody>
      </p:sp>
      <p:sp>
        <p:nvSpPr>
          <p:cNvPr id="7" name="矩形 6"/>
          <p:cNvSpPr/>
          <p:nvPr/>
        </p:nvSpPr>
        <p:spPr>
          <a:xfrm>
            <a:off x="0" y="0"/>
            <a:ext cx="12192000" cy="1087120"/>
          </a:xfrm>
          <a:prstGeom prst="rect">
            <a:avLst/>
          </a:prstGeom>
          <a:solidFill>
            <a:schemeClr val="tx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8" name="TextBox 3"/>
          <p:cNvSpPr txBox="1">
            <a:spLocks noChangeArrowheads="1"/>
          </p:cNvSpPr>
          <p:nvPr/>
        </p:nvSpPr>
        <p:spPr bwMode="auto">
          <a:xfrm>
            <a:off x="1651000" y="304800"/>
            <a:ext cx="8929718" cy="583565"/>
          </a:xfrm>
          <a:prstGeom prst="rect">
            <a:avLst/>
          </a:prstGeom>
          <a:noFill/>
          <a:ln w="9525">
            <a:noFill/>
            <a:miter lim="800000"/>
          </a:ln>
        </p:spPr>
        <p:txBody>
          <a:bodyPr wrap="square">
            <a:spAutoFit/>
          </a:bodyPr>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二、重视操作体验，丰富角的认识</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994908" y="3811867"/>
            <a:ext cx="1211580" cy="460375"/>
          </a:xfrm>
          <a:prstGeom prst="rect">
            <a:avLst/>
          </a:prstGeom>
          <a:noFill/>
        </p:spPr>
        <p:txBody>
          <a:bodyPr wrap="none" rtlCol="0">
            <a:spAutoFit/>
          </a:bodyPr>
          <a:p>
            <a:r>
              <a:rPr lang="zh-CN" altLang="en-AU" sz="2400" b="1" spc="300" dirty="0" smtClean="0">
                <a:latin typeface="微软雅黑" panose="020B0503020204020204" pitchFamily="34" charset="-122"/>
                <a:ea typeface="微软雅黑" panose="020B0503020204020204" pitchFamily="34" charset="-122"/>
              </a:rPr>
              <a:t>转动角</a:t>
            </a:r>
            <a:endParaRPr lang="zh-CN" altLang="en-AU" sz="2400" b="1" spc="300" dirty="0" smtClean="0">
              <a:latin typeface="微软雅黑" panose="020B0503020204020204" pitchFamily="34" charset="-122"/>
              <a:ea typeface="微软雅黑" panose="020B0503020204020204" pitchFamily="34" charset="-122"/>
            </a:endParaRPr>
          </a:p>
        </p:txBody>
      </p:sp>
      <p:sp>
        <p:nvSpPr>
          <p:cNvPr id="20" name="TextBox 13">
            <a:hlinkClick r:id="rId9" action="ppaction://hlinksldjump"/>
          </p:cNvPr>
          <p:cNvSpPr txBox="1"/>
          <p:nvPr/>
        </p:nvSpPr>
        <p:spPr>
          <a:xfrm>
            <a:off x="4260052" y="3811867"/>
            <a:ext cx="1211580" cy="460375"/>
          </a:xfrm>
          <a:prstGeom prst="rect">
            <a:avLst/>
          </a:prstGeom>
          <a:noFill/>
        </p:spPr>
        <p:txBody>
          <a:bodyPr wrap="none" rtlCol="0">
            <a:spAutoFit/>
          </a:bodyPr>
          <a:p>
            <a:r>
              <a:rPr lang="zh-CN" altLang="en-AU" sz="2400" b="1" spc="300" dirty="0" smtClean="0">
                <a:latin typeface="微软雅黑" panose="020B0503020204020204" pitchFamily="34" charset="-122"/>
                <a:ea typeface="微软雅黑" panose="020B0503020204020204" pitchFamily="34" charset="-122"/>
              </a:rPr>
              <a:t>工具角</a:t>
            </a:r>
            <a:endParaRPr lang="zh-CN" altLang="en-AU" sz="2400" b="1" spc="300" dirty="0" smtClean="0">
              <a:latin typeface="微软雅黑" panose="020B0503020204020204" pitchFamily="34" charset="-122"/>
              <a:ea typeface="微软雅黑" panose="020B0503020204020204" pitchFamily="34" charset="-122"/>
            </a:endParaRPr>
          </a:p>
        </p:txBody>
      </p:sp>
      <p:sp>
        <p:nvSpPr>
          <p:cNvPr id="22" name="TextBox 13">
            <a:hlinkClick r:id="rId9" action="ppaction://hlinksldjump"/>
          </p:cNvPr>
          <p:cNvSpPr txBox="1"/>
          <p:nvPr/>
        </p:nvSpPr>
        <p:spPr>
          <a:xfrm>
            <a:off x="7167713" y="3811867"/>
            <a:ext cx="1211580" cy="460375"/>
          </a:xfrm>
          <a:prstGeom prst="rect">
            <a:avLst/>
          </a:prstGeom>
          <a:noFill/>
        </p:spPr>
        <p:txBody>
          <a:bodyPr wrap="none" rtlCol="0">
            <a:spAutoFit/>
          </a:bodyPr>
          <a:p>
            <a:r>
              <a:rPr lang="zh-CN" altLang="en-AU" sz="2400" b="1" spc="300" dirty="0" smtClean="0">
                <a:latin typeface="微软雅黑" panose="020B0503020204020204" pitchFamily="34" charset="-122"/>
                <a:ea typeface="微软雅黑" panose="020B0503020204020204" pitchFamily="34" charset="-122"/>
              </a:rPr>
              <a:t>活动角</a:t>
            </a:r>
            <a:endParaRPr lang="zh-CN" altLang="en-AU" sz="2400" b="1" spc="300" dirty="0" smtClean="0">
              <a:latin typeface="微软雅黑" panose="020B0503020204020204" pitchFamily="34" charset="-122"/>
              <a:ea typeface="微软雅黑" panose="020B0503020204020204" pitchFamily="34" charset="-122"/>
            </a:endParaRPr>
          </a:p>
        </p:txBody>
      </p:sp>
      <p:sp>
        <p:nvSpPr>
          <p:cNvPr id="15" name="TextBox 13">
            <a:hlinkClick r:id="rId9" action="ppaction://hlinksldjump"/>
          </p:cNvPr>
          <p:cNvSpPr txBox="1"/>
          <p:nvPr/>
        </p:nvSpPr>
        <p:spPr>
          <a:xfrm>
            <a:off x="10243653" y="3811867"/>
            <a:ext cx="1211580" cy="460375"/>
          </a:xfrm>
          <a:prstGeom prst="rect">
            <a:avLst/>
          </a:prstGeom>
          <a:noFill/>
        </p:spPr>
        <p:txBody>
          <a:bodyPr wrap="none" rtlCol="0">
            <a:spAutoFit/>
          </a:bodyPr>
          <a:p>
            <a:r>
              <a:rPr lang="zh-CN" altLang="en-AU" sz="2400" b="1" spc="300" dirty="0" smtClean="0">
                <a:latin typeface="微软雅黑" panose="020B0503020204020204" pitchFamily="34" charset="-122"/>
                <a:ea typeface="微软雅黑" panose="020B0503020204020204" pitchFamily="34" charset="-122"/>
              </a:rPr>
              <a:t>折纸角</a:t>
            </a:r>
            <a:endParaRPr lang="zh-CN" altLang="en-AU" sz="2400" b="1" spc="3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0b2d738f-60de-40e7-86f6-0b1aa041bc55}"/>
  <p:tag name="TABLE_ENDDRAG_ORIGIN_RECT" val="731*344"/>
  <p:tag name="TABLE_ENDDRAG_RECT" val="76*125*731*344"/>
</p:tagLst>
</file>

<file path=ppt/tags/tag2.xml><?xml version="1.0" encoding="utf-8"?>
<p:tagLst xmlns:p="http://schemas.openxmlformats.org/presentationml/2006/main">
  <p:tag name="KSO_WM_UNIT_TABLE_BEAUTIFY" val="smartTable{1837acd6-014a-47d2-8f00-d9af9ea46d62}"/>
  <p:tag name="TABLE_ENDDRAG_ORIGIN_RECT" val="404*346"/>
  <p:tag name="TABLE_ENDDRAG_RECT" val="216*130*404*346"/>
</p:tagLst>
</file>

<file path=ppt/theme/theme1.xml><?xml version="1.0" encoding="utf-8"?>
<a:theme xmlns:a="http://schemas.openxmlformats.org/drawingml/2006/main" name="1_Office 主题​​">
  <a:themeElements>
    <a:clrScheme name="双红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Impact"/>
        <a:ea typeface="方正姚体"/>
        <a:cs typeface=""/>
      </a:majorFont>
      <a:minorFont>
        <a:latin typeface="Impact"/>
        <a:ea typeface="方正姚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双红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1236</Words>
  <Application>WPS 演示</Application>
  <PresentationFormat>自定义</PresentationFormat>
  <Paragraphs>193</Paragraphs>
  <Slides>16</Slides>
  <Notes>14</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宋体</vt:lpstr>
      <vt:lpstr>Wingdings</vt:lpstr>
      <vt:lpstr>方正正黑简体</vt:lpstr>
      <vt:lpstr>黑体</vt:lpstr>
      <vt:lpstr>Calibri</vt:lpstr>
      <vt:lpstr>微软雅黑</vt:lpstr>
      <vt:lpstr>Calibri</vt:lpstr>
      <vt:lpstr>华文新魏</vt:lpstr>
      <vt:lpstr>华文细黑</vt:lpstr>
      <vt:lpstr>华文细黑</vt:lpstr>
      <vt:lpstr>华文楷体</vt:lpstr>
      <vt:lpstr>楷体</vt:lpstr>
      <vt:lpstr>方正粗黑宋简体</vt:lpstr>
      <vt:lpstr>楷体_GB2312</vt:lpstr>
      <vt:lpstr>新宋体</vt:lpstr>
      <vt:lpstr>Impact</vt:lpstr>
      <vt:lpstr>方正姚体</vt:lpstr>
      <vt:lpstr>Segoe Print</vt:lpstr>
      <vt:lpstr>Arial Unicode MS</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碧海蓝天</dc:title>
  <dc:creator>李同</dc:creator>
  <cp:lastModifiedBy> 玻璃一般的透明</cp:lastModifiedBy>
  <cp:revision>322</cp:revision>
  <dcterms:created xsi:type="dcterms:W3CDTF">2016-07-27T09:40:00Z</dcterms:created>
  <dcterms:modified xsi:type="dcterms:W3CDTF">2021-03-15T06:07:59Z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520081888_btnclosed</vt:lpwstr>
  </property>
</Properties>
</file>