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61" r:id="rId5"/>
    <p:sldId id="258" r:id="rId6"/>
    <p:sldId id="332" r:id="rId7"/>
    <p:sldId id="334" r:id="rId8"/>
    <p:sldId id="333" r:id="rId9"/>
    <p:sldId id="339" r:id="rId10"/>
    <p:sldId id="358" r:id="rId11"/>
    <p:sldId id="359" r:id="rId12"/>
    <p:sldId id="324" r:id="rId13"/>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F7E9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70" autoAdjust="0"/>
    <p:restoredTop sz="94660"/>
  </p:normalViewPr>
  <p:slideViewPr>
    <p:cSldViewPr snapToGrid="0">
      <p:cViewPr varScale="1">
        <p:scale>
          <a:sx n="110" d="100"/>
          <a:sy n="110" d="100"/>
        </p:scale>
        <p:origin x="162" y="198"/>
      </p:cViewPr>
      <p:guideLst/>
    </p:cSldViewPr>
  </p:slideViewPr>
  <p:notesTextViewPr>
    <p:cViewPr>
      <p:scale>
        <a:sx n="1" d="1"/>
        <a:sy n="1" d="1"/>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B8654-0B03-493C-B477-FC20C5C94FA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53A73-E5D1-43F5-B512-355C4F0A93F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A53A73-E5D1-43F5-B512-355C4F0A93F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A53A73-E5D1-43F5-B512-355C4F0A93F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A53A73-E5D1-43F5-B512-355C4F0A93F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A53A73-E5D1-43F5-B512-355C4F0A93F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A53A73-E5D1-43F5-B512-355C4F0A93F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A53A73-E5D1-43F5-B512-355C4F0A93F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A53A73-E5D1-43F5-B512-355C4F0A93F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A53A73-E5D1-43F5-B512-355C4F0A93F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A53A73-E5D1-43F5-B512-355C4F0A93F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A53A73-E5D1-43F5-B512-355C4F0A93F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066800" y="319492"/>
            <a:ext cx="10515600" cy="568325"/>
          </a:xfrm>
        </p:spPr>
        <p:txBody>
          <a:bodyPr>
            <a:normAutofit/>
          </a:bodyPr>
          <a:lstStyle>
            <a:lvl1pPr>
              <a:defRPr sz="3200" b="1">
                <a:solidFill>
                  <a:schemeClr val="tx2"/>
                </a:solidFill>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6" name="直接连接符 5"/>
          <p:cNvCxnSpPr/>
          <p:nvPr userDrawn="1"/>
        </p:nvCxnSpPr>
        <p:spPr>
          <a:xfrm>
            <a:off x="1047750" y="868767"/>
            <a:ext cx="1030605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userDrawn="1"/>
        </p:nvPicPr>
        <p:blipFill>
          <a:blip r:embed="rId2" cstate="screen"/>
          <a:stretch>
            <a:fillRect/>
          </a:stretch>
        </p:blipFill>
        <p:spPr>
          <a:xfrm flipH="1">
            <a:off x="10039349" y="939"/>
            <a:ext cx="2152648" cy="944028"/>
          </a:xfrm>
          <a:prstGeom prst="rect">
            <a:avLst/>
          </a:prstGeom>
        </p:spPr>
      </p:pic>
      <p:pic>
        <p:nvPicPr>
          <p:cNvPr id="8" name="图片 7"/>
          <p:cNvPicPr>
            <a:picLocks noChangeAspect="1"/>
          </p:cNvPicPr>
          <p:nvPr userDrawn="1"/>
        </p:nvPicPr>
        <p:blipFill>
          <a:blip r:embed="rId3" cstate="screen"/>
          <a:stretch>
            <a:fillRect/>
          </a:stretch>
        </p:blipFill>
        <p:spPr>
          <a:xfrm>
            <a:off x="76200" y="77139"/>
            <a:ext cx="1103961" cy="110396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microsoft.com/office/2007/relationships/hdphoto" Target="../media/image11.wdp"/><Relationship Id="rId8" Type="http://schemas.openxmlformats.org/officeDocument/2006/relationships/image" Target="../media/image10.png"/><Relationship Id="rId7" Type="http://schemas.openxmlformats.org/officeDocument/2006/relationships/image" Target="../media/image9.png"/><Relationship Id="rId6" Type="http://schemas.microsoft.com/office/2007/relationships/hdphoto" Target="../media/image8.wdp"/><Relationship Id="rId5" Type="http://schemas.openxmlformats.org/officeDocument/2006/relationships/image" Target="../media/image7.png"/><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7" Type="http://schemas.openxmlformats.org/officeDocument/2006/relationships/notesSlide" Target="../notesSlides/notesSlide1.xml"/><Relationship Id="rId16" Type="http://schemas.openxmlformats.org/officeDocument/2006/relationships/slideLayout" Target="../slideLayouts/slideLayout1.xml"/><Relationship Id="rId15" Type="http://schemas.openxmlformats.org/officeDocument/2006/relationships/image" Target="../media/image15.png"/><Relationship Id="rId14" Type="http://schemas.openxmlformats.org/officeDocument/2006/relationships/image" Target="../media/image14.png"/><Relationship Id="rId13" Type="http://schemas.microsoft.com/office/2007/relationships/media" Target="../media/media1.mp3"/><Relationship Id="rId12" Type="http://schemas.openxmlformats.org/officeDocument/2006/relationships/audio" Target="../media/media1.mp3"/><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microsoft.com/office/2007/relationships/hdphoto" Target="../media/image11.wdp"/><Relationship Id="rId8" Type="http://schemas.openxmlformats.org/officeDocument/2006/relationships/image" Target="../media/image10.png"/><Relationship Id="rId7" Type="http://schemas.openxmlformats.org/officeDocument/2006/relationships/image" Target="../media/image9.png"/><Relationship Id="rId6" Type="http://schemas.microsoft.com/office/2007/relationships/hdphoto" Target="../media/image8.wdp"/><Relationship Id="rId5" Type="http://schemas.openxmlformats.org/officeDocument/2006/relationships/image" Target="../media/image7.png"/><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3" Type="http://schemas.openxmlformats.org/officeDocument/2006/relationships/notesSlide" Target="../notesSlides/notesSlide10.xml"/><Relationship Id="rId12" Type="http://schemas.openxmlformats.org/officeDocument/2006/relationships/slideLayout" Target="../slideLayouts/slideLayout1.xml"/><Relationship Id="rId11" Type="http://schemas.openxmlformats.org/officeDocument/2006/relationships/image" Target="../media/image17.png"/><Relationship Id="rId10" Type="http://schemas.openxmlformats.org/officeDocument/2006/relationships/image" Target="../media/image13.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9" Type="http://schemas.microsoft.com/office/2007/relationships/hdphoto" Target="../media/image11.wdp"/><Relationship Id="rId8" Type="http://schemas.openxmlformats.org/officeDocument/2006/relationships/image" Target="../media/image10.png"/><Relationship Id="rId7" Type="http://schemas.openxmlformats.org/officeDocument/2006/relationships/image" Target="../media/image9.png"/><Relationship Id="rId6" Type="http://schemas.microsoft.com/office/2007/relationships/hdphoto" Target="../media/image8.wdp"/><Relationship Id="rId5" Type="http://schemas.openxmlformats.org/officeDocument/2006/relationships/image" Target="../media/image7.png"/><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2" Type="http://schemas.openxmlformats.org/officeDocument/2006/relationships/notesSlide" Target="../notesSlides/notesSlide2.xml"/><Relationship Id="rId11" Type="http://schemas.openxmlformats.org/officeDocument/2006/relationships/slideLayout" Target="../slideLayouts/slideLayout1.xml"/><Relationship Id="rId10" Type="http://schemas.openxmlformats.org/officeDocument/2006/relationships/image" Target="../media/image15.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9" Type="http://schemas.microsoft.com/office/2007/relationships/hdphoto" Target="../media/image11.wdp"/><Relationship Id="rId8" Type="http://schemas.openxmlformats.org/officeDocument/2006/relationships/image" Target="../media/image10.png"/><Relationship Id="rId7" Type="http://schemas.openxmlformats.org/officeDocument/2006/relationships/image" Target="../media/image9.png"/><Relationship Id="rId6" Type="http://schemas.microsoft.com/office/2007/relationships/hdphoto" Target="../media/image8.wdp"/><Relationship Id="rId5" Type="http://schemas.openxmlformats.org/officeDocument/2006/relationships/image" Target="../media/image7.png"/><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1" Type="http://schemas.openxmlformats.org/officeDocument/2006/relationships/notesSlide" Target="../notesSlides/notesSlide3.xml"/><Relationship Id="rId10"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microsoft.com/office/2007/relationships/hdphoto" Target="../media/image11.wdp"/><Relationship Id="rId8" Type="http://schemas.openxmlformats.org/officeDocument/2006/relationships/image" Target="../media/image10.png"/><Relationship Id="rId7" Type="http://schemas.openxmlformats.org/officeDocument/2006/relationships/image" Target="../media/image9.png"/><Relationship Id="rId6" Type="http://schemas.microsoft.com/office/2007/relationships/hdphoto" Target="../media/image8.wdp"/><Relationship Id="rId5" Type="http://schemas.openxmlformats.org/officeDocument/2006/relationships/image" Target="../media/image7.png"/><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2" Type="http://schemas.openxmlformats.org/officeDocument/2006/relationships/notesSlide" Target="../notesSlides/notesSlide4.xml"/><Relationship Id="rId11" Type="http://schemas.openxmlformats.org/officeDocument/2006/relationships/slideLayout" Target="../slideLayouts/slideLayout1.xml"/><Relationship Id="rId10" Type="http://schemas.openxmlformats.org/officeDocument/2006/relationships/image" Target="../media/image1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svg"/><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9" Type="http://schemas.microsoft.com/office/2007/relationships/hdphoto" Target="../media/image11.wdp"/><Relationship Id="rId8" Type="http://schemas.openxmlformats.org/officeDocument/2006/relationships/image" Target="../media/image10.png"/><Relationship Id="rId7" Type="http://schemas.openxmlformats.org/officeDocument/2006/relationships/image" Target="../media/image9.png"/><Relationship Id="rId6" Type="http://schemas.microsoft.com/office/2007/relationships/hdphoto" Target="../media/image8.wdp"/><Relationship Id="rId5" Type="http://schemas.openxmlformats.org/officeDocument/2006/relationships/image" Target="../media/image7.png"/><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2" Type="http://schemas.openxmlformats.org/officeDocument/2006/relationships/notesSlide" Target="../notesSlides/notesSlide6.xml"/><Relationship Id="rId11" Type="http://schemas.openxmlformats.org/officeDocument/2006/relationships/slideLayout" Target="../slideLayouts/slideLayout1.xml"/><Relationship Id="rId10" Type="http://schemas.openxmlformats.org/officeDocument/2006/relationships/image" Target="../media/image15.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9" Type="http://schemas.microsoft.com/office/2007/relationships/hdphoto" Target="../media/image11.wdp"/><Relationship Id="rId8" Type="http://schemas.openxmlformats.org/officeDocument/2006/relationships/image" Target="../media/image10.png"/><Relationship Id="rId7" Type="http://schemas.openxmlformats.org/officeDocument/2006/relationships/image" Target="../media/image9.png"/><Relationship Id="rId6" Type="http://schemas.microsoft.com/office/2007/relationships/hdphoto" Target="../media/image8.wdp"/><Relationship Id="rId5" Type="http://schemas.openxmlformats.org/officeDocument/2006/relationships/image" Target="../media/image7.png"/><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2" Type="http://schemas.openxmlformats.org/officeDocument/2006/relationships/notesSlide" Target="../notesSlides/notesSlide7.xml"/><Relationship Id="rId11" Type="http://schemas.openxmlformats.org/officeDocument/2006/relationships/slideLayout" Target="../slideLayouts/slideLayout1.xml"/><Relationship Id="rId10" Type="http://schemas.openxmlformats.org/officeDocument/2006/relationships/image" Target="../media/image15.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9" Type="http://schemas.microsoft.com/office/2007/relationships/hdphoto" Target="../media/image11.wdp"/><Relationship Id="rId8" Type="http://schemas.openxmlformats.org/officeDocument/2006/relationships/image" Target="../media/image10.png"/><Relationship Id="rId7" Type="http://schemas.openxmlformats.org/officeDocument/2006/relationships/image" Target="../media/image9.png"/><Relationship Id="rId6" Type="http://schemas.microsoft.com/office/2007/relationships/hdphoto" Target="../media/image8.wdp"/><Relationship Id="rId5" Type="http://schemas.openxmlformats.org/officeDocument/2006/relationships/image" Target="../media/image7.png"/><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2" Type="http://schemas.openxmlformats.org/officeDocument/2006/relationships/notesSlide" Target="../notesSlides/notesSlide8.xml"/><Relationship Id="rId11" Type="http://schemas.openxmlformats.org/officeDocument/2006/relationships/slideLayout" Target="../slideLayouts/slideLayout1.xml"/><Relationship Id="rId10" Type="http://schemas.openxmlformats.org/officeDocument/2006/relationships/image" Target="../media/image15.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9" Type="http://schemas.microsoft.com/office/2007/relationships/hdphoto" Target="../media/image11.wdp"/><Relationship Id="rId8" Type="http://schemas.openxmlformats.org/officeDocument/2006/relationships/image" Target="../media/image10.png"/><Relationship Id="rId7" Type="http://schemas.openxmlformats.org/officeDocument/2006/relationships/image" Target="../media/image9.png"/><Relationship Id="rId6" Type="http://schemas.microsoft.com/office/2007/relationships/hdphoto" Target="../media/image8.wdp"/><Relationship Id="rId5" Type="http://schemas.openxmlformats.org/officeDocument/2006/relationships/image" Target="../media/image7.png"/><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2" Type="http://schemas.openxmlformats.org/officeDocument/2006/relationships/notesSlide" Target="../notesSlides/notesSlide9.xml"/><Relationship Id="rId11" Type="http://schemas.openxmlformats.org/officeDocument/2006/relationships/slideLayout" Target="../slideLayouts/slideLayout1.xml"/><Relationship Id="rId10" Type="http://schemas.openxmlformats.org/officeDocument/2006/relationships/image" Target="../media/image1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1659" y="2819401"/>
            <a:ext cx="12430984" cy="4078516"/>
            <a:chOff x="-2" y="2859315"/>
            <a:chExt cx="12200625" cy="3998687"/>
          </a:xfrm>
        </p:grpSpPr>
        <p:pic>
          <p:nvPicPr>
            <p:cNvPr id="4" name="图片 3"/>
            <p:cNvPicPr>
              <a:picLocks noChangeAspect="1"/>
            </p:cNvPicPr>
            <p:nvPr/>
          </p:nvPicPr>
          <p:blipFill>
            <a:blip r:embed="rId1" cstate="print"/>
            <a:stretch>
              <a:fillRect/>
            </a:stretch>
          </p:blipFill>
          <p:spPr>
            <a:xfrm>
              <a:off x="1" y="4826658"/>
              <a:ext cx="12191982" cy="2031341"/>
            </a:xfrm>
            <a:prstGeom prst="rect">
              <a:avLst/>
            </a:prstGeom>
          </p:spPr>
        </p:pic>
        <p:grpSp>
          <p:nvGrpSpPr>
            <p:cNvPr id="5" name="组合 4"/>
            <p:cNvGrpSpPr/>
            <p:nvPr/>
          </p:nvGrpSpPr>
          <p:grpSpPr>
            <a:xfrm>
              <a:off x="-2" y="2859315"/>
              <a:ext cx="12200625" cy="3998687"/>
              <a:chOff x="-2" y="1748425"/>
              <a:chExt cx="12200625" cy="5109576"/>
            </a:xfrm>
          </p:grpSpPr>
          <p:pic>
            <p:nvPicPr>
              <p:cNvPr id="6" name="Picture 15"/>
              <p:cNvPicPr>
                <a:picLocks noChangeAspect="1" noChangeArrowheads="1"/>
              </p:cNvPicPr>
              <p:nvPr/>
            </p:nvPicPr>
            <p:blipFill rotWithShape="1">
              <a:blip r:embed="rId2" cstate="screen"/>
              <a:srcRect/>
              <a:stretch>
                <a:fillRect/>
              </a:stretch>
            </p:blipFill>
            <p:spPr bwMode="auto">
              <a:xfrm flipH="1">
                <a:off x="-2" y="1748425"/>
                <a:ext cx="1059543" cy="3739782"/>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rcRect/>
              <a:stretch>
                <a:fillRect/>
              </a:stretch>
            </p:blipFill>
            <p:spPr>
              <a:xfrm>
                <a:off x="3905250" y="4556150"/>
                <a:ext cx="8286750" cy="1949198"/>
              </a:xfrm>
              <a:prstGeom prst="rect">
                <a:avLst/>
              </a:prstGeom>
            </p:spPr>
          </p:pic>
          <p:pic>
            <p:nvPicPr>
              <p:cNvPr id="8" name="图片 7" descr="liangxueyizuo3.png"/>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contrast="-15000"/>
                        </a14:imgEffect>
                      </a14:imgLayer>
                    </a14:imgProps>
                  </a:ext>
                </a:extLst>
              </a:blip>
              <a:srcRect/>
              <a:stretch>
                <a:fillRect/>
              </a:stretch>
            </p:blipFill>
            <p:spPr>
              <a:xfrm>
                <a:off x="0" y="3873248"/>
                <a:ext cx="4133850" cy="2984753"/>
              </a:xfrm>
              <a:prstGeom prst="rect">
                <a:avLst/>
              </a:prstGeom>
            </p:spPr>
          </p:pic>
          <p:grpSp>
            <p:nvGrpSpPr>
              <p:cNvPr id="9" name="组合 8"/>
              <p:cNvGrpSpPr/>
              <p:nvPr/>
            </p:nvGrpSpPr>
            <p:grpSpPr>
              <a:xfrm flipV="1">
                <a:off x="0" y="5116605"/>
                <a:ext cx="12200623" cy="1741396"/>
                <a:chOff x="-14" y="-2"/>
                <a:chExt cx="12192002" cy="1741398"/>
              </a:xfrm>
            </p:grpSpPr>
            <p:pic>
              <p:nvPicPr>
                <p:cNvPr id="10" name="图片 9"/>
                <p:cNvPicPr>
                  <a:picLocks noChangeAspect="1"/>
                </p:cNvPicPr>
                <p:nvPr/>
              </p:nvPicPr>
              <p:blipFill rotWithShape="1">
                <a:blip r:embed="rId7" cstate="print"/>
                <a:srcRect/>
                <a:stretch>
                  <a:fillRect/>
                </a:stretch>
              </p:blipFill>
              <p:spPr>
                <a:xfrm flipV="1">
                  <a:off x="-13" y="-2"/>
                  <a:ext cx="12192001" cy="1741398"/>
                </a:xfrm>
                <a:prstGeom prst="rect">
                  <a:avLst/>
                </a:prstGeom>
              </p:spPr>
            </p:pic>
            <p:pic>
              <p:nvPicPr>
                <p:cNvPr id="11" name="图片 10" descr="liangxueyizuo3.png"/>
                <p:cNvPicPr>
                  <a:picLocks noChangeAspect="1"/>
                </p:cNvPicPr>
                <p:nvPr/>
              </p:nvPicPr>
              <p:blipFill rotWithShape="1">
                <a:blip r:embed="rId8" cstate="screen">
                  <a:extLst>
                    <a:ext uri="{BEBA8EAE-BF5A-486C-A8C5-ECC9F3942E4B}">
                      <a14:imgProps xmlns:a14="http://schemas.microsoft.com/office/drawing/2010/main">
                        <a14:imgLayer r:embed="rId9">
                          <a14:imgEffect>
                            <a14:brightnessContrast contrast="-15000"/>
                          </a14:imgEffect>
                        </a14:imgLayer>
                      </a14:imgProps>
                    </a:ext>
                  </a:extLst>
                </a:blip>
                <a:srcRect/>
                <a:stretch>
                  <a:fillRect/>
                </a:stretch>
              </p:blipFill>
              <p:spPr>
                <a:xfrm flipV="1">
                  <a:off x="-14" y="-1"/>
                  <a:ext cx="12183368" cy="1195952"/>
                </a:xfrm>
                <a:prstGeom prst="rect">
                  <a:avLst/>
                </a:prstGeom>
              </p:spPr>
            </p:pic>
          </p:grpSp>
        </p:grpSp>
      </p:grpSp>
      <p:pic>
        <p:nvPicPr>
          <p:cNvPr id="12" name="图片 11"/>
          <p:cNvPicPr>
            <a:picLocks noChangeAspect="1"/>
          </p:cNvPicPr>
          <p:nvPr/>
        </p:nvPicPr>
        <p:blipFill>
          <a:blip r:embed="rId10" cstate="screen"/>
          <a:srcRect/>
          <a:stretch>
            <a:fillRect/>
          </a:stretch>
        </p:blipFill>
        <p:spPr bwMode="auto">
          <a:xfrm>
            <a:off x="3227395" y="5171431"/>
            <a:ext cx="1812909" cy="174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8"/>
          <p:cNvSpPr txBox="1"/>
          <p:nvPr/>
        </p:nvSpPr>
        <p:spPr>
          <a:xfrm>
            <a:off x="2345690" y="3931920"/>
            <a:ext cx="8518525" cy="583565"/>
          </a:xfrm>
          <a:prstGeom prst="rect">
            <a:avLst/>
          </a:prstGeom>
          <a:noFill/>
        </p:spPr>
        <p:txBody>
          <a:bodyPr wrap="square" rtlCol="0">
            <a:spAutoFit/>
          </a:bodyPr>
          <a:lstStyle/>
          <a:p>
            <a:pPr algn="ctr"/>
            <a:r>
              <a:rPr lang="zh-CN" altLang="en-US" sz="3200" b="1" cap="all" noProof="0" dirty="0">
                <a:solidFill>
                  <a:schemeClr val="tx1"/>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sym typeface="+mn-ea"/>
              </a:rPr>
              <a:t>武进区湟里中心小学</a:t>
            </a:r>
            <a:r>
              <a:rPr lang="en-US" altLang="zh-CN" sz="3200" b="1" cap="all" noProof="0" dirty="0">
                <a:solidFill>
                  <a:schemeClr val="tx1"/>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sym typeface="+mn-ea"/>
              </a:rPr>
              <a:t>   </a:t>
            </a:r>
            <a:r>
              <a:rPr lang="zh-CN" altLang="en-US" sz="3200" b="1" cap="all" noProof="0" dirty="0">
                <a:solidFill>
                  <a:schemeClr val="tx1"/>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sym typeface="+mn-ea"/>
              </a:rPr>
              <a:t>李玲</a:t>
            </a:r>
            <a:endParaRPr kumimoji="0" lang="zh-CN" altLang="en-US" sz="3200" b="1" i="0" u="none" strike="noStrike" kern="1200" cap="all" spc="0" normalizeH="0" baseline="0" noProof="0" dirty="0">
              <a:ln w="9000" cmpd="sng">
                <a:solidFill>
                  <a:schemeClr val="accent4">
                    <a:shade val="50000"/>
                    <a:satMod val="120000"/>
                  </a:schemeClr>
                </a:solidFill>
                <a:prstDash val="solid"/>
              </a:ln>
              <a:solidFill>
                <a:schemeClr val="tx1"/>
              </a:solidFill>
              <a:effectLst>
                <a:outerShdw blurRad="38100" dist="25400" dir="5400000" algn="ctr" rotWithShape="0">
                  <a:srgbClr val="6E747A">
                    <a:alpha val="43000"/>
                  </a:srgbClr>
                </a:outerShdw>
              </a:effectLst>
              <a:uLnTx/>
              <a:uFillTx/>
              <a:latin typeface="楷体" panose="02010609060101010101" charset="-122"/>
              <a:ea typeface="楷体" panose="02010609060101010101" charset="-122"/>
              <a:cs typeface="+mn-cs"/>
              <a:sym typeface="+mn-ea"/>
            </a:endParaRPr>
          </a:p>
        </p:txBody>
      </p:sp>
      <p:pic>
        <p:nvPicPr>
          <p:cNvPr id="24" name="图片 23"/>
          <p:cNvPicPr>
            <a:picLocks noChangeAspect="1"/>
          </p:cNvPicPr>
          <p:nvPr/>
        </p:nvPicPr>
        <p:blipFill>
          <a:blip r:embed="rId11" cstate="screen"/>
          <a:stretch>
            <a:fillRect/>
          </a:stretch>
        </p:blipFill>
        <p:spPr>
          <a:xfrm flipH="1">
            <a:off x="8853713" y="303"/>
            <a:ext cx="3338285" cy="1463981"/>
          </a:xfrm>
          <a:prstGeom prst="rect">
            <a:avLst/>
          </a:prstGeom>
        </p:spPr>
      </p:pic>
      <p:pic>
        <p:nvPicPr>
          <p:cNvPr id="26" name="群星 - 我们是共产主义接班人">
            <a:hlinkClick r:id="" action="ppaction://media"/>
          </p:cNvPr>
          <p:cNvPicPr>
            <a:picLocks noChangeAspect="1"/>
          </p:cNvPicPr>
          <p:nvPr>
            <a:audioFile r:link="rId12"/>
            <p:extLst>
              <p:ext uri="{DAA4B4D4-6D71-4841-9C94-3DE7FCFB9230}">
                <p14:media xmlns:p14="http://schemas.microsoft.com/office/powerpoint/2010/main" r:embed="rId13"/>
              </p:ext>
            </p:extLst>
          </p:nvPr>
        </p:nvPicPr>
        <p:blipFill>
          <a:blip r:embed="rId14"/>
          <a:stretch>
            <a:fillRect/>
          </a:stretch>
        </p:blipFill>
        <p:spPr>
          <a:xfrm>
            <a:off x="7212006" y="-3505200"/>
            <a:ext cx="609600" cy="609600"/>
          </a:xfrm>
          <a:prstGeom prst="rect">
            <a:avLst/>
          </a:prstGeom>
        </p:spPr>
      </p:pic>
      <p:pic>
        <p:nvPicPr>
          <p:cNvPr id="14" name="图片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1605" y="125730"/>
            <a:ext cx="1621790" cy="1621790"/>
          </a:xfrm>
          <a:prstGeom prst="rect">
            <a:avLst/>
          </a:prstGeom>
        </p:spPr>
      </p:pic>
      <p:sp>
        <p:nvSpPr>
          <p:cNvPr id="13" name="矩形 12"/>
          <p:cNvSpPr/>
          <p:nvPr/>
        </p:nvSpPr>
        <p:spPr>
          <a:xfrm>
            <a:off x="1174750" y="2089785"/>
            <a:ext cx="10255250" cy="1198880"/>
          </a:xfrm>
          <a:prstGeom prst="rect">
            <a:avLst/>
          </a:prstGeom>
          <a:noFill/>
          <a:ln>
            <a:noFill/>
          </a:ln>
        </p:spPr>
        <p:txBody>
          <a:bodyPr wrap="none" rtlCol="0" anchor="t">
            <a:spAutoFit/>
          </a:bodyPr>
          <a:p>
            <a:pPr algn="ctr"/>
            <a:r>
              <a:rPr lang="zh-CN" altLang="en-US" sz="7200" b="1">
                <a:solidFill>
                  <a:schemeClr val="accent1"/>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rPr>
              <a:t>浅谈少先队组织文化建设</a:t>
            </a:r>
            <a:endParaRPr lang="zh-CN" altLang="en-US" sz="7200" b="1">
              <a:solidFill>
                <a:schemeClr val="accent1"/>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315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6" presetClass="emph" presetSubtype="0" decel="100000" fill="hold" nodeType="withEffect">
                                  <p:stCondLst>
                                    <p:cond delay="0"/>
                                  </p:stCondLst>
                                  <p:childTnLst>
                                    <p:animScale>
                                      <p:cBhvr>
                                        <p:cTn id="29" dur="3500" fill="hold"/>
                                        <p:tgtEl>
                                          <p:spTgt spid="12"/>
                                        </p:tgtEl>
                                      </p:cBhvr>
                                      <p:by x="200000" y="200000"/>
                                    </p:animScale>
                                  </p:childTnLst>
                                </p:cTn>
                              </p:par>
                            </p:childTnLst>
                          </p:cTn>
                        </p:par>
                        <p:par>
                          <p:cTn id="30" fill="hold">
                            <p:stCondLst>
                              <p:cond delay="3650"/>
                            </p:stCondLst>
                            <p:childTnLst>
                              <p:par>
                                <p:cTn id="31" presetID="53" presetClass="entr" presetSubtype="16"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36" repeatCount="indefinite" fill="hold" display="0">
                  <p:stCondLst>
                    <p:cond delay="indefinite"/>
                  </p:stCondLst>
                  <p:endCondLst>
                    <p:cond evt="onStopAudio" delay="0">
                      <p:tgtEl>
                        <p:sldTgt/>
                      </p:tgtEl>
                    </p:cond>
                  </p:endCondLst>
                </p:cTn>
                <p:tgtEl>
                  <p:spTgt spid="26"/>
                </p:tgtEl>
              </p:cMediaNode>
            </p:audio>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1659" y="2819401"/>
            <a:ext cx="12430984" cy="4078516"/>
            <a:chOff x="-2" y="2859315"/>
            <a:chExt cx="12200625" cy="3998687"/>
          </a:xfrm>
        </p:grpSpPr>
        <p:pic>
          <p:nvPicPr>
            <p:cNvPr id="3" name="图片 2"/>
            <p:cNvPicPr>
              <a:picLocks noChangeAspect="1"/>
            </p:cNvPicPr>
            <p:nvPr/>
          </p:nvPicPr>
          <p:blipFill>
            <a:blip r:embed="rId1" cstate="print"/>
            <a:stretch>
              <a:fillRect/>
            </a:stretch>
          </p:blipFill>
          <p:spPr>
            <a:xfrm>
              <a:off x="1" y="4826658"/>
              <a:ext cx="12191982" cy="2031341"/>
            </a:xfrm>
            <a:prstGeom prst="rect">
              <a:avLst/>
            </a:prstGeom>
          </p:spPr>
        </p:pic>
        <p:grpSp>
          <p:nvGrpSpPr>
            <p:cNvPr id="4" name="组合 3"/>
            <p:cNvGrpSpPr/>
            <p:nvPr/>
          </p:nvGrpSpPr>
          <p:grpSpPr>
            <a:xfrm>
              <a:off x="-2" y="2859315"/>
              <a:ext cx="12200625" cy="3998687"/>
              <a:chOff x="-2" y="1748425"/>
              <a:chExt cx="12200625" cy="5109576"/>
            </a:xfrm>
          </p:grpSpPr>
          <p:pic>
            <p:nvPicPr>
              <p:cNvPr id="5" name="Picture 15"/>
              <p:cNvPicPr>
                <a:picLocks noChangeAspect="1" noChangeArrowheads="1"/>
              </p:cNvPicPr>
              <p:nvPr/>
            </p:nvPicPr>
            <p:blipFill rotWithShape="1">
              <a:blip r:embed="rId2" cstate="screen"/>
              <a:srcRect/>
              <a:stretch>
                <a:fillRect/>
              </a:stretch>
            </p:blipFill>
            <p:spPr bwMode="auto">
              <a:xfrm flipH="1">
                <a:off x="-2" y="1748425"/>
                <a:ext cx="1059543" cy="373978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rcRect/>
              <a:stretch>
                <a:fillRect/>
              </a:stretch>
            </p:blipFill>
            <p:spPr>
              <a:xfrm>
                <a:off x="3905250" y="4556150"/>
                <a:ext cx="8286750" cy="1949198"/>
              </a:xfrm>
              <a:prstGeom prst="rect">
                <a:avLst/>
              </a:prstGeom>
            </p:spPr>
          </p:pic>
          <p:pic>
            <p:nvPicPr>
              <p:cNvPr id="7" name="图片 6" descr="liangxueyizuo3.png"/>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contrast="-15000"/>
                        </a14:imgEffect>
                      </a14:imgLayer>
                    </a14:imgProps>
                  </a:ext>
                </a:extLst>
              </a:blip>
              <a:srcRect/>
              <a:stretch>
                <a:fillRect/>
              </a:stretch>
            </p:blipFill>
            <p:spPr>
              <a:xfrm>
                <a:off x="0" y="3873248"/>
                <a:ext cx="4133850" cy="2984753"/>
              </a:xfrm>
              <a:prstGeom prst="rect">
                <a:avLst/>
              </a:prstGeom>
            </p:spPr>
          </p:pic>
          <p:grpSp>
            <p:nvGrpSpPr>
              <p:cNvPr id="8" name="组合 7"/>
              <p:cNvGrpSpPr/>
              <p:nvPr/>
            </p:nvGrpSpPr>
            <p:grpSpPr>
              <a:xfrm flipV="1">
                <a:off x="0" y="5116605"/>
                <a:ext cx="12200623" cy="1741396"/>
                <a:chOff x="-14" y="-2"/>
                <a:chExt cx="12192002" cy="1741398"/>
              </a:xfrm>
            </p:grpSpPr>
            <p:pic>
              <p:nvPicPr>
                <p:cNvPr id="9" name="图片 8"/>
                <p:cNvPicPr>
                  <a:picLocks noChangeAspect="1"/>
                </p:cNvPicPr>
                <p:nvPr/>
              </p:nvPicPr>
              <p:blipFill rotWithShape="1">
                <a:blip r:embed="rId7" cstate="print"/>
                <a:srcRect/>
                <a:stretch>
                  <a:fillRect/>
                </a:stretch>
              </p:blipFill>
              <p:spPr>
                <a:xfrm flipV="1">
                  <a:off x="-13" y="-2"/>
                  <a:ext cx="12192001" cy="1741398"/>
                </a:xfrm>
                <a:prstGeom prst="rect">
                  <a:avLst/>
                </a:prstGeom>
              </p:spPr>
            </p:pic>
            <p:pic>
              <p:nvPicPr>
                <p:cNvPr id="10" name="图片 9" descr="liangxueyizuo3.png"/>
                <p:cNvPicPr>
                  <a:picLocks noChangeAspect="1"/>
                </p:cNvPicPr>
                <p:nvPr/>
              </p:nvPicPr>
              <p:blipFill rotWithShape="1">
                <a:blip r:embed="rId8" cstate="screen">
                  <a:extLst>
                    <a:ext uri="{BEBA8EAE-BF5A-486C-A8C5-ECC9F3942E4B}">
                      <a14:imgProps xmlns:a14="http://schemas.microsoft.com/office/drawing/2010/main">
                        <a14:imgLayer r:embed="rId9">
                          <a14:imgEffect>
                            <a14:brightnessContrast contrast="-15000"/>
                          </a14:imgEffect>
                        </a14:imgLayer>
                      </a14:imgProps>
                    </a:ext>
                  </a:extLst>
                </a:blip>
                <a:srcRect/>
                <a:stretch>
                  <a:fillRect/>
                </a:stretch>
              </p:blipFill>
              <p:spPr>
                <a:xfrm flipV="1">
                  <a:off x="-14" y="-1"/>
                  <a:ext cx="12183368" cy="1195952"/>
                </a:xfrm>
                <a:prstGeom prst="rect">
                  <a:avLst/>
                </a:prstGeom>
              </p:spPr>
            </p:pic>
          </p:grpSp>
        </p:grpSp>
      </p:grpSp>
      <p:pic>
        <p:nvPicPr>
          <p:cNvPr id="12" name="图片 11"/>
          <p:cNvPicPr>
            <a:picLocks noChangeAspect="1"/>
          </p:cNvPicPr>
          <p:nvPr/>
        </p:nvPicPr>
        <p:blipFill>
          <a:blip r:embed="rId10" cstate="screen"/>
          <a:stretch>
            <a:fillRect/>
          </a:stretch>
        </p:blipFill>
        <p:spPr>
          <a:xfrm flipH="1">
            <a:off x="8853713" y="938"/>
            <a:ext cx="3338285" cy="1463981"/>
          </a:xfrm>
          <a:prstGeom prst="rect">
            <a:avLst/>
          </a:prstGeom>
        </p:spPr>
      </p:pic>
      <p:pic>
        <p:nvPicPr>
          <p:cNvPr id="13" name="图片 12"/>
          <p:cNvPicPr>
            <a:picLocks noChangeAspect="1"/>
          </p:cNvPicPr>
          <p:nvPr/>
        </p:nvPicPr>
        <p:blipFill>
          <a:blip r:embed="rId11" cstate="email"/>
          <a:stretch>
            <a:fillRect/>
          </a:stretch>
        </p:blipFill>
        <p:spPr>
          <a:xfrm flipH="1">
            <a:off x="555543" y="714678"/>
            <a:ext cx="2343176" cy="976323"/>
          </a:xfrm>
          <a:prstGeom prst="rect">
            <a:avLst/>
          </a:prstGeom>
        </p:spPr>
      </p:pic>
      <p:sp>
        <p:nvSpPr>
          <p:cNvPr id="14" name="矩形 13"/>
          <p:cNvSpPr/>
          <p:nvPr/>
        </p:nvSpPr>
        <p:spPr>
          <a:xfrm>
            <a:off x="3159125" y="2089785"/>
            <a:ext cx="6286500" cy="1322070"/>
          </a:xfrm>
          <a:prstGeom prst="rect">
            <a:avLst/>
          </a:prstGeom>
          <a:noFill/>
          <a:ln>
            <a:noFill/>
          </a:ln>
        </p:spPr>
        <p:txBody>
          <a:bodyPr wrap="none" rtlCol="0" anchor="t">
            <a:spAutoFit/>
          </a:bodyPr>
          <a:p>
            <a:pPr algn="ctr"/>
            <a:r>
              <a:rPr lang="zh-CN" altLang="en-US" sz="8000" b="1">
                <a:solidFill>
                  <a:schemeClr val="tx1"/>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rPr>
              <a:t>感谢您的聆听</a:t>
            </a:r>
            <a:endParaRPr lang="zh-CN" altLang="en-US" sz="8000" b="1">
              <a:solidFill>
                <a:schemeClr val="tx1"/>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Effect transition="in" filter="fade">
                                      <p:cBhvr>
                                        <p:cTn id="21" dur="1000"/>
                                        <p:tgtEl>
                                          <p:spTgt spid="13"/>
                                        </p:tgtEl>
                                      </p:cBhvr>
                                    </p:animEffect>
                                  </p:childTnLst>
                                </p:cTn>
                              </p:par>
                              <p:par>
                                <p:cTn id="22" presetID="35" presetClass="path" presetSubtype="0" accel="50000" decel="50000" fill="hold" nodeType="withEffect">
                                  <p:stCondLst>
                                    <p:cond delay="0"/>
                                  </p:stCondLst>
                                  <p:childTnLst>
                                    <p:animMotion origin="layout" path="M 3.33333E-6 -1.48148E-6 L -0.22761 -1.48148E-6 " pathEditMode="relative" rAng="0" ptsTypes="AA">
                                      <p:cBhvr>
                                        <p:cTn id="23" dur="2000" spd="-100000" fill="hold"/>
                                        <p:tgtEl>
                                          <p:spTgt spid="13"/>
                                        </p:tgtEl>
                                        <p:attrNameLst>
                                          <p:attrName>ppt_x</p:attrName>
                                          <p:attrName>ppt_y</p:attrName>
                                        </p:attrNameLst>
                                      </p:cBhvr>
                                      <p:rCtr x="-1138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7374" y="2806701"/>
            <a:ext cx="12430984" cy="4078516"/>
            <a:chOff x="-2" y="2859315"/>
            <a:chExt cx="12200625" cy="3998687"/>
          </a:xfrm>
        </p:grpSpPr>
        <p:pic>
          <p:nvPicPr>
            <p:cNvPr id="3" name="图片 2"/>
            <p:cNvPicPr>
              <a:picLocks noChangeAspect="1"/>
            </p:cNvPicPr>
            <p:nvPr/>
          </p:nvPicPr>
          <p:blipFill>
            <a:blip r:embed="rId1" cstate="print"/>
            <a:stretch>
              <a:fillRect/>
            </a:stretch>
          </p:blipFill>
          <p:spPr>
            <a:xfrm>
              <a:off x="1" y="4826658"/>
              <a:ext cx="12191982" cy="2031341"/>
            </a:xfrm>
            <a:prstGeom prst="rect">
              <a:avLst/>
            </a:prstGeom>
          </p:spPr>
        </p:pic>
        <p:grpSp>
          <p:nvGrpSpPr>
            <p:cNvPr id="4" name="组合 3"/>
            <p:cNvGrpSpPr/>
            <p:nvPr/>
          </p:nvGrpSpPr>
          <p:grpSpPr>
            <a:xfrm>
              <a:off x="-2" y="2859315"/>
              <a:ext cx="12200625" cy="3998687"/>
              <a:chOff x="-2" y="1748425"/>
              <a:chExt cx="12200625" cy="5109576"/>
            </a:xfrm>
          </p:grpSpPr>
          <p:pic>
            <p:nvPicPr>
              <p:cNvPr id="5" name="Picture 15"/>
              <p:cNvPicPr>
                <a:picLocks noChangeAspect="1" noChangeArrowheads="1"/>
              </p:cNvPicPr>
              <p:nvPr/>
            </p:nvPicPr>
            <p:blipFill rotWithShape="1">
              <a:blip r:embed="rId2" cstate="screen"/>
              <a:srcRect/>
              <a:stretch>
                <a:fillRect/>
              </a:stretch>
            </p:blipFill>
            <p:spPr bwMode="auto">
              <a:xfrm flipH="1">
                <a:off x="-2" y="1748425"/>
                <a:ext cx="1059543" cy="373978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rcRect/>
              <a:stretch>
                <a:fillRect/>
              </a:stretch>
            </p:blipFill>
            <p:spPr>
              <a:xfrm>
                <a:off x="3905250" y="4556150"/>
                <a:ext cx="8286750" cy="1949198"/>
              </a:xfrm>
              <a:prstGeom prst="rect">
                <a:avLst/>
              </a:prstGeom>
            </p:spPr>
          </p:pic>
          <p:pic>
            <p:nvPicPr>
              <p:cNvPr id="7" name="图片 6" descr="liangxueyizuo3.png"/>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contrast="-15000"/>
                        </a14:imgEffect>
                      </a14:imgLayer>
                    </a14:imgProps>
                  </a:ext>
                </a:extLst>
              </a:blip>
              <a:srcRect/>
              <a:stretch>
                <a:fillRect/>
              </a:stretch>
            </p:blipFill>
            <p:spPr>
              <a:xfrm>
                <a:off x="0" y="3873248"/>
                <a:ext cx="4133850" cy="2984753"/>
              </a:xfrm>
              <a:prstGeom prst="rect">
                <a:avLst/>
              </a:prstGeom>
            </p:spPr>
          </p:pic>
          <p:grpSp>
            <p:nvGrpSpPr>
              <p:cNvPr id="8" name="组合 7"/>
              <p:cNvGrpSpPr/>
              <p:nvPr/>
            </p:nvGrpSpPr>
            <p:grpSpPr>
              <a:xfrm flipV="1">
                <a:off x="0" y="5116605"/>
                <a:ext cx="12200623" cy="1741396"/>
                <a:chOff x="-14" y="-2"/>
                <a:chExt cx="12192002" cy="1741398"/>
              </a:xfrm>
            </p:grpSpPr>
            <p:pic>
              <p:nvPicPr>
                <p:cNvPr id="9" name="图片 8"/>
                <p:cNvPicPr>
                  <a:picLocks noChangeAspect="1"/>
                </p:cNvPicPr>
                <p:nvPr/>
              </p:nvPicPr>
              <p:blipFill rotWithShape="1">
                <a:blip r:embed="rId7" cstate="print"/>
                <a:srcRect/>
                <a:stretch>
                  <a:fillRect/>
                </a:stretch>
              </p:blipFill>
              <p:spPr>
                <a:xfrm flipV="1">
                  <a:off x="-13" y="-2"/>
                  <a:ext cx="12192001" cy="1741398"/>
                </a:xfrm>
                <a:prstGeom prst="rect">
                  <a:avLst/>
                </a:prstGeom>
              </p:spPr>
            </p:pic>
            <p:pic>
              <p:nvPicPr>
                <p:cNvPr id="10" name="图片 9" descr="liangxueyizuo3.png"/>
                <p:cNvPicPr>
                  <a:picLocks noChangeAspect="1"/>
                </p:cNvPicPr>
                <p:nvPr/>
              </p:nvPicPr>
              <p:blipFill rotWithShape="1">
                <a:blip r:embed="rId8" cstate="screen">
                  <a:extLst>
                    <a:ext uri="{BEBA8EAE-BF5A-486C-A8C5-ECC9F3942E4B}">
                      <a14:imgProps xmlns:a14="http://schemas.microsoft.com/office/drawing/2010/main">
                        <a14:imgLayer r:embed="rId9">
                          <a14:imgEffect>
                            <a14:brightnessContrast contrast="-15000"/>
                          </a14:imgEffect>
                        </a14:imgLayer>
                      </a14:imgProps>
                    </a:ext>
                  </a:extLst>
                </a:blip>
                <a:srcRect/>
                <a:stretch>
                  <a:fillRect/>
                </a:stretch>
              </p:blipFill>
              <p:spPr>
                <a:xfrm flipV="1">
                  <a:off x="-14" y="-1"/>
                  <a:ext cx="12183368" cy="1195952"/>
                </a:xfrm>
                <a:prstGeom prst="rect">
                  <a:avLst/>
                </a:prstGeom>
              </p:spPr>
            </p:pic>
          </p:grpSp>
        </p:grpSp>
      </p:grpSp>
      <p:sp>
        <p:nvSpPr>
          <p:cNvPr id="14" name="矩形 13"/>
          <p:cNvSpPr/>
          <p:nvPr/>
        </p:nvSpPr>
        <p:spPr>
          <a:xfrm>
            <a:off x="2237105" y="776605"/>
            <a:ext cx="7815580" cy="1014730"/>
          </a:xfrm>
          <a:prstGeom prst="rect">
            <a:avLst/>
          </a:prstGeom>
          <a:noFill/>
          <a:ln>
            <a:noFill/>
          </a:ln>
        </p:spPr>
        <p:txBody>
          <a:bodyPr wrap="none" rtlCol="0" anchor="t">
            <a:spAutoFit/>
          </a:bodyPr>
          <a:p>
            <a:pPr algn="ctr"/>
            <a:r>
              <a:rPr lang="zh-CN" altLang="en-US" sz="6000" b="1">
                <a:solidFill>
                  <a:schemeClr val="tx1"/>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rPr>
              <a:t>少先队特色活动的建设</a:t>
            </a:r>
            <a:endParaRPr lang="zh-CN" altLang="en-US" sz="6000" b="1">
              <a:solidFill>
                <a:schemeClr val="tx1"/>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endParaRPr>
          </a:p>
        </p:txBody>
      </p:sp>
      <p:sp>
        <p:nvSpPr>
          <p:cNvPr id="15" name="文本框 14"/>
          <p:cNvSpPr txBox="1"/>
          <p:nvPr/>
        </p:nvSpPr>
        <p:spPr>
          <a:xfrm>
            <a:off x="2809240" y="2418715"/>
            <a:ext cx="6985000" cy="1081405"/>
          </a:xfrm>
          <a:prstGeom prst="rect">
            <a:avLst/>
          </a:prstGeom>
          <a:noFill/>
        </p:spPr>
        <p:txBody>
          <a:bodyPr wrap="square" rtlCol="0">
            <a:spAutoFit/>
          </a:bodyPr>
          <a:p>
            <a:pPr fontAlgn="auto">
              <a:lnSpc>
                <a:spcPts val="3860"/>
              </a:lnSpc>
            </a:pPr>
            <a:r>
              <a:rPr lang="zh-CN" altLang="en-US" sz="2800" b="1">
                <a:latin typeface="宋体" panose="02010600030101010101" pitchFamily="2" charset="-122"/>
                <a:ea typeface="宋体" panose="02010600030101010101" pitchFamily="2" charset="-122"/>
              </a:rPr>
              <a:t>◆</a:t>
            </a:r>
            <a:r>
              <a:rPr lang="zh-CN" altLang="en-US" sz="2800" b="1">
                <a:latin typeface="楷体" panose="02010609060101010101" charset="-122"/>
                <a:ea typeface="楷体" panose="02010609060101010101" charset="-122"/>
              </a:rPr>
              <a:t>生动鲜活的特色活动是少先队组织建设与教育活动的重要渠道。</a:t>
            </a:r>
            <a:endParaRPr lang="zh-CN" altLang="en-US" sz="2800" b="1">
              <a:latin typeface="楷体" panose="02010609060101010101" charset="-122"/>
              <a:ea typeface="楷体" panose="02010609060101010101" charset="-122"/>
            </a:endParaRPr>
          </a:p>
        </p:txBody>
      </p:sp>
      <p:sp>
        <p:nvSpPr>
          <p:cNvPr id="16" name="文本框 15"/>
          <p:cNvSpPr txBox="1"/>
          <p:nvPr/>
        </p:nvSpPr>
        <p:spPr>
          <a:xfrm>
            <a:off x="2907030" y="3688715"/>
            <a:ext cx="6476365" cy="1124585"/>
          </a:xfrm>
          <a:prstGeom prst="rect">
            <a:avLst/>
          </a:prstGeom>
          <a:noFill/>
        </p:spPr>
        <p:txBody>
          <a:bodyPr wrap="square" rtlCol="0">
            <a:spAutoFit/>
          </a:bodyPr>
          <a:p>
            <a:pPr algn="l">
              <a:lnSpc>
                <a:spcPct val="120000"/>
              </a:lnSpc>
              <a:spcBef>
                <a:spcPts val="0"/>
              </a:spcBef>
              <a:spcAft>
                <a:spcPts val="0"/>
              </a:spcAft>
              <a:buClrTx/>
              <a:buSzTx/>
              <a:buFontTx/>
            </a:pPr>
            <a:r>
              <a:rPr lang="zh-CN" altLang="en-US" sz="2800" b="1">
                <a:latin typeface="宋体" panose="02010600030101010101" pitchFamily="2" charset="-122"/>
                <a:ea typeface="宋体" panose="02010600030101010101" pitchFamily="2" charset="-122"/>
                <a:sym typeface="+mn-ea"/>
              </a:rPr>
              <a:t>◆</a:t>
            </a:r>
            <a:r>
              <a:rPr lang="zh-CN" altLang="en-US" sz="2800" b="1">
                <a:latin typeface="楷体" panose="02010609060101010101" charset="-122"/>
                <a:ea typeface="楷体" panose="02010609060101010101" charset="-122"/>
              </a:rPr>
              <a:t>特色活动是促进队员综合发展、健康成长的有效路径。</a:t>
            </a:r>
            <a:endParaRPr lang="zh-CN" altLang="en-US" sz="2800" b="1">
              <a:latin typeface="楷体" panose="02010609060101010101" charset="-122"/>
              <a:ea typeface="楷体" panose="02010609060101010101" charset="-122"/>
            </a:endParaRPr>
          </a:p>
        </p:txBody>
      </p:sp>
      <p:pic>
        <p:nvPicPr>
          <p:cNvPr id="17" name="图片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1605" y="195580"/>
            <a:ext cx="1621790" cy="16217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000"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000" fill="hold">
                                          <p:stCondLst>
                                            <p:cond delay="0"/>
                                          </p:stCondLst>
                                        </p:cTn>
                                        <p:tgtEl>
                                          <p:spTgt spid="16"/>
                                        </p:tgtEl>
                                        <p:attrNameLst>
                                          <p:attrName>style.visibility</p:attrName>
                                        </p:attrNameLst>
                                      </p:cBhvr>
                                      <p:to>
                                        <p:strVal val="visible"/>
                                      </p:to>
                                    </p:set>
                                    <p:anim calcmode="lin" valueType="num">
                                      <p:cBhvr additive="base">
                                        <p:cTn id="13" dur="1000" fill="hold"/>
                                        <p:tgtEl>
                                          <p:spTgt spid="16"/>
                                        </p:tgtEl>
                                        <p:attrNameLst>
                                          <p:attrName>ppt_x</p:attrName>
                                        </p:attrNameLst>
                                      </p:cBhvr>
                                      <p:tavLst>
                                        <p:tav tm="0">
                                          <p:val>
                                            <p:strVal val="0-#ppt_w/2"/>
                                          </p:val>
                                        </p:tav>
                                        <p:tav tm="100000">
                                          <p:val>
                                            <p:strVal val="#ppt_x"/>
                                          </p:val>
                                        </p:tav>
                                      </p:tavLst>
                                    </p:anim>
                                    <p:anim calcmode="lin" valueType="num">
                                      <p:cBhvr additive="base">
                                        <p:cTn id="1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1659" y="2819401"/>
            <a:ext cx="12430984" cy="4078516"/>
            <a:chOff x="-2" y="2859315"/>
            <a:chExt cx="12200625" cy="3998687"/>
          </a:xfrm>
        </p:grpSpPr>
        <p:pic>
          <p:nvPicPr>
            <p:cNvPr id="3" name="图片 2"/>
            <p:cNvPicPr>
              <a:picLocks noChangeAspect="1"/>
            </p:cNvPicPr>
            <p:nvPr/>
          </p:nvPicPr>
          <p:blipFill>
            <a:blip r:embed="rId1" cstate="print"/>
            <a:stretch>
              <a:fillRect/>
            </a:stretch>
          </p:blipFill>
          <p:spPr>
            <a:xfrm>
              <a:off x="1" y="4826658"/>
              <a:ext cx="12191982" cy="2031341"/>
            </a:xfrm>
            <a:prstGeom prst="rect">
              <a:avLst/>
            </a:prstGeom>
          </p:spPr>
        </p:pic>
        <p:grpSp>
          <p:nvGrpSpPr>
            <p:cNvPr id="4" name="组合 3"/>
            <p:cNvGrpSpPr/>
            <p:nvPr/>
          </p:nvGrpSpPr>
          <p:grpSpPr>
            <a:xfrm>
              <a:off x="-2" y="2859315"/>
              <a:ext cx="12200625" cy="3998687"/>
              <a:chOff x="-2" y="1748425"/>
              <a:chExt cx="12200625" cy="5109576"/>
            </a:xfrm>
          </p:grpSpPr>
          <p:pic>
            <p:nvPicPr>
              <p:cNvPr id="5" name="Picture 15"/>
              <p:cNvPicPr>
                <a:picLocks noChangeAspect="1" noChangeArrowheads="1"/>
              </p:cNvPicPr>
              <p:nvPr/>
            </p:nvPicPr>
            <p:blipFill rotWithShape="1">
              <a:blip r:embed="rId2" cstate="screen"/>
              <a:srcRect/>
              <a:stretch>
                <a:fillRect/>
              </a:stretch>
            </p:blipFill>
            <p:spPr bwMode="auto">
              <a:xfrm flipH="1">
                <a:off x="-2" y="1748425"/>
                <a:ext cx="1059543" cy="373978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rcRect/>
              <a:stretch>
                <a:fillRect/>
              </a:stretch>
            </p:blipFill>
            <p:spPr>
              <a:xfrm>
                <a:off x="3905250" y="4556150"/>
                <a:ext cx="8286750" cy="1949198"/>
              </a:xfrm>
              <a:prstGeom prst="rect">
                <a:avLst/>
              </a:prstGeom>
            </p:spPr>
          </p:pic>
          <p:pic>
            <p:nvPicPr>
              <p:cNvPr id="7" name="图片 6" descr="liangxueyizuo3.png"/>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contrast="-15000"/>
                        </a14:imgEffect>
                      </a14:imgLayer>
                    </a14:imgProps>
                  </a:ext>
                </a:extLst>
              </a:blip>
              <a:srcRect/>
              <a:stretch>
                <a:fillRect/>
              </a:stretch>
            </p:blipFill>
            <p:spPr>
              <a:xfrm>
                <a:off x="0" y="3873248"/>
                <a:ext cx="4133850" cy="2984753"/>
              </a:xfrm>
              <a:prstGeom prst="rect">
                <a:avLst/>
              </a:prstGeom>
            </p:spPr>
          </p:pic>
          <p:grpSp>
            <p:nvGrpSpPr>
              <p:cNvPr id="8" name="组合 7"/>
              <p:cNvGrpSpPr/>
              <p:nvPr/>
            </p:nvGrpSpPr>
            <p:grpSpPr>
              <a:xfrm flipV="1">
                <a:off x="0" y="5116605"/>
                <a:ext cx="12200623" cy="1741396"/>
                <a:chOff x="-14" y="-2"/>
                <a:chExt cx="12192002" cy="1741398"/>
              </a:xfrm>
            </p:grpSpPr>
            <p:pic>
              <p:nvPicPr>
                <p:cNvPr id="9" name="图片 8"/>
                <p:cNvPicPr>
                  <a:picLocks noChangeAspect="1"/>
                </p:cNvPicPr>
                <p:nvPr/>
              </p:nvPicPr>
              <p:blipFill rotWithShape="1">
                <a:blip r:embed="rId7" cstate="print"/>
                <a:srcRect/>
                <a:stretch>
                  <a:fillRect/>
                </a:stretch>
              </p:blipFill>
              <p:spPr>
                <a:xfrm flipV="1">
                  <a:off x="-13" y="-2"/>
                  <a:ext cx="12192001" cy="1741398"/>
                </a:xfrm>
                <a:prstGeom prst="rect">
                  <a:avLst/>
                </a:prstGeom>
              </p:spPr>
            </p:pic>
            <p:pic>
              <p:nvPicPr>
                <p:cNvPr id="10" name="图片 9" descr="liangxueyizuo3.png"/>
                <p:cNvPicPr>
                  <a:picLocks noChangeAspect="1"/>
                </p:cNvPicPr>
                <p:nvPr/>
              </p:nvPicPr>
              <p:blipFill rotWithShape="1">
                <a:blip r:embed="rId8" cstate="screen">
                  <a:extLst>
                    <a:ext uri="{BEBA8EAE-BF5A-486C-A8C5-ECC9F3942E4B}">
                      <a14:imgProps xmlns:a14="http://schemas.microsoft.com/office/drawing/2010/main">
                        <a14:imgLayer r:embed="rId9">
                          <a14:imgEffect>
                            <a14:brightnessContrast contrast="-15000"/>
                          </a14:imgEffect>
                        </a14:imgLayer>
                      </a14:imgProps>
                    </a:ext>
                  </a:extLst>
                </a:blip>
                <a:srcRect/>
                <a:stretch>
                  <a:fillRect/>
                </a:stretch>
              </p:blipFill>
              <p:spPr>
                <a:xfrm flipV="1">
                  <a:off x="-14" y="-1"/>
                  <a:ext cx="12183368" cy="1195952"/>
                </a:xfrm>
                <a:prstGeom prst="rect">
                  <a:avLst/>
                </a:prstGeom>
              </p:spPr>
            </p:pic>
          </p:grpSp>
        </p:grpSp>
      </p:grpSp>
      <p:sp>
        <p:nvSpPr>
          <p:cNvPr id="14" name="圆角矩形 13"/>
          <p:cNvSpPr/>
          <p:nvPr/>
        </p:nvSpPr>
        <p:spPr>
          <a:xfrm>
            <a:off x="330200" y="301625"/>
            <a:ext cx="4780280" cy="864235"/>
          </a:xfrm>
          <a:prstGeom prst="roundRect">
            <a:avLst>
              <a:gd name="adj" fmla="val 50000"/>
            </a:avLst>
          </a:prstGeom>
          <a:solidFill>
            <a:srgbClr val="C00000"/>
          </a:solidFill>
          <a:ln w="12700" cap="flat" cmpd="sng" algn="ctr">
            <a:noFill/>
            <a:prstDash val="solid"/>
            <a:miter lim="800000"/>
          </a:ln>
          <a:effectLst/>
        </p:spPr>
        <p:txBody>
          <a:bodyPr rtlCol="0" anchor="ctr"/>
          <a:p>
            <a:pPr algn="ctr" defTabSz="1219200">
              <a:defRPr/>
            </a:pPr>
            <a:r>
              <a:rPr lang="zh-CN" altLang="en-US" sz="3200" b="1" kern="0" dirty="0">
                <a:solidFill>
                  <a:schemeClr val="bg1"/>
                </a:solidFill>
                <a:latin typeface="微软雅黑" panose="020B0503020204020204" pitchFamily="34" charset="-122"/>
                <a:ea typeface="微软雅黑" panose="020B0503020204020204" pitchFamily="34" charset="-122"/>
              </a:rPr>
              <a:t>校园文化类特色活动</a:t>
            </a:r>
            <a:endParaRPr lang="zh-CN" altLang="en-US" sz="3200" b="1" kern="0" dirty="0">
              <a:solidFill>
                <a:schemeClr val="bg1"/>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1811655" y="1376045"/>
            <a:ext cx="4780280" cy="864235"/>
          </a:xfrm>
          <a:prstGeom prst="roundRect">
            <a:avLst>
              <a:gd name="adj" fmla="val 50000"/>
            </a:avLst>
          </a:prstGeom>
          <a:solidFill>
            <a:srgbClr val="C00000"/>
          </a:solidFill>
          <a:ln w="12700" cap="flat" cmpd="sng" algn="ctr">
            <a:noFill/>
            <a:prstDash val="solid"/>
            <a:miter lim="800000"/>
          </a:ln>
          <a:effectLst/>
        </p:spPr>
        <p:txBody>
          <a:bodyPr rtlCol="0" anchor="ctr"/>
          <a:p>
            <a:pPr algn="ctr" defTabSz="1219200">
              <a:defRPr/>
            </a:pPr>
            <a:r>
              <a:rPr lang="zh-CN" altLang="en-US" sz="3200" b="1" kern="0" dirty="0">
                <a:solidFill>
                  <a:schemeClr val="bg1"/>
                </a:solidFill>
                <a:latin typeface="微软雅黑" panose="020B0503020204020204" pitchFamily="34" charset="-122"/>
                <a:ea typeface="微软雅黑" panose="020B0503020204020204" pitchFamily="34" charset="-122"/>
              </a:rPr>
              <a:t>社会实践类特色活动</a:t>
            </a:r>
            <a:endParaRPr lang="zh-CN" altLang="en-US" sz="3200" b="1" kern="0" dirty="0">
              <a:solidFill>
                <a:schemeClr val="bg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3081655" y="2472690"/>
            <a:ext cx="4780280" cy="864235"/>
          </a:xfrm>
          <a:prstGeom prst="roundRect">
            <a:avLst>
              <a:gd name="adj" fmla="val 50000"/>
            </a:avLst>
          </a:prstGeom>
          <a:solidFill>
            <a:srgbClr val="C00000"/>
          </a:solidFill>
          <a:ln w="12700" cap="flat" cmpd="sng" algn="ctr">
            <a:noFill/>
            <a:prstDash val="solid"/>
            <a:miter lim="800000"/>
          </a:ln>
          <a:effectLst/>
        </p:spPr>
        <p:txBody>
          <a:bodyPr rtlCol="0" anchor="ctr"/>
          <a:p>
            <a:pPr algn="ctr" defTabSz="1219200">
              <a:defRPr/>
            </a:pPr>
            <a:r>
              <a:rPr lang="zh-CN" altLang="en-US" sz="3200" b="1" kern="0" dirty="0">
                <a:solidFill>
                  <a:schemeClr val="bg1"/>
                </a:solidFill>
                <a:latin typeface="微软雅黑" panose="020B0503020204020204" pitchFamily="34" charset="-122"/>
                <a:ea typeface="微软雅黑" panose="020B0503020204020204" pitchFamily="34" charset="-122"/>
              </a:rPr>
              <a:t>社区服务类特色活动</a:t>
            </a:r>
            <a:endParaRPr lang="zh-CN" altLang="en-US" sz="3200" b="1" kern="0" dirty="0">
              <a:solidFill>
                <a:schemeClr val="bg1"/>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4327525" y="3569335"/>
            <a:ext cx="4780280" cy="864235"/>
          </a:xfrm>
          <a:prstGeom prst="roundRect">
            <a:avLst>
              <a:gd name="adj" fmla="val 50000"/>
            </a:avLst>
          </a:prstGeom>
          <a:solidFill>
            <a:srgbClr val="C00000"/>
          </a:solidFill>
          <a:ln w="12700" cap="flat" cmpd="sng" algn="ctr">
            <a:noFill/>
            <a:prstDash val="solid"/>
            <a:miter lim="800000"/>
          </a:ln>
          <a:effectLst/>
        </p:spPr>
        <p:txBody>
          <a:bodyPr rtlCol="0" anchor="ctr"/>
          <a:p>
            <a:pPr algn="ctr" defTabSz="1219200">
              <a:defRPr/>
            </a:pPr>
            <a:r>
              <a:rPr lang="zh-CN" altLang="en-US" sz="3200" b="1" kern="0" dirty="0">
                <a:solidFill>
                  <a:schemeClr val="bg1"/>
                </a:solidFill>
                <a:latin typeface="微软雅黑" panose="020B0503020204020204" pitchFamily="34" charset="-122"/>
                <a:ea typeface="微软雅黑" panose="020B0503020204020204" pitchFamily="34" charset="-122"/>
              </a:rPr>
              <a:t>主题队会类特色活动</a:t>
            </a:r>
            <a:endParaRPr lang="zh-CN" altLang="en-US" sz="3200" b="1" kern="0" dirty="0">
              <a:solidFill>
                <a:schemeClr val="bg1"/>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5688965" y="4643755"/>
            <a:ext cx="4780280" cy="864235"/>
          </a:xfrm>
          <a:prstGeom prst="roundRect">
            <a:avLst>
              <a:gd name="adj" fmla="val 50000"/>
            </a:avLst>
          </a:prstGeom>
          <a:solidFill>
            <a:srgbClr val="C00000"/>
          </a:solidFill>
          <a:ln w="12700" cap="flat" cmpd="sng" algn="ctr">
            <a:noFill/>
            <a:prstDash val="solid"/>
            <a:miter lim="800000"/>
          </a:ln>
          <a:effectLst/>
        </p:spPr>
        <p:txBody>
          <a:bodyPr rtlCol="0" anchor="ctr"/>
          <a:p>
            <a:pPr algn="ctr" defTabSz="1219200">
              <a:defRPr/>
            </a:pPr>
            <a:r>
              <a:rPr lang="zh-CN" altLang="en-US" sz="3200" b="1" kern="0" dirty="0">
                <a:solidFill>
                  <a:schemeClr val="bg1"/>
                </a:solidFill>
                <a:latin typeface="微软雅黑" panose="020B0503020204020204" pitchFamily="34" charset="-122"/>
                <a:ea typeface="微软雅黑" panose="020B0503020204020204" pitchFamily="34" charset="-122"/>
              </a:rPr>
              <a:t>家校合作类特色活动</a:t>
            </a:r>
            <a:endParaRPr lang="zh-CN" altLang="en-US" sz="32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1659" y="2819401"/>
            <a:ext cx="12430984" cy="4078516"/>
            <a:chOff x="-2" y="2859315"/>
            <a:chExt cx="12200625" cy="3998687"/>
          </a:xfrm>
        </p:grpSpPr>
        <p:pic>
          <p:nvPicPr>
            <p:cNvPr id="3" name="图片 2"/>
            <p:cNvPicPr>
              <a:picLocks noChangeAspect="1"/>
            </p:cNvPicPr>
            <p:nvPr/>
          </p:nvPicPr>
          <p:blipFill>
            <a:blip r:embed="rId1" cstate="print"/>
            <a:stretch>
              <a:fillRect/>
            </a:stretch>
          </p:blipFill>
          <p:spPr>
            <a:xfrm>
              <a:off x="1" y="4826658"/>
              <a:ext cx="12191982" cy="2031341"/>
            </a:xfrm>
            <a:prstGeom prst="rect">
              <a:avLst/>
            </a:prstGeom>
          </p:spPr>
        </p:pic>
        <p:grpSp>
          <p:nvGrpSpPr>
            <p:cNvPr id="4" name="组合 3"/>
            <p:cNvGrpSpPr/>
            <p:nvPr/>
          </p:nvGrpSpPr>
          <p:grpSpPr>
            <a:xfrm>
              <a:off x="-2" y="2859315"/>
              <a:ext cx="12200625" cy="3998687"/>
              <a:chOff x="-2" y="1748425"/>
              <a:chExt cx="12200625" cy="5109576"/>
            </a:xfrm>
          </p:grpSpPr>
          <p:pic>
            <p:nvPicPr>
              <p:cNvPr id="5" name="Picture 15"/>
              <p:cNvPicPr>
                <a:picLocks noChangeAspect="1" noChangeArrowheads="1"/>
              </p:cNvPicPr>
              <p:nvPr/>
            </p:nvPicPr>
            <p:blipFill rotWithShape="1">
              <a:blip r:embed="rId2" cstate="screen"/>
              <a:srcRect/>
              <a:stretch>
                <a:fillRect/>
              </a:stretch>
            </p:blipFill>
            <p:spPr bwMode="auto">
              <a:xfrm flipH="1">
                <a:off x="-2" y="1748425"/>
                <a:ext cx="1059543" cy="373978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rcRect/>
              <a:stretch>
                <a:fillRect/>
              </a:stretch>
            </p:blipFill>
            <p:spPr>
              <a:xfrm>
                <a:off x="3905250" y="4556150"/>
                <a:ext cx="8286750" cy="1949198"/>
              </a:xfrm>
              <a:prstGeom prst="rect">
                <a:avLst/>
              </a:prstGeom>
            </p:spPr>
          </p:pic>
          <p:pic>
            <p:nvPicPr>
              <p:cNvPr id="7" name="图片 6" descr="liangxueyizuo3.png"/>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contrast="-15000"/>
                        </a14:imgEffect>
                      </a14:imgLayer>
                    </a14:imgProps>
                  </a:ext>
                </a:extLst>
              </a:blip>
              <a:srcRect/>
              <a:stretch>
                <a:fillRect/>
              </a:stretch>
            </p:blipFill>
            <p:spPr>
              <a:xfrm>
                <a:off x="0" y="3873248"/>
                <a:ext cx="4133850" cy="2984753"/>
              </a:xfrm>
              <a:prstGeom prst="rect">
                <a:avLst/>
              </a:prstGeom>
            </p:spPr>
          </p:pic>
          <p:grpSp>
            <p:nvGrpSpPr>
              <p:cNvPr id="8" name="组合 7"/>
              <p:cNvGrpSpPr/>
              <p:nvPr/>
            </p:nvGrpSpPr>
            <p:grpSpPr>
              <a:xfrm flipV="1">
                <a:off x="0" y="5116605"/>
                <a:ext cx="12200623" cy="1741396"/>
                <a:chOff x="-14" y="-2"/>
                <a:chExt cx="12192002" cy="1741398"/>
              </a:xfrm>
            </p:grpSpPr>
            <p:pic>
              <p:nvPicPr>
                <p:cNvPr id="9" name="图片 8"/>
                <p:cNvPicPr>
                  <a:picLocks noChangeAspect="1"/>
                </p:cNvPicPr>
                <p:nvPr/>
              </p:nvPicPr>
              <p:blipFill rotWithShape="1">
                <a:blip r:embed="rId7" cstate="print"/>
                <a:srcRect/>
                <a:stretch>
                  <a:fillRect/>
                </a:stretch>
              </p:blipFill>
              <p:spPr>
                <a:xfrm flipV="1">
                  <a:off x="-13" y="-2"/>
                  <a:ext cx="12192001" cy="1741398"/>
                </a:xfrm>
                <a:prstGeom prst="rect">
                  <a:avLst/>
                </a:prstGeom>
              </p:spPr>
            </p:pic>
            <p:pic>
              <p:nvPicPr>
                <p:cNvPr id="10" name="图片 9" descr="liangxueyizuo3.png"/>
                <p:cNvPicPr>
                  <a:picLocks noChangeAspect="1"/>
                </p:cNvPicPr>
                <p:nvPr/>
              </p:nvPicPr>
              <p:blipFill rotWithShape="1">
                <a:blip r:embed="rId8" cstate="screen">
                  <a:extLst>
                    <a:ext uri="{BEBA8EAE-BF5A-486C-A8C5-ECC9F3942E4B}">
                      <a14:imgProps xmlns:a14="http://schemas.microsoft.com/office/drawing/2010/main">
                        <a14:imgLayer r:embed="rId9">
                          <a14:imgEffect>
                            <a14:brightnessContrast contrast="-15000"/>
                          </a14:imgEffect>
                        </a14:imgLayer>
                      </a14:imgProps>
                    </a:ext>
                  </a:extLst>
                </a:blip>
                <a:srcRect/>
                <a:stretch>
                  <a:fillRect/>
                </a:stretch>
              </p:blipFill>
              <p:spPr>
                <a:xfrm flipV="1">
                  <a:off x="-14" y="-1"/>
                  <a:ext cx="12183368" cy="1195952"/>
                </a:xfrm>
                <a:prstGeom prst="rect">
                  <a:avLst/>
                </a:prstGeom>
              </p:spPr>
            </p:pic>
          </p:grpSp>
        </p:grpSp>
      </p:grpSp>
      <p:sp>
        <p:nvSpPr>
          <p:cNvPr id="14" name="圆角矩形 13"/>
          <p:cNvSpPr/>
          <p:nvPr/>
        </p:nvSpPr>
        <p:spPr>
          <a:xfrm>
            <a:off x="3890645" y="355600"/>
            <a:ext cx="5330190" cy="864235"/>
          </a:xfrm>
          <a:prstGeom prst="roundRect">
            <a:avLst>
              <a:gd name="adj" fmla="val 50000"/>
            </a:avLst>
          </a:prstGeom>
          <a:solidFill>
            <a:srgbClr val="C00000"/>
          </a:solidFill>
          <a:ln w="12700" cap="flat" cmpd="sng" algn="ctr">
            <a:noFill/>
            <a:prstDash val="solid"/>
            <a:miter lim="800000"/>
          </a:ln>
          <a:effectLst/>
        </p:spPr>
        <p:txBody>
          <a:bodyPr rtlCol="0" anchor="ctr"/>
          <a:p>
            <a:pPr algn="ctr" defTabSz="1219200">
              <a:defRPr/>
            </a:pPr>
            <a:r>
              <a:rPr lang="zh-CN" altLang="en-US" sz="3200" b="1" kern="0" dirty="0">
                <a:solidFill>
                  <a:schemeClr val="bg1"/>
                </a:solidFill>
                <a:latin typeface="微软雅黑" panose="020B0503020204020204" pitchFamily="34" charset="-122"/>
                <a:ea typeface="微软雅黑" panose="020B0503020204020204" pitchFamily="34" charset="-122"/>
              </a:rPr>
              <a:t>校</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园</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文</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化</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类</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特</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色</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活</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动</a:t>
            </a:r>
            <a:endParaRPr lang="zh-CN" altLang="en-US" sz="3200" b="1" kern="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958975" y="1326515"/>
            <a:ext cx="9171940" cy="4009390"/>
          </a:xfrm>
          <a:prstGeom prst="rect">
            <a:avLst/>
          </a:prstGeom>
          <a:noFill/>
        </p:spPr>
        <p:txBody>
          <a:bodyPr wrap="square" rtlCol="0">
            <a:spAutoFit/>
          </a:bodyPr>
          <a:p>
            <a:pPr>
              <a:lnSpc>
                <a:spcPct val="130000"/>
              </a:lnSpc>
              <a:spcBef>
                <a:spcPts val="0"/>
              </a:spcBef>
              <a:spcAft>
                <a:spcPts val="0"/>
              </a:spcAft>
            </a:pPr>
            <a:r>
              <a:rPr lang="en-US" altLang="zh-CN" sz="24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积极向上、独具特色的校园文化能给学校全体师生创造一种心理“磁场”，能于无声中统摄全体师生的灵魂，起到“润物无声”的独特作用。校园文化类特色活动是少先队通过植根于校园文化而开展的特色活动，具有校园文化的内涵与特点，也是学校根据自身长期以来的不断发展而形成的独特的文化，这类活动能够鲜明地体现学校的办学特色，是学校长期以来文化积淀的结晶。</a:t>
            </a:r>
            <a:endParaRPr lang="zh-CN" altLang="en-US" sz="2800" b="1">
              <a:latin typeface="楷体" panose="02010609060101010101" charset="-122"/>
              <a:ea typeface="楷体" panose="02010609060101010101" charset="-122"/>
              <a:cs typeface="楷体" panose="02010609060101010101" charset="-122"/>
            </a:endParaRPr>
          </a:p>
        </p:txBody>
      </p:sp>
      <p:pic>
        <p:nvPicPr>
          <p:cNvPr id="15"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1605" y="125730"/>
            <a:ext cx="1621790" cy="1621790"/>
          </a:xfrm>
          <a:prstGeom prst="rect">
            <a:avLst/>
          </a:prstGeom>
        </p:spPr>
      </p:pic>
      <p:sp>
        <p:nvSpPr>
          <p:cNvPr id="16" name="矩形 15"/>
          <p:cNvSpPr/>
          <p:nvPr/>
        </p:nvSpPr>
        <p:spPr>
          <a:xfrm>
            <a:off x="1958975" y="1326515"/>
            <a:ext cx="9172575" cy="4006215"/>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ox(in)">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descr="7b0a202020202274657874626f78223a20227b5c2263617465676f72795f69645c223a31303332352c5c2269645c223a32303039323931357d220a7d0a"/>
          <p:cNvGrpSpPr/>
          <p:nvPr/>
        </p:nvGrpSpPr>
        <p:grpSpPr>
          <a:xfrm>
            <a:off x="145415" y="0"/>
            <a:ext cx="12046585" cy="6651625"/>
            <a:chOff x="4296" y="3265"/>
            <a:chExt cx="9853" cy="5190"/>
          </a:xfrm>
        </p:grpSpPr>
        <p:pic>
          <p:nvPicPr>
            <p:cNvPr id="21" name="图片 20" descr="资源 5"/>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296" y="3265"/>
              <a:ext cx="9853" cy="5190"/>
            </a:xfrm>
            <a:prstGeom prst="rect">
              <a:avLst/>
            </a:prstGeom>
          </p:spPr>
        </p:pic>
        <p:sp>
          <p:nvSpPr>
            <p:cNvPr id="22" name="文本框 21"/>
            <p:cNvSpPr txBox="1"/>
            <p:nvPr/>
          </p:nvSpPr>
          <p:spPr>
            <a:xfrm>
              <a:off x="5976" y="4164"/>
              <a:ext cx="3162" cy="1032"/>
            </a:xfrm>
            <a:prstGeom prst="rect">
              <a:avLst/>
            </a:prstGeom>
            <a:noFill/>
          </p:spPr>
          <p:txBody>
            <a:bodyPr wrap="square" rtlCol="0">
              <a:spAutoFit/>
            </a:bodyPr>
            <a:p>
              <a:pPr algn="dist"/>
              <a:r>
                <a:rPr lang="en-US" altLang="zh-CN" sz="4000" b="1">
                  <a:latin typeface="+mn-ea"/>
                </a:rPr>
                <a:t>“</a:t>
              </a:r>
              <a:r>
                <a:rPr lang="zh-CN" altLang="en-US" sz="4000" b="1">
                  <a:latin typeface="+mn-ea"/>
                </a:rPr>
                <a:t>五彩校园五谷生</a:t>
              </a:r>
              <a:r>
                <a:rPr lang="en-US" altLang="zh-CN" sz="4000" b="1">
                  <a:latin typeface="+mn-ea"/>
                </a:rPr>
                <a:t>”</a:t>
              </a:r>
              <a:r>
                <a:rPr lang="zh-CN" altLang="en-US" sz="4000" b="1">
                  <a:latin typeface="+mn-ea"/>
                </a:rPr>
                <a:t>小课题研究</a:t>
              </a:r>
              <a:endParaRPr lang="zh-CN" altLang="en-US" sz="4000" b="1">
                <a:latin typeface="+mn-ea"/>
              </a:endParaRPr>
            </a:p>
          </p:txBody>
        </p:sp>
        <p:sp>
          <p:nvSpPr>
            <p:cNvPr id="23" name="文本框 22"/>
            <p:cNvSpPr txBox="1"/>
            <p:nvPr/>
          </p:nvSpPr>
          <p:spPr>
            <a:xfrm>
              <a:off x="6323" y="5689"/>
              <a:ext cx="2815" cy="503"/>
            </a:xfrm>
            <a:prstGeom prst="rect">
              <a:avLst/>
            </a:prstGeom>
            <a:noFill/>
          </p:spPr>
          <p:txBody>
            <a:bodyPr wrap="square" rtlCol="0">
              <a:spAutoFit/>
            </a:bodyPr>
            <a:p>
              <a:pPr algn="dist"/>
              <a:r>
                <a:rPr lang="zh-CN" altLang="en-US" sz="3600" b="1">
                  <a:solidFill>
                    <a:srgbClr val="FF6AB8"/>
                  </a:solidFill>
                  <a:latin typeface="+mn-ea"/>
                </a:rPr>
                <a:t>缤纷中队的创建</a:t>
              </a:r>
              <a:endParaRPr lang="zh-CN" altLang="en-US" sz="3600" b="1">
                <a:solidFill>
                  <a:srgbClr val="FF6AB8"/>
                </a:solidFill>
                <a:latin typeface="+mn-ea"/>
              </a:endParaRPr>
            </a:p>
          </p:txBody>
        </p:sp>
        <p:sp>
          <p:nvSpPr>
            <p:cNvPr id="25" name="文本框 24"/>
            <p:cNvSpPr txBox="1"/>
            <p:nvPr/>
          </p:nvSpPr>
          <p:spPr>
            <a:xfrm>
              <a:off x="9969" y="4238"/>
              <a:ext cx="2377" cy="1032"/>
            </a:xfrm>
            <a:prstGeom prst="rect">
              <a:avLst/>
            </a:prstGeom>
            <a:noFill/>
          </p:spPr>
          <p:txBody>
            <a:bodyPr wrap="square" rtlCol="0">
              <a:spAutoFit/>
            </a:bodyPr>
            <a:p>
              <a:pPr algn="dist"/>
              <a:r>
                <a:rPr lang="zh-CN" altLang="en-US" sz="4000" b="1">
                  <a:solidFill>
                    <a:srgbClr val="F8BB49"/>
                  </a:solidFill>
                  <a:latin typeface="+mn-ea"/>
                </a:rPr>
                <a:t>一班一品的班本课程</a:t>
              </a:r>
              <a:endParaRPr lang="zh-CN" altLang="en-US" sz="4000" b="1">
                <a:solidFill>
                  <a:srgbClr val="F8BB49"/>
                </a:solidFill>
                <a:latin typeface="+mn-ea"/>
              </a:endParaRPr>
            </a:p>
          </p:txBody>
        </p:sp>
        <p:sp>
          <p:nvSpPr>
            <p:cNvPr id="26" name="文本框 25"/>
            <p:cNvSpPr txBox="1"/>
            <p:nvPr/>
          </p:nvSpPr>
          <p:spPr>
            <a:xfrm>
              <a:off x="7215" y="7164"/>
              <a:ext cx="4785" cy="215"/>
            </a:xfrm>
            <a:prstGeom prst="rect">
              <a:avLst/>
            </a:prstGeom>
            <a:noFill/>
          </p:spPr>
          <p:txBody>
            <a:bodyPr wrap="square" rtlCol="0">
              <a:spAutoFit/>
            </a:bodyPr>
            <a:p>
              <a:pPr algn="dist"/>
              <a:r>
                <a:rPr lang="zh-CN" altLang="en-US" sz="1200">
                  <a:latin typeface="方正仿宋_GB2312" panose="02000000000000000000" charset="-122"/>
                  <a:ea typeface="方正仿宋_GB2312" panose="02000000000000000000" charset="-122"/>
                </a:rPr>
                <a:t>爱学习的孩子才是好孩子</a:t>
              </a:r>
              <a:endParaRPr lang="zh-CN" altLang="en-US" sz="1200">
                <a:latin typeface="方正仿宋_GB2312" panose="02000000000000000000" charset="-122"/>
                <a:ea typeface="方正仿宋_GB2312" panose="02000000000000000000" charset="-122"/>
              </a:endParaRPr>
            </a:p>
          </p:txBody>
        </p:sp>
      </p:grpSp>
      <p:sp>
        <p:nvSpPr>
          <p:cNvPr id="27" name="文本框 26"/>
          <p:cNvSpPr txBox="1"/>
          <p:nvPr/>
        </p:nvSpPr>
        <p:spPr>
          <a:xfrm>
            <a:off x="6434455" y="3197860"/>
            <a:ext cx="4513580" cy="706755"/>
          </a:xfrm>
          <a:prstGeom prst="rect">
            <a:avLst/>
          </a:prstGeom>
          <a:noFill/>
        </p:spPr>
        <p:txBody>
          <a:bodyPr wrap="square" rtlCol="0">
            <a:spAutoFit/>
          </a:bodyPr>
          <a:p>
            <a:pPr algn="l"/>
            <a:r>
              <a:rPr lang="en-US" altLang="zh-CN" sz="4000" b="1">
                <a:latin typeface="+mn-ea"/>
              </a:rPr>
              <a:t>“</a:t>
            </a:r>
            <a:r>
              <a:rPr lang="zh-CN" altLang="en-US" sz="4000" b="1">
                <a:latin typeface="+mn-ea"/>
              </a:rPr>
              <a:t>竞成</a:t>
            </a:r>
            <a:r>
              <a:rPr lang="en-US" altLang="zh-CN" sz="4000" b="1">
                <a:latin typeface="+mn-ea"/>
              </a:rPr>
              <a:t>”</a:t>
            </a:r>
            <a:r>
              <a:rPr lang="zh-CN" altLang="en-US" sz="4000" b="1">
                <a:latin typeface="+mn-ea"/>
              </a:rPr>
              <a:t>假日课堂</a:t>
            </a:r>
            <a:endParaRPr lang="zh-CN" altLang="en-US" sz="4000" b="1">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1659" y="2819401"/>
            <a:ext cx="12430984" cy="4078516"/>
            <a:chOff x="-2" y="2859315"/>
            <a:chExt cx="12200625" cy="3998687"/>
          </a:xfrm>
        </p:grpSpPr>
        <p:pic>
          <p:nvPicPr>
            <p:cNvPr id="3" name="图片 2"/>
            <p:cNvPicPr>
              <a:picLocks noChangeAspect="1"/>
            </p:cNvPicPr>
            <p:nvPr/>
          </p:nvPicPr>
          <p:blipFill>
            <a:blip r:embed="rId1" cstate="print"/>
            <a:stretch>
              <a:fillRect/>
            </a:stretch>
          </p:blipFill>
          <p:spPr>
            <a:xfrm>
              <a:off x="1" y="4826658"/>
              <a:ext cx="12191982" cy="2031341"/>
            </a:xfrm>
            <a:prstGeom prst="rect">
              <a:avLst/>
            </a:prstGeom>
          </p:spPr>
        </p:pic>
        <p:grpSp>
          <p:nvGrpSpPr>
            <p:cNvPr id="4" name="组合 3"/>
            <p:cNvGrpSpPr/>
            <p:nvPr/>
          </p:nvGrpSpPr>
          <p:grpSpPr>
            <a:xfrm>
              <a:off x="-2" y="2859315"/>
              <a:ext cx="12200625" cy="3998687"/>
              <a:chOff x="-2" y="1748425"/>
              <a:chExt cx="12200625" cy="5109576"/>
            </a:xfrm>
          </p:grpSpPr>
          <p:pic>
            <p:nvPicPr>
              <p:cNvPr id="5" name="Picture 15"/>
              <p:cNvPicPr>
                <a:picLocks noChangeAspect="1" noChangeArrowheads="1"/>
              </p:cNvPicPr>
              <p:nvPr/>
            </p:nvPicPr>
            <p:blipFill rotWithShape="1">
              <a:blip r:embed="rId2" cstate="screen"/>
              <a:srcRect/>
              <a:stretch>
                <a:fillRect/>
              </a:stretch>
            </p:blipFill>
            <p:spPr bwMode="auto">
              <a:xfrm flipH="1">
                <a:off x="-2" y="1748425"/>
                <a:ext cx="1059543" cy="373978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rcRect/>
              <a:stretch>
                <a:fillRect/>
              </a:stretch>
            </p:blipFill>
            <p:spPr>
              <a:xfrm>
                <a:off x="3905250" y="4556150"/>
                <a:ext cx="8286750" cy="1949198"/>
              </a:xfrm>
              <a:prstGeom prst="rect">
                <a:avLst/>
              </a:prstGeom>
            </p:spPr>
          </p:pic>
          <p:pic>
            <p:nvPicPr>
              <p:cNvPr id="7" name="图片 6" descr="liangxueyizuo3.png"/>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contrast="-15000"/>
                        </a14:imgEffect>
                      </a14:imgLayer>
                    </a14:imgProps>
                  </a:ext>
                </a:extLst>
              </a:blip>
              <a:srcRect/>
              <a:stretch>
                <a:fillRect/>
              </a:stretch>
            </p:blipFill>
            <p:spPr>
              <a:xfrm>
                <a:off x="0" y="3873248"/>
                <a:ext cx="4133850" cy="2984753"/>
              </a:xfrm>
              <a:prstGeom prst="rect">
                <a:avLst/>
              </a:prstGeom>
            </p:spPr>
          </p:pic>
          <p:grpSp>
            <p:nvGrpSpPr>
              <p:cNvPr id="8" name="组合 7"/>
              <p:cNvGrpSpPr/>
              <p:nvPr/>
            </p:nvGrpSpPr>
            <p:grpSpPr>
              <a:xfrm flipV="1">
                <a:off x="0" y="5116605"/>
                <a:ext cx="12200623" cy="1741396"/>
                <a:chOff x="-14" y="-2"/>
                <a:chExt cx="12192002" cy="1741398"/>
              </a:xfrm>
            </p:grpSpPr>
            <p:pic>
              <p:nvPicPr>
                <p:cNvPr id="9" name="图片 8"/>
                <p:cNvPicPr>
                  <a:picLocks noChangeAspect="1"/>
                </p:cNvPicPr>
                <p:nvPr/>
              </p:nvPicPr>
              <p:blipFill rotWithShape="1">
                <a:blip r:embed="rId7" cstate="print"/>
                <a:srcRect/>
                <a:stretch>
                  <a:fillRect/>
                </a:stretch>
              </p:blipFill>
              <p:spPr>
                <a:xfrm flipV="1">
                  <a:off x="-13" y="-2"/>
                  <a:ext cx="12192001" cy="1741398"/>
                </a:xfrm>
                <a:prstGeom prst="rect">
                  <a:avLst/>
                </a:prstGeom>
              </p:spPr>
            </p:pic>
            <p:pic>
              <p:nvPicPr>
                <p:cNvPr id="10" name="图片 9" descr="liangxueyizuo3.png"/>
                <p:cNvPicPr>
                  <a:picLocks noChangeAspect="1"/>
                </p:cNvPicPr>
                <p:nvPr/>
              </p:nvPicPr>
              <p:blipFill rotWithShape="1">
                <a:blip r:embed="rId8" cstate="screen">
                  <a:extLst>
                    <a:ext uri="{BEBA8EAE-BF5A-486C-A8C5-ECC9F3942E4B}">
                      <a14:imgProps xmlns:a14="http://schemas.microsoft.com/office/drawing/2010/main">
                        <a14:imgLayer r:embed="rId9">
                          <a14:imgEffect>
                            <a14:brightnessContrast contrast="-15000"/>
                          </a14:imgEffect>
                        </a14:imgLayer>
                      </a14:imgProps>
                    </a:ext>
                  </a:extLst>
                </a:blip>
                <a:srcRect/>
                <a:stretch>
                  <a:fillRect/>
                </a:stretch>
              </p:blipFill>
              <p:spPr>
                <a:xfrm flipV="1">
                  <a:off x="-14" y="-1"/>
                  <a:ext cx="12183368" cy="1195952"/>
                </a:xfrm>
                <a:prstGeom prst="rect">
                  <a:avLst/>
                </a:prstGeom>
              </p:spPr>
            </p:pic>
          </p:grpSp>
        </p:grpSp>
      </p:grpSp>
      <p:sp>
        <p:nvSpPr>
          <p:cNvPr id="15" name="圆角矩形 14"/>
          <p:cNvSpPr/>
          <p:nvPr/>
        </p:nvSpPr>
        <p:spPr>
          <a:xfrm>
            <a:off x="3304540" y="504190"/>
            <a:ext cx="5569585" cy="864235"/>
          </a:xfrm>
          <a:prstGeom prst="roundRect">
            <a:avLst>
              <a:gd name="adj" fmla="val 50000"/>
            </a:avLst>
          </a:prstGeom>
          <a:solidFill>
            <a:srgbClr val="C00000"/>
          </a:solidFill>
          <a:ln w="12700" cap="flat" cmpd="sng" algn="ctr">
            <a:noFill/>
            <a:prstDash val="solid"/>
            <a:miter lim="800000"/>
          </a:ln>
          <a:effectLst/>
        </p:spPr>
        <p:txBody>
          <a:bodyPr rtlCol="0" anchor="ctr"/>
          <a:p>
            <a:pPr algn="ctr" defTabSz="1219200">
              <a:defRPr/>
            </a:pPr>
            <a:r>
              <a:rPr lang="zh-CN" altLang="en-US" sz="3200" b="1" kern="0" dirty="0">
                <a:solidFill>
                  <a:schemeClr val="bg1"/>
                </a:solidFill>
                <a:latin typeface="微软雅黑" panose="020B0503020204020204" pitchFamily="34" charset="-122"/>
                <a:ea typeface="微软雅黑" panose="020B0503020204020204" pitchFamily="34" charset="-122"/>
              </a:rPr>
              <a:t>社</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会</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实</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践</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类</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特</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色</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活</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动</a:t>
            </a:r>
            <a:endParaRPr lang="zh-CN" altLang="en-US" sz="3200" b="1" kern="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685415" y="1692275"/>
            <a:ext cx="7167880" cy="583565"/>
          </a:xfrm>
          <a:prstGeom prst="rect">
            <a:avLst/>
          </a:prstGeom>
          <a:noFill/>
        </p:spPr>
        <p:txBody>
          <a:bodyPr wrap="square" rtlCol="0">
            <a:spAutoFit/>
          </a:bodyPr>
          <a:p>
            <a:r>
              <a:rPr lang="zh-CN" altLang="en-US" sz="3200" b="1">
                <a:solidFill>
                  <a:schemeClr val="tx1"/>
                </a:solidFill>
                <a:effectLst>
                  <a:outerShdw blurRad="38100" dist="19050" dir="2700000" algn="tl" rotWithShape="0">
                    <a:schemeClr val="dk1">
                      <a:alpha val="40000"/>
                    </a:schemeClr>
                  </a:outerShdw>
                </a:effectLst>
              </a:rPr>
              <a:t>大自然， 大社会，都是我们的活教材。</a:t>
            </a:r>
            <a:endParaRPr lang="zh-CN" altLang="en-US" sz="3200" b="1">
              <a:solidFill>
                <a:schemeClr val="tx1"/>
              </a:solidFill>
              <a:effectLst>
                <a:outerShdw blurRad="38100" dist="19050" dir="2700000" algn="tl" rotWithShape="0">
                  <a:schemeClr val="dk1">
                    <a:alpha val="40000"/>
                  </a:schemeClr>
                </a:outerShdw>
              </a:effectLst>
            </a:endParaRPr>
          </a:p>
        </p:txBody>
      </p:sp>
      <p:sp>
        <p:nvSpPr>
          <p:cNvPr id="14" name="文本框 13"/>
          <p:cNvSpPr txBox="1"/>
          <p:nvPr/>
        </p:nvSpPr>
        <p:spPr>
          <a:xfrm>
            <a:off x="2185035" y="2545080"/>
            <a:ext cx="8410575" cy="2330450"/>
          </a:xfrm>
          <a:prstGeom prst="rect">
            <a:avLst/>
          </a:prstGeom>
          <a:noFill/>
        </p:spPr>
        <p:txBody>
          <a:bodyPr wrap="square" rtlCol="0">
            <a:spAutoFit/>
          </a:bodyPr>
          <a:p>
            <a:pPr>
              <a:lnSpc>
                <a:spcPct val="13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社会实践类特色活动即是利用“面向大自然、大社会”的教育理念，以少先队组织为载体，组织少先队员走出教室，走出校园，走进社会、市场和岗位，使</a:t>
            </a:r>
            <a:r>
              <a:rPr lang="zh-CN" altLang="en-US" sz="2800" b="1">
                <a:latin typeface="楷体" panose="02010609060101010101" charset="-122"/>
                <a:ea typeface="楷体" panose="02010609060101010101" charset="-122"/>
                <a:cs typeface="楷体" panose="02010609060101010101" charset="-122"/>
                <a:sym typeface="+mn-ea"/>
              </a:rPr>
              <a:t>少先队员</a:t>
            </a:r>
            <a:r>
              <a:rPr lang="zh-CN" altLang="en-US" sz="2800" b="1">
                <a:latin typeface="楷体" panose="02010609060101010101" charset="-122"/>
                <a:ea typeface="楷体" panose="02010609060101010101" charset="-122"/>
                <a:cs typeface="楷体" panose="02010609060101010101" charset="-122"/>
              </a:rPr>
              <a:t>在社会实践中学会感悟，学会生活。</a:t>
            </a:r>
            <a:endParaRPr lang="zh-CN" altLang="en-US" sz="2800" b="1">
              <a:latin typeface="楷体" panose="02010609060101010101" charset="-122"/>
              <a:ea typeface="楷体" panose="02010609060101010101" charset="-122"/>
              <a:cs typeface="楷体" panose="02010609060101010101" charset="-122"/>
            </a:endParaRPr>
          </a:p>
        </p:txBody>
      </p:sp>
      <p:pic>
        <p:nvPicPr>
          <p:cNvPr id="16" name="图片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1605" y="125730"/>
            <a:ext cx="1621790" cy="1621790"/>
          </a:xfrm>
          <a:prstGeom prst="rect">
            <a:avLst/>
          </a:prstGeom>
        </p:spPr>
      </p:pic>
      <p:sp>
        <p:nvSpPr>
          <p:cNvPr id="17" name="矩形 16"/>
          <p:cNvSpPr/>
          <p:nvPr/>
        </p:nvSpPr>
        <p:spPr>
          <a:xfrm>
            <a:off x="2185035" y="1537335"/>
            <a:ext cx="8561705" cy="3387725"/>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000" fill="hold">
                                          <p:stCondLst>
                                            <p:cond delay="0"/>
                                          </p:stCondLst>
                                        </p:cTn>
                                        <p:tgtEl>
                                          <p:spTgt spid="11"/>
                                        </p:tgtEl>
                                        <p:attrNameLst>
                                          <p:attrName>style.visibility</p:attrName>
                                        </p:attrNameLst>
                                      </p:cBhvr>
                                      <p:to>
                                        <p:strVal val="visible"/>
                                      </p:to>
                                    </p:set>
                                    <p:anim calcmode="lin" valueType="num">
                                      <p:cBhvr additive="base">
                                        <p:cTn id="14" dur="1000" fill="hold"/>
                                        <p:tgtEl>
                                          <p:spTgt spid="11"/>
                                        </p:tgtEl>
                                        <p:attrNameLst>
                                          <p:attrName>ppt_x</p:attrName>
                                        </p:attrNameLst>
                                      </p:cBhvr>
                                      <p:tavLst>
                                        <p:tav tm="0">
                                          <p:val>
                                            <p:strVal val="0-#ppt_w/2"/>
                                          </p:val>
                                        </p:tav>
                                        <p:tav tm="100000">
                                          <p:val>
                                            <p:strVal val="#ppt_x"/>
                                          </p:val>
                                        </p:tav>
                                      </p:tavLst>
                                    </p:anim>
                                    <p:anim calcmode="lin" valueType="num">
                                      <p:cBhvr additive="base">
                                        <p:cTn id="15"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ox(in)">
                                      <p:cBhvr>
                                        <p:cTn id="2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1"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1659" y="2819401"/>
            <a:ext cx="12430984" cy="4078516"/>
            <a:chOff x="-2" y="2859315"/>
            <a:chExt cx="12200625" cy="3998687"/>
          </a:xfrm>
        </p:grpSpPr>
        <p:pic>
          <p:nvPicPr>
            <p:cNvPr id="3" name="图片 2"/>
            <p:cNvPicPr>
              <a:picLocks noChangeAspect="1"/>
            </p:cNvPicPr>
            <p:nvPr/>
          </p:nvPicPr>
          <p:blipFill>
            <a:blip r:embed="rId1" cstate="print"/>
            <a:stretch>
              <a:fillRect/>
            </a:stretch>
          </p:blipFill>
          <p:spPr>
            <a:xfrm>
              <a:off x="1" y="4826658"/>
              <a:ext cx="12191982" cy="2031341"/>
            </a:xfrm>
            <a:prstGeom prst="rect">
              <a:avLst/>
            </a:prstGeom>
          </p:spPr>
        </p:pic>
        <p:grpSp>
          <p:nvGrpSpPr>
            <p:cNvPr id="4" name="组合 3"/>
            <p:cNvGrpSpPr/>
            <p:nvPr/>
          </p:nvGrpSpPr>
          <p:grpSpPr>
            <a:xfrm>
              <a:off x="-2" y="2859315"/>
              <a:ext cx="12200625" cy="3998687"/>
              <a:chOff x="-2" y="1748425"/>
              <a:chExt cx="12200625" cy="5109576"/>
            </a:xfrm>
          </p:grpSpPr>
          <p:pic>
            <p:nvPicPr>
              <p:cNvPr id="5" name="Picture 15"/>
              <p:cNvPicPr>
                <a:picLocks noChangeAspect="1" noChangeArrowheads="1"/>
              </p:cNvPicPr>
              <p:nvPr/>
            </p:nvPicPr>
            <p:blipFill rotWithShape="1">
              <a:blip r:embed="rId2" cstate="screen"/>
              <a:srcRect/>
              <a:stretch>
                <a:fillRect/>
              </a:stretch>
            </p:blipFill>
            <p:spPr bwMode="auto">
              <a:xfrm flipH="1">
                <a:off x="-2" y="1748425"/>
                <a:ext cx="1059543" cy="373978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rcRect/>
              <a:stretch>
                <a:fillRect/>
              </a:stretch>
            </p:blipFill>
            <p:spPr>
              <a:xfrm>
                <a:off x="3905250" y="4556150"/>
                <a:ext cx="8286750" cy="1949198"/>
              </a:xfrm>
              <a:prstGeom prst="rect">
                <a:avLst/>
              </a:prstGeom>
            </p:spPr>
          </p:pic>
          <p:pic>
            <p:nvPicPr>
              <p:cNvPr id="7" name="图片 6" descr="liangxueyizuo3.png"/>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contrast="-15000"/>
                        </a14:imgEffect>
                      </a14:imgLayer>
                    </a14:imgProps>
                  </a:ext>
                </a:extLst>
              </a:blip>
              <a:srcRect/>
              <a:stretch>
                <a:fillRect/>
              </a:stretch>
            </p:blipFill>
            <p:spPr>
              <a:xfrm>
                <a:off x="0" y="3873248"/>
                <a:ext cx="4133850" cy="2984753"/>
              </a:xfrm>
              <a:prstGeom prst="rect">
                <a:avLst/>
              </a:prstGeom>
            </p:spPr>
          </p:pic>
          <p:grpSp>
            <p:nvGrpSpPr>
              <p:cNvPr id="8" name="组合 7"/>
              <p:cNvGrpSpPr/>
              <p:nvPr/>
            </p:nvGrpSpPr>
            <p:grpSpPr>
              <a:xfrm flipV="1">
                <a:off x="0" y="5116605"/>
                <a:ext cx="12200623" cy="1741396"/>
                <a:chOff x="-14" y="-2"/>
                <a:chExt cx="12192002" cy="1741398"/>
              </a:xfrm>
            </p:grpSpPr>
            <p:pic>
              <p:nvPicPr>
                <p:cNvPr id="9" name="图片 8"/>
                <p:cNvPicPr>
                  <a:picLocks noChangeAspect="1"/>
                </p:cNvPicPr>
                <p:nvPr/>
              </p:nvPicPr>
              <p:blipFill rotWithShape="1">
                <a:blip r:embed="rId7" cstate="print"/>
                <a:srcRect/>
                <a:stretch>
                  <a:fillRect/>
                </a:stretch>
              </p:blipFill>
              <p:spPr>
                <a:xfrm flipV="1">
                  <a:off x="-13" y="-2"/>
                  <a:ext cx="12192001" cy="1741398"/>
                </a:xfrm>
                <a:prstGeom prst="rect">
                  <a:avLst/>
                </a:prstGeom>
              </p:spPr>
            </p:pic>
            <p:pic>
              <p:nvPicPr>
                <p:cNvPr id="10" name="图片 9" descr="liangxueyizuo3.png"/>
                <p:cNvPicPr>
                  <a:picLocks noChangeAspect="1"/>
                </p:cNvPicPr>
                <p:nvPr/>
              </p:nvPicPr>
              <p:blipFill rotWithShape="1">
                <a:blip r:embed="rId8" cstate="screen">
                  <a:extLst>
                    <a:ext uri="{BEBA8EAE-BF5A-486C-A8C5-ECC9F3942E4B}">
                      <a14:imgProps xmlns:a14="http://schemas.microsoft.com/office/drawing/2010/main">
                        <a14:imgLayer r:embed="rId9">
                          <a14:imgEffect>
                            <a14:brightnessContrast contrast="-15000"/>
                          </a14:imgEffect>
                        </a14:imgLayer>
                      </a14:imgProps>
                    </a:ext>
                  </a:extLst>
                </a:blip>
                <a:srcRect/>
                <a:stretch>
                  <a:fillRect/>
                </a:stretch>
              </p:blipFill>
              <p:spPr>
                <a:xfrm flipV="1">
                  <a:off x="-14" y="-1"/>
                  <a:ext cx="12183368" cy="1195952"/>
                </a:xfrm>
                <a:prstGeom prst="rect">
                  <a:avLst/>
                </a:prstGeom>
              </p:spPr>
            </p:pic>
          </p:grpSp>
        </p:grpSp>
      </p:grpSp>
      <p:pic>
        <p:nvPicPr>
          <p:cNvPr id="16" name="图片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1605" y="125730"/>
            <a:ext cx="1621790" cy="1621790"/>
          </a:xfrm>
          <a:prstGeom prst="rect">
            <a:avLst/>
          </a:prstGeom>
        </p:spPr>
      </p:pic>
      <p:sp>
        <p:nvSpPr>
          <p:cNvPr id="11" name="圆角矩形 10"/>
          <p:cNvSpPr/>
          <p:nvPr/>
        </p:nvSpPr>
        <p:spPr>
          <a:xfrm>
            <a:off x="3324860" y="397510"/>
            <a:ext cx="5513705" cy="864235"/>
          </a:xfrm>
          <a:prstGeom prst="roundRect">
            <a:avLst>
              <a:gd name="adj" fmla="val 50000"/>
            </a:avLst>
          </a:prstGeom>
          <a:solidFill>
            <a:srgbClr val="C00000"/>
          </a:solidFill>
          <a:ln w="12700" cap="flat" cmpd="sng" algn="ctr">
            <a:noFill/>
            <a:prstDash val="solid"/>
            <a:miter lim="800000"/>
          </a:ln>
          <a:effectLst/>
        </p:spPr>
        <p:txBody>
          <a:bodyPr rtlCol="0" anchor="ctr"/>
          <a:p>
            <a:pPr algn="ctr" defTabSz="1219200">
              <a:defRPr/>
            </a:pPr>
            <a:r>
              <a:rPr lang="zh-CN" altLang="en-US" sz="3200" b="1" kern="0" dirty="0">
                <a:solidFill>
                  <a:schemeClr val="bg1"/>
                </a:solidFill>
                <a:latin typeface="微软雅黑" panose="020B0503020204020204" pitchFamily="34" charset="-122"/>
                <a:ea typeface="微软雅黑" panose="020B0503020204020204" pitchFamily="34" charset="-122"/>
              </a:rPr>
              <a:t>社</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区</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服</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务</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类</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特</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色</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活</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动</a:t>
            </a:r>
            <a:endParaRPr lang="zh-CN" altLang="en-US" sz="3200" b="1" kern="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425825" y="1692275"/>
            <a:ext cx="5827395" cy="583565"/>
          </a:xfrm>
          <a:prstGeom prst="rect">
            <a:avLst/>
          </a:prstGeom>
          <a:noFill/>
        </p:spPr>
        <p:txBody>
          <a:bodyPr wrap="square" rtlCol="0">
            <a:spAutoFit/>
          </a:bodyPr>
          <a:p>
            <a:r>
              <a:rPr lang="zh-CN" altLang="en-US" sz="3200" b="1">
                <a:solidFill>
                  <a:schemeClr val="tx1"/>
                </a:solidFill>
                <a:effectLst>
                  <a:outerShdw blurRad="38100" dist="19050" dir="2700000" algn="tl" rotWithShape="0">
                    <a:schemeClr val="dk1">
                      <a:alpha val="40000"/>
                    </a:schemeClr>
                  </a:outerShdw>
                </a:effectLst>
              </a:rPr>
              <a:t>每个少先队员都是社会工作者。</a:t>
            </a:r>
            <a:endParaRPr lang="zh-CN" altLang="en-US" sz="3200" b="1">
              <a:solidFill>
                <a:schemeClr val="tx1"/>
              </a:solidFill>
              <a:effectLst>
                <a:outerShdw blurRad="38100" dist="19050" dir="2700000" algn="tl" rotWithShape="0">
                  <a:schemeClr val="dk1">
                    <a:alpha val="40000"/>
                  </a:schemeClr>
                </a:outerShdw>
              </a:effectLst>
            </a:endParaRPr>
          </a:p>
        </p:txBody>
      </p:sp>
      <p:sp>
        <p:nvSpPr>
          <p:cNvPr id="15" name="文本框 14"/>
          <p:cNvSpPr txBox="1"/>
          <p:nvPr/>
        </p:nvSpPr>
        <p:spPr>
          <a:xfrm>
            <a:off x="2134235" y="2468880"/>
            <a:ext cx="8410575" cy="2330450"/>
          </a:xfrm>
          <a:prstGeom prst="rect">
            <a:avLst/>
          </a:prstGeom>
          <a:noFill/>
        </p:spPr>
        <p:txBody>
          <a:bodyPr wrap="square" rtlCol="0">
            <a:spAutoFit/>
          </a:bodyPr>
          <a:p>
            <a:pPr>
              <a:lnSpc>
                <a:spcPct val="13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少先队员除了学校、家庭以外，最重要的活动场所就是社区，在社区内开展服务类特色活动不仅能锻炼</a:t>
            </a:r>
            <a:r>
              <a:rPr lang="zh-CN" altLang="en-US" sz="2800" b="1">
                <a:latin typeface="楷体" panose="02010609060101010101" charset="-122"/>
                <a:ea typeface="楷体" panose="02010609060101010101" charset="-122"/>
                <a:cs typeface="楷体" panose="02010609060101010101" charset="-122"/>
                <a:sym typeface="+mn-ea"/>
              </a:rPr>
              <a:t>少先队员</a:t>
            </a:r>
            <a:r>
              <a:rPr lang="zh-CN" altLang="en-US" sz="2800" b="1">
                <a:latin typeface="楷体" panose="02010609060101010101" charset="-122"/>
                <a:ea typeface="楷体" panose="02010609060101010101" charset="-122"/>
                <a:cs typeface="楷体" panose="02010609060101010101" charset="-122"/>
              </a:rPr>
              <a:t>的能力，还可以增强</a:t>
            </a:r>
            <a:r>
              <a:rPr lang="zh-CN" altLang="en-US" sz="2800" b="1">
                <a:latin typeface="楷体" panose="02010609060101010101" charset="-122"/>
                <a:ea typeface="楷体" panose="02010609060101010101" charset="-122"/>
                <a:cs typeface="楷体" panose="02010609060101010101" charset="-122"/>
                <a:sym typeface="+mn-ea"/>
              </a:rPr>
              <a:t>少先队员</a:t>
            </a:r>
            <a:r>
              <a:rPr lang="zh-CN" altLang="en-US" sz="2800" b="1">
                <a:latin typeface="楷体" panose="02010609060101010101" charset="-122"/>
                <a:ea typeface="楷体" panose="02010609060101010101" charset="-122"/>
                <a:cs typeface="楷体" panose="02010609060101010101" charset="-122"/>
              </a:rPr>
              <a:t>的责任意识以及社会的“小主人公”意识。</a:t>
            </a:r>
            <a:endParaRPr lang="zh-CN" altLang="en-US" sz="28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000" fill="hold">
                                          <p:stCondLst>
                                            <p:cond delay="0"/>
                                          </p:stCondLst>
                                        </p:cTn>
                                        <p:tgtEl>
                                          <p:spTgt spid="14"/>
                                        </p:tgtEl>
                                        <p:attrNameLst>
                                          <p:attrName>style.visibility</p:attrName>
                                        </p:attrNameLst>
                                      </p:cBhvr>
                                      <p:to>
                                        <p:strVal val="visible"/>
                                      </p:to>
                                    </p:set>
                                    <p:anim calcmode="lin" valueType="num">
                                      <p:cBhvr additive="base">
                                        <p:cTn id="14" dur="1000" fill="hold"/>
                                        <p:tgtEl>
                                          <p:spTgt spid="14"/>
                                        </p:tgtEl>
                                        <p:attrNameLst>
                                          <p:attrName>ppt_x</p:attrName>
                                        </p:attrNameLst>
                                      </p:cBhvr>
                                      <p:tavLst>
                                        <p:tav tm="0">
                                          <p:val>
                                            <p:strVal val="0-#ppt_w/2"/>
                                          </p:val>
                                        </p:tav>
                                        <p:tav tm="100000">
                                          <p:val>
                                            <p:strVal val="#ppt_x"/>
                                          </p:val>
                                        </p:tav>
                                      </p:tavLst>
                                    </p:anim>
                                    <p:anim calcmode="lin" valueType="num">
                                      <p:cBhvr additive="base">
                                        <p:cTn id="15"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9119" y="2779396"/>
            <a:ext cx="12430984" cy="4078516"/>
            <a:chOff x="-2" y="2859315"/>
            <a:chExt cx="12200625" cy="3998687"/>
          </a:xfrm>
        </p:grpSpPr>
        <p:pic>
          <p:nvPicPr>
            <p:cNvPr id="3" name="图片 2"/>
            <p:cNvPicPr>
              <a:picLocks noChangeAspect="1"/>
            </p:cNvPicPr>
            <p:nvPr/>
          </p:nvPicPr>
          <p:blipFill>
            <a:blip r:embed="rId1" cstate="print"/>
            <a:stretch>
              <a:fillRect/>
            </a:stretch>
          </p:blipFill>
          <p:spPr>
            <a:xfrm>
              <a:off x="1" y="4826658"/>
              <a:ext cx="12191982" cy="2031341"/>
            </a:xfrm>
            <a:prstGeom prst="rect">
              <a:avLst/>
            </a:prstGeom>
          </p:spPr>
        </p:pic>
        <p:grpSp>
          <p:nvGrpSpPr>
            <p:cNvPr id="4" name="组合 3"/>
            <p:cNvGrpSpPr/>
            <p:nvPr/>
          </p:nvGrpSpPr>
          <p:grpSpPr>
            <a:xfrm>
              <a:off x="-2" y="2859315"/>
              <a:ext cx="12200625" cy="3998687"/>
              <a:chOff x="-2" y="1748425"/>
              <a:chExt cx="12200625" cy="5109576"/>
            </a:xfrm>
          </p:grpSpPr>
          <p:pic>
            <p:nvPicPr>
              <p:cNvPr id="5" name="Picture 15"/>
              <p:cNvPicPr>
                <a:picLocks noChangeAspect="1" noChangeArrowheads="1"/>
              </p:cNvPicPr>
              <p:nvPr/>
            </p:nvPicPr>
            <p:blipFill rotWithShape="1">
              <a:blip r:embed="rId2" cstate="screen"/>
              <a:srcRect/>
              <a:stretch>
                <a:fillRect/>
              </a:stretch>
            </p:blipFill>
            <p:spPr bwMode="auto">
              <a:xfrm flipH="1">
                <a:off x="-2" y="1748425"/>
                <a:ext cx="1059543" cy="373978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rcRect/>
              <a:stretch>
                <a:fillRect/>
              </a:stretch>
            </p:blipFill>
            <p:spPr>
              <a:xfrm>
                <a:off x="3905250" y="4556150"/>
                <a:ext cx="8286750" cy="1949198"/>
              </a:xfrm>
              <a:prstGeom prst="rect">
                <a:avLst/>
              </a:prstGeom>
            </p:spPr>
          </p:pic>
          <p:pic>
            <p:nvPicPr>
              <p:cNvPr id="7" name="图片 6" descr="liangxueyizuo3.png"/>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contrast="-15000"/>
                        </a14:imgEffect>
                      </a14:imgLayer>
                    </a14:imgProps>
                  </a:ext>
                </a:extLst>
              </a:blip>
              <a:srcRect/>
              <a:stretch>
                <a:fillRect/>
              </a:stretch>
            </p:blipFill>
            <p:spPr>
              <a:xfrm>
                <a:off x="0" y="3873248"/>
                <a:ext cx="4133850" cy="2984753"/>
              </a:xfrm>
              <a:prstGeom prst="rect">
                <a:avLst/>
              </a:prstGeom>
            </p:spPr>
          </p:pic>
          <p:grpSp>
            <p:nvGrpSpPr>
              <p:cNvPr id="8" name="组合 7"/>
              <p:cNvGrpSpPr/>
              <p:nvPr/>
            </p:nvGrpSpPr>
            <p:grpSpPr>
              <a:xfrm flipV="1">
                <a:off x="0" y="5116605"/>
                <a:ext cx="12200623" cy="1741396"/>
                <a:chOff x="-14" y="-2"/>
                <a:chExt cx="12192002" cy="1741398"/>
              </a:xfrm>
            </p:grpSpPr>
            <p:pic>
              <p:nvPicPr>
                <p:cNvPr id="9" name="图片 8"/>
                <p:cNvPicPr>
                  <a:picLocks noChangeAspect="1"/>
                </p:cNvPicPr>
                <p:nvPr/>
              </p:nvPicPr>
              <p:blipFill rotWithShape="1">
                <a:blip r:embed="rId7" cstate="print"/>
                <a:srcRect/>
                <a:stretch>
                  <a:fillRect/>
                </a:stretch>
              </p:blipFill>
              <p:spPr>
                <a:xfrm flipV="1">
                  <a:off x="-13" y="-2"/>
                  <a:ext cx="12192001" cy="1741398"/>
                </a:xfrm>
                <a:prstGeom prst="rect">
                  <a:avLst/>
                </a:prstGeom>
              </p:spPr>
            </p:pic>
            <p:pic>
              <p:nvPicPr>
                <p:cNvPr id="10" name="图片 9" descr="liangxueyizuo3.png"/>
                <p:cNvPicPr>
                  <a:picLocks noChangeAspect="1"/>
                </p:cNvPicPr>
                <p:nvPr/>
              </p:nvPicPr>
              <p:blipFill rotWithShape="1">
                <a:blip r:embed="rId8" cstate="screen">
                  <a:extLst>
                    <a:ext uri="{BEBA8EAE-BF5A-486C-A8C5-ECC9F3942E4B}">
                      <a14:imgProps xmlns:a14="http://schemas.microsoft.com/office/drawing/2010/main">
                        <a14:imgLayer r:embed="rId9">
                          <a14:imgEffect>
                            <a14:brightnessContrast contrast="-15000"/>
                          </a14:imgEffect>
                        </a14:imgLayer>
                      </a14:imgProps>
                    </a:ext>
                  </a:extLst>
                </a:blip>
                <a:srcRect/>
                <a:stretch>
                  <a:fillRect/>
                </a:stretch>
              </p:blipFill>
              <p:spPr>
                <a:xfrm flipV="1">
                  <a:off x="-14" y="-1"/>
                  <a:ext cx="12183368" cy="1195952"/>
                </a:xfrm>
                <a:prstGeom prst="rect">
                  <a:avLst/>
                </a:prstGeom>
              </p:spPr>
            </p:pic>
          </p:grpSp>
        </p:grpSp>
      </p:grpSp>
      <p:pic>
        <p:nvPicPr>
          <p:cNvPr id="16" name="图片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1605" y="125730"/>
            <a:ext cx="1621790" cy="1621790"/>
          </a:xfrm>
          <a:prstGeom prst="rect">
            <a:avLst/>
          </a:prstGeom>
        </p:spPr>
      </p:pic>
      <p:sp>
        <p:nvSpPr>
          <p:cNvPr id="11" name="圆角矩形 10"/>
          <p:cNvSpPr/>
          <p:nvPr/>
        </p:nvSpPr>
        <p:spPr>
          <a:xfrm>
            <a:off x="3324860" y="397510"/>
            <a:ext cx="5513705" cy="864235"/>
          </a:xfrm>
          <a:prstGeom prst="roundRect">
            <a:avLst>
              <a:gd name="adj" fmla="val 50000"/>
            </a:avLst>
          </a:prstGeom>
          <a:solidFill>
            <a:srgbClr val="C00000"/>
          </a:solidFill>
          <a:ln w="12700" cap="flat" cmpd="sng" algn="ctr">
            <a:noFill/>
            <a:prstDash val="solid"/>
            <a:miter lim="800000"/>
          </a:ln>
          <a:effectLst/>
        </p:spPr>
        <p:txBody>
          <a:bodyPr rtlCol="0" anchor="ctr"/>
          <a:p>
            <a:pPr algn="ctr" defTabSz="1219200">
              <a:defRPr/>
            </a:pPr>
            <a:r>
              <a:rPr lang="zh-CN" sz="3200" b="1" kern="0" dirty="0">
                <a:solidFill>
                  <a:schemeClr val="bg1"/>
                </a:solidFill>
                <a:latin typeface="微软雅黑" panose="020B0503020204020204" pitchFamily="34" charset="-122"/>
                <a:ea typeface="微软雅黑" panose="020B0503020204020204" pitchFamily="34" charset="-122"/>
              </a:rPr>
              <a:t>主</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sz="3200" b="1" kern="0" dirty="0">
                <a:solidFill>
                  <a:schemeClr val="bg1"/>
                </a:solidFill>
                <a:latin typeface="微软雅黑" panose="020B0503020204020204" pitchFamily="34" charset="-122"/>
                <a:ea typeface="微软雅黑" panose="020B0503020204020204" pitchFamily="34" charset="-122"/>
              </a:rPr>
              <a:t>题</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sz="3200" b="1" kern="0" dirty="0">
                <a:solidFill>
                  <a:schemeClr val="bg1"/>
                </a:solidFill>
                <a:latin typeface="微软雅黑" panose="020B0503020204020204" pitchFamily="34" charset="-122"/>
                <a:ea typeface="微软雅黑" panose="020B0503020204020204" pitchFamily="34" charset="-122"/>
              </a:rPr>
              <a:t>队</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sz="3200" b="1" kern="0" dirty="0">
                <a:solidFill>
                  <a:schemeClr val="bg1"/>
                </a:solidFill>
                <a:latin typeface="微软雅黑" panose="020B0503020204020204" pitchFamily="34" charset="-122"/>
                <a:ea typeface="微软雅黑" panose="020B0503020204020204" pitchFamily="34" charset="-122"/>
              </a:rPr>
              <a:t>会</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类</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特</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色</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活</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动</a:t>
            </a:r>
            <a:endParaRPr lang="zh-CN" altLang="en-US" sz="3200" b="1" kern="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2283460" y="1692275"/>
            <a:ext cx="8423275" cy="583565"/>
          </a:xfrm>
          <a:prstGeom prst="rect">
            <a:avLst/>
          </a:prstGeom>
          <a:noFill/>
        </p:spPr>
        <p:txBody>
          <a:bodyPr wrap="square" rtlCol="0">
            <a:spAutoFit/>
          </a:bodyPr>
          <a:p>
            <a:r>
              <a:rPr lang="zh-CN" altLang="en-US" sz="3200" b="1">
                <a:solidFill>
                  <a:schemeClr val="tx1"/>
                </a:solidFill>
                <a:effectLst>
                  <a:outerShdw blurRad="38100" dist="19050" dir="2700000" algn="tl" rotWithShape="0">
                    <a:schemeClr val="dk1">
                      <a:alpha val="40000"/>
                    </a:schemeClr>
                  </a:outerShdw>
                </a:effectLst>
              </a:rPr>
              <a:t>主题队会活动是少先队活动课的主要形式之一。</a:t>
            </a:r>
            <a:endParaRPr lang="zh-CN" altLang="en-US" sz="3200" b="1">
              <a:solidFill>
                <a:schemeClr val="tx1"/>
              </a:solidFill>
              <a:effectLst>
                <a:outerShdw blurRad="38100" dist="19050" dir="2700000" algn="tl" rotWithShape="0">
                  <a:schemeClr val="dk1">
                    <a:alpha val="40000"/>
                  </a:schemeClr>
                </a:outerShdw>
              </a:effectLst>
            </a:endParaRPr>
          </a:p>
        </p:txBody>
      </p:sp>
      <p:sp>
        <p:nvSpPr>
          <p:cNvPr id="15" name="文本框 14"/>
          <p:cNvSpPr txBox="1"/>
          <p:nvPr/>
        </p:nvSpPr>
        <p:spPr>
          <a:xfrm>
            <a:off x="2134235" y="2468880"/>
            <a:ext cx="8410575" cy="2330450"/>
          </a:xfrm>
          <a:prstGeom prst="rect">
            <a:avLst/>
          </a:prstGeom>
          <a:noFill/>
        </p:spPr>
        <p:txBody>
          <a:bodyPr wrap="square" rtlCol="0">
            <a:spAutoFit/>
          </a:bodyPr>
          <a:p>
            <a:pPr>
              <a:lnSpc>
                <a:spcPct val="13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会前由各中小队围绕教育主题分工合作，开展活动，将活动的成果通过少先队员的“自编、自导、自演”，在召开的大、中队会议上，以多种形式进行汇报和总结。</a:t>
            </a:r>
            <a:endParaRPr lang="zh-CN" altLang="en-US" sz="2800" b="1">
              <a:latin typeface="楷体" panose="02010609060101010101" charset="-122"/>
              <a:ea typeface="楷体" panose="02010609060101010101" charset="-122"/>
              <a:cs typeface="楷体" panose="02010609060101010101" charset="-122"/>
            </a:endParaRPr>
          </a:p>
        </p:txBody>
      </p:sp>
      <p:sp>
        <p:nvSpPr>
          <p:cNvPr id="12" name="矩形 11"/>
          <p:cNvSpPr/>
          <p:nvPr/>
        </p:nvSpPr>
        <p:spPr>
          <a:xfrm>
            <a:off x="2075180" y="1580515"/>
            <a:ext cx="8763000" cy="3479165"/>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000" fill="hold">
                                          <p:stCondLst>
                                            <p:cond delay="0"/>
                                          </p:stCondLst>
                                        </p:cTn>
                                        <p:tgtEl>
                                          <p:spTgt spid="14"/>
                                        </p:tgtEl>
                                        <p:attrNameLst>
                                          <p:attrName>style.visibility</p:attrName>
                                        </p:attrNameLst>
                                      </p:cBhvr>
                                      <p:to>
                                        <p:strVal val="visible"/>
                                      </p:to>
                                    </p:set>
                                    <p:anim calcmode="lin" valueType="num">
                                      <p:cBhvr additive="base">
                                        <p:cTn id="14" dur="1000" fill="hold"/>
                                        <p:tgtEl>
                                          <p:spTgt spid="14"/>
                                        </p:tgtEl>
                                        <p:attrNameLst>
                                          <p:attrName>ppt_x</p:attrName>
                                        </p:attrNameLst>
                                      </p:cBhvr>
                                      <p:tavLst>
                                        <p:tav tm="0">
                                          <p:val>
                                            <p:strVal val="0-#ppt_w/2"/>
                                          </p:val>
                                        </p:tav>
                                        <p:tav tm="100000">
                                          <p:val>
                                            <p:strVal val="#ppt_x"/>
                                          </p:val>
                                        </p:tav>
                                      </p:tavLst>
                                    </p:anim>
                                    <p:anim calcmode="lin" valueType="num">
                                      <p:cBhvr additive="base">
                                        <p:cTn id="15"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1659" y="2819401"/>
            <a:ext cx="12430984" cy="4078516"/>
            <a:chOff x="-2" y="2859315"/>
            <a:chExt cx="12200625" cy="3998687"/>
          </a:xfrm>
        </p:grpSpPr>
        <p:pic>
          <p:nvPicPr>
            <p:cNvPr id="3" name="图片 2"/>
            <p:cNvPicPr>
              <a:picLocks noChangeAspect="1"/>
            </p:cNvPicPr>
            <p:nvPr/>
          </p:nvPicPr>
          <p:blipFill>
            <a:blip r:embed="rId1" cstate="print"/>
            <a:stretch>
              <a:fillRect/>
            </a:stretch>
          </p:blipFill>
          <p:spPr>
            <a:xfrm>
              <a:off x="1" y="4826658"/>
              <a:ext cx="12191982" cy="2031341"/>
            </a:xfrm>
            <a:prstGeom prst="rect">
              <a:avLst/>
            </a:prstGeom>
          </p:spPr>
        </p:pic>
        <p:grpSp>
          <p:nvGrpSpPr>
            <p:cNvPr id="4" name="组合 3"/>
            <p:cNvGrpSpPr/>
            <p:nvPr/>
          </p:nvGrpSpPr>
          <p:grpSpPr>
            <a:xfrm>
              <a:off x="-2" y="2859315"/>
              <a:ext cx="12200625" cy="3998687"/>
              <a:chOff x="-2" y="1748425"/>
              <a:chExt cx="12200625" cy="5109576"/>
            </a:xfrm>
          </p:grpSpPr>
          <p:pic>
            <p:nvPicPr>
              <p:cNvPr id="5" name="Picture 15"/>
              <p:cNvPicPr>
                <a:picLocks noChangeAspect="1" noChangeArrowheads="1"/>
              </p:cNvPicPr>
              <p:nvPr/>
            </p:nvPicPr>
            <p:blipFill rotWithShape="1">
              <a:blip r:embed="rId2" cstate="screen"/>
              <a:srcRect/>
              <a:stretch>
                <a:fillRect/>
              </a:stretch>
            </p:blipFill>
            <p:spPr bwMode="auto">
              <a:xfrm flipH="1">
                <a:off x="-2" y="1748425"/>
                <a:ext cx="1059543" cy="373978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rcRect/>
              <a:stretch>
                <a:fillRect/>
              </a:stretch>
            </p:blipFill>
            <p:spPr>
              <a:xfrm>
                <a:off x="3905250" y="4556150"/>
                <a:ext cx="8286750" cy="1949198"/>
              </a:xfrm>
              <a:prstGeom prst="rect">
                <a:avLst/>
              </a:prstGeom>
            </p:spPr>
          </p:pic>
          <p:pic>
            <p:nvPicPr>
              <p:cNvPr id="7" name="图片 6" descr="liangxueyizuo3.png"/>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contrast="-15000"/>
                        </a14:imgEffect>
                      </a14:imgLayer>
                    </a14:imgProps>
                  </a:ext>
                </a:extLst>
              </a:blip>
              <a:srcRect/>
              <a:stretch>
                <a:fillRect/>
              </a:stretch>
            </p:blipFill>
            <p:spPr>
              <a:xfrm>
                <a:off x="0" y="3873248"/>
                <a:ext cx="4133850" cy="2984753"/>
              </a:xfrm>
              <a:prstGeom prst="rect">
                <a:avLst/>
              </a:prstGeom>
            </p:spPr>
          </p:pic>
          <p:grpSp>
            <p:nvGrpSpPr>
              <p:cNvPr id="8" name="组合 7"/>
              <p:cNvGrpSpPr/>
              <p:nvPr/>
            </p:nvGrpSpPr>
            <p:grpSpPr>
              <a:xfrm flipV="1">
                <a:off x="0" y="5116605"/>
                <a:ext cx="12200623" cy="1741396"/>
                <a:chOff x="-14" y="-2"/>
                <a:chExt cx="12192002" cy="1741398"/>
              </a:xfrm>
            </p:grpSpPr>
            <p:pic>
              <p:nvPicPr>
                <p:cNvPr id="9" name="图片 8"/>
                <p:cNvPicPr>
                  <a:picLocks noChangeAspect="1"/>
                </p:cNvPicPr>
                <p:nvPr/>
              </p:nvPicPr>
              <p:blipFill rotWithShape="1">
                <a:blip r:embed="rId7" cstate="print"/>
                <a:srcRect/>
                <a:stretch>
                  <a:fillRect/>
                </a:stretch>
              </p:blipFill>
              <p:spPr>
                <a:xfrm flipV="1">
                  <a:off x="-13" y="-2"/>
                  <a:ext cx="12192001" cy="1741398"/>
                </a:xfrm>
                <a:prstGeom prst="rect">
                  <a:avLst/>
                </a:prstGeom>
              </p:spPr>
            </p:pic>
            <p:pic>
              <p:nvPicPr>
                <p:cNvPr id="10" name="图片 9" descr="liangxueyizuo3.png"/>
                <p:cNvPicPr>
                  <a:picLocks noChangeAspect="1"/>
                </p:cNvPicPr>
                <p:nvPr/>
              </p:nvPicPr>
              <p:blipFill rotWithShape="1">
                <a:blip r:embed="rId8" cstate="screen">
                  <a:extLst>
                    <a:ext uri="{BEBA8EAE-BF5A-486C-A8C5-ECC9F3942E4B}">
                      <a14:imgProps xmlns:a14="http://schemas.microsoft.com/office/drawing/2010/main">
                        <a14:imgLayer r:embed="rId9">
                          <a14:imgEffect>
                            <a14:brightnessContrast contrast="-15000"/>
                          </a14:imgEffect>
                        </a14:imgLayer>
                      </a14:imgProps>
                    </a:ext>
                  </a:extLst>
                </a:blip>
                <a:srcRect/>
                <a:stretch>
                  <a:fillRect/>
                </a:stretch>
              </p:blipFill>
              <p:spPr>
                <a:xfrm flipV="1">
                  <a:off x="-14" y="-1"/>
                  <a:ext cx="12183368" cy="1195952"/>
                </a:xfrm>
                <a:prstGeom prst="rect">
                  <a:avLst/>
                </a:prstGeom>
              </p:spPr>
            </p:pic>
          </p:grpSp>
        </p:grpSp>
      </p:grpSp>
      <p:pic>
        <p:nvPicPr>
          <p:cNvPr id="16" name="图片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1605" y="125730"/>
            <a:ext cx="1621790" cy="1621790"/>
          </a:xfrm>
          <a:prstGeom prst="rect">
            <a:avLst/>
          </a:prstGeom>
        </p:spPr>
      </p:pic>
      <p:sp>
        <p:nvSpPr>
          <p:cNvPr id="11" name="圆角矩形 10"/>
          <p:cNvSpPr/>
          <p:nvPr/>
        </p:nvSpPr>
        <p:spPr>
          <a:xfrm>
            <a:off x="3324860" y="397510"/>
            <a:ext cx="5513705" cy="864235"/>
          </a:xfrm>
          <a:prstGeom prst="roundRect">
            <a:avLst>
              <a:gd name="adj" fmla="val 50000"/>
            </a:avLst>
          </a:prstGeom>
          <a:solidFill>
            <a:srgbClr val="C00000"/>
          </a:solidFill>
          <a:ln w="12700" cap="flat" cmpd="sng" algn="ctr">
            <a:noFill/>
            <a:prstDash val="solid"/>
            <a:miter lim="800000"/>
          </a:ln>
          <a:effectLst/>
        </p:spPr>
        <p:txBody>
          <a:bodyPr rtlCol="0" anchor="ctr"/>
          <a:p>
            <a:pPr algn="ctr" defTabSz="1219200">
              <a:defRPr/>
            </a:pPr>
            <a:r>
              <a:rPr lang="zh-CN" sz="3200" b="1" kern="0" dirty="0">
                <a:solidFill>
                  <a:schemeClr val="bg1"/>
                </a:solidFill>
                <a:latin typeface="微软雅黑" panose="020B0503020204020204" pitchFamily="34" charset="-122"/>
                <a:ea typeface="微软雅黑" panose="020B0503020204020204" pitchFamily="34" charset="-122"/>
              </a:rPr>
              <a:t>家</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sz="3200" b="1" kern="0" dirty="0">
                <a:solidFill>
                  <a:schemeClr val="bg1"/>
                </a:solidFill>
                <a:latin typeface="微软雅黑" panose="020B0503020204020204" pitchFamily="34" charset="-122"/>
                <a:ea typeface="微软雅黑" panose="020B0503020204020204" pitchFamily="34" charset="-122"/>
              </a:rPr>
              <a:t>校</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sz="3200" b="1" kern="0" dirty="0">
                <a:solidFill>
                  <a:schemeClr val="bg1"/>
                </a:solidFill>
                <a:latin typeface="微软雅黑" panose="020B0503020204020204" pitchFamily="34" charset="-122"/>
                <a:ea typeface="微软雅黑" panose="020B0503020204020204" pitchFamily="34" charset="-122"/>
              </a:rPr>
              <a:t>合</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sz="3200" b="1" kern="0" dirty="0">
                <a:solidFill>
                  <a:schemeClr val="bg1"/>
                </a:solidFill>
                <a:latin typeface="微软雅黑" panose="020B0503020204020204" pitchFamily="34" charset="-122"/>
                <a:ea typeface="微软雅黑" panose="020B0503020204020204" pitchFamily="34" charset="-122"/>
              </a:rPr>
              <a:t>作</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类</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特</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色</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活</a:t>
            </a:r>
            <a:r>
              <a:rPr lang="en-US" altLang="zh-CN" sz="3200" b="1" kern="0" dirty="0">
                <a:solidFill>
                  <a:schemeClr val="bg1"/>
                </a:solidFill>
                <a:latin typeface="微软雅黑" panose="020B0503020204020204" pitchFamily="34" charset="-122"/>
                <a:ea typeface="微软雅黑" panose="020B0503020204020204" pitchFamily="34" charset="-122"/>
              </a:rPr>
              <a:t> </a:t>
            </a:r>
            <a:r>
              <a:rPr lang="zh-CN" altLang="en-US" sz="3200" b="1" kern="0" dirty="0">
                <a:solidFill>
                  <a:schemeClr val="bg1"/>
                </a:solidFill>
                <a:latin typeface="微软雅黑" panose="020B0503020204020204" pitchFamily="34" charset="-122"/>
                <a:ea typeface="微软雅黑" panose="020B0503020204020204" pitchFamily="34" charset="-122"/>
              </a:rPr>
              <a:t>动</a:t>
            </a:r>
            <a:endParaRPr lang="zh-CN" altLang="en-US" sz="3200" b="1" kern="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2409190" y="1692275"/>
            <a:ext cx="8423275" cy="583565"/>
          </a:xfrm>
          <a:prstGeom prst="rect">
            <a:avLst/>
          </a:prstGeom>
          <a:noFill/>
        </p:spPr>
        <p:txBody>
          <a:bodyPr wrap="square" rtlCol="0">
            <a:spAutoFit/>
          </a:bodyPr>
          <a:p>
            <a:r>
              <a:rPr lang="zh-CN" altLang="en-US" sz="3200" b="1">
                <a:solidFill>
                  <a:schemeClr val="tx1"/>
                </a:solidFill>
                <a:effectLst>
                  <a:outerShdw blurRad="38100" dist="19050" dir="2700000" algn="tl" rotWithShape="0">
                    <a:schemeClr val="dk1">
                      <a:alpha val="40000"/>
                    </a:schemeClr>
                  </a:outerShdw>
                </a:effectLst>
              </a:rPr>
              <a:t>少先队组织是联结家庭、学校和社会的枢纽。</a:t>
            </a:r>
            <a:endParaRPr lang="zh-CN" altLang="en-US" sz="3200" b="1">
              <a:solidFill>
                <a:schemeClr val="tx1"/>
              </a:solidFill>
              <a:effectLst>
                <a:outerShdw blurRad="38100" dist="19050" dir="2700000" algn="tl" rotWithShape="0">
                  <a:schemeClr val="dk1">
                    <a:alpha val="40000"/>
                  </a:schemeClr>
                </a:outerShdw>
              </a:effectLst>
            </a:endParaRPr>
          </a:p>
        </p:txBody>
      </p:sp>
      <p:sp>
        <p:nvSpPr>
          <p:cNvPr id="15" name="文本框 14"/>
          <p:cNvSpPr txBox="1"/>
          <p:nvPr/>
        </p:nvSpPr>
        <p:spPr>
          <a:xfrm>
            <a:off x="2134235" y="2468880"/>
            <a:ext cx="8410575" cy="2330450"/>
          </a:xfrm>
          <a:prstGeom prst="rect">
            <a:avLst/>
          </a:prstGeom>
          <a:noFill/>
        </p:spPr>
        <p:txBody>
          <a:bodyPr wrap="square" rtlCol="0">
            <a:spAutoFit/>
          </a:bodyPr>
          <a:p>
            <a:pPr>
              <a:lnSpc>
                <a:spcPct val="13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家校合作类特色活动的开展，可以在特色活动的开展过程中拉近家长与孩子之间的距离，克服家长因忙于工作给孩子带来的疏离感，真正拉近家长和孩子心灵之间的距离。</a:t>
            </a:r>
            <a:endParaRPr lang="zh-CN" altLang="en-US" sz="2800" b="1">
              <a:latin typeface="楷体" panose="02010609060101010101" charset="-122"/>
              <a:ea typeface="楷体" panose="02010609060101010101" charset="-122"/>
              <a:cs typeface="楷体" panose="02010609060101010101" charset="-122"/>
            </a:endParaRPr>
          </a:p>
        </p:txBody>
      </p:sp>
      <p:sp>
        <p:nvSpPr>
          <p:cNvPr id="12" name="矩形 11"/>
          <p:cNvSpPr/>
          <p:nvPr/>
        </p:nvSpPr>
        <p:spPr>
          <a:xfrm>
            <a:off x="2075180" y="1580515"/>
            <a:ext cx="8763000" cy="3479165"/>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000" fill="hold">
                                          <p:stCondLst>
                                            <p:cond delay="0"/>
                                          </p:stCondLst>
                                        </p:cTn>
                                        <p:tgtEl>
                                          <p:spTgt spid="14"/>
                                        </p:tgtEl>
                                        <p:attrNameLst>
                                          <p:attrName>style.visibility</p:attrName>
                                        </p:attrNameLst>
                                      </p:cBhvr>
                                      <p:to>
                                        <p:strVal val="visible"/>
                                      </p:to>
                                    </p:set>
                                    <p:anim calcmode="lin" valueType="num">
                                      <p:cBhvr additive="base">
                                        <p:cTn id="14" dur="1000" fill="hold"/>
                                        <p:tgtEl>
                                          <p:spTgt spid="14"/>
                                        </p:tgtEl>
                                        <p:attrNameLst>
                                          <p:attrName>ppt_x</p:attrName>
                                        </p:attrNameLst>
                                      </p:cBhvr>
                                      <p:tavLst>
                                        <p:tav tm="0">
                                          <p:val>
                                            <p:strVal val="0-#ppt_w/2"/>
                                          </p:val>
                                        </p:tav>
                                        <p:tav tm="100000">
                                          <p:val>
                                            <p:strVal val="#ppt_x"/>
                                          </p:val>
                                        </p:tav>
                                      </p:tavLst>
                                    </p:anim>
                                    <p:anim calcmode="lin" valueType="num">
                                      <p:cBhvr additive="base">
                                        <p:cTn id="15"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4" grpId="0"/>
      <p:bldP spid="15" grpId="0"/>
    </p:bldLst>
  </p:timing>
</p:sld>
</file>

<file path=ppt/tags/tag1.xml><?xml version="1.0" encoding="utf-8"?>
<p:tagLst xmlns:p="http://schemas.openxmlformats.org/presentationml/2006/main">
  <p:tag name="ISPRING_PRESENTATION_TITLE" val="569"/>
  <p:tag name="KSO_WM_DOC_GUID" val="{b729df44-d0fe-453d-b751-a7e262143720}"/>
</p:tagLst>
</file>

<file path=ppt/theme/theme1.xml><?xml version="1.0" encoding="utf-8"?>
<a:theme xmlns:a="http://schemas.openxmlformats.org/drawingml/2006/main" name="Office 主题">
  <a:themeElements>
    <a:clrScheme name="自定义 1171">
      <a:dk1>
        <a:sysClr val="windowText" lastClr="000000"/>
      </a:dk1>
      <a:lt1>
        <a:sysClr val="window" lastClr="FFFFFF"/>
      </a:lt1>
      <a:dk2>
        <a:srgbClr val="C0131B"/>
      </a:dk2>
      <a:lt2>
        <a:srgbClr val="DA1C26"/>
      </a:lt2>
      <a:accent1>
        <a:srgbClr val="DA1C26"/>
      </a:accent1>
      <a:accent2>
        <a:srgbClr val="C0131B"/>
      </a:accent2>
      <a:accent3>
        <a:srgbClr val="DA1C26"/>
      </a:accent3>
      <a:accent4>
        <a:srgbClr val="C0131B"/>
      </a:accent4>
      <a:accent5>
        <a:srgbClr val="DA1C26"/>
      </a:accent5>
      <a:accent6>
        <a:srgbClr val="C0131B"/>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850</Words>
  <Application>WPS 演示</Application>
  <PresentationFormat>宽屏</PresentationFormat>
  <Paragraphs>60</Paragraphs>
  <Slides>10</Slides>
  <Notes>37</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Arial</vt:lpstr>
      <vt:lpstr>宋体</vt:lpstr>
      <vt:lpstr>Wingdings</vt:lpstr>
      <vt:lpstr>楷体</vt:lpstr>
      <vt:lpstr>华文行楷</vt:lpstr>
      <vt:lpstr>微软雅黑</vt:lpstr>
      <vt:lpstr>方正仿宋_GB2312</vt:lpstr>
      <vt:lpstr>仿宋</vt:lpstr>
      <vt:lpstr>Arial Unicode MS</vt:lpstr>
      <vt:lpstr>Arial Black</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暖心</cp:lastModifiedBy>
  <cp:revision>67</cp:revision>
  <dcterms:created xsi:type="dcterms:W3CDTF">2019-04-27T14:57:00Z</dcterms:created>
  <dcterms:modified xsi:type="dcterms:W3CDTF">2021-06-08T04:42:35Z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9B2AF6B89CFB48129E48B474D77CE4CF</vt:lpwstr>
  </property>
</Properties>
</file>