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389" r:id="rId5"/>
    <p:sldId id="287" r:id="rId6"/>
    <p:sldId id="418" r:id="rId7"/>
    <p:sldId id="379" r:id="rId8"/>
  </p:sldIdLst>
  <p:sldSz cx="9144000" cy="5143500" type="screen16x9"/>
  <p:notesSz cx="6858000" cy="9144000"/>
  <p:embeddedFontLst>
    <p:embeddedFont>
      <p:font typeface="字体管家娜娜体" panose="00020600040101010101" charset="-122"/>
      <p:regular r:id="rId12"/>
    </p:embeddedFont>
    <p:embeddedFont>
      <p:font typeface="DFPOP1-W9" panose="02010609010101010101" charset="0"/>
      <p:regular r:id="rId13"/>
    </p:embeddedFont>
    <p:embeddedFont>
      <p:font typeface="Calibri" panose="020F0502020204030204" charset="0"/>
      <p:regular r:id="rId14"/>
      <p:bold r:id="rId15"/>
      <p:italic r:id="rId16"/>
      <p:boldItalic r:id="rId17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471F"/>
    <a:srgbClr val="DD6236"/>
    <a:srgbClr val="F8B95D"/>
    <a:srgbClr val="73455F"/>
    <a:srgbClr val="EB6883"/>
    <a:srgbClr val="A86C8F"/>
    <a:srgbClr val="C41A3E"/>
    <a:srgbClr val="E38C0B"/>
    <a:srgbClr val="5B9BD5"/>
    <a:srgbClr val="516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660"/>
  </p:normalViewPr>
  <p:slideViewPr>
    <p:cSldViewPr snapToGrid="0">
      <p:cViewPr varScale="1">
        <p:scale>
          <a:sx n="94" d="100"/>
          <a:sy n="94" d="100"/>
        </p:scale>
        <p:origin x="-642" y="-96"/>
      </p:cViewPr>
      <p:guideLst>
        <p:guide orient="horz" pos="1601"/>
        <p:guide pos="29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font" Target="fonts/font6.fntdata"/><Relationship Id="rId16" Type="http://schemas.openxmlformats.org/officeDocument/2006/relationships/font" Target="fonts/font5.fntdata"/><Relationship Id="rId15" Type="http://schemas.openxmlformats.org/officeDocument/2006/relationships/font" Target="fonts/font4.fntdata"/><Relationship Id="rId14" Type="http://schemas.openxmlformats.org/officeDocument/2006/relationships/font" Target="fonts/font3.fntdata"/><Relationship Id="rId13" Type="http://schemas.openxmlformats.org/officeDocument/2006/relationships/font" Target="fonts/font2.fntdata"/><Relationship Id="rId12" Type="http://schemas.openxmlformats.org/officeDocument/2006/relationships/font" Target="fonts/font1.fntdata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452" y="3813271"/>
            <a:ext cx="1882598" cy="134203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4412358"/>
            <a:ext cx="1719719" cy="73114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05" y="0"/>
            <a:ext cx="2852389" cy="51435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39" y="4439137"/>
            <a:ext cx="1793654" cy="7161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</a:fld>
            <a:endParaRPr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 rot="-1680000">
            <a:off x="147299" y="-80411"/>
            <a:ext cx="60124" cy="707183"/>
          </a:xfrm>
          <a:prstGeom prst="rect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 rot="-1680000">
            <a:off x="511715" y="-271931"/>
            <a:ext cx="36000" cy="548424"/>
          </a:xfrm>
          <a:prstGeom prst="rect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42" r="34062" b="10439"/>
          <a:stretch>
            <a:fillRect/>
          </a:stretch>
        </p:blipFill>
        <p:spPr>
          <a:xfrm>
            <a:off x="-1" y="4611425"/>
            <a:ext cx="7191375" cy="53207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4729323"/>
            <a:ext cx="1095375" cy="43736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695" y="4210049"/>
            <a:ext cx="1262305" cy="9566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8532">
            <a:off x="-40446" y="286377"/>
            <a:ext cx="729378" cy="71328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8532">
            <a:off x="427917" y="52768"/>
            <a:ext cx="429171" cy="419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media" Target="../media/media1.mp3"/><Relationship Id="rId4" Type="http://schemas.openxmlformats.org/officeDocument/2006/relationships/video" Target="../media/media1.mp3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/>
          <a:stretch>
            <a:fillRect/>
          </a:stretch>
        </p:blipFill>
        <p:spPr>
          <a:xfrm>
            <a:off x="266700" y="1753870"/>
            <a:ext cx="9144000" cy="30384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74" y="1"/>
            <a:ext cx="2053048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7248" y="3715022"/>
            <a:ext cx="4101537" cy="1098768"/>
          </a:xfrm>
          <a:prstGeom prst="rect">
            <a:avLst/>
          </a:prstGeom>
        </p:spPr>
      </p:pic>
      <p:pic>
        <p:nvPicPr>
          <p:cNvPr id="25" name="沈芯羽-幸福大魔咒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841507" y="-1295400"/>
            <a:ext cx="609600" cy="6096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9842" y="1436448"/>
            <a:ext cx="86837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6000" b="1" dirty="0" smtClean="0">
                <a:solidFill>
                  <a:srgbClr val="002060"/>
                </a:solidFill>
                <a:latin typeface="字体管家娜娜体" panose="00020600040101010101" charset="-122"/>
                <a:ea typeface="字体管家娜娜体" panose="00020600040101010101" charset="-122"/>
              </a:rPr>
              <a:t>“幼儿学习发展的评价”</a:t>
            </a:r>
            <a:endParaRPr lang="zh-CN" altLang="en-US" sz="6000" b="1" cap="none" spc="0" dirty="0">
              <a:solidFill>
                <a:srgbClr val="002060"/>
              </a:solidFill>
              <a:effectLst/>
              <a:latin typeface="字体管家娜娜体" panose="00020600040101010101" charset="-122"/>
              <a:ea typeface="字体管家娜娜体" panose="0002060004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67101" y="2766138"/>
            <a:ext cx="34804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3200" b="1" cap="none" spc="0" dirty="0" smtClean="0">
                <a:solidFill>
                  <a:srgbClr val="002060"/>
                </a:solidFill>
                <a:effectLst/>
                <a:latin typeface="字体管家娜娜体" panose="00020600040101010101" charset="-122"/>
                <a:ea typeface="字体管家娜娜体" panose="00020600040101010101" charset="-122"/>
              </a:rPr>
              <a:t>——</a:t>
            </a:r>
            <a:r>
              <a:rPr lang="zh-CN" altLang="en-US" sz="3200" b="1" cap="none" spc="0" dirty="0" smtClean="0">
                <a:solidFill>
                  <a:srgbClr val="002060"/>
                </a:solidFill>
                <a:effectLst/>
                <a:latin typeface="字体管家娜娜体" panose="00020600040101010101" charset="-122"/>
                <a:ea typeface="字体管家娜娜体" panose="00020600040101010101" charset="-122"/>
              </a:rPr>
              <a:t>童谣幼儿评价</a:t>
            </a:r>
            <a:endParaRPr lang="zh-CN" altLang="en-US" sz="3200" b="1" cap="none" spc="0" dirty="0">
              <a:solidFill>
                <a:srgbClr val="002060"/>
              </a:solidFill>
              <a:effectLst/>
              <a:latin typeface="字体管家娜娜体" panose="00020600040101010101" charset="-122"/>
              <a:ea typeface="字体管家娜娜体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comb/>
      </p:transition>
    </mc:Choice>
    <mc:Fallback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decel="5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1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1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100">
                <p:cTn id="9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/>
          <a:stretch>
            <a:fillRect/>
          </a:stretch>
        </p:blipFill>
        <p:spPr>
          <a:xfrm>
            <a:off x="0" y="1880235"/>
            <a:ext cx="9144000" cy="30384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74" y="1"/>
            <a:ext cx="2053048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7248" y="3715022"/>
            <a:ext cx="4101537" cy="1098768"/>
          </a:xfrm>
          <a:prstGeom prst="rect">
            <a:avLst/>
          </a:prstGeom>
        </p:spPr>
      </p:pic>
      <p:pic>
        <p:nvPicPr>
          <p:cNvPr id="25" name="沈芯羽-幸福大魔咒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841507" y="-1295400"/>
            <a:ext cx="609600" cy="6096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08386" y="65187"/>
            <a:ext cx="685274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 smtClean="0">
                <a:solidFill>
                  <a:srgbClr val="002060"/>
                </a:solidFill>
              </a:rPr>
              <a:t>《</a:t>
            </a:r>
            <a:r>
              <a:rPr lang="zh-CN" altLang="en-US" sz="1800" b="1" dirty="0" smtClean="0">
                <a:solidFill>
                  <a:srgbClr val="002060"/>
                </a:solidFill>
              </a:rPr>
              <a:t>纲要</a:t>
            </a:r>
            <a:r>
              <a:rPr lang="en-US" altLang="zh-CN" sz="1800" b="1" dirty="0" smtClean="0">
                <a:solidFill>
                  <a:srgbClr val="002060"/>
                </a:solidFill>
              </a:rPr>
              <a:t>》</a:t>
            </a:r>
            <a:r>
              <a:rPr lang="zh-CN" altLang="en-US" sz="1800" b="1" dirty="0" smtClean="0">
                <a:solidFill>
                  <a:srgbClr val="002060"/>
                </a:solidFill>
              </a:rPr>
              <a:t>中指出对幼儿发展状况的评估：</a:t>
            </a:r>
            <a:endParaRPr lang="en-US" altLang="zh-CN" sz="18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smtClean="0"/>
              <a:t>1</a:t>
            </a:r>
            <a:r>
              <a:rPr lang="zh-CN" altLang="en-US" sz="1800" dirty="0" smtClean="0"/>
              <a:t>、明确评价的目的是了解幼儿的发展需要，一边提供更加适宜的帮助和指导。</a:t>
            </a:r>
            <a:endParaRPr lang="en-US" altLang="zh-CN" sz="1800" dirty="0" smtClean="0"/>
          </a:p>
          <a:p>
            <a:pPr>
              <a:lnSpc>
                <a:spcPct val="150000"/>
              </a:lnSpc>
            </a:pPr>
            <a:r>
              <a:rPr lang="en-US" altLang="zh-CN" sz="1800" dirty="0" smtClean="0"/>
              <a:t>2</a:t>
            </a:r>
            <a:r>
              <a:rPr lang="zh-CN" altLang="en-US" sz="1800" dirty="0" smtClean="0"/>
              <a:t>、全面了解幼儿的发展状况，防要止片面性，忽略情感、社会性和实际能力的倾向。</a:t>
            </a:r>
            <a:endParaRPr lang="en-US" altLang="zh-CN" sz="1800" dirty="0" smtClean="0"/>
          </a:p>
          <a:p>
            <a:pPr>
              <a:lnSpc>
                <a:spcPct val="150000"/>
              </a:lnSpc>
            </a:pPr>
            <a:r>
              <a:rPr lang="en-US" altLang="zh-CN" sz="1800" dirty="0" smtClean="0"/>
              <a:t>3</a:t>
            </a:r>
            <a:r>
              <a:rPr lang="zh-CN" altLang="en-US" sz="1800" dirty="0" smtClean="0"/>
              <a:t>、在日常活动与教育教学过程中采用自然的方法进行。平时观察所获的</a:t>
            </a:r>
            <a:r>
              <a:rPr lang="zh-CN" altLang="en-US" sz="1800" dirty="0" smtClean="0">
                <a:solidFill>
                  <a:srgbClr val="FF0000"/>
                </a:solidFill>
              </a:rPr>
              <a:t>具有典型意义的幼儿行为表现和所积累的各种作品</a:t>
            </a:r>
            <a:r>
              <a:rPr lang="zh-CN" altLang="en-US" sz="1800" dirty="0" smtClean="0"/>
              <a:t>等，是评价的重要依据。</a:t>
            </a:r>
            <a:endParaRPr lang="en-US" altLang="zh-CN" sz="1800" dirty="0" smtClean="0"/>
          </a:p>
          <a:p>
            <a:pPr>
              <a:lnSpc>
                <a:spcPct val="150000"/>
              </a:lnSpc>
            </a:pPr>
            <a:r>
              <a:rPr lang="en-US" altLang="zh-CN" sz="1800" dirty="0" smtClean="0"/>
              <a:t>4</a:t>
            </a:r>
            <a:r>
              <a:rPr lang="zh-CN" altLang="en-US" sz="1800" dirty="0" smtClean="0"/>
              <a:t>、承认和关注幼儿的个体差异避免用统一的标准评价不同的幼儿，在幼儿面前慎用横向的比较。</a:t>
            </a:r>
            <a:endParaRPr lang="en-US" altLang="zh-CN" sz="1800" dirty="0" smtClean="0"/>
          </a:p>
          <a:p>
            <a:pPr>
              <a:lnSpc>
                <a:spcPct val="150000"/>
              </a:lnSpc>
            </a:pPr>
            <a:r>
              <a:rPr lang="en-US" altLang="zh-CN" sz="1800" dirty="0" smtClean="0"/>
              <a:t>5</a:t>
            </a:r>
            <a:r>
              <a:rPr lang="zh-CN" altLang="en-US" sz="1800" dirty="0" smtClean="0"/>
              <a:t>、以发展的眼光看待幼儿，既要了解现有水平，更要关注其发展的速度、特点和倾向。</a:t>
            </a:r>
            <a:endParaRPr lang="zh-CN" altLang="zh-CN" sz="1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comb/>
      </p:transition>
    </mc:Choice>
    <mc:Fallback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decel="5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1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1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100">
                <p:cTn id="1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11" grpId="0" bldLvl="0" animBg="1"/>
      <p:bldP spid="11" grpId="1" bldLvl="0" animBg="1"/>
      <p:bldP spid="12" grpId="0" bldLvl="0" animBg="1"/>
      <p:bldP spid="12" grpId="1" bldLvl="0" animBg="1"/>
      <p:bldP spid="13" grpId="0" bldLvl="0" animBg="1"/>
      <p:bldP spid="13" grpId="1" bldLvl="0" animBg="1"/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17" grpId="0" bldLvl="0" animBg="1"/>
      <p:bldP spid="17" grpId="1" bldLvl="0" animBg="1"/>
      <p:bldP spid="18" grpId="0" bldLvl="0" animBg="1"/>
      <p:bldP spid="18" grpId="1" bldLvl="0" animBg="1"/>
      <p:bldP spid="19" grpId="0" bldLvl="0" animBg="1"/>
      <p:bldP spid="19" grpId="1" bldLvl="0" animBg="1"/>
      <p:bldP spid="20" grpId="0" bldLvl="0" animBg="1"/>
      <p:bldP spid="20" grpId="1" bldLvl="0" animBg="1"/>
      <p:bldP spid="21" grpId="0" bldLvl="0" animBg="1"/>
      <p:bldP spid="21" grpId="1" bldLvl="0" animBg="1"/>
      <p:bldP spid="22" grpId="0" bldLvl="0" animBg="1"/>
      <p:bldP spid="22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6235"/>
            <a:ext cx="1538333" cy="18635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14" y="68580"/>
            <a:ext cx="1840230" cy="18402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15975" y="175895"/>
            <a:ext cx="6623685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  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92505" y="355600"/>
            <a:ext cx="460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字体管家娜娜体" panose="00020600040101010101" charset="-122"/>
                <a:ea typeface="字体管家娜娜体" panose="00020600040101010101" charset="-122"/>
              </a:rPr>
              <a:t>一、思日常，自由谈</a:t>
            </a:r>
            <a:endParaRPr lang="zh-CN" altLang="en-US" sz="2400" b="1" dirty="0">
              <a:solidFill>
                <a:srgbClr val="0070C0"/>
              </a:solidFill>
              <a:latin typeface="字体管家娜娜体" panose="00020600040101010101" charset="-122"/>
              <a:ea typeface="字体管家娜娜体" panose="00020600040101010101" charset="-122"/>
            </a:endParaRPr>
          </a:p>
          <a:p>
            <a:r>
              <a:rPr lang="zh-CN" altLang="en-US" sz="2400" dirty="0">
                <a:latin typeface="字体管家娜娜体" panose="00020600040101010101" charset="-122"/>
                <a:ea typeface="字体管家娜娜体" panose="00020600040101010101" charset="-122"/>
              </a:rPr>
              <a:t>         </a:t>
            </a:r>
            <a:endParaRPr lang="zh-CN" altLang="en-US" sz="2400" dirty="0">
              <a:latin typeface="字体管家娜娜体" panose="00020600040101010101" charset="-122"/>
              <a:ea typeface="字体管家娜娜体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3885" y="1269999"/>
            <a:ext cx="672655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 smtClean="0"/>
              <a:t>3</a:t>
            </a:r>
            <a:r>
              <a:rPr lang="zh-CN" altLang="en-US" sz="1800" dirty="0" smtClean="0"/>
              <a:t>、在日常活动与教育教学过程中采用自然的方法进行。平时观察所获的</a:t>
            </a:r>
            <a:r>
              <a:rPr lang="zh-CN" altLang="en-US" sz="1800" dirty="0" smtClean="0">
                <a:solidFill>
                  <a:srgbClr val="FF0000"/>
                </a:solidFill>
              </a:rPr>
              <a:t>具有典型意义的幼儿行为表现和所积累的各种作品</a:t>
            </a:r>
            <a:r>
              <a:rPr lang="zh-CN" altLang="en-US" sz="1800" dirty="0" smtClean="0"/>
              <a:t>等，是评价的重要依据。</a:t>
            </a:r>
            <a:endParaRPr lang="en-US" altLang="zh-CN" sz="1800" dirty="0" smtClean="0"/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字体管家娜娜体" panose="00020600040101010101" charset="-122"/>
                <a:ea typeface="字体管家娜娜体" panose="00020600040101010101" charset="-122"/>
                <a:sym typeface="+mn-ea"/>
              </a:rPr>
              <a:t>研讨点：依据第</a:t>
            </a:r>
            <a:r>
              <a:rPr lang="en-US" altLang="zh-CN" sz="1800" dirty="0" smtClean="0">
                <a:latin typeface="字体管家娜娜体" panose="00020600040101010101" charset="-122"/>
                <a:ea typeface="字体管家娜娜体" panose="00020600040101010101" charset="-122"/>
                <a:sym typeface="+mn-ea"/>
              </a:rPr>
              <a:t>3</a:t>
            </a:r>
            <a:r>
              <a:rPr lang="zh-CN" altLang="en-US" sz="1800" dirty="0" smtClean="0">
                <a:latin typeface="字体管家娜娜体" panose="00020600040101010101" charset="-122"/>
                <a:ea typeface="字体管家娜娜体" panose="00020600040101010101" charset="-122"/>
                <a:sym typeface="+mn-ea"/>
              </a:rPr>
              <a:t>个注意点，我们来谈谈日常的童谣活动中幼儿学习与发展的方向。</a:t>
            </a:r>
            <a:endParaRPr lang="zh-CN" altLang="en-US" sz="1800" dirty="0">
              <a:latin typeface="字体管家娜娜体" panose="00020600040101010101" charset="-122"/>
              <a:ea typeface="字体管家娜娜体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6235"/>
            <a:ext cx="1538333" cy="18635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14" y="68580"/>
            <a:ext cx="1840230" cy="18402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15975" y="175895"/>
            <a:ext cx="6623685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  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92505" y="355600"/>
            <a:ext cx="46024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字体管家娜娜体" panose="00020600040101010101" charset="-122"/>
                <a:ea typeface="字体管家娜娜体" panose="00020600040101010101" charset="-122"/>
              </a:rPr>
              <a:t>二、理评价内容</a:t>
            </a:r>
            <a:endParaRPr lang="zh-CN" altLang="en-US" sz="2400" dirty="0">
              <a:latin typeface="字体管家娜娜体" panose="00020600040101010101" charset="-122"/>
              <a:ea typeface="字体管家娜娜体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3405" y="833119"/>
            <a:ext cx="67265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课程目标评价：</a:t>
            </a:r>
            <a:endParaRPr lang="zh-CN" altLang="en-US" sz="1600" dirty="0" smtClean="0"/>
          </a:p>
          <a:p>
            <a:r>
              <a:rPr lang="en-US" altLang="zh-CN" sz="1600" dirty="0" smtClean="0"/>
              <a:t>1</a:t>
            </a:r>
            <a:r>
              <a:rPr lang="zh-CN" altLang="en-US" sz="1600" dirty="0" smtClean="0"/>
              <a:t>、能够体现</a:t>
            </a:r>
            <a:r>
              <a:rPr lang="en-US" altLang="zh-CN" sz="1600" dirty="0" smtClean="0"/>
              <a:t>《</a:t>
            </a:r>
            <a:r>
              <a:rPr lang="zh-CN" altLang="en-US" sz="1600" dirty="0" smtClean="0"/>
              <a:t>纲要</a:t>
            </a:r>
            <a:r>
              <a:rPr lang="en-US" altLang="zh-CN" sz="1600" dirty="0" smtClean="0"/>
              <a:t>》</a:t>
            </a:r>
            <a:r>
              <a:rPr lang="zh-CN" altLang="en-US" sz="1600" dirty="0" smtClean="0"/>
              <a:t>、</a:t>
            </a:r>
            <a:r>
              <a:rPr lang="en-US" altLang="zh-CN" sz="1600" dirty="0" smtClean="0"/>
              <a:t>《</a:t>
            </a:r>
            <a:r>
              <a:rPr lang="zh-CN" altLang="en-US" sz="1600" dirty="0" smtClean="0"/>
              <a:t>指南</a:t>
            </a:r>
            <a:r>
              <a:rPr lang="en-US" altLang="zh-CN" sz="1600" dirty="0" smtClean="0"/>
              <a:t>》</a:t>
            </a:r>
            <a:r>
              <a:rPr lang="zh-CN" altLang="en-US" sz="1600" dirty="0" smtClean="0"/>
              <a:t>的游戏化精神，反映儿童学习与发展。</a:t>
            </a:r>
            <a:endParaRPr lang="zh-CN" altLang="en-US" sz="1600" dirty="0" smtClean="0"/>
          </a:p>
          <a:p>
            <a:r>
              <a:rPr lang="en-US" altLang="zh-CN" sz="1600" dirty="0" smtClean="0"/>
              <a:t>2</a:t>
            </a:r>
            <a:r>
              <a:rPr lang="zh-CN" altLang="en-US" sz="1600" dirty="0" smtClean="0"/>
              <a:t>、符合幼儿年龄特点，有效发挥资源利用，挖掘活动教育价值。</a:t>
            </a:r>
            <a:endParaRPr lang="zh-CN" altLang="en-US" sz="1600" dirty="0" smtClean="0"/>
          </a:p>
          <a:p>
            <a:r>
              <a:rPr lang="en-US" altLang="zh-CN" sz="1600" dirty="0" smtClean="0"/>
              <a:t>3</a:t>
            </a:r>
            <a:r>
              <a:rPr lang="zh-CN" altLang="en-US" sz="1600" dirty="0" smtClean="0"/>
              <a:t>、能够挖掘多个领域的教育目标，促进幼儿全面发展。</a:t>
            </a:r>
            <a:endParaRPr lang="zh-CN" altLang="en-US" sz="1600" dirty="0" smtClean="0"/>
          </a:p>
          <a:p>
            <a:r>
              <a:rPr lang="en-US" altLang="zh-CN" sz="1600" dirty="0" smtClean="0"/>
              <a:t>4</a:t>
            </a:r>
            <a:r>
              <a:rPr lang="zh-CN" altLang="en-US" sz="1600" dirty="0" smtClean="0"/>
              <a:t>、满足不同层次幼儿需要，关注幼儿的活动兴趣。</a:t>
            </a:r>
            <a:endParaRPr lang="zh-CN" altLang="en-US" sz="1600" dirty="0" smtClean="0"/>
          </a:p>
          <a:p>
            <a:endParaRPr lang="zh-CN" altLang="en-US" sz="1600" dirty="0" smtClean="0"/>
          </a:p>
          <a:p>
            <a:r>
              <a:rPr lang="zh-CN" altLang="en-US" sz="1600" dirty="0" smtClean="0"/>
              <a:t>课程评价内容：</a:t>
            </a:r>
            <a:endParaRPr lang="zh-CN" altLang="en-US" sz="1600" dirty="0" smtClean="0"/>
          </a:p>
          <a:p>
            <a:r>
              <a:rPr lang="en-US" altLang="zh-CN" sz="1600" dirty="0" smtClean="0"/>
              <a:t>1</a:t>
            </a:r>
            <a:r>
              <a:rPr lang="zh-CN" altLang="en-US" sz="1600" dirty="0" smtClean="0"/>
              <a:t>、符合幼儿的兴趣，符合幼儿现有的操作能力，贴近实际生活，有价值。</a:t>
            </a:r>
            <a:endParaRPr lang="zh-CN" altLang="en-US" sz="1600" dirty="0" smtClean="0"/>
          </a:p>
          <a:p>
            <a:r>
              <a:rPr lang="en-US" altLang="zh-CN" sz="1600" dirty="0" smtClean="0"/>
              <a:t>2</a:t>
            </a:r>
            <a:r>
              <a:rPr lang="zh-CN" altLang="en-US" sz="1600" dirty="0" smtClean="0"/>
              <a:t>、内容选择难易度合适，注重丰富性、趣味性、知识性。</a:t>
            </a:r>
            <a:endParaRPr lang="zh-CN" altLang="en-US" sz="1600" dirty="0" smtClean="0"/>
          </a:p>
          <a:p>
            <a:r>
              <a:rPr lang="en-US" altLang="zh-CN" sz="1600" dirty="0" smtClean="0"/>
              <a:t>3</a:t>
            </a:r>
            <a:r>
              <a:rPr lang="zh-CN" altLang="en-US" sz="1600" dirty="0" smtClean="0"/>
              <a:t>、能够根据废旧物品与生活需要进行创作，具有创新意识。</a:t>
            </a:r>
            <a:endParaRPr lang="zh-CN" altLang="en-US" sz="1600" dirty="0" smtClean="0"/>
          </a:p>
          <a:p>
            <a:r>
              <a:rPr lang="en-US" altLang="zh-CN" sz="1600" dirty="0" smtClean="0"/>
              <a:t>4</a:t>
            </a:r>
            <a:r>
              <a:rPr lang="zh-CN" altLang="en-US" sz="1600" dirty="0" smtClean="0"/>
              <a:t>、根据实际情况和个别差异，适当调整内容设置与安排。</a:t>
            </a:r>
            <a:endParaRPr lang="zh-CN" altLang="en-US" sz="16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2013585" y="476885"/>
            <a:ext cx="4485640" cy="3369310"/>
            <a:chOff x="3365983" y="464295"/>
            <a:chExt cx="2668130" cy="3124532"/>
          </a:xfrm>
        </p:grpSpPr>
        <p:cxnSp>
          <p:nvCxnSpPr>
            <p:cNvPr id="13" name="直接连接符 12"/>
            <p:cNvCxnSpPr>
              <a:stCxn id="11" idx="0"/>
              <a:endCxn id="14" idx="4"/>
            </p:cNvCxnSpPr>
            <p:nvPr/>
          </p:nvCxnSpPr>
          <p:spPr>
            <a:xfrm flipV="1">
              <a:off x="4342736" y="2159645"/>
              <a:ext cx="574494" cy="1429182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 rot="21364337">
              <a:off x="3725561" y="464295"/>
              <a:ext cx="2308552" cy="1697297"/>
            </a:xfrm>
            <a:prstGeom prst="ellipse">
              <a:avLst/>
            </a:prstGeom>
            <a:gradFill flip="none" rotWithShape="1">
              <a:gsLst>
                <a:gs pos="0">
                  <a:srgbClr val="F8B95D">
                    <a:lumMod val="72000"/>
                    <a:lumOff val="28000"/>
                  </a:srgbClr>
                </a:gs>
                <a:gs pos="100000">
                  <a:srgbClr val="F8B95D">
                    <a:lumMod val="76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365983" y="879540"/>
              <a:ext cx="441146" cy="582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ln w="1270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pattFill prst="ltDnDiag">
                    <a:fgClr>
                      <a:srgbClr val="F8B95D"/>
                    </a:fgClr>
                    <a:bgClr>
                      <a:schemeClr val="bg1"/>
                    </a:bgClr>
                  </a:pattFill>
                </a:defRPr>
              </a:lvl1pPr>
            </a:lstStyle>
            <a:p>
              <a:endParaRPr lang="zh-CN" altLang="en-US" sz="4000" dirty="0"/>
            </a:p>
          </p:txBody>
        </p:sp>
        <p:sp>
          <p:nvSpPr>
            <p:cNvPr id="16" name="矩形 15"/>
            <p:cNvSpPr/>
            <p:nvPr/>
          </p:nvSpPr>
          <p:spPr>
            <a:xfrm rot="180000">
              <a:off x="3896285" y="959533"/>
              <a:ext cx="1982590" cy="855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sz="5400" b="1" dirty="0">
                  <a:latin typeface="字体管家娜娜体" panose="00020600040101010101" charset="-122"/>
                  <a:ea typeface="字体管家娜娜体" panose="00020600040101010101" charset="-122"/>
                  <a:cs typeface="+mn-ea"/>
                  <a:sym typeface="+mn-lt"/>
                </a:rPr>
                <a:t>谢谢聆听！</a:t>
              </a:r>
              <a:endParaRPr lang="zh-CN" sz="5400" b="1" dirty="0">
                <a:latin typeface="字体管家娜娜体" panose="00020600040101010101" charset="-122"/>
                <a:ea typeface="字体管家娜娜体" panose="00020600040101010101" charset="-122"/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54" y="3845918"/>
            <a:ext cx="1945343" cy="121185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" y="1001809"/>
            <a:ext cx="1881300" cy="4130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sh/>
      </p:transition>
    </mc:Choice>
    <mc:Fallback>
      <p:transition spd="med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636</Words>
  <Application>WPS 演示</Application>
  <PresentationFormat>全屏显示(16:9)</PresentationFormat>
  <Paragraphs>37</Paragraphs>
  <Slides>5</Slides>
  <Notes>8</Notes>
  <HiddenSlides>0</HiddenSlides>
  <MMClips>2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宋体</vt:lpstr>
      <vt:lpstr>Wingdings</vt:lpstr>
      <vt:lpstr>字体管家娜娜体</vt:lpstr>
      <vt:lpstr>DFPOP1-W9</vt:lpstr>
      <vt:lpstr>微软雅黑</vt:lpstr>
      <vt:lpstr>Arial Unicode MS</vt:lpstr>
      <vt:lpstr>华康少女文字W5</vt:lpstr>
      <vt:lpstr>华康少女文字W5(P)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Users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~O(∩_∩)O~</cp:lastModifiedBy>
  <cp:revision>101</cp:revision>
  <dcterms:created xsi:type="dcterms:W3CDTF">2015-12-05T09:26:00Z</dcterms:created>
  <dcterms:modified xsi:type="dcterms:W3CDTF">2019-06-28T05:44:14Z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2052-11.1.0.8751</vt:lpwstr>
  </property>
</Properties>
</file>