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0"/>
  </p:notesMasterIdLst>
  <p:sldIdLst>
    <p:sldId id="257" r:id="rId4"/>
    <p:sldId id="296" r:id="rId5"/>
    <p:sldId id="356" r:id="rId6"/>
    <p:sldId id="357" r:id="rId7"/>
    <p:sldId id="426" r:id="rId8"/>
    <p:sldId id="359" r:id="rId9"/>
    <p:sldId id="303" r:id="rId11"/>
    <p:sldId id="400" r:id="rId12"/>
    <p:sldId id="307" r:id="rId13"/>
    <p:sldId id="308" r:id="rId14"/>
    <p:sldId id="313" r:id="rId15"/>
    <p:sldId id="363" r:id="rId16"/>
    <p:sldId id="445" r:id="rId17"/>
    <p:sldId id="335" r:id="rId18"/>
    <p:sldId id="418" r:id="rId19"/>
    <p:sldId id="447" r:id="rId20"/>
    <p:sldId id="281" r:id="rId21"/>
    <p:sldId id="282" r:id="rId22"/>
    <p:sldId id="376" r:id="rId23"/>
    <p:sldId id="331" r:id="rId24"/>
    <p:sldId id="337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396"/>
    <a:srgbClr val="D8090F"/>
    <a:srgbClr val="1C981C"/>
    <a:srgbClr val="22C50C"/>
    <a:srgbClr val="4B026D"/>
    <a:srgbClr val="FB1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84"/>
      </p:cViewPr>
      <p:guideLst>
        <p:guide orient="horz" pos="2203"/>
        <p:guide pos="29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E96664-E75D-4A2E-A2AC-9EF18837370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73FBE11-B883-4DC0-A637-3D99EBC2D8AC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19E4A6B-762A-495A-B7BA-387FE5FFA741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A7F0EFA-B9CA-4A7E-ACE2-5AC85197D03B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1F6D-7F5F-40C9-9688-FA5380C29A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5A3C-FE89-400F-B1CE-D2042959B8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8345-1176-45BE-9764-8486DDA8EF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72DF-B202-4896-A0B2-598AF93147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258CBA5D-69B2-404F-9E63-C9CB64DEE906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AA6F-9000-4578-AD31-7052913EBB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257E-88AA-454D-B5DF-DC00918653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9E54-AE22-4F31-B864-9A69D7C64F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8188-67E7-4687-A0A1-5EE528F9DE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4B01-84BE-4B73-8314-C035D99420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9117-0367-4A05-8CF2-2D455EE16D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2217-8B03-41FE-9530-876A5E0DB3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75A5-21AD-48C2-B64F-8F3691FDB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C22C-8E94-4380-9571-1C870F89B6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796A-10D7-49C1-B856-D04925B739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1870-218B-4CED-AC4E-71D6C6D192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CECC-E525-4836-923A-E9E8A5D266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BEFD-AC70-46FF-8DB4-3E302B439A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28DC-9EF8-4370-B407-5CE2311928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A729-A9C1-4659-867D-1734F33041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39A7-97A3-4663-ACC9-4535AE5272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855A-E841-458E-80E8-6A69A5DB9A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FFDC-1DF4-4E55-9BF7-FFBBD93348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47AB-296F-4A24-B8B6-7A57111CA8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4B0D-3174-4151-A820-77578DDB8D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23509C-3394-4BF1-B7FD-10E54163F2E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78C143-25FC-4BEA-8733-B6A2FC0CBD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GIF"/><Relationship Id="rId7" Type="http://schemas.openxmlformats.org/officeDocument/2006/relationships/image" Target="../media/image42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jpe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png"/><Relationship Id="rId7" Type="http://schemas.microsoft.com/office/2007/relationships/media" Target="../media/media1.m4a"/><Relationship Id="rId6" Type="http://schemas.openxmlformats.org/officeDocument/2006/relationships/audio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timg?image&amp;quality=80&amp;size=b9999_10000&amp;sec=1520783558401&amp;di=7ddf03db14c42d5f27aae9fd14c7e179&amp;imgtype=0&amp;src=http%3A%2F%2Fpi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013" y="201613"/>
            <a:ext cx="6337300" cy="645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037388" y="1714500"/>
            <a:ext cx="2035175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>
                <a:latin typeface="宋体" panose="02010600030101010101" pitchFamily="2" charset="-122"/>
              </a:rPr>
              <a:t>m</a:t>
            </a:r>
            <a:r>
              <a:rPr lang="en-US" altLang="zh-CN" sz="6000" b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6000" b="1">
                <a:latin typeface="Hiragino Sans GB W3"/>
                <a:ea typeface="Hiragino Sans GB W3"/>
                <a:cs typeface="Hiragino Sans GB W3"/>
                <a:sym typeface="Aharoni" panose="02010803020104030203" pitchFamily="2" charset="-79"/>
              </a:rPr>
              <a:t>á</a:t>
            </a:r>
            <a:r>
              <a:rPr lang="en-US" altLang="zh-CN" sz="6000" b="1">
                <a:latin typeface="宋体" panose="02010600030101010101" pitchFamily="2" charset="-122"/>
              </a:rPr>
              <a:t>n</a:t>
            </a:r>
            <a:endParaRPr lang="en-US" altLang="zh-CN" sz="6000" b="1">
              <a:latin typeface="宋体" panose="02010600030101010101" pitchFamily="2" charset="-122"/>
            </a:endParaRPr>
          </a:p>
          <a:p>
            <a:r>
              <a:rPr lang="zh-CN" altLang="en-US" sz="9600" b="1">
                <a:ea typeface="楷体" panose="02010609060101010101" pitchFamily="49" charset="-122"/>
              </a:rPr>
              <a:t>棉花</a:t>
            </a:r>
            <a:endParaRPr lang="zh-CN" altLang="en-US" sz="9600" b="1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200025"/>
            <a:ext cx="63373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9288" y="704850"/>
            <a:ext cx="8089900" cy="3208338"/>
          </a:xfrm>
        </p:spPr>
        <p:txBody>
          <a:bodyPr/>
          <a:lstStyle/>
          <a:p>
            <a:pPr indent="756285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棉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花姑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娘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病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了，叶子上有许多可恶的蚜虫。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她多么盼望有</a:t>
            </a:r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医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生来给她</a:t>
            </a:r>
            <a:r>
              <a:rPr lang="zh-CN" altLang="en-US" sz="4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治病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啊！</a:t>
            </a: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  <a:defRPr/>
            </a:pP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1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35450" y="4071938"/>
            <a:ext cx="4929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文本框 6"/>
          <p:cNvSpPr txBox="1">
            <a:spLocks noChangeArrowheads="1"/>
          </p:cNvSpPr>
          <p:nvPr/>
        </p:nvSpPr>
        <p:spPr bwMode="auto">
          <a:xfrm>
            <a:off x="1946275" y="654050"/>
            <a:ext cx="4121150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</a:rPr>
              <a:t>mián huā gū niang shēng bìng le</a:t>
            </a:r>
            <a:endParaRPr lang="en-US" altLang="zh-CN" sz="2000">
              <a:latin typeface="宋体" panose="02010600030101010101" pitchFamily="2" charset="-122"/>
            </a:endParaRPr>
          </a:p>
        </p:txBody>
      </p:sp>
      <p:sp>
        <p:nvSpPr>
          <p:cNvPr id="37894" name="文本框 7"/>
          <p:cNvSpPr txBox="1">
            <a:spLocks noChangeArrowheads="1"/>
          </p:cNvSpPr>
          <p:nvPr/>
        </p:nvSpPr>
        <p:spPr bwMode="auto">
          <a:xfrm>
            <a:off x="6167438" y="654050"/>
            <a:ext cx="2087562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</a:rPr>
              <a:t>yè zi shāng yǒu </a:t>
            </a:r>
            <a:endParaRPr lang="zh-CN" altLang="en-US" sz="2000">
              <a:latin typeface="宋体" panose="02010600030101010101" pitchFamily="2" charset="-122"/>
            </a:endParaRPr>
          </a:p>
        </p:txBody>
      </p:sp>
      <p:sp>
        <p:nvSpPr>
          <p:cNvPr id="37895" name="文本框 8"/>
          <p:cNvSpPr txBox="1">
            <a:spLocks noChangeArrowheads="1"/>
          </p:cNvSpPr>
          <p:nvPr/>
        </p:nvSpPr>
        <p:spPr bwMode="auto">
          <a:xfrm>
            <a:off x="1174750" y="1641475"/>
            <a:ext cx="388302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  <a:sym typeface="+mn-ea"/>
              </a:rPr>
              <a:t>xǔ </a:t>
            </a:r>
            <a:r>
              <a:rPr lang="en-US" altLang="zh-CN" sz="2000">
                <a:latin typeface="宋体" panose="02010600030101010101" pitchFamily="2" charset="-122"/>
              </a:rPr>
              <a:t>duō kě  wù  de  yá chóng</a:t>
            </a:r>
            <a:endParaRPr lang="en-US" altLang="zh-CN" sz="2000">
              <a:latin typeface="宋体" panose="02010600030101010101" pitchFamily="2" charset="-122"/>
            </a:endParaRPr>
          </a:p>
        </p:txBody>
      </p:sp>
      <p:sp>
        <p:nvSpPr>
          <p:cNvPr id="37896" name="文本框 3"/>
          <p:cNvSpPr txBox="1">
            <a:spLocks noChangeArrowheads="1"/>
          </p:cNvSpPr>
          <p:nvPr/>
        </p:nvSpPr>
        <p:spPr bwMode="auto">
          <a:xfrm>
            <a:off x="5191125" y="1641475"/>
            <a:ext cx="4805363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tā  duō  me pàn  wàng</a:t>
            </a:r>
            <a:r>
              <a:rPr lang="en-US" altLang="zh-CN" sz="2000">
                <a:latin typeface="宋体" panose="02010600030101010101" pitchFamily="2" charset="-122"/>
                <a:sym typeface="等线" panose="02010600030101010101" charset="-122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yǒu </a:t>
            </a:r>
            <a:endParaRPr lang="en-US" altLang="zh-CN" sz="200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</p:txBody>
      </p:sp>
      <p:sp>
        <p:nvSpPr>
          <p:cNvPr id="37897" name="文本框 4"/>
          <p:cNvSpPr txBox="1">
            <a:spLocks noChangeArrowheads="1"/>
          </p:cNvSpPr>
          <p:nvPr/>
        </p:nvSpPr>
        <p:spPr bwMode="auto">
          <a:xfrm>
            <a:off x="1147763" y="2619375"/>
            <a:ext cx="49196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yī shēng lái gěi  tā  zhì bìng ɑ</a:t>
            </a:r>
            <a:endParaRPr lang="en-US" altLang="zh-CN" sz="2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7899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2540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25400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7934960" y="1975485"/>
            <a:ext cx="144145" cy="503555"/>
          </a:xfrm>
          <a:prstGeom prst="line">
            <a:avLst/>
          </a:prstGeom>
          <a:ln w="12700" cmpd="sng">
            <a:solidFill>
              <a:srgbClr val="FB112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1"/>
          <a:srcRect l="4167" t="27179"/>
          <a:stretch>
            <a:fillRect/>
          </a:stretch>
        </p:blipFill>
        <p:spPr bwMode="auto">
          <a:xfrm>
            <a:off x="6015038" y="5078413"/>
            <a:ext cx="31496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3003550" y="822325"/>
            <a:ext cx="155416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D809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燕子</a:t>
            </a:r>
            <a:endParaRPr lang="zh-CN" altLang="en-US" sz="5400">
              <a:solidFill>
                <a:srgbClr val="D8090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15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2"/>
          <a:srcRect r="68118"/>
          <a:stretch>
            <a:fillRect/>
          </a:stretch>
        </p:blipFill>
        <p:spPr bwMode="auto">
          <a:xfrm>
            <a:off x="120650" y="138113"/>
            <a:ext cx="709613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2163" y="2025650"/>
            <a:ext cx="24066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2027238"/>
            <a:ext cx="25019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863" y="138113"/>
            <a:ext cx="1773237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221038" y="361950"/>
            <a:ext cx="13430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</a:rPr>
              <a:t>yàn zi</a:t>
            </a:r>
            <a:endParaRPr lang="en-US" altLang="zh-CN" sz="2400">
              <a:latin typeface="宋体" panose="02010600030101010101" pitchFamily="2" charset="-122"/>
            </a:endParaRPr>
          </a:p>
        </p:txBody>
      </p:sp>
      <p:pic>
        <p:nvPicPr>
          <p:cNvPr id="38920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6"/>
          <a:srcRect l="43056" t="27179" r="4167"/>
          <a:stretch>
            <a:fillRect/>
          </a:stretch>
        </p:blipFill>
        <p:spPr bwMode="auto">
          <a:xfrm>
            <a:off x="12700" y="4605338"/>
            <a:ext cx="21939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31925" y="822325"/>
            <a:ext cx="12985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</a:t>
            </a:r>
            <a:endParaRPr lang="zh-CN" altLang="en-US" sz="48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554163" y="271463"/>
            <a:ext cx="13430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550396"/>
                </a:solidFill>
                <a:latin typeface="宋体" panose="02010600030101010101" pitchFamily="2" charset="-122"/>
              </a:rPr>
              <a:t>rán</a:t>
            </a:r>
            <a:endParaRPr lang="en-US" altLang="zh-CN" sz="2400">
              <a:solidFill>
                <a:srgbClr val="550396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7495" y="4149090"/>
            <a:ext cx="1152525" cy="10077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9" grpId="0"/>
      <p:bldP spid="1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738630" y="210185"/>
            <a:ext cx="7166610" cy="3392170"/>
          </a:xfrm>
          <a:prstGeom prst="roundRect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   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燕子飞来了。棉花姑娘说</a:t>
            </a:r>
            <a:r>
              <a: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：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请你帮我捉</a:t>
            </a:r>
            <a:r>
              <a:rPr lang="zh-CN" altLang="en-US" sz="3600" dirty="0">
                <a:noFill/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害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虫吧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”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燕子说</a:t>
            </a:r>
            <a:r>
              <a: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：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对不起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我只会捉空中飞的害虫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你还是请别人帮忙吧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!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”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2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12700" y="209550"/>
            <a:ext cx="708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yan 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0140">
            <a:off x="355600" y="241300"/>
            <a:ext cx="20589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文本框 13"/>
          <p:cNvSpPr txBox="1">
            <a:spLocks noChangeArrowheads="1"/>
          </p:cNvSpPr>
          <p:nvPr/>
        </p:nvSpPr>
        <p:spPr bwMode="auto">
          <a:xfrm>
            <a:off x="2312988" y="1293813"/>
            <a:ext cx="42976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请你帮我捉害虫吧！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03413" y="1849438"/>
            <a:ext cx="6837362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对不起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我只会捉空中飞的害虫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你还是请别人帮忙吧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!</a:t>
            </a:r>
            <a:endParaRPr lang="en-US" altLang="zh-CN" sz="3600"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484438" y="2060575"/>
            <a:ext cx="1366837" cy="72072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367280" y="1302385"/>
            <a:ext cx="504825" cy="6477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8025" y="4837113"/>
            <a:ext cx="6889750" cy="582612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zh-CN" altLang="en-US" sz="3200">
                <a:solidFill>
                  <a:srgbClr val="984807"/>
                </a:solidFill>
                <a:latin typeface="Calibri" panose="020F0502020204030204" pitchFamily="34" charset="0"/>
                <a:ea typeface="楷体" panose="02010609060101010101" pitchFamily="49" charset="-122"/>
                <a:sym typeface="等线" panose="02010600030101010101" charset="-122"/>
              </a:rPr>
              <a:t>②</a:t>
            </a:r>
            <a:r>
              <a:rPr lang="zh-CN" altLang="en-US" sz="3200">
                <a:solidFill>
                  <a:srgbClr val="98480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棉花姑娘说：</a:t>
            </a:r>
            <a:r>
              <a:rPr lang="en-US" altLang="zh-CN" sz="3200">
                <a:solidFill>
                  <a:srgbClr val="98480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</a:t>
            </a:r>
            <a:r>
              <a:rPr lang="zh-CN" altLang="en-US" sz="3200">
                <a:solidFill>
                  <a:srgbClr val="98480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你帮我捉害虫吧</a:t>
            </a:r>
            <a:r>
              <a:rPr lang="en-US" altLang="zh-CN" sz="3200">
                <a:solidFill>
                  <a:srgbClr val="984807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!”</a:t>
            </a:r>
            <a:endParaRPr lang="en-US" altLang="zh-CN" sz="3200">
              <a:solidFill>
                <a:srgbClr val="984807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02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" grpId="0" bldLvl="0" animBg="1"/>
      <p:bldP spid="40964" grpId="0"/>
      <p:bldP spid="8" grpId="0"/>
      <p:bldP spid="8" grpId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1"/>
          <a:srcRect l="4167" t="27179"/>
          <a:stretch>
            <a:fillRect/>
          </a:stretch>
        </p:blipFill>
        <p:spPr bwMode="auto">
          <a:xfrm>
            <a:off x="5822950" y="4968875"/>
            <a:ext cx="33416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3056" t="27179" r="4167"/>
          <a:stretch>
            <a:fillRect/>
          </a:stretch>
        </p:blipFill>
        <p:spPr bwMode="auto">
          <a:xfrm>
            <a:off x="25400" y="4470400"/>
            <a:ext cx="23256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6854508"/>
            <a:ext cx="12319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162685" y="727710"/>
            <a:ext cx="7586663" cy="2244725"/>
          </a:xfrm>
          <a:prstGeom prst="roundRect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indent="457200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 </a:t>
            </a:r>
            <a:r>
              <a:rPr lang="zh-CN" altLang="en-US" sz="2800" dirty="0">
                <a:solidFill>
                  <a:srgbClr val="1C981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啄木鸟飞来了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棉花姑娘说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“请你帮我捉害虫吧！”</a:t>
            </a:r>
            <a:r>
              <a:rPr lang="zh-CN" altLang="en-US" sz="28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啄木鸟说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“对不起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我只会捉树干里的害虫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你还是请别人帮忙吧！”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62685" y="3187700"/>
            <a:ext cx="7586663" cy="1928813"/>
          </a:xfrm>
          <a:prstGeom prst="roundRect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indent="457200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 </a:t>
            </a:r>
            <a:r>
              <a:rPr sz="2800" dirty="0">
                <a:solidFill>
                  <a:srgbClr val="1C981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青蛙跳来了</a:t>
            </a:r>
            <a:r>
              <a:rPr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。</a:t>
            </a:r>
            <a:r>
              <a:rPr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棉花姑娘高兴地说</a:t>
            </a:r>
            <a:r>
              <a:rPr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:“请你帮我捉害虫吧！”</a:t>
            </a:r>
            <a:r>
              <a:rPr sz="28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青蛙说</a:t>
            </a:r>
            <a:r>
              <a:rPr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:“对不起,我只会捉田里的害虫,你还是请别人帮忙吧！”</a:t>
            </a:r>
            <a:endParaRPr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773" y="1034098"/>
            <a:ext cx="79851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" y="3479800"/>
            <a:ext cx="8445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内容占位符 2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619125" y="600075"/>
            <a:ext cx="5334000" cy="5334000"/>
          </a:xfrm>
        </p:spPr>
      </p:pic>
      <p:cxnSp>
        <p:nvCxnSpPr>
          <p:cNvPr id="4" name="直接箭头连接符 3"/>
          <p:cNvCxnSpPr/>
          <p:nvPr/>
        </p:nvCxnSpPr>
        <p:spPr>
          <a:xfrm flipH="1">
            <a:off x="3563938" y="4335463"/>
            <a:ext cx="223202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95963" y="3446463"/>
            <a:ext cx="2952750" cy="1630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000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r>
              <a:rPr lang="zh-CN" altLang="en-US" sz="10000" b="1">
                <a:latin typeface="楷体" panose="02010609060101010101" pitchFamily="49" charset="-122"/>
                <a:ea typeface="楷体" panose="02010609060101010101" pitchFamily="49" charset="-122"/>
              </a:rPr>
              <a:t>干</a:t>
            </a:r>
            <a:endParaRPr lang="zh-CN" altLang="en-US" sz="10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380605" y="2852420"/>
            <a:ext cx="100647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Microsoft JhengHei UI Light" panose="020B0304030504040204" charset="-120"/>
                <a:ea typeface="Microsoft JhengHei UI Light" panose="020B0304030504040204" charset="-120"/>
                <a:cs typeface="Microsoft JhengHei UI Light" panose="020B0304030504040204" charset="-120"/>
              </a:rPr>
              <a:t>g</a:t>
            </a:r>
            <a:r>
              <a:rPr lang="en-US" altLang="zh-CN" sz="3600">
                <a:latin typeface="宋体" panose="02010600030101010101" pitchFamily="2" charset="-122"/>
              </a:rPr>
              <a:t>àn</a:t>
            </a:r>
            <a:endParaRPr lang="en-US" altLang="zh-CN" sz="3600">
              <a:latin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0" y="3906838"/>
            <a:ext cx="200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3835400"/>
            <a:ext cx="101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80288" y="1484630"/>
            <a:ext cx="100647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>
                <a:latin typeface="Microsoft JhengHei UI Light" panose="020B0304030504040204" charset="-120"/>
                <a:ea typeface="Microsoft JhengHei UI Light" panose="020B0304030504040204" charset="-120"/>
                <a:cs typeface="Microsoft JhengHei UI Light" panose="020B0304030504040204" charset="-120"/>
              </a:rPr>
              <a:t>g</a:t>
            </a:r>
            <a:r>
              <a:rPr lang="en-US" altLang="zh-CN" sz="3600">
                <a:latin typeface="宋体" panose="02010600030101010101" pitchFamily="2" charset="-122"/>
              </a:rPr>
              <a:t>ān</a:t>
            </a:r>
            <a:endParaRPr lang="en-US" altLang="zh-CN" sz="36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14350" y="620395"/>
            <a:ext cx="8465820" cy="3656330"/>
          </a:xfrm>
          <a:prstGeom prst="roundRect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 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忽然，一群圆圆的小虫子飞来了，很快就把蚜虫吃光了。</a:t>
            </a:r>
            <a:endParaRPr lang="en-US" altLang="zh-CN" sz="36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pic>
        <p:nvPicPr>
          <p:cNvPr id="41987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1"/>
          <a:srcRect l="4167" t="27179"/>
          <a:stretch>
            <a:fillRect/>
          </a:stretch>
        </p:blipFill>
        <p:spPr bwMode="auto">
          <a:xfrm>
            <a:off x="5822950" y="4968875"/>
            <a:ext cx="33416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3056" t="27179" r="4167"/>
          <a:stretch>
            <a:fillRect/>
          </a:stretch>
        </p:blipFill>
        <p:spPr bwMode="auto">
          <a:xfrm>
            <a:off x="25400" y="4470400"/>
            <a:ext cx="23256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462259307173118112"/>
          <p:cNvPicPr>
            <a:picLocks noChangeAspect="1"/>
          </p:cNvPicPr>
          <p:nvPr/>
        </p:nvPicPr>
        <p:blipFill>
          <a:blip r:embed="rId3">
            <a:clrChange>
              <a:clrFrom>
                <a:srgbClr val="A1EBF6">
                  <a:alpha val="100000"/>
                </a:srgbClr>
              </a:clrFrom>
              <a:clrTo>
                <a:srgbClr val="A1EBF6">
                  <a:alpha val="100000"/>
                  <a:alpha val="0"/>
                </a:srgbClr>
              </a:clrTo>
            </a:clrChange>
          </a:blip>
          <a:srcRect l="53028" t="17056" r="9852" b="42009"/>
          <a:stretch>
            <a:fillRect/>
          </a:stretch>
        </p:blipFill>
        <p:spPr>
          <a:xfrm rot="2160000">
            <a:off x="893445" y="-94615"/>
            <a:ext cx="1547495" cy="170688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164705" y="2634615"/>
            <a:ext cx="942975" cy="5715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1775" y="2386330"/>
            <a:ext cx="101860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  <a:defRPr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      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棉花姑娘惊奇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  <a:p>
            <a:pPr indent="457200">
              <a:lnSpc>
                <a:spcPct val="150000"/>
              </a:lnSpc>
              <a:defRPr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地问：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你们是谁呀？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”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14350" y="620395"/>
            <a:ext cx="8465820" cy="3446145"/>
          </a:xfrm>
          <a:prstGeom prst="roundRect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lnSpc>
                <a:spcPct val="150000"/>
              </a:lnSpc>
              <a:defRPr/>
            </a:pPr>
            <a:r>
              <a: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小虫子说：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“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我们身上有七个斑点，就像七颗星星，大家叫我们七星瓢虫。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”</a:t>
            </a:r>
            <a:endParaRPr lang="en-US" altLang="zh-CN" sz="360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pic>
        <p:nvPicPr>
          <p:cNvPr id="41987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1"/>
          <a:srcRect l="4167" t="27179"/>
          <a:stretch>
            <a:fillRect/>
          </a:stretch>
        </p:blipFill>
        <p:spPr bwMode="auto">
          <a:xfrm>
            <a:off x="5822950" y="4968875"/>
            <a:ext cx="33416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3056" t="27179" r="4167"/>
          <a:stretch>
            <a:fillRect/>
          </a:stretch>
        </p:blipFill>
        <p:spPr bwMode="auto">
          <a:xfrm>
            <a:off x="25400" y="4470400"/>
            <a:ext cx="23256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462259307173118112"/>
          <p:cNvPicPr>
            <a:picLocks noChangeAspect="1"/>
          </p:cNvPicPr>
          <p:nvPr/>
        </p:nvPicPr>
        <p:blipFill>
          <a:blip r:embed="rId3">
            <a:clrChange>
              <a:clrFrom>
                <a:srgbClr val="A1EBF6">
                  <a:alpha val="100000"/>
                </a:srgbClr>
              </a:clrFrom>
              <a:clrTo>
                <a:srgbClr val="A1EBF6">
                  <a:alpha val="100000"/>
                  <a:alpha val="0"/>
                </a:srgbClr>
              </a:clrTo>
            </a:clrChange>
          </a:blip>
          <a:srcRect l="53028" t="17056" r="9852" b="42009"/>
          <a:stretch>
            <a:fillRect/>
          </a:stretch>
        </p:blipFill>
        <p:spPr>
          <a:xfrm rot="2160000">
            <a:off x="893445" y="-94615"/>
            <a:ext cx="1547495" cy="1706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54513" y="3205163"/>
            <a:ext cx="340836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葫芦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3163888"/>
            <a:ext cx="31623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03550" y="617538"/>
            <a:ext cx="2359025" cy="286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瓢</a:t>
            </a:r>
            <a:endParaRPr lang="zh-CN" altLang="en-US" sz="18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06775" y="168275"/>
            <a:ext cx="1554163" cy="92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>
                <a:latin typeface="宋体" panose="02010600030101010101" pitchFamily="2" charset="-122"/>
                <a:sym typeface="+mn-ea"/>
              </a:rPr>
              <a:t>piáo</a:t>
            </a:r>
            <a:endParaRPr lang="zh-CN" altLang="en-US" sz="5400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7109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3"/>
          <a:srcRect r="68118"/>
          <a:stretch>
            <a:fillRect/>
          </a:stretch>
        </p:blipFill>
        <p:spPr bwMode="auto">
          <a:xfrm>
            <a:off x="2540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5"/>
          <p:cNvGrpSpPr/>
          <p:nvPr/>
        </p:nvGrpSpPr>
        <p:grpSpPr bwMode="auto">
          <a:xfrm>
            <a:off x="4424363" y="4478338"/>
            <a:ext cx="4135437" cy="1579562"/>
            <a:chOff x="10569" y="6559"/>
            <a:chExt cx="6724" cy="2486"/>
          </a:xfrm>
        </p:grpSpPr>
        <p:sp>
          <p:nvSpPr>
            <p:cNvPr id="49158" name="文本框 3"/>
            <p:cNvSpPr txBox="1">
              <a:spLocks noChangeArrowheads="1"/>
            </p:cNvSpPr>
            <p:nvPr/>
          </p:nvSpPr>
          <p:spPr bwMode="auto">
            <a:xfrm>
              <a:off x="10569" y="7158"/>
              <a:ext cx="6546" cy="1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7200" b="1">
                  <a:latin typeface="楷体" panose="02010609060101010101" pitchFamily="49" charset="-122"/>
                  <a:ea typeface="楷体" panose="02010609060101010101" pitchFamily="49" charset="-122"/>
                </a:rPr>
                <a:t>七星瓢虫</a:t>
              </a:r>
              <a:endParaRPr lang="zh-CN" altLang="en-US" sz="7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159" name="文本框 4"/>
            <p:cNvSpPr txBox="1">
              <a:spLocks noChangeArrowheads="1"/>
            </p:cNvSpPr>
            <p:nvPr/>
          </p:nvSpPr>
          <p:spPr bwMode="auto">
            <a:xfrm>
              <a:off x="11007" y="6559"/>
              <a:ext cx="6286" cy="15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qī  xīng piáo chóng</a:t>
              </a:r>
              <a:endParaRPr lang="zh-CN" altLang="en-US" sz="2800" b="1">
                <a:latin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24363" y="4857750"/>
            <a:ext cx="203835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七星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sp>
        <p:nvSpPr>
          <p:cNvPr id="49155" name="文本框 6"/>
          <p:cNvSpPr txBox="1">
            <a:spLocks noChangeArrowheads="1"/>
          </p:cNvSpPr>
          <p:nvPr/>
        </p:nvSpPr>
        <p:spPr bwMode="auto">
          <a:xfrm>
            <a:off x="2005013" y="4756150"/>
            <a:ext cx="11017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瓢</a:t>
            </a:r>
            <a:endParaRPr lang="zh-CN" altLang="en-US" sz="7200"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pic>
        <p:nvPicPr>
          <p:cNvPr id="49156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2100" y="685800"/>
            <a:ext cx="6019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2"/>
          <a:srcRect r="68118"/>
          <a:stretch>
            <a:fillRect/>
          </a:stretch>
        </p:blipFill>
        <p:spPr bwMode="auto">
          <a:xfrm>
            <a:off x="2540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3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4615" y="0"/>
            <a:ext cx="9238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9400" y="1816100"/>
            <a:ext cx="761206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2271713" y="908050"/>
            <a:ext cx="3627437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棉花姑娘</a:t>
            </a:r>
            <a:endParaRPr lang="zh-CN" altLang="en-US" sz="60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4305300" y="349250"/>
            <a:ext cx="15938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gū  niang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9300" y="2022475"/>
            <a:ext cx="245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0" y="1263650"/>
            <a:ext cx="765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5041900"/>
            <a:ext cx="42910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 noGrp="1" noChangeArrowheads="1"/>
          </p:cNvSpPr>
          <p:nvPr/>
        </p:nvSpPr>
        <p:spPr>
          <a:xfrm>
            <a:off x="314325" y="400050"/>
            <a:ext cx="8430895" cy="31572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不久，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棉花姑娘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的病好了，长出了</a:t>
            </a:r>
            <a:r>
              <a:rPr lang="zh-CN" altLang="en-US" sz="4400" dirty="0" smtClean="0">
                <a:noFill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碧绿碧绿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的叶子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，吐出了</a:t>
            </a:r>
            <a:r>
              <a:rPr lang="zh-CN" altLang="en-US" sz="4400" dirty="0" smtClean="0">
                <a:noFill/>
                <a:latin typeface="楷体" panose="02010609060101010101" pitchFamily="49" charset="-122"/>
                <a:ea typeface="楷体" panose="02010609060101010101" pitchFamily="49" charset="-122"/>
              </a:rPr>
              <a:t>雪白雪白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的棉花。她咧开嘴笑了！</a:t>
            </a:r>
            <a:endParaRPr lang="en-US" altLang="zh-CN" sz="4000" b="1" dirty="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  <a:p>
            <a:pPr eaLnBrk="1" hangingPunct="1">
              <a:buFontTx/>
              <a:buNone/>
              <a:defRPr/>
            </a:pP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5" name="文本框 6"/>
          <p:cNvSpPr txBox="1">
            <a:spLocks noChangeArrowheads="1"/>
          </p:cNvSpPr>
          <p:nvPr/>
        </p:nvSpPr>
        <p:spPr bwMode="auto">
          <a:xfrm>
            <a:off x="1027113" y="400050"/>
            <a:ext cx="7548562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</a:rPr>
              <a:t>bù jiǔ      mián huā  gū niang de  bìng hǎo le     zhǎng</a:t>
            </a:r>
            <a:endParaRPr lang="en-US" altLang="zh-CN" sz="2000">
              <a:latin typeface="宋体" panose="02010600030101010101" pitchFamily="2" charset="-122"/>
            </a:endParaRPr>
          </a:p>
        </p:txBody>
      </p:sp>
      <p:sp>
        <p:nvSpPr>
          <p:cNvPr id="51206" name="文本框 4"/>
          <p:cNvSpPr txBox="1">
            <a:spLocks noChangeArrowheads="1"/>
          </p:cNvSpPr>
          <p:nvPr/>
        </p:nvSpPr>
        <p:spPr bwMode="auto">
          <a:xfrm>
            <a:off x="749300" y="1327150"/>
            <a:ext cx="78867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</a:rPr>
              <a:t>chū  le  bì  lǜ   </a:t>
            </a:r>
            <a:r>
              <a:rPr lang="en-US" altLang="zh-CN" sz="2000">
                <a:latin typeface="宋体" panose="02010600030101010101" pitchFamily="2" charset="-122"/>
                <a:sym typeface="+mn-ea"/>
              </a:rPr>
              <a:t>bì  lǜ   de  yè   zi      tǔ  chū  le  xuě</a:t>
            </a:r>
            <a:endParaRPr lang="zh-CN" altLang="en-US" sz="20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1207" name="文本框 5"/>
          <p:cNvSpPr txBox="1">
            <a:spLocks noChangeArrowheads="1"/>
          </p:cNvSpPr>
          <p:nvPr/>
        </p:nvSpPr>
        <p:spPr bwMode="auto">
          <a:xfrm>
            <a:off x="749300" y="2400300"/>
            <a:ext cx="7886700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  <a:sym typeface="+mn-ea"/>
              </a:rPr>
              <a:t>bái xuě  bái  de  mián huā  </a:t>
            </a:r>
            <a:endParaRPr lang="zh-CN" altLang="en-US" sz="20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63650" y="3757613"/>
            <a:ext cx="6337300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碧绿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的叶子 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雪白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的棉花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49300" y="4818063"/>
            <a:ext cx="7718425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碧绿碧绿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的叶子 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雪白雪白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的棉花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58950" y="1631950"/>
            <a:ext cx="241776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400">
                <a:latin typeface="楷体" panose="02010609060101010101" pitchFamily="49" charset="-122"/>
                <a:ea typeface="楷体" panose="02010609060101010101" pitchFamily="49" charset="-122"/>
              </a:rPr>
              <a:t>碧绿碧绿</a:t>
            </a:r>
            <a:endParaRPr lang="zh-CN" altLang="zh-CN" sz="4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937500" y="1631950"/>
            <a:ext cx="7429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400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lang="zh-CN" altLang="zh-CN" sz="4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38175" y="2693988"/>
            <a:ext cx="185896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白雪白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7"/>
          <p:cNvSpPr txBox="1">
            <a:spLocks noChangeArrowheads="1"/>
          </p:cNvSpPr>
          <p:nvPr/>
        </p:nvSpPr>
        <p:spPr bwMode="auto">
          <a:xfrm>
            <a:off x="447675" y="174625"/>
            <a:ext cx="31654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我是小小书法家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46823" y="1972945"/>
            <a:ext cx="232568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一看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70305" y="3607753"/>
            <a:ext cx="397033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三对照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254" name="图片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9375" y="4467225"/>
            <a:ext cx="3429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图片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63650" y="5048250"/>
            <a:ext cx="3429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5038725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5300663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4"/>
          <a:srcRect l="4167" t="27179"/>
          <a:stretch>
            <a:fillRect/>
          </a:stretch>
        </p:blipFill>
        <p:spPr bwMode="auto">
          <a:xfrm>
            <a:off x="6354763" y="5245100"/>
            <a:ext cx="28019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5"/>
          <a:srcRect r="68118"/>
          <a:stretch>
            <a:fillRect/>
          </a:stretch>
        </p:blipFill>
        <p:spPr bwMode="auto">
          <a:xfrm>
            <a:off x="26988" y="256223"/>
            <a:ext cx="7540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6"/>
          <a:srcRect l="43056" t="27179" r="4167"/>
          <a:stretch>
            <a:fillRect/>
          </a:stretch>
        </p:blipFill>
        <p:spPr bwMode="auto">
          <a:xfrm>
            <a:off x="-49213" y="5038725"/>
            <a:ext cx="17414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图片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6875" y="30607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图片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2100" y="3700463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图片 3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2100" y="358775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图片 3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2175" y="396398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图片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6875" y="315753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图片 3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2175" y="353218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图片 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2175" y="3863975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图片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67675" y="3567113"/>
            <a:ext cx="30480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图片 4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2875" y="3863975"/>
            <a:ext cx="3048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图片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2600" y="3532188"/>
            <a:ext cx="304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图片 4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2100" y="3695700"/>
            <a:ext cx="3048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图片 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8200" y="3646488"/>
            <a:ext cx="30480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247140" y="2788920"/>
            <a:ext cx="2602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二写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8080" y="1915795"/>
            <a:ext cx="26619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上大并不大，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三笔捺成点，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长横要穿插，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竖勾要挺直。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7" name="图片 20" descr="05奇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820" y="1730375"/>
            <a:ext cx="2762250" cy="276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7375" y="638175"/>
            <a:ext cx="78232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"/>
          <p:cNvSpPr txBox="1">
            <a:spLocks noChangeArrowheads="1"/>
          </p:cNvSpPr>
          <p:nvPr/>
        </p:nvSpPr>
        <p:spPr bwMode="auto">
          <a:xfrm>
            <a:off x="1452563" y="695325"/>
            <a:ext cx="7275512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读书要求：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、读准字音，读通句子，难读的地方多读几遍。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、边读边思考：棉花姑娘发生了什么事情？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0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984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46563" y="4060825"/>
            <a:ext cx="4929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60825"/>
            <a:ext cx="2714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文本框 6"/>
          <p:cNvSpPr txBox="1">
            <a:spLocks noChangeArrowheads="1"/>
          </p:cNvSpPr>
          <p:nvPr/>
        </p:nvSpPr>
        <p:spPr bwMode="auto">
          <a:xfrm>
            <a:off x="3244850" y="2689225"/>
            <a:ext cx="13319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sī kǎo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2774" name="文本框 7"/>
          <p:cNvSpPr txBox="1">
            <a:spLocks noChangeArrowheads="1"/>
          </p:cNvSpPr>
          <p:nvPr/>
        </p:nvSpPr>
        <p:spPr bwMode="auto">
          <a:xfrm>
            <a:off x="2609850" y="2005013"/>
            <a:ext cx="13303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biàn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2775" name="文本框 8"/>
          <p:cNvSpPr txBox="1">
            <a:spLocks noChangeArrowheads="1"/>
          </p:cNvSpPr>
          <p:nvPr/>
        </p:nvSpPr>
        <p:spPr bwMode="auto">
          <a:xfrm>
            <a:off x="4424363" y="1181100"/>
            <a:ext cx="895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tōng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"/>
          <p:cNvSpPr txBox="1">
            <a:spLocks noChangeArrowheads="1"/>
          </p:cNvSpPr>
          <p:nvPr/>
        </p:nvSpPr>
        <p:spPr bwMode="auto">
          <a:xfrm>
            <a:off x="179705" y="1845310"/>
            <a:ext cx="874903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因为棉花姑娘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她请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帮忙治病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最后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帮棉花姑娘治好了病。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0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984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46563" y="4060825"/>
            <a:ext cx="4929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60825"/>
            <a:ext cx="2714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068445" y="270891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七星瓢虫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3620" y="1988820"/>
            <a:ext cx="11099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生病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96280" y="1988820"/>
            <a:ext cx="119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燕子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8345" y="1988820"/>
            <a:ext cx="18592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啄木鸟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645" y="2742565"/>
            <a:ext cx="1224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青蛙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"/>
          <p:cNvSpPr txBox="1">
            <a:spLocks noChangeArrowheads="1"/>
          </p:cNvSpPr>
          <p:nvPr/>
        </p:nvSpPr>
        <p:spPr bwMode="auto">
          <a:xfrm>
            <a:off x="465138" y="740410"/>
            <a:ext cx="2127250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sym typeface="等线" panose="02010600030101010101" charset="-122"/>
              </a:rPr>
              <a:t>   </a:t>
            </a:r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 </a:t>
            </a:r>
            <a:endParaRPr lang="zh-CN" altLang="en-US" sz="15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</p:txBody>
      </p:sp>
      <p:pic>
        <p:nvPicPr>
          <p:cNvPr id="15364" name="图片 2" descr="病"/>
          <p:cNvPicPr>
            <a:picLocks noChangeAspect="1"/>
          </p:cNvPicPr>
          <p:nvPr/>
        </p:nvPicPr>
        <p:blipFill>
          <a:blip r:embed="rId1"/>
          <a:srcRect l="58502" r="20033" b="52478"/>
          <a:stretch>
            <a:fillRect/>
          </a:stretch>
        </p:blipFill>
        <p:spPr bwMode="auto">
          <a:xfrm>
            <a:off x="2701290" y="374650"/>
            <a:ext cx="1682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4" descr="病"/>
          <p:cNvPicPr>
            <a:picLocks noChangeAspect="1"/>
          </p:cNvPicPr>
          <p:nvPr/>
        </p:nvPicPr>
        <p:blipFill>
          <a:blip r:embed="rId2"/>
          <a:srcRect l="21953" t="4062" r="23306" b="51254"/>
          <a:stretch>
            <a:fillRect/>
          </a:stretch>
        </p:blipFill>
        <p:spPr bwMode="auto">
          <a:xfrm>
            <a:off x="6111875" y="515938"/>
            <a:ext cx="21002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167" t="27179"/>
          <a:stretch>
            <a:fillRect/>
          </a:stretch>
        </p:blipFill>
        <p:spPr bwMode="auto">
          <a:xfrm>
            <a:off x="5562600" y="4833938"/>
            <a:ext cx="35814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4"/>
          <a:srcRect r="68118"/>
          <a:stretch>
            <a:fillRect/>
          </a:stretch>
        </p:blipFill>
        <p:spPr bwMode="auto">
          <a:xfrm>
            <a:off x="0" y="374650"/>
            <a:ext cx="9620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>
          <a:xfrm>
            <a:off x="4545013" y="1809750"/>
            <a:ext cx="881062" cy="228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3800" y="1019175"/>
            <a:ext cx="43021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665413"/>
            <a:ext cx="4778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9738" y="3668713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4825" y="4181475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图片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8763" y="5457825"/>
            <a:ext cx="436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图片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2113" y="6069013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图片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5138" y="5984875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图片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3875" y="6069013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图片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3875" y="5849938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图片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3875" y="5765800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图片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5138" y="5849938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图片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73563" y="5630863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4190" y="4596130"/>
            <a:ext cx="433070" cy="238125"/>
          </a:xfrm>
          <a:prstGeom prst="ellipse">
            <a:avLst/>
          </a:prstGeom>
        </p:spPr>
      </p:pic>
      <p:sp>
        <p:nvSpPr>
          <p:cNvPr id="33812" name="文本框 27"/>
          <p:cNvSpPr txBox="1">
            <a:spLocks noChangeArrowheads="1"/>
          </p:cNvSpPr>
          <p:nvPr/>
        </p:nvSpPr>
        <p:spPr bwMode="auto">
          <a:xfrm>
            <a:off x="986155" y="904875"/>
            <a:ext cx="119824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宋体" panose="02010600030101010101" pitchFamily="2" charset="-122"/>
                <a:sym typeface="等线" panose="02010600030101010101" charset="-122"/>
              </a:rPr>
              <a:t>bìn</a:t>
            </a:r>
            <a:r>
              <a:rPr lang="en-US" altLang="zh-CN" sz="3500">
                <a:latin typeface="Tahoma" panose="020B0604030504040204" charset="0"/>
                <a:cs typeface="Tahoma" panose="020B0604030504040204" charset="0"/>
                <a:sym typeface="等线" panose="02010600030101010101" charset="-122"/>
              </a:rPr>
              <a:t>g</a:t>
            </a:r>
            <a:endParaRPr lang="en-US" altLang="zh-CN" sz="3500">
              <a:latin typeface="Tahoma" panose="020B0604030504040204" charset="0"/>
              <a:cs typeface="Tahoma" panose="020B0604030504040204" charset="0"/>
              <a:sym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29150" y="3948113"/>
            <a:ext cx="11588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14" name="Group 4"/>
          <p:cNvGrpSpPr/>
          <p:nvPr/>
        </p:nvGrpSpPr>
        <p:grpSpPr bwMode="auto">
          <a:xfrm>
            <a:off x="200552" y="1735379"/>
            <a:ext cx="2780138" cy="2861386"/>
            <a:chOff x="-1985" y="587"/>
            <a:chExt cx="2211" cy="2270"/>
          </a:xfrm>
        </p:grpSpPr>
        <p:pic>
          <p:nvPicPr>
            <p:cNvPr id="33815" name="图片 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985" y="646"/>
              <a:ext cx="2211" cy="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Rectangle 6"/>
            <p:cNvSpPr>
              <a:spLocks noChangeArrowheads="1"/>
            </p:cNvSpPr>
            <p:nvPr/>
          </p:nvSpPr>
          <p:spPr bwMode="auto">
            <a:xfrm>
              <a:off x="-1860" y="587"/>
              <a:ext cx="1864" cy="2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8000">
                  <a:latin typeface="楷体" panose="02010609060101010101" pitchFamily="49" charset="-122"/>
                  <a:ea typeface="楷体" panose="02010609060101010101" pitchFamily="49" charset="-122"/>
                </a:rPr>
                <a:t>病</a:t>
              </a:r>
              <a:endParaRPr lang="zh-CN" altLang="en-US" sz="18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382588"/>
            <a:ext cx="1174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3275" y="993775"/>
            <a:ext cx="7715250" cy="1666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400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棉</a:t>
            </a:r>
            <a:r>
              <a:rPr lang="zh-CN" altLang="en-US" sz="4000" smtClean="0">
                <a:latin typeface="楷体" panose="02010609060101010101" pitchFamily="49" charset="-122"/>
                <a:ea typeface="楷体" panose="02010609060101010101" pitchFamily="49" charset="-122"/>
              </a:rPr>
              <a:t>花姑</a:t>
            </a:r>
            <a:r>
              <a:rPr lang="zh-CN" altLang="en-US" sz="40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娘</a:t>
            </a:r>
            <a:r>
              <a:rPr lang="zh-CN" altLang="en-US" sz="4000" smtClean="0">
                <a:latin typeface="楷体" panose="02010609060101010101" pitchFamily="49" charset="-122"/>
                <a:ea typeface="楷体" panose="02010609060101010101" pitchFamily="49" charset="-122"/>
              </a:rPr>
              <a:t>生</a:t>
            </a:r>
            <a:r>
              <a:rPr lang="zh-CN" altLang="en-US" sz="40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病</a:t>
            </a:r>
            <a:r>
              <a:rPr lang="zh-CN" altLang="en-US" sz="4000" smtClean="0">
                <a:latin typeface="楷体" panose="02010609060101010101" pitchFamily="49" charset="-122"/>
                <a:ea typeface="楷体" panose="02010609060101010101" pitchFamily="49" charset="-122"/>
              </a:rPr>
              <a:t>了，叶子上有许多可恶的     。</a:t>
            </a:r>
            <a:endParaRPr lang="en-US" altLang="zh-CN" sz="4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4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zh-CN" altLang="en-US" sz="400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3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24338" y="4071938"/>
            <a:ext cx="4929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98875" y="2176463"/>
            <a:ext cx="1198563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蚜虫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2291" name="内容占位符 1" descr="timg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2882900"/>
            <a:ext cx="37115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75" y="2882900"/>
            <a:ext cx="39957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文本框 6"/>
          <p:cNvSpPr txBox="1">
            <a:spLocks noChangeArrowheads="1"/>
          </p:cNvSpPr>
          <p:nvPr/>
        </p:nvSpPr>
        <p:spPr bwMode="auto">
          <a:xfrm>
            <a:off x="1909763" y="777875"/>
            <a:ext cx="35496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</a:rPr>
              <a:t>mián     niang  bìng </a:t>
            </a:r>
            <a:endParaRPr lang="en-US" altLang="zh-CN" sz="2400">
              <a:latin typeface="宋体" panose="02010600030101010101" pitchFamily="2" charset="-122"/>
            </a:endParaRPr>
          </a:p>
        </p:txBody>
      </p:sp>
      <p:sp>
        <p:nvSpPr>
          <p:cNvPr id="35850" name="文本框 8"/>
          <p:cNvSpPr txBox="1">
            <a:spLocks noChangeArrowheads="1"/>
          </p:cNvSpPr>
          <p:nvPr/>
        </p:nvSpPr>
        <p:spPr bwMode="auto">
          <a:xfrm>
            <a:off x="1271588" y="1778000"/>
            <a:ext cx="33258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  <a:sym typeface="+mn-ea"/>
              </a:rPr>
              <a:t>     </a:t>
            </a:r>
            <a:r>
              <a:rPr lang="en-US" altLang="zh-CN" sz="2400">
                <a:latin typeface="宋体" panose="02010600030101010101" pitchFamily="2" charset="-122"/>
              </a:rPr>
              <a:t>     wù    yá </a:t>
            </a:r>
            <a:endParaRPr lang="en-US" altLang="zh-CN" sz="2400">
              <a:latin typeface="宋体" panose="02010600030101010101" pitchFamily="2" charset="-122"/>
            </a:endParaRPr>
          </a:p>
        </p:txBody>
      </p:sp>
      <p:pic>
        <p:nvPicPr>
          <p:cNvPr id="5" name="《蚜虫介绍》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99400" y="21767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2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25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3275" y="993775"/>
            <a:ext cx="7715250" cy="2203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40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她多么盼望有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生来给她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病啊！</a:t>
            </a:r>
            <a:endParaRPr lang="en-US" altLang="zh-CN" sz="4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4000" b="1" smtClean="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  <a:p>
            <a:pPr eaLnBrk="1" hangingPunct="1">
              <a:buFontTx/>
              <a:buNone/>
            </a:pPr>
            <a:endParaRPr lang="zh-CN" altLang="en-US" sz="400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7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24338" y="4084638"/>
            <a:ext cx="4929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文本框 3"/>
          <p:cNvSpPr txBox="1">
            <a:spLocks noChangeArrowheads="1"/>
          </p:cNvSpPr>
          <p:nvPr/>
        </p:nvSpPr>
        <p:spPr bwMode="auto">
          <a:xfrm>
            <a:off x="1520825" y="892175"/>
            <a:ext cx="5422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         pàn wàng</a:t>
            </a:r>
            <a:r>
              <a:rPr lang="en-US" altLang="zh-CN" sz="2400">
                <a:latin typeface="宋体" panose="02010600030101010101" pitchFamily="2" charset="-122"/>
                <a:sym typeface="等线" panose="02010600030101010101" charset="-122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yī 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</p:txBody>
      </p:sp>
      <p:sp>
        <p:nvSpPr>
          <p:cNvPr id="36871" name="文本框 6"/>
          <p:cNvSpPr txBox="1">
            <a:spLocks noChangeArrowheads="1"/>
          </p:cNvSpPr>
          <p:nvPr/>
        </p:nvSpPr>
        <p:spPr bwMode="auto">
          <a:xfrm>
            <a:off x="3702050" y="4251325"/>
            <a:ext cx="7254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6872" name="文本框 7"/>
          <p:cNvSpPr txBox="1">
            <a:spLocks noChangeArrowheads="1"/>
          </p:cNvSpPr>
          <p:nvPr/>
        </p:nvSpPr>
        <p:spPr bwMode="auto">
          <a:xfrm>
            <a:off x="7297738" y="892175"/>
            <a:ext cx="12207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 zhì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</a:t>
            </a:r>
            <a:endParaRPr lang="en-US" altLang="zh-CN" sz="200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6873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984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846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10" y="2420620"/>
            <a:ext cx="2130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857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3275" y="993775"/>
            <a:ext cx="7715250" cy="2203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40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她多么盼望有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生来给她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病啊！</a:t>
            </a:r>
            <a:endParaRPr lang="en-US" altLang="zh-CN" sz="4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endParaRPr lang="en-US" altLang="zh-CN" sz="4000" b="1" smtClean="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  <a:p>
            <a:pPr eaLnBrk="1" hangingPunct="1">
              <a:buFontTx/>
              <a:buNone/>
            </a:pPr>
            <a:endParaRPr lang="zh-CN" altLang="en-US" sz="400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7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2"/>
          <a:srcRect l="4167" t="27179"/>
          <a:stretch>
            <a:fillRect/>
          </a:stretch>
        </p:blipFill>
        <p:spPr bwMode="auto">
          <a:xfrm>
            <a:off x="4224338" y="4084638"/>
            <a:ext cx="4929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4211955" y="1412875"/>
            <a:ext cx="144145" cy="503555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文本框 3"/>
          <p:cNvSpPr txBox="1">
            <a:spLocks noChangeArrowheads="1"/>
          </p:cNvSpPr>
          <p:nvPr/>
        </p:nvSpPr>
        <p:spPr bwMode="auto">
          <a:xfrm>
            <a:off x="1520825" y="892175"/>
            <a:ext cx="5422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         pàn wàng</a:t>
            </a:r>
            <a:r>
              <a:rPr lang="en-US" altLang="zh-CN" sz="2400">
                <a:latin typeface="宋体" panose="02010600030101010101" pitchFamily="2" charset="-122"/>
                <a:sym typeface="等线" panose="02010600030101010101" charset="-122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yī 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</p:txBody>
      </p:sp>
      <p:sp>
        <p:nvSpPr>
          <p:cNvPr id="36871" name="文本框 6"/>
          <p:cNvSpPr txBox="1">
            <a:spLocks noChangeArrowheads="1"/>
          </p:cNvSpPr>
          <p:nvPr/>
        </p:nvSpPr>
        <p:spPr bwMode="auto">
          <a:xfrm>
            <a:off x="3702050" y="4251325"/>
            <a:ext cx="7254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6872" name="文本框 7"/>
          <p:cNvSpPr txBox="1">
            <a:spLocks noChangeArrowheads="1"/>
          </p:cNvSpPr>
          <p:nvPr/>
        </p:nvSpPr>
        <p:spPr bwMode="auto">
          <a:xfrm>
            <a:off x="7297738" y="892175"/>
            <a:ext cx="12207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 zhì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sym typeface="等线" panose="02010600030101010101" charset="-122"/>
              </a:rPr>
              <a:t> </a:t>
            </a:r>
            <a:endParaRPr lang="en-US" altLang="zh-CN" sz="2000">
              <a:solidFill>
                <a:srgbClr val="000000"/>
              </a:solidFill>
              <a:latin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6873" name="Picture 3" descr="C:\Users\WX\Desktop\绵花姑娘王\图\shengbing.png"/>
          <p:cNvPicPr>
            <a:picLocks noChangeAspect="1" noChangeArrowheads="1"/>
          </p:cNvPicPr>
          <p:nvPr/>
        </p:nvPicPr>
        <p:blipFill>
          <a:blip r:embed="rId1"/>
          <a:srcRect r="68118"/>
          <a:stretch>
            <a:fillRect/>
          </a:stretch>
        </p:blipFill>
        <p:spPr bwMode="auto">
          <a:xfrm>
            <a:off x="0" y="298450"/>
            <a:ext cx="117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 descr="C:\Users\Administrator\Desktop\绵花姑娘王\图\shengbing2.png"/>
          <p:cNvPicPr>
            <a:picLocks noChangeAspect="1" noChangeArrowheads="1"/>
          </p:cNvPicPr>
          <p:nvPr/>
        </p:nvPicPr>
        <p:blipFill>
          <a:blip r:embed="rId3"/>
          <a:srcRect l="43056" t="27179" r="4167"/>
          <a:stretch>
            <a:fillRect/>
          </a:stretch>
        </p:blipFill>
        <p:spPr bwMode="auto">
          <a:xfrm>
            <a:off x="0" y="40846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63" y="3619500"/>
            <a:ext cx="17319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02050" y="3959225"/>
            <a:ext cx="1389063" cy="162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0000">
                <a:latin typeface="楷体" panose="02010609060101010101" pitchFamily="49" charset="-122"/>
                <a:ea typeface="楷体" panose="02010609060101010101" pitchFamily="49" charset="-122"/>
              </a:rPr>
              <a:t>矢</a:t>
            </a:r>
            <a:endParaRPr lang="zh-CN" altLang="en-US" sz="10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013200" y="3197225"/>
            <a:ext cx="111601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shǐ</a:t>
            </a:r>
            <a:endParaRPr lang="en-US" altLang="zh-CN" sz="440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3800" y="4078605"/>
            <a:ext cx="1590040" cy="16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784975" y="3190875"/>
            <a:ext cx="8604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yī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全屏显示(4:3)</PresentationFormat>
  <Paragraphs>159</Paragraphs>
  <Slides>21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楷体</vt:lpstr>
      <vt:lpstr>Hiragino Sans GB W3</vt:lpstr>
      <vt:lpstr>Segoe Print</vt:lpstr>
      <vt:lpstr>Aharoni</vt:lpstr>
      <vt:lpstr>微软雅黑</vt:lpstr>
      <vt:lpstr>等线</vt:lpstr>
      <vt:lpstr>Tahoma</vt:lpstr>
      <vt:lpstr>Arial Unicode MS</vt:lpstr>
      <vt:lpstr>Microsoft JhengHei UI Light</vt:lpstr>
      <vt:lpstr>Yu Gothic UI Semibold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xbany</dc:creator>
  <cp:lastModifiedBy>顺才</cp:lastModifiedBy>
  <cp:revision>118</cp:revision>
  <dcterms:created xsi:type="dcterms:W3CDTF">2018-05-24T00:48:00Z</dcterms:created>
  <dcterms:modified xsi:type="dcterms:W3CDTF">2021-05-13T14:23:30Z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29BEEB9A8337465C9B179918E80E27FA</vt:lpwstr>
  </property>
</Properties>
</file>