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Override PartName="/customXml/itemProps3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55" r:id="rId3"/>
    <p:sldId id="419" r:id="rId5"/>
    <p:sldId id="257" r:id="rId6"/>
    <p:sldId id="394" r:id="rId7"/>
    <p:sldId id="36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18" r:id="rId18"/>
    <p:sldId id="420" r:id="rId19"/>
    <p:sldId id="421" r:id="rId20"/>
    <p:sldId id="422" r:id="rId21"/>
    <p:sldId id="423" r:id="rId22"/>
  </p:sldIdLst>
  <p:sldSz cx="12192000" cy="6858000" type="screen4x3"/>
  <p:notesSz cx="6858000" cy="9144000"/>
  <p:embeddedFontLst>
    <p:embeddedFont>
      <p:font typeface="方正苏新诗柳楷简体" panose="02000000000000000000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egoe Script" panose="030B0504020000000003" charset="0"/>
      <p:regular r:id="rId33"/>
      <p:bold r:id="rId34"/>
    </p:embeddedFont>
    <p:embeddedFont>
      <p:font typeface="微软雅黑" panose="020B0503020204020204" pitchFamily="34" charset="-122"/>
      <p:regular r:id="rId35"/>
    </p:embeddedFont>
    <p:embeddedFont>
      <p:font typeface="方正清楷 简" panose="02000500000000000000" charset="-122"/>
      <p:regular r:id="rId36"/>
    </p:embeddedFont>
    <p:embeddedFont>
      <p:font typeface="文道楷体" panose="02010600040101010101" charset="-122"/>
      <p:regular r:id="rId37"/>
    </p:embeddedFont>
    <p:embeddedFont>
      <p:font typeface="等线" panose="02010600030101010101" charset="-122"/>
      <p:regular r:id="rId38"/>
    </p:embeddedFont>
    <p:embeddedFont>
      <p:font typeface="等线 Light" panose="02010600030101010101" charset="-122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84B4FE"/>
    <a:srgbClr val="F7C869"/>
    <a:srgbClr val="00C0CD"/>
    <a:srgbClr val="4886D0"/>
    <a:srgbClr val="538DD3"/>
    <a:srgbClr val="072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6" y="403"/>
      </p:cViewPr>
      <p:guideLst>
        <p:guide orient="horz" pos="2102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8" Type="http://schemas.openxmlformats.org/officeDocument/2006/relationships/font" Target="fonts/font11.fntdata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customXml" Target="../customXml/item1.xml"/><Relationship Id="rId26" Type="http://schemas.openxmlformats.org/officeDocument/2006/relationships/customXmlProps" Target="../customXml/itemProps33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algn="l"/>
            <a:r>
              <a:rPr lang="zh-CN" altLang="en-US" sz="2400"/>
              <a:t>各位专家、各位同仁，大家好。</a:t>
            </a:r>
            <a:endParaRPr lang="zh-CN" altLang="en-US" sz="2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sz="2400"/>
              <a:t>通过项目</a:t>
            </a:r>
            <a:r>
              <a:rPr lang="zh-CN" sz="2400">
                <a:sym typeface="+mn-ea"/>
              </a:rPr>
              <a:t>实施</a:t>
            </a:r>
            <a:r>
              <a:rPr lang="zh-CN" sz="2400"/>
              <a:t>，融合了“线上和线下学习”；努力把“向资源学习”与“向人学习”相结合；拓展了自主学习、小组学习、社群学习等多种学习方式。本次疫情期间，四年级组就基于钉钉平台成功地组织了线上班会《我们和春天有个约会》，生动地呈现了混合式学习的新样本。</a:t>
            </a:r>
            <a:endParaRPr lang="zh-CN" sz="2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sz="2400"/>
              <a:t>在前期研究的基础上，我们逐步理清思绪，明确研究方向，取得了一定的成效。项目组教师有多篇论文发表和获奖；多位教师承担了市区级研讨课。</a:t>
            </a:r>
            <a:endParaRPr lang="zh-CN" altLang="en-US" sz="2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在混合式学习的研究中，通过课堂学习、课外活动、多元评价，孩子们发展了能力，提升了素养：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1、提高了学生的合作能力：创建了以智能机器、3D打印为内容的创想空间，进一步拓展了学生的视野，锻炼了学生发现问题、解决问题的能力。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2、激发了学生的自主能力：构建了学生“e学习”校本课程，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建立了学生为主体的数码宝贝团队，多媒体教室、广播室、演播中心都活跃着孩子的身影；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3、培养了学生的探究能力：混合式学习的有效开展，学生对学习和活动产生了强烈的探究兴趣，敢于质疑、敢于尝试、好奇心强，这些品质和能力将为学生终身发展打下良好的基础。 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sz="2000"/>
              <a:t>研究中教师也受益匪浅：</a:t>
            </a:r>
            <a:endParaRPr lang="zh-CN" altLang="en-US" sz="2000"/>
          </a:p>
          <a:p>
            <a:r>
              <a:rPr lang="zh-CN" altLang="en-US" sz="2000"/>
              <a:t>1、改变了教师的行为：教师在课堂中学会了新技术在教学中的常态应用，部分中老年教师主动采用希沃套件、一起作业等</a:t>
            </a:r>
            <a:r>
              <a:rPr lang="en-US" altLang="zh-CN" sz="2000"/>
              <a:t>app</a:t>
            </a:r>
            <a:r>
              <a:rPr lang="zh-CN" altLang="en-US" sz="2000"/>
              <a:t>开展教学。在数次区级数字化学习研讨活动中，授课教师的课堂受到与会专家和教师的一致好评；</a:t>
            </a:r>
            <a:endParaRPr lang="zh-CN" altLang="en-US" sz="2000"/>
          </a:p>
          <a:p>
            <a:r>
              <a:rPr lang="zh-CN" altLang="en-US" sz="2000"/>
              <a:t>2、转变了教师的理念：教师认识到任何新技术都是“基于人的需求、促进人的发展”的理念，确立正确的“技术观”。自觉地转变思维模式，创新教育应用，在促进学生核心素养提升的同时不断提高自身专业水平，真正做到教学相长。</a:t>
            </a:r>
            <a:endParaRPr lang="zh-CN" altLang="en-US" sz="2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algn="l"/>
            <a:r>
              <a:rPr lang="zh-CN" altLang="en-US" sz="1600"/>
              <a:t>通过项目研究我们获得了一定的研究成果，但在研究的深度和广度上还有所欠缺，还需进一步研究。</a:t>
            </a:r>
            <a:endParaRPr lang="zh-CN" altLang="en-US" sz="1600"/>
          </a:p>
          <a:p>
            <a:pPr algn="l"/>
            <a:r>
              <a:rPr lang="zh-CN" altLang="en-US" sz="1600"/>
              <a:t>1、理念</a:t>
            </a:r>
            <a:r>
              <a:rPr lang="zh-CN" altLang="en-US" sz="1600">
                <a:sym typeface="+mn-ea"/>
              </a:rPr>
              <a:t>亟需</a:t>
            </a:r>
            <a:r>
              <a:rPr lang="zh-CN" altLang="en-US" sz="1600"/>
              <a:t>更新，转变思维模式对于开展混合式学习尤为重要。</a:t>
            </a:r>
            <a:endParaRPr lang="zh-CN" altLang="en-US" sz="1600"/>
          </a:p>
          <a:p>
            <a:pPr algn="l"/>
            <a:r>
              <a:rPr lang="zh-CN" altLang="en-US" sz="1600"/>
              <a:t>2、需要顶层设计，在缺乏顶层设计、资源支撑和智库平台的情况下，我们的研究时常迷茫乏力。</a:t>
            </a:r>
            <a:endParaRPr lang="zh-CN" altLang="en-US" sz="1600"/>
          </a:p>
          <a:p>
            <a:pPr algn="l"/>
            <a:r>
              <a:rPr lang="zh-CN" altLang="en-US" sz="1600"/>
              <a:t>3、</a:t>
            </a:r>
            <a:r>
              <a:rPr lang="zh-CN" altLang="en-US" sz="1600">
                <a:sym typeface="+mn-ea"/>
              </a:rPr>
              <a:t>项目</a:t>
            </a:r>
            <a:r>
              <a:rPr lang="zh-CN" altLang="en-US" sz="1600"/>
              <a:t>需要核心内驱力，学校、学科组、教师参与信息化活动的主动性还不够。</a:t>
            </a:r>
            <a:endParaRPr lang="zh-CN" altLang="en-US" sz="1600"/>
          </a:p>
          <a:p>
            <a:pPr algn="l"/>
            <a:r>
              <a:rPr lang="zh-CN" altLang="en-US" sz="1600"/>
              <a:t>后续研究计划</a:t>
            </a:r>
            <a:endParaRPr lang="zh-CN" altLang="en-US" sz="1600"/>
          </a:p>
          <a:p>
            <a:pPr algn="l"/>
            <a:r>
              <a:rPr lang="zh-CN" altLang="en-US" sz="1600"/>
              <a:t>1、加强项目目标管理，加大教师培训力度，提高教师的理论素养。</a:t>
            </a:r>
            <a:endParaRPr lang="zh-CN" altLang="en-US" sz="1600"/>
          </a:p>
          <a:p>
            <a:pPr algn="l"/>
            <a:r>
              <a:rPr lang="zh-CN" altLang="en-US" sz="1600"/>
              <a:t>2、针对学生的个体差异，深入探讨更符合实际的、更人性化的课堂教学范式。 </a:t>
            </a:r>
            <a:endParaRPr lang="zh-CN" altLang="en-US" sz="1600"/>
          </a:p>
          <a:p>
            <a:pPr algn="l"/>
            <a:r>
              <a:rPr lang="zh-CN" altLang="en-US" sz="1600"/>
              <a:t>3、进一步加强校际间的交流与协作，不断提高项目研究水平，促进项目研究的深入开展。</a:t>
            </a:r>
            <a:endParaRPr lang="zh-CN" altLang="en-US" sz="16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以上汇报敬请指正，谢谢</a:t>
            </a:r>
            <a:endParaRPr lang="zh-CN" altLang="en-US" dirty="0">
              <a:ln w="762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sz="2400">
                <a:latin typeface="+mn-ea"/>
                <a:cs typeface="+mn-ea"/>
              </a:rPr>
              <a:t>我们通过项目推进、课堂</a:t>
            </a:r>
            <a:r>
              <a:rPr lang="zh-CN" sz="2400">
                <a:latin typeface="+mn-ea"/>
                <a:cs typeface="+mn-ea"/>
              </a:rPr>
              <a:t>研讨</a:t>
            </a:r>
            <a:r>
              <a:rPr sz="2400">
                <a:latin typeface="+mn-ea"/>
                <a:cs typeface="+mn-ea"/>
              </a:rPr>
              <a:t>、多元评价等策略和途径，让孩子</a:t>
            </a:r>
            <a:r>
              <a:rPr lang="zh-CN" sz="2400">
                <a:latin typeface="+mn-ea"/>
                <a:cs typeface="+mn-ea"/>
              </a:rPr>
              <a:t>以</a:t>
            </a:r>
            <a:r>
              <a:rPr sz="2400">
                <a:latin typeface="+mn-ea"/>
                <a:cs typeface="+mn-ea"/>
              </a:rPr>
              <a:t>自主、合作、探究的方式开展学习，尤其是在碰到困难时，他们能在老师的引导下学会自我解决</a:t>
            </a:r>
            <a:r>
              <a:rPr lang="zh-CN" sz="2400">
                <a:latin typeface="+mn-ea"/>
                <a:cs typeface="+mn-ea"/>
              </a:rPr>
              <a:t>问题</a:t>
            </a:r>
            <a:r>
              <a:rPr sz="2400">
                <a:latin typeface="+mn-ea"/>
                <a:cs typeface="+mn-ea"/>
              </a:rPr>
              <a:t>，为学生</a:t>
            </a:r>
            <a:r>
              <a:rPr lang="zh-CN" sz="2400">
                <a:latin typeface="+mn-ea"/>
                <a:cs typeface="+mn-ea"/>
              </a:rPr>
              <a:t>终身</a:t>
            </a:r>
            <a:r>
              <a:rPr sz="2400">
                <a:latin typeface="+mn-ea"/>
                <a:cs typeface="+mn-ea"/>
              </a:rPr>
              <a:t>发展打下良好的基础。</a:t>
            </a:r>
            <a:endParaRPr sz="2400">
              <a:latin typeface="+mn-ea"/>
              <a:cs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sz="2400">
                <a:latin typeface="+mn-ea"/>
                <a:cs typeface="+mn-ea"/>
              </a:rPr>
              <a:t>既要</a:t>
            </a:r>
            <a:r>
              <a:rPr sz="2400">
                <a:latin typeface="+mn-ea"/>
                <a:cs typeface="+mn-ea"/>
                <a:sym typeface="+mn-ea"/>
              </a:rPr>
              <a:t>突出学生的主体地位</a:t>
            </a:r>
            <a:r>
              <a:rPr lang="zh-CN" sz="2400">
                <a:latin typeface="+mn-ea"/>
                <a:cs typeface="+mn-ea"/>
                <a:sym typeface="+mn-ea"/>
              </a:rPr>
              <a:t>也</a:t>
            </a:r>
            <a:r>
              <a:rPr sz="2400">
                <a:latin typeface="+mn-ea"/>
                <a:cs typeface="+mn-ea"/>
                <a:sym typeface="+mn-ea"/>
              </a:rPr>
              <a:t>要</a:t>
            </a:r>
            <a:r>
              <a:rPr lang="zh-CN" sz="2400">
                <a:latin typeface="+mn-ea"/>
                <a:cs typeface="+mn-ea"/>
                <a:sym typeface="+mn-ea"/>
              </a:rPr>
              <a:t>发挥</a:t>
            </a:r>
            <a:r>
              <a:rPr sz="2400">
                <a:latin typeface="+mn-ea"/>
                <a:cs typeface="+mn-ea"/>
              </a:rPr>
              <a:t>教师的主导作用，即“主导—主体相结合”。每学期我们都会组织信息化系列</a:t>
            </a:r>
            <a:r>
              <a:rPr lang="zh-CN" sz="2400">
                <a:latin typeface="+mn-ea"/>
                <a:cs typeface="+mn-ea"/>
              </a:rPr>
              <a:t>活动</a:t>
            </a:r>
            <a:r>
              <a:rPr sz="2400">
                <a:latin typeface="+mn-ea"/>
                <a:cs typeface="+mn-ea"/>
              </a:rPr>
              <a:t>，提升教师深度融合、创新应用的意识和能力，为教师专业发展</a:t>
            </a:r>
            <a:r>
              <a:rPr lang="zh-CN" sz="2400">
                <a:latin typeface="+mn-ea"/>
                <a:cs typeface="+mn-ea"/>
              </a:rPr>
              <a:t>搭建平台</a:t>
            </a:r>
            <a:r>
              <a:rPr sz="2400">
                <a:latin typeface="+mn-ea"/>
                <a:cs typeface="+mn-ea"/>
              </a:rPr>
              <a:t>，不断提升教师专业水平。</a:t>
            </a:r>
            <a:endParaRPr sz="2400">
              <a:latin typeface="+mn-ea"/>
              <a:cs typeface="+mn-e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sz="2400">
                <a:latin typeface="+mn-ea"/>
                <a:cs typeface="+mn-ea"/>
              </a:rPr>
              <a:t>作为一所农村小学，怎样才能打造出具有一定特色的智慧学校呢？我们通过文献查阅、问卷调查</a:t>
            </a:r>
            <a:r>
              <a:rPr lang="zh-CN" sz="2400">
                <a:latin typeface="+mn-ea"/>
                <a:cs typeface="+mn-ea"/>
              </a:rPr>
              <a:t>，逐步确立</a:t>
            </a:r>
            <a:r>
              <a:rPr sz="2400">
                <a:latin typeface="+mn-ea"/>
                <a:cs typeface="+mn-ea"/>
              </a:rPr>
              <a:t>以混合式学习促进学生核心素养为方向，使数字化课堂更具创造性、新颖性、趣味性，逐步彰显学校最美课堂的特质。</a:t>
            </a:r>
            <a:endParaRPr sz="2400">
              <a:latin typeface="+mn-ea"/>
              <a:cs typeface="+mn-e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sz="2400">
                <a:latin typeface="+mn-ea"/>
                <a:cs typeface="+mn-ea"/>
              </a:rPr>
              <a:t>为突破</a:t>
            </a:r>
            <a:r>
              <a:rPr lang="zh-CN" sz="2400">
                <a:latin typeface="+mn-ea"/>
                <a:cs typeface="+mn-ea"/>
              </a:rPr>
              <a:t>数字化学习难以常态化这个</a:t>
            </a:r>
            <a:r>
              <a:rPr sz="2400">
                <a:latin typeface="+mn-ea"/>
                <a:cs typeface="+mn-ea"/>
              </a:rPr>
              <a:t>瓶颈，实现教育技术与学科的有效</a:t>
            </a:r>
            <a:r>
              <a:rPr lang="zh-CN" sz="2400">
                <a:latin typeface="+mn-ea"/>
                <a:cs typeface="+mn-ea"/>
              </a:rPr>
              <a:t>融</a:t>
            </a:r>
            <a:r>
              <a:rPr sz="2400">
                <a:latin typeface="+mn-ea"/>
                <a:cs typeface="+mn-ea"/>
              </a:rPr>
              <a:t>合，我们积极开展混合式学习的实践研究，逐步探索混合式学习的教学</a:t>
            </a:r>
            <a:r>
              <a:rPr lang="zh-CN" sz="2400">
                <a:latin typeface="+mn-ea"/>
                <a:cs typeface="+mn-ea"/>
              </a:rPr>
              <a:t>支架</a:t>
            </a:r>
            <a:r>
              <a:rPr sz="2400">
                <a:latin typeface="+mn-ea"/>
                <a:cs typeface="+mn-ea"/>
              </a:rPr>
              <a:t>、教学设计、教学资源等方面的范式</a:t>
            </a:r>
            <a:r>
              <a:rPr b="1"/>
              <a:t>。</a:t>
            </a:r>
            <a:endParaRPr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sz="2400">
                <a:sym typeface="+mn-ea"/>
              </a:rPr>
              <a:t>汤庄桥小学是一所乡村小学，学校秉持“让每一个生命绽放最美的色彩”的办学理念，历来重视教育信息化的探索实践。</a:t>
            </a:r>
            <a:endParaRPr sz="2400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sz="2400"/>
              <a:t>下面将从解决问题、推进过程、阶段成果、困难展望几个方面汇报我们所做的一些工作。</a:t>
            </a:r>
            <a:endParaRPr lang="zh-CN" altLang="en-US" sz="2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sz="2400">
                <a:latin typeface="+mn-ea"/>
                <a:cs typeface="+mn-ea"/>
              </a:rPr>
              <a:t>我们推进这个信息化项目，主要基于四方面的思考，1.</a:t>
            </a:r>
            <a:r>
              <a:rPr sz="2400">
                <a:latin typeface="+mn-ea"/>
                <a:cs typeface="+mn-ea"/>
                <a:sym typeface="+mn-ea"/>
              </a:rPr>
              <a:t>提升</a:t>
            </a:r>
            <a:r>
              <a:rPr sz="2400">
                <a:latin typeface="+mn-ea"/>
                <a:cs typeface="+mn-ea"/>
              </a:rPr>
              <a:t>学生核心素养；2.</a:t>
            </a:r>
            <a:r>
              <a:rPr lang="zh-CN" sz="2400">
                <a:latin typeface="+mn-ea"/>
                <a:cs typeface="+mn-ea"/>
              </a:rPr>
              <a:t>促进</a:t>
            </a:r>
            <a:r>
              <a:rPr sz="2400">
                <a:latin typeface="+mn-ea"/>
                <a:cs typeface="+mn-ea"/>
              </a:rPr>
              <a:t>教师专业成长；3.</a:t>
            </a:r>
            <a:r>
              <a:rPr lang="zh-CN" sz="2400">
                <a:latin typeface="+mn-ea"/>
                <a:cs typeface="+mn-ea"/>
              </a:rPr>
              <a:t>推动</a:t>
            </a:r>
            <a:r>
              <a:rPr sz="2400">
                <a:latin typeface="+mn-ea"/>
                <a:cs typeface="+mn-ea"/>
              </a:rPr>
              <a:t>学校稳步发展；4.</a:t>
            </a:r>
            <a:r>
              <a:rPr lang="zh-CN" sz="2400">
                <a:latin typeface="+mn-ea"/>
                <a:cs typeface="+mn-ea"/>
              </a:rPr>
              <a:t>改变</a:t>
            </a:r>
            <a:r>
              <a:rPr sz="2400">
                <a:latin typeface="+mn-ea"/>
                <a:cs typeface="+mn-ea"/>
              </a:rPr>
              <a:t>数字化学习现状。</a:t>
            </a:r>
            <a:endParaRPr sz="2400">
              <a:latin typeface="+mn-ea"/>
              <a:cs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sz="2400"/>
              <a:t>本项目将按三个阶段推进，第一阶段准备阶段，主要做好项目方案的设计、申报、</a:t>
            </a:r>
            <a:r>
              <a:rPr sz="2400">
                <a:sym typeface="+mn-ea"/>
              </a:rPr>
              <a:t>和</a:t>
            </a:r>
            <a:r>
              <a:rPr sz="2400"/>
              <a:t>论证；第二阶段研究阶段，主要制定好学期实施计划，开展多种形式研究活动，做好项目成果汇总；第三阶段推广阶段，继续按学期计划实施项目，并努力将已有成果进行推广</a:t>
            </a:r>
            <a:r>
              <a:rPr lang="zh-CN" sz="2400"/>
              <a:t>应用</a:t>
            </a:r>
            <a:r>
              <a:rPr sz="2400"/>
              <a:t>。</a:t>
            </a:r>
            <a:endParaRPr sz="2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sz="2400"/>
              <a:t>从</a:t>
            </a:r>
            <a:r>
              <a:rPr lang="en-US" altLang="zh-CN" sz="2400"/>
              <a:t>2013</a:t>
            </a:r>
            <a:r>
              <a:rPr lang="zh-CN" altLang="en-US" sz="2400"/>
              <a:t>年建立</a:t>
            </a:r>
            <a:r>
              <a:rPr sz="2400">
                <a:sym typeface="+mn-ea"/>
              </a:rPr>
              <a:t>数字化学习实验室</a:t>
            </a:r>
            <a:r>
              <a:rPr lang="zh-CN" altLang="en-US" sz="2400"/>
              <a:t>起，我们</a:t>
            </a:r>
            <a:r>
              <a:rPr lang="zh-CN" altLang="en-US" sz="2400">
                <a:sym typeface="+mn-ea"/>
              </a:rPr>
              <a:t>每年</a:t>
            </a:r>
            <a:r>
              <a:rPr lang="zh-CN" altLang="en-US" sz="2400"/>
              <a:t>都以节点事件不断推动项目走向深入。</a:t>
            </a:r>
            <a:endParaRPr lang="zh-CN" altLang="en-US" sz="2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sz="2400"/>
              <a:t>项目组成员精心设计项目方案</a:t>
            </a:r>
            <a:r>
              <a:rPr lang="zh-CN" sz="2400"/>
              <a:t>，</a:t>
            </a:r>
            <a:r>
              <a:rPr sz="2400"/>
              <a:t>紧紧围绕项目展开了探索和实践，取得了一定的成果</a:t>
            </a:r>
            <a:r>
              <a:rPr lang="zh-CN" sz="2400"/>
              <a:t>。</a:t>
            </a:r>
            <a:endParaRPr lang="zh-CN" sz="2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sz="2400"/>
              <a:t>在主管部门的支持下，研究工作有序进行中。2015年，我校被评为常州市第二批数字化学习试点学校。2016</a:t>
            </a:r>
            <a:r>
              <a:rPr lang="zh-CN" sz="2400"/>
              <a:t>到</a:t>
            </a:r>
            <a:r>
              <a:rPr sz="2400"/>
              <a:t>2018学年中，学校更是投入百万余元，</a:t>
            </a:r>
            <a:r>
              <a:rPr lang="zh-CN" sz="2400"/>
              <a:t>所有教室</a:t>
            </a:r>
            <a:r>
              <a:rPr sz="2400"/>
              <a:t>全部更新为智能教学一体机；教学楼、综合楼</a:t>
            </a:r>
            <a:r>
              <a:rPr sz="2400">
                <a:sym typeface="+mn-ea"/>
              </a:rPr>
              <a:t>实现了</a:t>
            </a:r>
            <a:r>
              <a:rPr sz="2400"/>
              <a:t>无线网络全覆盖，为开展混合式学习打下坚实基础。</a:t>
            </a:r>
            <a:endParaRPr sz="2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sz="2000"/>
              <a:t>通过项目实施，</a:t>
            </a:r>
            <a:r>
              <a:rPr sz="2000"/>
              <a:t>初步搭建了学习平台，并在教研活动和日常教学中进行了实践，积累了宝贵经验；有效整合了教学及评价工具，</a:t>
            </a:r>
            <a:r>
              <a:rPr lang="zh-CN" sz="2000"/>
              <a:t>探索</a:t>
            </a:r>
            <a:r>
              <a:rPr sz="2000"/>
              <a:t>了授课助手、“完全演示”、班优大师等应用，使新技术真正走进日常学习</a:t>
            </a:r>
            <a:r>
              <a:rPr lang="zh-CN" sz="2000"/>
              <a:t>；</a:t>
            </a:r>
            <a:r>
              <a:rPr sz="2000"/>
              <a:t>逐步积累了各类教学资源，基本实现了教材数字化、光盘虚拟化、资源网络化……通过百度云、</a:t>
            </a:r>
            <a:r>
              <a:rPr lang="zh-CN" sz="2000"/>
              <a:t>群文件等</a:t>
            </a:r>
            <a:r>
              <a:rPr sz="2000"/>
              <a:t>实现了资源共享；</a:t>
            </a:r>
            <a:endParaRPr sz="2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pn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5.jpe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8.jpeg"/><Relationship Id="rId4" Type="http://schemas.openxmlformats.org/officeDocument/2006/relationships/image" Target="../media/image4.jpeg"/><Relationship Id="rId3" Type="http://schemas.openxmlformats.org/officeDocument/2006/relationships/image" Target="../media/image2.jpe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3" Type="http://schemas.openxmlformats.org/officeDocument/2006/relationships/image" Target="../media/image24.jpe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jpeg"/><Relationship Id="rId6" Type="http://schemas.microsoft.com/office/2007/relationships/hdphoto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4230688" y="1588"/>
            <a:ext cx="7961313" cy="6856412"/>
          </a:xfrm>
          <a:custGeom>
            <a:avLst/>
            <a:gdLst>
              <a:gd name="T0" fmla="*/ 2557 w 4493"/>
              <a:gd name="T1" fmla="*/ 0 h 3867"/>
              <a:gd name="T2" fmla="*/ 1587 w 4493"/>
              <a:gd name="T3" fmla="*/ 1203 h 3867"/>
              <a:gd name="T4" fmla="*/ 843 w 4493"/>
              <a:gd name="T5" fmla="*/ 2605 h 3867"/>
              <a:gd name="T6" fmla="*/ 85 w 4493"/>
              <a:gd name="T7" fmla="*/ 3867 h 3867"/>
              <a:gd name="T8" fmla="*/ 4493 w 4493"/>
              <a:gd name="T9" fmla="*/ 3867 h 3867"/>
              <a:gd name="T10" fmla="*/ 4493 w 4493"/>
              <a:gd name="T11" fmla="*/ 0 h 3867"/>
              <a:gd name="T12" fmla="*/ 2557 w 4493"/>
              <a:gd name="T13" fmla="*/ 0 h 3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93" h="3867">
                <a:moveTo>
                  <a:pt x="2557" y="0"/>
                </a:moveTo>
                <a:cubicBezTo>
                  <a:pt x="2557" y="0"/>
                  <a:pt x="1527" y="213"/>
                  <a:pt x="1587" y="1203"/>
                </a:cubicBezTo>
                <a:cubicBezTo>
                  <a:pt x="1648" y="2194"/>
                  <a:pt x="1322" y="2384"/>
                  <a:pt x="843" y="2605"/>
                </a:cubicBezTo>
                <a:cubicBezTo>
                  <a:pt x="382" y="2817"/>
                  <a:pt x="0" y="3122"/>
                  <a:pt x="85" y="3867"/>
                </a:cubicBezTo>
                <a:cubicBezTo>
                  <a:pt x="4493" y="3867"/>
                  <a:pt x="4493" y="3867"/>
                  <a:pt x="4493" y="3867"/>
                </a:cubicBezTo>
                <a:cubicBezTo>
                  <a:pt x="4493" y="0"/>
                  <a:pt x="4493" y="0"/>
                  <a:pt x="4493" y="0"/>
                </a:cubicBezTo>
                <a:lnTo>
                  <a:pt x="2557" y="0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6836410" y="4297363"/>
            <a:ext cx="4040188" cy="407987"/>
          </a:xfrm>
          <a:custGeom>
            <a:avLst/>
            <a:gdLst>
              <a:gd name="T0" fmla="*/ 2129 w 2280"/>
              <a:gd name="T1" fmla="*/ 230 h 230"/>
              <a:gd name="T2" fmla="*/ 151 w 2280"/>
              <a:gd name="T3" fmla="*/ 230 h 230"/>
              <a:gd name="T4" fmla="*/ 0 w 2280"/>
              <a:gd name="T5" fmla="*/ 79 h 230"/>
              <a:gd name="T6" fmla="*/ 0 w 2280"/>
              <a:gd name="T7" fmla="*/ 0 h 230"/>
              <a:gd name="T8" fmla="*/ 2280 w 2280"/>
              <a:gd name="T9" fmla="*/ 0 h 230"/>
              <a:gd name="T10" fmla="*/ 2280 w 2280"/>
              <a:gd name="T11" fmla="*/ 79 h 230"/>
              <a:gd name="T12" fmla="*/ 2129 w 2280"/>
              <a:gd name="T13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80" h="230">
                <a:moveTo>
                  <a:pt x="2129" y="230"/>
                </a:moveTo>
                <a:cubicBezTo>
                  <a:pt x="151" y="230"/>
                  <a:pt x="151" y="230"/>
                  <a:pt x="151" y="230"/>
                </a:cubicBezTo>
                <a:cubicBezTo>
                  <a:pt x="68" y="230"/>
                  <a:pt x="0" y="163"/>
                  <a:pt x="0" y="79"/>
                </a:cubicBezTo>
                <a:cubicBezTo>
                  <a:pt x="0" y="0"/>
                  <a:pt x="0" y="0"/>
                  <a:pt x="0" y="0"/>
                </a:cubicBezTo>
                <a:cubicBezTo>
                  <a:pt x="2280" y="0"/>
                  <a:pt x="2280" y="0"/>
                  <a:pt x="2280" y="0"/>
                </a:cubicBezTo>
                <a:cubicBezTo>
                  <a:pt x="2280" y="79"/>
                  <a:pt x="2280" y="79"/>
                  <a:pt x="2280" y="79"/>
                </a:cubicBezTo>
                <a:cubicBezTo>
                  <a:pt x="2280" y="163"/>
                  <a:pt x="2212" y="230"/>
                  <a:pt x="2129" y="230"/>
                </a:cubicBezTo>
                <a:close/>
              </a:path>
            </a:pathLst>
          </a:custGeom>
          <a:solidFill>
            <a:srgbClr val="C1DD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449310" y="4705350"/>
            <a:ext cx="828675" cy="358775"/>
          </a:xfrm>
          <a:prstGeom prst="rect">
            <a:avLst/>
          </a:prstGeom>
          <a:solidFill>
            <a:srgbClr val="71AD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6836410" y="1941513"/>
            <a:ext cx="4040188" cy="2363787"/>
          </a:xfrm>
          <a:custGeom>
            <a:avLst/>
            <a:gdLst>
              <a:gd name="T0" fmla="*/ 2280 w 2280"/>
              <a:gd name="T1" fmla="*/ 1333 h 1333"/>
              <a:gd name="T2" fmla="*/ 0 w 2280"/>
              <a:gd name="T3" fmla="*/ 1333 h 1333"/>
              <a:gd name="T4" fmla="*/ 0 w 2280"/>
              <a:gd name="T5" fmla="*/ 140 h 1333"/>
              <a:gd name="T6" fmla="*/ 139 w 2280"/>
              <a:gd name="T7" fmla="*/ 0 h 1333"/>
              <a:gd name="T8" fmla="*/ 2140 w 2280"/>
              <a:gd name="T9" fmla="*/ 0 h 1333"/>
              <a:gd name="T10" fmla="*/ 2280 w 2280"/>
              <a:gd name="T11" fmla="*/ 140 h 1333"/>
              <a:gd name="T12" fmla="*/ 2280 w 2280"/>
              <a:gd name="T13" fmla="*/ 1333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80" h="1333">
                <a:moveTo>
                  <a:pt x="2280" y="1333"/>
                </a:moveTo>
                <a:cubicBezTo>
                  <a:pt x="0" y="1333"/>
                  <a:pt x="0" y="1333"/>
                  <a:pt x="0" y="133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63"/>
                  <a:pt x="62" y="0"/>
                  <a:pt x="139" y="0"/>
                </a:cubicBezTo>
                <a:cubicBezTo>
                  <a:pt x="2140" y="0"/>
                  <a:pt x="2140" y="0"/>
                  <a:pt x="2140" y="0"/>
                </a:cubicBezTo>
                <a:cubicBezTo>
                  <a:pt x="2217" y="0"/>
                  <a:pt x="2280" y="63"/>
                  <a:pt x="2280" y="140"/>
                </a:cubicBezTo>
                <a:lnTo>
                  <a:pt x="2280" y="1333"/>
                </a:lnTo>
                <a:close/>
              </a:path>
            </a:pathLst>
          </a:custGeom>
          <a:solidFill>
            <a:srgbClr val="214A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001510" y="2111375"/>
            <a:ext cx="3733800" cy="2046287"/>
          </a:xfrm>
          <a:prstGeom prst="rect">
            <a:avLst/>
          </a:prstGeom>
          <a:solidFill>
            <a:srgbClr val="D7E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763635" y="4391025"/>
            <a:ext cx="182563" cy="1825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1"/>
          <p:cNvSpPr/>
          <p:nvPr/>
        </p:nvSpPr>
        <p:spPr bwMode="auto">
          <a:xfrm>
            <a:off x="8668385" y="2297113"/>
            <a:ext cx="1838325" cy="1654175"/>
          </a:xfrm>
          <a:custGeom>
            <a:avLst/>
            <a:gdLst>
              <a:gd name="T0" fmla="*/ 996 w 1038"/>
              <a:gd name="T1" fmla="*/ 933 h 933"/>
              <a:gd name="T2" fmla="*/ 43 w 1038"/>
              <a:gd name="T3" fmla="*/ 933 h 933"/>
              <a:gd name="T4" fmla="*/ 0 w 1038"/>
              <a:gd name="T5" fmla="*/ 891 h 933"/>
              <a:gd name="T6" fmla="*/ 0 w 1038"/>
              <a:gd name="T7" fmla="*/ 43 h 933"/>
              <a:gd name="T8" fmla="*/ 43 w 1038"/>
              <a:gd name="T9" fmla="*/ 0 h 933"/>
              <a:gd name="T10" fmla="*/ 996 w 1038"/>
              <a:gd name="T11" fmla="*/ 0 h 933"/>
              <a:gd name="T12" fmla="*/ 1038 w 1038"/>
              <a:gd name="T13" fmla="*/ 43 h 933"/>
              <a:gd name="T14" fmla="*/ 1038 w 1038"/>
              <a:gd name="T15" fmla="*/ 891 h 933"/>
              <a:gd name="T16" fmla="*/ 996 w 1038"/>
              <a:gd name="T17" fmla="*/ 933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8" h="933">
                <a:moveTo>
                  <a:pt x="996" y="933"/>
                </a:moveTo>
                <a:cubicBezTo>
                  <a:pt x="43" y="933"/>
                  <a:pt x="43" y="933"/>
                  <a:pt x="43" y="933"/>
                </a:cubicBezTo>
                <a:cubicBezTo>
                  <a:pt x="19" y="933"/>
                  <a:pt x="0" y="914"/>
                  <a:pt x="0" y="891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996" y="0"/>
                  <a:pt x="996" y="0"/>
                  <a:pt x="996" y="0"/>
                </a:cubicBezTo>
                <a:cubicBezTo>
                  <a:pt x="1019" y="0"/>
                  <a:pt x="1038" y="19"/>
                  <a:pt x="1038" y="43"/>
                </a:cubicBezTo>
                <a:cubicBezTo>
                  <a:pt x="1038" y="891"/>
                  <a:pt x="1038" y="891"/>
                  <a:pt x="1038" y="891"/>
                </a:cubicBezTo>
                <a:cubicBezTo>
                  <a:pt x="1038" y="914"/>
                  <a:pt x="1019" y="933"/>
                  <a:pt x="996" y="9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2"/>
          <p:cNvSpPr/>
          <p:nvPr/>
        </p:nvSpPr>
        <p:spPr bwMode="auto">
          <a:xfrm>
            <a:off x="7249160" y="3060700"/>
            <a:ext cx="1231900" cy="890587"/>
          </a:xfrm>
          <a:custGeom>
            <a:avLst/>
            <a:gdLst>
              <a:gd name="T0" fmla="*/ 652 w 695"/>
              <a:gd name="T1" fmla="*/ 503 h 503"/>
              <a:gd name="T2" fmla="*/ 42 w 695"/>
              <a:gd name="T3" fmla="*/ 503 h 503"/>
              <a:gd name="T4" fmla="*/ 0 w 695"/>
              <a:gd name="T5" fmla="*/ 461 h 503"/>
              <a:gd name="T6" fmla="*/ 0 w 695"/>
              <a:gd name="T7" fmla="*/ 43 h 503"/>
              <a:gd name="T8" fmla="*/ 42 w 695"/>
              <a:gd name="T9" fmla="*/ 0 h 503"/>
              <a:gd name="T10" fmla="*/ 652 w 695"/>
              <a:gd name="T11" fmla="*/ 0 h 503"/>
              <a:gd name="T12" fmla="*/ 695 w 695"/>
              <a:gd name="T13" fmla="*/ 43 h 503"/>
              <a:gd name="T14" fmla="*/ 695 w 695"/>
              <a:gd name="T15" fmla="*/ 461 h 503"/>
              <a:gd name="T16" fmla="*/ 652 w 695"/>
              <a:gd name="T17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" h="503">
                <a:moveTo>
                  <a:pt x="652" y="503"/>
                </a:moveTo>
                <a:cubicBezTo>
                  <a:pt x="42" y="503"/>
                  <a:pt x="42" y="503"/>
                  <a:pt x="42" y="503"/>
                </a:cubicBezTo>
                <a:cubicBezTo>
                  <a:pt x="19" y="503"/>
                  <a:pt x="0" y="484"/>
                  <a:pt x="0" y="461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652" y="0"/>
                  <a:pt x="652" y="0"/>
                  <a:pt x="652" y="0"/>
                </a:cubicBezTo>
                <a:cubicBezTo>
                  <a:pt x="676" y="0"/>
                  <a:pt x="695" y="19"/>
                  <a:pt x="695" y="43"/>
                </a:cubicBezTo>
                <a:cubicBezTo>
                  <a:pt x="695" y="461"/>
                  <a:pt x="695" y="461"/>
                  <a:pt x="695" y="461"/>
                </a:cubicBezTo>
                <a:cubicBezTo>
                  <a:pt x="695" y="484"/>
                  <a:pt x="676" y="503"/>
                  <a:pt x="652" y="5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11262360" y="2670175"/>
            <a:ext cx="627063" cy="1698625"/>
            <a:chOff x="11045825" y="2670175"/>
            <a:chExt cx="627063" cy="1698625"/>
          </a:xfrm>
        </p:grpSpPr>
        <p:sp>
          <p:nvSpPr>
            <p:cNvPr id="15" name="Freeform 13"/>
            <p:cNvSpPr/>
            <p:nvPr/>
          </p:nvSpPr>
          <p:spPr bwMode="auto">
            <a:xfrm>
              <a:off x="11045825" y="2670175"/>
              <a:ext cx="627063" cy="1336675"/>
            </a:xfrm>
            <a:custGeom>
              <a:avLst/>
              <a:gdLst>
                <a:gd name="T0" fmla="*/ 39 w 354"/>
                <a:gd name="T1" fmla="*/ 467 h 754"/>
                <a:gd name="T2" fmla="*/ 38 w 354"/>
                <a:gd name="T3" fmla="*/ 467 h 754"/>
                <a:gd name="T4" fmla="*/ 50 w 354"/>
                <a:gd name="T5" fmla="*/ 380 h 754"/>
                <a:gd name="T6" fmla="*/ 50 w 354"/>
                <a:gd name="T7" fmla="*/ 380 h 754"/>
                <a:gd name="T8" fmla="*/ 48 w 354"/>
                <a:gd name="T9" fmla="*/ 376 h 754"/>
                <a:gd name="T10" fmla="*/ 48 w 354"/>
                <a:gd name="T11" fmla="*/ 376 h 754"/>
                <a:gd name="T12" fmla="*/ 33 w 354"/>
                <a:gd name="T13" fmla="*/ 311 h 754"/>
                <a:gd name="T14" fmla="*/ 75 w 354"/>
                <a:gd name="T15" fmla="*/ 209 h 754"/>
                <a:gd name="T16" fmla="*/ 81 w 354"/>
                <a:gd name="T17" fmla="*/ 136 h 754"/>
                <a:gd name="T18" fmla="*/ 81 w 354"/>
                <a:gd name="T19" fmla="*/ 136 h 754"/>
                <a:gd name="T20" fmla="*/ 75 w 354"/>
                <a:gd name="T21" fmla="*/ 102 h 754"/>
                <a:gd name="T22" fmla="*/ 177 w 354"/>
                <a:gd name="T23" fmla="*/ 0 h 754"/>
                <a:gd name="T24" fmla="*/ 278 w 354"/>
                <a:gd name="T25" fmla="*/ 102 h 754"/>
                <a:gd name="T26" fmla="*/ 272 w 354"/>
                <a:gd name="T27" fmla="*/ 136 h 754"/>
                <a:gd name="T28" fmla="*/ 272 w 354"/>
                <a:gd name="T29" fmla="*/ 136 h 754"/>
                <a:gd name="T30" fmla="*/ 278 w 354"/>
                <a:gd name="T31" fmla="*/ 209 h 754"/>
                <a:gd name="T32" fmla="*/ 320 w 354"/>
                <a:gd name="T33" fmla="*/ 311 h 754"/>
                <a:gd name="T34" fmla="*/ 305 w 354"/>
                <a:gd name="T35" fmla="*/ 376 h 754"/>
                <a:gd name="T36" fmla="*/ 305 w 354"/>
                <a:gd name="T37" fmla="*/ 376 h 754"/>
                <a:gd name="T38" fmla="*/ 305 w 354"/>
                <a:gd name="T39" fmla="*/ 377 h 754"/>
                <a:gd name="T40" fmla="*/ 302 w 354"/>
                <a:gd name="T41" fmla="*/ 381 h 754"/>
                <a:gd name="T42" fmla="*/ 311 w 354"/>
                <a:gd name="T43" fmla="*/ 463 h 754"/>
                <a:gd name="T44" fmla="*/ 314 w 354"/>
                <a:gd name="T45" fmla="*/ 466 h 754"/>
                <a:gd name="T46" fmla="*/ 315 w 354"/>
                <a:gd name="T47" fmla="*/ 467 h 754"/>
                <a:gd name="T48" fmla="*/ 315 w 354"/>
                <a:gd name="T49" fmla="*/ 467 h 754"/>
                <a:gd name="T50" fmla="*/ 354 w 354"/>
                <a:gd name="T51" fmla="*/ 577 h 754"/>
                <a:gd name="T52" fmla="*/ 177 w 354"/>
                <a:gd name="T53" fmla="*/ 754 h 754"/>
                <a:gd name="T54" fmla="*/ 0 w 354"/>
                <a:gd name="T55" fmla="*/ 577 h 754"/>
                <a:gd name="T56" fmla="*/ 39 w 354"/>
                <a:gd name="T57" fmla="*/ 46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4" h="754">
                  <a:moveTo>
                    <a:pt x="39" y="467"/>
                  </a:moveTo>
                  <a:cubicBezTo>
                    <a:pt x="38" y="467"/>
                    <a:pt x="38" y="467"/>
                    <a:pt x="38" y="467"/>
                  </a:cubicBezTo>
                  <a:cubicBezTo>
                    <a:pt x="73" y="431"/>
                    <a:pt x="56" y="392"/>
                    <a:pt x="50" y="380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9" y="377"/>
                    <a:pt x="48" y="376"/>
                    <a:pt x="48" y="376"/>
                  </a:cubicBezTo>
                  <a:cubicBezTo>
                    <a:pt x="48" y="376"/>
                    <a:pt x="48" y="376"/>
                    <a:pt x="48" y="376"/>
                  </a:cubicBezTo>
                  <a:cubicBezTo>
                    <a:pt x="39" y="356"/>
                    <a:pt x="33" y="334"/>
                    <a:pt x="33" y="311"/>
                  </a:cubicBezTo>
                  <a:cubicBezTo>
                    <a:pt x="33" y="271"/>
                    <a:pt x="49" y="235"/>
                    <a:pt x="75" y="209"/>
                  </a:cubicBezTo>
                  <a:cubicBezTo>
                    <a:pt x="99" y="178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77" y="125"/>
                    <a:pt x="75" y="114"/>
                    <a:pt x="75" y="102"/>
                  </a:cubicBezTo>
                  <a:cubicBezTo>
                    <a:pt x="75" y="46"/>
                    <a:pt x="121" y="0"/>
                    <a:pt x="177" y="0"/>
                  </a:cubicBezTo>
                  <a:cubicBezTo>
                    <a:pt x="233" y="0"/>
                    <a:pt x="278" y="46"/>
                    <a:pt x="278" y="102"/>
                  </a:cubicBezTo>
                  <a:cubicBezTo>
                    <a:pt x="278" y="114"/>
                    <a:pt x="276" y="125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54" y="178"/>
                    <a:pt x="278" y="209"/>
                  </a:cubicBezTo>
                  <a:cubicBezTo>
                    <a:pt x="304" y="235"/>
                    <a:pt x="320" y="271"/>
                    <a:pt x="320" y="311"/>
                  </a:cubicBezTo>
                  <a:cubicBezTo>
                    <a:pt x="320" y="334"/>
                    <a:pt x="315" y="356"/>
                    <a:pt x="305" y="376"/>
                  </a:cubicBezTo>
                  <a:cubicBezTo>
                    <a:pt x="305" y="376"/>
                    <a:pt x="305" y="376"/>
                    <a:pt x="305" y="376"/>
                  </a:cubicBezTo>
                  <a:cubicBezTo>
                    <a:pt x="305" y="376"/>
                    <a:pt x="305" y="376"/>
                    <a:pt x="305" y="377"/>
                  </a:cubicBezTo>
                  <a:cubicBezTo>
                    <a:pt x="304" y="378"/>
                    <a:pt x="303" y="380"/>
                    <a:pt x="302" y="381"/>
                  </a:cubicBezTo>
                  <a:cubicBezTo>
                    <a:pt x="296" y="395"/>
                    <a:pt x="283" y="430"/>
                    <a:pt x="311" y="463"/>
                  </a:cubicBezTo>
                  <a:cubicBezTo>
                    <a:pt x="312" y="464"/>
                    <a:pt x="313" y="465"/>
                    <a:pt x="314" y="466"/>
                  </a:cubicBezTo>
                  <a:cubicBezTo>
                    <a:pt x="314" y="466"/>
                    <a:pt x="314" y="466"/>
                    <a:pt x="315" y="467"/>
                  </a:cubicBezTo>
                  <a:cubicBezTo>
                    <a:pt x="315" y="467"/>
                    <a:pt x="315" y="467"/>
                    <a:pt x="315" y="467"/>
                  </a:cubicBezTo>
                  <a:cubicBezTo>
                    <a:pt x="339" y="497"/>
                    <a:pt x="354" y="535"/>
                    <a:pt x="354" y="577"/>
                  </a:cubicBezTo>
                  <a:cubicBezTo>
                    <a:pt x="354" y="675"/>
                    <a:pt x="274" y="754"/>
                    <a:pt x="177" y="754"/>
                  </a:cubicBezTo>
                  <a:cubicBezTo>
                    <a:pt x="79" y="754"/>
                    <a:pt x="0" y="675"/>
                    <a:pt x="0" y="577"/>
                  </a:cubicBezTo>
                  <a:cubicBezTo>
                    <a:pt x="0" y="535"/>
                    <a:pt x="14" y="497"/>
                    <a:pt x="39" y="467"/>
                  </a:cubicBezTo>
                  <a:close/>
                </a:path>
              </a:pathLst>
            </a:custGeom>
            <a:solidFill>
              <a:srgbClr val="00C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11244263" y="3060700"/>
              <a:ext cx="228600" cy="1296987"/>
            </a:xfrm>
            <a:custGeom>
              <a:avLst/>
              <a:gdLst>
                <a:gd name="T0" fmla="*/ 13 w 129"/>
                <a:gd name="T1" fmla="*/ 342 h 732"/>
                <a:gd name="T2" fmla="*/ 56 w 129"/>
                <a:gd name="T3" fmla="*/ 385 h 732"/>
                <a:gd name="T4" fmla="*/ 56 w 129"/>
                <a:gd name="T5" fmla="*/ 234 h 732"/>
                <a:gd name="T6" fmla="*/ 3 w 129"/>
                <a:gd name="T7" fmla="*/ 182 h 732"/>
                <a:gd name="T8" fmla="*/ 3 w 129"/>
                <a:gd name="T9" fmla="*/ 172 h 732"/>
                <a:gd name="T10" fmla="*/ 13 w 129"/>
                <a:gd name="T11" fmla="*/ 172 h 732"/>
                <a:gd name="T12" fmla="*/ 56 w 129"/>
                <a:gd name="T13" fmla="*/ 215 h 732"/>
                <a:gd name="T14" fmla="*/ 56 w 129"/>
                <a:gd name="T15" fmla="*/ 7 h 732"/>
                <a:gd name="T16" fmla="*/ 63 w 129"/>
                <a:gd name="T17" fmla="*/ 0 h 732"/>
                <a:gd name="T18" fmla="*/ 70 w 129"/>
                <a:gd name="T19" fmla="*/ 7 h 732"/>
                <a:gd name="T20" fmla="*/ 70 w 129"/>
                <a:gd name="T21" fmla="*/ 132 h 732"/>
                <a:gd name="T22" fmla="*/ 112 w 129"/>
                <a:gd name="T23" fmla="*/ 90 h 732"/>
                <a:gd name="T24" fmla="*/ 122 w 129"/>
                <a:gd name="T25" fmla="*/ 90 h 732"/>
                <a:gd name="T26" fmla="*/ 122 w 129"/>
                <a:gd name="T27" fmla="*/ 100 h 732"/>
                <a:gd name="T28" fmla="*/ 70 w 129"/>
                <a:gd name="T29" fmla="*/ 152 h 732"/>
                <a:gd name="T30" fmla="*/ 70 w 129"/>
                <a:gd name="T31" fmla="*/ 303 h 732"/>
                <a:gd name="T32" fmla="*/ 117 w 129"/>
                <a:gd name="T33" fmla="*/ 256 h 732"/>
                <a:gd name="T34" fmla="*/ 127 w 129"/>
                <a:gd name="T35" fmla="*/ 256 h 732"/>
                <a:gd name="T36" fmla="*/ 127 w 129"/>
                <a:gd name="T37" fmla="*/ 266 h 732"/>
                <a:gd name="T38" fmla="*/ 70 w 129"/>
                <a:gd name="T39" fmla="*/ 323 h 732"/>
                <a:gd name="T40" fmla="*/ 70 w 129"/>
                <a:gd name="T41" fmla="*/ 725 h 732"/>
                <a:gd name="T42" fmla="*/ 63 w 129"/>
                <a:gd name="T43" fmla="*/ 732 h 732"/>
                <a:gd name="T44" fmla="*/ 56 w 129"/>
                <a:gd name="T45" fmla="*/ 725 h 732"/>
                <a:gd name="T46" fmla="*/ 56 w 129"/>
                <a:gd name="T47" fmla="*/ 405 h 732"/>
                <a:gd name="T48" fmla="*/ 3 w 129"/>
                <a:gd name="T49" fmla="*/ 352 h 732"/>
                <a:gd name="T50" fmla="*/ 3 w 129"/>
                <a:gd name="T51" fmla="*/ 342 h 732"/>
                <a:gd name="T52" fmla="*/ 13 w 129"/>
                <a:gd name="T53" fmla="*/ 34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732">
                  <a:moveTo>
                    <a:pt x="13" y="342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0" y="179"/>
                    <a:pt x="0" y="175"/>
                    <a:pt x="3" y="172"/>
                  </a:cubicBezTo>
                  <a:cubicBezTo>
                    <a:pt x="5" y="169"/>
                    <a:pt x="10" y="169"/>
                    <a:pt x="13" y="172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9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5" y="87"/>
                    <a:pt x="119" y="87"/>
                    <a:pt x="122" y="90"/>
                  </a:cubicBezTo>
                  <a:cubicBezTo>
                    <a:pt x="125" y="93"/>
                    <a:pt x="125" y="97"/>
                    <a:pt x="122" y="100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9" y="253"/>
                    <a:pt x="124" y="253"/>
                    <a:pt x="127" y="256"/>
                  </a:cubicBezTo>
                  <a:cubicBezTo>
                    <a:pt x="129" y="259"/>
                    <a:pt x="129" y="263"/>
                    <a:pt x="127" y="266"/>
                  </a:cubicBezTo>
                  <a:cubicBezTo>
                    <a:pt x="70" y="323"/>
                    <a:pt x="70" y="323"/>
                    <a:pt x="70" y="323"/>
                  </a:cubicBezTo>
                  <a:cubicBezTo>
                    <a:pt x="70" y="725"/>
                    <a:pt x="70" y="725"/>
                    <a:pt x="70" y="725"/>
                  </a:cubicBezTo>
                  <a:cubicBezTo>
                    <a:pt x="70" y="728"/>
                    <a:pt x="67" y="732"/>
                    <a:pt x="63" y="732"/>
                  </a:cubicBezTo>
                  <a:cubicBezTo>
                    <a:pt x="59" y="732"/>
                    <a:pt x="56" y="728"/>
                    <a:pt x="56" y="725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0" y="349"/>
                    <a:pt x="0" y="345"/>
                    <a:pt x="3" y="342"/>
                  </a:cubicBezTo>
                  <a:cubicBezTo>
                    <a:pt x="5" y="339"/>
                    <a:pt x="10" y="339"/>
                    <a:pt x="13" y="342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11228388" y="4340225"/>
              <a:ext cx="439738" cy="28575"/>
            </a:xfrm>
            <a:custGeom>
              <a:avLst/>
              <a:gdLst>
                <a:gd name="T0" fmla="*/ 240 w 248"/>
                <a:gd name="T1" fmla="*/ 16 h 16"/>
                <a:gd name="T2" fmla="*/ 8 w 248"/>
                <a:gd name="T3" fmla="*/ 16 h 16"/>
                <a:gd name="T4" fmla="*/ 0 w 248"/>
                <a:gd name="T5" fmla="*/ 8 h 16"/>
                <a:gd name="T6" fmla="*/ 8 w 248"/>
                <a:gd name="T7" fmla="*/ 0 h 16"/>
                <a:gd name="T8" fmla="*/ 240 w 248"/>
                <a:gd name="T9" fmla="*/ 0 h 16"/>
                <a:gd name="T10" fmla="*/ 248 w 248"/>
                <a:gd name="T11" fmla="*/ 8 h 16"/>
                <a:gd name="T12" fmla="*/ 240 w 24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6">
                  <a:moveTo>
                    <a:pt x="24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4" y="0"/>
                    <a:pt x="248" y="4"/>
                    <a:pt x="248" y="8"/>
                  </a:cubicBezTo>
                  <a:cubicBezTo>
                    <a:pt x="248" y="12"/>
                    <a:pt x="244" y="16"/>
                    <a:pt x="240" y="16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Freeform 16"/>
          <p:cNvSpPr/>
          <p:nvPr/>
        </p:nvSpPr>
        <p:spPr bwMode="auto">
          <a:xfrm>
            <a:off x="7388860" y="3638550"/>
            <a:ext cx="949325" cy="52387"/>
          </a:xfrm>
          <a:custGeom>
            <a:avLst/>
            <a:gdLst>
              <a:gd name="T0" fmla="*/ 522 w 536"/>
              <a:gd name="T1" fmla="*/ 30 h 30"/>
              <a:gd name="T2" fmla="*/ 14 w 536"/>
              <a:gd name="T3" fmla="*/ 30 h 30"/>
              <a:gd name="T4" fmla="*/ 0 w 536"/>
              <a:gd name="T5" fmla="*/ 16 h 30"/>
              <a:gd name="T6" fmla="*/ 0 w 536"/>
              <a:gd name="T7" fmla="*/ 14 h 30"/>
              <a:gd name="T8" fmla="*/ 14 w 536"/>
              <a:gd name="T9" fmla="*/ 0 h 30"/>
              <a:gd name="T10" fmla="*/ 522 w 536"/>
              <a:gd name="T11" fmla="*/ 0 h 30"/>
              <a:gd name="T12" fmla="*/ 536 w 536"/>
              <a:gd name="T13" fmla="*/ 14 h 30"/>
              <a:gd name="T14" fmla="*/ 536 w 536"/>
              <a:gd name="T15" fmla="*/ 16 h 30"/>
              <a:gd name="T16" fmla="*/ 522 w 536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6" h="30">
                <a:moveTo>
                  <a:pt x="522" y="30"/>
                </a:moveTo>
                <a:cubicBezTo>
                  <a:pt x="14" y="30"/>
                  <a:pt x="14" y="30"/>
                  <a:pt x="14" y="30"/>
                </a:cubicBezTo>
                <a:cubicBezTo>
                  <a:pt x="6" y="30"/>
                  <a:pt x="0" y="24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522" y="0"/>
                  <a:pt x="522" y="0"/>
                  <a:pt x="522" y="0"/>
                </a:cubicBezTo>
                <a:cubicBezTo>
                  <a:pt x="530" y="0"/>
                  <a:pt x="536" y="6"/>
                  <a:pt x="536" y="14"/>
                </a:cubicBezTo>
                <a:cubicBezTo>
                  <a:pt x="536" y="16"/>
                  <a:pt x="536" y="16"/>
                  <a:pt x="536" y="16"/>
                </a:cubicBezTo>
                <a:cubicBezTo>
                  <a:pt x="536" y="24"/>
                  <a:pt x="530" y="30"/>
                  <a:pt x="522" y="30"/>
                </a:cubicBezTo>
                <a:close/>
              </a:path>
            </a:pathLst>
          </a:custGeom>
          <a:solidFill>
            <a:srgbClr val="D7E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7"/>
          <p:cNvSpPr/>
          <p:nvPr/>
        </p:nvSpPr>
        <p:spPr bwMode="auto">
          <a:xfrm>
            <a:off x="7388860" y="3763963"/>
            <a:ext cx="563563" cy="53975"/>
          </a:xfrm>
          <a:custGeom>
            <a:avLst/>
            <a:gdLst>
              <a:gd name="T0" fmla="*/ 303 w 318"/>
              <a:gd name="T1" fmla="*/ 30 h 30"/>
              <a:gd name="T2" fmla="*/ 14 w 318"/>
              <a:gd name="T3" fmla="*/ 30 h 30"/>
              <a:gd name="T4" fmla="*/ 0 w 318"/>
              <a:gd name="T5" fmla="*/ 15 h 30"/>
              <a:gd name="T6" fmla="*/ 0 w 318"/>
              <a:gd name="T7" fmla="*/ 14 h 30"/>
              <a:gd name="T8" fmla="*/ 14 w 318"/>
              <a:gd name="T9" fmla="*/ 0 h 30"/>
              <a:gd name="T10" fmla="*/ 303 w 318"/>
              <a:gd name="T11" fmla="*/ 0 h 30"/>
              <a:gd name="T12" fmla="*/ 318 w 318"/>
              <a:gd name="T13" fmla="*/ 14 h 30"/>
              <a:gd name="T14" fmla="*/ 318 w 318"/>
              <a:gd name="T15" fmla="*/ 15 h 30"/>
              <a:gd name="T16" fmla="*/ 303 w 318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8" h="30">
                <a:moveTo>
                  <a:pt x="303" y="30"/>
                </a:moveTo>
                <a:cubicBezTo>
                  <a:pt x="14" y="30"/>
                  <a:pt x="14" y="30"/>
                  <a:pt x="14" y="30"/>
                </a:cubicBezTo>
                <a:cubicBezTo>
                  <a:pt x="6" y="30"/>
                  <a:pt x="0" y="23"/>
                  <a:pt x="0" y="1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303" y="0"/>
                  <a:pt x="303" y="0"/>
                  <a:pt x="303" y="0"/>
                </a:cubicBezTo>
                <a:cubicBezTo>
                  <a:pt x="311" y="0"/>
                  <a:pt x="318" y="6"/>
                  <a:pt x="318" y="14"/>
                </a:cubicBezTo>
                <a:cubicBezTo>
                  <a:pt x="318" y="15"/>
                  <a:pt x="318" y="15"/>
                  <a:pt x="318" y="15"/>
                </a:cubicBezTo>
                <a:cubicBezTo>
                  <a:pt x="318" y="23"/>
                  <a:pt x="311" y="30"/>
                  <a:pt x="303" y="30"/>
                </a:cubicBezTo>
                <a:close/>
              </a:path>
            </a:pathLst>
          </a:custGeom>
          <a:solidFill>
            <a:srgbClr val="D7E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7357110" y="3162300"/>
            <a:ext cx="338138" cy="339725"/>
          </a:xfrm>
          <a:prstGeom prst="ellipse">
            <a:avLst/>
          </a:prstGeom>
          <a:solidFill>
            <a:srgbClr val="D7E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9"/>
          <p:cNvSpPr/>
          <p:nvPr/>
        </p:nvSpPr>
        <p:spPr bwMode="auto">
          <a:xfrm>
            <a:off x="6361748" y="5177896"/>
            <a:ext cx="5049838" cy="23812"/>
          </a:xfrm>
          <a:custGeom>
            <a:avLst/>
            <a:gdLst>
              <a:gd name="T0" fmla="*/ 2843 w 2850"/>
              <a:gd name="T1" fmla="*/ 14 h 14"/>
              <a:gd name="T2" fmla="*/ 7 w 2850"/>
              <a:gd name="T3" fmla="*/ 14 h 14"/>
              <a:gd name="T4" fmla="*/ 0 w 2850"/>
              <a:gd name="T5" fmla="*/ 7 h 14"/>
              <a:gd name="T6" fmla="*/ 7 w 2850"/>
              <a:gd name="T7" fmla="*/ 0 h 14"/>
              <a:gd name="T8" fmla="*/ 2843 w 2850"/>
              <a:gd name="T9" fmla="*/ 0 h 14"/>
              <a:gd name="T10" fmla="*/ 2850 w 2850"/>
              <a:gd name="T11" fmla="*/ 7 h 14"/>
              <a:gd name="T12" fmla="*/ 2843 w 2850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50" h="14">
                <a:moveTo>
                  <a:pt x="2843" y="14"/>
                </a:moveTo>
                <a:cubicBezTo>
                  <a:pt x="7" y="14"/>
                  <a:pt x="7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843" y="0"/>
                  <a:pt x="2843" y="0"/>
                  <a:pt x="2843" y="0"/>
                </a:cubicBezTo>
                <a:cubicBezTo>
                  <a:pt x="2847" y="0"/>
                  <a:pt x="2850" y="3"/>
                  <a:pt x="2850" y="7"/>
                </a:cubicBezTo>
                <a:cubicBezTo>
                  <a:pt x="2850" y="11"/>
                  <a:pt x="2847" y="14"/>
                  <a:pt x="2843" y="14"/>
                </a:cubicBezTo>
                <a:close/>
              </a:path>
            </a:pathLst>
          </a:custGeom>
          <a:solidFill>
            <a:srgbClr val="CAD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0"/>
          <p:cNvSpPr/>
          <p:nvPr/>
        </p:nvSpPr>
        <p:spPr bwMode="auto">
          <a:xfrm>
            <a:off x="9641523" y="3181350"/>
            <a:ext cx="612775" cy="612775"/>
          </a:xfrm>
          <a:custGeom>
            <a:avLst/>
            <a:gdLst>
              <a:gd name="T0" fmla="*/ 284 w 346"/>
              <a:gd name="T1" fmla="*/ 346 h 346"/>
              <a:gd name="T2" fmla="*/ 63 w 346"/>
              <a:gd name="T3" fmla="*/ 346 h 346"/>
              <a:gd name="T4" fmla="*/ 0 w 346"/>
              <a:gd name="T5" fmla="*/ 284 h 346"/>
              <a:gd name="T6" fmla="*/ 0 w 346"/>
              <a:gd name="T7" fmla="*/ 63 h 346"/>
              <a:gd name="T8" fmla="*/ 63 w 346"/>
              <a:gd name="T9" fmla="*/ 0 h 346"/>
              <a:gd name="T10" fmla="*/ 284 w 346"/>
              <a:gd name="T11" fmla="*/ 0 h 346"/>
              <a:gd name="T12" fmla="*/ 346 w 346"/>
              <a:gd name="T13" fmla="*/ 63 h 346"/>
              <a:gd name="T14" fmla="*/ 346 w 346"/>
              <a:gd name="T15" fmla="*/ 284 h 346"/>
              <a:gd name="T16" fmla="*/ 284 w 346"/>
              <a:gd name="T17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6" h="346">
                <a:moveTo>
                  <a:pt x="284" y="346"/>
                </a:moveTo>
                <a:cubicBezTo>
                  <a:pt x="63" y="346"/>
                  <a:pt x="63" y="346"/>
                  <a:pt x="63" y="346"/>
                </a:cubicBezTo>
                <a:cubicBezTo>
                  <a:pt x="28" y="346"/>
                  <a:pt x="0" y="318"/>
                  <a:pt x="0" y="284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28"/>
                  <a:pt x="28" y="0"/>
                  <a:pt x="63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318" y="0"/>
                  <a:pt x="346" y="28"/>
                  <a:pt x="346" y="63"/>
                </a:cubicBezTo>
                <a:cubicBezTo>
                  <a:pt x="346" y="284"/>
                  <a:pt x="346" y="284"/>
                  <a:pt x="346" y="284"/>
                </a:cubicBezTo>
                <a:cubicBezTo>
                  <a:pt x="346" y="318"/>
                  <a:pt x="318" y="346"/>
                  <a:pt x="284" y="346"/>
                </a:cubicBezTo>
                <a:close/>
              </a:path>
            </a:pathLst>
          </a:custGeom>
          <a:solidFill>
            <a:srgbClr val="84B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1"/>
          <p:cNvSpPr/>
          <p:nvPr/>
        </p:nvSpPr>
        <p:spPr bwMode="auto">
          <a:xfrm>
            <a:off x="9192260" y="5467350"/>
            <a:ext cx="647700" cy="298450"/>
          </a:xfrm>
          <a:custGeom>
            <a:avLst/>
            <a:gdLst>
              <a:gd name="T0" fmla="*/ 321 w 365"/>
              <a:gd name="T1" fmla="*/ 168 h 168"/>
              <a:gd name="T2" fmla="*/ 45 w 365"/>
              <a:gd name="T3" fmla="*/ 168 h 168"/>
              <a:gd name="T4" fmla="*/ 0 w 365"/>
              <a:gd name="T5" fmla="*/ 124 h 168"/>
              <a:gd name="T6" fmla="*/ 0 w 365"/>
              <a:gd name="T7" fmla="*/ 45 h 168"/>
              <a:gd name="T8" fmla="*/ 45 w 365"/>
              <a:gd name="T9" fmla="*/ 0 h 168"/>
              <a:gd name="T10" fmla="*/ 321 w 365"/>
              <a:gd name="T11" fmla="*/ 0 h 168"/>
              <a:gd name="T12" fmla="*/ 365 w 365"/>
              <a:gd name="T13" fmla="*/ 45 h 168"/>
              <a:gd name="T14" fmla="*/ 365 w 365"/>
              <a:gd name="T15" fmla="*/ 124 h 168"/>
              <a:gd name="T16" fmla="*/ 321 w 365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5" h="168">
                <a:moveTo>
                  <a:pt x="321" y="168"/>
                </a:moveTo>
                <a:cubicBezTo>
                  <a:pt x="45" y="168"/>
                  <a:pt x="45" y="168"/>
                  <a:pt x="45" y="168"/>
                </a:cubicBezTo>
                <a:cubicBezTo>
                  <a:pt x="20" y="168"/>
                  <a:pt x="0" y="148"/>
                  <a:pt x="0" y="124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0" y="0"/>
                  <a:pt x="45" y="0"/>
                </a:cubicBezTo>
                <a:cubicBezTo>
                  <a:pt x="321" y="0"/>
                  <a:pt x="321" y="0"/>
                  <a:pt x="321" y="0"/>
                </a:cubicBezTo>
                <a:cubicBezTo>
                  <a:pt x="345" y="0"/>
                  <a:pt x="365" y="20"/>
                  <a:pt x="365" y="45"/>
                </a:cubicBezTo>
                <a:cubicBezTo>
                  <a:pt x="365" y="124"/>
                  <a:pt x="365" y="124"/>
                  <a:pt x="365" y="124"/>
                </a:cubicBezTo>
                <a:cubicBezTo>
                  <a:pt x="365" y="148"/>
                  <a:pt x="345" y="168"/>
                  <a:pt x="321" y="168"/>
                </a:cubicBezTo>
                <a:close/>
              </a:path>
            </a:pathLst>
          </a:custGeom>
          <a:solidFill>
            <a:srgbClr val="538D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2"/>
          <p:cNvSpPr/>
          <p:nvPr/>
        </p:nvSpPr>
        <p:spPr bwMode="auto">
          <a:xfrm>
            <a:off x="9192260" y="5387975"/>
            <a:ext cx="647700" cy="300037"/>
          </a:xfrm>
          <a:custGeom>
            <a:avLst/>
            <a:gdLst>
              <a:gd name="T0" fmla="*/ 321 w 365"/>
              <a:gd name="T1" fmla="*/ 169 h 169"/>
              <a:gd name="T2" fmla="*/ 45 w 365"/>
              <a:gd name="T3" fmla="*/ 169 h 169"/>
              <a:gd name="T4" fmla="*/ 0 w 365"/>
              <a:gd name="T5" fmla="*/ 124 h 169"/>
              <a:gd name="T6" fmla="*/ 0 w 365"/>
              <a:gd name="T7" fmla="*/ 45 h 169"/>
              <a:gd name="T8" fmla="*/ 45 w 365"/>
              <a:gd name="T9" fmla="*/ 0 h 169"/>
              <a:gd name="T10" fmla="*/ 321 w 365"/>
              <a:gd name="T11" fmla="*/ 0 h 169"/>
              <a:gd name="T12" fmla="*/ 365 w 365"/>
              <a:gd name="T13" fmla="*/ 45 h 169"/>
              <a:gd name="T14" fmla="*/ 365 w 365"/>
              <a:gd name="T15" fmla="*/ 124 h 169"/>
              <a:gd name="T16" fmla="*/ 321 w 365"/>
              <a:gd name="T1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5" h="169">
                <a:moveTo>
                  <a:pt x="321" y="169"/>
                </a:moveTo>
                <a:cubicBezTo>
                  <a:pt x="45" y="169"/>
                  <a:pt x="45" y="169"/>
                  <a:pt x="45" y="169"/>
                </a:cubicBezTo>
                <a:cubicBezTo>
                  <a:pt x="20" y="169"/>
                  <a:pt x="0" y="149"/>
                  <a:pt x="0" y="124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0" y="0"/>
                  <a:pt x="45" y="0"/>
                </a:cubicBezTo>
                <a:cubicBezTo>
                  <a:pt x="321" y="0"/>
                  <a:pt x="321" y="0"/>
                  <a:pt x="321" y="0"/>
                </a:cubicBezTo>
                <a:cubicBezTo>
                  <a:pt x="345" y="0"/>
                  <a:pt x="365" y="20"/>
                  <a:pt x="365" y="45"/>
                </a:cubicBezTo>
                <a:cubicBezTo>
                  <a:pt x="365" y="124"/>
                  <a:pt x="365" y="124"/>
                  <a:pt x="365" y="124"/>
                </a:cubicBezTo>
                <a:cubicBezTo>
                  <a:pt x="365" y="149"/>
                  <a:pt x="345" y="169"/>
                  <a:pt x="321" y="169"/>
                </a:cubicBezTo>
                <a:close/>
              </a:path>
            </a:pathLst>
          </a:custGeom>
          <a:solidFill>
            <a:srgbClr val="84B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0" name="组合 89"/>
          <p:cNvGrpSpPr/>
          <p:nvPr/>
        </p:nvGrpSpPr>
        <p:grpSpPr>
          <a:xfrm>
            <a:off x="9960610" y="3648075"/>
            <a:ext cx="1117600" cy="1898650"/>
            <a:chOff x="9744075" y="3648075"/>
            <a:chExt cx="1117600" cy="1898650"/>
          </a:xfrm>
        </p:grpSpPr>
        <p:sp>
          <p:nvSpPr>
            <p:cNvPr id="25" name="Freeform 23"/>
            <p:cNvSpPr/>
            <p:nvPr/>
          </p:nvSpPr>
          <p:spPr bwMode="auto">
            <a:xfrm>
              <a:off x="9744075" y="3648075"/>
              <a:ext cx="109538" cy="114300"/>
            </a:xfrm>
            <a:custGeom>
              <a:avLst/>
              <a:gdLst>
                <a:gd name="T0" fmla="*/ 31 w 62"/>
                <a:gd name="T1" fmla="*/ 0 h 64"/>
                <a:gd name="T2" fmla="*/ 62 w 62"/>
                <a:gd name="T3" fmla="*/ 32 h 64"/>
                <a:gd name="T4" fmla="*/ 31 w 62"/>
                <a:gd name="T5" fmla="*/ 64 h 64"/>
                <a:gd name="T6" fmla="*/ 0 w 62"/>
                <a:gd name="T7" fmla="*/ 31 h 64"/>
                <a:gd name="T8" fmla="*/ 31 w 6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4">
                  <a:moveTo>
                    <a:pt x="31" y="0"/>
                  </a:moveTo>
                  <a:cubicBezTo>
                    <a:pt x="48" y="0"/>
                    <a:pt x="62" y="15"/>
                    <a:pt x="62" y="32"/>
                  </a:cubicBezTo>
                  <a:cubicBezTo>
                    <a:pt x="62" y="50"/>
                    <a:pt x="48" y="64"/>
                    <a:pt x="31" y="64"/>
                  </a:cubicBezTo>
                  <a:cubicBezTo>
                    <a:pt x="14" y="64"/>
                    <a:pt x="0" y="49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10753725" y="4037013"/>
              <a:ext cx="107950" cy="115887"/>
            </a:xfrm>
            <a:custGeom>
              <a:avLst/>
              <a:gdLst>
                <a:gd name="T0" fmla="*/ 51 w 61"/>
                <a:gd name="T1" fmla="*/ 11 h 65"/>
                <a:gd name="T2" fmla="*/ 12 w 61"/>
                <a:gd name="T3" fmla="*/ 11 h 65"/>
                <a:gd name="T4" fmla="*/ 10 w 61"/>
                <a:gd name="T5" fmla="*/ 53 h 65"/>
                <a:gd name="T6" fmla="*/ 49 w 61"/>
                <a:gd name="T7" fmla="*/ 53 h 65"/>
                <a:gd name="T8" fmla="*/ 51 w 61"/>
                <a:gd name="T9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5">
                  <a:moveTo>
                    <a:pt x="51" y="11"/>
                  </a:moveTo>
                  <a:cubicBezTo>
                    <a:pt x="41" y="0"/>
                    <a:pt x="23" y="0"/>
                    <a:pt x="12" y="11"/>
                  </a:cubicBezTo>
                  <a:cubicBezTo>
                    <a:pt x="1" y="23"/>
                    <a:pt x="0" y="41"/>
                    <a:pt x="10" y="53"/>
                  </a:cubicBezTo>
                  <a:cubicBezTo>
                    <a:pt x="20" y="64"/>
                    <a:pt x="38" y="65"/>
                    <a:pt x="49" y="53"/>
                  </a:cubicBezTo>
                  <a:cubicBezTo>
                    <a:pt x="60" y="42"/>
                    <a:pt x="61" y="23"/>
                    <a:pt x="51" y="11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10347325" y="4095750"/>
              <a:ext cx="469900" cy="293687"/>
            </a:xfrm>
            <a:custGeom>
              <a:avLst/>
              <a:gdLst>
                <a:gd name="T0" fmla="*/ 142 w 265"/>
                <a:gd name="T1" fmla="*/ 102 h 166"/>
                <a:gd name="T2" fmla="*/ 41 w 265"/>
                <a:gd name="T3" fmla="*/ 15 h 166"/>
                <a:gd name="T4" fmla="*/ 7 w 265"/>
                <a:gd name="T5" fmla="*/ 26 h 166"/>
                <a:gd name="T6" fmla="*/ 18 w 265"/>
                <a:gd name="T7" fmla="*/ 66 h 166"/>
                <a:gd name="T8" fmla="*/ 119 w 265"/>
                <a:gd name="T9" fmla="*/ 153 h 166"/>
                <a:gd name="T10" fmla="*/ 180 w 265"/>
                <a:gd name="T11" fmla="*/ 144 h 166"/>
                <a:gd name="T12" fmla="*/ 265 w 265"/>
                <a:gd name="T13" fmla="*/ 39 h 166"/>
                <a:gd name="T14" fmla="*/ 224 w 265"/>
                <a:gd name="T15" fmla="*/ 0 h 166"/>
                <a:gd name="T16" fmla="*/ 142 w 265"/>
                <a:gd name="T1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166">
                  <a:moveTo>
                    <a:pt x="142" y="102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28" y="7"/>
                    <a:pt x="13" y="12"/>
                    <a:pt x="7" y="26"/>
                  </a:cubicBezTo>
                  <a:cubicBezTo>
                    <a:pt x="0" y="40"/>
                    <a:pt x="6" y="58"/>
                    <a:pt x="18" y="66"/>
                  </a:cubicBezTo>
                  <a:cubicBezTo>
                    <a:pt x="119" y="153"/>
                    <a:pt x="119" y="153"/>
                    <a:pt x="119" y="153"/>
                  </a:cubicBezTo>
                  <a:cubicBezTo>
                    <a:pt x="140" y="166"/>
                    <a:pt x="165" y="163"/>
                    <a:pt x="180" y="144"/>
                  </a:cubicBezTo>
                  <a:cubicBezTo>
                    <a:pt x="265" y="39"/>
                    <a:pt x="265" y="39"/>
                    <a:pt x="265" y="39"/>
                  </a:cubicBezTo>
                  <a:cubicBezTo>
                    <a:pt x="224" y="0"/>
                    <a:pt x="224" y="0"/>
                    <a:pt x="224" y="0"/>
                  </a:cubicBezTo>
                  <a:lnTo>
                    <a:pt x="142" y="102"/>
                  </a:ln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10183813" y="5357813"/>
              <a:ext cx="74613" cy="130175"/>
            </a:xfrm>
            <a:custGeom>
              <a:avLst/>
              <a:gdLst>
                <a:gd name="T0" fmla="*/ 3 w 47"/>
                <a:gd name="T1" fmla="*/ 82 h 82"/>
                <a:gd name="T2" fmla="*/ 47 w 47"/>
                <a:gd name="T3" fmla="*/ 79 h 82"/>
                <a:gd name="T4" fmla="*/ 47 w 47"/>
                <a:gd name="T5" fmla="*/ 0 h 82"/>
                <a:gd name="T6" fmla="*/ 0 w 47"/>
                <a:gd name="T7" fmla="*/ 2 h 82"/>
                <a:gd name="T8" fmla="*/ 3 w 47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2">
                  <a:moveTo>
                    <a:pt x="3" y="82"/>
                  </a:moveTo>
                  <a:lnTo>
                    <a:pt x="47" y="79"/>
                  </a:lnTo>
                  <a:lnTo>
                    <a:pt x="47" y="0"/>
                  </a:lnTo>
                  <a:lnTo>
                    <a:pt x="0" y="2"/>
                  </a:lnTo>
                  <a:lnTo>
                    <a:pt x="3" y="82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10071100" y="5461000"/>
              <a:ext cx="188913" cy="85725"/>
            </a:xfrm>
            <a:custGeom>
              <a:avLst/>
              <a:gdLst>
                <a:gd name="T0" fmla="*/ 0 w 107"/>
                <a:gd name="T1" fmla="*/ 48 h 48"/>
                <a:gd name="T2" fmla="*/ 107 w 107"/>
                <a:gd name="T3" fmla="*/ 47 h 48"/>
                <a:gd name="T4" fmla="*/ 106 w 107"/>
                <a:gd name="T5" fmla="*/ 0 h 48"/>
                <a:gd name="T6" fmla="*/ 42 w 107"/>
                <a:gd name="T7" fmla="*/ 1 h 48"/>
                <a:gd name="T8" fmla="*/ 0 w 107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48">
                  <a:moveTo>
                    <a:pt x="0" y="48"/>
                  </a:moveTo>
                  <a:cubicBezTo>
                    <a:pt x="107" y="47"/>
                    <a:pt x="107" y="47"/>
                    <a:pt x="107" y="47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18" y="1"/>
                    <a:pt x="0" y="22"/>
                    <a:pt x="0" y="48"/>
                  </a:cubicBezTo>
                  <a:close/>
                </a:path>
              </a:pathLst>
            </a:custGeom>
            <a:solidFill>
              <a:srgbClr val="241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10420350" y="5357813"/>
              <a:ext cx="87313" cy="130175"/>
            </a:xfrm>
            <a:custGeom>
              <a:avLst/>
              <a:gdLst>
                <a:gd name="T0" fmla="*/ 55 w 55"/>
                <a:gd name="T1" fmla="*/ 82 h 82"/>
                <a:gd name="T2" fmla="*/ 10 w 55"/>
                <a:gd name="T3" fmla="*/ 79 h 82"/>
                <a:gd name="T4" fmla="*/ 0 w 55"/>
                <a:gd name="T5" fmla="*/ 0 h 82"/>
                <a:gd name="T6" fmla="*/ 46 w 55"/>
                <a:gd name="T7" fmla="*/ 2 h 82"/>
                <a:gd name="T8" fmla="*/ 55 w 55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2">
                  <a:moveTo>
                    <a:pt x="55" y="82"/>
                  </a:moveTo>
                  <a:lnTo>
                    <a:pt x="10" y="79"/>
                  </a:lnTo>
                  <a:lnTo>
                    <a:pt x="0" y="0"/>
                  </a:lnTo>
                  <a:lnTo>
                    <a:pt x="46" y="2"/>
                  </a:lnTo>
                  <a:lnTo>
                    <a:pt x="55" y="82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10433050" y="5461000"/>
              <a:ext cx="190500" cy="85725"/>
            </a:xfrm>
            <a:custGeom>
              <a:avLst/>
              <a:gdLst>
                <a:gd name="T0" fmla="*/ 108 w 108"/>
                <a:gd name="T1" fmla="*/ 48 h 48"/>
                <a:gd name="T2" fmla="*/ 5 w 108"/>
                <a:gd name="T3" fmla="*/ 47 h 48"/>
                <a:gd name="T4" fmla="*/ 0 w 108"/>
                <a:gd name="T5" fmla="*/ 0 h 48"/>
                <a:gd name="T6" fmla="*/ 66 w 108"/>
                <a:gd name="T7" fmla="*/ 1 h 48"/>
                <a:gd name="T8" fmla="*/ 108 w 10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48">
                  <a:moveTo>
                    <a:pt x="108" y="48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90" y="1"/>
                    <a:pt x="108" y="22"/>
                    <a:pt x="108" y="48"/>
                  </a:cubicBezTo>
                  <a:close/>
                </a:path>
              </a:pathLst>
            </a:custGeom>
            <a:solidFill>
              <a:srgbClr val="241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10182225" y="4494213"/>
              <a:ext cx="265113" cy="192087"/>
            </a:xfrm>
            <a:custGeom>
              <a:avLst/>
              <a:gdLst>
                <a:gd name="T0" fmla="*/ 0 w 167"/>
                <a:gd name="T1" fmla="*/ 6 h 121"/>
                <a:gd name="T2" fmla="*/ 80 w 167"/>
                <a:gd name="T3" fmla="*/ 4 h 121"/>
                <a:gd name="T4" fmla="*/ 87 w 167"/>
                <a:gd name="T5" fmla="*/ 4 h 121"/>
                <a:gd name="T6" fmla="*/ 166 w 167"/>
                <a:gd name="T7" fmla="*/ 0 h 121"/>
                <a:gd name="T8" fmla="*/ 167 w 167"/>
                <a:gd name="T9" fmla="*/ 115 h 121"/>
                <a:gd name="T10" fmla="*/ 6 w 167"/>
                <a:gd name="T11" fmla="*/ 121 h 121"/>
                <a:gd name="T12" fmla="*/ 0 w 167"/>
                <a:gd name="T13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121">
                  <a:moveTo>
                    <a:pt x="0" y="6"/>
                  </a:moveTo>
                  <a:lnTo>
                    <a:pt x="80" y="4"/>
                  </a:lnTo>
                  <a:lnTo>
                    <a:pt x="87" y="4"/>
                  </a:lnTo>
                  <a:lnTo>
                    <a:pt x="166" y="0"/>
                  </a:lnTo>
                  <a:lnTo>
                    <a:pt x="167" y="115"/>
                  </a:lnTo>
                  <a:lnTo>
                    <a:pt x="6" y="12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10325100" y="4494213"/>
              <a:ext cx="200025" cy="923925"/>
            </a:xfrm>
            <a:custGeom>
              <a:avLst/>
              <a:gdLst>
                <a:gd name="T0" fmla="*/ 49 w 113"/>
                <a:gd name="T1" fmla="*/ 521 h 521"/>
                <a:gd name="T2" fmla="*/ 113 w 113"/>
                <a:gd name="T3" fmla="*/ 521 h 521"/>
                <a:gd name="T4" fmla="*/ 79 w 113"/>
                <a:gd name="T5" fmla="*/ 255 h 521"/>
                <a:gd name="T6" fmla="*/ 68 w 113"/>
                <a:gd name="T7" fmla="*/ 0 h 521"/>
                <a:gd name="T8" fmla="*/ 0 w 113"/>
                <a:gd name="T9" fmla="*/ 11 h 521"/>
                <a:gd name="T10" fmla="*/ 10 w 113"/>
                <a:gd name="T11" fmla="*/ 258 h 521"/>
                <a:gd name="T12" fmla="*/ 10 w 113"/>
                <a:gd name="T13" fmla="*/ 266 h 521"/>
                <a:gd name="T14" fmla="*/ 49 w 113"/>
                <a:gd name="T15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521">
                  <a:moveTo>
                    <a:pt x="49" y="521"/>
                  </a:moveTo>
                  <a:cubicBezTo>
                    <a:pt x="113" y="521"/>
                    <a:pt x="113" y="521"/>
                    <a:pt x="113" y="521"/>
                  </a:cubicBezTo>
                  <a:cubicBezTo>
                    <a:pt x="79" y="255"/>
                    <a:pt x="79" y="255"/>
                    <a:pt x="79" y="255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" y="258"/>
                    <a:pt x="10" y="258"/>
                    <a:pt x="10" y="258"/>
                  </a:cubicBezTo>
                  <a:cubicBezTo>
                    <a:pt x="9" y="260"/>
                    <a:pt x="10" y="263"/>
                    <a:pt x="10" y="266"/>
                  </a:cubicBezTo>
                  <a:lnTo>
                    <a:pt x="49" y="521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10131425" y="4503738"/>
              <a:ext cx="184150" cy="911225"/>
            </a:xfrm>
            <a:custGeom>
              <a:avLst/>
              <a:gdLst>
                <a:gd name="T0" fmla="*/ 18 w 104"/>
                <a:gd name="T1" fmla="*/ 513 h 514"/>
                <a:gd name="T2" fmla="*/ 79 w 104"/>
                <a:gd name="T3" fmla="*/ 514 h 514"/>
                <a:gd name="T4" fmla="*/ 70 w 104"/>
                <a:gd name="T5" fmla="*/ 261 h 514"/>
                <a:gd name="T6" fmla="*/ 104 w 104"/>
                <a:gd name="T7" fmla="*/ 8 h 514"/>
                <a:gd name="T8" fmla="*/ 29 w 104"/>
                <a:gd name="T9" fmla="*/ 0 h 514"/>
                <a:gd name="T10" fmla="*/ 0 w 104"/>
                <a:gd name="T11" fmla="*/ 256 h 514"/>
                <a:gd name="T12" fmla="*/ 0 w 104"/>
                <a:gd name="T13" fmla="*/ 264 h 514"/>
                <a:gd name="T14" fmla="*/ 18 w 104"/>
                <a:gd name="T15" fmla="*/ 51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514">
                  <a:moveTo>
                    <a:pt x="18" y="513"/>
                  </a:moveTo>
                  <a:cubicBezTo>
                    <a:pt x="79" y="514"/>
                    <a:pt x="79" y="514"/>
                    <a:pt x="79" y="514"/>
                  </a:cubicBezTo>
                  <a:cubicBezTo>
                    <a:pt x="70" y="261"/>
                    <a:pt x="70" y="261"/>
                    <a:pt x="70" y="261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59"/>
                    <a:pt x="0" y="261"/>
                    <a:pt x="0" y="264"/>
                  </a:cubicBezTo>
                  <a:lnTo>
                    <a:pt x="18" y="513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10279063" y="4041775"/>
              <a:ext cx="71438" cy="98425"/>
            </a:xfrm>
            <a:prstGeom prst="rect">
              <a:avLst/>
            </a:pr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10193338" y="3957638"/>
              <a:ext cx="47625" cy="49212"/>
            </a:xfrm>
            <a:prstGeom prst="ellipse">
              <a:avLst/>
            </a:pr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10390188" y="3957638"/>
              <a:ext cx="47625" cy="49212"/>
            </a:xfrm>
            <a:prstGeom prst="ellipse">
              <a:avLst/>
            </a:pr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10213975" y="3860800"/>
              <a:ext cx="203200" cy="201612"/>
            </a:xfrm>
            <a:prstGeom prst="ellipse">
              <a:avLst/>
            </a:prstGeom>
            <a:solidFill>
              <a:srgbClr val="072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10171113" y="4110038"/>
              <a:ext cx="284163" cy="406400"/>
            </a:xfrm>
            <a:custGeom>
              <a:avLst/>
              <a:gdLst>
                <a:gd name="T0" fmla="*/ 155 w 161"/>
                <a:gd name="T1" fmla="*/ 229 h 229"/>
                <a:gd name="T2" fmla="*/ 6 w 161"/>
                <a:gd name="T3" fmla="*/ 229 h 229"/>
                <a:gd name="T4" fmla="*/ 0 w 161"/>
                <a:gd name="T5" fmla="*/ 53 h 229"/>
                <a:gd name="T6" fmla="*/ 46 w 161"/>
                <a:gd name="T7" fmla="*/ 0 h 229"/>
                <a:gd name="T8" fmla="*/ 115 w 161"/>
                <a:gd name="T9" fmla="*/ 0 h 229"/>
                <a:gd name="T10" fmla="*/ 161 w 161"/>
                <a:gd name="T11" fmla="*/ 53 h 229"/>
                <a:gd name="T12" fmla="*/ 155 w 161"/>
                <a:gd name="T1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229">
                  <a:moveTo>
                    <a:pt x="155" y="229"/>
                  </a:moveTo>
                  <a:cubicBezTo>
                    <a:pt x="6" y="229"/>
                    <a:pt x="6" y="229"/>
                    <a:pt x="6" y="22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18" y="0"/>
                    <a:pt x="4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3" y="0"/>
                    <a:pt x="161" y="24"/>
                    <a:pt x="161" y="53"/>
                  </a:cubicBezTo>
                  <a:lnTo>
                    <a:pt x="155" y="229"/>
                  </a:ln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9786938" y="3708400"/>
              <a:ext cx="476250" cy="515937"/>
            </a:xfrm>
            <a:custGeom>
              <a:avLst/>
              <a:gdLst>
                <a:gd name="T0" fmla="*/ 225 w 268"/>
                <a:gd name="T1" fmla="*/ 291 h 291"/>
                <a:gd name="T2" fmla="*/ 112 w 268"/>
                <a:gd name="T3" fmla="*/ 174 h 291"/>
                <a:gd name="T4" fmla="*/ 111 w 268"/>
                <a:gd name="T5" fmla="*/ 172 h 291"/>
                <a:gd name="T6" fmla="*/ 0 w 268"/>
                <a:gd name="T7" fmla="*/ 39 h 291"/>
                <a:gd name="T8" fmla="*/ 47 w 268"/>
                <a:gd name="T9" fmla="*/ 0 h 291"/>
                <a:gd name="T10" fmla="*/ 157 w 268"/>
                <a:gd name="T11" fmla="*/ 132 h 291"/>
                <a:gd name="T12" fmla="*/ 268 w 268"/>
                <a:gd name="T13" fmla="*/ 248 h 291"/>
                <a:gd name="T14" fmla="*/ 225 w 268"/>
                <a:gd name="T15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291">
                  <a:moveTo>
                    <a:pt x="225" y="291"/>
                  </a:moveTo>
                  <a:cubicBezTo>
                    <a:pt x="112" y="174"/>
                    <a:pt x="112" y="174"/>
                    <a:pt x="112" y="174"/>
                  </a:cubicBezTo>
                  <a:cubicBezTo>
                    <a:pt x="112" y="173"/>
                    <a:pt x="111" y="173"/>
                    <a:pt x="111" y="17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57" y="132"/>
                    <a:pt x="157" y="132"/>
                    <a:pt x="157" y="132"/>
                  </a:cubicBezTo>
                  <a:cubicBezTo>
                    <a:pt x="268" y="248"/>
                    <a:pt x="268" y="248"/>
                    <a:pt x="268" y="248"/>
                  </a:cubicBezTo>
                  <a:lnTo>
                    <a:pt x="225" y="291"/>
                  </a:ln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1" name="Freeform 59"/>
          <p:cNvSpPr/>
          <p:nvPr/>
        </p:nvSpPr>
        <p:spPr bwMode="auto">
          <a:xfrm>
            <a:off x="8079423" y="5064125"/>
            <a:ext cx="1554163" cy="119062"/>
          </a:xfrm>
          <a:custGeom>
            <a:avLst/>
            <a:gdLst>
              <a:gd name="T0" fmla="*/ 877 w 877"/>
              <a:gd name="T1" fmla="*/ 67 h 67"/>
              <a:gd name="T2" fmla="*/ 0 w 877"/>
              <a:gd name="T3" fmla="*/ 67 h 67"/>
              <a:gd name="T4" fmla="*/ 0 w 877"/>
              <a:gd name="T5" fmla="*/ 67 h 67"/>
              <a:gd name="T6" fmla="*/ 67 w 877"/>
              <a:gd name="T7" fmla="*/ 0 h 67"/>
              <a:gd name="T8" fmla="*/ 809 w 877"/>
              <a:gd name="T9" fmla="*/ 0 h 67"/>
              <a:gd name="T10" fmla="*/ 877 w 877"/>
              <a:gd name="T11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7" h="67">
                <a:moveTo>
                  <a:pt x="877" y="67"/>
                </a:moveTo>
                <a:cubicBezTo>
                  <a:pt x="0" y="67"/>
                  <a:pt x="0" y="67"/>
                  <a:pt x="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30"/>
                  <a:pt x="30" y="0"/>
                  <a:pt x="67" y="0"/>
                </a:cubicBezTo>
                <a:cubicBezTo>
                  <a:pt x="809" y="0"/>
                  <a:pt x="809" y="0"/>
                  <a:pt x="809" y="0"/>
                </a:cubicBezTo>
                <a:cubicBezTo>
                  <a:pt x="846" y="0"/>
                  <a:pt x="877" y="30"/>
                  <a:pt x="877" y="67"/>
                </a:cubicBezTo>
                <a:close/>
              </a:path>
            </a:pathLst>
          </a:custGeom>
          <a:solidFill>
            <a:srgbClr val="C1DD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6364923" y="4359275"/>
            <a:ext cx="1019175" cy="1544637"/>
            <a:chOff x="6148388" y="4359275"/>
            <a:chExt cx="1019175" cy="1544637"/>
          </a:xfrm>
        </p:grpSpPr>
        <p:sp>
          <p:nvSpPr>
            <p:cNvPr id="62" name="Freeform 60"/>
            <p:cNvSpPr/>
            <p:nvPr/>
          </p:nvSpPr>
          <p:spPr bwMode="auto">
            <a:xfrm>
              <a:off x="6848475" y="5580063"/>
              <a:ext cx="88900" cy="165100"/>
            </a:xfrm>
            <a:custGeom>
              <a:avLst/>
              <a:gdLst>
                <a:gd name="T0" fmla="*/ 7 w 50"/>
                <a:gd name="T1" fmla="*/ 93 h 93"/>
                <a:gd name="T2" fmla="*/ 0 w 50"/>
                <a:gd name="T3" fmla="*/ 9 h 93"/>
                <a:gd name="T4" fmla="*/ 42 w 50"/>
                <a:gd name="T5" fmla="*/ 0 h 93"/>
                <a:gd name="T6" fmla="*/ 50 w 50"/>
                <a:gd name="T7" fmla="*/ 85 h 93"/>
                <a:gd name="T8" fmla="*/ 7 w 50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7" y="93"/>
                  </a:moveTo>
                  <a:cubicBezTo>
                    <a:pt x="7" y="90"/>
                    <a:pt x="0" y="9"/>
                    <a:pt x="0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85"/>
                    <a:pt x="50" y="85"/>
                    <a:pt x="50" y="85"/>
                  </a:cubicBezTo>
                  <a:lnTo>
                    <a:pt x="7" y="93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1"/>
            <p:cNvSpPr/>
            <p:nvPr/>
          </p:nvSpPr>
          <p:spPr bwMode="auto">
            <a:xfrm>
              <a:off x="6854825" y="5675313"/>
              <a:ext cx="222250" cy="101600"/>
            </a:xfrm>
            <a:custGeom>
              <a:avLst/>
              <a:gdLst>
                <a:gd name="T0" fmla="*/ 125 w 125"/>
                <a:gd name="T1" fmla="*/ 33 h 57"/>
                <a:gd name="T2" fmla="*/ 7 w 125"/>
                <a:gd name="T3" fmla="*/ 57 h 57"/>
                <a:gd name="T4" fmla="*/ 0 w 125"/>
                <a:gd name="T5" fmla="*/ 21 h 57"/>
                <a:gd name="T6" fmla="*/ 81 w 125"/>
                <a:gd name="T7" fmla="*/ 5 h 57"/>
                <a:gd name="T8" fmla="*/ 125 w 125"/>
                <a:gd name="T9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57">
                  <a:moveTo>
                    <a:pt x="125" y="33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101" y="0"/>
                    <a:pt x="120" y="13"/>
                    <a:pt x="125" y="33"/>
                  </a:cubicBezTo>
                  <a:close/>
                </a:path>
              </a:pathLst>
            </a:custGeom>
            <a:solidFill>
              <a:srgbClr val="0E0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2"/>
            <p:cNvSpPr/>
            <p:nvPr/>
          </p:nvSpPr>
          <p:spPr bwMode="auto">
            <a:xfrm>
              <a:off x="6464300" y="4935538"/>
              <a:ext cx="482600" cy="708025"/>
            </a:xfrm>
            <a:custGeom>
              <a:avLst/>
              <a:gdLst>
                <a:gd name="T0" fmla="*/ 68 w 273"/>
                <a:gd name="T1" fmla="*/ 0 h 399"/>
                <a:gd name="T2" fmla="*/ 233 w 273"/>
                <a:gd name="T3" fmla="*/ 126 h 399"/>
                <a:gd name="T4" fmla="*/ 238 w 273"/>
                <a:gd name="T5" fmla="*/ 130 h 399"/>
                <a:gd name="T6" fmla="*/ 253 w 273"/>
                <a:gd name="T7" fmla="*/ 158 h 399"/>
                <a:gd name="T8" fmla="*/ 273 w 273"/>
                <a:gd name="T9" fmla="*/ 390 h 399"/>
                <a:gd name="T10" fmla="*/ 215 w 273"/>
                <a:gd name="T11" fmla="*/ 399 h 399"/>
                <a:gd name="T12" fmla="*/ 175 w 273"/>
                <a:gd name="T13" fmla="*/ 160 h 399"/>
                <a:gd name="T14" fmla="*/ 196 w 273"/>
                <a:gd name="T15" fmla="*/ 191 h 399"/>
                <a:gd name="T16" fmla="*/ 0 w 273"/>
                <a:gd name="T17" fmla="*/ 110 h 399"/>
                <a:gd name="T18" fmla="*/ 68 w 273"/>
                <a:gd name="T1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399">
                  <a:moveTo>
                    <a:pt x="68" y="0"/>
                  </a:moveTo>
                  <a:cubicBezTo>
                    <a:pt x="233" y="126"/>
                    <a:pt x="233" y="126"/>
                    <a:pt x="233" y="126"/>
                  </a:cubicBezTo>
                  <a:cubicBezTo>
                    <a:pt x="238" y="130"/>
                    <a:pt x="238" y="130"/>
                    <a:pt x="238" y="130"/>
                  </a:cubicBezTo>
                  <a:cubicBezTo>
                    <a:pt x="247" y="137"/>
                    <a:pt x="252" y="147"/>
                    <a:pt x="253" y="158"/>
                  </a:cubicBezTo>
                  <a:cubicBezTo>
                    <a:pt x="273" y="390"/>
                    <a:pt x="273" y="390"/>
                    <a:pt x="273" y="390"/>
                  </a:cubicBezTo>
                  <a:cubicBezTo>
                    <a:pt x="215" y="399"/>
                    <a:pt x="215" y="399"/>
                    <a:pt x="215" y="399"/>
                  </a:cubicBezTo>
                  <a:cubicBezTo>
                    <a:pt x="175" y="160"/>
                    <a:pt x="175" y="160"/>
                    <a:pt x="175" y="16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52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3"/>
            <p:cNvSpPr/>
            <p:nvPr/>
          </p:nvSpPr>
          <p:spPr bwMode="auto">
            <a:xfrm>
              <a:off x="6253163" y="4583113"/>
              <a:ext cx="428625" cy="485775"/>
            </a:xfrm>
            <a:custGeom>
              <a:avLst/>
              <a:gdLst>
                <a:gd name="T0" fmla="*/ 81 w 242"/>
                <a:gd name="T1" fmla="*/ 274 h 274"/>
                <a:gd name="T2" fmla="*/ 223 w 242"/>
                <a:gd name="T3" fmla="*/ 224 h 274"/>
                <a:gd name="T4" fmla="*/ 238 w 242"/>
                <a:gd name="T5" fmla="*/ 196 h 274"/>
                <a:gd name="T6" fmla="*/ 178 w 242"/>
                <a:gd name="T7" fmla="*/ 0 h 274"/>
                <a:gd name="T8" fmla="*/ 64 w 242"/>
                <a:gd name="T9" fmla="*/ 36 h 274"/>
                <a:gd name="T10" fmla="*/ 13 w 242"/>
                <a:gd name="T11" fmla="*/ 132 h 274"/>
                <a:gd name="T12" fmla="*/ 81 w 242"/>
                <a:gd name="T13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74">
                  <a:moveTo>
                    <a:pt x="81" y="274"/>
                  </a:moveTo>
                  <a:cubicBezTo>
                    <a:pt x="223" y="224"/>
                    <a:pt x="223" y="224"/>
                    <a:pt x="223" y="224"/>
                  </a:cubicBezTo>
                  <a:cubicBezTo>
                    <a:pt x="235" y="220"/>
                    <a:pt x="242" y="207"/>
                    <a:pt x="238" y="196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23" y="48"/>
                    <a:pt x="0" y="92"/>
                    <a:pt x="13" y="132"/>
                  </a:cubicBezTo>
                  <a:lnTo>
                    <a:pt x="81" y="274"/>
                  </a:lnTo>
                  <a:close/>
                </a:path>
              </a:pathLst>
            </a:custGeom>
            <a:solidFill>
              <a:srgbClr val="F7C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/>
            <p:nvPr/>
          </p:nvSpPr>
          <p:spPr bwMode="auto">
            <a:xfrm>
              <a:off x="6508750" y="4443413"/>
              <a:ext cx="658813" cy="658812"/>
            </a:xfrm>
            <a:custGeom>
              <a:avLst/>
              <a:gdLst>
                <a:gd name="T0" fmla="*/ 323 w 372"/>
                <a:gd name="T1" fmla="*/ 315 h 372"/>
                <a:gd name="T2" fmla="*/ 127 w 372"/>
                <a:gd name="T3" fmla="*/ 364 h 372"/>
                <a:gd name="T4" fmla="*/ 57 w 372"/>
                <a:gd name="T5" fmla="*/ 323 h 372"/>
                <a:gd name="T6" fmla="*/ 8 w 372"/>
                <a:gd name="T7" fmla="*/ 127 h 372"/>
                <a:gd name="T8" fmla="*/ 50 w 372"/>
                <a:gd name="T9" fmla="*/ 57 h 372"/>
                <a:gd name="T10" fmla="*/ 246 w 372"/>
                <a:gd name="T11" fmla="*/ 8 h 372"/>
                <a:gd name="T12" fmla="*/ 315 w 372"/>
                <a:gd name="T13" fmla="*/ 49 h 372"/>
                <a:gd name="T14" fmla="*/ 365 w 372"/>
                <a:gd name="T15" fmla="*/ 246 h 372"/>
                <a:gd name="T16" fmla="*/ 323 w 372"/>
                <a:gd name="T17" fmla="*/ 31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372">
                  <a:moveTo>
                    <a:pt x="323" y="315"/>
                  </a:moveTo>
                  <a:cubicBezTo>
                    <a:pt x="127" y="364"/>
                    <a:pt x="127" y="364"/>
                    <a:pt x="127" y="364"/>
                  </a:cubicBezTo>
                  <a:cubicBezTo>
                    <a:pt x="96" y="372"/>
                    <a:pt x="65" y="354"/>
                    <a:pt x="57" y="323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0" y="96"/>
                    <a:pt x="19" y="65"/>
                    <a:pt x="50" y="57"/>
                  </a:cubicBezTo>
                  <a:cubicBezTo>
                    <a:pt x="246" y="8"/>
                    <a:pt x="246" y="8"/>
                    <a:pt x="246" y="8"/>
                  </a:cubicBezTo>
                  <a:cubicBezTo>
                    <a:pt x="277" y="0"/>
                    <a:pt x="308" y="19"/>
                    <a:pt x="315" y="49"/>
                  </a:cubicBezTo>
                  <a:cubicBezTo>
                    <a:pt x="365" y="246"/>
                    <a:pt x="365" y="246"/>
                    <a:pt x="365" y="246"/>
                  </a:cubicBezTo>
                  <a:cubicBezTo>
                    <a:pt x="372" y="276"/>
                    <a:pt x="354" y="307"/>
                    <a:pt x="323" y="315"/>
                  </a:cubicBezTo>
                  <a:close/>
                </a:path>
              </a:pathLst>
            </a:cu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/>
            <p:nvPr/>
          </p:nvSpPr>
          <p:spPr bwMode="auto">
            <a:xfrm>
              <a:off x="6394450" y="5716588"/>
              <a:ext cx="98425" cy="153987"/>
            </a:xfrm>
            <a:custGeom>
              <a:avLst/>
              <a:gdLst>
                <a:gd name="T0" fmla="*/ 0 w 55"/>
                <a:gd name="T1" fmla="*/ 84 h 87"/>
                <a:gd name="T2" fmla="*/ 12 w 55"/>
                <a:gd name="T3" fmla="*/ 0 h 87"/>
                <a:gd name="T4" fmla="*/ 55 w 55"/>
                <a:gd name="T5" fmla="*/ 3 h 87"/>
                <a:gd name="T6" fmla="*/ 43 w 55"/>
                <a:gd name="T7" fmla="*/ 87 h 87"/>
                <a:gd name="T8" fmla="*/ 0 w 55"/>
                <a:gd name="T9" fmla="*/ 8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7">
                  <a:moveTo>
                    <a:pt x="0" y="84"/>
                  </a:moveTo>
                  <a:cubicBezTo>
                    <a:pt x="1" y="80"/>
                    <a:pt x="12" y="0"/>
                    <a:pt x="12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43" y="87"/>
                    <a:pt x="43" y="87"/>
                    <a:pt x="43" y="87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6"/>
            <p:cNvSpPr/>
            <p:nvPr/>
          </p:nvSpPr>
          <p:spPr bwMode="auto">
            <a:xfrm>
              <a:off x="6394450" y="5838825"/>
              <a:ext cx="211138" cy="65087"/>
            </a:xfrm>
            <a:custGeom>
              <a:avLst/>
              <a:gdLst>
                <a:gd name="T0" fmla="*/ 119 w 119"/>
                <a:gd name="T1" fmla="*/ 37 h 37"/>
                <a:gd name="T2" fmla="*/ 0 w 119"/>
                <a:gd name="T3" fmla="*/ 37 h 37"/>
                <a:gd name="T4" fmla="*/ 0 w 119"/>
                <a:gd name="T5" fmla="*/ 0 h 37"/>
                <a:gd name="T6" fmla="*/ 83 w 119"/>
                <a:gd name="T7" fmla="*/ 0 h 37"/>
                <a:gd name="T8" fmla="*/ 119 w 119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7">
                  <a:moveTo>
                    <a:pt x="119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03" y="0"/>
                    <a:pt x="119" y="17"/>
                    <a:pt x="119" y="37"/>
                  </a:cubicBezTo>
                  <a:close/>
                </a:path>
              </a:pathLst>
            </a:custGeom>
            <a:solidFill>
              <a:srgbClr val="241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7"/>
            <p:cNvSpPr/>
            <p:nvPr/>
          </p:nvSpPr>
          <p:spPr bwMode="auto">
            <a:xfrm>
              <a:off x="6394450" y="4992688"/>
              <a:ext cx="215900" cy="788987"/>
            </a:xfrm>
            <a:custGeom>
              <a:avLst/>
              <a:gdLst>
                <a:gd name="T0" fmla="*/ 99 w 122"/>
                <a:gd name="T1" fmla="*/ 0 h 445"/>
                <a:gd name="T2" fmla="*/ 120 w 122"/>
                <a:gd name="T3" fmla="*/ 167 h 445"/>
                <a:gd name="T4" fmla="*/ 122 w 122"/>
                <a:gd name="T5" fmla="*/ 175 h 445"/>
                <a:gd name="T6" fmla="*/ 121 w 122"/>
                <a:gd name="T7" fmla="*/ 187 h 445"/>
                <a:gd name="T8" fmla="*/ 67 w 122"/>
                <a:gd name="T9" fmla="*/ 445 h 445"/>
                <a:gd name="T10" fmla="*/ 3 w 122"/>
                <a:gd name="T11" fmla="*/ 441 h 445"/>
                <a:gd name="T12" fmla="*/ 38 w 122"/>
                <a:gd name="T13" fmla="*/ 179 h 445"/>
                <a:gd name="T14" fmla="*/ 40 w 122"/>
                <a:gd name="T15" fmla="*/ 200 h 445"/>
                <a:gd name="T16" fmla="*/ 0 w 122"/>
                <a:gd name="T17" fmla="*/ 37 h 445"/>
                <a:gd name="T18" fmla="*/ 99 w 122"/>
                <a:gd name="T1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445">
                  <a:moveTo>
                    <a:pt x="99" y="0"/>
                  </a:moveTo>
                  <a:cubicBezTo>
                    <a:pt x="120" y="167"/>
                    <a:pt x="120" y="167"/>
                    <a:pt x="120" y="167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9"/>
                    <a:pt x="122" y="184"/>
                    <a:pt x="121" y="187"/>
                  </a:cubicBezTo>
                  <a:cubicBezTo>
                    <a:pt x="67" y="445"/>
                    <a:pt x="67" y="445"/>
                    <a:pt x="67" y="445"/>
                  </a:cubicBezTo>
                  <a:cubicBezTo>
                    <a:pt x="3" y="441"/>
                    <a:pt x="3" y="441"/>
                    <a:pt x="3" y="441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8"/>
            <p:cNvSpPr/>
            <p:nvPr/>
          </p:nvSpPr>
          <p:spPr bwMode="auto">
            <a:xfrm>
              <a:off x="6783388" y="4778375"/>
              <a:ext cx="109538" cy="109537"/>
            </a:xfrm>
            <a:custGeom>
              <a:avLst/>
              <a:gdLst>
                <a:gd name="T0" fmla="*/ 59 w 62"/>
                <a:gd name="T1" fmla="*/ 37 h 62"/>
                <a:gd name="T2" fmla="*/ 25 w 62"/>
                <a:gd name="T3" fmla="*/ 58 h 62"/>
                <a:gd name="T4" fmla="*/ 4 w 62"/>
                <a:gd name="T5" fmla="*/ 24 h 62"/>
                <a:gd name="T6" fmla="*/ 38 w 62"/>
                <a:gd name="T7" fmla="*/ 3 h 62"/>
                <a:gd name="T8" fmla="*/ 59 w 62"/>
                <a:gd name="T9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59" y="37"/>
                  </a:moveTo>
                  <a:cubicBezTo>
                    <a:pt x="55" y="52"/>
                    <a:pt x="40" y="62"/>
                    <a:pt x="25" y="58"/>
                  </a:cubicBezTo>
                  <a:cubicBezTo>
                    <a:pt x="10" y="54"/>
                    <a:pt x="0" y="39"/>
                    <a:pt x="4" y="24"/>
                  </a:cubicBezTo>
                  <a:cubicBezTo>
                    <a:pt x="8" y="9"/>
                    <a:pt x="23" y="0"/>
                    <a:pt x="38" y="3"/>
                  </a:cubicBezTo>
                  <a:cubicBezTo>
                    <a:pt x="53" y="7"/>
                    <a:pt x="62" y="22"/>
                    <a:pt x="59" y="37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9"/>
            <p:cNvSpPr/>
            <p:nvPr/>
          </p:nvSpPr>
          <p:spPr bwMode="auto">
            <a:xfrm>
              <a:off x="6708775" y="4805363"/>
              <a:ext cx="147638" cy="100012"/>
            </a:xfrm>
            <a:custGeom>
              <a:avLst/>
              <a:gdLst>
                <a:gd name="T0" fmla="*/ 63 w 93"/>
                <a:gd name="T1" fmla="*/ 0 h 63"/>
                <a:gd name="T2" fmla="*/ 0 w 93"/>
                <a:gd name="T3" fmla="*/ 34 h 63"/>
                <a:gd name="T4" fmla="*/ 20 w 93"/>
                <a:gd name="T5" fmla="*/ 63 h 63"/>
                <a:gd name="T6" fmla="*/ 93 w 93"/>
                <a:gd name="T7" fmla="*/ 30 h 63"/>
                <a:gd name="T8" fmla="*/ 63 w 9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3">
                  <a:moveTo>
                    <a:pt x="63" y="0"/>
                  </a:moveTo>
                  <a:lnTo>
                    <a:pt x="0" y="34"/>
                  </a:lnTo>
                  <a:lnTo>
                    <a:pt x="20" y="63"/>
                  </a:lnTo>
                  <a:lnTo>
                    <a:pt x="93" y="3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0"/>
            <p:cNvSpPr/>
            <p:nvPr/>
          </p:nvSpPr>
          <p:spPr bwMode="auto">
            <a:xfrm>
              <a:off x="6492875" y="4427538"/>
              <a:ext cx="41275" cy="34925"/>
            </a:xfrm>
            <a:custGeom>
              <a:avLst/>
              <a:gdLst>
                <a:gd name="T0" fmla="*/ 19 w 24"/>
                <a:gd name="T1" fmla="*/ 5 h 20"/>
                <a:gd name="T2" fmla="*/ 6 w 24"/>
                <a:gd name="T3" fmla="*/ 0 h 20"/>
                <a:gd name="T4" fmla="*/ 0 w 24"/>
                <a:gd name="T5" fmla="*/ 18 h 20"/>
                <a:gd name="T6" fmla="*/ 13 w 24"/>
                <a:gd name="T7" fmla="*/ 20 h 20"/>
                <a:gd name="T8" fmla="*/ 21 w 24"/>
                <a:gd name="T9" fmla="*/ 14 h 20"/>
                <a:gd name="T10" fmla="*/ 19 w 24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9" y="5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2"/>
                    <a:pt x="24" y="6"/>
                    <a:pt x="19" y="5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1"/>
            <p:cNvSpPr/>
            <p:nvPr/>
          </p:nvSpPr>
          <p:spPr bwMode="auto">
            <a:xfrm>
              <a:off x="6307138" y="4359275"/>
              <a:ext cx="219075" cy="219075"/>
            </a:xfrm>
            <a:custGeom>
              <a:avLst/>
              <a:gdLst>
                <a:gd name="T0" fmla="*/ 118 w 123"/>
                <a:gd name="T1" fmla="*/ 71 h 123"/>
                <a:gd name="T2" fmla="*/ 52 w 123"/>
                <a:gd name="T3" fmla="*/ 118 h 123"/>
                <a:gd name="T4" fmla="*/ 5 w 123"/>
                <a:gd name="T5" fmla="*/ 52 h 123"/>
                <a:gd name="T6" fmla="*/ 71 w 123"/>
                <a:gd name="T7" fmla="*/ 5 h 123"/>
                <a:gd name="T8" fmla="*/ 118 w 123"/>
                <a:gd name="T9" fmla="*/ 7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118" y="71"/>
                  </a:moveTo>
                  <a:cubicBezTo>
                    <a:pt x="112" y="102"/>
                    <a:pt x="83" y="123"/>
                    <a:pt x="52" y="118"/>
                  </a:cubicBezTo>
                  <a:cubicBezTo>
                    <a:pt x="21" y="113"/>
                    <a:pt x="0" y="83"/>
                    <a:pt x="5" y="52"/>
                  </a:cubicBezTo>
                  <a:cubicBezTo>
                    <a:pt x="10" y="21"/>
                    <a:pt x="39" y="0"/>
                    <a:pt x="71" y="5"/>
                  </a:cubicBezTo>
                  <a:cubicBezTo>
                    <a:pt x="102" y="10"/>
                    <a:pt x="123" y="40"/>
                    <a:pt x="118" y="71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 bwMode="auto">
            <a:xfrm>
              <a:off x="6308942" y="4364038"/>
              <a:ext cx="117373" cy="183064"/>
            </a:xfrm>
            <a:custGeom>
              <a:avLst/>
              <a:gdLst>
                <a:gd name="connsiteX0" fmla="*/ 117373 w 117373"/>
                <a:gd name="connsiteY0" fmla="*/ 0 h 183064"/>
                <a:gd name="connsiteX1" fmla="*/ 43443 w 117373"/>
                <a:gd name="connsiteY1" fmla="*/ 183064 h 183064"/>
                <a:gd name="connsiteX2" fmla="*/ 19123 w 117373"/>
                <a:gd name="connsiteY2" fmla="*/ 159797 h 183064"/>
                <a:gd name="connsiteX3" fmla="*/ 1312 w 117373"/>
                <a:gd name="connsiteY3" fmla="*/ 83655 h 183064"/>
                <a:gd name="connsiteX4" fmla="*/ 77704 w 117373"/>
                <a:gd name="connsiteY4" fmla="*/ 1502 h 18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73" h="183064">
                  <a:moveTo>
                    <a:pt x="117373" y="0"/>
                  </a:moveTo>
                  <a:lnTo>
                    <a:pt x="43443" y="183064"/>
                  </a:lnTo>
                  <a:lnTo>
                    <a:pt x="19123" y="159797"/>
                  </a:lnTo>
                  <a:cubicBezTo>
                    <a:pt x="3983" y="138424"/>
                    <a:pt x="-3141" y="111262"/>
                    <a:pt x="1312" y="83655"/>
                  </a:cubicBezTo>
                  <a:cubicBezTo>
                    <a:pt x="7991" y="42245"/>
                    <a:pt x="38715" y="10853"/>
                    <a:pt x="77704" y="1502"/>
                  </a:cubicBezTo>
                  <a:close/>
                </a:path>
              </a:pathLst>
            </a:custGeom>
            <a:solidFill>
              <a:srgbClr val="072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76" name="Freeform 74"/>
            <p:cNvSpPr/>
            <p:nvPr/>
          </p:nvSpPr>
          <p:spPr bwMode="auto">
            <a:xfrm>
              <a:off x="6342063" y="4440238"/>
              <a:ext cx="60325" cy="61912"/>
            </a:xfrm>
            <a:custGeom>
              <a:avLst/>
              <a:gdLst>
                <a:gd name="T0" fmla="*/ 33 w 34"/>
                <a:gd name="T1" fmla="*/ 20 h 35"/>
                <a:gd name="T2" fmla="*/ 15 w 34"/>
                <a:gd name="T3" fmla="*/ 33 h 35"/>
                <a:gd name="T4" fmla="*/ 1 w 34"/>
                <a:gd name="T5" fmla="*/ 15 h 35"/>
                <a:gd name="T6" fmla="*/ 20 w 34"/>
                <a:gd name="T7" fmla="*/ 2 h 35"/>
                <a:gd name="T8" fmla="*/ 33 w 34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3" y="20"/>
                  </a:moveTo>
                  <a:cubicBezTo>
                    <a:pt x="32" y="29"/>
                    <a:pt x="23" y="35"/>
                    <a:pt x="15" y="33"/>
                  </a:cubicBezTo>
                  <a:cubicBezTo>
                    <a:pt x="6" y="32"/>
                    <a:pt x="0" y="24"/>
                    <a:pt x="1" y="15"/>
                  </a:cubicBezTo>
                  <a:cubicBezTo>
                    <a:pt x="3" y="6"/>
                    <a:pt x="11" y="0"/>
                    <a:pt x="20" y="2"/>
                  </a:cubicBezTo>
                  <a:cubicBezTo>
                    <a:pt x="29" y="3"/>
                    <a:pt x="34" y="11"/>
                    <a:pt x="33" y="20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5"/>
            <p:cNvSpPr/>
            <p:nvPr/>
          </p:nvSpPr>
          <p:spPr bwMode="auto">
            <a:xfrm>
              <a:off x="6148388" y="4406900"/>
              <a:ext cx="201613" cy="201612"/>
            </a:xfrm>
            <a:custGeom>
              <a:avLst/>
              <a:gdLst>
                <a:gd name="T0" fmla="*/ 103 w 114"/>
                <a:gd name="T1" fmla="*/ 76 h 113"/>
                <a:gd name="T2" fmla="*/ 37 w 114"/>
                <a:gd name="T3" fmla="*/ 102 h 113"/>
                <a:gd name="T4" fmla="*/ 11 w 114"/>
                <a:gd name="T5" fmla="*/ 37 h 113"/>
                <a:gd name="T6" fmla="*/ 77 w 114"/>
                <a:gd name="T7" fmla="*/ 10 h 113"/>
                <a:gd name="T8" fmla="*/ 103 w 114"/>
                <a:gd name="T9" fmla="*/ 7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3">
                  <a:moveTo>
                    <a:pt x="103" y="76"/>
                  </a:moveTo>
                  <a:cubicBezTo>
                    <a:pt x="92" y="102"/>
                    <a:pt x="63" y="113"/>
                    <a:pt x="37" y="102"/>
                  </a:cubicBezTo>
                  <a:cubicBezTo>
                    <a:pt x="12" y="91"/>
                    <a:pt x="0" y="62"/>
                    <a:pt x="11" y="37"/>
                  </a:cubicBezTo>
                  <a:cubicBezTo>
                    <a:pt x="22" y="11"/>
                    <a:pt x="51" y="0"/>
                    <a:pt x="77" y="10"/>
                  </a:cubicBezTo>
                  <a:cubicBezTo>
                    <a:pt x="102" y="21"/>
                    <a:pt x="114" y="51"/>
                    <a:pt x="103" y="76"/>
                  </a:cubicBezTo>
                  <a:close/>
                </a:path>
              </a:pathLst>
            </a:custGeom>
            <a:solidFill>
              <a:srgbClr val="072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6"/>
            <p:cNvSpPr/>
            <p:nvPr/>
          </p:nvSpPr>
          <p:spPr bwMode="auto">
            <a:xfrm>
              <a:off x="6378575" y="4552950"/>
              <a:ext cx="92075" cy="139700"/>
            </a:xfrm>
            <a:custGeom>
              <a:avLst/>
              <a:gdLst>
                <a:gd name="T0" fmla="*/ 46 w 52"/>
                <a:gd name="T1" fmla="*/ 0 h 79"/>
                <a:gd name="T2" fmla="*/ 52 w 52"/>
                <a:gd name="T3" fmla="*/ 79 h 79"/>
                <a:gd name="T4" fmla="*/ 0 w 52"/>
                <a:gd name="T5" fmla="*/ 50 h 79"/>
                <a:gd name="T6" fmla="*/ 2 w 52"/>
                <a:gd name="T7" fmla="*/ 2 h 79"/>
                <a:gd name="T8" fmla="*/ 46 w 52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9">
                  <a:moveTo>
                    <a:pt x="46" y="0"/>
                  </a:moveTo>
                  <a:cubicBezTo>
                    <a:pt x="46" y="4"/>
                    <a:pt x="52" y="79"/>
                    <a:pt x="52" y="7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7"/>
            <p:cNvSpPr/>
            <p:nvPr/>
          </p:nvSpPr>
          <p:spPr bwMode="auto">
            <a:xfrm>
              <a:off x="6275388" y="4694238"/>
              <a:ext cx="534988" cy="376237"/>
            </a:xfrm>
            <a:custGeom>
              <a:avLst/>
              <a:gdLst>
                <a:gd name="T0" fmla="*/ 138 w 302"/>
                <a:gd name="T1" fmla="*/ 212 h 212"/>
                <a:gd name="T2" fmla="*/ 111 w 302"/>
                <a:gd name="T3" fmla="*/ 198 h 212"/>
                <a:gd name="T4" fmla="*/ 10 w 302"/>
                <a:gd name="T5" fmla="*/ 54 h 212"/>
                <a:gd name="T6" fmla="*/ 18 w 302"/>
                <a:gd name="T7" fmla="*/ 10 h 212"/>
                <a:gd name="T8" fmla="*/ 18 w 302"/>
                <a:gd name="T9" fmla="*/ 10 h 212"/>
                <a:gd name="T10" fmla="*/ 62 w 302"/>
                <a:gd name="T11" fmla="*/ 18 h 212"/>
                <a:gd name="T12" fmla="*/ 146 w 302"/>
                <a:gd name="T13" fmla="*/ 138 h 212"/>
                <a:gd name="T14" fmla="*/ 270 w 302"/>
                <a:gd name="T15" fmla="*/ 67 h 212"/>
                <a:gd name="T16" fmla="*/ 302 w 302"/>
                <a:gd name="T17" fmla="*/ 122 h 212"/>
                <a:gd name="T18" fmla="*/ 153 w 302"/>
                <a:gd name="T19" fmla="*/ 207 h 212"/>
                <a:gd name="T20" fmla="*/ 138 w 302"/>
                <a:gd name="T21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212">
                  <a:moveTo>
                    <a:pt x="138" y="212"/>
                  </a:moveTo>
                  <a:cubicBezTo>
                    <a:pt x="128" y="212"/>
                    <a:pt x="117" y="207"/>
                    <a:pt x="111" y="198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0" y="40"/>
                    <a:pt x="4" y="2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32" y="0"/>
                    <a:pt x="52" y="3"/>
                    <a:pt x="62" y="1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270" y="67"/>
                    <a:pt x="270" y="67"/>
                    <a:pt x="270" y="67"/>
                  </a:cubicBezTo>
                  <a:cubicBezTo>
                    <a:pt x="302" y="122"/>
                    <a:pt x="302" y="122"/>
                    <a:pt x="302" y="122"/>
                  </a:cubicBezTo>
                  <a:cubicBezTo>
                    <a:pt x="153" y="207"/>
                    <a:pt x="153" y="207"/>
                    <a:pt x="153" y="207"/>
                  </a:cubicBezTo>
                  <a:cubicBezTo>
                    <a:pt x="148" y="210"/>
                    <a:pt x="143" y="211"/>
                    <a:pt x="138" y="212"/>
                  </a:cubicBez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0" name="Freeform 78"/>
          <p:cNvSpPr/>
          <p:nvPr/>
        </p:nvSpPr>
        <p:spPr bwMode="auto">
          <a:xfrm>
            <a:off x="7258685" y="2544763"/>
            <a:ext cx="992188" cy="52387"/>
          </a:xfrm>
          <a:custGeom>
            <a:avLst/>
            <a:gdLst>
              <a:gd name="T0" fmla="*/ 545 w 560"/>
              <a:gd name="T1" fmla="*/ 30 h 30"/>
              <a:gd name="T2" fmla="*/ 15 w 560"/>
              <a:gd name="T3" fmla="*/ 30 h 30"/>
              <a:gd name="T4" fmla="*/ 0 w 560"/>
              <a:gd name="T5" fmla="*/ 15 h 30"/>
              <a:gd name="T6" fmla="*/ 0 w 560"/>
              <a:gd name="T7" fmla="*/ 14 h 30"/>
              <a:gd name="T8" fmla="*/ 15 w 560"/>
              <a:gd name="T9" fmla="*/ 0 h 30"/>
              <a:gd name="T10" fmla="*/ 545 w 560"/>
              <a:gd name="T11" fmla="*/ 0 h 30"/>
              <a:gd name="T12" fmla="*/ 560 w 560"/>
              <a:gd name="T13" fmla="*/ 14 h 30"/>
              <a:gd name="T14" fmla="*/ 560 w 560"/>
              <a:gd name="T15" fmla="*/ 15 h 30"/>
              <a:gd name="T16" fmla="*/ 545 w 560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0" h="30">
                <a:moveTo>
                  <a:pt x="545" y="30"/>
                </a:moveTo>
                <a:cubicBezTo>
                  <a:pt x="15" y="30"/>
                  <a:pt x="15" y="30"/>
                  <a:pt x="15" y="30"/>
                </a:cubicBezTo>
                <a:cubicBezTo>
                  <a:pt x="7" y="30"/>
                  <a:pt x="0" y="23"/>
                  <a:pt x="0" y="1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545" y="0"/>
                  <a:pt x="545" y="0"/>
                  <a:pt x="545" y="0"/>
                </a:cubicBezTo>
                <a:cubicBezTo>
                  <a:pt x="553" y="0"/>
                  <a:pt x="560" y="6"/>
                  <a:pt x="560" y="14"/>
                </a:cubicBezTo>
                <a:cubicBezTo>
                  <a:pt x="560" y="15"/>
                  <a:pt x="560" y="15"/>
                  <a:pt x="560" y="15"/>
                </a:cubicBezTo>
                <a:cubicBezTo>
                  <a:pt x="560" y="23"/>
                  <a:pt x="553" y="30"/>
                  <a:pt x="545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79"/>
          <p:cNvSpPr/>
          <p:nvPr/>
        </p:nvSpPr>
        <p:spPr bwMode="auto">
          <a:xfrm>
            <a:off x="7258685" y="2879725"/>
            <a:ext cx="992188" cy="52387"/>
          </a:xfrm>
          <a:custGeom>
            <a:avLst/>
            <a:gdLst>
              <a:gd name="T0" fmla="*/ 545 w 560"/>
              <a:gd name="T1" fmla="*/ 30 h 30"/>
              <a:gd name="T2" fmla="*/ 15 w 560"/>
              <a:gd name="T3" fmla="*/ 30 h 30"/>
              <a:gd name="T4" fmla="*/ 0 w 560"/>
              <a:gd name="T5" fmla="*/ 16 h 30"/>
              <a:gd name="T6" fmla="*/ 0 w 560"/>
              <a:gd name="T7" fmla="*/ 15 h 30"/>
              <a:gd name="T8" fmla="*/ 15 w 560"/>
              <a:gd name="T9" fmla="*/ 0 h 30"/>
              <a:gd name="T10" fmla="*/ 545 w 560"/>
              <a:gd name="T11" fmla="*/ 0 h 30"/>
              <a:gd name="T12" fmla="*/ 560 w 560"/>
              <a:gd name="T13" fmla="*/ 15 h 30"/>
              <a:gd name="T14" fmla="*/ 560 w 560"/>
              <a:gd name="T15" fmla="*/ 16 h 30"/>
              <a:gd name="T16" fmla="*/ 545 w 560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0" h="30">
                <a:moveTo>
                  <a:pt x="545" y="30"/>
                </a:moveTo>
                <a:cubicBezTo>
                  <a:pt x="15" y="30"/>
                  <a:pt x="15" y="30"/>
                  <a:pt x="15" y="30"/>
                </a:cubicBezTo>
                <a:cubicBezTo>
                  <a:pt x="7" y="30"/>
                  <a:pt x="0" y="24"/>
                  <a:pt x="0" y="16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545" y="0"/>
                  <a:pt x="545" y="0"/>
                  <a:pt x="545" y="0"/>
                </a:cubicBezTo>
                <a:cubicBezTo>
                  <a:pt x="553" y="0"/>
                  <a:pt x="560" y="7"/>
                  <a:pt x="560" y="15"/>
                </a:cubicBezTo>
                <a:cubicBezTo>
                  <a:pt x="560" y="16"/>
                  <a:pt x="560" y="16"/>
                  <a:pt x="560" y="16"/>
                </a:cubicBezTo>
                <a:cubicBezTo>
                  <a:pt x="560" y="24"/>
                  <a:pt x="553" y="30"/>
                  <a:pt x="545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80"/>
          <p:cNvSpPr/>
          <p:nvPr/>
        </p:nvSpPr>
        <p:spPr bwMode="auto">
          <a:xfrm>
            <a:off x="7258685" y="2711450"/>
            <a:ext cx="1214438" cy="52387"/>
          </a:xfrm>
          <a:custGeom>
            <a:avLst/>
            <a:gdLst>
              <a:gd name="T0" fmla="*/ 672 w 686"/>
              <a:gd name="T1" fmla="*/ 30 h 30"/>
              <a:gd name="T2" fmla="*/ 15 w 686"/>
              <a:gd name="T3" fmla="*/ 30 h 30"/>
              <a:gd name="T4" fmla="*/ 0 w 686"/>
              <a:gd name="T5" fmla="*/ 16 h 30"/>
              <a:gd name="T6" fmla="*/ 0 w 686"/>
              <a:gd name="T7" fmla="*/ 14 h 30"/>
              <a:gd name="T8" fmla="*/ 15 w 686"/>
              <a:gd name="T9" fmla="*/ 0 h 30"/>
              <a:gd name="T10" fmla="*/ 672 w 686"/>
              <a:gd name="T11" fmla="*/ 0 h 30"/>
              <a:gd name="T12" fmla="*/ 686 w 686"/>
              <a:gd name="T13" fmla="*/ 14 h 30"/>
              <a:gd name="T14" fmla="*/ 686 w 686"/>
              <a:gd name="T15" fmla="*/ 16 h 30"/>
              <a:gd name="T16" fmla="*/ 672 w 686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6" h="30">
                <a:moveTo>
                  <a:pt x="672" y="30"/>
                </a:moveTo>
                <a:cubicBezTo>
                  <a:pt x="15" y="30"/>
                  <a:pt x="15" y="30"/>
                  <a:pt x="15" y="30"/>
                </a:cubicBezTo>
                <a:cubicBezTo>
                  <a:pt x="7" y="30"/>
                  <a:pt x="0" y="24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672" y="0"/>
                  <a:pt x="672" y="0"/>
                  <a:pt x="672" y="0"/>
                </a:cubicBezTo>
                <a:cubicBezTo>
                  <a:pt x="680" y="0"/>
                  <a:pt x="686" y="6"/>
                  <a:pt x="686" y="14"/>
                </a:cubicBezTo>
                <a:cubicBezTo>
                  <a:pt x="686" y="16"/>
                  <a:pt x="686" y="16"/>
                  <a:pt x="686" y="16"/>
                </a:cubicBezTo>
                <a:cubicBezTo>
                  <a:pt x="686" y="24"/>
                  <a:pt x="680" y="30"/>
                  <a:pt x="672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81"/>
          <p:cNvSpPr/>
          <p:nvPr/>
        </p:nvSpPr>
        <p:spPr bwMode="auto">
          <a:xfrm>
            <a:off x="9304973" y="612775"/>
            <a:ext cx="625475" cy="188912"/>
          </a:xfrm>
          <a:custGeom>
            <a:avLst/>
            <a:gdLst>
              <a:gd name="T0" fmla="*/ 353 w 353"/>
              <a:gd name="T1" fmla="*/ 106 h 106"/>
              <a:gd name="T2" fmla="*/ 0 w 353"/>
              <a:gd name="T3" fmla="*/ 106 h 106"/>
              <a:gd name="T4" fmla="*/ 117 w 353"/>
              <a:gd name="T5" fmla="*/ 0 h 106"/>
              <a:gd name="T6" fmla="*/ 233 w 353"/>
              <a:gd name="T7" fmla="*/ 65 h 106"/>
              <a:gd name="T8" fmla="*/ 353 w 353"/>
              <a:gd name="T9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106">
                <a:moveTo>
                  <a:pt x="353" y="106"/>
                </a:move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25" y="0"/>
                  <a:pt x="117" y="0"/>
                </a:cubicBezTo>
                <a:cubicBezTo>
                  <a:pt x="185" y="0"/>
                  <a:pt x="220" y="42"/>
                  <a:pt x="233" y="65"/>
                </a:cubicBezTo>
                <a:cubicBezTo>
                  <a:pt x="260" y="54"/>
                  <a:pt x="318" y="41"/>
                  <a:pt x="353" y="10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82"/>
          <p:cNvSpPr/>
          <p:nvPr/>
        </p:nvSpPr>
        <p:spPr bwMode="auto">
          <a:xfrm>
            <a:off x="10674985" y="1250950"/>
            <a:ext cx="1314450" cy="285750"/>
          </a:xfrm>
          <a:custGeom>
            <a:avLst/>
            <a:gdLst>
              <a:gd name="T0" fmla="*/ 95 w 741"/>
              <a:gd name="T1" fmla="*/ 84 h 161"/>
              <a:gd name="T2" fmla="*/ 143 w 741"/>
              <a:gd name="T3" fmla="*/ 97 h 161"/>
              <a:gd name="T4" fmla="*/ 277 w 741"/>
              <a:gd name="T5" fmla="*/ 18 h 161"/>
              <a:gd name="T6" fmla="*/ 405 w 741"/>
              <a:gd name="T7" fmla="*/ 88 h 161"/>
              <a:gd name="T8" fmla="*/ 520 w 741"/>
              <a:gd name="T9" fmla="*/ 0 h 161"/>
              <a:gd name="T10" fmla="*/ 639 w 741"/>
              <a:gd name="T11" fmla="*/ 109 h 161"/>
              <a:gd name="T12" fmla="*/ 654 w 741"/>
              <a:gd name="T13" fmla="*/ 108 h 161"/>
              <a:gd name="T14" fmla="*/ 741 w 741"/>
              <a:gd name="T15" fmla="*/ 161 h 161"/>
              <a:gd name="T16" fmla="*/ 0 w 741"/>
              <a:gd name="T17" fmla="*/ 161 h 161"/>
              <a:gd name="T18" fmla="*/ 95 w 741"/>
              <a:gd name="T19" fmla="*/ 8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41" h="161">
                <a:moveTo>
                  <a:pt x="95" y="84"/>
                </a:moveTo>
                <a:cubicBezTo>
                  <a:pt x="112" y="84"/>
                  <a:pt x="129" y="89"/>
                  <a:pt x="143" y="97"/>
                </a:cubicBezTo>
                <a:cubicBezTo>
                  <a:pt x="170" y="50"/>
                  <a:pt x="220" y="18"/>
                  <a:pt x="277" y="18"/>
                </a:cubicBezTo>
                <a:cubicBezTo>
                  <a:pt x="330" y="18"/>
                  <a:pt x="377" y="46"/>
                  <a:pt x="405" y="88"/>
                </a:cubicBezTo>
                <a:cubicBezTo>
                  <a:pt x="420" y="37"/>
                  <a:pt x="466" y="0"/>
                  <a:pt x="520" y="0"/>
                </a:cubicBezTo>
                <a:cubicBezTo>
                  <a:pt x="582" y="0"/>
                  <a:pt x="632" y="48"/>
                  <a:pt x="639" y="109"/>
                </a:cubicBezTo>
                <a:cubicBezTo>
                  <a:pt x="644" y="108"/>
                  <a:pt x="649" y="108"/>
                  <a:pt x="654" y="108"/>
                </a:cubicBezTo>
                <a:cubicBezTo>
                  <a:pt x="692" y="108"/>
                  <a:pt x="724" y="129"/>
                  <a:pt x="741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10" y="117"/>
                  <a:pt x="49" y="84"/>
                  <a:pt x="95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7526973" y="1089025"/>
            <a:ext cx="1863725" cy="1206500"/>
            <a:chOff x="7310438" y="1089025"/>
            <a:chExt cx="1863725" cy="1206500"/>
          </a:xfrm>
        </p:grpSpPr>
        <p:sp>
          <p:nvSpPr>
            <p:cNvPr id="41" name="Freeform 39"/>
            <p:cNvSpPr/>
            <p:nvPr/>
          </p:nvSpPr>
          <p:spPr bwMode="auto">
            <a:xfrm>
              <a:off x="9050338" y="2111375"/>
              <a:ext cx="101600" cy="125412"/>
            </a:xfrm>
            <a:custGeom>
              <a:avLst/>
              <a:gdLst>
                <a:gd name="T0" fmla="*/ 19 w 64"/>
                <a:gd name="T1" fmla="*/ 79 h 79"/>
                <a:gd name="T2" fmla="*/ 64 w 64"/>
                <a:gd name="T3" fmla="*/ 78 h 79"/>
                <a:gd name="T4" fmla="*/ 45 w 64"/>
                <a:gd name="T5" fmla="*/ 0 h 79"/>
                <a:gd name="T6" fmla="*/ 0 w 64"/>
                <a:gd name="T7" fmla="*/ 2 h 79"/>
                <a:gd name="T8" fmla="*/ 19 w 64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9">
                  <a:moveTo>
                    <a:pt x="19" y="79"/>
                  </a:moveTo>
                  <a:lnTo>
                    <a:pt x="64" y="78"/>
                  </a:lnTo>
                  <a:lnTo>
                    <a:pt x="45" y="0"/>
                  </a:lnTo>
                  <a:lnTo>
                    <a:pt x="0" y="2"/>
                  </a:lnTo>
                  <a:lnTo>
                    <a:pt x="19" y="79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8967788" y="2212975"/>
              <a:ext cx="185738" cy="82550"/>
            </a:xfrm>
            <a:custGeom>
              <a:avLst/>
              <a:gdLst>
                <a:gd name="T0" fmla="*/ 0 w 105"/>
                <a:gd name="T1" fmla="*/ 47 h 47"/>
                <a:gd name="T2" fmla="*/ 105 w 105"/>
                <a:gd name="T3" fmla="*/ 45 h 47"/>
                <a:gd name="T4" fmla="*/ 104 w 105"/>
                <a:gd name="T5" fmla="*/ 0 h 47"/>
                <a:gd name="T6" fmla="*/ 41 w 105"/>
                <a:gd name="T7" fmla="*/ 0 h 47"/>
                <a:gd name="T8" fmla="*/ 0 w 105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7">
                  <a:moveTo>
                    <a:pt x="0" y="47"/>
                  </a:moveTo>
                  <a:cubicBezTo>
                    <a:pt x="105" y="45"/>
                    <a:pt x="105" y="45"/>
                    <a:pt x="105" y="4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21"/>
                    <a:pt x="0" y="47"/>
                  </a:cubicBezTo>
                  <a:close/>
                </a:path>
              </a:pathLst>
            </a:custGeom>
            <a:solidFill>
              <a:srgbClr val="241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8713788" y="1760538"/>
              <a:ext cx="109538" cy="107950"/>
            </a:xfrm>
            <a:custGeom>
              <a:avLst/>
              <a:gdLst>
                <a:gd name="T0" fmla="*/ 26 w 69"/>
                <a:gd name="T1" fmla="*/ 68 h 68"/>
                <a:gd name="T2" fmla="*/ 69 w 69"/>
                <a:gd name="T3" fmla="*/ 67 h 68"/>
                <a:gd name="T4" fmla="*/ 45 w 69"/>
                <a:gd name="T5" fmla="*/ 0 h 68"/>
                <a:gd name="T6" fmla="*/ 0 w 69"/>
                <a:gd name="T7" fmla="*/ 2 h 68"/>
                <a:gd name="T8" fmla="*/ 26 w 69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8">
                  <a:moveTo>
                    <a:pt x="26" y="68"/>
                  </a:moveTo>
                  <a:lnTo>
                    <a:pt x="69" y="67"/>
                  </a:lnTo>
                  <a:lnTo>
                    <a:pt x="45" y="0"/>
                  </a:lnTo>
                  <a:lnTo>
                    <a:pt x="0" y="2"/>
                  </a:lnTo>
                  <a:lnTo>
                    <a:pt x="26" y="68"/>
                  </a:lnTo>
                  <a:close/>
                </a:path>
              </a:pathLst>
            </a:custGeom>
            <a:solidFill>
              <a:srgbClr val="FF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8645525" y="1860550"/>
              <a:ext cx="185738" cy="82550"/>
            </a:xfrm>
            <a:custGeom>
              <a:avLst/>
              <a:gdLst>
                <a:gd name="T0" fmla="*/ 1 w 105"/>
                <a:gd name="T1" fmla="*/ 47 h 47"/>
                <a:gd name="T2" fmla="*/ 105 w 105"/>
                <a:gd name="T3" fmla="*/ 46 h 47"/>
                <a:gd name="T4" fmla="*/ 104 w 105"/>
                <a:gd name="T5" fmla="*/ 0 h 47"/>
                <a:gd name="T6" fmla="*/ 41 w 105"/>
                <a:gd name="T7" fmla="*/ 1 h 47"/>
                <a:gd name="T8" fmla="*/ 1 w 105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7">
                  <a:moveTo>
                    <a:pt x="1" y="47"/>
                  </a:moveTo>
                  <a:cubicBezTo>
                    <a:pt x="105" y="46"/>
                    <a:pt x="105" y="46"/>
                    <a:pt x="105" y="46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19" y="1"/>
                    <a:pt x="0" y="22"/>
                    <a:pt x="1" y="47"/>
                  </a:cubicBezTo>
                  <a:close/>
                </a:path>
              </a:pathLst>
            </a:custGeom>
            <a:solidFill>
              <a:srgbClr val="0E0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8548688" y="1255713"/>
              <a:ext cx="576263" cy="566737"/>
            </a:xfrm>
            <a:custGeom>
              <a:avLst/>
              <a:gdLst>
                <a:gd name="T0" fmla="*/ 325 w 325"/>
                <a:gd name="T1" fmla="*/ 113 h 320"/>
                <a:gd name="T2" fmla="*/ 61 w 325"/>
                <a:gd name="T3" fmla="*/ 195 h 320"/>
                <a:gd name="T4" fmla="*/ 84 w 325"/>
                <a:gd name="T5" fmla="*/ 142 h 320"/>
                <a:gd name="T6" fmla="*/ 159 w 325"/>
                <a:gd name="T7" fmla="*/ 316 h 320"/>
                <a:gd name="T8" fmla="*/ 92 w 325"/>
                <a:gd name="T9" fmla="*/ 320 h 320"/>
                <a:gd name="T10" fmla="*/ 9 w 325"/>
                <a:gd name="T11" fmla="*/ 173 h 320"/>
                <a:gd name="T12" fmla="*/ 28 w 325"/>
                <a:gd name="T13" fmla="*/ 122 h 320"/>
                <a:gd name="T14" fmla="*/ 32 w 325"/>
                <a:gd name="T15" fmla="*/ 120 h 320"/>
                <a:gd name="T16" fmla="*/ 280 w 325"/>
                <a:gd name="T17" fmla="*/ 0 h 320"/>
                <a:gd name="T18" fmla="*/ 325 w 325"/>
                <a:gd name="T19" fmla="*/ 11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320">
                  <a:moveTo>
                    <a:pt x="325" y="113"/>
                  </a:moveTo>
                  <a:cubicBezTo>
                    <a:pt x="61" y="195"/>
                    <a:pt x="61" y="195"/>
                    <a:pt x="61" y="195"/>
                  </a:cubicBezTo>
                  <a:cubicBezTo>
                    <a:pt x="84" y="142"/>
                    <a:pt x="84" y="142"/>
                    <a:pt x="84" y="142"/>
                  </a:cubicBezTo>
                  <a:cubicBezTo>
                    <a:pt x="159" y="316"/>
                    <a:pt x="159" y="316"/>
                    <a:pt x="159" y="316"/>
                  </a:cubicBezTo>
                  <a:cubicBezTo>
                    <a:pt x="92" y="320"/>
                    <a:pt x="92" y="320"/>
                    <a:pt x="92" y="320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0" y="154"/>
                    <a:pt x="9" y="131"/>
                    <a:pt x="28" y="12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280" y="0"/>
                    <a:pt x="280" y="0"/>
                    <a:pt x="280" y="0"/>
                  </a:cubicBezTo>
                  <a:lnTo>
                    <a:pt x="325" y="113"/>
                  </a:lnTo>
                  <a:close/>
                </a:path>
              </a:pathLst>
            </a:custGeom>
            <a:solidFill>
              <a:srgbClr val="052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8156575" y="1657350"/>
              <a:ext cx="106363" cy="112712"/>
            </a:xfrm>
            <a:custGeom>
              <a:avLst/>
              <a:gdLst>
                <a:gd name="T0" fmla="*/ 50 w 60"/>
                <a:gd name="T1" fmla="*/ 11 h 63"/>
                <a:gd name="T2" fmla="*/ 12 w 60"/>
                <a:gd name="T3" fmla="*/ 11 h 63"/>
                <a:gd name="T4" fmla="*/ 10 w 60"/>
                <a:gd name="T5" fmla="*/ 51 h 63"/>
                <a:gd name="T6" fmla="*/ 49 w 60"/>
                <a:gd name="T7" fmla="*/ 52 h 63"/>
                <a:gd name="T8" fmla="*/ 50 w 60"/>
                <a:gd name="T9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3">
                  <a:moveTo>
                    <a:pt x="50" y="11"/>
                  </a:moveTo>
                  <a:cubicBezTo>
                    <a:pt x="40" y="0"/>
                    <a:pt x="23" y="0"/>
                    <a:pt x="12" y="11"/>
                  </a:cubicBezTo>
                  <a:cubicBezTo>
                    <a:pt x="1" y="22"/>
                    <a:pt x="0" y="40"/>
                    <a:pt x="10" y="51"/>
                  </a:cubicBezTo>
                  <a:cubicBezTo>
                    <a:pt x="20" y="63"/>
                    <a:pt x="38" y="63"/>
                    <a:pt x="49" y="52"/>
                  </a:cubicBezTo>
                  <a:cubicBezTo>
                    <a:pt x="59" y="40"/>
                    <a:pt x="60" y="22"/>
                    <a:pt x="50" y="11"/>
                  </a:cubicBezTo>
                  <a:close/>
                </a:path>
              </a:pathLst>
            </a:custGeom>
            <a:solidFill>
              <a:srgbClr val="FAA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8216900" y="1201738"/>
              <a:ext cx="506413" cy="531812"/>
            </a:xfrm>
            <a:custGeom>
              <a:avLst/>
              <a:gdLst>
                <a:gd name="T0" fmla="*/ 34 w 286"/>
                <a:gd name="T1" fmla="*/ 300 h 300"/>
                <a:gd name="T2" fmla="*/ 0 w 286"/>
                <a:gd name="T3" fmla="*/ 251 h 300"/>
                <a:gd name="T4" fmla="*/ 142 w 286"/>
                <a:gd name="T5" fmla="*/ 156 h 300"/>
                <a:gd name="T6" fmla="*/ 235 w 286"/>
                <a:gd name="T7" fmla="*/ 0 h 300"/>
                <a:gd name="T8" fmla="*/ 286 w 286"/>
                <a:gd name="T9" fmla="*/ 31 h 300"/>
                <a:gd name="T10" fmla="*/ 189 w 286"/>
                <a:gd name="T11" fmla="*/ 192 h 300"/>
                <a:gd name="T12" fmla="*/ 180 w 286"/>
                <a:gd name="T13" fmla="*/ 201 h 300"/>
                <a:gd name="T14" fmla="*/ 34 w 286"/>
                <a:gd name="T15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300">
                  <a:moveTo>
                    <a:pt x="34" y="300"/>
                  </a:moveTo>
                  <a:cubicBezTo>
                    <a:pt x="0" y="251"/>
                    <a:pt x="0" y="251"/>
                    <a:pt x="0" y="251"/>
                  </a:cubicBezTo>
                  <a:cubicBezTo>
                    <a:pt x="142" y="156"/>
                    <a:pt x="142" y="156"/>
                    <a:pt x="142" y="156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86" y="31"/>
                    <a:pt x="286" y="31"/>
                    <a:pt x="286" y="31"/>
                  </a:cubicBezTo>
                  <a:cubicBezTo>
                    <a:pt x="189" y="192"/>
                    <a:pt x="189" y="192"/>
                    <a:pt x="189" y="192"/>
                  </a:cubicBezTo>
                  <a:cubicBezTo>
                    <a:pt x="187" y="196"/>
                    <a:pt x="184" y="199"/>
                    <a:pt x="180" y="201"/>
                  </a:cubicBezTo>
                  <a:lnTo>
                    <a:pt x="34" y="300"/>
                  </a:lnTo>
                  <a:close/>
                </a:path>
              </a:pathLst>
            </a:custGeom>
            <a:solidFill>
              <a:srgbClr val="F7C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8539163" y="1201738"/>
              <a:ext cx="106363" cy="76200"/>
            </a:xfrm>
            <a:custGeom>
              <a:avLst/>
              <a:gdLst>
                <a:gd name="T0" fmla="*/ 20 w 67"/>
                <a:gd name="T1" fmla="*/ 0 h 48"/>
                <a:gd name="T2" fmla="*/ 55 w 67"/>
                <a:gd name="T3" fmla="*/ 0 h 48"/>
                <a:gd name="T4" fmla="*/ 67 w 67"/>
                <a:gd name="T5" fmla="*/ 48 h 48"/>
                <a:gd name="T6" fmla="*/ 0 w 67"/>
                <a:gd name="T7" fmla="*/ 37 h 48"/>
                <a:gd name="T8" fmla="*/ 20 w 6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8">
                  <a:moveTo>
                    <a:pt x="20" y="0"/>
                  </a:moveTo>
                  <a:lnTo>
                    <a:pt x="55" y="0"/>
                  </a:lnTo>
                  <a:lnTo>
                    <a:pt x="67" y="48"/>
                  </a:lnTo>
                  <a:lnTo>
                    <a:pt x="0" y="3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8370888" y="1209675"/>
              <a:ext cx="47625" cy="34925"/>
            </a:xfrm>
            <a:custGeom>
              <a:avLst/>
              <a:gdLst>
                <a:gd name="T0" fmla="*/ 3 w 27"/>
                <a:gd name="T1" fmla="*/ 11 h 20"/>
                <a:gd name="T2" fmla="*/ 12 w 27"/>
                <a:gd name="T3" fmla="*/ 0 h 20"/>
                <a:gd name="T4" fmla="*/ 27 w 27"/>
                <a:gd name="T5" fmla="*/ 12 h 20"/>
                <a:gd name="T6" fmla="*/ 17 w 27"/>
                <a:gd name="T7" fmla="*/ 20 h 20"/>
                <a:gd name="T8" fmla="*/ 7 w 27"/>
                <a:gd name="T9" fmla="*/ 20 h 20"/>
                <a:gd name="T10" fmla="*/ 3 w 27"/>
                <a:gd name="T11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0">
                  <a:moveTo>
                    <a:pt x="3" y="11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2" y="19"/>
                    <a:pt x="0" y="14"/>
                    <a:pt x="3" y="11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/>
            <p:nvPr/>
          </p:nvSpPr>
          <p:spPr bwMode="auto">
            <a:xfrm>
              <a:off x="8374063" y="1089025"/>
              <a:ext cx="225425" cy="223837"/>
            </a:xfrm>
            <a:custGeom>
              <a:avLst/>
              <a:gdLst>
                <a:gd name="T0" fmla="*/ 20 w 127"/>
                <a:gd name="T1" fmla="*/ 100 h 127"/>
                <a:gd name="T2" fmla="*/ 100 w 127"/>
                <a:gd name="T3" fmla="*/ 107 h 127"/>
                <a:gd name="T4" fmla="*/ 107 w 127"/>
                <a:gd name="T5" fmla="*/ 27 h 127"/>
                <a:gd name="T6" fmla="*/ 27 w 127"/>
                <a:gd name="T7" fmla="*/ 20 h 127"/>
                <a:gd name="T8" fmla="*/ 20 w 127"/>
                <a:gd name="T9" fmla="*/ 10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0" y="100"/>
                  </a:moveTo>
                  <a:cubicBezTo>
                    <a:pt x="40" y="124"/>
                    <a:pt x="76" y="127"/>
                    <a:pt x="100" y="107"/>
                  </a:cubicBezTo>
                  <a:cubicBezTo>
                    <a:pt x="124" y="87"/>
                    <a:pt x="127" y="51"/>
                    <a:pt x="107" y="27"/>
                  </a:cubicBezTo>
                  <a:cubicBezTo>
                    <a:pt x="87" y="3"/>
                    <a:pt x="51" y="0"/>
                    <a:pt x="27" y="20"/>
                  </a:cubicBezTo>
                  <a:cubicBezTo>
                    <a:pt x="3" y="40"/>
                    <a:pt x="0" y="76"/>
                    <a:pt x="20" y="100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8374063" y="1089025"/>
              <a:ext cx="225425" cy="223837"/>
            </a:xfrm>
            <a:custGeom>
              <a:avLst/>
              <a:gdLst>
                <a:gd name="T0" fmla="*/ 20 w 127"/>
                <a:gd name="T1" fmla="*/ 100 h 127"/>
                <a:gd name="T2" fmla="*/ 100 w 127"/>
                <a:gd name="T3" fmla="*/ 107 h 127"/>
                <a:gd name="T4" fmla="*/ 107 w 127"/>
                <a:gd name="T5" fmla="*/ 27 h 127"/>
                <a:gd name="T6" fmla="*/ 27 w 127"/>
                <a:gd name="T7" fmla="*/ 20 h 127"/>
                <a:gd name="T8" fmla="*/ 20 w 127"/>
                <a:gd name="T9" fmla="*/ 10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0" y="100"/>
                  </a:moveTo>
                  <a:cubicBezTo>
                    <a:pt x="40" y="124"/>
                    <a:pt x="76" y="127"/>
                    <a:pt x="100" y="107"/>
                  </a:cubicBezTo>
                  <a:cubicBezTo>
                    <a:pt x="124" y="87"/>
                    <a:pt x="127" y="51"/>
                    <a:pt x="107" y="27"/>
                  </a:cubicBezTo>
                  <a:cubicBezTo>
                    <a:pt x="87" y="3"/>
                    <a:pt x="51" y="0"/>
                    <a:pt x="27" y="20"/>
                  </a:cubicBezTo>
                  <a:cubicBezTo>
                    <a:pt x="3" y="40"/>
                    <a:pt x="0" y="76"/>
                    <a:pt x="20" y="100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"/>
            <p:cNvSpPr/>
            <p:nvPr/>
          </p:nvSpPr>
          <p:spPr bwMode="auto">
            <a:xfrm>
              <a:off x="8607425" y="1166813"/>
              <a:ext cx="357188" cy="274637"/>
            </a:xfrm>
            <a:custGeom>
              <a:avLst/>
              <a:gdLst>
                <a:gd name="T0" fmla="*/ 200 w 201"/>
                <a:gd name="T1" fmla="*/ 10 h 155"/>
                <a:gd name="T2" fmla="*/ 201 w 201"/>
                <a:gd name="T3" fmla="*/ 129 h 155"/>
                <a:gd name="T4" fmla="*/ 32 w 201"/>
                <a:gd name="T5" fmla="*/ 155 h 155"/>
                <a:gd name="T6" fmla="*/ 0 w 201"/>
                <a:gd name="T7" fmla="*/ 20 h 155"/>
                <a:gd name="T8" fmla="*/ 13 w 201"/>
                <a:gd name="T9" fmla="*/ 14 h 155"/>
                <a:gd name="T10" fmla="*/ 96 w 201"/>
                <a:gd name="T11" fmla="*/ 5 h 155"/>
                <a:gd name="T12" fmla="*/ 122 w 201"/>
                <a:gd name="T13" fmla="*/ 7 h 155"/>
                <a:gd name="T14" fmla="*/ 200 w 201"/>
                <a:gd name="T15" fmla="*/ 1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55">
                  <a:moveTo>
                    <a:pt x="200" y="10"/>
                  </a:moveTo>
                  <a:cubicBezTo>
                    <a:pt x="201" y="129"/>
                    <a:pt x="201" y="129"/>
                    <a:pt x="201" y="129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39" y="3"/>
                    <a:pt x="68" y="0"/>
                    <a:pt x="96" y="5"/>
                  </a:cubicBezTo>
                  <a:cubicBezTo>
                    <a:pt x="122" y="7"/>
                    <a:pt x="122" y="7"/>
                    <a:pt x="122" y="7"/>
                  </a:cubicBezTo>
                  <a:lnTo>
                    <a:pt x="200" y="10"/>
                  </a:ln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8961438" y="1181100"/>
              <a:ext cx="212725" cy="228600"/>
            </a:xfrm>
            <a:custGeom>
              <a:avLst/>
              <a:gdLst>
                <a:gd name="T0" fmla="*/ 1 w 120"/>
                <a:gd name="T1" fmla="*/ 121 h 129"/>
                <a:gd name="T2" fmla="*/ 120 w 120"/>
                <a:gd name="T3" fmla="*/ 129 h 129"/>
                <a:gd name="T4" fmla="*/ 120 w 120"/>
                <a:gd name="T5" fmla="*/ 118 h 129"/>
                <a:gd name="T6" fmla="*/ 0 w 120"/>
                <a:gd name="T7" fmla="*/ 2 h 129"/>
                <a:gd name="T8" fmla="*/ 0 w 120"/>
                <a:gd name="T9" fmla="*/ 2 h 129"/>
                <a:gd name="T10" fmla="*/ 1 w 120"/>
                <a:gd name="T11" fmla="*/ 12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29">
                  <a:moveTo>
                    <a:pt x="1" y="121"/>
                  </a:moveTo>
                  <a:cubicBezTo>
                    <a:pt x="120" y="129"/>
                    <a:pt x="120" y="129"/>
                    <a:pt x="120" y="129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20" y="52"/>
                    <a:pt x="65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121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8890000" y="1350963"/>
              <a:ext cx="284163" cy="820737"/>
            </a:xfrm>
            <a:custGeom>
              <a:avLst/>
              <a:gdLst>
                <a:gd name="T0" fmla="*/ 161 w 161"/>
                <a:gd name="T1" fmla="*/ 33 h 463"/>
                <a:gd name="T2" fmla="*/ 78 w 161"/>
                <a:gd name="T3" fmla="*/ 207 h 463"/>
                <a:gd name="T4" fmla="*/ 79 w 161"/>
                <a:gd name="T5" fmla="*/ 184 h 463"/>
                <a:gd name="T6" fmla="*/ 140 w 161"/>
                <a:gd name="T7" fmla="*/ 462 h 463"/>
                <a:gd name="T8" fmla="*/ 76 w 161"/>
                <a:gd name="T9" fmla="*/ 463 h 463"/>
                <a:gd name="T10" fmla="*/ 2 w 161"/>
                <a:gd name="T11" fmla="*/ 204 h 463"/>
                <a:gd name="T12" fmla="*/ 1 w 161"/>
                <a:gd name="T13" fmla="*/ 188 h 463"/>
                <a:gd name="T14" fmla="*/ 3 w 161"/>
                <a:gd name="T15" fmla="*/ 181 h 463"/>
                <a:gd name="T16" fmla="*/ 43 w 161"/>
                <a:gd name="T17" fmla="*/ 0 h 463"/>
                <a:gd name="T18" fmla="*/ 161 w 161"/>
                <a:gd name="T19" fmla="*/ 3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63">
                  <a:moveTo>
                    <a:pt x="161" y="33"/>
                  </a:moveTo>
                  <a:cubicBezTo>
                    <a:pt x="78" y="207"/>
                    <a:pt x="78" y="207"/>
                    <a:pt x="78" y="207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140" y="462"/>
                    <a:pt x="140" y="462"/>
                    <a:pt x="140" y="462"/>
                  </a:cubicBezTo>
                  <a:cubicBezTo>
                    <a:pt x="76" y="463"/>
                    <a:pt x="76" y="463"/>
                    <a:pt x="76" y="463"/>
                  </a:cubicBezTo>
                  <a:cubicBezTo>
                    <a:pt x="2" y="204"/>
                    <a:pt x="2" y="204"/>
                    <a:pt x="2" y="204"/>
                  </a:cubicBezTo>
                  <a:cubicBezTo>
                    <a:pt x="0" y="199"/>
                    <a:pt x="0" y="193"/>
                    <a:pt x="1" y="188"/>
                  </a:cubicBezTo>
                  <a:cubicBezTo>
                    <a:pt x="3" y="181"/>
                    <a:pt x="3" y="181"/>
                    <a:pt x="3" y="181"/>
                  </a:cubicBezTo>
                  <a:cubicBezTo>
                    <a:pt x="43" y="0"/>
                    <a:pt x="43" y="0"/>
                    <a:pt x="43" y="0"/>
                  </a:cubicBezTo>
                  <a:lnTo>
                    <a:pt x="161" y="33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7310438" y="1485900"/>
              <a:ext cx="1611313" cy="587375"/>
            </a:xfrm>
            <a:custGeom>
              <a:avLst/>
              <a:gdLst>
                <a:gd name="T0" fmla="*/ 845 w 909"/>
                <a:gd name="T1" fmla="*/ 327 h 331"/>
                <a:gd name="T2" fmla="*/ 33 w 909"/>
                <a:gd name="T3" fmla="*/ 172 h 331"/>
                <a:gd name="T4" fmla="*/ 4 w 909"/>
                <a:gd name="T5" fmla="*/ 130 h 331"/>
                <a:gd name="T6" fmla="*/ 23 w 909"/>
                <a:gd name="T7" fmla="*/ 33 h 331"/>
                <a:gd name="T8" fmla="*/ 65 w 909"/>
                <a:gd name="T9" fmla="*/ 4 h 331"/>
                <a:gd name="T10" fmla="*/ 877 w 909"/>
                <a:gd name="T11" fmla="*/ 159 h 331"/>
                <a:gd name="T12" fmla="*/ 906 w 909"/>
                <a:gd name="T13" fmla="*/ 202 h 331"/>
                <a:gd name="T14" fmla="*/ 887 w 909"/>
                <a:gd name="T15" fmla="*/ 299 h 331"/>
                <a:gd name="T16" fmla="*/ 845 w 909"/>
                <a:gd name="T17" fmla="*/ 32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9" h="331">
                  <a:moveTo>
                    <a:pt x="845" y="327"/>
                  </a:moveTo>
                  <a:cubicBezTo>
                    <a:pt x="33" y="172"/>
                    <a:pt x="33" y="172"/>
                    <a:pt x="33" y="172"/>
                  </a:cubicBezTo>
                  <a:cubicBezTo>
                    <a:pt x="13" y="168"/>
                    <a:pt x="0" y="149"/>
                    <a:pt x="4" y="130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7" y="13"/>
                    <a:pt x="45" y="0"/>
                    <a:pt x="65" y="4"/>
                  </a:cubicBezTo>
                  <a:cubicBezTo>
                    <a:pt x="877" y="159"/>
                    <a:pt x="877" y="159"/>
                    <a:pt x="877" y="159"/>
                  </a:cubicBezTo>
                  <a:cubicBezTo>
                    <a:pt x="897" y="163"/>
                    <a:pt x="909" y="182"/>
                    <a:pt x="906" y="202"/>
                  </a:cubicBezTo>
                  <a:cubicBezTo>
                    <a:pt x="887" y="299"/>
                    <a:pt x="887" y="299"/>
                    <a:pt x="887" y="299"/>
                  </a:cubicBezTo>
                  <a:cubicBezTo>
                    <a:pt x="883" y="318"/>
                    <a:pt x="864" y="331"/>
                    <a:pt x="845" y="3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8655050" y="1801813"/>
              <a:ext cx="160338" cy="195262"/>
            </a:xfrm>
            <a:custGeom>
              <a:avLst/>
              <a:gdLst>
                <a:gd name="T0" fmla="*/ 90 w 90"/>
                <a:gd name="T1" fmla="*/ 104 h 110"/>
                <a:gd name="T2" fmla="*/ 71 w 90"/>
                <a:gd name="T3" fmla="*/ 73 h 110"/>
                <a:gd name="T4" fmla="*/ 83 w 90"/>
                <a:gd name="T5" fmla="*/ 51 h 110"/>
                <a:gd name="T6" fmla="*/ 51 w 90"/>
                <a:gd name="T7" fmla="*/ 4 h 110"/>
                <a:gd name="T8" fmla="*/ 4 w 90"/>
                <a:gd name="T9" fmla="*/ 36 h 110"/>
                <a:gd name="T10" fmla="*/ 36 w 90"/>
                <a:gd name="T11" fmla="*/ 83 h 110"/>
                <a:gd name="T12" fmla="*/ 60 w 90"/>
                <a:gd name="T13" fmla="*/ 80 h 110"/>
                <a:gd name="T14" fmla="*/ 79 w 90"/>
                <a:gd name="T15" fmla="*/ 110 h 110"/>
                <a:gd name="T16" fmla="*/ 90 w 90"/>
                <a:gd name="T17" fmla="*/ 104 h 110"/>
                <a:gd name="T18" fmla="*/ 70 w 90"/>
                <a:gd name="T19" fmla="*/ 49 h 110"/>
                <a:gd name="T20" fmla="*/ 38 w 90"/>
                <a:gd name="T21" fmla="*/ 70 h 110"/>
                <a:gd name="T22" fmla="*/ 16 w 90"/>
                <a:gd name="T23" fmla="*/ 38 h 110"/>
                <a:gd name="T24" fmla="*/ 49 w 90"/>
                <a:gd name="T25" fmla="*/ 17 h 110"/>
                <a:gd name="T26" fmla="*/ 70 w 90"/>
                <a:gd name="T27" fmla="*/ 4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10">
                  <a:moveTo>
                    <a:pt x="90" y="104"/>
                  </a:moveTo>
                  <a:cubicBezTo>
                    <a:pt x="71" y="73"/>
                    <a:pt x="71" y="73"/>
                    <a:pt x="71" y="73"/>
                  </a:cubicBezTo>
                  <a:cubicBezTo>
                    <a:pt x="77" y="67"/>
                    <a:pt x="81" y="60"/>
                    <a:pt x="83" y="51"/>
                  </a:cubicBezTo>
                  <a:cubicBezTo>
                    <a:pt x="87" y="29"/>
                    <a:pt x="73" y="8"/>
                    <a:pt x="51" y="4"/>
                  </a:cubicBezTo>
                  <a:cubicBezTo>
                    <a:pt x="29" y="0"/>
                    <a:pt x="8" y="14"/>
                    <a:pt x="4" y="36"/>
                  </a:cubicBezTo>
                  <a:cubicBezTo>
                    <a:pt x="0" y="58"/>
                    <a:pt x="14" y="79"/>
                    <a:pt x="36" y="83"/>
                  </a:cubicBezTo>
                  <a:cubicBezTo>
                    <a:pt x="44" y="85"/>
                    <a:pt x="53" y="83"/>
                    <a:pt x="60" y="80"/>
                  </a:cubicBezTo>
                  <a:cubicBezTo>
                    <a:pt x="79" y="110"/>
                    <a:pt x="79" y="110"/>
                    <a:pt x="79" y="110"/>
                  </a:cubicBezTo>
                  <a:lnTo>
                    <a:pt x="90" y="104"/>
                  </a:lnTo>
                  <a:close/>
                  <a:moveTo>
                    <a:pt x="70" y="49"/>
                  </a:moveTo>
                  <a:cubicBezTo>
                    <a:pt x="67" y="63"/>
                    <a:pt x="53" y="73"/>
                    <a:pt x="38" y="70"/>
                  </a:cubicBezTo>
                  <a:cubicBezTo>
                    <a:pt x="23" y="68"/>
                    <a:pt x="14" y="53"/>
                    <a:pt x="16" y="38"/>
                  </a:cubicBezTo>
                  <a:cubicBezTo>
                    <a:pt x="19" y="24"/>
                    <a:pt x="34" y="14"/>
                    <a:pt x="49" y="17"/>
                  </a:cubicBezTo>
                  <a:cubicBezTo>
                    <a:pt x="63" y="19"/>
                    <a:pt x="73" y="34"/>
                    <a:pt x="70" y="49"/>
                  </a:cubicBezTo>
                  <a:close/>
                </a:path>
              </a:pathLst>
            </a:custGeom>
            <a:solidFill>
              <a:srgbClr val="8CB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8455025" y="1873250"/>
              <a:ext cx="104775" cy="112712"/>
            </a:xfrm>
            <a:custGeom>
              <a:avLst/>
              <a:gdLst>
                <a:gd name="T0" fmla="*/ 49 w 59"/>
                <a:gd name="T1" fmla="*/ 11 h 63"/>
                <a:gd name="T2" fmla="*/ 11 w 59"/>
                <a:gd name="T3" fmla="*/ 11 h 63"/>
                <a:gd name="T4" fmla="*/ 10 w 59"/>
                <a:gd name="T5" fmla="*/ 52 h 63"/>
                <a:gd name="T6" fmla="*/ 48 w 59"/>
                <a:gd name="T7" fmla="*/ 52 h 63"/>
                <a:gd name="T8" fmla="*/ 49 w 59"/>
                <a:gd name="T9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3">
                  <a:moveTo>
                    <a:pt x="49" y="11"/>
                  </a:moveTo>
                  <a:cubicBezTo>
                    <a:pt x="39" y="0"/>
                    <a:pt x="22" y="0"/>
                    <a:pt x="11" y="11"/>
                  </a:cubicBezTo>
                  <a:cubicBezTo>
                    <a:pt x="0" y="22"/>
                    <a:pt x="0" y="40"/>
                    <a:pt x="10" y="52"/>
                  </a:cubicBezTo>
                  <a:cubicBezTo>
                    <a:pt x="20" y="63"/>
                    <a:pt x="37" y="63"/>
                    <a:pt x="48" y="52"/>
                  </a:cubicBezTo>
                  <a:cubicBezTo>
                    <a:pt x="59" y="41"/>
                    <a:pt x="59" y="22"/>
                    <a:pt x="49" y="11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8486775" y="1270000"/>
              <a:ext cx="301625" cy="649287"/>
            </a:xfrm>
            <a:custGeom>
              <a:avLst/>
              <a:gdLst>
                <a:gd name="T0" fmla="*/ 49 w 170"/>
                <a:gd name="T1" fmla="*/ 367 h 367"/>
                <a:gd name="T2" fmla="*/ 0 w 170"/>
                <a:gd name="T3" fmla="*/ 334 h 367"/>
                <a:gd name="T4" fmla="*/ 108 w 170"/>
                <a:gd name="T5" fmla="*/ 176 h 367"/>
                <a:gd name="T6" fmla="*/ 80 w 170"/>
                <a:gd name="T7" fmla="*/ 11 h 367"/>
                <a:gd name="T8" fmla="*/ 138 w 170"/>
                <a:gd name="T9" fmla="*/ 0 h 367"/>
                <a:gd name="T10" fmla="*/ 169 w 170"/>
                <a:gd name="T11" fmla="*/ 178 h 367"/>
                <a:gd name="T12" fmla="*/ 164 w 170"/>
                <a:gd name="T13" fmla="*/ 199 h 367"/>
                <a:gd name="T14" fmla="*/ 49 w 170"/>
                <a:gd name="T15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367">
                  <a:moveTo>
                    <a:pt x="49" y="367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108" y="176"/>
                    <a:pt x="108" y="176"/>
                    <a:pt x="108" y="176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69" y="178"/>
                    <a:pt x="169" y="178"/>
                    <a:pt x="169" y="178"/>
                  </a:cubicBezTo>
                  <a:cubicBezTo>
                    <a:pt x="170" y="185"/>
                    <a:pt x="168" y="193"/>
                    <a:pt x="164" y="199"/>
                  </a:cubicBezTo>
                  <a:lnTo>
                    <a:pt x="49" y="367"/>
                  </a:ln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 bwMode="auto">
            <a:xfrm flipH="1">
              <a:off x="8472189" y="1100733"/>
              <a:ext cx="117373" cy="183064"/>
            </a:xfrm>
            <a:custGeom>
              <a:avLst/>
              <a:gdLst>
                <a:gd name="connsiteX0" fmla="*/ 117373 w 117373"/>
                <a:gd name="connsiteY0" fmla="*/ 0 h 183064"/>
                <a:gd name="connsiteX1" fmla="*/ 43443 w 117373"/>
                <a:gd name="connsiteY1" fmla="*/ 183064 h 183064"/>
                <a:gd name="connsiteX2" fmla="*/ 19123 w 117373"/>
                <a:gd name="connsiteY2" fmla="*/ 159797 h 183064"/>
                <a:gd name="connsiteX3" fmla="*/ 1312 w 117373"/>
                <a:gd name="connsiteY3" fmla="*/ 83655 h 183064"/>
                <a:gd name="connsiteX4" fmla="*/ 77704 w 117373"/>
                <a:gd name="connsiteY4" fmla="*/ 1502 h 18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73" h="183064">
                  <a:moveTo>
                    <a:pt x="117373" y="0"/>
                  </a:moveTo>
                  <a:lnTo>
                    <a:pt x="43443" y="183064"/>
                  </a:lnTo>
                  <a:lnTo>
                    <a:pt x="19123" y="159797"/>
                  </a:lnTo>
                  <a:cubicBezTo>
                    <a:pt x="3983" y="138424"/>
                    <a:pt x="-3141" y="111262"/>
                    <a:pt x="1312" y="83655"/>
                  </a:cubicBezTo>
                  <a:cubicBezTo>
                    <a:pt x="7991" y="42245"/>
                    <a:pt x="38715" y="10853"/>
                    <a:pt x="77704" y="1502"/>
                  </a:cubicBezTo>
                  <a:close/>
                </a:path>
              </a:pathLst>
            </a:custGeom>
            <a:solidFill>
              <a:srgbClr val="072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8494713" y="1149350"/>
              <a:ext cx="61913" cy="63500"/>
            </a:xfrm>
            <a:custGeom>
              <a:avLst/>
              <a:gdLst>
                <a:gd name="T0" fmla="*/ 5 w 35"/>
                <a:gd name="T1" fmla="*/ 28 h 36"/>
                <a:gd name="T2" fmla="*/ 28 w 35"/>
                <a:gd name="T3" fmla="*/ 30 h 36"/>
                <a:gd name="T4" fmla="*/ 30 w 35"/>
                <a:gd name="T5" fmla="*/ 8 h 36"/>
                <a:gd name="T6" fmla="*/ 7 w 35"/>
                <a:gd name="T7" fmla="*/ 6 h 36"/>
                <a:gd name="T8" fmla="*/ 5 w 35"/>
                <a:gd name="T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5" y="28"/>
                  </a:moveTo>
                  <a:cubicBezTo>
                    <a:pt x="11" y="35"/>
                    <a:pt x="21" y="36"/>
                    <a:pt x="28" y="30"/>
                  </a:cubicBezTo>
                  <a:cubicBezTo>
                    <a:pt x="34" y="24"/>
                    <a:pt x="35" y="14"/>
                    <a:pt x="30" y="8"/>
                  </a:cubicBezTo>
                  <a:cubicBezTo>
                    <a:pt x="24" y="1"/>
                    <a:pt x="14" y="0"/>
                    <a:pt x="7" y="6"/>
                  </a:cubicBezTo>
                  <a:cubicBezTo>
                    <a:pt x="1" y="11"/>
                    <a:pt x="0" y="21"/>
                    <a:pt x="5" y="28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500380" y="1997075"/>
            <a:ext cx="63925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方正苏新诗柳楷简体" panose="02000000000000000000" charset="-122"/>
                <a:ea typeface="方正苏新诗柳楷简体" panose="02000000000000000000" charset="-122"/>
              </a:rPr>
              <a:t>混合式学习促进学生</a:t>
            </a:r>
            <a:endParaRPr lang="zh-CN" altLang="en-US" sz="4800" dirty="0">
              <a:latin typeface="方正苏新诗柳楷简体" panose="02000000000000000000" charset="-122"/>
              <a:ea typeface="方正苏新诗柳楷简体" panose="02000000000000000000" charset="-122"/>
            </a:endParaRPr>
          </a:p>
          <a:p>
            <a:pPr algn="ctr"/>
            <a:r>
              <a:rPr lang="zh-CN" altLang="en-US" sz="4800" dirty="0">
                <a:latin typeface="方正苏新诗柳楷简体" panose="02000000000000000000" charset="-122"/>
                <a:ea typeface="方正苏新诗柳楷简体" panose="02000000000000000000" charset="-122"/>
              </a:rPr>
              <a:t>核心素养的实践研究</a:t>
            </a:r>
            <a:endParaRPr lang="zh-CN" altLang="en-US" sz="4800" dirty="0"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  <p:sp>
        <p:nvSpPr>
          <p:cNvPr id="93" name="矩形 471"/>
          <p:cNvSpPr>
            <a:spLocks noChangeArrowheads="1"/>
          </p:cNvSpPr>
          <p:nvPr/>
        </p:nvSpPr>
        <p:spPr bwMode="auto">
          <a:xfrm>
            <a:off x="1219835" y="4608195"/>
            <a:ext cx="48691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altLang="zh-CN" sz="3600">
                <a:solidFill>
                  <a:schemeClr val="accent1"/>
                </a:solidFill>
                <a:latin typeface="Segoe Script" panose="030B0504020000000003" charset="0"/>
                <a:ea typeface="微软雅黑" panose="020B0503020204020204" pitchFamily="34" charset="-122"/>
                <a:cs typeface="Segoe Script" panose="030B0504020000000003" charset="0"/>
              </a:rPr>
              <a:t>Blending Learning</a:t>
            </a:r>
            <a:endParaRPr altLang="zh-CN" sz="3600">
              <a:solidFill>
                <a:schemeClr val="accent1"/>
              </a:solidFill>
              <a:latin typeface="Segoe Script" panose="030B0504020000000003" charset="0"/>
              <a:ea typeface="微软雅黑" panose="020B0503020204020204" pitchFamily="34" charset="-122"/>
              <a:cs typeface="Segoe Script" panose="030B0504020000000003" charset="0"/>
            </a:endParaRPr>
          </a:p>
        </p:txBody>
      </p:sp>
      <p:cxnSp>
        <p:nvCxnSpPr>
          <p:cNvPr id="94" name="直接连接符 93"/>
          <p:cNvCxnSpPr/>
          <p:nvPr/>
        </p:nvCxnSpPr>
        <p:spPr>
          <a:xfrm>
            <a:off x="911225" y="4365625"/>
            <a:ext cx="5298440" cy="10795"/>
          </a:xfrm>
          <a:prstGeom prst="line">
            <a:avLst/>
          </a:prstGeom>
          <a:ln>
            <a:solidFill>
              <a:srgbClr val="538D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L 形 94"/>
          <p:cNvSpPr/>
          <p:nvPr/>
        </p:nvSpPr>
        <p:spPr>
          <a:xfrm rot="10800000" flipH="1">
            <a:off x="500677" y="1760643"/>
            <a:ext cx="2070907" cy="1439121"/>
          </a:xfrm>
          <a:prstGeom prst="corner">
            <a:avLst>
              <a:gd name="adj1" fmla="val 4369"/>
              <a:gd name="adj2" fmla="val 4298"/>
            </a:avLst>
          </a:prstGeom>
          <a:solidFill>
            <a:srgbClr val="F7C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L 形 1"/>
          <p:cNvSpPr/>
          <p:nvPr/>
        </p:nvSpPr>
        <p:spPr>
          <a:xfrm rot="10800000" flipH="1">
            <a:off x="912157" y="1351068"/>
            <a:ext cx="2070907" cy="1439121"/>
          </a:xfrm>
          <a:prstGeom prst="corner">
            <a:avLst>
              <a:gd name="adj1" fmla="val 4369"/>
              <a:gd name="adj2" fmla="val 4298"/>
            </a:avLst>
          </a:prstGeom>
          <a:solidFill>
            <a:srgbClr val="F7C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911860" y="3851910"/>
            <a:ext cx="528256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 algn="ctr"/>
            <a:r>
              <a:rPr lang="zh-CN" sz="2000" b="1">
                <a:latin typeface="Calibri" panose="020F0502020204030204" pitchFamily="34" charset="0"/>
                <a:ea typeface="宋体" panose="02010600030101010101" pitchFamily="2" charset="-122"/>
              </a:rPr>
              <a:t>常州市教育信息化建设项目展评报告</a:t>
            </a:r>
            <a:endParaRPr lang="zh-CN" altLang="en-US" sz="20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 descr="e:\Users\pc\Pictures\校园图片\汤小校名02.png汤小校名0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89070" y="5821045"/>
            <a:ext cx="4177030" cy="512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85854" y="148769"/>
            <a:ext cx="498951" cy="498614"/>
          </a:xfrm>
          <a:prstGeom prst="ellipse">
            <a:avLst/>
          </a:prstGeom>
          <a:solidFill>
            <a:srgbClr val="F7C8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6285" y="137795"/>
            <a:ext cx="104698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楷 简" panose="02000500000000000000" charset="-122"/>
                <a:ea typeface="方正清楷 简" panose="02000500000000000000" charset="-122"/>
                <a:sym typeface="+mn-ea"/>
              </a:rPr>
              <a:t>阶段成果(一)、项目积淀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方正清楷 简" panose="02000500000000000000" charset="-122"/>
              <a:ea typeface="方正清楷 简" panose="02000500000000000000" charset="-122"/>
              <a:sym typeface="+mn-ea"/>
            </a:endParaRPr>
          </a:p>
        </p:txBody>
      </p:sp>
      <p:sp>
        <p:nvSpPr>
          <p:cNvPr id="6" name="直角三角形 6"/>
          <p:cNvSpPr/>
          <p:nvPr/>
        </p:nvSpPr>
        <p:spPr>
          <a:xfrm flipH="1">
            <a:off x="11625941" y="6291943"/>
            <a:ext cx="566057" cy="566057"/>
          </a:xfrm>
          <a:custGeom>
            <a:avLst/>
            <a:gdLst>
              <a:gd name="connsiteX0" fmla="*/ 0 w 566057"/>
              <a:gd name="connsiteY0" fmla="*/ 566057 h 566057"/>
              <a:gd name="connsiteX1" fmla="*/ 0 w 566057"/>
              <a:gd name="connsiteY1" fmla="*/ 0 h 566057"/>
              <a:gd name="connsiteX2" fmla="*/ 566057 w 566057"/>
              <a:gd name="connsiteY2" fmla="*/ 566057 h 566057"/>
              <a:gd name="connsiteX3" fmla="*/ 0 w 566057"/>
              <a:gd name="connsiteY3" fmla="*/ 566057 h 566057"/>
              <a:gd name="connsiteX0-1" fmla="*/ 0 w 566057"/>
              <a:gd name="connsiteY0-2" fmla="*/ 566057 h 566057"/>
              <a:gd name="connsiteX1-3" fmla="*/ 0 w 566057"/>
              <a:gd name="connsiteY1-4" fmla="*/ 0 h 566057"/>
              <a:gd name="connsiteX2-5" fmla="*/ 566057 w 566057"/>
              <a:gd name="connsiteY2-6" fmla="*/ 566057 h 566057"/>
              <a:gd name="connsiteX3-7" fmla="*/ 0 w 566057"/>
              <a:gd name="connsiteY3-8" fmla="*/ 566057 h 566057"/>
              <a:gd name="connsiteX0-9" fmla="*/ 0 w 566057"/>
              <a:gd name="connsiteY0-10" fmla="*/ 566057 h 566057"/>
              <a:gd name="connsiteX1-11" fmla="*/ 0 w 566057"/>
              <a:gd name="connsiteY1-12" fmla="*/ 0 h 566057"/>
              <a:gd name="connsiteX2-13" fmla="*/ 566057 w 566057"/>
              <a:gd name="connsiteY2-14" fmla="*/ 566057 h 566057"/>
              <a:gd name="connsiteX3-15" fmla="*/ 0 w 566057"/>
              <a:gd name="connsiteY3-16" fmla="*/ 566057 h 5660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66057" h="566057">
                <a:moveTo>
                  <a:pt x="0" y="566057"/>
                </a:moveTo>
                <a:lnTo>
                  <a:pt x="0" y="0"/>
                </a:lnTo>
                <a:cubicBezTo>
                  <a:pt x="161185" y="346815"/>
                  <a:pt x="208929" y="446123"/>
                  <a:pt x="566057" y="566057"/>
                </a:cubicBezTo>
                <a:lnTo>
                  <a:pt x="0" y="566057"/>
                </a:lnTo>
                <a:close/>
              </a:path>
            </a:pathLst>
          </a:custGeom>
          <a:solidFill>
            <a:srgbClr val="F7C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114300" y="76200"/>
            <a:ext cx="11976100" cy="6718300"/>
          </a:xfrm>
          <a:prstGeom prst="roundRect">
            <a:avLst>
              <a:gd name="adj" fmla="val 4674"/>
            </a:avLst>
          </a:prstGeom>
          <a:noFill/>
          <a:ln w="19050">
            <a:solidFill>
              <a:srgbClr val="BA9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1737977" y="5845279"/>
            <a:ext cx="352423" cy="954664"/>
            <a:chOff x="11045825" y="2670175"/>
            <a:chExt cx="627063" cy="1698625"/>
          </a:xfrm>
        </p:grpSpPr>
        <p:sp>
          <p:nvSpPr>
            <p:cNvPr id="9" name="Freeform 13"/>
            <p:cNvSpPr/>
            <p:nvPr/>
          </p:nvSpPr>
          <p:spPr bwMode="auto">
            <a:xfrm>
              <a:off x="11045825" y="2670175"/>
              <a:ext cx="627063" cy="1336675"/>
            </a:xfrm>
            <a:custGeom>
              <a:avLst/>
              <a:gdLst>
                <a:gd name="T0" fmla="*/ 39 w 354"/>
                <a:gd name="T1" fmla="*/ 467 h 754"/>
                <a:gd name="T2" fmla="*/ 38 w 354"/>
                <a:gd name="T3" fmla="*/ 467 h 754"/>
                <a:gd name="T4" fmla="*/ 50 w 354"/>
                <a:gd name="T5" fmla="*/ 380 h 754"/>
                <a:gd name="T6" fmla="*/ 50 w 354"/>
                <a:gd name="T7" fmla="*/ 380 h 754"/>
                <a:gd name="T8" fmla="*/ 48 w 354"/>
                <a:gd name="T9" fmla="*/ 376 h 754"/>
                <a:gd name="T10" fmla="*/ 48 w 354"/>
                <a:gd name="T11" fmla="*/ 376 h 754"/>
                <a:gd name="T12" fmla="*/ 33 w 354"/>
                <a:gd name="T13" fmla="*/ 311 h 754"/>
                <a:gd name="T14" fmla="*/ 75 w 354"/>
                <a:gd name="T15" fmla="*/ 209 h 754"/>
                <a:gd name="T16" fmla="*/ 81 w 354"/>
                <a:gd name="T17" fmla="*/ 136 h 754"/>
                <a:gd name="T18" fmla="*/ 81 w 354"/>
                <a:gd name="T19" fmla="*/ 136 h 754"/>
                <a:gd name="T20" fmla="*/ 75 w 354"/>
                <a:gd name="T21" fmla="*/ 102 h 754"/>
                <a:gd name="T22" fmla="*/ 177 w 354"/>
                <a:gd name="T23" fmla="*/ 0 h 754"/>
                <a:gd name="T24" fmla="*/ 278 w 354"/>
                <a:gd name="T25" fmla="*/ 102 h 754"/>
                <a:gd name="T26" fmla="*/ 272 w 354"/>
                <a:gd name="T27" fmla="*/ 136 h 754"/>
                <a:gd name="T28" fmla="*/ 272 w 354"/>
                <a:gd name="T29" fmla="*/ 136 h 754"/>
                <a:gd name="T30" fmla="*/ 278 w 354"/>
                <a:gd name="T31" fmla="*/ 209 h 754"/>
                <a:gd name="T32" fmla="*/ 320 w 354"/>
                <a:gd name="T33" fmla="*/ 311 h 754"/>
                <a:gd name="T34" fmla="*/ 305 w 354"/>
                <a:gd name="T35" fmla="*/ 376 h 754"/>
                <a:gd name="T36" fmla="*/ 305 w 354"/>
                <a:gd name="T37" fmla="*/ 376 h 754"/>
                <a:gd name="T38" fmla="*/ 305 w 354"/>
                <a:gd name="T39" fmla="*/ 377 h 754"/>
                <a:gd name="T40" fmla="*/ 302 w 354"/>
                <a:gd name="T41" fmla="*/ 381 h 754"/>
                <a:gd name="T42" fmla="*/ 311 w 354"/>
                <a:gd name="T43" fmla="*/ 463 h 754"/>
                <a:gd name="T44" fmla="*/ 314 w 354"/>
                <a:gd name="T45" fmla="*/ 466 h 754"/>
                <a:gd name="T46" fmla="*/ 315 w 354"/>
                <a:gd name="T47" fmla="*/ 467 h 754"/>
                <a:gd name="T48" fmla="*/ 315 w 354"/>
                <a:gd name="T49" fmla="*/ 467 h 754"/>
                <a:gd name="T50" fmla="*/ 354 w 354"/>
                <a:gd name="T51" fmla="*/ 577 h 754"/>
                <a:gd name="T52" fmla="*/ 177 w 354"/>
                <a:gd name="T53" fmla="*/ 754 h 754"/>
                <a:gd name="T54" fmla="*/ 0 w 354"/>
                <a:gd name="T55" fmla="*/ 577 h 754"/>
                <a:gd name="T56" fmla="*/ 39 w 354"/>
                <a:gd name="T57" fmla="*/ 46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4" h="754">
                  <a:moveTo>
                    <a:pt x="39" y="467"/>
                  </a:moveTo>
                  <a:cubicBezTo>
                    <a:pt x="38" y="467"/>
                    <a:pt x="38" y="467"/>
                    <a:pt x="38" y="467"/>
                  </a:cubicBezTo>
                  <a:cubicBezTo>
                    <a:pt x="73" y="431"/>
                    <a:pt x="56" y="392"/>
                    <a:pt x="50" y="380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9" y="377"/>
                    <a:pt x="48" y="376"/>
                    <a:pt x="48" y="376"/>
                  </a:cubicBezTo>
                  <a:cubicBezTo>
                    <a:pt x="48" y="376"/>
                    <a:pt x="48" y="376"/>
                    <a:pt x="48" y="376"/>
                  </a:cubicBezTo>
                  <a:cubicBezTo>
                    <a:pt x="39" y="356"/>
                    <a:pt x="33" y="334"/>
                    <a:pt x="33" y="311"/>
                  </a:cubicBezTo>
                  <a:cubicBezTo>
                    <a:pt x="33" y="271"/>
                    <a:pt x="49" y="235"/>
                    <a:pt x="75" y="209"/>
                  </a:cubicBezTo>
                  <a:cubicBezTo>
                    <a:pt x="99" y="178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77" y="125"/>
                    <a:pt x="75" y="114"/>
                    <a:pt x="75" y="102"/>
                  </a:cubicBezTo>
                  <a:cubicBezTo>
                    <a:pt x="75" y="46"/>
                    <a:pt x="121" y="0"/>
                    <a:pt x="177" y="0"/>
                  </a:cubicBezTo>
                  <a:cubicBezTo>
                    <a:pt x="233" y="0"/>
                    <a:pt x="278" y="46"/>
                    <a:pt x="278" y="102"/>
                  </a:cubicBezTo>
                  <a:cubicBezTo>
                    <a:pt x="278" y="114"/>
                    <a:pt x="276" y="125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54" y="178"/>
                    <a:pt x="278" y="209"/>
                  </a:cubicBezTo>
                  <a:cubicBezTo>
                    <a:pt x="304" y="235"/>
                    <a:pt x="320" y="271"/>
                    <a:pt x="320" y="311"/>
                  </a:cubicBezTo>
                  <a:cubicBezTo>
                    <a:pt x="320" y="334"/>
                    <a:pt x="315" y="356"/>
                    <a:pt x="305" y="376"/>
                  </a:cubicBezTo>
                  <a:cubicBezTo>
                    <a:pt x="305" y="376"/>
                    <a:pt x="305" y="376"/>
                    <a:pt x="305" y="376"/>
                  </a:cubicBezTo>
                  <a:cubicBezTo>
                    <a:pt x="305" y="376"/>
                    <a:pt x="305" y="376"/>
                    <a:pt x="305" y="377"/>
                  </a:cubicBezTo>
                  <a:cubicBezTo>
                    <a:pt x="304" y="378"/>
                    <a:pt x="303" y="380"/>
                    <a:pt x="302" y="381"/>
                  </a:cubicBezTo>
                  <a:cubicBezTo>
                    <a:pt x="296" y="395"/>
                    <a:pt x="283" y="430"/>
                    <a:pt x="311" y="463"/>
                  </a:cubicBezTo>
                  <a:cubicBezTo>
                    <a:pt x="312" y="464"/>
                    <a:pt x="313" y="465"/>
                    <a:pt x="314" y="466"/>
                  </a:cubicBezTo>
                  <a:cubicBezTo>
                    <a:pt x="314" y="466"/>
                    <a:pt x="314" y="466"/>
                    <a:pt x="315" y="467"/>
                  </a:cubicBezTo>
                  <a:cubicBezTo>
                    <a:pt x="315" y="467"/>
                    <a:pt x="315" y="467"/>
                    <a:pt x="315" y="467"/>
                  </a:cubicBezTo>
                  <a:cubicBezTo>
                    <a:pt x="339" y="497"/>
                    <a:pt x="354" y="535"/>
                    <a:pt x="354" y="577"/>
                  </a:cubicBezTo>
                  <a:cubicBezTo>
                    <a:pt x="354" y="675"/>
                    <a:pt x="274" y="754"/>
                    <a:pt x="177" y="754"/>
                  </a:cubicBezTo>
                  <a:cubicBezTo>
                    <a:pt x="79" y="754"/>
                    <a:pt x="0" y="675"/>
                    <a:pt x="0" y="577"/>
                  </a:cubicBezTo>
                  <a:cubicBezTo>
                    <a:pt x="0" y="535"/>
                    <a:pt x="14" y="497"/>
                    <a:pt x="39" y="467"/>
                  </a:cubicBezTo>
                  <a:close/>
                </a:path>
              </a:pathLst>
            </a:custGeom>
            <a:solidFill>
              <a:srgbClr val="00C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11244263" y="3060700"/>
              <a:ext cx="228600" cy="1296987"/>
            </a:xfrm>
            <a:custGeom>
              <a:avLst/>
              <a:gdLst>
                <a:gd name="T0" fmla="*/ 13 w 129"/>
                <a:gd name="T1" fmla="*/ 342 h 732"/>
                <a:gd name="T2" fmla="*/ 56 w 129"/>
                <a:gd name="T3" fmla="*/ 385 h 732"/>
                <a:gd name="T4" fmla="*/ 56 w 129"/>
                <a:gd name="T5" fmla="*/ 234 h 732"/>
                <a:gd name="T6" fmla="*/ 3 w 129"/>
                <a:gd name="T7" fmla="*/ 182 h 732"/>
                <a:gd name="T8" fmla="*/ 3 w 129"/>
                <a:gd name="T9" fmla="*/ 172 h 732"/>
                <a:gd name="T10" fmla="*/ 13 w 129"/>
                <a:gd name="T11" fmla="*/ 172 h 732"/>
                <a:gd name="T12" fmla="*/ 56 w 129"/>
                <a:gd name="T13" fmla="*/ 215 h 732"/>
                <a:gd name="T14" fmla="*/ 56 w 129"/>
                <a:gd name="T15" fmla="*/ 7 h 732"/>
                <a:gd name="T16" fmla="*/ 63 w 129"/>
                <a:gd name="T17" fmla="*/ 0 h 732"/>
                <a:gd name="T18" fmla="*/ 70 w 129"/>
                <a:gd name="T19" fmla="*/ 7 h 732"/>
                <a:gd name="T20" fmla="*/ 70 w 129"/>
                <a:gd name="T21" fmla="*/ 132 h 732"/>
                <a:gd name="T22" fmla="*/ 112 w 129"/>
                <a:gd name="T23" fmla="*/ 90 h 732"/>
                <a:gd name="T24" fmla="*/ 122 w 129"/>
                <a:gd name="T25" fmla="*/ 90 h 732"/>
                <a:gd name="T26" fmla="*/ 122 w 129"/>
                <a:gd name="T27" fmla="*/ 100 h 732"/>
                <a:gd name="T28" fmla="*/ 70 w 129"/>
                <a:gd name="T29" fmla="*/ 152 h 732"/>
                <a:gd name="T30" fmla="*/ 70 w 129"/>
                <a:gd name="T31" fmla="*/ 303 h 732"/>
                <a:gd name="T32" fmla="*/ 117 w 129"/>
                <a:gd name="T33" fmla="*/ 256 h 732"/>
                <a:gd name="T34" fmla="*/ 127 w 129"/>
                <a:gd name="T35" fmla="*/ 256 h 732"/>
                <a:gd name="T36" fmla="*/ 127 w 129"/>
                <a:gd name="T37" fmla="*/ 266 h 732"/>
                <a:gd name="T38" fmla="*/ 70 w 129"/>
                <a:gd name="T39" fmla="*/ 323 h 732"/>
                <a:gd name="T40" fmla="*/ 70 w 129"/>
                <a:gd name="T41" fmla="*/ 725 h 732"/>
                <a:gd name="T42" fmla="*/ 63 w 129"/>
                <a:gd name="T43" fmla="*/ 732 h 732"/>
                <a:gd name="T44" fmla="*/ 56 w 129"/>
                <a:gd name="T45" fmla="*/ 725 h 732"/>
                <a:gd name="T46" fmla="*/ 56 w 129"/>
                <a:gd name="T47" fmla="*/ 405 h 732"/>
                <a:gd name="T48" fmla="*/ 3 w 129"/>
                <a:gd name="T49" fmla="*/ 352 h 732"/>
                <a:gd name="T50" fmla="*/ 3 w 129"/>
                <a:gd name="T51" fmla="*/ 342 h 732"/>
                <a:gd name="T52" fmla="*/ 13 w 129"/>
                <a:gd name="T53" fmla="*/ 34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732">
                  <a:moveTo>
                    <a:pt x="13" y="342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0" y="179"/>
                    <a:pt x="0" y="175"/>
                    <a:pt x="3" y="172"/>
                  </a:cubicBezTo>
                  <a:cubicBezTo>
                    <a:pt x="5" y="169"/>
                    <a:pt x="10" y="169"/>
                    <a:pt x="13" y="172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9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5" y="87"/>
                    <a:pt x="119" y="87"/>
                    <a:pt x="122" y="90"/>
                  </a:cubicBezTo>
                  <a:cubicBezTo>
                    <a:pt x="125" y="93"/>
                    <a:pt x="125" y="97"/>
                    <a:pt x="122" y="100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9" y="253"/>
                    <a:pt x="124" y="253"/>
                    <a:pt x="127" y="256"/>
                  </a:cubicBezTo>
                  <a:cubicBezTo>
                    <a:pt x="129" y="259"/>
                    <a:pt x="129" y="263"/>
                    <a:pt x="127" y="266"/>
                  </a:cubicBezTo>
                  <a:cubicBezTo>
                    <a:pt x="70" y="323"/>
                    <a:pt x="70" y="323"/>
                    <a:pt x="70" y="323"/>
                  </a:cubicBezTo>
                  <a:cubicBezTo>
                    <a:pt x="70" y="725"/>
                    <a:pt x="70" y="725"/>
                    <a:pt x="70" y="725"/>
                  </a:cubicBezTo>
                  <a:cubicBezTo>
                    <a:pt x="70" y="728"/>
                    <a:pt x="67" y="732"/>
                    <a:pt x="63" y="732"/>
                  </a:cubicBezTo>
                  <a:cubicBezTo>
                    <a:pt x="59" y="732"/>
                    <a:pt x="56" y="728"/>
                    <a:pt x="56" y="725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0" y="349"/>
                    <a:pt x="0" y="345"/>
                    <a:pt x="3" y="342"/>
                  </a:cubicBezTo>
                  <a:cubicBezTo>
                    <a:pt x="5" y="339"/>
                    <a:pt x="10" y="339"/>
                    <a:pt x="13" y="342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11228388" y="4340225"/>
              <a:ext cx="439738" cy="28575"/>
            </a:xfrm>
            <a:custGeom>
              <a:avLst/>
              <a:gdLst>
                <a:gd name="T0" fmla="*/ 240 w 248"/>
                <a:gd name="T1" fmla="*/ 16 h 16"/>
                <a:gd name="T2" fmla="*/ 8 w 248"/>
                <a:gd name="T3" fmla="*/ 16 h 16"/>
                <a:gd name="T4" fmla="*/ 0 w 248"/>
                <a:gd name="T5" fmla="*/ 8 h 16"/>
                <a:gd name="T6" fmla="*/ 8 w 248"/>
                <a:gd name="T7" fmla="*/ 0 h 16"/>
                <a:gd name="T8" fmla="*/ 240 w 248"/>
                <a:gd name="T9" fmla="*/ 0 h 16"/>
                <a:gd name="T10" fmla="*/ 248 w 248"/>
                <a:gd name="T11" fmla="*/ 8 h 16"/>
                <a:gd name="T12" fmla="*/ 240 w 24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6">
                  <a:moveTo>
                    <a:pt x="24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4" y="0"/>
                    <a:pt x="248" y="4"/>
                    <a:pt x="248" y="8"/>
                  </a:cubicBezTo>
                  <a:cubicBezTo>
                    <a:pt x="248" y="12"/>
                    <a:pt x="244" y="16"/>
                    <a:pt x="240" y="16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394585" y="1092835"/>
            <a:ext cx="1169035" cy="1169035"/>
            <a:chOff x="6557" y="1002"/>
            <a:chExt cx="1841" cy="1841"/>
          </a:xfrm>
        </p:grpSpPr>
        <p:sp>
          <p:nvSpPr>
            <p:cNvPr id="2" name="菱形 1"/>
            <p:cNvSpPr/>
            <p:nvPr/>
          </p:nvSpPr>
          <p:spPr>
            <a:xfrm>
              <a:off x="6557" y="1002"/>
              <a:ext cx="1841" cy="1841"/>
            </a:xfrm>
            <a:prstGeom prst="diamond">
              <a:avLst/>
            </a:prstGeom>
            <a:solidFill>
              <a:srgbClr val="84B4F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en-US" kern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888" y="1366"/>
              <a:ext cx="10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</a:rPr>
                <a:t>03</a:t>
              </a:r>
              <a:endParaRPr lang="en-US" altLang="zh-CN" sz="4000">
                <a:solidFill>
                  <a:schemeClr val="bg1"/>
                </a:solidFill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767455" y="997585"/>
            <a:ext cx="71507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200000"/>
              </a:lnSpc>
            </a:pPr>
            <a:r>
              <a:rPr lang="zh-CN" altLang="en-US" sz="2800" b="1">
                <a:latin typeface="Calibri" panose="020F0502020204030204" pitchFamily="34" charset="0"/>
                <a:ea typeface="宋体" panose="02010600030101010101" pitchFamily="2" charset="-122"/>
              </a:rPr>
              <a:t>探索了开展混合式学习的模式</a:t>
            </a:r>
            <a:endParaRPr lang="zh-CN" altLang="en-US" sz="28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2" name="Picture 2" descr="D:\07我的班会\ppt封面.pngppt封面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414145" y="2753995"/>
            <a:ext cx="4319905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2" descr="D:\02我的工作\10装备示范\图片素材\QQ图片20180927221712.jpgQQ图片20180927221712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319520" y="2753995"/>
            <a:ext cx="4320000" cy="287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44"/>
          <p:cNvSpPr/>
          <p:nvPr/>
        </p:nvSpPr>
        <p:spPr bwMode="auto">
          <a:xfrm rot="10800000">
            <a:off x="-5558" y="0"/>
            <a:ext cx="5161757" cy="4606310"/>
          </a:xfrm>
          <a:custGeom>
            <a:avLst/>
            <a:gdLst>
              <a:gd name="T0" fmla="*/ 0 w 1986"/>
              <a:gd name="T1" fmla="*/ 1812 h 1812"/>
              <a:gd name="T2" fmla="*/ 248 w 1986"/>
              <a:gd name="T3" fmla="*/ 1241 h 1812"/>
              <a:gd name="T4" fmla="*/ 625 w 1986"/>
              <a:gd name="T5" fmla="*/ 774 h 1812"/>
              <a:gd name="T6" fmla="*/ 1101 w 1986"/>
              <a:gd name="T7" fmla="*/ 671 h 1812"/>
              <a:gd name="T8" fmla="*/ 1986 w 1986"/>
              <a:gd name="T9" fmla="*/ 115 h 1812"/>
              <a:gd name="T10" fmla="*/ 1986 w 1986"/>
              <a:gd name="T11" fmla="*/ 1812 h 1812"/>
              <a:gd name="T12" fmla="*/ 0 w 1986"/>
              <a:gd name="T13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6" h="1812">
                <a:moveTo>
                  <a:pt x="0" y="1812"/>
                </a:moveTo>
                <a:cubicBezTo>
                  <a:pt x="0" y="1812"/>
                  <a:pt x="422" y="1748"/>
                  <a:pt x="248" y="1241"/>
                </a:cubicBezTo>
                <a:cubicBezTo>
                  <a:pt x="74" y="734"/>
                  <a:pt x="372" y="710"/>
                  <a:pt x="625" y="774"/>
                </a:cubicBezTo>
                <a:cubicBezTo>
                  <a:pt x="877" y="837"/>
                  <a:pt x="1051" y="861"/>
                  <a:pt x="1101" y="671"/>
                </a:cubicBezTo>
                <a:cubicBezTo>
                  <a:pt x="1150" y="480"/>
                  <a:pt x="1216" y="0"/>
                  <a:pt x="1986" y="115"/>
                </a:cubicBezTo>
                <a:cubicBezTo>
                  <a:pt x="1986" y="1812"/>
                  <a:pt x="1986" y="1812"/>
                  <a:pt x="1986" y="1812"/>
                </a:cubicBezTo>
                <a:lnTo>
                  <a:pt x="0" y="1812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85854" y="148769"/>
            <a:ext cx="498951" cy="498614"/>
          </a:xfrm>
          <a:prstGeom prst="ellipse">
            <a:avLst/>
          </a:prstGeom>
          <a:solidFill>
            <a:srgbClr val="F7C8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56285" y="137795"/>
            <a:ext cx="104698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楷 简" panose="02000500000000000000" charset="-122"/>
                <a:ea typeface="方正清楷 简" panose="02000500000000000000" charset="-122"/>
                <a:sym typeface="+mn-ea"/>
              </a:rPr>
              <a:t>阶段成果(二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楷 简" panose="02000500000000000000" charset="-122"/>
                <a:ea typeface="方正清楷 简" panose="02000500000000000000" charset="-122"/>
                <a:sym typeface="+mn-ea"/>
              </a:rPr>
              <a:t>)、论文案例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方正清楷 简" panose="02000500000000000000" charset="-122"/>
              <a:ea typeface="方正清楷 简" panose="02000500000000000000" charset="-122"/>
              <a:sym typeface="+mn-ea"/>
            </a:endParaRPr>
          </a:p>
        </p:txBody>
      </p:sp>
      <p:sp>
        <p:nvSpPr>
          <p:cNvPr id="3" name="矩形: 圆角 6"/>
          <p:cNvSpPr/>
          <p:nvPr/>
        </p:nvSpPr>
        <p:spPr>
          <a:xfrm>
            <a:off x="114300" y="76200"/>
            <a:ext cx="11976100" cy="6718300"/>
          </a:xfrm>
          <a:prstGeom prst="roundRect">
            <a:avLst>
              <a:gd name="adj" fmla="val 4674"/>
            </a:avLst>
          </a:prstGeom>
          <a:noFill/>
          <a:ln w="19050">
            <a:solidFill>
              <a:srgbClr val="BA9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1737977" y="5845279"/>
            <a:ext cx="352423" cy="954664"/>
            <a:chOff x="11045825" y="2670175"/>
            <a:chExt cx="627063" cy="1698625"/>
          </a:xfrm>
        </p:grpSpPr>
        <p:sp>
          <p:nvSpPr>
            <p:cNvPr id="15" name="Freeform 13"/>
            <p:cNvSpPr/>
            <p:nvPr/>
          </p:nvSpPr>
          <p:spPr bwMode="auto">
            <a:xfrm>
              <a:off x="11045825" y="2670175"/>
              <a:ext cx="627063" cy="1336675"/>
            </a:xfrm>
            <a:custGeom>
              <a:avLst/>
              <a:gdLst>
                <a:gd name="T0" fmla="*/ 39 w 354"/>
                <a:gd name="T1" fmla="*/ 467 h 754"/>
                <a:gd name="T2" fmla="*/ 38 w 354"/>
                <a:gd name="T3" fmla="*/ 467 h 754"/>
                <a:gd name="T4" fmla="*/ 50 w 354"/>
                <a:gd name="T5" fmla="*/ 380 h 754"/>
                <a:gd name="T6" fmla="*/ 50 w 354"/>
                <a:gd name="T7" fmla="*/ 380 h 754"/>
                <a:gd name="T8" fmla="*/ 48 w 354"/>
                <a:gd name="T9" fmla="*/ 376 h 754"/>
                <a:gd name="T10" fmla="*/ 48 w 354"/>
                <a:gd name="T11" fmla="*/ 376 h 754"/>
                <a:gd name="T12" fmla="*/ 33 w 354"/>
                <a:gd name="T13" fmla="*/ 311 h 754"/>
                <a:gd name="T14" fmla="*/ 75 w 354"/>
                <a:gd name="T15" fmla="*/ 209 h 754"/>
                <a:gd name="T16" fmla="*/ 81 w 354"/>
                <a:gd name="T17" fmla="*/ 136 h 754"/>
                <a:gd name="T18" fmla="*/ 81 w 354"/>
                <a:gd name="T19" fmla="*/ 136 h 754"/>
                <a:gd name="T20" fmla="*/ 75 w 354"/>
                <a:gd name="T21" fmla="*/ 102 h 754"/>
                <a:gd name="T22" fmla="*/ 177 w 354"/>
                <a:gd name="T23" fmla="*/ 0 h 754"/>
                <a:gd name="T24" fmla="*/ 278 w 354"/>
                <a:gd name="T25" fmla="*/ 102 h 754"/>
                <a:gd name="T26" fmla="*/ 272 w 354"/>
                <a:gd name="T27" fmla="*/ 136 h 754"/>
                <a:gd name="T28" fmla="*/ 272 w 354"/>
                <a:gd name="T29" fmla="*/ 136 h 754"/>
                <a:gd name="T30" fmla="*/ 278 w 354"/>
                <a:gd name="T31" fmla="*/ 209 h 754"/>
                <a:gd name="T32" fmla="*/ 320 w 354"/>
                <a:gd name="T33" fmla="*/ 311 h 754"/>
                <a:gd name="T34" fmla="*/ 305 w 354"/>
                <a:gd name="T35" fmla="*/ 376 h 754"/>
                <a:gd name="T36" fmla="*/ 305 w 354"/>
                <a:gd name="T37" fmla="*/ 376 h 754"/>
                <a:gd name="T38" fmla="*/ 305 w 354"/>
                <a:gd name="T39" fmla="*/ 377 h 754"/>
                <a:gd name="T40" fmla="*/ 302 w 354"/>
                <a:gd name="T41" fmla="*/ 381 h 754"/>
                <a:gd name="T42" fmla="*/ 311 w 354"/>
                <a:gd name="T43" fmla="*/ 463 h 754"/>
                <a:gd name="T44" fmla="*/ 314 w 354"/>
                <a:gd name="T45" fmla="*/ 466 h 754"/>
                <a:gd name="T46" fmla="*/ 315 w 354"/>
                <a:gd name="T47" fmla="*/ 467 h 754"/>
                <a:gd name="T48" fmla="*/ 315 w 354"/>
                <a:gd name="T49" fmla="*/ 467 h 754"/>
                <a:gd name="T50" fmla="*/ 354 w 354"/>
                <a:gd name="T51" fmla="*/ 577 h 754"/>
                <a:gd name="T52" fmla="*/ 177 w 354"/>
                <a:gd name="T53" fmla="*/ 754 h 754"/>
                <a:gd name="T54" fmla="*/ 0 w 354"/>
                <a:gd name="T55" fmla="*/ 577 h 754"/>
                <a:gd name="T56" fmla="*/ 39 w 354"/>
                <a:gd name="T57" fmla="*/ 46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4" h="754">
                  <a:moveTo>
                    <a:pt x="39" y="467"/>
                  </a:moveTo>
                  <a:cubicBezTo>
                    <a:pt x="38" y="467"/>
                    <a:pt x="38" y="467"/>
                    <a:pt x="38" y="467"/>
                  </a:cubicBezTo>
                  <a:cubicBezTo>
                    <a:pt x="73" y="431"/>
                    <a:pt x="56" y="392"/>
                    <a:pt x="50" y="380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9" y="377"/>
                    <a:pt x="48" y="376"/>
                    <a:pt x="48" y="376"/>
                  </a:cubicBezTo>
                  <a:cubicBezTo>
                    <a:pt x="48" y="376"/>
                    <a:pt x="48" y="376"/>
                    <a:pt x="48" y="376"/>
                  </a:cubicBezTo>
                  <a:cubicBezTo>
                    <a:pt x="39" y="356"/>
                    <a:pt x="33" y="334"/>
                    <a:pt x="33" y="311"/>
                  </a:cubicBezTo>
                  <a:cubicBezTo>
                    <a:pt x="33" y="271"/>
                    <a:pt x="49" y="235"/>
                    <a:pt x="75" y="209"/>
                  </a:cubicBezTo>
                  <a:cubicBezTo>
                    <a:pt x="99" y="178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77" y="125"/>
                    <a:pt x="75" y="114"/>
                    <a:pt x="75" y="102"/>
                  </a:cubicBezTo>
                  <a:cubicBezTo>
                    <a:pt x="75" y="46"/>
                    <a:pt x="121" y="0"/>
                    <a:pt x="177" y="0"/>
                  </a:cubicBezTo>
                  <a:cubicBezTo>
                    <a:pt x="233" y="0"/>
                    <a:pt x="278" y="46"/>
                    <a:pt x="278" y="102"/>
                  </a:cubicBezTo>
                  <a:cubicBezTo>
                    <a:pt x="278" y="114"/>
                    <a:pt x="276" y="125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54" y="178"/>
                    <a:pt x="278" y="209"/>
                  </a:cubicBezTo>
                  <a:cubicBezTo>
                    <a:pt x="304" y="235"/>
                    <a:pt x="320" y="271"/>
                    <a:pt x="320" y="311"/>
                  </a:cubicBezTo>
                  <a:cubicBezTo>
                    <a:pt x="320" y="334"/>
                    <a:pt x="315" y="356"/>
                    <a:pt x="305" y="376"/>
                  </a:cubicBezTo>
                  <a:cubicBezTo>
                    <a:pt x="305" y="376"/>
                    <a:pt x="305" y="376"/>
                    <a:pt x="305" y="376"/>
                  </a:cubicBezTo>
                  <a:cubicBezTo>
                    <a:pt x="305" y="376"/>
                    <a:pt x="305" y="376"/>
                    <a:pt x="305" y="377"/>
                  </a:cubicBezTo>
                  <a:cubicBezTo>
                    <a:pt x="304" y="378"/>
                    <a:pt x="303" y="380"/>
                    <a:pt x="302" y="381"/>
                  </a:cubicBezTo>
                  <a:cubicBezTo>
                    <a:pt x="296" y="395"/>
                    <a:pt x="283" y="430"/>
                    <a:pt x="311" y="463"/>
                  </a:cubicBezTo>
                  <a:cubicBezTo>
                    <a:pt x="312" y="464"/>
                    <a:pt x="313" y="465"/>
                    <a:pt x="314" y="466"/>
                  </a:cubicBezTo>
                  <a:cubicBezTo>
                    <a:pt x="314" y="466"/>
                    <a:pt x="314" y="466"/>
                    <a:pt x="315" y="467"/>
                  </a:cubicBezTo>
                  <a:cubicBezTo>
                    <a:pt x="315" y="467"/>
                    <a:pt x="315" y="467"/>
                    <a:pt x="315" y="467"/>
                  </a:cubicBezTo>
                  <a:cubicBezTo>
                    <a:pt x="339" y="497"/>
                    <a:pt x="354" y="535"/>
                    <a:pt x="354" y="577"/>
                  </a:cubicBezTo>
                  <a:cubicBezTo>
                    <a:pt x="354" y="675"/>
                    <a:pt x="274" y="754"/>
                    <a:pt x="177" y="754"/>
                  </a:cubicBezTo>
                  <a:cubicBezTo>
                    <a:pt x="79" y="754"/>
                    <a:pt x="0" y="675"/>
                    <a:pt x="0" y="577"/>
                  </a:cubicBezTo>
                  <a:cubicBezTo>
                    <a:pt x="0" y="535"/>
                    <a:pt x="14" y="497"/>
                    <a:pt x="39" y="467"/>
                  </a:cubicBezTo>
                  <a:close/>
                </a:path>
              </a:pathLst>
            </a:custGeom>
            <a:solidFill>
              <a:srgbClr val="00C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" name="Freeform 14"/>
            <p:cNvSpPr/>
            <p:nvPr/>
          </p:nvSpPr>
          <p:spPr bwMode="auto">
            <a:xfrm>
              <a:off x="11244263" y="3060700"/>
              <a:ext cx="228600" cy="1296987"/>
            </a:xfrm>
            <a:custGeom>
              <a:avLst/>
              <a:gdLst>
                <a:gd name="T0" fmla="*/ 13 w 129"/>
                <a:gd name="T1" fmla="*/ 342 h 732"/>
                <a:gd name="T2" fmla="*/ 56 w 129"/>
                <a:gd name="T3" fmla="*/ 385 h 732"/>
                <a:gd name="T4" fmla="*/ 56 w 129"/>
                <a:gd name="T5" fmla="*/ 234 h 732"/>
                <a:gd name="T6" fmla="*/ 3 w 129"/>
                <a:gd name="T7" fmla="*/ 182 h 732"/>
                <a:gd name="T8" fmla="*/ 3 w 129"/>
                <a:gd name="T9" fmla="*/ 172 h 732"/>
                <a:gd name="T10" fmla="*/ 13 w 129"/>
                <a:gd name="T11" fmla="*/ 172 h 732"/>
                <a:gd name="T12" fmla="*/ 56 w 129"/>
                <a:gd name="T13" fmla="*/ 215 h 732"/>
                <a:gd name="T14" fmla="*/ 56 w 129"/>
                <a:gd name="T15" fmla="*/ 7 h 732"/>
                <a:gd name="T16" fmla="*/ 63 w 129"/>
                <a:gd name="T17" fmla="*/ 0 h 732"/>
                <a:gd name="T18" fmla="*/ 70 w 129"/>
                <a:gd name="T19" fmla="*/ 7 h 732"/>
                <a:gd name="T20" fmla="*/ 70 w 129"/>
                <a:gd name="T21" fmla="*/ 132 h 732"/>
                <a:gd name="T22" fmla="*/ 112 w 129"/>
                <a:gd name="T23" fmla="*/ 90 h 732"/>
                <a:gd name="T24" fmla="*/ 122 w 129"/>
                <a:gd name="T25" fmla="*/ 90 h 732"/>
                <a:gd name="T26" fmla="*/ 122 w 129"/>
                <a:gd name="T27" fmla="*/ 100 h 732"/>
                <a:gd name="T28" fmla="*/ 70 w 129"/>
                <a:gd name="T29" fmla="*/ 152 h 732"/>
                <a:gd name="T30" fmla="*/ 70 w 129"/>
                <a:gd name="T31" fmla="*/ 303 h 732"/>
                <a:gd name="T32" fmla="*/ 117 w 129"/>
                <a:gd name="T33" fmla="*/ 256 h 732"/>
                <a:gd name="T34" fmla="*/ 127 w 129"/>
                <a:gd name="T35" fmla="*/ 256 h 732"/>
                <a:gd name="T36" fmla="*/ 127 w 129"/>
                <a:gd name="T37" fmla="*/ 266 h 732"/>
                <a:gd name="T38" fmla="*/ 70 w 129"/>
                <a:gd name="T39" fmla="*/ 323 h 732"/>
                <a:gd name="T40" fmla="*/ 70 w 129"/>
                <a:gd name="T41" fmla="*/ 725 h 732"/>
                <a:gd name="T42" fmla="*/ 63 w 129"/>
                <a:gd name="T43" fmla="*/ 732 h 732"/>
                <a:gd name="T44" fmla="*/ 56 w 129"/>
                <a:gd name="T45" fmla="*/ 725 h 732"/>
                <a:gd name="T46" fmla="*/ 56 w 129"/>
                <a:gd name="T47" fmla="*/ 405 h 732"/>
                <a:gd name="T48" fmla="*/ 3 w 129"/>
                <a:gd name="T49" fmla="*/ 352 h 732"/>
                <a:gd name="T50" fmla="*/ 3 w 129"/>
                <a:gd name="T51" fmla="*/ 342 h 732"/>
                <a:gd name="T52" fmla="*/ 13 w 129"/>
                <a:gd name="T53" fmla="*/ 34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732">
                  <a:moveTo>
                    <a:pt x="13" y="342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0" y="179"/>
                    <a:pt x="0" y="175"/>
                    <a:pt x="3" y="172"/>
                  </a:cubicBezTo>
                  <a:cubicBezTo>
                    <a:pt x="5" y="169"/>
                    <a:pt x="10" y="169"/>
                    <a:pt x="13" y="172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9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5" y="87"/>
                    <a:pt x="119" y="87"/>
                    <a:pt x="122" y="90"/>
                  </a:cubicBezTo>
                  <a:cubicBezTo>
                    <a:pt x="125" y="93"/>
                    <a:pt x="125" y="97"/>
                    <a:pt x="122" y="100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9" y="253"/>
                    <a:pt x="124" y="253"/>
                    <a:pt x="127" y="256"/>
                  </a:cubicBezTo>
                  <a:cubicBezTo>
                    <a:pt x="129" y="259"/>
                    <a:pt x="129" y="263"/>
                    <a:pt x="127" y="266"/>
                  </a:cubicBezTo>
                  <a:cubicBezTo>
                    <a:pt x="70" y="323"/>
                    <a:pt x="70" y="323"/>
                    <a:pt x="70" y="323"/>
                  </a:cubicBezTo>
                  <a:cubicBezTo>
                    <a:pt x="70" y="725"/>
                    <a:pt x="70" y="725"/>
                    <a:pt x="70" y="725"/>
                  </a:cubicBezTo>
                  <a:cubicBezTo>
                    <a:pt x="70" y="728"/>
                    <a:pt x="67" y="732"/>
                    <a:pt x="63" y="732"/>
                  </a:cubicBezTo>
                  <a:cubicBezTo>
                    <a:pt x="59" y="732"/>
                    <a:pt x="56" y="728"/>
                    <a:pt x="56" y="725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0" y="349"/>
                    <a:pt x="0" y="345"/>
                    <a:pt x="3" y="342"/>
                  </a:cubicBezTo>
                  <a:cubicBezTo>
                    <a:pt x="5" y="339"/>
                    <a:pt x="10" y="339"/>
                    <a:pt x="13" y="342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" name="Freeform 15"/>
            <p:cNvSpPr/>
            <p:nvPr/>
          </p:nvSpPr>
          <p:spPr bwMode="auto">
            <a:xfrm>
              <a:off x="11228388" y="4340225"/>
              <a:ext cx="439738" cy="28575"/>
            </a:xfrm>
            <a:custGeom>
              <a:avLst/>
              <a:gdLst>
                <a:gd name="T0" fmla="*/ 240 w 248"/>
                <a:gd name="T1" fmla="*/ 16 h 16"/>
                <a:gd name="T2" fmla="*/ 8 w 248"/>
                <a:gd name="T3" fmla="*/ 16 h 16"/>
                <a:gd name="T4" fmla="*/ 0 w 248"/>
                <a:gd name="T5" fmla="*/ 8 h 16"/>
                <a:gd name="T6" fmla="*/ 8 w 248"/>
                <a:gd name="T7" fmla="*/ 0 h 16"/>
                <a:gd name="T8" fmla="*/ 240 w 248"/>
                <a:gd name="T9" fmla="*/ 0 h 16"/>
                <a:gd name="T10" fmla="*/ 248 w 248"/>
                <a:gd name="T11" fmla="*/ 8 h 16"/>
                <a:gd name="T12" fmla="*/ 240 w 24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6">
                  <a:moveTo>
                    <a:pt x="24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4" y="0"/>
                    <a:pt x="248" y="4"/>
                    <a:pt x="248" y="8"/>
                  </a:cubicBezTo>
                  <a:cubicBezTo>
                    <a:pt x="248" y="12"/>
                    <a:pt x="244" y="16"/>
                    <a:pt x="240" y="16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pic>
        <p:nvPicPr>
          <p:cNvPr id="51" name="图片 50" descr="d:\Documents\09我的课题\成果素材\论文成果.png论文成果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9280" y="836295"/>
            <a:ext cx="5400000" cy="4897068"/>
          </a:xfrm>
          <a:prstGeom prst="rect">
            <a:avLst/>
          </a:prstGeom>
        </p:spPr>
      </p:pic>
      <p:pic>
        <p:nvPicPr>
          <p:cNvPr id="2" name="图片 1" descr="d:\Documents\09我的课题\成果素材\课例成果.png课例成果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68085" y="836930"/>
            <a:ext cx="5400040" cy="4896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44"/>
          <p:cNvSpPr/>
          <p:nvPr/>
        </p:nvSpPr>
        <p:spPr bwMode="auto">
          <a:xfrm rot="10800000">
            <a:off x="-5558" y="0"/>
            <a:ext cx="5161757" cy="4606310"/>
          </a:xfrm>
          <a:custGeom>
            <a:avLst/>
            <a:gdLst>
              <a:gd name="T0" fmla="*/ 0 w 1986"/>
              <a:gd name="T1" fmla="*/ 1812 h 1812"/>
              <a:gd name="T2" fmla="*/ 248 w 1986"/>
              <a:gd name="T3" fmla="*/ 1241 h 1812"/>
              <a:gd name="T4" fmla="*/ 625 w 1986"/>
              <a:gd name="T5" fmla="*/ 774 h 1812"/>
              <a:gd name="T6" fmla="*/ 1101 w 1986"/>
              <a:gd name="T7" fmla="*/ 671 h 1812"/>
              <a:gd name="T8" fmla="*/ 1986 w 1986"/>
              <a:gd name="T9" fmla="*/ 115 h 1812"/>
              <a:gd name="T10" fmla="*/ 1986 w 1986"/>
              <a:gd name="T11" fmla="*/ 1812 h 1812"/>
              <a:gd name="T12" fmla="*/ 0 w 1986"/>
              <a:gd name="T13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6" h="1812">
                <a:moveTo>
                  <a:pt x="0" y="1812"/>
                </a:moveTo>
                <a:cubicBezTo>
                  <a:pt x="0" y="1812"/>
                  <a:pt x="422" y="1748"/>
                  <a:pt x="248" y="1241"/>
                </a:cubicBezTo>
                <a:cubicBezTo>
                  <a:pt x="74" y="734"/>
                  <a:pt x="372" y="710"/>
                  <a:pt x="625" y="774"/>
                </a:cubicBezTo>
                <a:cubicBezTo>
                  <a:pt x="877" y="837"/>
                  <a:pt x="1051" y="861"/>
                  <a:pt x="1101" y="671"/>
                </a:cubicBezTo>
                <a:cubicBezTo>
                  <a:pt x="1150" y="480"/>
                  <a:pt x="1216" y="0"/>
                  <a:pt x="1986" y="115"/>
                </a:cubicBezTo>
                <a:cubicBezTo>
                  <a:pt x="1986" y="1812"/>
                  <a:pt x="1986" y="1812"/>
                  <a:pt x="1986" y="1812"/>
                </a:cubicBezTo>
                <a:lnTo>
                  <a:pt x="0" y="1812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85854" y="148769"/>
            <a:ext cx="498951" cy="498614"/>
          </a:xfrm>
          <a:prstGeom prst="ellipse">
            <a:avLst/>
          </a:prstGeom>
          <a:solidFill>
            <a:srgbClr val="F7C8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56285" y="137795"/>
            <a:ext cx="104698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楷 简" panose="02000500000000000000" charset="-122"/>
                <a:ea typeface="方正清楷 简" panose="02000500000000000000" charset="-122"/>
                <a:sym typeface="+mn-ea"/>
              </a:rPr>
              <a:t>阶段成果(三)、学生发展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方正清楷 简" panose="02000500000000000000" charset="-122"/>
              <a:ea typeface="方正清楷 简" panose="02000500000000000000" charset="-122"/>
              <a:sym typeface="+mn-ea"/>
            </a:endParaRPr>
          </a:p>
        </p:txBody>
      </p:sp>
      <p:sp>
        <p:nvSpPr>
          <p:cNvPr id="3" name="矩形: 圆角 6"/>
          <p:cNvSpPr/>
          <p:nvPr/>
        </p:nvSpPr>
        <p:spPr>
          <a:xfrm>
            <a:off x="114300" y="76200"/>
            <a:ext cx="11976100" cy="6718300"/>
          </a:xfrm>
          <a:prstGeom prst="roundRect">
            <a:avLst>
              <a:gd name="adj" fmla="val 4674"/>
            </a:avLst>
          </a:prstGeom>
          <a:noFill/>
          <a:ln w="19050">
            <a:solidFill>
              <a:srgbClr val="BA9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1737977" y="5845279"/>
            <a:ext cx="352423" cy="954664"/>
            <a:chOff x="11045825" y="2670175"/>
            <a:chExt cx="627063" cy="1698625"/>
          </a:xfrm>
        </p:grpSpPr>
        <p:sp>
          <p:nvSpPr>
            <p:cNvPr id="15" name="Freeform 13"/>
            <p:cNvSpPr/>
            <p:nvPr/>
          </p:nvSpPr>
          <p:spPr bwMode="auto">
            <a:xfrm>
              <a:off x="11045825" y="2670175"/>
              <a:ext cx="627063" cy="1336675"/>
            </a:xfrm>
            <a:custGeom>
              <a:avLst/>
              <a:gdLst>
                <a:gd name="T0" fmla="*/ 39 w 354"/>
                <a:gd name="T1" fmla="*/ 467 h 754"/>
                <a:gd name="T2" fmla="*/ 38 w 354"/>
                <a:gd name="T3" fmla="*/ 467 h 754"/>
                <a:gd name="T4" fmla="*/ 50 w 354"/>
                <a:gd name="T5" fmla="*/ 380 h 754"/>
                <a:gd name="T6" fmla="*/ 50 w 354"/>
                <a:gd name="T7" fmla="*/ 380 h 754"/>
                <a:gd name="T8" fmla="*/ 48 w 354"/>
                <a:gd name="T9" fmla="*/ 376 h 754"/>
                <a:gd name="T10" fmla="*/ 48 w 354"/>
                <a:gd name="T11" fmla="*/ 376 h 754"/>
                <a:gd name="T12" fmla="*/ 33 w 354"/>
                <a:gd name="T13" fmla="*/ 311 h 754"/>
                <a:gd name="T14" fmla="*/ 75 w 354"/>
                <a:gd name="T15" fmla="*/ 209 h 754"/>
                <a:gd name="T16" fmla="*/ 81 w 354"/>
                <a:gd name="T17" fmla="*/ 136 h 754"/>
                <a:gd name="T18" fmla="*/ 81 w 354"/>
                <a:gd name="T19" fmla="*/ 136 h 754"/>
                <a:gd name="T20" fmla="*/ 75 w 354"/>
                <a:gd name="T21" fmla="*/ 102 h 754"/>
                <a:gd name="T22" fmla="*/ 177 w 354"/>
                <a:gd name="T23" fmla="*/ 0 h 754"/>
                <a:gd name="T24" fmla="*/ 278 w 354"/>
                <a:gd name="T25" fmla="*/ 102 h 754"/>
                <a:gd name="T26" fmla="*/ 272 w 354"/>
                <a:gd name="T27" fmla="*/ 136 h 754"/>
                <a:gd name="T28" fmla="*/ 272 w 354"/>
                <a:gd name="T29" fmla="*/ 136 h 754"/>
                <a:gd name="T30" fmla="*/ 278 w 354"/>
                <a:gd name="T31" fmla="*/ 209 h 754"/>
                <a:gd name="T32" fmla="*/ 320 w 354"/>
                <a:gd name="T33" fmla="*/ 311 h 754"/>
                <a:gd name="T34" fmla="*/ 305 w 354"/>
                <a:gd name="T35" fmla="*/ 376 h 754"/>
                <a:gd name="T36" fmla="*/ 305 w 354"/>
                <a:gd name="T37" fmla="*/ 376 h 754"/>
                <a:gd name="T38" fmla="*/ 305 w 354"/>
                <a:gd name="T39" fmla="*/ 377 h 754"/>
                <a:gd name="T40" fmla="*/ 302 w 354"/>
                <a:gd name="T41" fmla="*/ 381 h 754"/>
                <a:gd name="T42" fmla="*/ 311 w 354"/>
                <a:gd name="T43" fmla="*/ 463 h 754"/>
                <a:gd name="T44" fmla="*/ 314 w 354"/>
                <a:gd name="T45" fmla="*/ 466 h 754"/>
                <a:gd name="T46" fmla="*/ 315 w 354"/>
                <a:gd name="T47" fmla="*/ 467 h 754"/>
                <a:gd name="T48" fmla="*/ 315 w 354"/>
                <a:gd name="T49" fmla="*/ 467 h 754"/>
                <a:gd name="T50" fmla="*/ 354 w 354"/>
                <a:gd name="T51" fmla="*/ 577 h 754"/>
                <a:gd name="T52" fmla="*/ 177 w 354"/>
                <a:gd name="T53" fmla="*/ 754 h 754"/>
                <a:gd name="T54" fmla="*/ 0 w 354"/>
                <a:gd name="T55" fmla="*/ 577 h 754"/>
                <a:gd name="T56" fmla="*/ 39 w 354"/>
                <a:gd name="T57" fmla="*/ 46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4" h="754">
                  <a:moveTo>
                    <a:pt x="39" y="467"/>
                  </a:moveTo>
                  <a:cubicBezTo>
                    <a:pt x="38" y="467"/>
                    <a:pt x="38" y="467"/>
                    <a:pt x="38" y="467"/>
                  </a:cubicBezTo>
                  <a:cubicBezTo>
                    <a:pt x="73" y="431"/>
                    <a:pt x="56" y="392"/>
                    <a:pt x="50" y="380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9" y="377"/>
                    <a:pt x="48" y="376"/>
                    <a:pt x="48" y="376"/>
                  </a:cubicBezTo>
                  <a:cubicBezTo>
                    <a:pt x="48" y="376"/>
                    <a:pt x="48" y="376"/>
                    <a:pt x="48" y="376"/>
                  </a:cubicBezTo>
                  <a:cubicBezTo>
                    <a:pt x="39" y="356"/>
                    <a:pt x="33" y="334"/>
                    <a:pt x="33" y="311"/>
                  </a:cubicBezTo>
                  <a:cubicBezTo>
                    <a:pt x="33" y="271"/>
                    <a:pt x="49" y="235"/>
                    <a:pt x="75" y="209"/>
                  </a:cubicBezTo>
                  <a:cubicBezTo>
                    <a:pt x="99" y="178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77" y="125"/>
                    <a:pt x="75" y="114"/>
                    <a:pt x="75" y="102"/>
                  </a:cubicBezTo>
                  <a:cubicBezTo>
                    <a:pt x="75" y="46"/>
                    <a:pt x="121" y="0"/>
                    <a:pt x="177" y="0"/>
                  </a:cubicBezTo>
                  <a:cubicBezTo>
                    <a:pt x="233" y="0"/>
                    <a:pt x="278" y="46"/>
                    <a:pt x="278" y="102"/>
                  </a:cubicBezTo>
                  <a:cubicBezTo>
                    <a:pt x="278" y="114"/>
                    <a:pt x="276" y="125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54" y="178"/>
                    <a:pt x="278" y="209"/>
                  </a:cubicBezTo>
                  <a:cubicBezTo>
                    <a:pt x="304" y="235"/>
                    <a:pt x="320" y="271"/>
                    <a:pt x="320" y="311"/>
                  </a:cubicBezTo>
                  <a:cubicBezTo>
                    <a:pt x="320" y="334"/>
                    <a:pt x="315" y="356"/>
                    <a:pt x="305" y="376"/>
                  </a:cubicBezTo>
                  <a:cubicBezTo>
                    <a:pt x="305" y="376"/>
                    <a:pt x="305" y="376"/>
                    <a:pt x="305" y="376"/>
                  </a:cubicBezTo>
                  <a:cubicBezTo>
                    <a:pt x="305" y="376"/>
                    <a:pt x="305" y="376"/>
                    <a:pt x="305" y="377"/>
                  </a:cubicBezTo>
                  <a:cubicBezTo>
                    <a:pt x="304" y="378"/>
                    <a:pt x="303" y="380"/>
                    <a:pt x="302" y="381"/>
                  </a:cubicBezTo>
                  <a:cubicBezTo>
                    <a:pt x="296" y="395"/>
                    <a:pt x="283" y="430"/>
                    <a:pt x="311" y="463"/>
                  </a:cubicBezTo>
                  <a:cubicBezTo>
                    <a:pt x="312" y="464"/>
                    <a:pt x="313" y="465"/>
                    <a:pt x="314" y="466"/>
                  </a:cubicBezTo>
                  <a:cubicBezTo>
                    <a:pt x="314" y="466"/>
                    <a:pt x="314" y="466"/>
                    <a:pt x="315" y="467"/>
                  </a:cubicBezTo>
                  <a:cubicBezTo>
                    <a:pt x="315" y="467"/>
                    <a:pt x="315" y="467"/>
                    <a:pt x="315" y="467"/>
                  </a:cubicBezTo>
                  <a:cubicBezTo>
                    <a:pt x="339" y="497"/>
                    <a:pt x="354" y="535"/>
                    <a:pt x="354" y="577"/>
                  </a:cubicBezTo>
                  <a:cubicBezTo>
                    <a:pt x="354" y="675"/>
                    <a:pt x="274" y="754"/>
                    <a:pt x="177" y="754"/>
                  </a:cubicBezTo>
                  <a:cubicBezTo>
                    <a:pt x="79" y="754"/>
                    <a:pt x="0" y="675"/>
                    <a:pt x="0" y="577"/>
                  </a:cubicBezTo>
                  <a:cubicBezTo>
                    <a:pt x="0" y="535"/>
                    <a:pt x="14" y="497"/>
                    <a:pt x="39" y="467"/>
                  </a:cubicBezTo>
                  <a:close/>
                </a:path>
              </a:pathLst>
            </a:custGeom>
            <a:solidFill>
              <a:srgbClr val="00C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" name="Freeform 14"/>
            <p:cNvSpPr/>
            <p:nvPr/>
          </p:nvSpPr>
          <p:spPr bwMode="auto">
            <a:xfrm>
              <a:off x="11244263" y="3060700"/>
              <a:ext cx="228600" cy="1296987"/>
            </a:xfrm>
            <a:custGeom>
              <a:avLst/>
              <a:gdLst>
                <a:gd name="T0" fmla="*/ 13 w 129"/>
                <a:gd name="T1" fmla="*/ 342 h 732"/>
                <a:gd name="T2" fmla="*/ 56 w 129"/>
                <a:gd name="T3" fmla="*/ 385 h 732"/>
                <a:gd name="T4" fmla="*/ 56 w 129"/>
                <a:gd name="T5" fmla="*/ 234 h 732"/>
                <a:gd name="T6" fmla="*/ 3 w 129"/>
                <a:gd name="T7" fmla="*/ 182 h 732"/>
                <a:gd name="T8" fmla="*/ 3 w 129"/>
                <a:gd name="T9" fmla="*/ 172 h 732"/>
                <a:gd name="T10" fmla="*/ 13 w 129"/>
                <a:gd name="T11" fmla="*/ 172 h 732"/>
                <a:gd name="T12" fmla="*/ 56 w 129"/>
                <a:gd name="T13" fmla="*/ 215 h 732"/>
                <a:gd name="T14" fmla="*/ 56 w 129"/>
                <a:gd name="T15" fmla="*/ 7 h 732"/>
                <a:gd name="T16" fmla="*/ 63 w 129"/>
                <a:gd name="T17" fmla="*/ 0 h 732"/>
                <a:gd name="T18" fmla="*/ 70 w 129"/>
                <a:gd name="T19" fmla="*/ 7 h 732"/>
                <a:gd name="T20" fmla="*/ 70 w 129"/>
                <a:gd name="T21" fmla="*/ 132 h 732"/>
                <a:gd name="T22" fmla="*/ 112 w 129"/>
                <a:gd name="T23" fmla="*/ 90 h 732"/>
                <a:gd name="T24" fmla="*/ 122 w 129"/>
                <a:gd name="T25" fmla="*/ 90 h 732"/>
                <a:gd name="T26" fmla="*/ 122 w 129"/>
                <a:gd name="T27" fmla="*/ 100 h 732"/>
                <a:gd name="T28" fmla="*/ 70 w 129"/>
                <a:gd name="T29" fmla="*/ 152 h 732"/>
                <a:gd name="T30" fmla="*/ 70 w 129"/>
                <a:gd name="T31" fmla="*/ 303 h 732"/>
                <a:gd name="T32" fmla="*/ 117 w 129"/>
                <a:gd name="T33" fmla="*/ 256 h 732"/>
                <a:gd name="T34" fmla="*/ 127 w 129"/>
                <a:gd name="T35" fmla="*/ 256 h 732"/>
                <a:gd name="T36" fmla="*/ 127 w 129"/>
                <a:gd name="T37" fmla="*/ 266 h 732"/>
                <a:gd name="T38" fmla="*/ 70 w 129"/>
                <a:gd name="T39" fmla="*/ 323 h 732"/>
                <a:gd name="T40" fmla="*/ 70 w 129"/>
                <a:gd name="T41" fmla="*/ 725 h 732"/>
                <a:gd name="T42" fmla="*/ 63 w 129"/>
                <a:gd name="T43" fmla="*/ 732 h 732"/>
                <a:gd name="T44" fmla="*/ 56 w 129"/>
                <a:gd name="T45" fmla="*/ 725 h 732"/>
                <a:gd name="T46" fmla="*/ 56 w 129"/>
                <a:gd name="T47" fmla="*/ 405 h 732"/>
                <a:gd name="T48" fmla="*/ 3 w 129"/>
                <a:gd name="T49" fmla="*/ 352 h 732"/>
                <a:gd name="T50" fmla="*/ 3 w 129"/>
                <a:gd name="T51" fmla="*/ 342 h 732"/>
                <a:gd name="T52" fmla="*/ 13 w 129"/>
                <a:gd name="T53" fmla="*/ 34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732">
                  <a:moveTo>
                    <a:pt x="13" y="342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0" y="179"/>
                    <a:pt x="0" y="175"/>
                    <a:pt x="3" y="172"/>
                  </a:cubicBezTo>
                  <a:cubicBezTo>
                    <a:pt x="5" y="169"/>
                    <a:pt x="10" y="169"/>
                    <a:pt x="13" y="172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9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5" y="87"/>
                    <a:pt x="119" y="87"/>
                    <a:pt x="122" y="90"/>
                  </a:cubicBezTo>
                  <a:cubicBezTo>
                    <a:pt x="125" y="93"/>
                    <a:pt x="125" y="97"/>
                    <a:pt x="122" y="100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9" y="253"/>
                    <a:pt x="124" y="253"/>
                    <a:pt x="127" y="256"/>
                  </a:cubicBezTo>
                  <a:cubicBezTo>
                    <a:pt x="129" y="259"/>
                    <a:pt x="129" y="263"/>
                    <a:pt x="127" y="266"/>
                  </a:cubicBezTo>
                  <a:cubicBezTo>
                    <a:pt x="70" y="323"/>
                    <a:pt x="70" y="323"/>
                    <a:pt x="70" y="323"/>
                  </a:cubicBezTo>
                  <a:cubicBezTo>
                    <a:pt x="70" y="725"/>
                    <a:pt x="70" y="725"/>
                    <a:pt x="70" y="725"/>
                  </a:cubicBezTo>
                  <a:cubicBezTo>
                    <a:pt x="70" y="728"/>
                    <a:pt x="67" y="732"/>
                    <a:pt x="63" y="732"/>
                  </a:cubicBezTo>
                  <a:cubicBezTo>
                    <a:pt x="59" y="732"/>
                    <a:pt x="56" y="728"/>
                    <a:pt x="56" y="725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0" y="349"/>
                    <a:pt x="0" y="345"/>
                    <a:pt x="3" y="342"/>
                  </a:cubicBezTo>
                  <a:cubicBezTo>
                    <a:pt x="5" y="339"/>
                    <a:pt x="10" y="339"/>
                    <a:pt x="13" y="342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" name="Freeform 15"/>
            <p:cNvSpPr/>
            <p:nvPr/>
          </p:nvSpPr>
          <p:spPr bwMode="auto">
            <a:xfrm>
              <a:off x="11228388" y="4340225"/>
              <a:ext cx="439738" cy="28575"/>
            </a:xfrm>
            <a:custGeom>
              <a:avLst/>
              <a:gdLst>
                <a:gd name="T0" fmla="*/ 240 w 248"/>
                <a:gd name="T1" fmla="*/ 16 h 16"/>
                <a:gd name="T2" fmla="*/ 8 w 248"/>
                <a:gd name="T3" fmla="*/ 16 h 16"/>
                <a:gd name="T4" fmla="*/ 0 w 248"/>
                <a:gd name="T5" fmla="*/ 8 h 16"/>
                <a:gd name="T6" fmla="*/ 8 w 248"/>
                <a:gd name="T7" fmla="*/ 0 h 16"/>
                <a:gd name="T8" fmla="*/ 240 w 248"/>
                <a:gd name="T9" fmla="*/ 0 h 16"/>
                <a:gd name="T10" fmla="*/ 248 w 248"/>
                <a:gd name="T11" fmla="*/ 8 h 16"/>
                <a:gd name="T12" fmla="*/ 240 w 24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6">
                  <a:moveTo>
                    <a:pt x="24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4" y="0"/>
                    <a:pt x="248" y="4"/>
                    <a:pt x="248" y="8"/>
                  </a:cubicBezTo>
                  <a:cubicBezTo>
                    <a:pt x="248" y="12"/>
                    <a:pt x="244" y="16"/>
                    <a:pt x="240" y="16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1096010" y="1610995"/>
            <a:ext cx="498856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200" b="1"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  <a:sym typeface="+mn-ea"/>
              </a:rPr>
              <a:t>1、提高了学生的合作能力</a:t>
            </a:r>
            <a:endParaRPr lang="zh-CN" altLang="en-US" sz="3200" b="1">
              <a:latin typeface="方正清楷 简" panose="02000500000000000000" charset="-122"/>
              <a:ea typeface="方正清楷 简" panose="02000500000000000000" charset="-122"/>
              <a:cs typeface="方正清楷 简" panose="020005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  <a:sym typeface="+mn-ea"/>
              </a:rPr>
              <a:t>2、激发了学生的自主能力</a:t>
            </a:r>
            <a:endParaRPr lang="zh-CN" altLang="en-US" sz="3200" b="1">
              <a:latin typeface="方正清楷 简" panose="02000500000000000000" charset="-122"/>
              <a:ea typeface="方正清楷 简" panose="02000500000000000000" charset="-122"/>
              <a:cs typeface="方正清楷 简" panose="020005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  <a:sym typeface="+mn-ea"/>
              </a:rPr>
              <a:t>3、培养了学生的探究能力</a:t>
            </a:r>
            <a:endParaRPr lang="zh-CN" altLang="en-US" sz="3200" b="1">
              <a:latin typeface="方正清楷 简" panose="02000500000000000000" charset="-122"/>
              <a:ea typeface="方正清楷 简" panose="02000500000000000000" charset="-122"/>
              <a:cs typeface="方正清楷 简" panose="020005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560" y="1106170"/>
            <a:ext cx="4495800" cy="4495800"/>
          </a:xfrm>
          <a:prstGeom prst="rect">
            <a:avLst/>
          </a:prstGeom>
        </p:spPr>
      </p:pic>
      <p:grpSp>
        <p:nvGrpSpPr>
          <p:cNvPr id="1073742866" name="组合 5"/>
          <p:cNvGrpSpPr/>
          <p:nvPr/>
        </p:nvGrpSpPr>
        <p:grpSpPr>
          <a:xfrm>
            <a:off x="1096645" y="3968287"/>
            <a:ext cx="5086350" cy="1633683"/>
            <a:chOff x="4597" y="11551"/>
            <a:chExt cx="9962" cy="3416"/>
          </a:xfrm>
        </p:grpSpPr>
        <p:pic>
          <p:nvPicPr>
            <p:cNvPr id="1073742869" name="图片 4" descr="IMG_2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57" y="11551"/>
              <a:ext cx="5102" cy="3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2870" name="图片 3" descr="IMG_25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97" y="11552"/>
              <a:ext cx="5102" cy="341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44"/>
          <p:cNvSpPr/>
          <p:nvPr/>
        </p:nvSpPr>
        <p:spPr bwMode="auto">
          <a:xfrm rot="10800000">
            <a:off x="-5558" y="0"/>
            <a:ext cx="5161757" cy="4606310"/>
          </a:xfrm>
          <a:custGeom>
            <a:avLst/>
            <a:gdLst>
              <a:gd name="T0" fmla="*/ 0 w 1986"/>
              <a:gd name="T1" fmla="*/ 1812 h 1812"/>
              <a:gd name="T2" fmla="*/ 248 w 1986"/>
              <a:gd name="T3" fmla="*/ 1241 h 1812"/>
              <a:gd name="T4" fmla="*/ 625 w 1986"/>
              <a:gd name="T5" fmla="*/ 774 h 1812"/>
              <a:gd name="T6" fmla="*/ 1101 w 1986"/>
              <a:gd name="T7" fmla="*/ 671 h 1812"/>
              <a:gd name="T8" fmla="*/ 1986 w 1986"/>
              <a:gd name="T9" fmla="*/ 115 h 1812"/>
              <a:gd name="T10" fmla="*/ 1986 w 1986"/>
              <a:gd name="T11" fmla="*/ 1812 h 1812"/>
              <a:gd name="T12" fmla="*/ 0 w 1986"/>
              <a:gd name="T13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6" h="1812">
                <a:moveTo>
                  <a:pt x="0" y="1812"/>
                </a:moveTo>
                <a:cubicBezTo>
                  <a:pt x="0" y="1812"/>
                  <a:pt x="422" y="1748"/>
                  <a:pt x="248" y="1241"/>
                </a:cubicBezTo>
                <a:cubicBezTo>
                  <a:pt x="74" y="734"/>
                  <a:pt x="372" y="710"/>
                  <a:pt x="625" y="774"/>
                </a:cubicBezTo>
                <a:cubicBezTo>
                  <a:pt x="877" y="837"/>
                  <a:pt x="1051" y="861"/>
                  <a:pt x="1101" y="671"/>
                </a:cubicBezTo>
                <a:cubicBezTo>
                  <a:pt x="1150" y="480"/>
                  <a:pt x="1216" y="0"/>
                  <a:pt x="1986" y="115"/>
                </a:cubicBezTo>
                <a:cubicBezTo>
                  <a:pt x="1986" y="1812"/>
                  <a:pt x="1986" y="1812"/>
                  <a:pt x="1986" y="1812"/>
                </a:cubicBezTo>
                <a:lnTo>
                  <a:pt x="0" y="1812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85854" y="148769"/>
            <a:ext cx="498951" cy="498614"/>
          </a:xfrm>
          <a:prstGeom prst="ellipse">
            <a:avLst/>
          </a:prstGeom>
          <a:solidFill>
            <a:srgbClr val="F7C8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56285" y="137795"/>
            <a:ext cx="104698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楷 简" panose="02000500000000000000" charset="-122"/>
                <a:ea typeface="方正清楷 简" panose="02000500000000000000" charset="-122"/>
                <a:sym typeface="+mn-ea"/>
              </a:rPr>
              <a:t>阶段成果(四)、教师发展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方正清楷 简" panose="02000500000000000000" charset="-122"/>
              <a:ea typeface="方正清楷 简" panose="02000500000000000000" charset="-122"/>
              <a:sym typeface="+mn-ea"/>
            </a:endParaRPr>
          </a:p>
        </p:txBody>
      </p:sp>
      <p:sp>
        <p:nvSpPr>
          <p:cNvPr id="3" name="矩形: 圆角 6"/>
          <p:cNvSpPr/>
          <p:nvPr/>
        </p:nvSpPr>
        <p:spPr>
          <a:xfrm>
            <a:off x="114300" y="76200"/>
            <a:ext cx="11976100" cy="6718300"/>
          </a:xfrm>
          <a:prstGeom prst="roundRect">
            <a:avLst>
              <a:gd name="adj" fmla="val 4674"/>
            </a:avLst>
          </a:prstGeom>
          <a:noFill/>
          <a:ln w="19050">
            <a:solidFill>
              <a:srgbClr val="BA9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1737977" y="5845279"/>
            <a:ext cx="352423" cy="954664"/>
            <a:chOff x="11045825" y="2670175"/>
            <a:chExt cx="627063" cy="1698625"/>
          </a:xfrm>
        </p:grpSpPr>
        <p:sp>
          <p:nvSpPr>
            <p:cNvPr id="15" name="Freeform 13"/>
            <p:cNvSpPr/>
            <p:nvPr/>
          </p:nvSpPr>
          <p:spPr bwMode="auto">
            <a:xfrm>
              <a:off x="11045825" y="2670175"/>
              <a:ext cx="627063" cy="1336675"/>
            </a:xfrm>
            <a:custGeom>
              <a:avLst/>
              <a:gdLst>
                <a:gd name="T0" fmla="*/ 39 w 354"/>
                <a:gd name="T1" fmla="*/ 467 h 754"/>
                <a:gd name="T2" fmla="*/ 38 w 354"/>
                <a:gd name="T3" fmla="*/ 467 h 754"/>
                <a:gd name="T4" fmla="*/ 50 w 354"/>
                <a:gd name="T5" fmla="*/ 380 h 754"/>
                <a:gd name="T6" fmla="*/ 50 w 354"/>
                <a:gd name="T7" fmla="*/ 380 h 754"/>
                <a:gd name="T8" fmla="*/ 48 w 354"/>
                <a:gd name="T9" fmla="*/ 376 h 754"/>
                <a:gd name="T10" fmla="*/ 48 w 354"/>
                <a:gd name="T11" fmla="*/ 376 h 754"/>
                <a:gd name="T12" fmla="*/ 33 w 354"/>
                <a:gd name="T13" fmla="*/ 311 h 754"/>
                <a:gd name="T14" fmla="*/ 75 w 354"/>
                <a:gd name="T15" fmla="*/ 209 h 754"/>
                <a:gd name="T16" fmla="*/ 81 w 354"/>
                <a:gd name="T17" fmla="*/ 136 h 754"/>
                <a:gd name="T18" fmla="*/ 81 w 354"/>
                <a:gd name="T19" fmla="*/ 136 h 754"/>
                <a:gd name="T20" fmla="*/ 75 w 354"/>
                <a:gd name="T21" fmla="*/ 102 h 754"/>
                <a:gd name="T22" fmla="*/ 177 w 354"/>
                <a:gd name="T23" fmla="*/ 0 h 754"/>
                <a:gd name="T24" fmla="*/ 278 w 354"/>
                <a:gd name="T25" fmla="*/ 102 h 754"/>
                <a:gd name="T26" fmla="*/ 272 w 354"/>
                <a:gd name="T27" fmla="*/ 136 h 754"/>
                <a:gd name="T28" fmla="*/ 272 w 354"/>
                <a:gd name="T29" fmla="*/ 136 h 754"/>
                <a:gd name="T30" fmla="*/ 278 w 354"/>
                <a:gd name="T31" fmla="*/ 209 h 754"/>
                <a:gd name="T32" fmla="*/ 320 w 354"/>
                <a:gd name="T33" fmla="*/ 311 h 754"/>
                <a:gd name="T34" fmla="*/ 305 w 354"/>
                <a:gd name="T35" fmla="*/ 376 h 754"/>
                <a:gd name="T36" fmla="*/ 305 w 354"/>
                <a:gd name="T37" fmla="*/ 376 h 754"/>
                <a:gd name="T38" fmla="*/ 305 w 354"/>
                <a:gd name="T39" fmla="*/ 377 h 754"/>
                <a:gd name="T40" fmla="*/ 302 w 354"/>
                <a:gd name="T41" fmla="*/ 381 h 754"/>
                <a:gd name="T42" fmla="*/ 311 w 354"/>
                <a:gd name="T43" fmla="*/ 463 h 754"/>
                <a:gd name="T44" fmla="*/ 314 w 354"/>
                <a:gd name="T45" fmla="*/ 466 h 754"/>
                <a:gd name="T46" fmla="*/ 315 w 354"/>
                <a:gd name="T47" fmla="*/ 467 h 754"/>
                <a:gd name="T48" fmla="*/ 315 w 354"/>
                <a:gd name="T49" fmla="*/ 467 h 754"/>
                <a:gd name="T50" fmla="*/ 354 w 354"/>
                <a:gd name="T51" fmla="*/ 577 h 754"/>
                <a:gd name="T52" fmla="*/ 177 w 354"/>
                <a:gd name="T53" fmla="*/ 754 h 754"/>
                <a:gd name="T54" fmla="*/ 0 w 354"/>
                <a:gd name="T55" fmla="*/ 577 h 754"/>
                <a:gd name="T56" fmla="*/ 39 w 354"/>
                <a:gd name="T57" fmla="*/ 46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4" h="754">
                  <a:moveTo>
                    <a:pt x="39" y="467"/>
                  </a:moveTo>
                  <a:cubicBezTo>
                    <a:pt x="38" y="467"/>
                    <a:pt x="38" y="467"/>
                    <a:pt x="38" y="467"/>
                  </a:cubicBezTo>
                  <a:cubicBezTo>
                    <a:pt x="73" y="431"/>
                    <a:pt x="56" y="392"/>
                    <a:pt x="50" y="380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9" y="377"/>
                    <a:pt x="48" y="376"/>
                    <a:pt x="48" y="376"/>
                  </a:cubicBezTo>
                  <a:cubicBezTo>
                    <a:pt x="48" y="376"/>
                    <a:pt x="48" y="376"/>
                    <a:pt x="48" y="376"/>
                  </a:cubicBezTo>
                  <a:cubicBezTo>
                    <a:pt x="39" y="356"/>
                    <a:pt x="33" y="334"/>
                    <a:pt x="33" y="311"/>
                  </a:cubicBezTo>
                  <a:cubicBezTo>
                    <a:pt x="33" y="271"/>
                    <a:pt x="49" y="235"/>
                    <a:pt x="75" y="209"/>
                  </a:cubicBezTo>
                  <a:cubicBezTo>
                    <a:pt x="99" y="178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77" y="125"/>
                    <a:pt x="75" y="114"/>
                    <a:pt x="75" y="102"/>
                  </a:cubicBezTo>
                  <a:cubicBezTo>
                    <a:pt x="75" y="46"/>
                    <a:pt x="121" y="0"/>
                    <a:pt x="177" y="0"/>
                  </a:cubicBezTo>
                  <a:cubicBezTo>
                    <a:pt x="233" y="0"/>
                    <a:pt x="278" y="46"/>
                    <a:pt x="278" y="102"/>
                  </a:cubicBezTo>
                  <a:cubicBezTo>
                    <a:pt x="278" y="114"/>
                    <a:pt x="276" y="125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54" y="178"/>
                    <a:pt x="278" y="209"/>
                  </a:cubicBezTo>
                  <a:cubicBezTo>
                    <a:pt x="304" y="235"/>
                    <a:pt x="320" y="271"/>
                    <a:pt x="320" y="311"/>
                  </a:cubicBezTo>
                  <a:cubicBezTo>
                    <a:pt x="320" y="334"/>
                    <a:pt x="315" y="356"/>
                    <a:pt x="305" y="376"/>
                  </a:cubicBezTo>
                  <a:cubicBezTo>
                    <a:pt x="305" y="376"/>
                    <a:pt x="305" y="376"/>
                    <a:pt x="305" y="376"/>
                  </a:cubicBezTo>
                  <a:cubicBezTo>
                    <a:pt x="305" y="376"/>
                    <a:pt x="305" y="376"/>
                    <a:pt x="305" y="377"/>
                  </a:cubicBezTo>
                  <a:cubicBezTo>
                    <a:pt x="304" y="378"/>
                    <a:pt x="303" y="380"/>
                    <a:pt x="302" y="381"/>
                  </a:cubicBezTo>
                  <a:cubicBezTo>
                    <a:pt x="296" y="395"/>
                    <a:pt x="283" y="430"/>
                    <a:pt x="311" y="463"/>
                  </a:cubicBezTo>
                  <a:cubicBezTo>
                    <a:pt x="312" y="464"/>
                    <a:pt x="313" y="465"/>
                    <a:pt x="314" y="466"/>
                  </a:cubicBezTo>
                  <a:cubicBezTo>
                    <a:pt x="314" y="466"/>
                    <a:pt x="314" y="466"/>
                    <a:pt x="315" y="467"/>
                  </a:cubicBezTo>
                  <a:cubicBezTo>
                    <a:pt x="315" y="467"/>
                    <a:pt x="315" y="467"/>
                    <a:pt x="315" y="467"/>
                  </a:cubicBezTo>
                  <a:cubicBezTo>
                    <a:pt x="339" y="497"/>
                    <a:pt x="354" y="535"/>
                    <a:pt x="354" y="577"/>
                  </a:cubicBezTo>
                  <a:cubicBezTo>
                    <a:pt x="354" y="675"/>
                    <a:pt x="274" y="754"/>
                    <a:pt x="177" y="754"/>
                  </a:cubicBezTo>
                  <a:cubicBezTo>
                    <a:pt x="79" y="754"/>
                    <a:pt x="0" y="675"/>
                    <a:pt x="0" y="577"/>
                  </a:cubicBezTo>
                  <a:cubicBezTo>
                    <a:pt x="0" y="535"/>
                    <a:pt x="14" y="497"/>
                    <a:pt x="39" y="467"/>
                  </a:cubicBezTo>
                  <a:close/>
                </a:path>
              </a:pathLst>
            </a:custGeom>
            <a:solidFill>
              <a:srgbClr val="00C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" name="Freeform 14"/>
            <p:cNvSpPr/>
            <p:nvPr/>
          </p:nvSpPr>
          <p:spPr bwMode="auto">
            <a:xfrm>
              <a:off x="11244263" y="3060700"/>
              <a:ext cx="228600" cy="1296987"/>
            </a:xfrm>
            <a:custGeom>
              <a:avLst/>
              <a:gdLst>
                <a:gd name="T0" fmla="*/ 13 w 129"/>
                <a:gd name="T1" fmla="*/ 342 h 732"/>
                <a:gd name="T2" fmla="*/ 56 w 129"/>
                <a:gd name="T3" fmla="*/ 385 h 732"/>
                <a:gd name="T4" fmla="*/ 56 w 129"/>
                <a:gd name="T5" fmla="*/ 234 h 732"/>
                <a:gd name="T6" fmla="*/ 3 w 129"/>
                <a:gd name="T7" fmla="*/ 182 h 732"/>
                <a:gd name="T8" fmla="*/ 3 w 129"/>
                <a:gd name="T9" fmla="*/ 172 h 732"/>
                <a:gd name="T10" fmla="*/ 13 w 129"/>
                <a:gd name="T11" fmla="*/ 172 h 732"/>
                <a:gd name="T12" fmla="*/ 56 w 129"/>
                <a:gd name="T13" fmla="*/ 215 h 732"/>
                <a:gd name="T14" fmla="*/ 56 w 129"/>
                <a:gd name="T15" fmla="*/ 7 h 732"/>
                <a:gd name="T16" fmla="*/ 63 w 129"/>
                <a:gd name="T17" fmla="*/ 0 h 732"/>
                <a:gd name="T18" fmla="*/ 70 w 129"/>
                <a:gd name="T19" fmla="*/ 7 h 732"/>
                <a:gd name="T20" fmla="*/ 70 w 129"/>
                <a:gd name="T21" fmla="*/ 132 h 732"/>
                <a:gd name="T22" fmla="*/ 112 w 129"/>
                <a:gd name="T23" fmla="*/ 90 h 732"/>
                <a:gd name="T24" fmla="*/ 122 w 129"/>
                <a:gd name="T25" fmla="*/ 90 h 732"/>
                <a:gd name="T26" fmla="*/ 122 w 129"/>
                <a:gd name="T27" fmla="*/ 100 h 732"/>
                <a:gd name="T28" fmla="*/ 70 w 129"/>
                <a:gd name="T29" fmla="*/ 152 h 732"/>
                <a:gd name="T30" fmla="*/ 70 w 129"/>
                <a:gd name="T31" fmla="*/ 303 h 732"/>
                <a:gd name="T32" fmla="*/ 117 w 129"/>
                <a:gd name="T33" fmla="*/ 256 h 732"/>
                <a:gd name="T34" fmla="*/ 127 w 129"/>
                <a:gd name="T35" fmla="*/ 256 h 732"/>
                <a:gd name="T36" fmla="*/ 127 w 129"/>
                <a:gd name="T37" fmla="*/ 266 h 732"/>
                <a:gd name="T38" fmla="*/ 70 w 129"/>
                <a:gd name="T39" fmla="*/ 323 h 732"/>
                <a:gd name="T40" fmla="*/ 70 w 129"/>
                <a:gd name="T41" fmla="*/ 725 h 732"/>
                <a:gd name="T42" fmla="*/ 63 w 129"/>
                <a:gd name="T43" fmla="*/ 732 h 732"/>
                <a:gd name="T44" fmla="*/ 56 w 129"/>
                <a:gd name="T45" fmla="*/ 725 h 732"/>
                <a:gd name="T46" fmla="*/ 56 w 129"/>
                <a:gd name="T47" fmla="*/ 405 h 732"/>
                <a:gd name="T48" fmla="*/ 3 w 129"/>
                <a:gd name="T49" fmla="*/ 352 h 732"/>
                <a:gd name="T50" fmla="*/ 3 w 129"/>
                <a:gd name="T51" fmla="*/ 342 h 732"/>
                <a:gd name="T52" fmla="*/ 13 w 129"/>
                <a:gd name="T53" fmla="*/ 34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732">
                  <a:moveTo>
                    <a:pt x="13" y="342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0" y="179"/>
                    <a:pt x="0" y="175"/>
                    <a:pt x="3" y="172"/>
                  </a:cubicBezTo>
                  <a:cubicBezTo>
                    <a:pt x="5" y="169"/>
                    <a:pt x="10" y="169"/>
                    <a:pt x="13" y="172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9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5" y="87"/>
                    <a:pt x="119" y="87"/>
                    <a:pt x="122" y="90"/>
                  </a:cubicBezTo>
                  <a:cubicBezTo>
                    <a:pt x="125" y="93"/>
                    <a:pt x="125" y="97"/>
                    <a:pt x="122" y="100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9" y="253"/>
                    <a:pt x="124" y="253"/>
                    <a:pt x="127" y="256"/>
                  </a:cubicBezTo>
                  <a:cubicBezTo>
                    <a:pt x="129" y="259"/>
                    <a:pt x="129" y="263"/>
                    <a:pt x="127" y="266"/>
                  </a:cubicBezTo>
                  <a:cubicBezTo>
                    <a:pt x="70" y="323"/>
                    <a:pt x="70" y="323"/>
                    <a:pt x="70" y="323"/>
                  </a:cubicBezTo>
                  <a:cubicBezTo>
                    <a:pt x="70" y="725"/>
                    <a:pt x="70" y="725"/>
                    <a:pt x="70" y="725"/>
                  </a:cubicBezTo>
                  <a:cubicBezTo>
                    <a:pt x="70" y="728"/>
                    <a:pt x="67" y="732"/>
                    <a:pt x="63" y="732"/>
                  </a:cubicBezTo>
                  <a:cubicBezTo>
                    <a:pt x="59" y="732"/>
                    <a:pt x="56" y="728"/>
                    <a:pt x="56" y="725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0" y="349"/>
                    <a:pt x="0" y="345"/>
                    <a:pt x="3" y="342"/>
                  </a:cubicBezTo>
                  <a:cubicBezTo>
                    <a:pt x="5" y="339"/>
                    <a:pt x="10" y="339"/>
                    <a:pt x="13" y="342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" name="Freeform 15"/>
            <p:cNvSpPr/>
            <p:nvPr/>
          </p:nvSpPr>
          <p:spPr bwMode="auto">
            <a:xfrm>
              <a:off x="11228388" y="4340225"/>
              <a:ext cx="439738" cy="28575"/>
            </a:xfrm>
            <a:custGeom>
              <a:avLst/>
              <a:gdLst>
                <a:gd name="T0" fmla="*/ 240 w 248"/>
                <a:gd name="T1" fmla="*/ 16 h 16"/>
                <a:gd name="T2" fmla="*/ 8 w 248"/>
                <a:gd name="T3" fmla="*/ 16 h 16"/>
                <a:gd name="T4" fmla="*/ 0 w 248"/>
                <a:gd name="T5" fmla="*/ 8 h 16"/>
                <a:gd name="T6" fmla="*/ 8 w 248"/>
                <a:gd name="T7" fmla="*/ 0 h 16"/>
                <a:gd name="T8" fmla="*/ 240 w 248"/>
                <a:gd name="T9" fmla="*/ 0 h 16"/>
                <a:gd name="T10" fmla="*/ 248 w 248"/>
                <a:gd name="T11" fmla="*/ 8 h 16"/>
                <a:gd name="T12" fmla="*/ 240 w 24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6">
                  <a:moveTo>
                    <a:pt x="24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4" y="0"/>
                    <a:pt x="248" y="4"/>
                    <a:pt x="248" y="8"/>
                  </a:cubicBezTo>
                  <a:cubicBezTo>
                    <a:pt x="248" y="12"/>
                    <a:pt x="244" y="16"/>
                    <a:pt x="240" y="16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1638300" y="1217930"/>
            <a:ext cx="2152650" cy="4406900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p>
            <a:pPr fontAlgn="ctr">
              <a:lnSpc>
                <a:spcPct val="100000"/>
              </a:lnSpc>
            </a:pPr>
            <a:endParaRPr lang="zh-CN" altLang="en-US" sz="3200" b="1">
              <a:latin typeface="方正清楷 简" panose="02000500000000000000" charset="-122"/>
              <a:ea typeface="方正清楷 简" panose="02000500000000000000" charset="-122"/>
              <a:cs typeface="方正清楷 简" panose="02000500000000000000" charset="-122"/>
            </a:endParaRPr>
          </a:p>
          <a:p>
            <a:pPr fontAlgn="ctr">
              <a:lnSpc>
                <a:spcPct val="100000"/>
              </a:lnSpc>
            </a:pPr>
            <a:r>
              <a:rPr lang="zh-CN" altLang="en-US" sz="3200" b="1"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  <a:sym typeface="+mn-ea"/>
              </a:rPr>
              <a:t>1、改变了教师的行为</a:t>
            </a:r>
            <a:endParaRPr lang="zh-CN" altLang="en-US" sz="3200" b="1">
              <a:latin typeface="方正清楷 简" panose="02000500000000000000" charset="-122"/>
              <a:ea typeface="方正清楷 简" panose="02000500000000000000" charset="-122"/>
              <a:cs typeface="方正清楷 简" panose="02000500000000000000" charset="-122"/>
              <a:sym typeface="+mn-ea"/>
            </a:endParaRPr>
          </a:p>
          <a:p>
            <a:pPr fontAlgn="ctr">
              <a:lnSpc>
                <a:spcPct val="100000"/>
              </a:lnSpc>
            </a:pPr>
            <a:endParaRPr lang="zh-CN" altLang="en-US" sz="3200" b="1">
              <a:latin typeface="方正清楷 简" panose="02000500000000000000" charset="-122"/>
              <a:ea typeface="方正清楷 简" panose="02000500000000000000" charset="-122"/>
              <a:cs typeface="方正清楷 简" panose="02000500000000000000" charset="-122"/>
              <a:sym typeface="+mn-ea"/>
            </a:endParaRPr>
          </a:p>
          <a:p>
            <a:pPr fontAlgn="ctr">
              <a:lnSpc>
                <a:spcPct val="100000"/>
              </a:lnSpc>
            </a:pPr>
            <a:r>
              <a:rPr lang="zh-CN" altLang="en-US" sz="3200" b="1"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  <a:sym typeface="+mn-ea"/>
              </a:rPr>
              <a:t>2、转变了教师的理念</a:t>
            </a:r>
            <a:endParaRPr lang="zh-CN" altLang="en-US" sz="3200" b="1">
              <a:latin typeface="方正清楷 简" panose="02000500000000000000" charset="-122"/>
              <a:ea typeface="方正清楷 简" panose="02000500000000000000" charset="-122"/>
              <a:cs typeface="方正清楷 简" panose="02000500000000000000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90950" y="689610"/>
            <a:ext cx="7946390" cy="4935220"/>
            <a:chOff x="5970" y="1086"/>
            <a:chExt cx="12514" cy="7772"/>
          </a:xfrm>
        </p:grpSpPr>
        <p:grpSp>
          <p:nvGrpSpPr>
            <p:cNvPr id="1073742866" name="组合 5"/>
            <p:cNvGrpSpPr/>
            <p:nvPr/>
          </p:nvGrpSpPr>
          <p:grpSpPr>
            <a:xfrm>
              <a:off x="5970" y="1086"/>
              <a:ext cx="12515" cy="3735"/>
              <a:chOff x="4597" y="7963"/>
              <a:chExt cx="9962" cy="3417"/>
            </a:xfrm>
          </p:grpSpPr>
          <p:pic>
            <p:nvPicPr>
              <p:cNvPr id="1073742867" name="图片 1" descr="IMG_2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7" y="7963"/>
                <a:ext cx="5102" cy="341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73742868" name="图片 2" descr="IMG_25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57" y="7963"/>
                <a:ext cx="5102" cy="34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073742881" name="图片 2" descr="IMG20190103134520.jpg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317" y="5124"/>
              <a:ext cx="5758" cy="37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2882" name="图片 3" descr="TIM图片20190103163840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80" y="5124"/>
              <a:ext cx="5756" cy="37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44"/>
          <p:cNvSpPr/>
          <p:nvPr/>
        </p:nvSpPr>
        <p:spPr bwMode="auto">
          <a:xfrm rot="10800000">
            <a:off x="-5558" y="0"/>
            <a:ext cx="5161757" cy="4606310"/>
          </a:xfrm>
          <a:custGeom>
            <a:avLst/>
            <a:gdLst>
              <a:gd name="T0" fmla="*/ 0 w 1986"/>
              <a:gd name="T1" fmla="*/ 1812 h 1812"/>
              <a:gd name="T2" fmla="*/ 248 w 1986"/>
              <a:gd name="T3" fmla="*/ 1241 h 1812"/>
              <a:gd name="T4" fmla="*/ 625 w 1986"/>
              <a:gd name="T5" fmla="*/ 774 h 1812"/>
              <a:gd name="T6" fmla="*/ 1101 w 1986"/>
              <a:gd name="T7" fmla="*/ 671 h 1812"/>
              <a:gd name="T8" fmla="*/ 1986 w 1986"/>
              <a:gd name="T9" fmla="*/ 115 h 1812"/>
              <a:gd name="T10" fmla="*/ 1986 w 1986"/>
              <a:gd name="T11" fmla="*/ 1812 h 1812"/>
              <a:gd name="T12" fmla="*/ 0 w 1986"/>
              <a:gd name="T13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6" h="1812">
                <a:moveTo>
                  <a:pt x="0" y="1812"/>
                </a:moveTo>
                <a:cubicBezTo>
                  <a:pt x="0" y="1812"/>
                  <a:pt x="422" y="1748"/>
                  <a:pt x="248" y="1241"/>
                </a:cubicBezTo>
                <a:cubicBezTo>
                  <a:pt x="74" y="734"/>
                  <a:pt x="372" y="710"/>
                  <a:pt x="625" y="774"/>
                </a:cubicBezTo>
                <a:cubicBezTo>
                  <a:pt x="877" y="837"/>
                  <a:pt x="1051" y="861"/>
                  <a:pt x="1101" y="671"/>
                </a:cubicBezTo>
                <a:cubicBezTo>
                  <a:pt x="1150" y="480"/>
                  <a:pt x="1216" y="0"/>
                  <a:pt x="1986" y="115"/>
                </a:cubicBezTo>
                <a:cubicBezTo>
                  <a:pt x="1986" y="1812"/>
                  <a:pt x="1986" y="1812"/>
                  <a:pt x="1986" y="1812"/>
                </a:cubicBezTo>
                <a:lnTo>
                  <a:pt x="0" y="1812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85854" y="148769"/>
            <a:ext cx="498951" cy="498614"/>
          </a:xfrm>
          <a:prstGeom prst="ellipse">
            <a:avLst/>
          </a:prstGeom>
          <a:solidFill>
            <a:srgbClr val="F7C8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56285" y="137795"/>
            <a:ext cx="104698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四、困难与展望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方正苏新诗柳楷简体" panose="02000000000000000000" charset="-122"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3" name="矩形: 圆角 6"/>
          <p:cNvSpPr/>
          <p:nvPr/>
        </p:nvSpPr>
        <p:spPr>
          <a:xfrm>
            <a:off x="114300" y="76200"/>
            <a:ext cx="11976100" cy="6718300"/>
          </a:xfrm>
          <a:prstGeom prst="roundRect">
            <a:avLst>
              <a:gd name="adj" fmla="val 4674"/>
            </a:avLst>
          </a:prstGeom>
          <a:noFill/>
          <a:ln w="19050">
            <a:solidFill>
              <a:srgbClr val="BA9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1737977" y="5845279"/>
            <a:ext cx="352423" cy="954664"/>
            <a:chOff x="11045825" y="2670175"/>
            <a:chExt cx="627063" cy="1698625"/>
          </a:xfrm>
        </p:grpSpPr>
        <p:sp>
          <p:nvSpPr>
            <p:cNvPr id="15" name="Freeform 13"/>
            <p:cNvSpPr/>
            <p:nvPr/>
          </p:nvSpPr>
          <p:spPr bwMode="auto">
            <a:xfrm>
              <a:off x="11045825" y="2670175"/>
              <a:ext cx="627063" cy="1336675"/>
            </a:xfrm>
            <a:custGeom>
              <a:avLst/>
              <a:gdLst>
                <a:gd name="T0" fmla="*/ 39 w 354"/>
                <a:gd name="T1" fmla="*/ 467 h 754"/>
                <a:gd name="T2" fmla="*/ 38 w 354"/>
                <a:gd name="T3" fmla="*/ 467 h 754"/>
                <a:gd name="T4" fmla="*/ 50 w 354"/>
                <a:gd name="T5" fmla="*/ 380 h 754"/>
                <a:gd name="T6" fmla="*/ 50 w 354"/>
                <a:gd name="T7" fmla="*/ 380 h 754"/>
                <a:gd name="T8" fmla="*/ 48 w 354"/>
                <a:gd name="T9" fmla="*/ 376 h 754"/>
                <a:gd name="T10" fmla="*/ 48 w 354"/>
                <a:gd name="T11" fmla="*/ 376 h 754"/>
                <a:gd name="T12" fmla="*/ 33 w 354"/>
                <a:gd name="T13" fmla="*/ 311 h 754"/>
                <a:gd name="T14" fmla="*/ 75 w 354"/>
                <a:gd name="T15" fmla="*/ 209 h 754"/>
                <a:gd name="T16" fmla="*/ 81 w 354"/>
                <a:gd name="T17" fmla="*/ 136 h 754"/>
                <a:gd name="T18" fmla="*/ 81 w 354"/>
                <a:gd name="T19" fmla="*/ 136 h 754"/>
                <a:gd name="T20" fmla="*/ 75 w 354"/>
                <a:gd name="T21" fmla="*/ 102 h 754"/>
                <a:gd name="T22" fmla="*/ 177 w 354"/>
                <a:gd name="T23" fmla="*/ 0 h 754"/>
                <a:gd name="T24" fmla="*/ 278 w 354"/>
                <a:gd name="T25" fmla="*/ 102 h 754"/>
                <a:gd name="T26" fmla="*/ 272 w 354"/>
                <a:gd name="T27" fmla="*/ 136 h 754"/>
                <a:gd name="T28" fmla="*/ 272 w 354"/>
                <a:gd name="T29" fmla="*/ 136 h 754"/>
                <a:gd name="T30" fmla="*/ 278 w 354"/>
                <a:gd name="T31" fmla="*/ 209 h 754"/>
                <a:gd name="T32" fmla="*/ 320 w 354"/>
                <a:gd name="T33" fmla="*/ 311 h 754"/>
                <a:gd name="T34" fmla="*/ 305 w 354"/>
                <a:gd name="T35" fmla="*/ 376 h 754"/>
                <a:gd name="T36" fmla="*/ 305 w 354"/>
                <a:gd name="T37" fmla="*/ 376 h 754"/>
                <a:gd name="T38" fmla="*/ 305 w 354"/>
                <a:gd name="T39" fmla="*/ 377 h 754"/>
                <a:gd name="T40" fmla="*/ 302 w 354"/>
                <a:gd name="T41" fmla="*/ 381 h 754"/>
                <a:gd name="T42" fmla="*/ 311 w 354"/>
                <a:gd name="T43" fmla="*/ 463 h 754"/>
                <a:gd name="T44" fmla="*/ 314 w 354"/>
                <a:gd name="T45" fmla="*/ 466 h 754"/>
                <a:gd name="T46" fmla="*/ 315 w 354"/>
                <a:gd name="T47" fmla="*/ 467 h 754"/>
                <a:gd name="T48" fmla="*/ 315 w 354"/>
                <a:gd name="T49" fmla="*/ 467 h 754"/>
                <a:gd name="T50" fmla="*/ 354 w 354"/>
                <a:gd name="T51" fmla="*/ 577 h 754"/>
                <a:gd name="T52" fmla="*/ 177 w 354"/>
                <a:gd name="T53" fmla="*/ 754 h 754"/>
                <a:gd name="T54" fmla="*/ 0 w 354"/>
                <a:gd name="T55" fmla="*/ 577 h 754"/>
                <a:gd name="T56" fmla="*/ 39 w 354"/>
                <a:gd name="T57" fmla="*/ 46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4" h="754">
                  <a:moveTo>
                    <a:pt x="39" y="467"/>
                  </a:moveTo>
                  <a:cubicBezTo>
                    <a:pt x="38" y="467"/>
                    <a:pt x="38" y="467"/>
                    <a:pt x="38" y="467"/>
                  </a:cubicBezTo>
                  <a:cubicBezTo>
                    <a:pt x="73" y="431"/>
                    <a:pt x="56" y="392"/>
                    <a:pt x="50" y="380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9" y="377"/>
                    <a:pt x="48" y="376"/>
                    <a:pt x="48" y="376"/>
                  </a:cubicBezTo>
                  <a:cubicBezTo>
                    <a:pt x="48" y="376"/>
                    <a:pt x="48" y="376"/>
                    <a:pt x="48" y="376"/>
                  </a:cubicBezTo>
                  <a:cubicBezTo>
                    <a:pt x="39" y="356"/>
                    <a:pt x="33" y="334"/>
                    <a:pt x="33" y="311"/>
                  </a:cubicBezTo>
                  <a:cubicBezTo>
                    <a:pt x="33" y="271"/>
                    <a:pt x="49" y="235"/>
                    <a:pt x="75" y="209"/>
                  </a:cubicBezTo>
                  <a:cubicBezTo>
                    <a:pt x="99" y="178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77" y="125"/>
                    <a:pt x="75" y="114"/>
                    <a:pt x="75" y="102"/>
                  </a:cubicBezTo>
                  <a:cubicBezTo>
                    <a:pt x="75" y="46"/>
                    <a:pt x="121" y="0"/>
                    <a:pt x="177" y="0"/>
                  </a:cubicBezTo>
                  <a:cubicBezTo>
                    <a:pt x="233" y="0"/>
                    <a:pt x="278" y="46"/>
                    <a:pt x="278" y="102"/>
                  </a:cubicBezTo>
                  <a:cubicBezTo>
                    <a:pt x="278" y="114"/>
                    <a:pt x="276" y="125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54" y="178"/>
                    <a:pt x="278" y="209"/>
                  </a:cubicBezTo>
                  <a:cubicBezTo>
                    <a:pt x="304" y="235"/>
                    <a:pt x="320" y="271"/>
                    <a:pt x="320" y="311"/>
                  </a:cubicBezTo>
                  <a:cubicBezTo>
                    <a:pt x="320" y="334"/>
                    <a:pt x="315" y="356"/>
                    <a:pt x="305" y="376"/>
                  </a:cubicBezTo>
                  <a:cubicBezTo>
                    <a:pt x="305" y="376"/>
                    <a:pt x="305" y="376"/>
                    <a:pt x="305" y="376"/>
                  </a:cubicBezTo>
                  <a:cubicBezTo>
                    <a:pt x="305" y="376"/>
                    <a:pt x="305" y="376"/>
                    <a:pt x="305" y="377"/>
                  </a:cubicBezTo>
                  <a:cubicBezTo>
                    <a:pt x="304" y="378"/>
                    <a:pt x="303" y="380"/>
                    <a:pt x="302" y="381"/>
                  </a:cubicBezTo>
                  <a:cubicBezTo>
                    <a:pt x="296" y="395"/>
                    <a:pt x="283" y="430"/>
                    <a:pt x="311" y="463"/>
                  </a:cubicBezTo>
                  <a:cubicBezTo>
                    <a:pt x="312" y="464"/>
                    <a:pt x="313" y="465"/>
                    <a:pt x="314" y="466"/>
                  </a:cubicBezTo>
                  <a:cubicBezTo>
                    <a:pt x="314" y="466"/>
                    <a:pt x="314" y="466"/>
                    <a:pt x="315" y="467"/>
                  </a:cubicBezTo>
                  <a:cubicBezTo>
                    <a:pt x="315" y="467"/>
                    <a:pt x="315" y="467"/>
                    <a:pt x="315" y="467"/>
                  </a:cubicBezTo>
                  <a:cubicBezTo>
                    <a:pt x="339" y="497"/>
                    <a:pt x="354" y="535"/>
                    <a:pt x="354" y="577"/>
                  </a:cubicBezTo>
                  <a:cubicBezTo>
                    <a:pt x="354" y="675"/>
                    <a:pt x="274" y="754"/>
                    <a:pt x="177" y="754"/>
                  </a:cubicBezTo>
                  <a:cubicBezTo>
                    <a:pt x="79" y="754"/>
                    <a:pt x="0" y="675"/>
                    <a:pt x="0" y="577"/>
                  </a:cubicBezTo>
                  <a:cubicBezTo>
                    <a:pt x="0" y="535"/>
                    <a:pt x="14" y="497"/>
                    <a:pt x="39" y="467"/>
                  </a:cubicBezTo>
                  <a:close/>
                </a:path>
              </a:pathLst>
            </a:custGeom>
            <a:solidFill>
              <a:srgbClr val="00C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" name="Freeform 14"/>
            <p:cNvSpPr/>
            <p:nvPr/>
          </p:nvSpPr>
          <p:spPr bwMode="auto">
            <a:xfrm>
              <a:off x="11244263" y="3060700"/>
              <a:ext cx="228600" cy="1296987"/>
            </a:xfrm>
            <a:custGeom>
              <a:avLst/>
              <a:gdLst>
                <a:gd name="T0" fmla="*/ 13 w 129"/>
                <a:gd name="T1" fmla="*/ 342 h 732"/>
                <a:gd name="T2" fmla="*/ 56 w 129"/>
                <a:gd name="T3" fmla="*/ 385 h 732"/>
                <a:gd name="T4" fmla="*/ 56 w 129"/>
                <a:gd name="T5" fmla="*/ 234 h 732"/>
                <a:gd name="T6" fmla="*/ 3 w 129"/>
                <a:gd name="T7" fmla="*/ 182 h 732"/>
                <a:gd name="T8" fmla="*/ 3 w 129"/>
                <a:gd name="T9" fmla="*/ 172 h 732"/>
                <a:gd name="T10" fmla="*/ 13 w 129"/>
                <a:gd name="T11" fmla="*/ 172 h 732"/>
                <a:gd name="T12" fmla="*/ 56 w 129"/>
                <a:gd name="T13" fmla="*/ 215 h 732"/>
                <a:gd name="T14" fmla="*/ 56 w 129"/>
                <a:gd name="T15" fmla="*/ 7 h 732"/>
                <a:gd name="T16" fmla="*/ 63 w 129"/>
                <a:gd name="T17" fmla="*/ 0 h 732"/>
                <a:gd name="T18" fmla="*/ 70 w 129"/>
                <a:gd name="T19" fmla="*/ 7 h 732"/>
                <a:gd name="T20" fmla="*/ 70 w 129"/>
                <a:gd name="T21" fmla="*/ 132 h 732"/>
                <a:gd name="T22" fmla="*/ 112 w 129"/>
                <a:gd name="T23" fmla="*/ 90 h 732"/>
                <a:gd name="T24" fmla="*/ 122 w 129"/>
                <a:gd name="T25" fmla="*/ 90 h 732"/>
                <a:gd name="T26" fmla="*/ 122 w 129"/>
                <a:gd name="T27" fmla="*/ 100 h 732"/>
                <a:gd name="T28" fmla="*/ 70 w 129"/>
                <a:gd name="T29" fmla="*/ 152 h 732"/>
                <a:gd name="T30" fmla="*/ 70 w 129"/>
                <a:gd name="T31" fmla="*/ 303 h 732"/>
                <a:gd name="T32" fmla="*/ 117 w 129"/>
                <a:gd name="T33" fmla="*/ 256 h 732"/>
                <a:gd name="T34" fmla="*/ 127 w 129"/>
                <a:gd name="T35" fmla="*/ 256 h 732"/>
                <a:gd name="T36" fmla="*/ 127 w 129"/>
                <a:gd name="T37" fmla="*/ 266 h 732"/>
                <a:gd name="T38" fmla="*/ 70 w 129"/>
                <a:gd name="T39" fmla="*/ 323 h 732"/>
                <a:gd name="T40" fmla="*/ 70 w 129"/>
                <a:gd name="T41" fmla="*/ 725 h 732"/>
                <a:gd name="T42" fmla="*/ 63 w 129"/>
                <a:gd name="T43" fmla="*/ 732 h 732"/>
                <a:gd name="T44" fmla="*/ 56 w 129"/>
                <a:gd name="T45" fmla="*/ 725 h 732"/>
                <a:gd name="T46" fmla="*/ 56 w 129"/>
                <a:gd name="T47" fmla="*/ 405 h 732"/>
                <a:gd name="T48" fmla="*/ 3 w 129"/>
                <a:gd name="T49" fmla="*/ 352 h 732"/>
                <a:gd name="T50" fmla="*/ 3 w 129"/>
                <a:gd name="T51" fmla="*/ 342 h 732"/>
                <a:gd name="T52" fmla="*/ 13 w 129"/>
                <a:gd name="T53" fmla="*/ 34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732">
                  <a:moveTo>
                    <a:pt x="13" y="342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0" y="179"/>
                    <a:pt x="0" y="175"/>
                    <a:pt x="3" y="172"/>
                  </a:cubicBezTo>
                  <a:cubicBezTo>
                    <a:pt x="5" y="169"/>
                    <a:pt x="10" y="169"/>
                    <a:pt x="13" y="172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9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5" y="87"/>
                    <a:pt x="119" y="87"/>
                    <a:pt x="122" y="90"/>
                  </a:cubicBezTo>
                  <a:cubicBezTo>
                    <a:pt x="125" y="93"/>
                    <a:pt x="125" y="97"/>
                    <a:pt x="122" y="100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9" y="253"/>
                    <a:pt x="124" y="253"/>
                    <a:pt x="127" y="256"/>
                  </a:cubicBezTo>
                  <a:cubicBezTo>
                    <a:pt x="129" y="259"/>
                    <a:pt x="129" y="263"/>
                    <a:pt x="127" y="266"/>
                  </a:cubicBezTo>
                  <a:cubicBezTo>
                    <a:pt x="70" y="323"/>
                    <a:pt x="70" y="323"/>
                    <a:pt x="70" y="323"/>
                  </a:cubicBezTo>
                  <a:cubicBezTo>
                    <a:pt x="70" y="725"/>
                    <a:pt x="70" y="725"/>
                    <a:pt x="70" y="725"/>
                  </a:cubicBezTo>
                  <a:cubicBezTo>
                    <a:pt x="70" y="728"/>
                    <a:pt x="67" y="732"/>
                    <a:pt x="63" y="732"/>
                  </a:cubicBezTo>
                  <a:cubicBezTo>
                    <a:pt x="59" y="732"/>
                    <a:pt x="56" y="728"/>
                    <a:pt x="56" y="725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0" y="349"/>
                    <a:pt x="0" y="345"/>
                    <a:pt x="3" y="342"/>
                  </a:cubicBezTo>
                  <a:cubicBezTo>
                    <a:pt x="5" y="339"/>
                    <a:pt x="10" y="339"/>
                    <a:pt x="13" y="342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" name="Freeform 15"/>
            <p:cNvSpPr/>
            <p:nvPr/>
          </p:nvSpPr>
          <p:spPr bwMode="auto">
            <a:xfrm>
              <a:off x="11228388" y="4340225"/>
              <a:ext cx="439738" cy="28575"/>
            </a:xfrm>
            <a:custGeom>
              <a:avLst/>
              <a:gdLst>
                <a:gd name="T0" fmla="*/ 240 w 248"/>
                <a:gd name="T1" fmla="*/ 16 h 16"/>
                <a:gd name="T2" fmla="*/ 8 w 248"/>
                <a:gd name="T3" fmla="*/ 16 h 16"/>
                <a:gd name="T4" fmla="*/ 0 w 248"/>
                <a:gd name="T5" fmla="*/ 8 h 16"/>
                <a:gd name="T6" fmla="*/ 8 w 248"/>
                <a:gd name="T7" fmla="*/ 0 h 16"/>
                <a:gd name="T8" fmla="*/ 240 w 248"/>
                <a:gd name="T9" fmla="*/ 0 h 16"/>
                <a:gd name="T10" fmla="*/ 248 w 248"/>
                <a:gd name="T11" fmla="*/ 8 h 16"/>
                <a:gd name="T12" fmla="*/ 240 w 24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6">
                  <a:moveTo>
                    <a:pt x="24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4" y="0"/>
                    <a:pt x="248" y="4"/>
                    <a:pt x="248" y="8"/>
                  </a:cubicBezTo>
                  <a:cubicBezTo>
                    <a:pt x="248" y="12"/>
                    <a:pt x="244" y="16"/>
                    <a:pt x="240" y="16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2416175" y="1284605"/>
            <a:ext cx="3354705" cy="353822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p>
            <a:pPr fontAlgn="ctr">
              <a:lnSpc>
                <a:spcPct val="200000"/>
              </a:lnSpc>
            </a:pPr>
            <a:r>
              <a:rPr lang="zh-CN" altLang="en-US" sz="2800" b="1"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困难：</a:t>
            </a:r>
            <a:endParaRPr lang="zh-CN" altLang="en-US" sz="2800" b="1"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</a:endParaRPr>
          </a:p>
          <a:p>
            <a:pPr fontAlgn="ctr">
              <a:lnSpc>
                <a:spcPct val="200000"/>
              </a:lnSpc>
            </a:pPr>
            <a:r>
              <a:rPr lang="zh-CN" altLang="en-US" sz="2800" b="1"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1、亟需更新理念</a:t>
            </a:r>
            <a:endParaRPr lang="zh-CN" altLang="en-US" sz="2800" b="1"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  <a:sym typeface="+mn-ea"/>
            </a:endParaRPr>
          </a:p>
          <a:p>
            <a:pPr fontAlgn="ctr">
              <a:lnSpc>
                <a:spcPct val="200000"/>
              </a:lnSpc>
            </a:pPr>
            <a:r>
              <a:rPr lang="en-US" altLang="zh-CN" sz="2800" b="1"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2</a:t>
            </a:r>
            <a:r>
              <a:rPr lang="zh-CN" altLang="en-US" sz="2800" b="1"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、需要顶层设计</a:t>
            </a:r>
            <a:endParaRPr lang="zh-CN" altLang="en-US" sz="2800" b="1"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  <a:sym typeface="+mn-ea"/>
            </a:endParaRPr>
          </a:p>
          <a:p>
            <a:pPr fontAlgn="ctr">
              <a:lnSpc>
                <a:spcPct val="200000"/>
              </a:lnSpc>
            </a:pPr>
            <a:r>
              <a:rPr lang="en-US" altLang="zh-CN" sz="2800" b="1"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3</a:t>
            </a:r>
            <a:r>
              <a:rPr lang="zh-CN" altLang="en-US" sz="2800" b="1"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、需要核心驱动</a:t>
            </a:r>
            <a:endParaRPr lang="zh-CN" altLang="en-US" sz="2800" b="1"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86500" y="1284605"/>
            <a:ext cx="3764915" cy="353822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p>
            <a:pPr fontAlgn="ctr">
              <a:lnSpc>
                <a:spcPct val="200000"/>
              </a:lnSpc>
            </a:pPr>
            <a:r>
              <a:rPr lang="zh-CN" altLang="en-US" sz="2800" b="1"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展望：</a:t>
            </a:r>
            <a:endParaRPr lang="zh-CN" altLang="en-US" sz="2800" b="1"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</a:endParaRPr>
          </a:p>
          <a:p>
            <a:pPr fontAlgn="ctr">
              <a:lnSpc>
                <a:spcPct val="200000"/>
              </a:lnSpc>
            </a:pPr>
            <a:r>
              <a:rPr lang="zh-CN" altLang="en-US" sz="2800" b="1"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1、加大教师培训力度</a:t>
            </a:r>
            <a:endParaRPr lang="zh-CN" altLang="en-US" sz="2800" b="1"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  <a:sym typeface="+mn-ea"/>
            </a:endParaRPr>
          </a:p>
          <a:p>
            <a:pPr fontAlgn="ctr">
              <a:lnSpc>
                <a:spcPct val="200000"/>
              </a:lnSpc>
            </a:pPr>
            <a:r>
              <a:rPr lang="en-US" altLang="zh-CN" sz="2800" b="1"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2</a:t>
            </a:r>
            <a:r>
              <a:rPr lang="zh-CN" altLang="en-US" sz="2800" b="1"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、探讨课堂教学范式</a:t>
            </a:r>
            <a:endParaRPr lang="zh-CN" altLang="en-US" sz="2800" b="1"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  <a:sym typeface="+mn-ea"/>
            </a:endParaRPr>
          </a:p>
          <a:p>
            <a:pPr fontAlgn="ctr">
              <a:lnSpc>
                <a:spcPct val="200000"/>
              </a:lnSpc>
            </a:pPr>
            <a:r>
              <a:rPr lang="en-US" altLang="zh-CN" sz="2800" b="1"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3</a:t>
            </a:r>
            <a:r>
              <a:rPr lang="zh-CN" altLang="en-US" sz="2800" b="1"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、加强校际交流协作</a:t>
            </a:r>
            <a:endParaRPr lang="zh-CN" altLang="en-US" sz="2800" b="1"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  <a:sym typeface="+mn-ea"/>
            </a:endParaRPr>
          </a:p>
        </p:txBody>
      </p:sp>
      <p:sp>
        <p:nvSpPr>
          <p:cNvPr id="86" name="Freeform 11"/>
          <p:cNvSpPr>
            <a:spLocks noEditPoints="1"/>
          </p:cNvSpPr>
          <p:nvPr/>
        </p:nvSpPr>
        <p:spPr bwMode="auto">
          <a:xfrm>
            <a:off x="9966398" y="5022622"/>
            <a:ext cx="1260009" cy="1260009"/>
          </a:xfrm>
          <a:custGeom>
            <a:avLst/>
            <a:gdLst>
              <a:gd name="T0" fmla="*/ 304 w 607"/>
              <a:gd name="T1" fmla="*/ 218 h 607"/>
              <a:gd name="T2" fmla="*/ 218 w 607"/>
              <a:gd name="T3" fmla="*/ 304 h 607"/>
              <a:gd name="T4" fmla="*/ 304 w 607"/>
              <a:gd name="T5" fmla="*/ 389 h 607"/>
              <a:gd name="T6" fmla="*/ 389 w 607"/>
              <a:gd name="T7" fmla="*/ 304 h 607"/>
              <a:gd name="T8" fmla="*/ 376 w 607"/>
              <a:gd name="T9" fmla="*/ 258 h 607"/>
              <a:gd name="T10" fmla="*/ 473 w 607"/>
              <a:gd name="T11" fmla="*/ 161 h 607"/>
              <a:gd name="T12" fmla="*/ 527 w 607"/>
              <a:gd name="T13" fmla="*/ 161 h 607"/>
              <a:gd name="T14" fmla="*/ 607 w 607"/>
              <a:gd name="T15" fmla="*/ 80 h 607"/>
              <a:gd name="T16" fmla="*/ 530 w 607"/>
              <a:gd name="T17" fmla="*/ 78 h 607"/>
              <a:gd name="T18" fmla="*/ 527 w 607"/>
              <a:gd name="T19" fmla="*/ 0 h 607"/>
              <a:gd name="T20" fmla="*/ 446 w 607"/>
              <a:gd name="T21" fmla="*/ 80 h 607"/>
              <a:gd name="T22" fmla="*/ 446 w 607"/>
              <a:gd name="T23" fmla="*/ 134 h 607"/>
              <a:gd name="T24" fmla="*/ 349 w 607"/>
              <a:gd name="T25" fmla="*/ 231 h 607"/>
              <a:gd name="T26" fmla="*/ 304 w 607"/>
              <a:gd name="T27" fmla="*/ 218 h 607"/>
              <a:gd name="T28" fmla="*/ 441 w 607"/>
              <a:gd name="T29" fmla="*/ 304 h 607"/>
              <a:gd name="T30" fmla="*/ 304 w 607"/>
              <a:gd name="T31" fmla="*/ 441 h 607"/>
              <a:gd name="T32" fmla="*/ 166 w 607"/>
              <a:gd name="T33" fmla="*/ 304 h 607"/>
              <a:gd name="T34" fmla="*/ 304 w 607"/>
              <a:gd name="T35" fmla="*/ 166 h 607"/>
              <a:gd name="T36" fmla="*/ 352 w 607"/>
              <a:gd name="T37" fmla="*/ 175 h 607"/>
              <a:gd name="T38" fmla="*/ 392 w 607"/>
              <a:gd name="T39" fmla="*/ 135 h 607"/>
              <a:gd name="T40" fmla="*/ 304 w 607"/>
              <a:gd name="T41" fmla="*/ 114 h 607"/>
              <a:gd name="T42" fmla="*/ 114 w 607"/>
              <a:gd name="T43" fmla="*/ 304 h 607"/>
              <a:gd name="T44" fmla="*/ 304 w 607"/>
              <a:gd name="T45" fmla="*/ 493 h 607"/>
              <a:gd name="T46" fmla="*/ 494 w 607"/>
              <a:gd name="T47" fmla="*/ 304 h 607"/>
              <a:gd name="T48" fmla="*/ 472 w 607"/>
              <a:gd name="T49" fmla="*/ 216 h 607"/>
              <a:gd name="T50" fmla="*/ 433 w 607"/>
              <a:gd name="T51" fmla="*/ 255 h 607"/>
              <a:gd name="T52" fmla="*/ 441 w 607"/>
              <a:gd name="T53" fmla="*/ 304 h 607"/>
              <a:gd name="T54" fmla="*/ 527 w 607"/>
              <a:gd name="T55" fmla="*/ 199 h 607"/>
              <a:gd name="T56" fmla="*/ 551 w 607"/>
              <a:gd name="T57" fmla="*/ 304 h 607"/>
              <a:gd name="T58" fmla="*/ 304 w 607"/>
              <a:gd name="T59" fmla="*/ 550 h 607"/>
              <a:gd name="T60" fmla="*/ 57 w 607"/>
              <a:gd name="T61" fmla="*/ 304 h 607"/>
              <a:gd name="T62" fmla="*/ 304 w 607"/>
              <a:gd name="T63" fmla="*/ 57 h 607"/>
              <a:gd name="T64" fmla="*/ 408 w 607"/>
              <a:gd name="T65" fmla="*/ 80 h 607"/>
              <a:gd name="T66" fmla="*/ 420 w 607"/>
              <a:gd name="T67" fmla="*/ 54 h 607"/>
              <a:gd name="T68" fmla="*/ 441 w 607"/>
              <a:gd name="T69" fmla="*/ 32 h 607"/>
              <a:gd name="T70" fmla="*/ 304 w 607"/>
              <a:gd name="T71" fmla="*/ 0 h 607"/>
              <a:gd name="T72" fmla="*/ 0 w 607"/>
              <a:gd name="T73" fmla="*/ 304 h 607"/>
              <a:gd name="T74" fmla="*/ 304 w 607"/>
              <a:gd name="T75" fmla="*/ 607 h 607"/>
              <a:gd name="T76" fmla="*/ 607 w 607"/>
              <a:gd name="T77" fmla="*/ 304 h 607"/>
              <a:gd name="T78" fmla="*/ 575 w 607"/>
              <a:gd name="T79" fmla="*/ 167 h 607"/>
              <a:gd name="T80" fmla="*/ 554 w 607"/>
              <a:gd name="T81" fmla="*/ 188 h 607"/>
              <a:gd name="T82" fmla="*/ 527 w 607"/>
              <a:gd name="T83" fmla="*/ 199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7" h="607">
                <a:moveTo>
                  <a:pt x="304" y="218"/>
                </a:moveTo>
                <a:cubicBezTo>
                  <a:pt x="257" y="218"/>
                  <a:pt x="218" y="256"/>
                  <a:pt x="218" y="304"/>
                </a:cubicBezTo>
                <a:cubicBezTo>
                  <a:pt x="218" y="351"/>
                  <a:pt x="257" y="389"/>
                  <a:pt x="304" y="389"/>
                </a:cubicBezTo>
                <a:cubicBezTo>
                  <a:pt x="351" y="389"/>
                  <a:pt x="389" y="351"/>
                  <a:pt x="389" y="304"/>
                </a:cubicBezTo>
                <a:cubicBezTo>
                  <a:pt x="389" y="287"/>
                  <a:pt x="384" y="271"/>
                  <a:pt x="376" y="258"/>
                </a:cubicBezTo>
                <a:lnTo>
                  <a:pt x="473" y="161"/>
                </a:lnTo>
                <a:lnTo>
                  <a:pt x="527" y="161"/>
                </a:lnTo>
                <a:lnTo>
                  <a:pt x="607" y="80"/>
                </a:lnTo>
                <a:lnTo>
                  <a:pt x="530" y="78"/>
                </a:lnTo>
                <a:lnTo>
                  <a:pt x="527" y="0"/>
                </a:lnTo>
                <a:lnTo>
                  <a:pt x="446" y="80"/>
                </a:lnTo>
                <a:lnTo>
                  <a:pt x="446" y="134"/>
                </a:lnTo>
                <a:lnTo>
                  <a:pt x="349" y="231"/>
                </a:lnTo>
                <a:cubicBezTo>
                  <a:pt x="336" y="223"/>
                  <a:pt x="320" y="218"/>
                  <a:pt x="304" y="218"/>
                </a:cubicBezTo>
                <a:close/>
                <a:moveTo>
                  <a:pt x="441" y="304"/>
                </a:moveTo>
                <a:cubicBezTo>
                  <a:pt x="441" y="379"/>
                  <a:pt x="380" y="441"/>
                  <a:pt x="304" y="441"/>
                </a:cubicBezTo>
                <a:cubicBezTo>
                  <a:pt x="228" y="441"/>
                  <a:pt x="166" y="379"/>
                  <a:pt x="166" y="304"/>
                </a:cubicBezTo>
                <a:cubicBezTo>
                  <a:pt x="166" y="228"/>
                  <a:pt x="228" y="166"/>
                  <a:pt x="304" y="166"/>
                </a:cubicBezTo>
                <a:cubicBezTo>
                  <a:pt x="321" y="166"/>
                  <a:pt x="337" y="169"/>
                  <a:pt x="352" y="175"/>
                </a:cubicBezTo>
                <a:lnTo>
                  <a:pt x="392" y="135"/>
                </a:lnTo>
                <a:cubicBezTo>
                  <a:pt x="365" y="122"/>
                  <a:pt x="335" y="114"/>
                  <a:pt x="304" y="114"/>
                </a:cubicBezTo>
                <a:cubicBezTo>
                  <a:pt x="199" y="114"/>
                  <a:pt x="114" y="199"/>
                  <a:pt x="114" y="304"/>
                </a:cubicBezTo>
                <a:cubicBezTo>
                  <a:pt x="114" y="408"/>
                  <a:pt x="199" y="493"/>
                  <a:pt x="304" y="493"/>
                </a:cubicBezTo>
                <a:cubicBezTo>
                  <a:pt x="409" y="493"/>
                  <a:pt x="494" y="408"/>
                  <a:pt x="494" y="304"/>
                </a:cubicBezTo>
                <a:cubicBezTo>
                  <a:pt x="494" y="272"/>
                  <a:pt x="486" y="242"/>
                  <a:pt x="472" y="216"/>
                </a:cubicBezTo>
                <a:lnTo>
                  <a:pt x="433" y="255"/>
                </a:lnTo>
                <a:cubicBezTo>
                  <a:pt x="438" y="270"/>
                  <a:pt x="441" y="287"/>
                  <a:pt x="441" y="304"/>
                </a:cubicBezTo>
                <a:close/>
                <a:moveTo>
                  <a:pt x="527" y="199"/>
                </a:moveTo>
                <a:cubicBezTo>
                  <a:pt x="542" y="231"/>
                  <a:pt x="551" y="266"/>
                  <a:pt x="551" y="304"/>
                </a:cubicBezTo>
                <a:cubicBezTo>
                  <a:pt x="551" y="440"/>
                  <a:pt x="440" y="550"/>
                  <a:pt x="304" y="550"/>
                </a:cubicBezTo>
                <a:cubicBezTo>
                  <a:pt x="168" y="550"/>
                  <a:pt x="57" y="440"/>
                  <a:pt x="57" y="304"/>
                </a:cubicBezTo>
                <a:cubicBezTo>
                  <a:pt x="57" y="167"/>
                  <a:pt x="168" y="57"/>
                  <a:pt x="304" y="57"/>
                </a:cubicBezTo>
                <a:cubicBezTo>
                  <a:pt x="341" y="57"/>
                  <a:pt x="377" y="65"/>
                  <a:pt x="408" y="80"/>
                </a:cubicBezTo>
                <a:cubicBezTo>
                  <a:pt x="408" y="70"/>
                  <a:pt x="412" y="61"/>
                  <a:pt x="420" y="54"/>
                </a:cubicBezTo>
                <a:lnTo>
                  <a:pt x="441" y="32"/>
                </a:lnTo>
                <a:cubicBezTo>
                  <a:pt x="400" y="12"/>
                  <a:pt x="353" y="0"/>
                  <a:pt x="304" y="0"/>
                </a:cubicBezTo>
                <a:cubicBezTo>
                  <a:pt x="136" y="0"/>
                  <a:pt x="0" y="136"/>
                  <a:pt x="0" y="304"/>
                </a:cubicBezTo>
                <a:cubicBezTo>
                  <a:pt x="0" y="471"/>
                  <a:pt x="136" y="607"/>
                  <a:pt x="304" y="607"/>
                </a:cubicBezTo>
                <a:cubicBezTo>
                  <a:pt x="472" y="607"/>
                  <a:pt x="607" y="471"/>
                  <a:pt x="607" y="304"/>
                </a:cubicBezTo>
                <a:cubicBezTo>
                  <a:pt x="607" y="254"/>
                  <a:pt x="596" y="208"/>
                  <a:pt x="575" y="167"/>
                </a:cubicBezTo>
                <a:lnTo>
                  <a:pt x="554" y="188"/>
                </a:lnTo>
                <a:cubicBezTo>
                  <a:pt x="547" y="195"/>
                  <a:pt x="537" y="199"/>
                  <a:pt x="527" y="199"/>
                </a:cubicBezTo>
                <a:close/>
              </a:path>
            </a:pathLst>
          </a:custGeom>
          <a:solidFill>
            <a:srgbClr val="ED5A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6"/>
          <p:cNvSpPr txBox="1">
            <a:spLocks noChangeArrowheads="1"/>
          </p:cNvSpPr>
          <p:nvPr/>
        </p:nvSpPr>
        <p:spPr bwMode="auto">
          <a:xfrm>
            <a:off x="4689882" y="4748831"/>
            <a:ext cx="2867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it-IT" altLang="zh-CN" sz="1200" dirty="0">
                <a:solidFill>
                  <a:srgbClr val="F7C8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  <a:endParaRPr lang="it-IT" altLang="zh-CN" sz="1200" dirty="0">
              <a:solidFill>
                <a:srgbClr val="F7C8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807255" y="4737590"/>
            <a:ext cx="2615418" cy="0"/>
          </a:xfrm>
          <a:prstGeom prst="line">
            <a:avLst/>
          </a:prstGeom>
          <a:ln>
            <a:solidFill>
              <a:srgbClr val="273B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645032" y="3872214"/>
            <a:ext cx="29260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敬请指正</a:t>
            </a:r>
            <a:endParaRPr lang="zh-CN" altLang="en-US" sz="5400" dirty="0">
              <a:ln w="762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L 形 7"/>
          <p:cNvSpPr/>
          <p:nvPr/>
        </p:nvSpPr>
        <p:spPr>
          <a:xfrm rot="10800000" flipH="1">
            <a:off x="4262879" y="3702331"/>
            <a:ext cx="2448689" cy="1127095"/>
          </a:xfrm>
          <a:prstGeom prst="corner">
            <a:avLst>
              <a:gd name="adj1" fmla="val 1956"/>
              <a:gd name="adj2" fmla="val 1885"/>
            </a:avLst>
          </a:prstGeom>
          <a:solidFill>
            <a:srgbClr val="07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L 形 8"/>
          <p:cNvSpPr/>
          <p:nvPr/>
        </p:nvSpPr>
        <p:spPr>
          <a:xfrm flipH="1">
            <a:off x="5434450" y="4145057"/>
            <a:ext cx="2448689" cy="1127095"/>
          </a:xfrm>
          <a:prstGeom prst="corner">
            <a:avLst>
              <a:gd name="adj1" fmla="val 1956"/>
              <a:gd name="adj2" fmla="val 1885"/>
            </a:avLst>
          </a:prstGeom>
          <a:solidFill>
            <a:srgbClr val="07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4788205" y="1218185"/>
            <a:ext cx="2792432" cy="2662511"/>
            <a:chOff x="8926513" y="1831975"/>
            <a:chExt cx="5049838" cy="4814887"/>
          </a:xfrm>
        </p:grpSpPr>
        <p:sp>
          <p:nvSpPr>
            <p:cNvPr id="10" name="Freeform 6"/>
            <p:cNvSpPr/>
            <p:nvPr/>
          </p:nvSpPr>
          <p:spPr bwMode="auto">
            <a:xfrm>
              <a:off x="9401175" y="5040313"/>
              <a:ext cx="4040188" cy="407987"/>
            </a:xfrm>
            <a:custGeom>
              <a:avLst/>
              <a:gdLst>
                <a:gd name="T0" fmla="*/ 2129 w 2280"/>
                <a:gd name="T1" fmla="*/ 230 h 230"/>
                <a:gd name="T2" fmla="*/ 151 w 2280"/>
                <a:gd name="T3" fmla="*/ 230 h 230"/>
                <a:gd name="T4" fmla="*/ 0 w 2280"/>
                <a:gd name="T5" fmla="*/ 79 h 230"/>
                <a:gd name="T6" fmla="*/ 0 w 2280"/>
                <a:gd name="T7" fmla="*/ 0 h 230"/>
                <a:gd name="T8" fmla="*/ 2280 w 2280"/>
                <a:gd name="T9" fmla="*/ 0 h 230"/>
                <a:gd name="T10" fmla="*/ 2280 w 2280"/>
                <a:gd name="T11" fmla="*/ 79 h 230"/>
                <a:gd name="T12" fmla="*/ 2129 w 2280"/>
                <a:gd name="T1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0" h="230">
                  <a:moveTo>
                    <a:pt x="2129" y="230"/>
                  </a:moveTo>
                  <a:cubicBezTo>
                    <a:pt x="151" y="230"/>
                    <a:pt x="151" y="230"/>
                    <a:pt x="151" y="230"/>
                  </a:cubicBezTo>
                  <a:cubicBezTo>
                    <a:pt x="68" y="230"/>
                    <a:pt x="0" y="163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80" y="0"/>
                    <a:pt x="2280" y="0"/>
                    <a:pt x="2280" y="0"/>
                  </a:cubicBezTo>
                  <a:cubicBezTo>
                    <a:pt x="2280" y="79"/>
                    <a:pt x="2280" y="79"/>
                    <a:pt x="2280" y="79"/>
                  </a:cubicBezTo>
                  <a:cubicBezTo>
                    <a:pt x="2280" y="163"/>
                    <a:pt x="2212" y="230"/>
                    <a:pt x="2129" y="230"/>
                  </a:cubicBezTo>
                  <a:close/>
                </a:path>
              </a:pathLst>
            </a:custGeom>
            <a:solidFill>
              <a:srgbClr val="C1D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1014075" y="5448300"/>
              <a:ext cx="828675" cy="358775"/>
            </a:xfrm>
            <a:prstGeom prst="rect">
              <a:avLst/>
            </a:prstGeom>
            <a:solidFill>
              <a:srgbClr val="71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9401175" y="2684463"/>
              <a:ext cx="4040188" cy="2363787"/>
            </a:xfrm>
            <a:custGeom>
              <a:avLst/>
              <a:gdLst>
                <a:gd name="T0" fmla="*/ 2280 w 2280"/>
                <a:gd name="T1" fmla="*/ 1333 h 1333"/>
                <a:gd name="T2" fmla="*/ 0 w 2280"/>
                <a:gd name="T3" fmla="*/ 1333 h 1333"/>
                <a:gd name="T4" fmla="*/ 0 w 2280"/>
                <a:gd name="T5" fmla="*/ 140 h 1333"/>
                <a:gd name="T6" fmla="*/ 139 w 2280"/>
                <a:gd name="T7" fmla="*/ 0 h 1333"/>
                <a:gd name="T8" fmla="*/ 2140 w 2280"/>
                <a:gd name="T9" fmla="*/ 0 h 1333"/>
                <a:gd name="T10" fmla="*/ 2280 w 2280"/>
                <a:gd name="T11" fmla="*/ 140 h 1333"/>
                <a:gd name="T12" fmla="*/ 2280 w 2280"/>
                <a:gd name="T13" fmla="*/ 1333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0" h="1333">
                  <a:moveTo>
                    <a:pt x="2280" y="1333"/>
                  </a:moveTo>
                  <a:cubicBezTo>
                    <a:pt x="0" y="1333"/>
                    <a:pt x="0" y="1333"/>
                    <a:pt x="0" y="1333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63"/>
                    <a:pt x="62" y="0"/>
                    <a:pt x="139" y="0"/>
                  </a:cubicBezTo>
                  <a:cubicBezTo>
                    <a:pt x="2140" y="0"/>
                    <a:pt x="2140" y="0"/>
                    <a:pt x="2140" y="0"/>
                  </a:cubicBezTo>
                  <a:cubicBezTo>
                    <a:pt x="2217" y="0"/>
                    <a:pt x="2280" y="63"/>
                    <a:pt x="2280" y="140"/>
                  </a:cubicBezTo>
                  <a:lnTo>
                    <a:pt x="2280" y="1333"/>
                  </a:lnTo>
                  <a:close/>
                </a:path>
              </a:pathLst>
            </a:custGeom>
            <a:solidFill>
              <a:srgbClr val="214A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9566275" y="2854325"/>
              <a:ext cx="3733800" cy="2046287"/>
            </a:xfrm>
            <a:prstGeom prst="rect">
              <a:avLst/>
            </a:prstGeom>
            <a:solidFill>
              <a:srgbClr val="D7E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1328400" y="5133975"/>
              <a:ext cx="182563" cy="1825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1233150" y="3040063"/>
              <a:ext cx="1838325" cy="1654175"/>
            </a:xfrm>
            <a:custGeom>
              <a:avLst/>
              <a:gdLst>
                <a:gd name="T0" fmla="*/ 996 w 1038"/>
                <a:gd name="T1" fmla="*/ 933 h 933"/>
                <a:gd name="T2" fmla="*/ 43 w 1038"/>
                <a:gd name="T3" fmla="*/ 933 h 933"/>
                <a:gd name="T4" fmla="*/ 0 w 1038"/>
                <a:gd name="T5" fmla="*/ 891 h 933"/>
                <a:gd name="T6" fmla="*/ 0 w 1038"/>
                <a:gd name="T7" fmla="*/ 43 h 933"/>
                <a:gd name="T8" fmla="*/ 43 w 1038"/>
                <a:gd name="T9" fmla="*/ 0 h 933"/>
                <a:gd name="T10" fmla="*/ 996 w 1038"/>
                <a:gd name="T11" fmla="*/ 0 h 933"/>
                <a:gd name="T12" fmla="*/ 1038 w 1038"/>
                <a:gd name="T13" fmla="*/ 43 h 933"/>
                <a:gd name="T14" fmla="*/ 1038 w 1038"/>
                <a:gd name="T15" fmla="*/ 891 h 933"/>
                <a:gd name="T16" fmla="*/ 996 w 1038"/>
                <a:gd name="T17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8" h="933">
                  <a:moveTo>
                    <a:pt x="996" y="933"/>
                  </a:moveTo>
                  <a:cubicBezTo>
                    <a:pt x="43" y="933"/>
                    <a:pt x="43" y="933"/>
                    <a:pt x="43" y="933"/>
                  </a:cubicBezTo>
                  <a:cubicBezTo>
                    <a:pt x="19" y="933"/>
                    <a:pt x="0" y="914"/>
                    <a:pt x="0" y="89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996" y="0"/>
                    <a:pt x="996" y="0"/>
                    <a:pt x="996" y="0"/>
                  </a:cubicBezTo>
                  <a:cubicBezTo>
                    <a:pt x="1019" y="0"/>
                    <a:pt x="1038" y="19"/>
                    <a:pt x="1038" y="43"/>
                  </a:cubicBezTo>
                  <a:cubicBezTo>
                    <a:pt x="1038" y="891"/>
                    <a:pt x="1038" y="891"/>
                    <a:pt x="1038" y="891"/>
                  </a:cubicBezTo>
                  <a:cubicBezTo>
                    <a:pt x="1038" y="914"/>
                    <a:pt x="1019" y="933"/>
                    <a:pt x="996" y="9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9813925" y="3803650"/>
              <a:ext cx="1231900" cy="890587"/>
            </a:xfrm>
            <a:custGeom>
              <a:avLst/>
              <a:gdLst>
                <a:gd name="T0" fmla="*/ 652 w 695"/>
                <a:gd name="T1" fmla="*/ 503 h 503"/>
                <a:gd name="T2" fmla="*/ 42 w 695"/>
                <a:gd name="T3" fmla="*/ 503 h 503"/>
                <a:gd name="T4" fmla="*/ 0 w 695"/>
                <a:gd name="T5" fmla="*/ 461 h 503"/>
                <a:gd name="T6" fmla="*/ 0 w 695"/>
                <a:gd name="T7" fmla="*/ 43 h 503"/>
                <a:gd name="T8" fmla="*/ 42 w 695"/>
                <a:gd name="T9" fmla="*/ 0 h 503"/>
                <a:gd name="T10" fmla="*/ 652 w 695"/>
                <a:gd name="T11" fmla="*/ 0 h 503"/>
                <a:gd name="T12" fmla="*/ 695 w 695"/>
                <a:gd name="T13" fmla="*/ 43 h 503"/>
                <a:gd name="T14" fmla="*/ 695 w 695"/>
                <a:gd name="T15" fmla="*/ 461 h 503"/>
                <a:gd name="T16" fmla="*/ 652 w 695"/>
                <a:gd name="T17" fmla="*/ 50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5" h="503">
                  <a:moveTo>
                    <a:pt x="652" y="503"/>
                  </a:moveTo>
                  <a:cubicBezTo>
                    <a:pt x="42" y="503"/>
                    <a:pt x="42" y="503"/>
                    <a:pt x="42" y="503"/>
                  </a:cubicBezTo>
                  <a:cubicBezTo>
                    <a:pt x="19" y="503"/>
                    <a:pt x="0" y="484"/>
                    <a:pt x="0" y="46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52" y="0"/>
                    <a:pt x="652" y="0"/>
                    <a:pt x="652" y="0"/>
                  </a:cubicBezTo>
                  <a:cubicBezTo>
                    <a:pt x="676" y="0"/>
                    <a:pt x="695" y="19"/>
                    <a:pt x="695" y="43"/>
                  </a:cubicBezTo>
                  <a:cubicBezTo>
                    <a:pt x="695" y="461"/>
                    <a:pt x="695" y="461"/>
                    <a:pt x="695" y="461"/>
                  </a:cubicBezTo>
                  <a:cubicBezTo>
                    <a:pt x="695" y="484"/>
                    <a:pt x="676" y="503"/>
                    <a:pt x="652" y="5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9953625" y="4381500"/>
              <a:ext cx="949325" cy="52387"/>
            </a:xfrm>
            <a:custGeom>
              <a:avLst/>
              <a:gdLst>
                <a:gd name="T0" fmla="*/ 522 w 536"/>
                <a:gd name="T1" fmla="*/ 30 h 30"/>
                <a:gd name="T2" fmla="*/ 14 w 536"/>
                <a:gd name="T3" fmla="*/ 30 h 30"/>
                <a:gd name="T4" fmla="*/ 0 w 536"/>
                <a:gd name="T5" fmla="*/ 16 h 30"/>
                <a:gd name="T6" fmla="*/ 0 w 536"/>
                <a:gd name="T7" fmla="*/ 14 h 30"/>
                <a:gd name="T8" fmla="*/ 14 w 536"/>
                <a:gd name="T9" fmla="*/ 0 h 30"/>
                <a:gd name="T10" fmla="*/ 522 w 536"/>
                <a:gd name="T11" fmla="*/ 0 h 30"/>
                <a:gd name="T12" fmla="*/ 536 w 536"/>
                <a:gd name="T13" fmla="*/ 14 h 30"/>
                <a:gd name="T14" fmla="*/ 536 w 536"/>
                <a:gd name="T15" fmla="*/ 16 h 30"/>
                <a:gd name="T16" fmla="*/ 522 w 536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" h="30">
                  <a:moveTo>
                    <a:pt x="522" y="30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4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22" y="0"/>
                    <a:pt x="522" y="0"/>
                    <a:pt x="522" y="0"/>
                  </a:cubicBezTo>
                  <a:cubicBezTo>
                    <a:pt x="530" y="0"/>
                    <a:pt x="536" y="6"/>
                    <a:pt x="536" y="14"/>
                  </a:cubicBezTo>
                  <a:cubicBezTo>
                    <a:pt x="536" y="16"/>
                    <a:pt x="536" y="16"/>
                    <a:pt x="536" y="16"/>
                  </a:cubicBezTo>
                  <a:cubicBezTo>
                    <a:pt x="536" y="24"/>
                    <a:pt x="530" y="30"/>
                    <a:pt x="522" y="30"/>
                  </a:cubicBezTo>
                  <a:close/>
                </a:path>
              </a:pathLst>
            </a:custGeom>
            <a:solidFill>
              <a:srgbClr val="D7E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9953625" y="4506913"/>
              <a:ext cx="563563" cy="53975"/>
            </a:xfrm>
            <a:custGeom>
              <a:avLst/>
              <a:gdLst>
                <a:gd name="T0" fmla="*/ 303 w 318"/>
                <a:gd name="T1" fmla="*/ 30 h 30"/>
                <a:gd name="T2" fmla="*/ 14 w 318"/>
                <a:gd name="T3" fmla="*/ 30 h 30"/>
                <a:gd name="T4" fmla="*/ 0 w 318"/>
                <a:gd name="T5" fmla="*/ 15 h 30"/>
                <a:gd name="T6" fmla="*/ 0 w 318"/>
                <a:gd name="T7" fmla="*/ 14 h 30"/>
                <a:gd name="T8" fmla="*/ 14 w 318"/>
                <a:gd name="T9" fmla="*/ 0 h 30"/>
                <a:gd name="T10" fmla="*/ 303 w 318"/>
                <a:gd name="T11" fmla="*/ 0 h 30"/>
                <a:gd name="T12" fmla="*/ 318 w 318"/>
                <a:gd name="T13" fmla="*/ 14 h 30"/>
                <a:gd name="T14" fmla="*/ 318 w 318"/>
                <a:gd name="T15" fmla="*/ 15 h 30"/>
                <a:gd name="T16" fmla="*/ 303 w 318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30">
                  <a:moveTo>
                    <a:pt x="303" y="30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3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11" y="0"/>
                    <a:pt x="318" y="6"/>
                    <a:pt x="318" y="14"/>
                  </a:cubicBezTo>
                  <a:cubicBezTo>
                    <a:pt x="318" y="15"/>
                    <a:pt x="318" y="15"/>
                    <a:pt x="318" y="15"/>
                  </a:cubicBezTo>
                  <a:cubicBezTo>
                    <a:pt x="318" y="23"/>
                    <a:pt x="311" y="30"/>
                    <a:pt x="303" y="30"/>
                  </a:cubicBezTo>
                  <a:close/>
                </a:path>
              </a:pathLst>
            </a:custGeom>
            <a:solidFill>
              <a:srgbClr val="D7E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9921875" y="3905250"/>
              <a:ext cx="338138" cy="339725"/>
            </a:xfrm>
            <a:prstGeom prst="ellipse">
              <a:avLst/>
            </a:prstGeom>
            <a:solidFill>
              <a:srgbClr val="D7E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8926513" y="5920846"/>
              <a:ext cx="5049838" cy="23812"/>
            </a:xfrm>
            <a:custGeom>
              <a:avLst/>
              <a:gdLst>
                <a:gd name="T0" fmla="*/ 2843 w 2850"/>
                <a:gd name="T1" fmla="*/ 14 h 14"/>
                <a:gd name="T2" fmla="*/ 7 w 2850"/>
                <a:gd name="T3" fmla="*/ 14 h 14"/>
                <a:gd name="T4" fmla="*/ 0 w 2850"/>
                <a:gd name="T5" fmla="*/ 7 h 14"/>
                <a:gd name="T6" fmla="*/ 7 w 2850"/>
                <a:gd name="T7" fmla="*/ 0 h 14"/>
                <a:gd name="T8" fmla="*/ 2843 w 2850"/>
                <a:gd name="T9" fmla="*/ 0 h 14"/>
                <a:gd name="T10" fmla="*/ 2850 w 2850"/>
                <a:gd name="T11" fmla="*/ 7 h 14"/>
                <a:gd name="T12" fmla="*/ 2843 w 2850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0" h="14">
                  <a:moveTo>
                    <a:pt x="2843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843" y="0"/>
                    <a:pt x="2843" y="0"/>
                    <a:pt x="2843" y="0"/>
                  </a:cubicBezTo>
                  <a:cubicBezTo>
                    <a:pt x="2847" y="0"/>
                    <a:pt x="2850" y="3"/>
                    <a:pt x="2850" y="7"/>
                  </a:cubicBezTo>
                  <a:cubicBezTo>
                    <a:pt x="2850" y="11"/>
                    <a:pt x="2847" y="14"/>
                    <a:pt x="2843" y="14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2206288" y="3924300"/>
              <a:ext cx="612775" cy="612775"/>
            </a:xfrm>
            <a:custGeom>
              <a:avLst/>
              <a:gdLst>
                <a:gd name="T0" fmla="*/ 284 w 346"/>
                <a:gd name="T1" fmla="*/ 346 h 346"/>
                <a:gd name="T2" fmla="*/ 63 w 346"/>
                <a:gd name="T3" fmla="*/ 346 h 346"/>
                <a:gd name="T4" fmla="*/ 0 w 346"/>
                <a:gd name="T5" fmla="*/ 284 h 346"/>
                <a:gd name="T6" fmla="*/ 0 w 346"/>
                <a:gd name="T7" fmla="*/ 63 h 346"/>
                <a:gd name="T8" fmla="*/ 63 w 346"/>
                <a:gd name="T9" fmla="*/ 0 h 346"/>
                <a:gd name="T10" fmla="*/ 284 w 346"/>
                <a:gd name="T11" fmla="*/ 0 h 346"/>
                <a:gd name="T12" fmla="*/ 346 w 346"/>
                <a:gd name="T13" fmla="*/ 63 h 346"/>
                <a:gd name="T14" fmla="*/ 346 w 346"/>
                <a:gd name="T15" fmla="*/ 284 h 346"/>
                <a:gd name="T16" fmla="*/ 284 w 346"/>
                <a:gd name="T17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346">
                  <a:moveTo>
                    <a:pt x="284" y="346"/>
                  </a:moveTo>
                  <a:cubicBezTo>
                    <a:pt x="63" y="346"/>
                    <a:pt x="63" y="346"/>
                    <a:pt x="63" y="346"/>
                  </a:cubicBezTo>
                  <a:cubicBezTo>
                    <a:pt x="28" y="346"/>
                    <a:pt x="0" y="318"/>
                    <a:pt x="0" y="28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318" y="0"/>
                    <a:pt x="346" y="28"/>
                    <a:pt x="346" y="63"/>
                  </a:cubicBezTo>
                  <a:cubicBezTo>
                    <a:pt x="346" y="284"/>
                    <a:pt x="346" y="284"/>
                    <a:pt x="346" y="284"/>
                  </a:cubicBezTo>
                  <a:cubicBezTo>
                    <a:pt x="346" y="318"/>
                    <a:pt x="318" y="346"/>
                    <a:pt x="284" y="346"/>
                  </a:cubicBezTo>
                  <a:close/>
                </a:path>
              </a:pathLst>
            </a:cu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1757025" y="6210300"/>
              <a:ext cx="647700" cy="298450"/>
            </a:xfrm>
            <a:custGeom>
              <a:avLst/>
              <a:gdLst>
                <a:gd name="T0" fmla="*/ 321 w 365"/>
                <a:gd name="T1" fmla="*/ 168 h 168"/>
                <a:gd name="T2" fmla="*/ 45 w 365"/>
                <a:gd name="T3" fmla="*/ 168 h 168"/>
                <a:gd name="T4" fmla="*/ 0 w 365"/>
                <a:gd name="T5" fmla="*/ 124 h 168"/>
                <a:gd name="T6" fmla="*/ 0 w 365"/>
                <a:gd name="T7" fmla="*/ 45 h 168"/>
                <a:gd name="T8" fmla="*/ 45 w 365"/>
                <a:gd name="T9" fmla="*/ 0 h 168"/>
                <a:gd name="T10" fmla="*/ 321 w 365"/>
                <a:gd name="T11" fmla="*/ 0 h 168"/>
                <a:gd name="T12" fmla="*/ 365 w 365"/>
                <a:gd name="T13" fmla="*/ 45 h 168"/>
                <a:gd name="T14" fmla="*/ 365 w 365"/>
                <a:gd name="T15" fmla="*/ 124 h 168"/>
                <a:gd name="T16" fmla="*/ 321 w 365"/>
                <a:gd name="T1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5" h="168">
                  <a:moveTo>
                    <a:pt x="321" y="168"/>
                  </a:moveTo>
                  <a:cubicBezTo>
                    <a:pt x="45" y="168"/>
                    <a:pt x="45" y="168"/>
                    <a:pt x="45" y="168"/>
                  </a:cubicBezTo>
                  <a:cubicBezTo>
                    <a:pt x="20" y="168"/>
                    <a:pt x="0" y="148"/>
                    <a:pt x="0" y="1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45" y="0"/>
                    <a:pt x="365" y="20"/>
                    <a:pt x="365" y="45"/>
                  </a:cubicBezTo>
                  <a:cubicBezTo>
                    <a:pt x="365" y="124"/>
                    <a:pt x="365" y="124"/>
                    <a:pt x="365" y="124"/>
                  </a:cubicBezTo>
                  <a:cubicBezTo>
                    <a:pt x="365" y="148"/>
                    <a:pt x="345" y="168"/>
                    <a:pt x="321" y="168"/>
                  </a:cubicBezTo>
                  <a:close/>
                </a:path>
              </a:pathLst>
            </a:custGeom>
            <a:solidFill>
              <a:srgbClr val="538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11757025" y="6130925"/>
              <a:ext cx="647700" cy="300037"/>
            </a:xfrm>
            <a:custGeom>
              <a:avLst/>
              <a:gdLst>
                <a:gd name="T0" fmla="*/ 321 w 365"/>
                <a:gd name="T1" fmla="*/ 169 h 169"/>
                <a:gd name="T2" fmla="*/ 45 w 365"/>
                <a:gd name="T3" fmla="*/ 169 h 169"/>
                <a:gd name="T4" fmla="*/ 0 w 365"/>
                <a:gd name="T5" fmla="*/ 124 h 169"/>
                <a:gd name="T6" fmla="*/ 0 w 365"/>
                <a:gd name="T7" fmla="*/ 45 h 169"/>
                <a:gd name="T8" fmla="*/ 45 w 365"/>
                <a:gd name="T9" fmla="*/ 0 h 169"/>
                <a:gd name="T10" fmla="*/ 321 w 365"/>
                <a:gd name="T11" fmla="*/ 0 h 169"/>
                <a:gd name="T12" fmla="*/ 365 w 365"/>
                <a:gd name="T13" fmla="*/ 45 h 169"/>
                <a:gd name="T14" fmla="*/ 365 w 365"/>
                <a:gd name="T15" fmla="*/ 124 h 169"/>
                <a:gd name="T16" fmla="*/ 321 w 365"/>
                <a:gd name="T1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5" h="169">
                  <a:moveTo>
                    <a:pt x="321" y="169"/>
                  </a:moveTo>
                  <a:cubicBezTo>
                    <a:pt x="45" y="169"/>
                    <a:pt x="45" y="169"/>
                    <a:pt x="45" y="169"/>
                  </a:cubicBezTo>
                  <a:cubicBezTo>
                    <a:pt x="20" y="169"/>
                    <a:pt x="0" y="149"/>
                    <a:pt x="0" y="1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45" y="0"/>
                    <a:pt x="365" y="20"/>
                    <a:pt x="365" y="45"/>
                  </a:cubicBezTo>
                  <a:cubicBezTo>
                    <a:pt x="365" y="124"/>
                    <a:pt x="365" y="124"/>
                    <a:pt x="365" y="124"/>
                  </a:cubicBezTo>
                  <a:cubicBezTo>
                    <a:pt x="365" y="149"/>
                    <a:pt x="345" y="169"/>
                    <a:pt x="321" y="169"/>
                  </a:cubicBezTo>
                  <a:close/>
                </a:path>
              </a:pathLst>
            </a:cu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2525375" y="4391025"/>
              <a:ext cx="1117600" cy="1898650"/>
              <a:chOff x="9744075" y="3648075"/>
              <a:chExt cx="1117600" cy="1898650"/>
            </a:xfrm>
          </p:grpSpPr>
          <p:sp>
            <p:nvSpPr>
              <p:cNvPr id="25" name="Freeform 23"/>
              <p:cNvSpPr/>
              <p:nvPr/>
            </p:nvSpPr>
            <p:spPr bwMode="auto">
              <a:xfrm>
                <a:off x="9744075" y="3648075"/>
                <a:ext cx="109538" cy="114300"/>
              </a:xfrm>
              <a:custGeom>
                <a:avLst/>
                <a:gdLst>
                  <a:gd name="T0" fmla="*/ 31 w 62"/>
                  <a:gd name="T1" fmla="*/ 0 h 64"/>
                  <a:gd name="T2" fmla="*/ 62 w 62"/>
                  <a:gd name="T3" fmla="*/ 32 h 64"/>
                  <a:gd name="T4" fmla="*/ 31 w 62"/>
                  <a:gd name="T5" fmla="*/ 64 h 64"/>
                  <a:gd name="T6" fmla="*/ 0 w 62"/>
                  <a:gd name="T7" fmla="*/ 31 h 64"/>
                  <a:gd name="T8" fmla="*/ 31 w 62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4">
                    <a:moveTo>
                      <a:pt x="31" y="0"/>
                    </a:moveTo>
                    <a:cubicBezTo>
                      <a:pt x="48" y="0"/>
                      <a:pt x="62" y="15"/>
                      <a:pt x="62" y="32"/>
                    </a:cubicBezTo>
                    <a:cubicBezTo>
                      <a:pt x="62" y="50"/>
                      <a:pt x="48" y="64"/>
                      <a:pt x="31" y="64"/>
                    </a:cubicBezTo>
                    <a:cubicBezTo>
                      <a:pt x="14" y="64"/>
                      <a:pt x="0" y="49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4"/>
              <p:cNvSpPr/>
              <p:nvPr/>
            </p:nvSpPr>
            <p:spPr bwMode="auto">
              <a:xfrm>
                <a:off x="10753725" y="4037013"/>
                <a:ext cx="107950" cy="115887"/>
              </a:xfrm>
              <a:custGeom>
                <a:avLst/>
                <a:gdLst>
                  <a:gd name="T0" fmla="*/ 51 w 61"/>
                  <a:gd name="T1" fmla="*/ 11 h 65"/>
                  <a:gd name="T2" fmla="*/ 12 w 61"/>
                  <a:gd name="T3" fmla="*/ 11 h 65"/>
                  <a:gd name="T4" fmla="*/ 10 w 61"/>
                  <a:gd name="T5" fmla="*/ 53 h 65"/>
                  <a:gd name="T6" fmla="*/ 49 w 61"/>
                  <a:gd name="T7" fmla="*/ 53 h 65"/>
                  <a:gd name="T8" fmla="*/ 51 w 61"/>
                  <a:gd name="T9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5">
                    <a:moveTo>
                      <a:pt x="51" y="11"/>
                    </a:moveTo>
                    <a:cubicBezTo>
                      <a:pt x="41" y="0"/>
                      <a:pt x="23" y="0"/>
                      <a:pt x="12" y="11"/>
                    </a:cubicBezTo>
                    <a:cubicBezTo>
                      <a:pt x="1" y="23"/>
                      <a:pt x="0" y="41"/>
                      <a:pt x="10" y="53"/>
                    </a:cubicBezTo>
                    <a:cubicBezTo>
                      <a:pt x="20" y="64"/>
                      <a:pt x="38" y="65"/>
                      <a:pt x="49" y="53"/>
                    </a:cubicBezTo>
                    <a:cubicBezTo>
                      <a:pt x="60" y="42"/>
                      <a:pt x="61" y="23"/>
                      <a:pt x="51" y="11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5"/>
              <p:cNvSpPr/>
              <p:nvPr/>
            </p:nvSpPr>
            <p:spPr bwMode="auto">
              <a:xfrm>
                <a:off x="10347325" y="4095750"/>
                <a:ext cx="469900" cy="293687"/>
              </a:xfrm>
              <a:custGeom>
                <a:avLst/>
                <a:gdLst>
                  <a:gd name="T0" fmla="*/ 142 w 265"/>
                  <a:gd name="T1" fmla="*/ 102 h 166"/>
                  <a:gd name="T2" fmla="*/ 41 w 265"/>
                  <a:gd name="T3" fmla="*/ 15 h 166"/>
                  <a:gd name="T4" fmla="*/ 7 w 265"/>
                  <a:gd name="T5" fmla="*/ 26 h 166"/>
                  <a:gd name="T6" fmla="*/ 18 w 265"/>
                  <a:gd name="T7" fmla="*/ 66 h 166"/>
                  <a:gd name="T8" fmla="*/ 119 w 265"/>
                  <a:gd name="T9" fmla="*/ 153 h 166"/>
                  <a:gd name="T10" fmla="*/ 180 w 265"/>
                  <a:gd name="T11" fmla="*/ 144 h 166"/>
                  <a:gd name="T12" fmla="*/ 265 w 265"/>
                  <a:gd name="T13" fmla="*/ 39 h 166"/>
                  <a:gd name="T14" fmla="*/ 224 w 265"/>
                  <a:gd name="T15" fmla="*/ 0 h 166"/>
                  <a:gd name="T16" fmla="*/ 142 w 265"/>
                  <a:gd name="T17" fmla="*/ 10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" h="166">
                    <a:moveTo>
                      <a:pt x="142" y="102"/>
                    </a:moveTo>
                    <a:cubicBezTo>
                      <a:pt x="41" y="15"/>
                      <a:pt x="41" y="15"/>
                      <a:pt x="41" y="15"/>
                    </a:cubicBezTo>
                    <a:cubicBezTo>
                      <a:pt x="28" y="7"/>
                      <a:pt x="13" y="12"/>
                      <a:pt x="7" y="26"/>
                    </a:cubicBezTo>
                    <a:cubicBezTo>
                      <a:pt x="0" y="40"/>
                      <a:pt x="6" y="58"/>
                      <a:pt x="18" y="66"/>
                    </a:cubicBezTo>
                    <a:cubicBezTo>
                      <a:pt x="119" y="153"/>
                      <a:pt x="119" y="153"/>
                      <a:pt x="119" y="153"/>
                    </a:cubicBezTo>
                    <a:cubicBezTo>
                      <a:pt x="140" y="166"/>
                      <a:pt x="165" y="163"/>
                      <a:pt x="180" y="144"/>
                    </a:cubicBezTo>
                    <a:cubicBezTo>
                      <a:pt x="265" y="39"/>
                      <a:pt x="265" y="39"/>
                      <a:pt x="265" y="39"/>
                    </a:cubicBezTo>
                    <a:cubicBezTo>
                      <a:pt x="224" y="0"/>
                      <a:pt x="224" y="0"/>
                      <a:pt x="224" y="0"/>
                    </a:cubicBezTo>
                    <a:lnTo>
                      <a:pt x="142" y="102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6"/>
              <p:cNvSpPr/>
              <p:nvPr/>
            </p:nvSpPr>
            <p:spPr bwMode="auto">
              <a:xfrm>
                <a:off x="10183813" y="5357813"/>
                <a:ext cx="74613" cy="130175"/>
              </a:xfrm>
              <a:custGeom>
                <a:avLst/>
                <a:gdLst>
                  <a:gd name="T0" fmla="*/ 3 w 47"/>
                  <a:gd name="T1" fmla="*/ 82 h 82"/>
                  <a:gd name="T2" fmla="*/ 47 w 47"/>
                  <a:gd name="T3" fmla="*/ 79 h 82"/>
                  <a:gd name="T4" fmla="*/ 47 w 47"/>
                  <a:gd name="T5" fmla="*/ 0 h 82"/>
                  <a:gd name="T6" fmla="*/ 0 w 47"/>
                  <a:gd name="T7" fmla="*/ 2 h 82"/>
                  <a:gd name="T8" fmla="*/ 3 w 47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82">
                    <a:moveTo>
                      <a:pt x="3" y="82"/>
                    </a:moveTo>
                    <a:lnTo>
                      <a:pt x="47" y="79"/>
                    </a:lnTo>
                    <a:lnTo>
                      <a:pt x="47" y="0"/>
                    </a:lnTo>
                    <a:lnTo>
                      <a:pt x="0" y="2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"/>
              <p:cNvSpPr/>
              <p:nvPr/>
            </p:nvSpPr>
            <p:spPr bwMode="auto">
              <a:xfrm>
                <a:off x="10071100" y="5461000"/>
                <a:ext cx="188913" cy="85725"/>
              </a:xfrm>
              <a:custGeom>
                <a:avLst/>
                <a:gdLst>
                  <a:gd name="T0" fmla="*/ 0 w 107"/>
                  <a:gd name="T1" fmla="*/ 48 h 48"/>
                  <a:gd name="T2" fmla="*/ 107 w 107"/>
                  <a:gd name="T3" fmla="*/ 47 h 48"/>
                  <a:gd name="T4" fmla="*/ 106 w 107"/>
                  <a:gd name="T5" fmla="*/ 0 h 48"/>
                  <a:gd name="T6" fmla="*/ 42 w 107"/>
                  <a:gd name="T7" fmla="*/ 1 h 48"/>
                  <a:gd name="T8" fmla="*/ 0 w 107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48">
                    <a:moveTo>
                      <a:pt x="0" y="48"/>
                    </a:move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18" y="1"/>
                      <a:pt x="0" y="22"/>
                      <a:pt x="0" y="48"/>
                    </a:cubicBezTo>
                    <a:close/>
                  </a:path>
                </a:pathLst>
              </a:custGeom>
              <a:solidFill>
                <a:srgbClr val="241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8"/>
              <p:cNvSpPr/>
              <p:nvPr/>
            </p:nvSpPr>
            <p:spPr bwMode="auto">
              <a:xfrm>
                <a:off x="10420350" y="5357813"/>
                <a:ext cx="87313" cy="130175"/>
              </a:xfrm>
              <a:custGeom>
                <a:avLst/>
                <a:gdLst>
                  <a:gd name="T0" fmla="*/ 55 w 55"/>
                  <a:gd name="T1" fmla="*/ 82 h 82"/>
                  <a:gd name="T2" fmla="*/ 10 w 55"/>
                  <a:gd name="T3" fmla="*/ 79 h 82"/>
                  <a:gd name="T4" fmla="*/ 0 w 55"/>
                  <a:gd name="T5" fmla="*/ 0 h 82"/>
                  <a:gd name="T6" fmla="*/ 46 w 55"/>
                  <a:gd name="T7" fmla="*/ 2 h 82"/>
                  <a:gd name="T8" fmla="*/ 55 w 55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82">
                    <a:moveTo>
                      <a:pt x="55" y="82"/>
                    </a:moveTo>
                    <a:lnTo>
                      <a:pt x="10" y="79"/>
                    </a:lnTo>
                    <a:lnTo>
                      <a:pt x="0" y="0"/>
                    </a:lnTo>
                    <a:lnTo>
                      <a:pt x="46" y="2"/>
                    </a:lnTo>
                    <a:lnTo>
                      <a:pt x="55" y="82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9"/>
              <p:cNvSpPr/>
              <p:nvPr/>
            </p:nvSpPr>
            <p:spPr bwMode="auto">
              <a:xfrm>
                <a:off x="10433050" y="5461000"/>
                <a:ext cx="190500" cy="85725"/>
              </a:xfrm>
              <a:custGeom>
                <a:avLst/>
                <a:gdLst>
                  <a:gd name="T0" fmla="*/ 108 w 108"/>
                  <a:gd name="T1" fmla="*/ 48 h 48"/>
                  <a:gd name="T2" fmla="*/ 5 w 108"/>
                  <a:gd name="T3" fmla="*/ 47 h 48"/>
                  <a:gd name="T4" fmla="*/ 0 w 108"/>
                  <a:gd name="T5" fmla="*/ 0 h 48"/>
                  <a:gd name="T6" fmla="*/ 66 w 108"/>
                  <a:gd name="T7" fmla="*/ 1 h 48"/>
                  <a:gd name="T8" fmla="*/ 108 w 10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48">
                    <a:moveTo>
                      <a:pt x="108" y="48"/>
                    </a:moveTo>
                    <a:cubicBezTo>
                      <a:pt x="5" y="47"/>
                      <a:pt x="5" y="47"/>
                      <a:pt x="5" y="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90" y="1"/>
                      <a:pt x="108" y="22"/>
                      <a:pt x="108" y="48"/>
                    </a:cubicBezTo>
                    <a:close/>
                  </a:path>
                </a:pathLst>
              </a:custGeom>
              <a:solidFill>
                <a:srgbClr val="241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30"/>
              <p:cNvSpPr/>
              <p:nvPr/>
            </p:nvSpPr>
            <p:spPr bwMode="auto">
              <a:xfrm>
                <a:off x="10182225" y="4494213"/>
                <a:ext cx="265113" cy="192087"/>
              </a:xfrm>
              <a:custGeom>
                <a:avLst/>
                <a:gdLst>
                  <a:gd name="T0" fmla="*/ 0 w 167"/>
                  <a:gd name="T1" fmla="*/ 6 h 121"/>
                  <a:gd name="T2" fmla="*/ 80 w 167"/>
                  <a:gd name="T3" fmla="*/ 4 h 121"/>
                  <a:gd name="T4" fmla="*/ 87 w 167"/>
                  <a:gd name="T5" fmla="*/ 4 h 121"/>
                  <a:gd name="T6" fmla="*/ 166 w 167"/>
                  <a:gd name="T7" fmla="*/ 0 h 121"/>
                  <a:gd name="T8" fmla="*/ 167 w 167"/>
                  <a:gd name="T9" fmla="*/ 115 h 121"/>
                  <a:gd name="T10" fmla="*/ 6 w 167"/>
                  <a:gd name="T11" fmla="*/ 121 h 121"/>
                  <a:gd name="T12" fmla="*/ 0 w 167"/>
                  <a:gd name="T13" fmla="*/ 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21">
                    <a:moveTo>
                      <a:pt x="0" y="6"/>
                    </a:moveTo>
                    <a:lnTo>
                      <a:pt x="80" y="4"/>
                    </a:lnTo>
                    <a:lnTo>
                      <a:pt x="87" y="4"/>
                    </a:lnTo>
                    <a:lnTo>
                      <a:pt x="166" y="0"/>
                    </a:lnTo>
                    <a:lnTo>
                      <a:pt x="167" y="115"/>
                    </a:lnTo>
                    <a:lnTo>
                      <a:pt x="6" y="12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31"/>
              <p:cNvSpPr/>
              <p:nvPr/>
            </p:nvSpPr>
            <p:spPr bwMode="auto">
              <a:xfrm>
                <a:off x="10325100" y="4494213"/>
                <a:ext cx="200025" cy="923925"/>
              </a:xfrm>
              <a:custGeom>
                <a:avLst/>
                <a:gdLst>
                  <a:gd name="T0" fmla="*/ 49 w 113"/>
                  <a:gd name="T1" fmla="*/ 521 h 521"/>
                  <a:gd name="T2" fmla="*/ 113 w 113"/>
                  <a:gd name="T3" fmla="*/ 521 h 521"/>
                  <a:gd name="T4" fmla="*/ 79 w 113"/>
                  <a:gd name="T5" fmla="*/ 255 h 521"/>
                  <a:gd name="T6" fmla="*/ 68 w 113"/>
                  <a:gd name="T7" fmla="*/ 0 h 521"/>
                  <a:gd name="T8" fmla="*/ 0 w 113"/>
                  <a:gd name="T9" fmla="*/ 11 h 521"/>
                  <a:gd name="T10" fmla="*/ 10 w 113"/>
                  <a:gd name="T11" fmla="*/ 258 h 521"/>
                  <a:gd name="T12" fmla="*/ 10 w 113"/>
                  <a:gd name="T13" fmla="*/ 266 h 521"/>
                  <a:gd name="T14" fmla="*/ 49 w 113"/>
                  <a:gd name="T15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521">
                    <a:moveTo>
                      <a:pt x="49" y="521"/>
                    </a:moveTo>
                    <a:cubicBezTo>
                      <a:pt x="113" y="521"/>
                      <a:pt x="113" y="521"/>
                      <a:pt x="113" y="521"/>
                    </a:cubicBezTo>
                    <a:cubicBezTo>
                      <a:pt x="79" y="255"/>
                      <a:pt x="79" y="255"/>
                      <a:pt x="79" y="255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0" y="258"/>
                      <a:pt x="10" y="258"/>
                      <a:pt x="10" y="258"/>
                    </a:cubicBezTo>
                    <a:cubicBezTo>
                      <a:pt x="9" y="260"/>
                      <a:pt x="10" y="263"/>
                      <a:pt x="10" y="266"/>
                    </a:cubicBezTo>
                    <a:lnTo>
                      <a:pt x="49" y="521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2"/>
              <p:cNvSpPr/>
              <p:nvPr/>
            </p:nvSpPr>
            <p:spPr bwMode="auto">
              <a:xfrm>
                <a:off x="10131425" y="4503738"/>
                <a:ext cx="184150" cy="911225"/>
              </a:xfrm>
              <a:custGeom>
                <a:avLst/>
                <a:gdLst>
                  <a:gd name="T0" fmla="*/ 18 w 104"/>
                  <a:gd name="T1" fmla="*/ 513 h 514"/>
                  <a:gd name="T2" fmla="*/ 79 w 104"/>
                  <a:gd name="T3" fmla="*/ 514 h 514"/>
                  <a:gd name="T4" fmla="*/ 70 w 104"/>
                  <a:gd name="T5" fmla="*/ 261 h 514"/>
                  <a:gd name="T6" fmla="*/ 104 w 104"/>
                  <a:gd name="T7" fmla="*/ 8 h 514"/>
                  <a:gd name="T8" fmla="*/ 29 w 104"/>
                  <a:gd name="T9" fmla="*/ 0 h 514"/>
                  <a:gd name="T10" fmla="*/ 0 w 104"/>
                  <a:gd name="T11" fmla="*/ 256 h 514"/>
                  <a:gd name="T12" fmla="*/ 0 w 104"/>
                  <a:gd name="T13" fmla="*/ 264 h 514"/>
                  <a:gd name="T14" fmla="*/ 18 w 104"/>
                  <a:gd name="T15" fmla="*/ 513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514">
                    <a:moveTo>
                      <a:pt x="18" y="513"/>
                    </a:moveTo>
                    <a:cubicBezTo>
                      <a:pt x="79" y="514"/>
                      <a:pt x="79" y="514"/>
                      <a:pt x="79" y="514"/>
                    </a:cubicBezTo>
                    <a:cubicBezTo>
                      <a:pt x="70" y="261"/>
                      <a:pt x="70" y="261"/>
                      <a:pt x="70" y="261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59"/>
                      <a:pt x="0" y="261"/>
                      <a:pt x="0" y="264"/>
                    </a:cubicBezTo>
                    <a:lnTo>
                      <a:pt x="18" y="513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10279063" y="4041775"/>
                <a:ext cx="71438" cy="98425"/>
              </a:xfrm>
              <a:prstGeom prst="rect">
                <a:avLst/>
              </a:pr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Oval 34"/>
              <p:cNvSpPr>
                <a:spLocks noChangeArrowheads="1"/>
              </p:cNvSpPr>
              <p:nvPr/>
            </p:nvSpPr>
            <p:spPr bwMode="auto">
              <a:xfrm>
                <a:off x="10193338" y="3957638"/>
                <a:ext cx="47625" cy="49212"/>
              </a:xfrm>
              <a:prstGeom prst="ellipse">
                <a:avLst/>
              </a:pr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Oval 35"/>
              <p:cNvSpPr>
                <a:spLocks noChangeArrowheads="1"/>
              </p:cNvSpPr>
              <p:nvPr/>
            </p:nvSpPr>
            <p:spPr bwMode="auto">
              <a:xfrm>
                <a:off x="10390188" y="3957638"/>
                <a:ext cx="47625" cy="49212"/>
              </a:xfrm>
              <a:prstGeom prst="ellipse">
                <a:avLst/>
              </a:pr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Oval 36"/>
              <p:cNvSpPr>
                <a:spLocks noChangeArrowheads="1"/>
              </p:cNvSpPr>
              <p:nvPr/>
            </p:nvSpPr>
            <p:spPr bwMode="auto">
              <a:xfrm>
                <a:off x="10213975" y="3860800"/>
                <a:ext cx="203200" cy="201612"/>
              </a:xfrm>
              <a:prstGeom prst="ellipse">
                <a:avLst/>
              </a:prstGeom>
              <a:solidFill>
                <a:srgbClr val="07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7"/>
              <p:cNvSpPr/>
              <p:nvPr/>
            </p:nvSpPr>
            <p:spPr bwMode="auto">
              <a:xfrm>
                <a:off x="10171113" y="4110038"/>
                <a:ext cx="284163" cy="406400"/>
              </a:xfrm>
              <a:custGeom>
                <a:avLst/>
                <a:gdLst>
                  <a:gd name="T0" fmla="*/ 155 w 161"/>
                  <a:gd name="T1" fmla="*/ 229 h 229"/>
                  <a:gd name="T2" fmla="*/ 6 w 161"/>
                  <a:gd name="T3" fmla="*/ 229 h 229"/>
                  <a:gd name="T4" fmla="*/ 0 w 161"/>
                  <a:gd name="T5" fmla="*/ 53 h 229"/>
                  <a:gd name="T6" fmla="*/ 46 w 161"/>
                  <a:gd name="T7" fmla="*/ 0 h 229"/>
                  <a:gd name="T8" fmla="*/ 115 w 161"/>
                  <a:gd name="T9" fmla="*/ 0 h 229"/>
                  <a:gd name="T10" fmla="*/ 161 w 161"/>
                  <a:gd name="T11" fmla="*/ 53 h 229"/>
                  <a:gd name="T12" fmla="*/ 155 w 161"/>
                  <a:gd name="T13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" h="229">
                    <a:moveTo>
                      <a:pt x="155" y="229"/>
                    </a:moveTo>
                    <a:cubicBezTo>
                      <a:pt x="6" y="229"/>
                      <a:pt x="6" y="229"/>
                      <a:pt x="6" y="2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24"/>
                      <a:pt x="18" y="0"/>
                      <a:pt x="46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43" y="0"/>
                      <a:pt x="161" y="24"/>
                      <a:pt x="161" y="53"/>
                    </a:cubicBezTo>
                    <a:lnTo>
                      <a:pt x="155" y="229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38"/>
              <p:cNvSpPr/>
              <p:nvPr/>
            </p:nvSpPr>
            <p:spPr bwMode="auto">
              <a:xfrm>
                <a:off x="9786938" y="3708400"/>
                <a:ext cx="476250" cy="515937"/>
              </a:xfrm>
              <a:custGeom>
                <a:avLst/>
                <a:gdLst>
                  <a:gd name="T0" fmla="*/ 225 w 268"/>
                  <a:gd name="T1" fmla="*/ 291 h 291"/>
                  <a:gd name="T2" fmla="*/ 112 w 268"/>
                  <a:gd name="T3" fmla="*/ 174 h 291"/>
                  <a:gd name="T4" fmla="*/ 111 w 268"/>
                  <a:gd name="T5" fmla="*/ 172 h 291"/>
                  <a:gd name="T6" fmla="*/ 0 w 268"/>
                  <a:gd name="T7" fmla="*/ 39 h 291"/>
                  <a:gd name="T8" fmla="*/ 47 w 268"/>
                  <a:gd name="T9" fmla="*/ 0 h 291"/>
                  <a:gd name="T10" fmla="*/ 157 w 268"/>
                  <a:gd name="T11" fmla="*/ 132 h 291"/>
                  <a:gd name="T12" fmla="*/ 268 w 268"/>
                  <a:gd name="T13" fmla="*/ 248 h 291"/>
                  <a:gd name="T14" fmla="*/ 225 w 268"/>
                  <a:gd name="T15" fmla="*/ 29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291">
                    <a:moveTo>
                      <a:pt x="225" y="291"/>
                    </a:moveTo>
                    <a:cubicBezTo>
                      <a:pt x="112" y="174"/>
                      <a:pt x="112" y="174"/>
                      <a:pt x="112" y="174"/>
                    </a:cubicBezTo>
                    <a:cubicBezTo>
                      <a:pt x="112" y="173"/>
                      <a:pt x="111" y="173"/>
                      <a:pt x="111" y="17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157" y="132"/>
                      <a:pt x="157" y="132"/>
                      <a:pt x="157" y="132"/>
                    </a:cubicBezTo>
                    <a:cubicBezTo>
                      <a:pt x="268" y="248"/>
                      <a:pt x="268" y="248"/>
                      <a:pt x="268" y="248"/>
                    </a:cubicBezTo>
                    <a:lnTo>
                      <a:pt x="225" y="291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1" name="Freeform 59"/>
            <p:cNvSpPr/>
            <p:nvPr/>
          </p:nvSpPr>
          <p:spPr bwMode="auto">
            <a:xfrm>
              <a:off x="10644188" y="5807075"/>
              <a:ext cx="1554163" cy="119062"/>
            </a:xfrm>
            <a:custGeom>
              <a:avLst/>
              <a:gdLst>
                <a:gd name="T0" fmla="*/ 877 w 877"/>
                <a:gd name="T1" fmla="*/ 67 h 67"/>
                <a:gd name="T2" fmla="*/ 0 w 877"/>
                <a:gd name="T3" fmla="*/ 67 h 67"/>
                <a:gd name="T4" fmla="*/ 0 w 877"/>
                <a:gd name="T5" fmla="*/ 67 h 67"/>
                <a:gd name="T6" fmla="*/ 67 w 877"/>
                <a:gd name="T7" fmla="*/ 0 h 67"/>
                <a:gd name="T8" fmla="*/ 809 w 877"/>
                <a:gd name="T9" fmla="*/ 0 h 67"/>
                <a:gd name="T10" fmla="*/ 877 w 877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7" h="67">
                  <a:moveTo>
                    <a:pt x="877" y="67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809" y="0"/>
                    <a:pt x="809" y="0"/>
                    <a:pt x="809" y="0"/>
                  </a:cubicBezTo>
                  <a:cubicBezTo>
                    <a:pt x="846" y="0"/>
                    <a:pt x="877" y="30"/>
                    <a:pt x="877" y="67"/>
                  </a:cubicBezTo>
                  <a:close/>
                </a:path>
              </a:pathLst>
            </a:custGeom>
            <a:solidFill>
              <a:srgbClr val="C1D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0"/>
            <p:cNvSpPr/>
            <p:nvPr/>
          </p:nvSpPr>
          <p:spPr bwMode="auto">
            <a:xfrm>
              <a:off x="9629775" y="6323013"/>
              <a:ext cx="88900" cy="165100"/>
            </a:xfrm>
            <a:custGeom>
              <a:avLst/>
              <a:gdLst>
                <a:gd name="T0" fmla="*/ 7 w 50"/>
                <a:gd name="T1" fmla="*/ 93 h 93"/>
                <a:gd name="T2" fmla="*/ 0 w 50"/>
                <a:gd name="T3" fmla="*/ 9 h 93"/>
                <a:gd name="T4" fmla="*/ 42 w 50"/>
                <a:gd name="T5" fmla="*/ 0 h 93"/>
                <a:gd name="T6" fmla="*/ 50 w 50"/>
                <a:gd name="T7" fmla="*/ 85 h 93"/>
                <a:gd name="T8" fmla="*/ 7 w 50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7" y="93"/>
                  </a:moveTo>
                  <a:cubicBezTo>
                    <a:pt x="7" y="90"/>
                    <a:pt x="0" y="9"/>
                    <a:pt x="0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85"/>
                    <a:pt x="50" y="85"/>
                    <a:pt x="50" y="85"/>
                  </a:cubicBezTo>
                  <a:lnTo>
                    <a:pt x="7" y="93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1"/>
            <p:cNvSpPr/>
            <p:nvPr/>
          </p:nvSpPr>
          <p:spPr bwMode="auto">
            <a:xfrm>
              <a:off x="9636125" y="6418263"/>
              <a:ext cx="222250" cy="101600"/>
            </a:xfrm>
            <a:custGeom>
              <a:avLst/>
              <a:gdLst>
                <a:gd name="T0" fmla="*/ 125 w 125"/>
                <a:gd name="T1" fmla="*/ 33 h 57"/>
                <a:gd name="T2" fmla="*/ 7 w 125"/>
                <a:gd name="T3" fmla="*/ 57 h 57"/>
                <a:gd name="T4" fmla="*/ 0 w 125"/>
                <a:gd name="T5" fmla="*/ 21 h 57"/>
                <a:gd name="T6" fmla="*/ 81 w 125"/>
                <a:gd name="T7" fmla="*/ 5 h 57"/>
                <a:gd name="T8" fmla="*/ 125 w 125"/>
                <a:gd name="T9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57">
                  <a:moveTo>
                    <a:pt x="125" y="33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101" y="0"/>
                    <a:pt x="120" y="13"/>
                    <a:pt x="125" y="33"/>
                  </a:cubicBezTo>
                  <a:close/>
                </a:path>
              </a:pathLst>
            </a:custGeom>
            <a:solidFill>
              <a:srgbClr val="0E0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2"/>
            <p:cNvSpPr/>
            <p:nvPr/>
          </p:nvSpPr>
          <p:spPr bwMode="auto">
            <a:xfrm>
              <a:off x="9245600" y="5678488"/>
              <a:ext cx="482600" cy="708025"/>
            </a:xfrm>
            <a:custGeom>
              <a:avLst/>
              <a:gdLst>
                <a:gd name="T0" fmla="*/ 68 w 273"/>
                <a:gd name="T1" fmla="*/ 0 h 399"/>
                <a:gd name="T2" fmla="*/ 233 w 273"/>
                <a:gd name="T3" fmla="*/ 126 h 399"/>
                <a:gd name="T4" fmla="*/ 238 w 273"/>
                <a:gd name="T5" fmla="*/ 130 h 399"/>
                <a:gd name="T6" fmla="*/ 253 w 273"/>
                <a:gd name="T7" fmla="*/ 158 h 399"/>
                <a:gd name="T8" fmla="*/ 273 w 273"/>
                <a:gd name="T9" fmla="*/ 390 h 399"/>
                <a:gd name="T10" fmla="*/ 215 w 273"/>
                <a:gd name="T11" fmla="*/ 399 h 399"/>
                <a:gd name="T12" fmla="*/ 175 w 273"/>
                <a:gd name="T13" fmla="*/ 160 h 399"/>
                <a:gd name="T14" fmla="*/ 196 w 273"/>
                <a:gd name="T15" fmla="*/ 191 h 399"/>
                <a:gd name="T16" fmla="*/ 0 w 273"/>
                <a:gd name="T17" fmla="*/ 110 h 399"/>
                <a:gd name="T18" fmla="*/ 68 w 273"/>
                <a:gd name="T1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399">
                  <a:moveTo>
                    <a:pt x="68" y="0"/>
                  </a:moveTo>
                  <a:cubicBezTo>
                    <a:pt x="233" y="126"/>
                    <a:pt x="233" y="126"/>
                    <a:pt x="233" y="126"/>
                  </a:cubicBezTo>
                  <a:cubicBezTo>
                    <a:pt x="238" y="130"/>
                    <a:pt x="238" y="130"/>
                    <a:pt x="238" y="130"/>
                  </a:cubicBezTo>
                  <a:cubicBezTo>
                    <a:pt x="247" y="137"/>
                    <a:pt x="252" y="147"/>
                    <a:pt x="253" y="158"/>
                  </a:cubicBezTo>
                  <a:cubicBezTo>
                    <a:pt x="273" y="390"/>
                    <a:pt x="273" y="390"/>
                    <a:pt x="273" y="390"/>
                  </a:cubicBezTo>
                  <a:cubicBezTo>
                    <a:pt x="215" y="399"/>
                    <a:pt x="215" y="399"/>
                    <a:pt x="215" y="399"/>
                  </a:cubicBezTo>
                  <a:cubicBezTo>
                    <a:pt x="175" y="160"/>
                    <a:pt x="175" y="160"/>
                    <a:pt x="175" y="16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52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3"/>
            <p:cNvSpPr/>
            <p:nvPr/>
          </p:nvSpPr>
          <p:spPr bwMode="auto">
            <a:xfrm>
              <a:off x="9034463" y="5326063"/>
              <a:ext cx="428625" cy="485775"/>
            </a:xfrm>
            <a:custGeom>
              <a:avLst/>
              <a:gdLst>
                <a:gd name="T0" fmla="*/ 81 w 242"/>
                <a:gd name="T1" fmla="*/ 274 h 274"/>
                <a:gd name="T2" fmla="*/ 223 w 242"/>
                <a:gd name="T3" fmla="*/ 224 h 274"/>
                <a:gd name="T4" fmla="*/ 238 w 242"/>
                <a:gd name="T5" fmla="*/ 196 h 274"/>
                <a:gd name="T6" fmla="*/ 178 w 242"/>
                <a:gd name="T7" fmla="*/ 0 h 274"/>
                <a:gd name="T8" fmla="*/ 64 w 242"/>
                <a:gd name="T9" fmla="*/ 36 h 274"/>
                <a:gd name="T10" fmla="*/ 13 w 242"/>
                <a:gd name="T11" fmla="*/ 132 h 274"/>
                <a:gd name="T12" fmla="*/ 81 w 242"/>
                <a:gd name="T13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74">
                  <a:moveTo>
                    <a:pt x="81" y="274"/>
                  </a:moveTo>
                  <a:cubicBezTo>
                    <a:pt x="223" y="224"/>
                    <a:pt x="223" y="224"/>
                    <a:pt x="223" y="224"/>
                  </a:cubicBezTo>
                  <a:cubicBezTo>
                    <a:pt x="235" y="220"/>
                    <a:pt x="242" y="207"/>
                    <a:pt x="238" y="196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23" y="48"/>
                    <a:pt x="0" y="92"/>
                    <a:pt x="13" y="132"/>
                  </a:cubicBezTo>
                  <a:lnTo>
                    <a:pt x="81" y="274"/>
                  </a:lnTo>
                  <a:close/>
                </a:path>
              </a:pathLst>
            </a:custGeom>
            <a:solidFill>
              <a:srgbClr val="F7C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4"/>
            <p:cNvSpPr/>
            <p:nvPr/>
          </p:nvSpPr>
          <p:spPr bwMode="auto">
            <a:xfrm>
              <a:off x="9290050" y="5186363"/>
              <a:ext cx="658813" cy="658812"/>
            </a:xfrm>
            <a:custGeom>
              <a:avLst/>
              <a:gdLst>
                <a:gd name="T0" fmla="*/ 323 w 372"/>
                <a:gd name="T1" fmla="*/ 315 h 372"/>
                <a:gd name="T2" fmla="*/ 127 w 372"/>
                <a:gd name="T3" fmla="*/ 364 h 372"/>
                <a:gd name="T4" fmla="*/ 57 w 372"/>
                <a:gd name="T5" fmla="*/ 323 h 372"/>
                <a:gd name="T6" fmla="*/ 8 w 372"/>
                <a:gd name="T7" fmla="*/ 127 h 372"/>
                <a:gd name="T8" fmla="*/ 50 w 372"/>
                <a:gd name="T9" fmla="*/ 57 h 372"/>
                <a:gd name="T10" fmla="*/ 246 w 372"/>
                <a:gd name="T11" fmla="*/ 8 h 372"/>
                <a:gd name="T12" fmla="*/ 315 w 372"/>
                <a:gd name="T13" fmla="*/ 49 h 372"/>
                <a:gd name="T14" fmla="*/ 365 w 372"/>
                <a:gd name="T15" fmla="*/ 246 h 372"/>
                <a:gd name="T16" fmla="*/ 323 w 372"/>
                <a:gd name="T17" fmla="*/ 31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372">
                  <a:moveTo>
                    <a:pt x="323" y="315"/>
                  </a:moveTo>
                  <a:cubicBezTo>
                    <a:pt x="127" y="364"/>
                    <a:pt x="127" y="364"/>
                    <a:pt x="127" y="364"/>
                  </a:cubicBezTo>
                  <a:cubicBezTo>
                    <a:pt x="96" y="372"/>
                    <a:pt x="65" y="354"/>
                    <a:pt x="57" y="323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0" y="96"/>
                    <a:pt x="19" y="65"/>
                    <a:pt x="50" y="57"/>
                  </a:cubicBezTo>
                  <a:cubicBezTo>
                    <a:pt x="246" y="8"/>
                    <a:pt x="246" y="8"/>
                    <a:pt x="246" y="8"/>
                  </a:cubicBezTo>
                  <a:cubicBezTo>
                    <a:pt x="277" y="0"/>
                    <a:pt x="308" y="19"/>
                    <a:pt x="315" y="49"/>
                  </a:cubicBezTo>
                  <a:cubicBezTo>
                    <a:pt x="365" y="246"/>
                    <a:pt x="365" y="246"/>
                    <a:pt x="365" y="246"/>
                  </a:cubicBezTo>
                  <a:cubicBezTo>
                    <a:pt x="372" y="276"/>
                    <a:pt x="354" y="307"/>
                    <a:pt x="323" y="315"/>
                  </a:cubicBezTo>
                  <a:close/>
                </a:path>
              </a:pathLst>
            </a:cu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5"/>
            <p:cNvSpPr/>
            <p:nvPr/>
          </p:nvSpPr>
          <p:spPr bwMode="auto">
            <a:xfrm>
              <a:off x="9175750" y="6459538"/>
              <a:ext cx="98425" cy="153987"/>
            </a:xfrm>
            <a:custGeom>
              <a:avLst/>
              <a:gdLst>
                <a:gd name="T0" fmla="*/ 0 w 55"/>
                <a:gd name="T1" fmla="*/ 84 h 87"/>
                <a:gd name="T2" fmla="*/ 12 w 55"/>
                <a:gd name="T3" fmla="*/ 0 h 87"/>
                <a:gd name="T4" fmla="*/ 55 w 55"/>
                <a:gd name="T5" fmla="*/ 3 h 87"/>
                <a:gd name="T6" fmla="*/ 43 w 55"/>
                <a:gd name="T7" fmla="*/ 87 h 87"/>
                <a:gd name="T8" fmla="*/ 0 w 55"/>
                <a:gd name="T9" fmla="*/ 8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7">
                  <a:moveTo>
                    <a:pt x="0" y="84"/>
                  </a:moveTo>
                  <a:cubicBezTo>
                    <a:pt x="1" y="80"/>
                    <a:pt x="12" y="0"/>
                    <a:pt x="12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43" y="87"/>
                    <a:pt x="43" y="87"/>
                    <a:pt x="43" y="87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66"/>
            <p:cNvSpPr/>
            <p:nvPr/>
          </p:nvSpPr>
          <p:spPr bwMode="auto">
            <a:xfrm>
              <a:off x="9175750" y="6581775"/>
              <a:ext cx="211138" cy="65087"/>
            </a:xfrm>
            <a:custGeom>
              <a:avLst/>
              <a:gdLst>
                <a:gd name="T0" fmla="*/ 119 w 119"/>
                <a:gd name="T1" fmla="*/ 37 h 37"/>
                <a:gd name="T2" fmla="*/ 0 w 119"/>
                <a:gd name="T3" fmla="*/ 37 h 37"/>
                <a:gd name="T4" fmla="*/ 0 w 119"/>
                <a:gd name="T5" fmla="*/ 0 h 37"/>
                <a:gd name="T6" fmla="*/ 83 w 119"/>
                <a:gd name="T7" fmla="*/ 0 h 37"/>
                <a:gd name="T8" fmla="*/ 119 w 119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7">
                  <a:moveTo>
                    <a:pt x="119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03" y="0"/>
                    <a:pt x="119" y="17"/>
                    <a:pt x="119" y="37"/>
                  </a:cubicBezTo>
                  <a:close/>
                </a:path>
              </a:pathLst>
            </a:custGeom>
            <a:solidFill>
              <a:srgbClr val="241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7"/>
            <p:cNvSpPr/>
            <p:nvPr/>
          </p:nvSpPr>
          <p:spPr bwMode="auto">
            <a:xfrm>
              <a:off x="9175750" y="5735638"/>
              <a:ext cx="215900" cy="788987"/>
            </a:xfrm>
            <a:custGeom>
              <a:avLst/>
              <a:gdLst>
                <a:gd name="T0" fmla="*/ 99 w 122"/>
                <a:gd name="T1" fmla="*/ 0 h 445"/>
                <a:gd name="T2" fmla="*/ 120 w 122"/>
                <a:gd name="T3" fmla="*/ 167 h 445"/>
                <a:gd name="T4" fmla="*/ 122 w 122"/>
                <a:gd name="T5" fmla="*/ 175 h 445"/>
                <a:gd name="T6" fmla="*/ 121 w 122"/>
                <a:gd name="T7" fmla="*/ 187 h 445"/>
                <a:gd name="T8" fmla="*/ 67 w 122"/>
                <a:gd name="T9" fmla="*/ 445 h 445"/>
                <a:gd name="T10" fmla="*/ 3 w 122"/>
                <a:gd name="T11" fmla="*/ 441 h 445"/>
                <a:gd name="T12" fmla="*/ 38 w 122"/>
                <a:gd name="T13" fmla="*/ 179 h 445"/>
                <a:gd name="T14" fmla="*/ 40 w 122"/>
                <a:gd name="T15" fmla="*/ 200 h 445"/>
                <a:gd name="T16" fmla="*/ 0 w 122"/>
                <a:gd name="T17" fmla="*/ 37 h 445"/>
                <a:gd name="T18" fmla="*/ 99 w 122"/>
                <a:gd name="T1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445">
                  <a:moveTo>
                    <a:pt x="99" y="0"/>
                  </a:moveTo>
                  <a:cubicBezTo>
                    <a:pt x="120" y="167"/>
                    <a:pt x="120" y="167"/>
                    <a:pt x="120" y="167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9"/>
                    <a:pt x="122" y="184"/>
                    <a:pt x="121" y="187"/>
                  </a:cubicBezTo>
                  <a:cubicBezTo>
                    <a:pt x="67" y="445"/>
                    <a:pt x="67" y="445"/>
                    <a:pt x="67" y="445"/>
                  </a:cubicBezTo>
                  <a:cubicBezTo>
                    <a:pt x="3" y="441"/>
                    <a:pt x="3" y="441"/>
                    <a:pt x="3" y="441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68"/>
            <p:cNvSpPr/>
            <p:nvPr/>
          </p:nvSpPr>
          <p:spPr bwMode="auto">
            <a:xfrm>
              <a:off x="9564688" y="5521325"/>
              <a:ext cx="109538" cy="109537"/>
            </a:xfrm>
            <a:custGeom>
              <a:avLst/>
              <a:gdLst>
                <a:gd name="T0" fmla="*/ 59 w 62"/>
                <a:gd name="T1" fmla="*/ 37 h 62"/>
                <a:gd name="T2" fmla="*/ 25 w 62"/>
                <a:gd name="T3" fmla="*/ 58 h 62"/>
                <a:gd name="T4" fmla="*/ 4 w 62"/>
                <a:gd name="T5" fmla="*/ 24 h 62"/>
                <a:gd name="T6" fmla="*/ 38 w 62"/>
                <a:gd name="T7" fmla="*/ 3 h 62"/>
                <a:gd name="T8" fmla="*/ 59 w 62"/>
                <a:gd name="T9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59" y="37"/>
                  </a:moveTo>
                  <a:cubicBezTo>
                    <a:pt x="55" y="52"/>
                    <a:pt x="40" y="62"/>
                    <a:pt x="25" y="58"/>
                  </a:cubicBezTo>
                  <a:cubicBezTo>
                    <a:pt x="10" y="54"/>
                    <a:pt x="0" y="39"/>
                    <a:pt x="4" y="24"/>
                  </a:cubicBezTo>
                  <a:cubicBezTo>
                    <a:pt x="8" y="9"/>
                    <a:pt x="23" y="0"/>
                    <a:pt x="38" y="3"/>
                  </a:cubicBezTo>
                  <a:cubicBezTo>
                    <a:pt x="53" y="7"/>
                    <a:pt x="62" y="22"/>
                    <a:pt x="59" y="37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69"/>
            <p:cNvSpPr/>
            <p:nvPr/>
          </p:nvSpPr>
          <p:spPr bwMode="auto">
            <a:xfrm>
              <a:off x="9490075" y="5548313"/>
              <a:ext cx="147638" cy="100012"/>
            </a:xfrm>
            <a:custGeom>
              <a:avLst/>
              <a:gdLst>
                <a:gd name="T0" fmla="*/ 63 w 93"/>
                <a:gd name="T1" fmla="*/ 0 h 63"/>
                <a:gd name="T2" fmla="*/ 0 w 93"/>
                <a:gd name="T3" fmla="*/ 34 h 63"/>
                <a:gd name="T4" fmla="*/ 20 w 93"/>
                <a:gd name="T5" fmla="*/ 63 h 63"/>
                <a:gd name="T6" fmla="*/ 93 w 93"/>
                <a:gd name="T7" fmla="*/ 30 h 63"/>
                <a:gd name="T8" fmla="*/ 63 w 9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3">
                  <a:moveTo>
                    <a:pt x="63" y="0"/>
                  </a:moveTo>
                  <a:lnTo>
                    <a:pt x="0" y="34"/>
                  </a:lnTo>
                  <a:lnTo>
                    <a:pt x="20" y="63"/>
                  </a:lnTo>
                  <a:lnTo>
                    <a:pt x="93" y="3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0"/>
            <p:cNvSpPr/>
            <p:nvPr/>
          </p:nvSpPr>
          <p:spPr bwMode="auto">
            <a:xfrm>
              <a:off x="9274175" y="5170488"/>
              <a:ext cx="41275" cy="34925"/>
            </a:xfrm>
            <a:custGeom>
              <a:avLst/>
              <a:gdLst>
                <a:gd name="T0" fmla="*/ 19 w 24"/>
                <a:gd name="T1" fmla="*/ 5 h 20"/>
                <a:gd name="T2" fmla="*/ 6 w 24"/>
                <a:gd name="T3" fmla="*/ 0 h 20"/>
                <a:gd name="T4" fmla="*/ 0 w 24"/>
                <a:gd name="T5" fmla="*/ 18 h 20"/>
                <a:gd name="T6" fmla="*/ 13 w 24"/>
                <a:gd name="T7" fmla="*/ 20 h 20"/>
                <a:gd name="T8" fmla="*/ 21 w 24"/>
                <a:gd name="T9" fmla="*/ 14 h 20"/>
                <a:gd name="T10" fmla="*/ 19 w 24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9" y="5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2"/>
                    <a:pt x="24" y="6"/>
                    <a:pt x="19" y="5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1"/>
            <p:cNvSpPr/>
            <p:nvPr/>
          </p:nvSpPr>
          <p:spPr bwMode="auto">
            <a:xfrm>
              <a:off x="9088438" y="5102225"/>
              <a:ext cx="219075" cy="219075"/>
            </a:xfrm>
            <a:custGeom>
              <a:avLst/>
              <a:gdLst>
                <a:gd name="T0" fmla="*/ 118 w 123"/>
                <a:gd name="T1" fmla="*/ 71 h 123"/>
                <a:gd name="T2" fmla="*/ 52 w 123"/>
                <a:gd name="T3" fmla="*/ 118 h 123"/>
                <a:gd name="T4" fmla="*/ 5 w 123"/>
                <a:gd name="T5" fmla="*/ 52 h 123"/>
                <a:gd name="T6" fmla="*/ 71 w 123"/>
                <a:gd name="T7" fmla="*/ 5 h 123"/>
                <a:gd name="T8" fmla="*/ 118 w 123"/>
                <a:gd name="T9" fmla="*/ 7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118" y="71"/>
                  </a:moveTo>
                  <a:cubicBezTo>
                    <a:pt x="112" y="102"/>
                    <a:pt x="83" y="123"/>
                    <a:pt x="52" y="118"/>
                  </a:cubicBezTo>
                  <a:cubicBezTo>
                    <a:pt x="21" y="113"/>
                    <a:pt x="0" y="83"/>
                    <a:pt x="5" y="52"/>
                  </a:cubicBezTo>
                  <a:cubicBezTo>
                    <a:pt x="10" y="21"/>
                    <a:pt x="39" y="0"/>
                    <a:pt x="71" y="5"/>
                  </a:cubicBezTo>
                  <a:cubicBezTo>
                    <a:pt x="102" y="10"/>
                    <a:pt x="123" y="40"/>
                    <a:pt x="118" y="71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>
              <a:off x="9090242" y="5106988"/>
              <a:ext cx="117373" cy="183064"/>
            </a:xfrm>
            <a:custGeom>
              <a:avLst/>
              <a:gdLst>
                <a:gd name="connsiteX0" fmla="*/ 117373 w 117373"/>
                <a:gd name="connsiteY0" fmla="*/ 0 h 183064"/>
                <a:gd name="connsiteX1" fmla="*/ 43443 w 117373"/>
                <a:gd name="connsiteY1" fmla="*/ 183064 h 183064"/>
                <a:gd name="connsiteX2" fmla="*/ 19123 w 117373"/>
                <a:gd name="connsiteY2" fmla="*/ 159797 h 183064"/>
                <a:gd name="connsiteX3" fmla="*/ 1312 w 117373"/>
                <a:gd name="connsiteY3" fmla="*/ 83655 h 183064"/>
                <a:gd name="connsiteX4" fmla="*/ 77704 w 117373"/>
                <a:gd name="connsiteY4" fmla="*/ 1502 h 18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73" h="183064">
                  <a:moveTo>
                    <a:pt x="117373" y="0"/>
                  </a:moveTo>
                  <a:lnTo>
                    <a:pt x="43443" y="183064"/>
                  </a:lnTo>
                  <a:lnTo>
                    <a:pt x="19123" y="159797"/>
                  </a:lnTo>
                  <a:cubicBezTo>
                    <a:pt x="3983" y="138424"/>
                    <a:pt x="-3141" y="111262"/>
                    <a:pt x="1312" y="83655"/>
                  </a:cubicBezTo>
                  <a:cubicBezTo>
                    <a:pt x="7991" y="42245"/>
                    <a:pt x="38715" y="10853"/>
                    <a:pt x="77704" y="1502"/>
                  </a:cubicBezTo>
                  <a:close/>
                </a:path>
              </a:pathLst>
            </a:custGeom>
            <a:solidFill>
              <a:srgbClr val="072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55" name="Freeform 74"/>
            <p:cNvSpPr/>
            <p:nvPr/>
          </p:nvSpPr>
          <p:spPr bwMode="auto">
            <a:xfrm>
              <a:off x="9123363" y="5183188"/>
              <a:ext cx="60325" cy="61912"/>
            </a:xfrm>
            <a:custGeom>
              <a:avLst/>
              <a:gdLst>
                <a:gd name="T0" fmla="*/ 33 w 34"/>
                <a:gd name="T1" fmla="*/ 20 h 35"/>
                <a:gd name="T2" fmla="*/ 15 w 34"/>
                <a:gd name="T3" fmla="*/ 33 h 35"/>
                <a:gd name="T4" fmla="*/ 1 w 34"/>
                <a:gd name="T5" fmla="*/ 15 h 35"/>
                <a:gd name="T6" fmla="*/ 20 w 34"/>
                <a:gd name="T7" fmla="*/ 2 h 35"/>
                <a:gd name="T8" fmla="*/ 33 w 34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3" y="20"/>
                  </a:moveTo>
                  <a:cubicBezTo>
                    <a:pt x="32" y="29"/>
                    <a:pt x="23" y="35"/>
                    <a:pt x="15" y="33"/>
                  </a:cubicBezTo>
                  <a:cubicBezTo>
                    <a:pt x="6" y="32"/>
                    <a:pt x="0" y="24"/>
                    <a:pt x="1" y="15"/>
                  </a:cubicBezTo>
                  <a:cubicBezTo>
                    <a:pt x="3" y="6"/>
                    <a:pt x="11" y="0"/>
                    <a:pt x="20" y="2"/>
                  </a:cubicBezTo>
                  <a:cubicBezTo>
                    <a:pt x="29" y="3"/>
                    <a:pt x="34" y="11"/>
                    <a:pt x="33" y="20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5"/>
            <p:cNvSpPr/>
            <p:nvPr/>
          </p:nvSpPr>
          <p:spPr bwMode="auto">
            <a:xfrm>
              <a:off x="8929688" y="5149850"/>
              <a:ext cx="201613" cy="201612"/>
            </a:xfrm>
            <a:custGeom>
              <a:avLst/>
              <a:gdLst>
                <a:gd name="T0" fmla="*/ 103 w 114"/>
                <a:gd name="T1" fmla="*/ 76 h 113"/>
                <a:gd name="T2" fmla="*/ 37 w 114"/>
                <a:gd name="T3" fmla="*/ 102 h 113"/>
                <a:gd name="T4" fmla="*/ 11 w 114"/>
                <a:gd name="T5" fmla="*/ 37 h 113"/>
                <a:gd name="T6" fmla="*/ 77 w 114"/>
                <a:gd name="T7" fmla="*/ 10 h 113"/>
                <a:gd name="T8" fmla="*/ 103 w 114"/>
                <a:gd name="T9" fmla="*/ 7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3">
                  <a:moveTo>
                    <a:pt x="103" y="76"/>
                  </a:moveTo>
                  <a:cubicBezTo>
                    <a:pt x="92" y="102"/>
                    <a:pt x="63" y="113"/>
                    <a:pt x="37" y="102"/>
                  </a:cubicBezTo>
                  <a:cubicBezTo>
                    <a:pt x="12" y="91"/>
                    <a:pt x="0" y="62"/>
                    <a:pt x="11" y="37"/>
                  </a:cubicBezTo>
                  <a:cubicBezTo>
                    <a:pt x="22" y="11"/>
                    <a:pt x="51" y="0"/>
                    <a:pt x="77" y="10"/>
                  </a:cubicBezTo>
                  <a:cubicBezTo>
                    <a:pt x="102" y="21"/>
                    <a:pt x="114" y="51"/>
                    <a:pt x="103" y="76"/>
                  </a:cubicBezTo>
                  <a:close/>
                </a:path>
              </a:pathLst>
            </a:custGeom>
            <a:solidFill>
              <a:srgbClr val="072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6"/>
            <p:cNvSpPr/>
            <p:nvPr/>
          </p:nvSpPr>
          <p:spPr bwMode="auto">
            <a:xfrm>
              <a:off x="9159875" y="5295900"/>
              <a:ext cx="92075" cy="139700"/>
            </a:xfrm>
            <a:custGeom>
              <a:avLst/>
              <a:gdLst>
                <a:gd name="T0" fmla="*/ 46 w 52"/>
                <a:gd name="T1" fmla="*/ 0 h 79"/>
                <a:gd name="T2" fmla="*/ 52 w 52"/>
                <a:gd name="T3" fmla="*/ 79 h 79"/>
                <a:gd name="T4" fmla="*/ 0 w 52"/>
                <a:gd name="T5" fmla="*/ 50 h 79"/>
                <a:gd name="T6" fmla="*/ 2 w 52"/>
                <a:gd name="T7" fmla="*/ 2 h 79"/>
                <a:gd name="T8" fmla="*/ 46 w 52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9">
                  <a:moveTo>
                    <a:pt x="46" y="0"/>
                  </a:moveTo>
                  <a:cubicBezTo>
                    <a:pt x="46" y="4"/>
                    <a:pt x="52" y="79"/>
                    <a:pt x="52" y="7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7"/>
            <p:cNvSpPr/>
            <p:nvPr/>
          </p:nvSpPr>
          <p:spPr bwMode="auto">
            <a:xfrm>
              <a:off x="9056688" y="5437188"/>
              <a:ext cx="534988" cy="376237"/>
            </a:xfrm>
            <a:custGeom>
              <a:avLst/>
              <a:gdLst>
                <a:gd name="T0" fmla="*/ 138 w 302"/>
                <a:gd name="T1" fmla="*/ 212 h 212"/>
                <a:gd name="T2" fmla="*/ 111 w 302"/>
                <a:gd name="T3" fmla="*/ 198 h 212"/>
                <a:gd name="T4" fmla="*/ 10 w 302"/>
                <a:gd name="T5" fmla="*/ 54 h 212"/>
                <a:gd name="T6" fmla="*/ 18 w 302"/>
                <a:gd name="T7" fmla="*/ 10 h 212"/>
                <a:gd name="T8" fmla="*/ 18 w 302"/>
                <a:gd name="T9" fmla="*/ 10 h 212"/>
                <a:gd name="T10" fmla="*/ 62 w 302"/>
                <a:gd name="T11" fmla="*/ 18 h 212"/>
                <a:gd name="T12" fmla="*/ 146 w 302"/>
                <a:gd name="T13" fmla="*/ 138 h 212"/>
                <a:gd name="T14" fmla="*/ 270 w 302"/>
                <a:gd name="T15" fmla="*/ 67 h 212"/>
                <a:gd name="T16" fmla="*/ 302 w 302"/>
                <a:gd name="T17" fmla="*/ 122 h 212"/>
                <a:gd name="T18" fmla="*/ 153 w 302"/>
                <a:gd name="T19" fmla="*/ 207 h 212"/>
                <a:gd name="T20" fmla="*/ 138 w 302"/>
                <a:gd name="T21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212">
                  <a:moveTo>
                    <a:pt x="138" y="212"/>
                  </a:moveTo>
                  <a:cubicBezTo>
                    <a:pt x="128" y="212"/>
                    <a:pt x="117" y="207"/>
                    <a:pt x="111" y="198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0" y="40"/>
                    <a:pt x="4" y="2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32" y="0"/>
                    <a:pt x="52" y="3"/>
                    <a:pt x="62" y="1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270" y="67"/>
                    <a:pt x="270" y="67"/>
                    <a:pt x="270" y="67"/>
                  </a:cubicBezTo>
                  <a:cubicBezTo>
                    <a:pt x="302" y="122"/>
                    <a:pt x="302" y="122"/>
                    <a:pt x="302" y="122"/>
                  </a:cubicBezTo>
                  <a:cubicBezTo>
                    <a:pt x="153" y="207"/>
                    <a:pt x="153" y="207"/>
                    <a:pt x="153" y="207"/>
                  </a:cubicBezTo>
                  <a:cubicBezTo>
                    <a:pt x="148" y="210"/>
                    <a:pt x="143" y="211"/>
                    <a:pt x="138" y="212"/>
                  </a:cubicBez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8"/>
            <p:cNvSpPr/>
            <p:nvPr/>
          </p:nvSpPr>
          <p:spPr bwMode="auto">
            <a:xfrm>
              <a:off x="9823450" y="3287713"/>
              <a:ext cx="992188" cy="52387"/>
            </a:xfrm>
            <a:custGeom>
              <a:avLst/>
              <a:gdLst>
                <a:gd name="T0" fmla="*/ 545 w 560"/>
                <a:gd name="T1" fmla="*/ 30 h 30"/>
                <a:gd name="T2" fmla="*/ 15 w 560"/>
                <a:gd name="T3" fmla="*/ 30 h 30"/>
                <a:gd name="T4" fmla="*/ 0 w 560"/>
                <a:gd name="T5" fmla="*/ 15 h 30"/>
                <a:gd name="T6" fmla="*/ 0 w 560"/>
                <a:gd name="T7" fmla="*/ 14 h 30"/>
                <a:gd name="T8" fmla="*/ 15 w 560"/>
                <a:gd name="T9" fmla="*/ 0 h 30"/>
                <a:gd name="T10" fmla="*/ 545 w 560"/>
                <a:gd name="T11" fmla="*/ 0 h 30"/>
                <a:gd name="T12" fmla="*/ 560 w 560"/>
                <a:gd name="T13" fmla="*/ 14 h 30"/>
                <a:gd name="T14" fmla="*/ 560 w 560"/>
                <a:gd name="T15" fmla="*/ 15 h 30"/>
                <a:gd name="T16" fmla="*/ 545 w 5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30">
                  <a:moveTo>
                    <a:pt x="54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3" y="0"/>
                    <a:pt x="560" y="6"/>
                    <a:pt x="560" y="14"/>
                  </a:cubicBezTo>
                  <a:cubicBezTo>
                    <a:pt x="560" y="15"/>
                    <a:pt x="560" y="15"/>
                    <a:pt x="560" y="15"/>
                  </a:cubicBezTo>
                  <a:cubicBezTo>
                    <a:pt x="560" y="23"/>
                    <a:pt x="553" y="30"/>
                    <a:pt x="545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9"/>
            <p:cNvSpPr/>
            <p:nvPr/>
          </p:nvSpPr>
          <p:spPr bwMode="auto">
            <a:xfrm>
              <a:off x="9823450" y="3622675"/>
              <a:ext cx="992188" cy="52387"/>
            </a:xfrm>
            <a:custGeom>
              <a:avLst/>
              <a:gdLst>
                <a:gd name="T0" fmla="*/ 545 w 560"/>
                <a:gd name="T1" fmla="*/ 30 h 30"/>
                <a:gd name="T2" fmla="*/ 15 w 560"/>
                <a:gd name="T3" fmla="*/ 30 h 30"/>
                <a:gd name="T4" fmla="*/ 0 w 560"/>
                <a:gd name="T5" fmla="*/ 16 h 30"/>
                <a:gd name="T6" fmla="*/ 0 w 560"/>
                <a:gd name="T7" fmla="*/ 15 h 30"/>
                <a:gd name="T8" fmla="*/ 15 w 560"/>
                <a:gd name="T9" fmla="*/ 0 h 30"/>
                <a:gd name="T10" fmla="*/ 545 w 560"/>
                <a:gd name="T11" fmla="*/ 0 h 30"/>
                <a:gd name="T12" fmla="*/ 560 w 560"/>
                <a:gd name="T13" fmla="*/ 15 h 30"/>
                <a:gd name="T14" fmla="*/ 560 w 560"/>
                <a:gd name="T15" fmla="*/ 16 h 30"/>
                <a:gd name="T16" fmla="*/ 545 w 5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30">
                  <a:moveTo>
                    <a:pt x="54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4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3" y="0"/>
                    <a:pt x="560" y="7"/>
                    <a:pt x="560" y="15"/>
                  </a:cubicBezTo>
                  <a:cubicBezTo>
                    <a:pt x="560" y="16"/>
                    <a:pt x="560" y="16"/>
                    <a:pt x="560" y="16"/>
                  </a:cubicBezTo>
                  <a:cubicBezTo>
                    <a:pt x="560" y="24"/>
                    <a:pt x="553" y="30"/>
                    <a:pt x="545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80"/>
            <p:cNvSpPr/>
            <p:nvPr/>
          </p:nvSpPr>
          <p:spPr bwMode="auto">
            <a:xfrm>
              <a:off x="9823450" y="3454400"/>
              <a:ext cx="1214438" cy="52387"/>
            </a:xfrm>
            <a:custGeom>
              <a:avLst/>
              <a:gdLst>
                <a:gd name="T0" fmla="*/ 672 w 686"/>
                <a:gd name="T1" fmla="*/ 30 h 30"/>
                <a:gd name="T2" fmla="*/ 15 w 686"/>
                <a:gd name="T3" fmla="*/ 30 h 30"/>
                <a:gd name="T4" fmla="*/ 0 w 686"/>
                <a:gd name="T5" fmla="*/ 16 h 30"/>
                <a:gd name="T6" fmla="*/ 0 w 686"/>
                <a:gd name="T7" fmla="*/ 14 h 30"/>
                <a:gd name="T8" fmla="*/ 15 w 686"/>
                <a:gd name="T9" fmla="*/ 0 h 30"/>
                <a:gd name="T10" fmla="*/ 672 w 686"/>
                <a:gd name="T11" fmla="*/ 0 h 30"/>
                <a:gd name="T12" fmla="*/ 686 w 686"/>
                <a:gd name="T13" fmla="*/ 14 h 30"/>
                <a:gd name="T14" fmla="*/ 686 w 686"/>
                <a:gd name="T15" fmla="*/ 16 h 30"/>
                <a:gd name="T16" fmla="*/ 672 w 686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30">
                  <a:moveTo>
                    <a:pt x="672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4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672" y="0"/>
                    <a:pt x="672" y="0"/>
                    <a:pt x="672" y="0"/>
                  </a:cubicBezTo>
                  <a:cubicBezTo>
                    <a:pt x="680" y="0"/>
                    <a:pt x="686" y="6"/>
                    <a:pt x="686" y="14"/>
                  </a:cubicBezTo>
                  <a:cubicBezTo>
                    <a:pt x="686" y="16"/>
                    <a:pt x="686" y="16"/>
                    <a:pt x="686" y="16"/>
                  </a:cubicBezTo>
                  <a:cubicBezTo>
                    <a:pt x="686" y="24"/>
                    <a:pt x="680" y="30"/>
                    <a:pt x="672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10091738" y="1831975"/>
              <a:ext cx="1863725" cy="1206500"/>
              <a:chOff x="7310438" y="1089025"/>
              <a:chExt cx="1863725" cy="1206500"/>
            </a:xfrm>
          </p:grpSpPr>
          <p:sp>
            <p:nvSpPr>
              <p:cNvPr id="63" name="Freeform 39"/>
              <p:cNvSpPr/>
              <p:nvPr/>
            </p:nvSpPr>
            <p:spPr bwMode="auto">
              <a:xfrm>
                <a:off x="9050338" y="2111375"/>
                <a:ext cx="101600" cy="125412"/>
              </a:xfrm>
              <a:custGeom>
                <a:avLst/>
                <a:gdLst>
                  <a:gd name="T0" fmla="*/ 19 w 64"/>
                  <a:gd name="T1" fmla="*/ 79 h 79"/>
                  <a:gd name="T2" fmla="*/ 64 w 64"/>
                  <a:gd name="T3" fmla="*/ 78 h 79"/>
                  <a:gd name="T4" fmla="*/ 45 w 64"/>
                  <a:gd name="T5" fmla="*/ 0 h 79"/>
                  <a:gd name="T6" fmla="*/ 0 w 64"/>
                  <a:gd name="T7" fmla="*/ 2 h 79"/>
                  <a:gd name="T8" fmla="*/ 19 w 64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9">
                    <a:moveTo>
                      <a:pt x="19" y="79"/>
                    </a:moveTo>
                    <a:lnTo>
                      <a:pt x="64" y="78"/>
                    </a:lnTo>
                    <a:lnTo>
                      <a:pt x="45" y="0"/>
                    </a:lnTo>
                    <a:lnTo>
                      <a:pt x="0" y="2"/>
                    </a:lnTo>
                    <a:lnTo>
                      <a:pt x="19" y="79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40"/>
              <p:cNvSpPr/>
              <p:nvPr/>
            </p:nvSpPr>
            <p:spPr bwMode="auto">
              <a:xfrm>
                <a:off x="8967788" y="2212975"/>
                <a:ext cx="185738" cy="82550"/>
              </a:xfrm>
              <a:custGeom>
                <a:avLst/>
                <a:gdLst>
                  <a:gd name="T0" fmla="*/ 0 w 105"/>
                  <a:gd name="T1" fmla="*/ 47 h 47"/>
                  <a:gd name="T2" fmla="*/ 105 w 105"/>
                  <a:gd name="T3" fmla="*/ 45 h 47"/>
                  <a:gd name="T4" fmla="*/ 104 w 105"/>
                  <a:gd name="T5" fmla="*/ 0 h 47"/>
                  <a:gd name="T6" fmla="*/ 41 w 105"/>
                  <a:gd name="T7" fmla="*/ 0 h 47"/>
                  <a:gd name="T8" fmla="*/ 0 w 105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47">
                    <a:moveTo>
                      <a:pt x="0" y="47"/>
                    </a:moveTo>
                    <a:cubicBezTo>
                      <a:pt x="105" y="45"/>
                      <a:pt x="105" y="45"/>
                      <a:pt x="105" y="4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21"/>
                      <a:pt x="0" y="47"/>
                    </a:cubicBezTo>
                    <a:close/>
                  </a:path>
                </a:pathLst>
              </a:custGeom>
              <a:solidFill>
                <a:srgbClr val="241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41"/>
              <p:cNvSpPr/>
              <p:nvPr/>
            </p:nvSpPr>
            <p:spPr bwMode="auto">
              <a:xfrm>
                <a:off x="8713788" y="1760538"/>
                <a:ext cx="109538" cy="107950"/>
              </a:xfrm>
              <a:custGeom>
                <a:avLst/>
                <a:gdLst>
                  <a:gd name="T0" fmla="*/ 26 w 69"/>
                  <a:gd name="T1" fmla="*/ 68 h 68"/>
                  <a:gd name="T2" fmla="*/ 69 w 69"/>
                  <a:gd name="T3" fmla="*/ 67 h 68"/>
                  <a:gd name="T4" fmla="*/ 45 w 69"/>
                  <a:gd name="T5" fmla="*/ 0 h 68"/>
                  <a:gd name="T6" fmla="*/ 0 w 69"/>
                  <a:gd name="T7" fmla="*/ 2 h 68"/>
                  <a:gd name="T8" fmla="*/ 26 w 69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8">
                    <a:moveTo>
                      <a:pt x="26" y="68"/>
                    </a:moveTo>
                    <a:lnTo>
                      <a:pt x="69" y="67"/>
                    </a:lnTo>
                    <a:lnTo>
                      <a:pt x="45" y="0"/>
                    </a:lnTo>
                    <a:lnTo>
                      <a:pt x="0" y="2"/>
                    </a:lnTo>
                    <a:lnTo>
                      <a:pt x="26" y="68"/>
                    </a:lnTo>
                    <a:close/>
                  </a:path>
                </a:pathLst>
              </a:custGeom>
              <a:solidFill>
                <a:srgbClr val="FF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42"/>
              <p:cNvSpPr/>
              <p:nvPr/>
            </p:nvSpPr>
            <p:spPr bwMode="auto">
              <a:xfrm>
                <a:off x="8645525" y="1860550"/>
                <a:ext cx="185738" cy="82550"/>
              </a:xfrm>
              <a:custGeom>
                <a:avLst/>
                <a:gdLst>
                  <a:gd name="T0" fmla="*/ 1 w 105"/>
                  <a:gd name="T1" fmla="*/ 47 h 47"/>
                  <a:gd name="T2" fmla="*/ 105 w 105"/>
                  <a:gd name="T3" fmla="*/ 46 h 47"/>
                  <a:gd name="T4" fmla="*/ 104 w 105"/>
                  <a:gd name="T5" fmla="*/ 0 h 47"/>
                  <a:gd name="T6" fmla="*/ 41 w 105"/>
                  <a:gd name="T7" fmla="*/ 1 h 47"/>
                  <a:gd name="T8" fmla="*/ 1 w 105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47">
                    <a:moveTo>
                      <a:pt x="1" y="47"/>
                    </a:moveTo>
                    <a:cubicBezTo>
                      <a:pt x="105" y="46"/>
                      <a:pt x="105" y="46"/>
                      <a:pt x="105" y="46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19" y="1"/>
                      <a:pt x="0" y="22"/>
                      <a:pt x="1" y="47"/>
                    </a:cubicBezTo>
                    <a:close/>
                  </a:path>
                </a:pathLst>
              </a:custGeom>
              <a:solidFill>
                <a:srgbClr val="0E0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43"/>
              <p:cNvSpPr/>
              <p:nvPr/>
            </p:nvSpPr>
            <p:spPr bwMode="auto">
              <a:xfrm>
                <a:off x="8548688" y="1255713"/>
                <a:ext cx="576263" cy="566737"/>
              </a:xfrm>
              <a:custGeom>
                <a:avLst/>
                <a:gdLst>
                  <a:gd name="T0" fmla="*/ 325 w 325"/>
                  <a:gd name="T1" fmla="*/ 113 h 320"/>
                  <a:gd name="T2" fmla="*/ 61 w 325"/>
                  <a:gd name="T3" fmla="*/ 195 h 320"/>
                  <a:gd name="T4" fmla="*/ 84 w 325"/>
                  <a:gd name="T5" fmla="*/ 142 h 320"/>
                  <a:gd name="T6" fmla="*/ 159 w 325"/>
                  <a:gd name="T7" fmla="*/ 316 h 320"/>
                  <a:gd name="T8" fmla="*/ 92 w 325"/>
                  <a:gd name="T9" fmla="*/ 320 h 320"/>
                  <a:gd name="T10" fmla="*/ 9 w 325"/>
                  <a:gd name="T11" fmla="*/ 173 h 320"/>
                  <a:gd name="T12" fmla="*/ 28 w 325"/>
                  <a:gd name="T13" fmla="*/ 122 h 320"/>
                  <a:gd name="T14" fmla="*/ 32 w 325"/>
                  <a:gd name="T15" fmla="*/ 120 h 320"/>
                  <a:gd name="T16" fmla="*/ 280 w 325"/>
                  <a:gd name="T17" fmla="*/ 0 h 320"/>
                  <a:gd name="T18" fmla="*/ 325 w 325"/>
                  <a:gd name="T19" fmla="*/ 11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5" h="320">
                    <a:moveTo>
                      <a:pt x="325" y="113"/>
                    </a:moveTo>
                    <a:cubicBezTo>
                      <a:pt x="61" y="195"/>
                      <a:pt x="61" y="195"/>
                      <a:pt x="61" y="195"/>
                    </a:cubicBezTo>
                    <a:cubicBezTo>
                      <a:pt x="84" y="142"/>
                      <a:pt x="84" y="142"/>
                      <a:pt x="84" y="142"/>
                    </a:cubicBezTo>
                    <a:cubicBezTo>
                      <a:pt x="159" y="316"/>
                      <a:pt x="159" y="316"/>
                      <a:pt x="159" y="316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9" y="173"/>
                      <a:pt x="9" y="173"/>
                      <a:pt x="9" y="173"/>
                    </a:cubicBezTo>
                    <a:cubicBezTo>
                      <a:pt x="0" y="154"/>
                      <a:pt x="9" y="131"/>
                      <a:pt x="28" y="122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325" y="113"/>
                    </a:lnTo>
                    <a:close/>
                  </a:path>
                </a:pathLst>
              </a:custGeom>
              <a:solidFill>
                <a:srgbClr val="052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44"/>
              <p:cNvSpPr/>
              <p:nvPr/>
            </p:nvSpPr>
            <p:spPr bwMode="auto">
              <a:xfrm>
                <a:off x="8156575" y="1657350"/>
                <a:ext cx="106363" cy="112712"/>
              </a:xfrm>
              <a:custGeom>
                <a:avLst/>
                <a:gdLst>
                  <a:gd name="T0" fmla="*/ 50 w 60"/>
                  <a:gd name="T1" fmla="*/ 11 h 63"/>
                  <a:gd name="T2" fmla="*/ 12 w 60"/>
                  <a:gd name="T3" fmla="*/ 11 h 63"/>
                  <a:gd name="T4" fmla="*/ 10 w 60"/>
                  <a:gd name="T5" fmla="*/ 51 h 63"/>
                  <a:gd name="T6" fmla="*/ 49 w 60"/>
                  <a:gd name="T7" fmla="*/ 52 h 63"/>
                  <a:gd name="T8" fmla="*/ 50 w 60"/>
                  <a:gd name="T9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3">
                    <a:moveTo>
                      <a:pt x="50" y="11"/>
                    </a:moveTo>
                    <a:cubicBezTo>
                      <a:pt x="40" y="0"/>
                      <a:pt x="23" y="0"/>
                      <a:pt x="12" y="11"/>
                    </a:cubicBezTo>
                    <a:cubicBezTo>
                      <a:pt x="1" y="22"/>
                      <a:pt x="0" y="40"/>
                      <a:pt x="10" y="51"/>
                    </a:cubicBezTo>
                    <a:cubicBezTo>
                      <a:pt x="20" y="63"/>
                      <a:pt x="38" y="63"/>
                      <a:pt x="49" y="52"/>
                    </a:cubicBezTo>
                    <a:cubicBezTo>
                      <a:pt x="59" y="40"/>
                      <a:pt x="60" y="22"/>
                      <a:pt x="50" y="11"/>
                    </a:cubicBezTo>
                    <a:close/>
                  </a:path>
                </a:pathLst>
              </a:custGeom>
              <a:solidFill>
                <a:srgbClr val="FAA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45"/>
              <p:cNvSpPr/>
              <p:nvPr/>
            </p:nvSpPr>
            <p:spPr bwMode="auto">
              <a:xfrm>
                <a:off x="8216900" y="1201738"/>
                <a:ext cx="506413" cy="531812"/>
              </a:xfrm>
              <a:custGeom>
                <a:avLst/>
                <a:gdLst>
                  <a:gd name="T0" fmla="*/ 34 w 286"/>
                  <a:gd name="T1" fmla="*/ 300 h 300"/>
                  <a:gd name="T2" fmla="*/ 0 w 286"/>
                  <a:gd name="T3" fmla="*/ 251 h 300"/>
                  <a:gd name="T4" fmla="*/ 142 w 286"/>
                  <a:gd name="T5" fmla="*/ 156 h 300"/>
                  <a:gd name="T6" fmla="*/ 235 w 286"/>
                  <a:gd name="T7" fmla="*/ 0 h 300"/>
                  <a:gd name="T8" fmla="*/ 286 w 286"/>
                  <a:gd name="T9" fmla="*/ 31 h 300"/>
                  <a:gd name="T10" fmla="*/ 189 w 286"/>
                  <a:gd name="T11" fmla="*/ 192 h 300"/>
                  <a:gd name="T12" fmla="*/ 180 w 286"/>
                  <a:gd name="T13" fmla="*/ 201 h 300"/>
                  <a:gd name="T14" fmla="*/ 34 w 286"/>
                  <a:gd name="T15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300">
                    <a:moveTo>
                      <a:pt x="34" y="300"/>
                    </a:moveTo>
                    <a:cubicBezTo>
                      <a:pt x="0" y="251"/>
                      <a:pt x="0" y="251"/>
                      <a:pt x="0" y="251"/>
                    </a:cubicBezTo>
                    <a:cubicBezTo>
                      <a:pt x="142" y="156"/>
                      <a:pt x="142" y="156"/>
                      <a:pt x="142" y="156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86" y="31"/>
                      <a:pt x="286" y="31"/>
                      <a:pt x="286" y="31"/>
                    </a:cubicBezTo>
                    <a:cubicBezTo>
                      <a:pt x="189" y="192"/>
                      <a:pt x="189" y="192"/>
                      <a:pt x="189" y="192"/>
                    </a:cubicBezTo>
                    <a:cubicBezTo>
                      <a:pt x="187" y="196"/>
                      <a:pt x="184" y="199"/>
                      <a:pt x="180" y="201"/>
                    </a:cubicBezTo>
                    <a:lnTo>
                      <a:pt x="34" y="300"/>
                    </a:lnTo>
                    <a:close/>
                  </a:path>
                </a:pathLst>
              </a:custGeom>
              <a:solidFill>
                <a:srgbClr val="F7C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46"/>
              <p:cNvSpPr/>
              <p:nvPr/>
            </p:nvSpPr>
            <p:spPr bwMode="auto">
              <a:xfrm>
                <a:off x="8539163" y="1201738"/>
                <a:ext cx="106363" cy="76200"/>
              </a:xfrm>
              <a:custGeom>
                <a:avLst/>
                <a:gdLst>
                  <a:gd name="T0" fmla="*/ 20 w 67"/>
                  <a:gd name="T1" fmla="*/ 0 h 48"/>
                  <a:gd name="T2" fmla="*/ 55 w 67"/>
                  <a:gd name="T3" fmla="*/ 0 h 48"/>
                  <a:gd name="T4" fmla="*/ 67 w 67"/>
                  <a:gd name="T5" fmla="*/ 48 h 48"/>
                  <a:gd name="T6" fmla="*/ 0 w 67"/>
                  <a:gd name="T7" fmla="*/ 37 h 48"/>
                  <a:gd name="T8" fmla="*/ 20 w 67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8">
                    <a:moveTo>
                      <a:pt x="20" y="0"/>
                    </a:moveTo>
                    <a:lnTo>
                      <a:pt x="55" y="0"/>
                    </a:lnTo>
                    <a:lnTo>
                      <a:pt x="67" y="48"/>
                    </a:lnTo>
                    <a:lnTo>
                      <a:pt x="0" y="3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47"/>
              <p:cNvSpPr/>
              <p:nvPr/>
            </p:nvSpPr>
            <p:spPr bwMode="auto">
              <a:xfrm>
                <a:off x="8370888" y="1209675"/>
                <a:ext cx="47625" cy="34925"/>
              </a:xfrm>
              <a:custGeom>
                <a:avLst/>
                <a:gdLst>
                  <a:gd name="T0" fmla="*/ 3 w 27"/>
                  <a:gd name="T1" fmla="*/ 11 h 20"/>
                  <a:gd name="T2" fmla="*/ 12 w 27"/>
                  <a:gd name="T3" fmla="*/ 0 h 20"/>
                  <a:gd name="T4" fmla="*/ 27 w 27"/>
                  <a:gd name="T5" fmla="*/ 12 h 20"/>
                  <a:gd name="T6" fmla="*/ 17 w 27"/>
                  <a:gd name="T7" fmla="*/ 20 h 20"/>
                  <a:gd name="T8" fmla="*/ 7 w 27"/>
                  <a:gd name="T9" fmla="*/ 20 h 20"/>
                  <a:gd name="T10" fmla="*/ 3 w 27"/>
                  <a:gd name="T11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0">
                    <a:moveTo>
                      <a:pt x="3" y="11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" y="19"/>
                      <a:pt x="0" y="14"/>
                      <a:pt x="3" y="11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48"/>
              <p:cNvSpPr/>
              <p:nvPr/>
            </p:nvSpPr>
            <p:spPr bwMode="auto">
              <a:xfrm>
                <a:off x="8374063" y="1089025"/>
                <a:ext cx="225425" cy="223837"/>
              </a:xfrm>
              <a:custGeom>
                <a:avLst/>
                <a:gdLst>
                  <a:gd name="T0" fmla="*/ 20 w 127"/>
                  <a:gd name="T1" fmla="*/ 100 h 127"/>
                  <a:gd name="T2" fmla="*/ 100 w 127"/>
                  <a:gd name="T3" fmla="*/ 107 h 127"/>
                  <a:gd name="T4" fmla="*/ 107 w 127"/>
                  <a:gd name="T5" fmla="*/ 27 h 127"/>
                  <a:gd name="T6" fmla="*/ 27 w 127"/>
                  <a:gd name="T7" fmla="*/ 20 h 127"/>
                  <a:gd name="T8" fmla="*/ 20 w 127"/>
                  <a:gd name="T9" fmla="*/ 10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7">
                    <a:moveTo>
                      <a:pt x="20" y="100"/>
                    </a:moveTo>
                    <a:cubicBezTo>
                      <a:pt x="40" y="124"/>
                      <a:pt x="76" y="127"/>
                      <a:pt x="100" y="107"/>
                    </a:cubicBezTo>
                    <a:cubicBezTo>
                      <a:pt x="124" y="87"/>
                      <a:pt x="127" y="51"/>
                      <a:pt x="107" y="27"/>
                    </a:cubicBezTo>
                    <a:cubicBezTo>
                      <a:pt x="87" y="3"/>
                      <a:pt x="51" y="0"/>
                      <a:pt x="27" y="20"/>
                    </a:cubicBezTo>
                    <a:cubicBezTo>
                      <a:pt x="3" y="40"/>
                      <a:pt x="0" y="76"/>
                      <a:pt x="20" y="100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50"/>
              <p:cNvSpPr/>
              <p:nvPr/>
            </p:nvSpPr>
            <p:spPr bwMode="auto">
              <a:xfrm>
                <a:off x="8374063" y="1089025"/>
                <a:ext cx="225425" cy="223837"/>
              </a:xfrm>
              <a:custGeom>
                <a:avLst/>
                <a:gdLst>
                  <a:gd name="T0" fmla="*/ 20 w 127"/>
                  <a:gd name="T1" fmla="*/ 100 h 127"/>
                  <a:gd name="T2" fmla="*/ 100 w 127"/>
                  <a:gd name="T3" fmla="*/ 107 h 127"/>
                  <a:gd name="T4" fmla="*/ 107 w 127"/>
                  <a:gd name="T5" fmla="*/ 27 h 127"/>
                  <a:gd name="T6" fmla="*/ 27 w 127"/>
                  <a:gd name="T7" fmla="*/ 20 h 127"/>
                  <a:gd name="T8" fmla="*/ 20 w 127"/>
                  <a:gd name="T9" fmla="*/ 10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7">
                    <a:moveTo>
                      <a:pt x="20" y="100"/>
                    </a:moveTo>
                    <a:cubicBezTo>
                      <a:pt x="40" y="124"/>
                      <a:pt x="76" y="127"/>
                      <a:pt x="100" y="107"/>
                    </a:cubicBezTo>
                    <a:cubicBezTo>
                      <a:pt x="124" y="87"/>
                      <a:pt x="127" y="51"/>
                      <a:pt x="107" y="27"/>
                    </a:cubicBezTo>
                    <a:cubicBezTo>
                      <a:pt x="87" y="3"/>
                      <a:pt x="51" y="0"/>
                      <a:pt x="27" y="20"/>
                    </a:cubicBezTo>
                    <a:cubicBezTo>
                      <a:pt x="3" y="40"/>
                      <a:pt x="0" y="76"/>
                      <a:pt x="20" y="100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52"/>
              <p:cNvSpPr/>
              <p:nvPr/>
            </p:nvSpPr>
            <p:spPr bwMode="auto">
              <a:xfrm>
                <a:off x="8607425" y="1166813"/>
                <a:ext cx="357188" cy="274637"/>
              </a:xfrm>
              <a:custGeom>
                <a:avLst/>
                <a:gdLst>
                  <a:gd name="T0" fmla="*/ 200 w 201"/>
                  <a:gd name="T1" fmla="*/ 10 h 155"/>
                  <a:gd name="T2" fmla="*/ 201 w 201"/>
                  <a:gd name="T3" fmla="*/ 129 h 155"/>
                  <a:gd name="T4" fmla="*/ 32 w 201"/>
                  <a:gd name="T5" fmla="*/ 155 h 155"/>
                  <a:gd name="T6" fmla="*/ 0 w 201"/>
                  <a:gd name="T7" fmla="*/ 20 h 155"/>
                  <a:gd name="T8" fmla="*/ 13 w 201"/>
                  <a:gd name="T9" fmla="*/ 14 h 155"/>
                  <a:gd name="T10" fmla="*/ 96 w 201"/>
                  <a:gd name="T11" fmla="*/ 5 h 155"/>
                  <a:gd name="T12" fmla="*/ 122 w 201"/>
                  <a:gd name="T13" fmla="*/ 7 h 155"/>
                  <a:gd name="T14" fmla="*/ 200 w 201"/>
                  <a:gd name="T15" fmla="*/ 1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1" h="155">
                    <a:moveTo>
                      <a:pt x="200" y="10"/>
                    </a:moveTo>
                    <a:cubicBezTo>
                      <a:pt x="201" y="129"/>
                      <a:pt x="201" y="129"/>
                      <a:pt x="201" y="129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39" y="3"/>
                      <a:pt x="68" y="0"/>
                      <a:pt x="96" y="5"/>
                    </a:cubicBezTo>
                    <a:cubicBezTo>
                      <a:pt x="122" y="7"/>
                      <a:pt x="122" y="7"/>
                      <a:pt x="122" y="7"/>
                    </a:cubicBezTo>
                    <a:lnTo>
                      <a:pt x="200" y="10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53"/>
              <p:cNvSpPr/>
              <p:nvPr/>
            </p:nvSpPr>
            <p:spPr bwMode="auto">
              <a:xfrm>
                <a:off x="8961438" y="1181100"/>
                <a:ext cx="212725" cy="228600"/>
              </a:xfrm>
              <a:custGeom>
                <a:avLst/>
                <a:gdLst>
                  <a:gd name="T0" fmla="*/ 1 w 120"/>
                  <a:gd name="T1" fmla="*/ 121 h 129"/>
                  <a:gd name="T2" fmla="*/ 120 w 120"/>
                  <a:gd name="T3" fmla="*/ 129 h 129"/>
                  <a:gd name="T4" fmla="*/ 120 w 120"/>
                  <a:gd name="T5" fmla="*/ 118 h 129"/>
                  <a:gd name="T6" fmla="*/ 0 w 120"/>
                  <a:gd name="T7" fmla="*/ 2 h 129"/>
                  <a:gd name="T8" fmla="*/ 0 w 120"/>
                  <a:gd name="T9" fmla="*/ 2 h 129"/>
                  <a:gd name="T10" fmla="*/ 1 w 120"/>
                  <a:gd name="T11" fmla="*/ 12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29">
                    <a:moveTo>
                      <a:pt x="1" y="121"/>
                    </a:moveTo>
                    <a:cubicBezTo>
                      <a:pt x="120" y="129"/>
                      <a:pt x="120" y="129"/>
                      <a:pt x="120" y="129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20" y="52"/>
                      <a:pt x="65" y="0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121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54"/>
              <p:cNvSpPr/>
              <p:nvPr/>
            </p:nvSpPr>
            <p:spPr bwMode="auto">
              <a:xfrm>
                <a:off x="8890000" y="1350963"/>
                <a:ext cx="284163" cy="820737"/>
              </a:xfrm>
              <a:custGeom>
                <a:avLst/>
                <a:gdLst>
                  <a:gd name="T0" fmla="*/ 161 w 161"/>
                  <a:gd name="T1" fmla="*/ 33 h 463"/>
                  <a:gd name="T2" fmla="*/ 78 w 161"/>
                  <a:gd name="T3" fmla="*/ 207 h 463"/>
                  <a:gd name="T4" fmla="*/ 79 w 161"/>
                  <a:gd name="T5" fmla="*/ 184 h 463"/>
                  <a:gd name="T6" fmla="*/ 140 w 161"/>
                  <a:gd name="T7" fmla="*/ 462 h 463"/>
                  <a:gd name="T8" fmla="*/ 76 w 161"/>
                  <a:gd name="T9" fmla="*/ 463 h 463"/>
                  <a:gd name="T10" fmla="*/ 2 w 161"/>
                  <a:gd name="T11" fmla="*/ 204 h 463"/>
                  <a:gd name="T12" fmla="*/ 1 w 161"/>
                  <a:gd name="T13" fmla="*/ 188 h 463"/>
                  <a:gd name="T14" fmla="*/ 3 w 161"/>
                  <a:gd name="T15" fmla="*/ 181 h 463"/>
                  <a:gd name="T16" fmla="*/ 43 w 161"/>
                  <a:gd name="T17" fmla="*/ 0 h 463"/>
                  <a:gd name="T18" fmla="*/ 161 w 161"/>
                  <a:gd name="T19" fmla="*/ 3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463">
                    <a:moveTo>
                      <a:pt x="161" y="33"/>
                    </a:moveTo>
                    <a:cubicBezTo>
                      <a:pt x="78" y="207"/>
                      <a:pt x="78" y="207"/>
                      <a:pt x="78" y="207"/>
                    </a:cubicBezTo>
                    <a:cubicBezTo>
                      <a:pt x="79" y="184"/>
                      <a:pt x="79" y="184"/>
                      <a:pt x="79" y="184"/>
                    </a:cubicBezTo>
                    <a:cubicBezTo>
                      <a:pt x="140" y="462"/>
                      <a:pt x="140" y="462"/>
                      <a:pt x="140" y="462"/>
                    </a:cubicBezTo>
                    <a:cubicBezTo>
                      <a:pt x="76" y="463"/>
                      <a:pt x="76" y="463"/>
                      <a:pt x="76" y="463"/>
                    </a:cubicBezTo>
                    <a:cubicBezTo>
                      <a:pt x="2" y="204"/>
                      <a:pt x="2" y="204"/>
                      <a:pt x="2" y="204"/>
                    </a:cubicBezTo>
                    <a:cubicBezTo>
                      <a:pt x="0" y="199"/>
                      <a:pt x="0" y="193"/>
                      <a:pt x="1" y="188"/>
                    </a:cubicBezTo>
                    <a:cubicBezTo>
                      <a:pt x="3" y="181"/>
                      <a:pt x="3" y="181"/>
                      <a:pt x="3" y="181"/>
                    </a:cubicBezTo>
                    <a:cubicBezTo>
                      <a:pt x="43" y="0"/>
                      <a:pt x="43" y="0"/>
                      <a:pt x="43" y="0"/>
                    </a:cubicBezTo>
                    <a:lnTo>
                      <a:pt x="161" y="33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55"/>
              <p:cNvSpPr/>
              <p:nvPr/>
            </p:nvSpPr>
            <p:spPr bwMode="auto">
              <a:xfrm>
                <a:off x="7310438" y="1485900"/>
                <a:ext cx="1611313" cy="587375"/>
              </a:xfrm>
              <a:custGeom>
                <a:avLst/>
                <a:gdLst>
                  <a:gd name="T0" fmla="*/ 845 w 909"/>
                  <a:gd name="T1" fmla="*/ 327 h 331"/>
                  <a:gd name="T2" fmla="*/ 33 w 909"/>
                  <a:gd name="T3" fmla="*/ 172 h 331"/>
                  <a:gd name="T4" fmla="*/ 4 w 909"/>
                  <a:gd name="T5" fmla="*/ 130 h 331"/>
                  <a:gd name="T6" fmla="*/ 23 w 909"/>
                  <a:gd name="T7" fmla="*/ 33 h 331"/>
                  <a:gd name="T8" fmla="*/ 65 w 909"/>
                  <a:gd name="T9" fmla="*/ 4 h 331"/>
                  <a:gd name="T10" fmla="*/ 877 w 909"/>
                  <a:gd name="T11" fmla="*/ 159 h 331"/>
                  <a:gd name="T12" fmla="*/ 906 w 909"/>
                  <a:gd name="T13" fmla="*/ 202 h 331"/>
                  <a:gd name="T14" fmla="*/ 887 w 909"/>
                  <a:gd name="T15" fmla="*/ 299 h 331"/>
                  <a:gd name="T16" fmla="*/ 845 w 909"/>
                  <a:gd name="T17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9" h="331">
                    <a:moveTo>
                      <a:pt x="845" y="327"/>
                    </a:moveTo>
                    <a:cubicBezTo>
                      <a:pt x="33" y="172"/>
                      <a:pt x="33" y="172"/>
                      <a:pt x="33" y="172"/>
                    </a:cubicBezTo>
                    <a:cubicBezTo>
                      <a:pt x="13" y="168"/>
                      <a:pt x="0" y="149"/>
                      <a:pt x="4" y="130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7" y="13"/>
                      <a:pt x="45" y="0"/>
                      <a:pt x="65" y="4"/>
                    </a:cubicBezTo>
                    <a:cubicBezTo>
                      <a:pt x="877" y="159"/>
                      <a:pt x="877" y="159"/>
                      <a:pt x="877" y="159"/>
                    </a:cubicBezTo>
                    <a:cubicBezTo>
                      <a:pt x="897" y="163"/>
                      <a:pt x="909" y="182"/>
                      <a:pt x="906" y="202"/>
                    </a:cubicBezTo>
                    <a:cubicBezTo>
                      <a:pt x="887" y="299"/>
                      <a:pt x="887" y="299"/>
                      <a:pt x="887" y="299"/>
                    </a:cubicBezTo>
                    <a:cubicBezTo>
                      <a:pt x="883" y="318"/>
                      <a:pt x="864" y="331"/>
                      <a:pt x="845" y="32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56"/>
              <p:cNvSpPr>
                <a:spLocks noEditPoints="1"/>
              </p:cNvSpPr>
              <p:nvPr/>
            </p:nvSpPr>
            <p:spPr bwMode="auto">
              <a:xfrm>
                <a:off x="8655050" y="1801813"/>
                <a:ext cx="160338" cy="195262"/>
              </a:xfrm>
              <a:custGeom>
                <a:avLst/>
                <a:gdLst>
                  <a:gd name="T0" fmla="*/ 90 w 90"/>
                  <a:gd name="T1" fmla="*/ 104 h 110"/>
                  <a:gd name="T2" fmla="*/ 71 w 90"/>
                  <a:gd name="T3" fmla="*/ 73 h 110"/>
                  <a:gd name="T4" fmla="*/ 83 w 90"/>
                  <a:gd name="T5" fmla="*/ 51 h 110"/>
                  <a:gd name="T6" fmla="*/ 51 w 90"/>
                  <a:gd name="T7" fmla="*/ 4 h 110"/>
                  <a:gd name="T8" fmla="*/ 4 w 90"/>
                  <a:gd name="T9" fmla="*/ 36 h 110"/>
                  <a:gd name="T10" fmla="*/ 36 w 90"/>
                  <a:gd name="T11" fmla="*/ 83 h 110"/>
                  <a:gd name="T12" fmla="*/ 60 w 90"/>
                  <a:gd name="T13" fmla="*/ 80 h 110"/>
                  <a:gd name="T14" fmla="*/ 79 w 90"/>
                  <a:gd name="T15" fmla="*/ 110 h 110"/>
                  <a:gd name="T16" fmla="*/ 90 w 90"/>
                  <a:gd name="T17" fmla="*/ 104 h 110"/>
                  <a:gd name="T18" fmla="*/ 70 w 90"/>
                  <a:gd name="T19" fmla="*/ 49 h 110"/>
                  <a:gd name="T20" fmla="*/ 38 w 90"/>
                  <a:gd name="T21" fmla="*/ 70 h 110"/>
                  <a:gd name="T22" fmla="*/ 16 w 90"/>
                  <a:gd name="T23" fmla="*/ 38 h 110"/>
                  <a:gd name="T24" fmla="*/ 49 w 90"/>
                  <a:gd name="T25" fmla="*/ 17 h 110"/>
                  <a:gd name="T26" fmla="*/ 70 w 90"/>
                  <a:gd name="T27" fmla="*/ 4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110">
                    <a:moveTo>
                      <a:pt x="90" y="104"/>
                    </a:moveTo>
                    <a:cubicBezTo>
                      <a:pt x="71" y="73"/>
                      <a:pt x="71" y="73"/>
                      <a:pt x="71" y="73"/>
                    </a:cubicBezTo>
                    <a:cubicBezTo>
                      <a:pt x="77" y="67"/>
                      <a:pt x="81" y="60"/>
                      <a:pt x="83" y="51"/>
                    </a:cubicBezTo>
                    <a:cubicBezTo>
                      <a:pt x="87" y="29"/>
                      <a:pt x="73" y="8"/>
                      <a:pt x="51" y="4"/>
                    </a:cubicBezTo>
                    <a:cubicBezTo>
                      <a:pt x="29" y="0"/>
                      <a:pt x="8" y="14"/>
                      <a:pt x="4" y="36"/>
                    </a:cubicBezTo>
                    <a:cubicBezTo>
                      <a:pt x="0" y="58"/>
                      <a:pt x="14" y="79"/>
                      <a:pt x="36" y="83"/>
                    </a:cubicBezTo>
                    <a:cubicBezTo>
                      <a:pt x="44" y="85"/>
                      <a:pt x="53" y="83"/>
                      <a:pt x="60" y="80"/>
                    </a:cubicBezTo>
                    <a:cubicBezTo>
                      <a:pt x="79" y="110"/>
                      <a:pt x="79" y="110"/>
                      <a:pt x="79" y="110"/>
                    </a:cubicBezTo>
                    <a:lnTo>
                      <a:pt x="90" y="104"/>
                    </a:lnTo>
                    <a:close/>
                    <a:moveTo>
                      <a:pt x="70" y="49"/>
                    </a:moveTo>
                    <a:cubicBezTo>
                      <a:pt x="67" y="63"/>
                      <a:pt x="53" y="73"/>
                      <a:pt x="38" y="70"/>
                    </a:cubicBezTo>
                    <a:cubicBezTo>
                      <a:pt x="23" y="68"/>
                      <a:pt x="14" y="53"/>
                      <a:pt x="16" y="38"/>
                    </a:cubicBezTo>
                    <a:cubicBezTo>
                      <a:pt x="19" y="24"/>
                      <a:pt x="34" y="14"/>
                      <a:pt x="49" y="17"/>
                    </a:cubicBezTo>
                    <a:cubicBezTo>
                      <a:pt x="63" y="19"/>
                      <a:pt x="73" y="34"/>
                      <a:pt x="70" y="49"/>
                    </a:cubicBezTo>
                    <a:close/>
                  </a:path>
                </a:pathLst>
              </a:custGeom>
              <a:solidFill>
                <a:srgbClr val="8CB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57"/>
              <p:cNvSpPr/>
              <p:nvPr/>
            </p:nvSpPr>
            <p:spPr bwMode="auto">
              <a:xfrm>
                <a:off x="8455025" y="1873250"/>
                <a:ext cx="104775" cy="112712"/>
              </a:xfrm>
              <a:custGeom>
                <a:avLst/>
                <a:gdLst>
                  <a:gd name="T0" fmla="*/ 49 w 59"/>
                  <a:gd name="T1" fmla="*/ 11 h 63"/>
                  <a:gd name="T2" fmla="*/ 11 w 59"/>
                  <a:gd name="T3" fmla="*/ 11 h 63"/>
                  <a:gd name="T4" fmla="*/ 10 w 59"/>
                  <a:gd name="T5" fmla="*/ 52 h 63"/>
                  <a:gd name="T6" fmla="*/ 48 w 59"/>
                  <a:gd name="T7" fmla="*/ 52 h 63"/>
                  <a:gd name="T8" fmla="*/ 49 w 59"/>
                  <a:gd name="T9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3">
                    <a:moveTo>
                      <a:pt x="49" y="11"/>
                    </a:moveTo>
                    <a:cubicBezTo>
                      <a:pt x="39" y="0"/>
                      <a:pt x="22" y="0"/>
                      <a:pt x="11" y="11"/>
                    </a:cubicBezTo>
                    <a:cubicBezTo>
                      <a:pt x="0" y="22"/>
                      <a:pt x="0" y="40"/>
                      <a:pt x="10" y="52"/>
                    </a:cubicBezTo>
                    <a:cubicBezTo>
                      <a:pt x="20" y="63"/>
                      <a:pt x="37" y="63"/>
                      <a:pt x="48" y="52"/>
                    </a:cubicBezTo>
                    <a:cubicBezTo>
                      <a:pt x="59" y="41"/>
                      <a:pt x="59" y="22"/>
                      <a:pt x="49" y="11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58"/>
              <p:cNvSpPr/>
              <p:nvPr/>
            </p:nvSpPr>
            <p:spPr bwMode="auto">
              <a:xfrm>
                <a:off x="8486775" y="1270000"/>
                <a:ext cx="301625" cy="649287"/>
              </a:xfrm>
              <a:custGeom>
                <a:avLst/>
                <a:gdLst>
                  <a:gd name="T0" fmla="*/ 49 w 170"/>
                  <a:gd name="T1" fmla="*/ 367 h 367"/>
                  <a:gd name="T2" fmla="*/ 0 w 170"/>
                  <a:gd name="T3" fmla="*/ 334 h 367"/>
                  <a:gd name="T4" fmla="*/ 108 w 170"/>
                  <a:gd name="T5" fmla="*/ 176 h 367"/>
                  <a:gd name="T6" fmla="*/ 80 w 170"/>
                  <a:gd name="T7" fmla="*/ 11 h 367"/>
                  <a:gd name="T8" fmla="*/ 138 w 170"/>
                  <a:gd name="T9" fmla="*/ 0 h 367"/>
                  <a:gd name="T10" fmla="*/ 169 w 170"/>
                  <a:gd name="T11" fmla="*/ 178 h 367"/>
                  <a:gd name="T12" fmla="*/ 164 w 170"/>
                  <a:gd name="T13" fmla="*/ 199 h 367"/>
                  <a:gd name="T14" fmla="*/ 49 w 170"/>
                  <a:gd name="T1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367">
                    <a:moveTo>
                      <a:pt x="49" y="367"/>
                    </a:moveTo>
                    <a:cubicBezTo>
                      <a:pt x="0" y="334"/>
                      <a:pt x="0" y="334"/>
                      <a:pt x="0" y="334"/>
                    </a:cubicBezTo>
                    <a:cubicBezTo>
                      <a:pt x="108" y="176"/>
                      <a:pt x="108" y="176"/>
                      <a:pt x="108" y="176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69" y="178"/>
                      <a:pt x="169" y="178"/>
                      <a:pt x="169" y="178"/>
                    </a:cubicBezTo>
                    <a:cubicBezTo>
                      <a:pt x="170" y="185"/>
                      <a:pt x="168" y="193"/>
                      <a:pt x="164" y="199"/>
                    </a:cubicBezTo>
                    <a:lnTo>
                      <a:pt x="49" y="367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任意多边形: 形状 80"/>
              <p:cNvSpPr/>
              <p:nvPr/>
            </p:nvSpPr>
            <p:spPr bwMode="auto">
              <a:xfrm flipH="1">
                <a:off x="8472189" y="1100733"/>
                <a:ext cx="117373" cy="183064"/>
              </a:xfrm>
              <a:custGeom>
                <a:avLst/>
                <a:gdLst>
                  <a:gd name="connsiteX0" fmla="*/ 117373 w 117373"/>
                  <a:gd name="connsiteY0" fmla="*/ 0 h 183064"/>
                  <a:gd name="connsiteX1" fmla="*/ 43443 w 117373"/>
                  <a:gd name="connsiteY1" fmla="*/ 183064 h 183064"/>
                  <a:gd name="connsiteX2" fmla="*/ 19123 w 117373"/>
                  <a:gd name="connsiteY2" fmla="*/ 159797 h 183064"/>
                  <a:gd name="connsiteX3" fmla="*/ 1312 w 117373"/>
                  <a:gd name="connsiteY3" fmla="*/ 83655 h 183064"/>
                  <a:gd name="connsiteX4" fmla="*/ 77704 w 117373"/>
                  <a:gd name="connsiteY4" fmla="*/ 1502 h 1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73" h="183064">
                    <a:moveTo>
                      <a:pt x="117373" y="0"/>
                    </a:moveTo>
                    <a:lnTo>
                      <a:pt x="43443" y="183064"/>
                    </a:lnTo>
                    <a:lnTo>
                      <a:pt x="19123" y="159797"/>
                    </a:lnTo>
                    <a:cubicBezTo>
                      <a:pt x="3983" y="138424"/>
                      <a:pt x="-3141" y="111262"/>
                      <a:pt x="1312" y="83655"/>
                    </a:cubicBezTo>
                    <a:cubicBezTo>
                      <a:pt x="7991" y="42245"/>
                      <a:pt x="38715" y="10853"/>
                      <a:pt x="77704" y="1502"/>
                    </a:cubicBezTo>
                    <a:close/>
                  </a:path>
                </a:pathLst>
              </a:custGeom>
              <a:solidFill>
                <a:srgbClr val="0720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51"/>
              <p:cNvSpPr/>
              <p:nvPr/>
            </p:nvSpPr>
            <p:spPr bwMode="auto">
              <a:xfrm>
                <a:off x="8494713" y="1149350"/>
                <a:ext cx="61913" cy="63500"/>
              </a:xfrm>
              <a:custGeom>
                <a:avLst/>
                <a:gdLst>
                  <a:gd name="T0" fmla="*/ 5 w 35"/>
                  <a:gd name="T1" fmla="*/ 28 h 36"/>
                  <a:gd name="T2" fmla="*/ 28 w 35"/>
                  <a:gd name="T3" fmla="*/ 30 h 36"/>
                  <a:gd name="T4" fmla="*/ 30 w 35"/>
                  <a:gd name="T5" fmla="*/ 8 h 36"/>
                  <a:gd name="T6" fmla="*/ 7 w 35"/>
                  <a:gd name="T7" fmla="*/ 6 h 36"/>
                  <a:gd name="T8" fmla="*/ 5 w 35"/>
                  <a:gd name="T9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5" y="28"/>
                    </a:moveTo>
                    <a:cubicBezTo>
                      <a:pt x="11" y="35"/>
                      <a:pt x="21" y="36"/>
                      <a:pt x="28" y="30"/>
                    </a:cubicBezTo>
                    <a:cubicBezTo>
                      <a:pt x="34" y="24"/>
                      <a:pt x="35" y="14"/>
                      <a:pt x="30" y="8"/>
                    </a:cubicBezTo>
                    <a:cubicBezTo>
                      <a:pt x="24" y="1"/>
                      <a:pt x="14" y="0"/>
                      <a:pt x="7" y="6"/>
                    </a:cubicBezTo>
                    <a:cubicBezTo>
                      <a:pt x="1" y="11"/>
                      <a:pt x="0" y="21"/>
                      <a:pt x="5" y="28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85854" y="148769"/>
            <a:ext cx="498951" cy="498614"/>
          </a:xfrm>
          <a:prstGeom prst="ellipse">
            <a:avLst/>
          </a:prstGeom>
          <a:solidFill>
            <a:srgbClr val="F7C8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6285" y="137795"/>
            <a:ext cx="104698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  <a:sym typeface="+mn-ea"/>
              </a:rPr>
              <a:t>拟解决问题1</a:t>
            </a:r>
            <a:r>
              <a:rPr lang="zh-CN" altLang="en-US" sz="2800" b="1" dirty="0">
                <a:solidFill>
                  <a:schemeClr val="tx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.</a:t>
            </a:r>
            <a:r>
              <a:rPr sz="2800" b="1">
                <a:solidFill>
                  <a:schemeClr val="tx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提升学生核心素养</a:t>
            </a:r>
            <a:endParaRPr sz="2800" b="1">
              <a:solidFill>
                <a:schemeClr val="tx1"/>
              </a:solidFill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</a:endParaRPr>
          </a:p>
        </p:txBody>
      </p:sp>
      <p:sp>
        <p:nvSpPr>
          <p:cNvPr id="6" name="直角三角形 6"/>
          <p:cNvSpPr/>
          <p:nvPr/>
        </p:nvSpPr>
        <p:spPr>
          <a:xfrm flipH="1">
            <a:off x="11625941" y="6291943"/>
            <a:ext cx="566057" cy="566057"/>
          </a:xfrm>
          <a:custGeom>
            <a:avLst/>
            <a:gdLst>
              <a:gd name="connsiteX0" fmla="*/ 0 w 566057"/>
              <a:gd name="connsiteY0" fmla="*/ 566057 h 566057"/>
              <a:gd name="connsiteX1" fmla="*/ 0 w 566057"/>
              <a:gd name="connsiteY1" fmla="*/ 0 h 566057"/>
              <a:gd name="connsiteX2" fmla="*/ 566057 w 566057"/>
              <a:gd name="connsiteY2" fmla="*/ 566057 h 566057"/>
              <a:gd name="connsiteX3" fmla="*/ 0 w 566057"/>
              <a:gd name="connsiteY3" fmla="*/ 566057 h 566057"/>
              <a:gd name="connsiteX0-1" fmla="*/ 0 w 566057"/>
              <a:gd name="connsiteY0-2" fmla="*/ 566057 h 566057"/>
              <a:gd name="connsiteX1-3" fmla="*/ 0 w 566057"/>
              <a:gd name="connsiteY1-4" fmla="*/ 0 h 566057"/>
              <a:gd name="connsiteX2-5" fmla="*/ 566057 w 566057"/>
              <a:gd name="connsiteY2-6" fmla="*/ 566057 h 566057"/>
              <a:gd name="connsiteX3-7" fmla="*/ 0 w 566057"/>
              <a:gd name="connsiteY3-8" fmla="*/ 566057 h 566057"/>
              <a:gd name="connsiteX0-9" fmla="*/ 0 w 566057"/>
              <a:gd name="connsiteY0-10" fmla="*/ 566057 h 566057"/>
              <a:gd name="connsiteX1-11" fmla="*/ 0 w 566057"/>
              <a:gd name="connsiteY1-12" fmla="*/ 0 h 566057"/>
              <a:gd name="connsiteX2-13" fmla="*/ 566057 w 566057"/>
              <a:gd name="connsiteY2-14" fmla="*/ 566057 h 566057"/>
              <a:gd name="connsiteX3-15" fmla="*/ 0 w 566057"/>
              <a:gd name="connsiteY3-16" fmla="*/ 566057 h 5660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66057" h="566057">
                <a:moveTo>
                  <a:pt x="0" y="566057"/>
                </a:moveTo>
                <a:lnTo>
                  <a:pt x="0" y="0"/>
                </a:lnTo>
                <a:cubicBezTo>
                  <a:pt x="161185" y="346815"/>
                  <a:pt x="208929" y="446123"/>
                  <a:pt x="566057" y="566057"/>
                </a:cubicBezTo>
                <a:lnTo>
                  <a:pt x="0" y="566057"/>
                </a:lnTo>
                <a:close/>
              </a:path>
            </a:pathLst>
          </a:custGeom>
          <a:solidFill>
            <a:srgbClr val="F7C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114300" y="76200"/>
            <a:ext cx="11976100" cy="6718300"/>
          </a:xfrm>
          <a:prstGeom prst="roundRect">
            <a:avLst>
              <a:gd name="adj" fmla="val 4674"/>
            </a:avLst>
          </a:prstGeom>
          <a:noFill/>
          <a:ln w="19050">
            <a:solidFill>
              <a:srgbClr val="BA9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1737977" y="5845279"/>
            <a:ext cx="352423" cy="954664"/>
            <a:chOff x="11045825" y="2670175"/>
            <a:chExt cx="627063" cy="1698625"/>
          </a:xfrm>
        </p:grpSpPr>
        <p:sp>
          <p:nvSpPr>
            <p:cNvPr id="9" name="Freeform 13"/>
            <p:cNvSpPr/>
            <p:nvPr/>
          </p:nvSpPr>
          <p:spPr bwMode="auto">
            <a:xfrm>
              <a:off x="11045825" y="2670175"/>
              <a:ext cx="627063" cy="1336675"/>
            </a:xfrm>
            <a:custGeom>
              <a:avLst/>
              <a:gdLst>
                <a:gd name="T0" fmla="*/ 39 w 354"/>
                <a:gd name="T1" fmla="*/ 467 h 754"/>
                <a:gd name="T2" fmla="*/ 38 w 354"/>
                <a:gd name="T3" fmla="*/ 467 h 754"/>
                <a:gd name="T4" fmla="*/ 50 w 354"/>
                <a:gd name="T5" fmla="*/ 380 h 754"/>
                <a:gd name="T6" fmla="*/ 50 w 354"/>
                <a:gd name="T7" fmla="*/ 380 h 754"/>
                <a:gd name="T8" fmla="*/ 48 w 354"/>
                <a:gd name="T9" fmla="*/ 376 h 754"/>
                <a:gd name="T10" fmla="*/ 48 w 354"/>
                <a:gd name="T11" fmla="*/ 376 h 754"/>
                <a:gd name="T12" fmla="*/ 33 w 354"/>
                <a:gd name="T13" fmla="*/ 311 h 754"/>
                <a:gd name="T14" fmla="*/ 75 w 354"/>
                <a:gd name="T15" fmla="*/ 209 h 754"/>
                <a:gd name="T16" fmla="*/ 81 w 354"/>
                <a:gd name="T17" fmla="*/ 136 h 754"/>
                <a:gd name="T18" fmla="*/ 81 w 354"/>
                <a:gd name="T19" fmla="*/ 136 h 754"/>
                <a:gd name="T20" fmla="*/ 75 w 354"/>
                <a:gd name="T21" fmla="*/ 102 h 754"/>
                <a:gd name="T22" fmla="*/ 177 w 354"/>
                <a:gd name="T23" fmla="*/ 0 h 754"/>
                <a:gd name="T24" fmla="*/ 278 w 354"/>
                <a:gd name="T25" fmla="*/ 102 h 754"/>
                <a:gd name="T26" fmla="*/ 272 w 354"/>
                <a:gd name="T27" fmla="*/ 136 h 754"/>
                <a:gd name="T28" fmla="*/ 272 w 354"/>
                <a:gd name="T29" fmla="*/ 136 h 754"/>
                <a:gd name="T30" fmla="*/ 278 w 354"/>
                <a:gd name="T31" fmla="*/ 209 h 754"/>
                <a:gd name="T32" fmla="*/ 320 w 354"/>
                <a:gd name="T33" fmla="*/ 311 h 754"/>
                <a:gd name="T34" fmla="*/ 305 w 354"/>
                <a:gd name="T35" fmla="*/ 376 h 754"/>
                <a:gd name="T36" fmla="*/ 305 w 354"/>
                <a:gd name="T37" fmla="*/ 376 h 754"/>
                <a:gd name="T38" fmla="*/ 305 w 354"/>
                <a:gd name="T39" fmla="*/ 377 h 754"/>
                <a:gd name="T40" fmla="*/ 302 w 354"/>
                <a:gd name="T41" fmla="*/ 381 h 754"/>
                <a:gd name="T42" fmla="*/ 311 w 354"/>
                <a:gd name="T43" fmla="*/ 463 h 754"/>
                <a:gd name="T44" fmla="*/ 314 w 354"/>
                <a:gd name="T45" fmla="*/ 466 h 754"/>
                <a:gd name="T46" fmla="*/ 315 w 354"/>
                <a:gd name="T47" fmla="*/ 467 h 754"/>
                <a:gd name="T48" fmla="*/ 315 w 354"/>
                <a:gd name="T49" fmla="*/ 467 h 754"/>
                <a:gd name="T50" fmla="*/ 354 w 354"/>
                <a:gd name="T51" fmla="*/ 577 h 754"/>
                <a:gd name="T52" fmla="*/ 177 w 354"/>
                <a:gd name="T53" fmla="*/ 754 h 754"/>
                <a:gd name="T54" fmla="*/ 0 w 354"/>
                <a:gd name="T55" fmla="*/ 577 h 754"/>
                <a:gd name="T56" fmla="*/ 39 w 354"/>
                <a:gd name="T57" fmla="*/ 46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4" h="754">
                  <a:moveTo>
                    <a:pt x="39" y="467"/>
                  </a:moveTo>
                  <a:cubicBezTo>
                    <a:pt x="38" y="467"/>
                    <a:pt x="38" y="467"/>
                    <a:pt x="38" y="467"/>
                  </a:cubicBezTo>
                  <a:cubicBezTo>
                    <a:pt x="73" y="431"/>
                    <a:pt x="56" y="392"/>
                    <a:pt x="50" y="380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9" y="377"/>
                    <a:pt x="48" y="376"/>
                    <a:pt x="48" y="376"/>
                  </a:cubicBezTo>
                  <a:cubicBezTo>
                    <a:pt x="48" y="376"/>
                    <a:pt x="48" y="376"/>
                    <a:pt x="48" y="376"/>
                  </a:cubicBezTo>
                  <a:cubicBezTo>
                    <a:pt x="39" y="356"/>
                    <a:pt x="33" y="334"/>
                    <a:pt x="33" y="311"/>
                  </a:cubicBezTo>
                  <a:cubicBezTo>
                    <a:pt x="33" y="271"/>
                    <a:pt x="49" y="235"/>
                    <a:pt x="75" y="209"/>
                  </a:cubicBezTo>
                  <a:cubicBezTo>
                    <a:pt x="99" y="178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77" y="125"/>
                    <a:pt x="75" y="114"/>
                    <a:pt x="75" y="102"/>
                  </a:cubicBezTo>
                  <a:cubicBezTo>
                    <a:pt x="75" y="46"/>
                    <a:pt x="121" y="0"/>
                    <a:pt x="177" y="0"/>
                  </a:cubicBezTo>
                  <a:cubicBezTo>
                    <a:pt x="233" y="0"/>
                    <a:pt x="278" y="46"/>
                    <a:pt x="278" y="102"/>
                  </a:cubicBezTo>
                  <a:cubicBezTo>
                    <a:pt x="278" y="114"/>
                    <a:pt x="276" y="125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54" y="178"/>
                    <a:pt x="278" y="209"/>
                  </a:cubicBezTo>
                  <a:cubicBezTo>
                    <a:pt x="304" y="235"/>
                    <a:pt x="320" y="271"/>
                    <a:pt x="320" y="311"/>
                  </a:cubicBezTo>
                  <a:cubicBezTo>
                    <a:pt x="320" y="334"/>
                    <a:pt x="315" y="356"/>
                    <a:pt x="305" y="376"/>
                  </a:cubicBezTo>
                  <a:cubicBezTo>
                    <a:pt x="305" y="376"/>
                    <a:pt x="305" y="376"/>
                    <a:pt x="305" y="376"/>
                  </a:cubicBezTo>
                  <a:cubicBezTo>
                    <a:pt x="305" y="376"/>
                    <a:pt x="305" y="376"/>
                    <a:pt x="305" y="377"/>
                  </a:cubicBezTo>
                  <a:cubicBezTo>
                    <a:pt x="304" y="378"/>
                    <a:pt x="303" y="380"/>
                    <a:pt x="302" y="381"/>
                  </a:cubicBezTo>
                  <a:cubicBezTo>
                    <a:pt x="296" y="395"/>
                    <a:pt x="283" y="430"/>
                    <a:pt x="311" y="463"/>
                  </a:cubicBezTo>
                  <a:cubicBezTo>
                    <a:pt x="312" y="464"/>
                    <a:pt x="313" y="465"/>
                    <a:pt x="314" y="466"/>
                  </a:cubicBezTo>
                  <a:cubicBezTo>
                    <a:pt x="314" y="466"/>
                    <a:pt x="314" y="466"/>
                    <a:pt x="315" y="467"/>
                  </a:cubicBezTo>
                  <a:cubicBezTo>
                    <a:pt x="315" y="467"/>
                    <a:pt x="315" y="467"/>
                    <a:pt x="315" y="467"/>
                  </a:cubicBezTo>
                  <a:cubicBezTo>
                    <a:pt x="339" y="497"/>
                    <a:pt x="354" y="535"/>
                    <a:pt x="354" y="577"/>
                  </a:cubicBezTo>
                  <a:cubicBezTo>
                    <a:pt x="354" y="675"/>
                    <a:pt x="274" y="754"/>
                    <a:pt x="177" y="754"/>
                  </a:cubicBezTo>
                  <a:cubicBezTo>
                    <a:pt x="79" y="754"/>
                    <a:pt x="0" y="675"/>
                    <a:pt x="0" y="577"/>
                  </a:cubicBezTo>
                  <a:cubicBezTo>
                    <a:pt x="0" y="535"/>
                    <a:pt x="14" y="497"/>
                    <a:pt x="39" y="467"/>
                  </a:cubicBezTo>
                  <a:close/>
                </a:path>
              </a:pathLst>
            </a:custGeom>
            <a:solidFill>
              <a:srgbClr val="00C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11244263" y="3060700"/>
              <a:ext cx="228600" cy="1296987"/>
            </a:xfrm>
            <a:custGeom>
              <a:avLst/>
              <a:gdLst>
                <a:gd name="T0" fmla="*/ 13 w 129"/>
                <a:gd name="T1" fmla="*/ 342 h 732"/>
                <a:gd name="T2" fmla="*/ 56 w 129"/>
                <a:gd name="T3" fmla="*/ 385 h 732"/>
                <a:gd name="T4" fmla="*/ 56 w 129"/>
                <a:gd name="T5" fmla="*/ 234 h 732"/>
                <a:gd name="T6" fmla="*/ 3 w 129"/>
                <a:gd name="T7" fmla="*/ 182 h 732"/>
                <a:gd name="T8" fmla="*/ 3 w 129"/>
                <a:gd name="T9" fmla="*/ 172 h 732"/>
                <a:gd name="T10" fmla="*/ 13 w 129"/>
                <a:gd name="T11" fmla="*/ 172 h 732"/>
                <a:gd name="T12" fmla="*/ 56 w 129"/>
                <a:gd name="T13" fmla="*/ 215 h 732"/>
                <a:gd name="T14" fmla="*/ 56 w 129"/>
                <a:gd name="T15" fmla="*/ 7 h 732"/>
                <a:gd name="T16" fmla="*/ 63 w 129"/>
                <a:gd name="T17" fmla="*/ 0 h 732"/>
                <a:gd name="T18" fmla="*/ 70 w 129"/>
                <a:gd name="T19" fmla="*/ 7 h 732"/>
                <a:gd name="T20" fmla="*/ 70 w 129"/>
                <a:gd name="T21" fmla="*/ 132 h 732"/>
                <a:gd name="T22" fmla="*/ 112 w 129"/>
                <a:gd name="T23" fmla="*/ 90 h 732"/>
                <a:gd name="T24" fmla="*/ 122 w 129"/>
                <a:gd name="T25" fmla="*/ 90 h 732"/>
                <a:gd name="T26" fmla="*/ 122 w 129"/>
                <a:gd name="T27" fmla="*/ 100 h 732"/>
                <a:gd name="T28" fmla="*/ 70 w 129"/>
                <a:gd name="T29" fmla="*/ 152 h 732"/>
                <a:gd name="T30" fmla="*/ 70 w 129"/>
                <a:gd name="T31" fmla="*/ 303 h 732"/>
                <a:gd name="T32" fmla="*/ 117 w 129"/>
                <a:gd name="T33" fmla="*/ 256 h 732"/>
                <a:gd name="T34" fmla="*/ 127 w 129"/>
                <a:gd name="T35" fmla="*/ 256 h 732"/>
                <a:gd name="T36" fmla="*/ 127 w 129"/>
                <a:gd name="T37" fmla="*/ 266 h 732"/>
                <a:gd name="T38" fmla="*/ 70 w 129"/>
                <a:gd name="T39" fmla="*/ 323 h 732"/>
                <a:gd name="T40" fmla="*/ 70 w 129"/>
                <a:gd name="T41" fmla="*/ 725 h 732"/>
                <a:gd name="T42" fmla="*/ 63 w 129"/>
                <a:gd name="T43" fmla="*/ 732 h 732"/>
                <a:gd name="T44" fmla="*/ 56 w 129"/>
                <a:gd name="T45" fmla="*/ 725 h 732"/>
                <a:gd name="T46" fmla="*/ 56 w 129"/>
                <a:gd name="T47" fmla="*/ 405 h 732"/>
                <a:gd name="T48" fmla="*/ 3 w 129"/>
                <a:gd name="T49" fmla="*/ 352 h 732"/>
                <a:gd name="T50" fmla="*/ 3 w 129"/>
                <a:gd name="T51" fmla="*/ 342 h 732"/>
                <a:gd name="T52" fmla="*/ 13 w 129"/>
                <a:gd name="T53" fmla="*/ 34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732">
                  <a:moveTo>
                    <a:pt x="13" y="342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0" y="179"/>
                    <a:pt x="0" y="175"/>
                    <a:pt x="3" y="172"/>
                  </a:cubicBezTo>
                  <a:cubicBezTo>
                    <a:pt x="5" y="169"/>
                    <a:pt x="10" y="169"/>
                    <a:pt x="13" y="172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9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5" y="87"/>
                    <a:pt x="119" y="87"/>
                    <a:pt x="122" y="90"/>
                  </a:cubicBezTo>
                  <a:cubicBezTo>
                    <a:pt x="125" y="93"/>
                    <a:pt x="125" y="97"/>
                    <a:pt x="122" y="100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9" y="253"/>
                    <a:pt x="124" y="253"/>
                    <a:pt x="127" y="256"/>
                  </a:cubicBezTo>
                  <a:cubicBezTo>
                    <a:pt x="129" y="259"/>
                    <a:pt x="129" y="263"/>
                    <a:pt x="127" y="266"/>
                  </a:cubicBezTo>
                  <a:cubicBezTo>
                    <a:pt x="70" y="323"/>
                    <a:pt x="70" y="323"/>
                    <a:pt x="70" y="323"/>
                  </a:cubicBezTo>
                  <a:cubicBezTo>
                    <a:pt x="70" y="725"/>
                    <a:pt x="70" y="725"/>
                    <a:pt x="70" y="725"/>
                  </a:cubicBezTo>
                  <a:cubicBezTo>
                    <a:pt x="70" y="728"/>
                    <a:pt x="67" y="732"/>
                    <a:pt x="63" y="732"/>
                  </a:cubicBezTo>
                  <a:cubicBezTo>
                    <a:pt x="59" y="732"/>
                    <a:pt x="56" y="728"/>
                    <a:pt x="56" y="725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0" y="349"/>
                    <a:pt x="0" y="345"/>
                    <a:pt x="3" y="342"/>
                  </a:cubicBezTo>
                  <a:cubicBezTo>
                    <a:pt x="5" y="339"/>
                    <a:pt x="10" y="339"/>
                    <a:pt x="13" y="342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11228388" y="4340225"/>
              <a:ext cx="439738" cy="28575"/>
            </a:xfrm>
            <a:custGeom>
              <a:avLst/>
              <a:gdLst>
                <a:gd name="T0" fmla="*/ 240 w 248"/>
                <a:gd name="T1" fmla="*/ 16 h 16"/>
                <a:gd name="T2" fmla="*/ 8 w 248"/>
                <a:gd name="T3" fmla="*/ 16 h 16"/>
                <a:gd name="T4" fmla="*/ 0 w 248"/>
                <a:gd name="T5" fmla="*/ 8 h 16"/>
                <a:gd name="T6" fmla="*/ 8 w 248"/>
                <a:gd name="T7" fmla="*/ 0 h 16"/>
                <a:gd name="T8" fmla="*/ 240 w 248"/>
                <a:gd name="T9" fmla="*/ 0 h 16"/>
                <a:gd name="T10" fmla="*/ 248 w 248"/>
                <a:gd name="T11" fmla="*/ 8 h 16"/>
                <a:gd name="T12" fmla="*/ 240 w 24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6">
                  <a:moveTo>
                    <a:pt x="24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4" y="0"/>
                    <a:pt x="248" y="4"/>
                    <a:pt x="248" y="8"/>
                  </a:cubicBezTo>
                  <a:cubicBezTo>
                    <a:pt x="248" y="12"/>
                    <a:pt x="244" y="16"/>
                    <a:pt x="240" y="16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70" y="1216660"/>
            <a:ext cx="4736465" cy="47364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263130" y="2431415"/>
            <a:ext cx="309499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800">
                <a:latin typeface="文道楷体" panose="02010600040101010101" charset="-122"/>
                <a:ea typeface="文道楷体" panose="02010600040101010101" charset="-122"/>
              </a:rPr>
              <a:t>创新精神</a:t>
            </a:r>
            <a:endParaRPr lang="zh-CN" altLang="en-US" sz="4800">
              <a:latin typeface="文道楷体" panose="02010600040101010101" charset="-122"/>
              <a:ea typeface="文道楷体" panose="02010600040101010101" charset="-122"/>
            </a:endParaRPr>
          </a:p>
          <a:p>
            <a:pPr algn="ctr"/>
            <a:endParaRPr lang="zh-CN" altLang="en-US" sz="4800">
              <a:latin typeface="文道楷体" panose="02010600040101010101" charset="-122"/>
              <a:ea typeface="文道楷体" panose="02010600040101010101" charset="-122"/>
            </a:endParaRPr>
          </a:p>
          <a:p>
            <a:pPr algn="ctr"/>
            <a:r>
              <a:rPr lang="zh-CN" altLang="en-US" sz="4800">
                <a:latin typeface="文道楷体" panose="02010600040101010101" charset="-122"/>
                <a:ea typeface="文道楷体" panose="02010600040101010101" charset="-122"/>
              </a:rPr>
              <a:t>实践能力</a:t>
            </a:r>
            <a:endParaRPr lang="zh-CN" altLang="en-US" sz="4800">
              <a:latin typeface="文道楷体" panose="02010600040101010101" charset="-122"/>
              <a:ea typeface="文道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85854" y="148769"/>
            <a:ext cx="498951" cy="498614"/>
          </a:xfrm>
          <a:prstGeom prst="ellipse">
            <a:avLst/>
          </a:prstGeom>
          <a:solidFill>
            <a:srgbClr val="F7C8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6285" y="137795"/>
            <a:ext cx="104698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  <a:sym typeface="+mn-ea"/>
              </a:rPr>
              <a:t>拟解决问题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2.促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  <a:sym typeface="+mn-ea"/>
              </a:rPr>
              <a:t>进教师专业成长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方正清楷 简" panose="02000500000000000000" charset="-122"/>
              <a:ea typeface="方正清楷 简" panose="02000500000000000000" charset="-122"/>
              <a:cs typeface="方正清楷 简" panose="02000500000000000000" charset="-122"/>
              <a:sym typeface="+mn-ea"/>
            </a:endParaRPr>
          </a:p>
        </p:txBody>
      </p:sp>
      <p:sp>
        <p:nvSpPr>
          <p:cNvPr id="6" name="直角三角形 6"/>
          <p:cNvSpPr/>
          <p:nvPr/>
        </p:nvSpPr>
        <p:spPr>
          <a:xfrm flipH="1">
            <a:off x="11625941" y="6291943"/>
            <a:ext cx="566057" cy="566057"/>
          </a:xfrm>
          <a:custGeom>
            <a:avLst/>
            <a:gdLst>
              <a:gd name="connsiteX0" fmla="*/ 0 w 566057"/>
              <a:gd name="connsiteY0" fmla="*/ 566057 h 566057"/>
              <a:gd name="connsiteX1" fmla="*/ 0 w 566057"/>
              <a:gd name="connsiteY1" fmla="*/ 0 h 566057"/>
              <a:gd name="connsiteX2" fmla="*/ 566057 w 566057"/>
              <a:gd name="connsiteY2" fmla="*/ 566057 h 566057"/>
              <a:gd name="connsiteX3" fmla="*/ 0 w 566057"/>
              <a:gd name="connsiteY3" fmla="*/ 566057 h 566057"/>
              <a:gd name="connsiteX0-1" fmla="*/ 0 w 566057"/>
              <a:gd name="connsiteY0-2" fmla="*/ 566057 h 566057"/>
              <a:gd name="connsiteX1-3" fmla="*/ 0 w 566057"/>
              <a:gd name="connsiteY1-4" fmla="*/ 0 h 566057"/>
              <a:gd name="connsiteX2-5" fmla="*/ 566057 w 566057"/>
              <a:gd name="connsiteY2-6" fmla="*/ 566057 h 566057"/>
              <a:gd name="connsiteX3-7" fmla="*/ 0 w 566057"/>
              <a:gd name="connsiteY3-8" fmla="*/ 566057 h 566057"/>
              <a:gd name="connsiteX0-9" fmla="*/ 0 w 566057"/>
              <a:gd name="connsiteY0-10" fmla="*/ 566057 h 566057"/>
              <a:gd name="connsiteX1-11" fmla="*/ 0 w 566057"/>
              <a:gd name="connsiteY1-12" fmla="*/ 0 h 566057"/>
              <a:gd name="connsiteX2-13" fmla="*/ 566057 w 566057"/>
              <a:gd name="connsiteY2-14" fmla="*/ 566057 h 566057"/>
              <a:gd name="connsiteX3-15" fmla="*/ 0 w 566057"/>
              <a:gd name="connsiteY3-16" fmla="*/ 566057 h 5660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66057" h="566057">
                <a:moveTo>
                  <a:pt x="0" y="566057"/>
                </a:moveTo>
                <a:lnTo>
                  <a:pt x="0" y="0"/>
                </a:lnTo>
                <a:cubicBezTo>
                  <a:pt x="161185" y="346815"/>
                  <a:pt x="208929" y="446123"/>
                  <a:pt x="566057" y="566057"/>
                </a:cubicBezTo>
                <a:lnTo>
                  <a:pt x="0" y="566057"/>
                </a:lnTo>
                <a:close/>
              </a:path>
            </a:pathLst>
          </a:custGeom>
          <a:solidFill>
            <a:srgbClr val="F7C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114300" y="76200"/>
            <a:ext cx="11976100" cy="6718300"/>
          </a:xfrm>
          <a:prstGeom prst="roundRect">
            <a:avLst>
              <a:gd name="adj" fmla="val 4674"/>
            </a:avLst>
          </a:prstGeom>
          <a:noFill/>
          <a:ln w="19050">
            <a:solidFill>
              <a:srgbClr val="BA9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1737977" y="5845279"/>
            <a:ext cx="352423" cy="954664"/>
            <a:chOff x="11045825" y="2670175"/>
            <a:chExt cx="627063" cy="1698625"/>
          </a:xfrm>
        </p:grpSpPr>
        <p:sp>
          <p:nvSpPr>
            <p:cNvPr id="9" name="Freeform 13"/>
            <p:cNvSpPr/>
            <p:nvPr/>
          </p:nvSpPr>
          <p:spPr bwMode="auto">
            <a:xfrm>
              <a:off x="11045825" y="2670175"/>
              <a:ext cx="627063" cy="1336675"/>
            </a:xfrm>
            <a:custGeom>
              <a:avLst/>
              <a:gdLst>
                <a:gd name="T0" fmla="*/ 39 w 354"/>
                <a:gd name="T1" fmla="*/ 467 h 754"/>
                <a:gd name="T2" fmla="*/ 38 w 354"/>
                <a:gd name="T3" fmla="*/ 467 h 754"/>
                <a:gd name="T4" fmla="*/ 50 w 354"/>
                <a:gd name="T5" fmla="*/ 380 h 754"/>
                <a:gd name="T6" fmla="*/ 50 w 354"/>
                <a:gd name="T7" fmla="*/ 380 h 754"/>
                <a:gd name="T8" fmla="*/ 48 w 354"/>
                <a:gd name="T9" fmla="*/ 376 h 754"/>
                <a:gd name="T10" fmla="*/ 48 w 354"/>
                <a:gd name="T11" fmla="*/ 376 h 754"/>
                <a:gd name="T12" fmla="*/ 33 w 354"/>
                <a:gd name="T13" fmla="*/ 311 h 754"/>
                <a:gd name="T14" fmla="*/ 75 w 354"/>
                <a:gd name="T15" fmla="*/ 209 h 754"/>
                <a:gd name="T16" fmla="*/ 81 w 354"/>
                <a:gd name="T17" fmla="*/ 136 h 754"/>
                <a:gd name="T18" fmla="*/ 81 w 354"/>
                <a:gd name="T19" fmla="*/ 136 h 754"/>
                <a:gd name="T20" fmla="*/ 75 w 354"/>
                <a:gd name="T21" fmla="*/ 102 h 754"/>
                <a:gd name="T22" fmla="*/ 177 w 354"/>
                <a:gd name="T23" fmla="*/ 0 h 754"/>
                <a:gd name="T24" fmla="*/ 278 w 354"/>
                <a:gd name="T25" fmla="*/ 102 h 754"/>
                <a:gd name="T26" fmla="*/ 272 w 354"/>
                <a:gd name="T27" fmla="*/ 136 h 754"/>
                <a:gd name="T28" fmla="*/ 272 w 354"/>
                <a:gd name="T29" fmla="*/ 136 h 754"/>
                <a:gd name="T30" fmla="*/ 278 w 354"/>
                <a:gd name="T31" fmla="*/ 209 h 754"/>
                <a:gd name="T32" fmla="*/ 320 w 354"/>
                <a:gd name="T33" fmla="*/ 311 h 754"/>
                <a:gd name="T34" fmla="*/ 305 w 354"/>
                <a:gd name="T35" fmla="*/ 376 h 754"/>
                <a:gd name="T36" fmla="*/ 305 w 354"/>
                <a:gd name="T37" fmla="*/ 376 h 754"/>
                <a:gd name="T38" fmla="*/ 305 w 354"/>
                <a:gd name="T39" fmla="*/ 377 h 754"/>
                <a:gd name="T40" fmla="*/ 302 w 354"/>
                <a:gd name="T41" fmla="*/ 381 h 754"/>
                <a:gd name="T42" fmla="*/ 311 w 354"/>
                <a:gd name="T43" fmla="*/ 463 h 754"/>
                <a:gd name="T44" fmla="*/ 314 w 354"/>
                <a:gd name="T45" fmla="*/ 466 h 754"/>
                <a:gd name="T46" fmla="*/ 315 w 354"/>
                <a:gd name="T47" fmla="*/ 467 h 754"/>
                <a:gd name="T48" fmla="*/ 315 w 354"/>
                <a:gd name="T49" fmla="*/ 467 h 754"/>
                <a:gd name="T50" fmla="*/ 354 w 354"/>
                <a:gd name="T51" fmla="*/ 577 h 754"/>
                <a:gd name="T52" fmla="*/ 177 w 354"/>
                <a:gd name="T53" fmla="*/ 754 h 754"/>
                <a:gd name="T54" fmla="*/ 0 w 354"/>
                <a:gd name="T55" fmla="*/ 577 h 754"/>
                <a:gd name="T56" fmla="*/ 39 w 354"/>
                <a:gd name="T57" fmla="*/ 46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4" h="754">
                  <a:moveTo>
                    <a:pt x="39" y="467"/>
                  </a:moveTo>
                  <a:cubicBezTo>
                    <a:pt x="38" y="467"/>
                    <a:pt x="38" y="467"/>
                    <a:pt x="38" y="467"/>
                  </a:cubicBezTo>
                  <a:cubicBezTo>
                    <a:pt x="73" y="431"/>
                    <a:pt x="56" y="392"/>
                    <a:pt x="50" y="380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9" y="377"/>
                    <a:pt x="48" y="376"/>
                    <a:pt x="48" y="376"/>
                  </a:cubicBezTo>
                  <a:cubicBezTo>
                    <a:pt x="48" y="376"/>
                    <a:pt x="48" y="376"/>
                    <a:pt x="48" y="376"/>
                  </a:cubicBezTo>
                  <a:cubicBezTo>
                    <a:pt x="39" y="356"/>
                    <a:pt x="33" y="334"/>
                    <a:pt x="33" y="311"/>
                  </a:cubicBezTo>
                  <a:cubicBezTo>
                    <a:pt x="33" y="271"/>
                    <a:pt x="49" y="235"/>
                    <a:pt x="75" y="209"/>
                  </a:cubicBezTo>
                  <a:cubicBezTo>
                    <a:pt x="99" y="178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77" y="125"/>
                    <a:pt x="75" y="114"/>
                    <a:pt x="75" y="102"/>
                  </a:cubicBezTo>
                  <a:cubicBezTo>
                    <a:pt x="75" y="46"/>
                    <a:pt x="121" y="0"/>
                    <a:pt x="177" y="0"/>
                  </a:cubicBezTo>
                  <a:cubicBezTo>
                    <a:pt x="233" y="0"/>
                    <a:pt x="278" y="46"/>
                    <a:pt x="278" y="102"/>
                  </a:cubicBezTo>
                  <a:cubicBezTo>
                    <a:pt x="278" y="114"/>
                    <a:pt x="276" y="125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54" y="178"/>
                    <a:pt x="278" y="209"/>
                  </a:cubicBezTo>
                  <a:cubicBezTo>
                    <a:pt x="304" y="235"/>
                    <a:pt x="320" y="271"/>
                    <a:pt x="320" y="311"/>
                  </a:cubicBezTo>
                  <a:cubicBezTo>
                    <a:pt x="320" y="334"/>
                    <a:pt x="315" y="356"/>
                    <a:pt x="305" y="376"/>
                  </a:cubicBezTo>
                  <a:cubicBezTo>
                    <a:pt x="305" y="376"/>
                    <a:pt x="305" y="376"/>
                    <a:pt x="305" y="376"/>
                  </a:cubicBezTo>
                  <a:cubicBezTo>
                    <a:pt x="305" y="376"/>
                    <a:pt x="305" y="376"/>
                    <a:pt x="305" y="377"/>
                  </a:cubicBezTo>
                  <a:cubicBezTo>
                    <a:pt x="304" y="378"/>
                    <a:pt x="303" y="380"/>
                    <a:pt x="302" y="381"/>
                  </a:cubicBezTo>
                  <a:cubicBezTo>
                    <a:pt x="296" y="395"/>
                    <a:pt x="283" y="430"/>
                    <a:pt x="311" y="463"/>
                  </a:cubicBezTo>
                  <a:cubicBezTo>
                    <a:pt x="312" y="464"/>
                    <a:pt x="313" y="465"/>
                    <a:pt x="314" y="466"/>
                  </a:cubicBezTo>
                  <a:cubicBezTo>
                    <a:pt x="314" y="466"/>
                    <a:pt x="314" y="466"/>
                    <a:pt x="315" y="467"/>
                  </a:cubicBezTo>
                  <a:cubicBezTo>
                    <a:pt x="315" y="467"/>
                    <a:pt x="315" y="467"/>
                    <a:pt x="315" y="467"/>
                  </a:cubicBezTo>
                  <a:cubicBezTo>
                    <a:pt x="339" y="497"/>
                    <a:pt x="354" y="535"/>
                    <a:pt x="354" y="577"/>
                  </a:cubicBezTo>
                  <a:cubicBezTo>
                    <a:pt x="354" y="675"/>
                    <a:pt x="274" y="754"/>
                    <a:pt x="177" y="754"/>
                  </a:cubicBezTo>
                  <a:cubicBezTo>
                    <a:pt x="79" y="754"/>
                    <a:pt x="0" y="675"/>
                    <a:pt x="0" y="577"/>
                  </a:cubicBezTo>
                  <a:cubicBezTo>
                    <a:pt x="0" y="535"/>
                    <a:pt x="14" y="497"/>
                    <a:pt x="39" y="467"/>
                  </a:cubicBezTo>
                  <a:close/>
                </a:path>
              </a:pathLst>
            </a:custGeom>
            <a:solidFill>
              <a:srgbClr val="00C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11244263" y="3060700"/>
              <a:ext cx="228600" cy="1296987"/>
            </a:xfrm>
            <a:custGeom>
              <a:avLst/>
              <a:gdLst>
                <a:gd name="T0" fmla="*/ 13 w 129"/>
                <a:gd name="T1" fmla="*/ 342 h 732"/>
                <a:gd name="T2" fmla="*/ 56 w 129"/>
                <a:gd name="T3" fmla="*/ 385 h 732"/>
                <a:gd name="T4" fmla="*/ 56 w 129"/>
                <a:gd name="T5" fmla="*/ 234 h 732"/>
                <a:gd name="T6" fmla="*/ 3 w 129"/>
                <a:gd name="T7" fmla="*/ 182 h 732"/>
                <a:gd name="T8" fmla="*/ 3 w 129"/>
                <a:gd name="T9" fmla="*/ 172 h 732"/>
                <a:gd name="T10" fmla="*/ 13 w 129"/>
                <a:gd name="T11" fmla="*/ 172 h 732"/>
                <a:gd name="T12" fmla="*/ 56 w 129"/>
                <a:gd name="T13" fmla="*/ 215 h 732"/>
                <a:gd name="T14" fmla="*/ 56 w 129"/>
                <a:gd name="T15" fmla="*/ 7 h 732"/>
                <a:gd name="T16" fmla="*/ 63 w 129"/>
                <a:gd name="T17" fmla="*/ 0 h 732"/>
                <a:gd name="T18" fmla="*/ 70 w 129"/>
                <a:gd name="T19" fmla="*/ 7 h 732"/>
                <a:gd name="T20" fmla="*/ 70 w 129"/>
                <a:gd name="T21" fmla="*/ 132 h 732"/>
                <a:gd name="T22" fmla="*/ 112 w 129"/>
                <a:gd name="T23" fmla="*/ 90 h 732"/>
                <a:gd name="T24" fmla="*/ 122 w 129"/>
                <a:gd name="T25" fmla="*/ 90 h 732"/>
                <a:gd name="T26" fmla="*/ 122 w 129"/>
                <a:gd name="T27" fmla="*/ 100 h 732"/>
                <a:gd name="T28" fmla="*/ 70 w 129"/>
                <a:gd name="T29" fmla="*/ 152 h 732"/>
                <a:gd name="T30" fmla="*/ 70 w 129"/>
                <a:gd name="T31" fmla="*/ 303 h 732"/>
                <a:gd name="T32" fmla="*/ 117 w 129"/>
                <a:gd name="T33" fmla="*/ 256 h 732"/>
                <a:gd name="T34" fmla="*/ 127 w 129"/>
                <a:gd name="T35" fmla="*/ 256 h 732"/>
                <a:gd name="T36" fmla="*/ 127 w 129"/>
                <a:gd name="T37" fmla="*/ 266 h 732"/>
                <a:gd name="T38" fmla="*/ 70 w 129"/>
                <a:gd name="T39" fmla="*/ 323 h 732"/>
                <a:gd name="T40" fmla="*/ 70 w 129"/>
                <a:gd name="T41" fmla="*/ 725 h 732"/>
                <a:gd name="T42" fmla="*/ 63 w 129"/>
                <a:gd name="T43" fmla="*/ 732 h 732"/>
                <a:gd name="T44" fmla="*/ 56 w 129"/>
                <a:gd name="T45" fmla="*/ 725 h 732"/>
                <a:gd name="T46" fmla="*/ 56 w 129"/>
                <a:gd name="T47" fmla="*/ 405 h 732"/>
                <a:gd name="T48" fmla="*/ 3 w 129"/>
                <a:gd name="T49" fmla="*/ 352 h 732"/>
                <a:gd name="T50" fmla="*/ 3 w 129"/>
                <a:gd name="T51" fmla="*/ 342 h 732"/>
                <a:gd name="T52" fmla="*/ 13 w 129"/>
                <a:gd name="T53" fmla="*/ 34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732">
                  <a:moveTo>
                    <a:pt x="13" y="342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0" y="179"/>
                    <a:pt x="0" y="175"/>
                    <a:pt x="3" y="172"/>
                  </a:cubicBezTo>
                  <a:cubicBezTo>
                    <a:pt x="5" y="169"/>
                    <a:pt x="10" y="169"/>
                    <a:pt x="13" y="172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9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5" y="87"/>
                    <a:pt x="119" y="87"/>
                    <a:pt x="122" y="90"/>
                  </a:cubicBezTo>
                  <a:cubicBezTo>
                    <a:pt x="125" y="93"/>
                    <a:pt x="125" y="97"/>
                    <a:pt x="122" y="100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9" y="253"/>
                    <a:pt x="124" y="253"/>
                    <a:pt x="127" y="256"/>
                  </a:cubicBezTo>
                  <a:cubicBezTo>
                    <a:pt x="129" y="259"/>
                    <a:pt x="129" y="263"/>
                    <a:pt x="127" y="266"/>
                  </a:cubicBezTo>
                  <a:cubicBezTo>
                    <a:pt x="70" y="323"/>
                    <a:pt x="70" y="323"/>
                    <a:pt x="70" y="323"/>
                  </a:cubicBezTo>
                  <a:cubicBezTo>
                    <a:pt x="70" y="725"/>
                    <a:pt x="70" y="725"/>
                    <a:pt x="70" y="725"/>
                  </a:cubicBezTo>
                  <a:cubicBezTo>
                    <a:pt x="70" y="728"/>
                    <a:pt x="67" y="732"/>
                    <a:pt x="63" y="732"/>
                  </a:cubicBezTo>
                  <a:cubicBezTo>
                    <a:pt x="59" y="732"/>
                    <a:pt x="56" y="728"/>
                    <a:pt x="56" y="725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0" y="349"/>
                    <a:pt x="0" y="345"/>
                    <a:pt x="3" y="342"/>
                  </a:cubicBezTo>
                  <a:cubicBezTo>
                    <a:pt x="5" y="339"/>
                    <a:pt x="10" y="339"/>
                    <a:pt x="13" y="342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11228388" y="4340225"/>
              <a:ext cx="439738" cy="28575"/>
            </a:xfrm>
            <a:custGeom>
              <a:avLst/>
              <a:gdLst>
                <a:gd name="T0" fmla="*/ 240 w 248"/>
                <a:gd name="T1" fmla="*/ 16 h 16"/>
                <a:gd name="T2" fmla="*/ 8 w 248"/>
                <a:gd name="T3" fmla="*/ 16 h 16"/>
                <a:gd name="T4" fmla="*/ 0 w 248"/>
                <a:gd name="T5" fmla="*/ 8 h 16"/>
                <a:gd name="T6" fmla="*/ 8 w 248"/>
                <a:gd name="T7" fmla="*/ 0 h 16"/>
                <a:gd name="T8" fmla="*/ 240 w 248"/>
                <a:gd name="T9" fmla="*/ 0 h 16"/>
                <a:gd name="T10" fmla="*/ 248 w 248"/>
                <a:gd name="T11" fmla="*/ 8 h 16"/>
                <a:gd name="T12" fmla="*/ 240 w 24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6">
                  <a:moveTo>
                    <a:pt x="24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4" y="0"/>
                    <a:pt x="248" y="4"/>
                    <a:pt x="248" y="8"/>
                  </a:cubicBezTo>
                  <a:cubicBezTo>
                    <a:pt x="248" y="12"/>
                    <a:pt x="244" y="16"/>
                    <a:pt x="240" y="16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952625" y="2275205"/>
            <a:ext cx="309499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800">
                <a:latin typeface="文道楷体" panose="02010600040101010101" charset="-122"/>
                <a:ea typeface="文道楷体" panose="02010600040101010101" charset="-122"/>
              </a:rPr>
              <a:t>教师主导</a:t>
            </a:r>
            <a:endParaRPr lang="zh-CN" altLang="en-US" sz="4800">
              <a:latin typeface="文道楷体" panose="02010600040101010101" charset="-122"/>
              <a:ea typeface="文道楷体" panose="02010600040101010101" charset="-122"/>
            </a:endParaRPr>
          </a:p>
          <a:p>
            <a:pPr algn="ctr"/>
            <a:endParaRPr lang="zh-CN" altLang="en-US" sz="4800">
              <a:latin typeface="文道楷体" panose="02010600040101010101" charset="-122"/>
              <a:ea typeface="文道楷体" panose="02010600040101010101" charset="-122"/>
            </a:endParaRPr>
          </a:p>
          <a:p>
            <a:pPr algn="ctr"/>
            <a:r>
              <a:rPr lang="zh-CN" altLang="en-US" sz="4800">
                <a:latin typeface="文道楷体" panose="02010600040101010101" charset="-122"/>
                <a:ea typeface="文道楷体" panose="02010600040101010101" charset="-122"/>
              </a:rPr>
              <a:t>学生主体</a:t>
            </a:r>
            <a:endParaRPr lang="zh-CN" altLang="en-US" sz="4800">
              <a:latin typeface="文道楷体" panose="02010600040101010101" charset="-122"/>
              <a:ea typeface="文道楷体" panose="0201060004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167590" y="1546860"/>
            <a:ext cx="3474792" cy="3870188"/>
            <a:chOff x="12075" y="1086"/>
            <a:chExt cx="6410" cy="7773"/>
          </a:xfrm>
        </p:grpSpPr>
        <p:pic>
          <p:nvPicPr>
            <p:cNvPr id="1073742868" name="图片 2" descr="IMG_2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75" y="1086"/>
              <a:ext cx="6410" cy="373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2882" name="图片 3" descr="TIM图片2019010316384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80" y="5124"/>
              <a:ext cx="5756" cy="37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85854" y="148769"/>
            <a:ext cx="498951" cy="498614"/>
          </a:xfrm>
          <a:prstGeom prst="ellipse">
            <a:avLst/>
          </a:prstGeom>
          <a:solidFill>
            <a:srgbClr val="F7C8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6285" y="137795"/>
            <a:ext cx="104698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  <a:sym typeface="+mn-ea"/>
              </a:rPr>
              <a:t>拟解决问题3.推动学校稳步发展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方正清楷 简" panose="02000500000000000000" charset="-122"/>
              <a:ea typeface="方正清楷 简" panose="02000500000000000000" charset="-122"/>
              <a:cs typeface="方正清楷 简" panose="02000500000000000000" charset="-122"/>
              <a:sym typeface="+mn-ea"/>
            </a:endParaRPr>
          </a:p>
        </p:txBody>
      </p:sp>
      <p:sp>
        <p:nvSpPr>
          <p:cNvPr id="6" name="直角三角形 6"/>
          <p:cNvSpPr/>
          <p:nvPr/>
        </p:nvSpPr>
        <p:spPr>
          <a:xfrm flipH="1">
            <a:off x="11625941" y="6291943"/>
            <a:ext cx="566057" cy="566057"/>
          </a:xfrm>
          <a:custGeom>
            <a:avLst/>
            <a:gdLst>
              <a:gd name="connsiteX0" fmla="*/ 0 w 566057"/>
              <a:gd name="connsiteY0" fmla="*/ 566057 h 566057"/>
              <a:gd name="connsiteX1" fmla="*/ 0 w 566057"/>
              <a:gd name="connsiteY1" fmla="*/ 0 h 566057"/>
              <a:gd name="connsiteX2" fmla="*/ 566057 w 566057"/>
              <a:gd name="connsiteY2" fmla="*/ 566057 h 566057"/>
              <a:gd name="connsiteX3" fmla="*/ 0 w 566057"/>
              <a:gd name="connsiteY3" fmla="*/ 566057 h 566057"/>
              <a:gd name="connsiteX0-1" fmla="*/ 0 w 566057"/>
              <a:gd name="connsiteY0-2" fmla="*/ 566057 h 566057"/>
              <a:gd name="connsiteX1-3" fmla="*/ 0 w 566057"/>
              <a:gd name="connsiteY1-4" fmla="*/ 0 h 566057"/>
              <a:gd name="connsiteX2-5" fmla="*/ 566057 w 566057"/>
              <a:gd name="connsiteY2-6" fmla="*/ 566057 h 566057"/>
              <a:gd name="connsiteX3-7" fmla="*/ 0 w 566057"/>
              <a:gd name="connsiteY3-8" fmla="*/ 566057 h 566057"/>
              <a:gd name="connsiteX0-9" fmla="*/ 0 w 566057"/>
              <a:gd name="connsiteY0-10" fmla="*/ 566057 h 566057"/>
              <a:gd name="connsiteX1-11" fmla="*/ 0 w 566057"/>
              <a:gd name="connsiteY1-12" fmla="*/ 0 h 566057"/>
              <a:gd name="connsiteX2-13" fmla="*/ 566057 w 566057"/>
              <a:gd name="connsiteY2-14" fmla="*/ 566057 h 566057"/>
              <a:gd name="connsiteX3-15" fmla="*/ 0 w 566057"/>
              <a:gd name="connsiteY3-16" fmla="*/ 566057 h 5660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66057" h="566057">
                <a:moveTo>
                  <a:pt x="0" y="566057"/>
                </a:moveTo>
                <a:lnTo>
                  <a:pt x="0" y="0"/>
                </a:lnTo>
                <a:cubicBezTo>
                  <a:pt x="161185" y="346815"/>
                  <a:pt x="208929" y="446123"/>
                  <a:pt x="566057" y="566057"/>
                </a:cubicBezTo>
                <a:lnTo>
                  <a:pt x="0" y="566057"/>
                </a:lnTo>
                <a:close/>
              </a:path>
            </a:pathLst>
          </a:custGeom>
          <a:solidFill>
            <a:srgbClr val="F7C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114300" y="76200"/>
            <a:ext cx="11976100" cy="6718300"/>
          </a:xfrm>
          <a:prstGeom prst="roundRect">
            <a:avLst>
              <a:gd name="adj" fmla="val 4674"/>
            </a:avLst>
          </a:prstGeom>
          <a:noFill/>
          <a:ln w="19050">
            <a:solidFill>
              <a:srgbClr val="BA9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1737977" y="5845279"/>
            <a:ext cx="352423" cy="954664"/>
            <a:chOff x="11045825" y="2670175"/>
            <a:chExt cx="627063" cy="1698625"/>
          </a:xfrm>
        </p:grpSpPr>
        <p:sp>
          <p:nvSpPr>
            <p:cNvPr id="9" name="Freeform 13"/>
            <p:cNvSpPr/>
            <p:nvPr/>
          </p:nvSpPr>
          <p:spPr bwMode="auto">
            <a:xfrm>
              <a:off x="11045825" y="2670175"/>
              <a:ext cx="627063" cy="1336675"/>
            </a:xfrm>
            <a:custGeom>
              <a:avLst/>
              <a:gdLst>
                <a:gd name="T0" fmla="*/ 39 w 354"/>
                <a:gd name="T1" fmla="*/ 467 h 754"/>
                <a:gd name="T2" fmla="*/ 38 w 354"/>
                <a:gd name="T3" fmla="*/ 467 h 754"/>
                <a:gd name="T4" fmla="*/ 50 w 354"/>
                <a:gd name="T5" fmla="*/ 380 h 754"/>
                <a:gd name="T6" fmla="*/ 50 w 354"/>
                <a:gd name="T7" fmla="*/ 380 h 754"/>
                <a:gd name="T8" fmla="*/ 48 w 354"/>
                <a:gd name="T9" fmla="*/ 376 h 754"/>
                <a:gd name="T10" fmla="*/ 48 w 354"/>
                <a:gd name="T11" fmla="*/ 376 h 754"/>
                <a:gd name="T12" fmla="*/ 33 w 354"/>
                <a:gd name="T13" fmla="*/ 311 h 754"/>
                <a:gd name="T14" fmla="*/ 75 w 354"/>
                <a:gd name="T15" fmla="*/ 209 h 754"/>
                <a:gd name="T16" fmla="*/ 81 w 354"/>
                <a:gd name="T17" fmla="*/ 136 h 754"/>
                <a:gd name="T18" fmla="*/ 81 w 354"/>
                <a:gd name="T19" fmla="*/ 136 h 754"/>
                <a:gd name="T20" fmla="*/ 75 w 354"/>
                <a:gd name="T21" fmla="*/ 102 h 754"/>
                <a:gd name="T22" fmla="*/ 177 w 354"/>
                <a:gd name="T23" fmla="*/ 0 h 754"/>
                <a:gd name="T24" fmla="*/ 278 w 354"/>
                <a:gd name="T25" fmla="*/ 102 h 754"/>
                <a:gd name="T26" fmla="*/ 272 w 354"/>
                <a:gd name="T27" fmla="*/ 136 h 754"/>
                <a:gd name="T28" fmla="*/ 272 w 354"/>
                <a:gd name="T29" fmla="*/ 136 h 754"/>
                <a:gd name="T30" fmla="*/ 278 w 354"/>
                <a:gd name="T31" fmla="*/ 209 h 754"/>
                <a:gd name="T32" fmla="*/ 320 w 354"/>
                <a:gd name="T33" fmla="*/ 311 h 754"/>
                <a:gd name="T34" fmla="*/ 305 w 354"/>
                <a:gd name="T35" fmla="*/ 376 h 754"/>
                <a:gd name="T36" fmla="*/ 305 w 354"/>
                <a:gd name="T37" fmla="*/ 376 h 754"/>
                <a:gd name="T38" fmla="*/ 305 w 354"/>
                <a:gd name="T39" fmla="*/ 377 h 754"/>
                <a:gd name="T40" fmla="*/ 302 w 354"/>
                <a:gd name="T41" fmla="*/ 381 h 754"/>
                <a:gd name="T42" fmla="*/ 311 w 354"/>
                <a:gd name="T43" fmla="*/ 463 h 754"/>
                <a:gd name="T44" fmla="*/ 314 w 354"/>
                <a:gd name="T45" fmla="*/ 466 h 754"/>
                <a:gd name="T46" fmla="*/ 315 w 354"/>
                <a:gd name="T47" fmla="*/ 467 h 754"/>
                <a:gd name="T48" fmla="*/ 315 w 354"/>
                <a:gd name="T49" fmla="*/ 467 h 754"/>
                <a:gd name="T50" fmla="*/ 354 w 354"/>
                <a:gd name="T51" fmla="*/ 577 h 754"/>
                <a:gd name="T52" fmla="*/ 177 w 354"/>
                <a:gd name="T53" fmla="*/ 754 h 754"/>
                <a:gd name="T54" fmla="*/ 0 w 354"/>
                <a:gd name="T55" fmla="*/ 577 h 754"/>
                <a:gd name="T56" fmla="*/ 39 w 354"/>
                <a:gd name="T57" fmla="*/ 46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4" h="754">
                  <a:moveTo>
                    <a:pt x="39" y="467"/>
                  </a:moveTo>
                  <a:cubicBezTo>
                    <a:pt x="38" y="467"/>
                    <a:pt x="38" y="467"/>
                    <a:pt x="38" y="467"/>
                  </a:cubicBezTo>
                  <a:cubicBezTo>
                    <a:pt x="73" y="431"/>
                    <a:pt x="56" y="392"/>
                    <a:pt x="50" y="380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9" y="377"/>
                    <a:pt x="48" y="376"/>
                    <a:pt x="48" y="376"/>
                  </a:cubicBezTo>
                  <a:cubicBezTo>
                    <a:pt x="48" y="376"/>
                    <a:pt x="48" y="376"/>
                    <a:pt x="48" y="376"/>
                  </a:cubicBezTo>
                  <a:cubicBezTo>
                    <a:pt x="39" y="356"/>
                    <a:pt x="33" y="334"/>
                    <a:pt x="33" y="311"/>
                  </a:cubicBezTo>
                  <a:cubicBezTo>
                    <a:pt x="33" y="271"/>
                    <a:pt x="49" y="235"/>
                    <a:pt x="75" y="209"/>
                  </a:cubicBezTo>
                  <a:cubicBezTo>
                    <a:pt x="99" y="178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77" y="125"/>
                    <a:pt x="75" y="114"/>
                    <a:pt x="75" y="102"/>
                  </a:cubicBezTo>
                  <a:cubicBezTo>
                    <a:pt x="75" y="46"/>
                    <a:pt x="121" y="0"/>
                    <a:pt x="177" y="0"/>
                  </a:cubicBezTo>
                  <a:cubicBezTo>
                    <a:pt x="233" y="0"/>
                    <a:pt x="278" y="46"/>
                    <a:pt x="278" y="102"/>
                  </a:cubicBezTo>
                  <a:cubicBezTo>
                    <a:pt x="278" y="114"/>
                    <a:pt x="276" y="125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54" y="178"/>
                    <a:pt x="278" y="209"/>
                  </a:cubicBezTo>
                  <a:cubicBezTo>
                    <a:pt x="304" y="235"/>
                    <a:pt x="320" y="271"/>
                    <a:pt x="320" y="311"/>
                  </a:cubicBezTo>
                  <a:cubicBezTo>
                    <a:pt x="320" y="334"/>
                    <a:pt x="315" y="356"/>
                    <a:pt x="305" y="376"/>
                  </a:cubicBezTo>
                  <a:cubicBezTo>
                    <a:pt x="305" y="376"/>
                    <a:pt x="305" y="376"/>
                    <a:pt x="305" y="376"/>
                  </a:cubicBezTo>
                  <a:cubicBezTo>
                    <a:pt x="305" y="376"/>
                    <a:pt x="305" y="376"/>
                    <a:pt x="305" y="377"/>
                  </a:cubicBezTo>
                  <a:cubicBezTo>
                    <a:pt x="304" y="378"/>
                    <a:pt x="303" y="380"/>
                    <a:pt x="302" y="381"/>
                  </a:cubicBezTo>
                  <a:cubicBezTo>
                    <a:pt x="296" y="395"/>
                    <a:pt x="283" y="430"/>
                    <a:pt x="311" y="463"/>
                  </a:cubicBezTo>
                  <a:cubicBezTo>
                    <a:pt x="312" y="464"/>
                    <a:pt x="313" y="465"/>
                    <a:pt x="314" y="466"/>
                  </a:cubicBezTo>
                  <a:cubicBezTo>
                    <a:pt x="314" y="466"/>
                    <a:pt x="314" y="466"/>
                    <a:pt x="315" y="467"/>
                  </a:cubicBezTo>
                  <a:cubicBezTo>
                    <a:pt x="315" y="467"/>
                    <a:pt x="315" y="467"/>
                    <a:pt x="315" y="467"/>
                  </a:cubicBezTo>
                  <a:cubicBezTo>
                    <a:pt x="339" y="497"/>
                    <a:pt x="354" y="535"/>
                    <a:pt x="354" y="577"/>
                  </a:cubicBezTo>
                  <a:cubicBezTo>
                    <a:pt x="354" y="675"/>
                    <a:pt x="274" y="754"/>
                    <a:pt x="177" y="754"/>
                  </a:cubicBezTo>
                  <a:cubicBezTo>
                    <a:pt x="79" y="754"/>
                    <a:pt x="0" y="675"/>
                    <a:pt x="0" y="577"/>
                  </a:cubicBezTo>
                  <a:cubicBezTo>
                    <a:pt x="0" y="535"/>
                    <a:pt x="14" y="497"/>
                    <a:pt x="39" y="467"/>
                  </a:cubicBezTo>
                  <a:close/>
                </a:path>
              </a:pathLst>
            </a:custGeom>
            <a:solidFill>
              <a:srgbClr val="00C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11244263" y="3060700"/>
              <a:ext cx="228600" cy="1296987"/>
            </a:xfrm>
            <a:custGeom>
              <a:avLst/>
              <a:gdLst>
                <a:gd name="T0" fmla="*/ 13 w 129"/>
                <a:gd name="T1" fmla="*/ 342 h 732"/>
                <a:gd name="T2" fmla="*/ 56 w 129"/>
                <a:gd name="T3" fmla="*/ 385 h 732"/>
                <a:gd name="T4" fmla="*/ 56 w 129"/>
                <a:gd name="T5" fmla="*/ 234 h 732"/>
                <a:gd name="T6" fmla="*/ 3 w 129"/>
                <a:gd name="T7" fmla="*/ 182 h 732"/>
                <a:gd name="T8" fmla="*/ 3 w 129"/>
                <a:gd name="T9" fmla="*/ 172 h 732"/>
                <a:gd name="T10" fmla="*/ 13 w 129"/>
                <a:gd name="T11" fmla="*/ 172 h 732"/>
                <a:gd name="T12" fmla="*/ 56 w 129"/>
                <a:gd name="T13" fmla="*/ 215 h 732"/>
                <a:gd name="T14" fmla="*/ 56 w 129"/>
                <a:gd name="T15" fmla="*/ 7 h 732"/>
                <a:gd name="T16" fmla="*/ 63 w 129"/>
                <a:gd name="T17" fmla="*/ 0 h 732"/>
                <a:gd name="T18" fmla="*/ 70 w 129"/>
                <a:gd name="T19" fmla="*/ 7 h 732"/>
                <a:gd name="T20" fmla="*/ 70 w 129"/>
                <a:gd name="T21" fmla="*/ 132 h 732"/>
                <a:gd name="T22" fmla="*/ 112 w 129"/>
                <a:gd name="T23" fmla="*/ 90 h 732"/>
                <a:gd name="T24" fmla="*/ 122 w 129"/>
                <a:gd name="T25" fmla="*/ 90 h 732"/>
                <a:gd name="T26" fmla="*/ 122 w 129"/>
                <a:gd name="T27" fmla="*/ 100 h 732"/>
                <a:gd name="T28" fmla="*/ 70 w 129"/>
                <a:gd name="T29" fmla="*/ 152 h 732"/>
                <a:gd name="T30" fmla="*/ 70 w 129"/>
                <a:gd name="T31" fmla="*/ 303 h 732"/>
                <a:gd name="T32" fmla="*/ 117 w 129"/>
                <a:gd name="T33" fmla="*/ 256 h 732"/>
                <a:gd name="T34" fmla="*/ 127 w 129"/>
                <a:gd name="T35" fmla="*/ 256 h 732"/>
                <a:gd name="T36" fmla="*/ 127 w 129"/>
                <a:gd name="T37" fmla="*/ 266 h 732"/>
                <a:gd name="T38" fmla="*/ 70 w 129"/>
                <a:gd name="T39" fmla="*/ 323 h 732"/>
                <a:gd name="T40" fmla="*/ 70 w 129"/>
                <a:gd name="T41" fmla="*/ 725 h 732"/>
                <a:gd name="T42" fmla="*/ 63 w 129"/>
                <a:gd name="T43" fmla="*/ 732 h 732"/>
                <a:gd name="T44" fmla="*/ 56 w 129"/>
                <a:gd name="T45" fmla="*/ 725 h 732"/>
                <a:gd name="T46" fmla="*/ 56 w 129"/>
                <a:gd name="T47" fmla="*/ 405 h 732"/>
                <a:gd name="T48" fmla="*/ 3 w 129"/>
                <a:gd name="T49" fmla="*/ 352 h 732"/>
                <a:gd name="T50" fmla="*/ 3 w 129"/>
                <a:gd name="T51" fmla="*/ 342 h 732"/>
                <a:gd name="T52" fmla="*/ 13 w 129"/>
                <a:gd name="T53" fmla="*/ 34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732">
                  <a:moveTo>
                    <a:pt x="13" y="342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0" y="179"/>
                    <a:pt x="0" y="175"/>
                    <a:pt x="3" y="172"/>
                  </a:cubicBezTo>
                  <a:cubicBezTo>
                    <a:pt x="5" y="169"/>
                    <a:pt x="10" y="169"/>
                    <a:pt x="13" y="172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9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5" y="87"/>
                    <a:pt x="119" y="87"/>
                    <a:pt x="122" y="90"/>
                  </a:cubicBezTo>
                  <a:cubicBezTo>
                    <a:pt x="125" y="93"/>
                    <a:pt x="125" y="97"/>
                    <a:pt x="122" y="100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9" y="253"/>
                    <a:pt x="124" y="253"/>
                    <a:pt x="127" y="256"/>
                  </a:cubicBezTo>
                  <a:cubicBezTo>
                    <a:pt x="129" y="259"/>
                    <a:pt x="129" y="263"/>
                    <a:pt x="127" y="266"/>
                  </a:cubicBezTo>
                  <a:cubicBezTo>
                    <a:pt x="70" y="323"/>
                    <a:pt x="70" y="323"/>
                    <a:pt x="70" y="323"/>
                  </a:cubicBezTo>
                  <a:cubicBezTo>
                    <a:pt x="70" y="725"/>
                    <a:pt x="70" y="725"/>
                    <a:pt x="70" y="725"/>
                  </a:cubicBezTo>
                  <a:cubicBezTo>
                    <a:pt x="70" y="728"/>
                    <a:pt x="67" y="732"/>
                    <a:pt x="63" y="732"/>
                  </a:cubicBezTo>
                  <a:cubicBezTo>
                    <a:pt x="59" y="732"/>
                    <a:pt x="56" y="728"/>
                    <a:pt x="56" y="725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0" y="349"/>
                    <a:pt x="0" y="345"/>
                    <a:pt x="3" y="342"/>
                  </a:cubicBezTo>
                  <a:cubicBezTo>
                    <a:pt x="5" y="339"/>
                    <a:pt x="10" y="339"/>
                    <a:pt x="13" y="342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11228388" y="4340225"/>
              <a:ext cx="439738" cy="28575"/>
            </a:xfrm>
            <a:custGeom>
              <a:avLst/>
              <a:gdLst>
                <a:gd name="T0" fmla="*/ 240 w 248"/>
                <a:gd name="T1" fmla="*/ 16 h 16"/>
                <a:gd name="T2" fmla="*/ 8 w 248"/>
                <a:gd name="T3" fmla="*/ 16 h 16"/>
                <a:gd name="T4" fmla="*/ 0 w 248"/>
                <a:gd name="T5" fmla="*/ 8 h 16"/>
                <a:gd name="T6" fmla="*/ 8 w 248"/>
                <a:gd name="T7" fmla="*/ 0 h 16"/>
                <a:gd name="T8" fmla="*/ 240 w 248"/>
                <a:gd name="T9" fmla="*/ 0 h 16"/>
                <a:gd name="T10" fmla="*/ 248 w 248"/>
                <a:gd name="T11" fmla="*/ 8 h 16"/>
                <a:gd name="T12" fmla="*/ 240 w 24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6">
                  <a:moveTo>
                    <a:pt x="24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4" y="0"/>
                    <a:pt x="248" y="4"/>
                    <a:pt x="248" y="8"/>
                  </a:cubicBezTo>
                  <a:cubicBezTo>
                    <a:pt x="248" y="12"/>
                    <a:pt x="244" y="16"/>
                    <a:pt x="240" y="16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996555" y="2282190"/>
            <a:ext cx="309499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sz="4800">
                <a:latin typeface="文道楷体" panose="02010600040101010101" charset="-122"/>
                <a:ea typeface="文道楷体" panose="02010600040101010101" charset="-122"/>
                <a:sym typeface="+mn-ea"/>
              </a:rPr>
              <a:t>智慧学校</a:t>
            </a:r>
            <a:endParaRPr lang="zh-CN" altLang="en-US" sz="4800">
              <a:latin typeface="文道楷体" panose="02010600040101010101" charset="-122"/>
              <a:ea typeface="文道楷体" panose="02010600040101010101" charset="-122"/>
            </a:endParaRPr>
          </a:p>
          <a:p>
            <a:pPr algn="ctr"/>
            <a:endParaRPr lang="zh-CN" altLang="en-US" sz="4800">
              <a:latin typeface="文道楷体" panose="02010600040101010101" charset="-122"/>
              <a:ea typeface="文道楷体" panose="02010600040101010101" charset="-122"/>
            </a:endParaRPr>
          </a:p>
          <a:p>
            <a:pPr algn="ctr"/>
            <a:r>
              <a:rPr sz="4800">
                <a:latin typeface="文道楷体" panose="02010600040101010101" charset="-122"/>
                <a:ea typeface="文道楷体" panose="02010600040101010101" charset="-122"/>
                <a:sym typeface="+mn-ea"/>
              </a:rPr>
              <a:t>最美课堂</a:t>
            </a:r>
            <a:endParaRPr lang="zh-CN" altLang="en-US" sz="4800">
              <a:latin typeface="文道楷体" panose="02010600040101010101" charset="-122"/>
              <a:ea typeface="文道楷体" panose="02010600040101010101" charset="-122"/>
            </a:endParaRPr>
          </a:p>
        </p:txBody>
      </p:sp>
      <p:pic>
        <p:nvPicPr>
          <p:cNvPr id="6147" name="Picture 3" descr="C:\Users\fujin\Documents\01工作文档\001计划总结\三年发展\素材文件\IMG_20170412_113906_HDR.jpgIMG_20170412_113906_HDR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4565" y="1349375"/>
            <a:ext cx="3240000" cy="216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3" descr="C:\Users\fujin\Documents\01工作文档\001计划总结\三年发展\素材文件\IMG_20170412_113455_HDR.jpgIMG_20170412_113455_HDR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64565" y="3733165"/>
            <a:ext cx="3240000" cy="216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2" descr="C:\Users\fujin\Documents\01工作文档\001计划总结\三年发展\素材文件\IMG_20170412_113622_HDR.jpgIMG_20170412_113622_HDR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297275" y="3733165"/>
            <a:ext cx="3240000" cy="216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2" descr="C:\Users\fujin\Documents\01工作文档\001计划总结\三年发展\素材文件\IMG_20170412_113419_HDR.jpgIMG_20170412_113419_HDR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4301085" y="1349375"/>
            <a:ext cx="3240000" cy="216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85854" y="148769"/>
            <a:ext cx="498951" cy="498614"/>
          </a:xfrm>
          <a:prstGeom prst="ellipse">
            <a:avLst/>
          </a:prstGeom>
          <a:solidFill>
            <a:srgbClr val="F7C8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6285" y="137795"/>
            <a:ext cx="104698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  <a:sym typeface="+mn-ea"/>
              </a:rPr>
              <a:t>拟解决问题4.改变数字化学习现状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方正清楷 简" panose="02000500000000000000" charset="-122"/>
              <a:ea typeface="方正清楷 简" panose="02000500000000000000" charset="-122"/>
              <a:cs typeface="方正清楷 简" panose="02000500000000000000" charset="-122"/>
              <a:sym typeface="+mn-ea"/>
            </a:endParaRPr>
          </a:p>
        </p:txBody>
      </p:sp>
      <p:sp>
        <p:nvSpPr>
          <p:cNvPr id="6" name="直角三角形 6"/>
          <p:cNvSpPr/>
          <p:nvPr/>
        </p:nvSpPr>
        <p:spPr>
          <a:xfrm flipH="1">
            <a:off x="11625941" y="6291943"/>
            <a:ext cx="566057" cy="566057"/>
          </a:xfrm>
          <a:custGeom>
            <a:avLst/>
            <a:gdLst>
              <a:gd name="connsiteX0" fmla="*/ 0 w 566057"/>
              <a:gd name="connsiteY0" fmla="*/ 566057 h 566057"/>
              <a:gd name="connsiteX1" fmla="*/ 0 w 566057"/>
              <a:gd name="connsiteY1" fmla="*/ 0 h 566057"/>
              <a:gd name="connsiteX2" fmla="*/ 566057 w 566057"/>
              <a:gd name="connsiteY2" fmla="*/ 566057 h 566057"/>
              <a:gd name="connsiteX3" fmla="*/ 0 w 566057"/>
              <a:gd name="connsiteY3" fmla="*/ 566057 h 566057"/>
              <a:gd name="connsiteX0-1" fmla="*/ 0 w 566057"/>
              <a:gd name="connsiteY0-2" fmla="*/ 566057 h 566057"/>
              <a:gd name="connsiteX1-3" fmla="*/ 0 w 566057"/>
              <a:gd name="connsiteY1-4" fmla="*/ 0 h 566057"/>
              <a:gd name="connsiteX2-5" fmla="*/ 566057 w 566057"/>
              <a:gd name="connsiteY2-6" fmla="*/ 566057 h 566057"/>
              <a:gd name="connsiteX3-7" fmla="*/ 0 w 566057"/>
              <a:gd name="connsiteY3-8" fmla="*/ 566057 h 566057"/>
              <a:gd name="connsiteX0-9" fmla="*/ 0 w 566057"/>
              <a:gd name="connsiteY0-10" fmla="*/ 566057 h 566057"/>
              <a:gd name="connsiteX1-11" fmla="*/ 0 w 566057"/>
              <a:gd name="connsiteY1-12" fmla="*/ 0 h 566057"/>
              <a:gd name="connsiteX2-13" fmla="*/ 566057 w 566057"/>
              <a:gd name="connsiteY2-14" fmla="*/ 566057 h 566057"/>
              <a:gd name="connsiteX3-15" fmla="*/ 0 w 566057"/>
              <a:gd name="connsiteY3-16" fmla="*/ 566057 h 5660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66057" h="566057">
                <a:moveTo>
                  <a:pt x="0" y="566057"/>
                </a:moveTo>
                <a:lnTo>
                  <a:pt x="0" y="0"/>
                </a:lnTo>
                <a:cubicBezTo>
                  <a:pt x="161185" y="346815"/>
                  <a:pt x="208929" y="446123"/>
                  <a:pt x="566057" y="566057"/>
                </a:cubicBezTo>
                <a:lnTo>
                  <a:pt x="0" y="566057"/>
                </a:lnTo>
                <a:close/>
              </a:path>
            </a:pathLst>
          </a:custGeom>
          <a:solidFill>
            <a:srgbClr val="F7C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114300" y="76200"/>
            <a:ext cx="11976100" cy="6718300"/>
          </a:xfrm>
          <a:prstGeom prst="roundRect">
            <a:avLst>
              <a:gd name="adj" fmla="val 4674"/>
            </a:avLst>
          </a:prstGeom>
          <a:noFill/>
          <a:ln w="19050">
            <a:solidFill>
              <a:srgbClr val="BA9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1737977" y="5845279"/>
            <a:ext cx="352423" cy="954664"/>
            <a:chOff x="11045825" y="2670175"/>
            <a:chExt cx="627063" cy="1698625"/>
          </a:xfrm>
        </p:grpSpPr>
        <p:sp>
          <p:nvSpPr>
            <p:cNvPr id="9" name="Freeform 13"/>
            <p:cNvSpPr/>
            <p:nvPr/>
          </p:nvSpPr>
          <p:spPr bwMode="auto">
            <a:xfrm>
              <a:off x="11045825" y="2670175"/>
              <a:ext cx="627063" cy="1336675"/>
            </a:xfrm>
            <a:custGeom>
              <a:avLst/>
              <a:gdLst>
                <a:gd name="T0" fmla="*/ 39 w 354"/>
                <a:gd name="T1" fmla="*/ 467 h 754"/>
                <a:gd name="T2" fmla="*/ 38 w 354"/>
                <a:gd name="T3" fmla="*/ 467 h 754"/>
                <a:gd name="T4" fmla="*/ 50 w 354"/>
                <a:gd name="T5" fmla="*/ 380 h 754"/>
                <a:gd name="T6" fmla="*/ 50 w 354"/>
                <a:gd name="T7" fmla="*/ 380 h 754"/>
                <a:gd name="T8" fmla="*/ 48 w 354"/>
                <a:gd name="T9" fmla="*/ 376 h 754"/>
                <a:gd name="T10" fmla="*/ 48 w 354"/>
                <a:gd name="T11" fmla="*/ 376 h 754"/>
                <a:gd name="T12" fmla="*/ 33 w 354"/>
                <a:gd name="T13" fmla="*/ 311 h 754"/>
                <a:gd name="T14" fmla="*/ 75 w 354"/>
                <a:gd name="T15" fmla="*/ 209 h 754"/>
                <a:gd name="T16" fmla="*/ 81 w 354"/>
                <a:gd name="T17" fmla="*/ 136 h 754"/>
                <a:gd name="T18" fmla="*/ 81 w 354"/>
                <a:gd name="T19" fmla="*/ 136 h 754"/>
                <a:gd name="T20" fmla="*/ 75 w 354"/>
                <a:gd name="T21" fmla="*/ 102 h 754"/>
                <a:gd name="T22" fmla="*/ 177 w 354"/>
                <a:gd name="T23" fmla="*/ 0 h 754"/>
                <a:gd name="T24" fmla="*/ 278 w 354"/>
                <a:gd name="T25" fmla="*/ 102 h 754"/>
                <a:gd name="T26" fmla="*/ 272 w 354"/>
                <a:gd name="T27" fmla="*/ 136 h 754"/>
                <a:gd name="T28" fmla="*/ 272 w 354"/>
                <a:gd name="T29" fmla="*/ 136 h 754"/>
                <a:gd name="T30" fmla="*/ 278 w 354"/>
                <a:gd name="T31" fmla="*/ 209 h 754"/>
                <a:gd name="T32" fmla="*/ 320 w 354"/>
                <a:gd name="T33" fmla="*/ 311 h 754"/>
                <a:gd name="T34" fmla="*/ 305 w 354"/>
                <a:gd name="T35" fmla="*/ 376 h 754"/>
                <a:gd name="T36" fmla="*/ 305 w 354"/>
                <a:gd name="T37" fmla="*/ 376 h 754"/>
                <a:gd name="T38" fmla="*/ 305 w 354"/>
                <a:gd name="T39" fmla="*/ 377 h 754"/>
                <a:gd name="T40" fmla="*/ 302 w 354"/>
                <a:gd name="T41" fmla="*/ 381 h 754"/>
                <a:gd name="T42" fmla="*/ 311 w 354"/>
                <a:gd name="T43" fmla="*/ 463 h 754"/>
                <a:gd name="T44" fmla="*/ 314 w 354"/>
                <a:gd name="T45" fmla="*/ 466 h 754"/>
                <a:gd name="T46" fmla="*/ 315 w 354"/>
                <a:gd name="T47" fmla="*/ 467 h 754"/>
                <a:gd name="T48" fmla="*/ 315 w 354"/>
                <a:gd name="T49" fmla="*/ 467 h 754"/>
                <a:gd name="T50" fmla="*/ 354 w 354"/>
                <a:gd name="T51" fmla="*/ 577 h 754"/>
                <a:gd name="T52" fmla="*/ 177 w 354"/>
                <a:gd name="T53" fmla="*/ 754 h 754"/>
                <a:gd name="T54" fmla="*/ 0 w 354"/>
                <a:gd name="T55" fmla="*/ 577 h 754"/>
                <a:gd name="T56" fmla="*/ 39 w 354"/>
                <a:gd name="T57" fmla="*/ 46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4" h="754">
                  <a:moveTo>
                    <a:pt x="39" y="467"/>
                  </a:moveTo>
                  <a:cubicBezTo>
                    <a:pt x="38" y="467"/>
                    <a:pt x="38" y="467"/>
                    <a:pt x="38" y="467"/>
                  </a:cubicBezTo>
                  <a:cubicBezTo>
                    <a:pt x="73" y="431"/>
                    <a:pt x="56" y="392"/>
                    <a:pt x="50" y="380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9" y="377"/>
                    <a:pt x="48" y="376"/>
                    <a:pt x="48" y="376"/>
                  </a:cubicBezTo>
                  <a:cubicBezTo>
                    <a:pt x="48" y="376"/>
                    <a:pt x="48" y="376"/>
                    <a:pt x="48" y="376"/>
                  </a:cubicBezTo>
                  <a:cubicBezTo>
                    <a:pt x="39" y="356"/>
                    <a:pt x="33" y="334"/>
                    <a:pt x="33" y="311"/>
                  </a:cubicBezTo>
                  <a:cubicBezTo>
                    <a:pt x="33" y="271"/>
                    <a:pt x="49" y="235"/>
                    <a:pt x="75" y="209"/>
                  </a:cubicBezTo>
                  <a:cubicBezTo>
                    <a:pt x="99" y="178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77" y="125"/>
                    <a:pt x="75" y="114"/>
                    <a:pt x="75" y="102"/>
                  </a:cubicBezTo>
                  <a:cubicBezTo>
                    <a:pt x="75" y="46"/>
                    <a:pt x="121" y="0"/>
                    <a:pt x="177" y="0"/>
                  </a:cubicBezTo>
                  <a:cubicBezTo>
                    <a:pt x="233" y="0"/>
                    <a:pt x="278" y="46"/>
                    <a:pt x="278" y="102"/>
                  </a:cubicBezTo>
                  <a:cubicBezTo>
                    <a:pt x="278" y="114"/>
                    <a:pt x="276" y="125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54" y="178"/>
                    <a:pt x="278" y="209"/>
                  </a:cubicBezTo>
                  <a:cubicBezTo>
                    <a:pt x="304" y="235"/>
                    <a:pt x="320" y="271"/>
                    <a:pt x="320" y="311"/>
                  </a:cubicBezTo>
                  <a:cubicBezTo>
                    <a:pt x="320" y="334"/>
                    <a:pt x="315" y="356"/>
                    <a:pt x="305" y="376"/>
                  </a:cubicBezTo>
                  <a:cubicBezTo>
                    <a:pt x="305" y="376"/>
                    <a:pt x="305" y="376"/>
                    <a:pt x="305" y="376"/>
                  </a:cubicBezTo>
                  <a:cubicBezTo>
                    <a:pt x="305" y="376"/>
                    <a:pt x="305" y="376"/>
                    <a:pt x="305" y="377"/>
                  </a:cubicBezTo>
                  <a:cubicBezTo>
                    <a:pt x="304" y="378"/>
                    <a:pt x="303" y="380"/>
                    <a:pt x="302" y="381"/>
                  </a:cubicBezTo>
                  <a:cubicBezTo>
                    <a:pt x="296" y="395"/>
                    <a:pt x="283" y="430"/>
                    <a:pt x="311" y="463"/>
                  </a:cubicBezTo>
                  <a:cubicBezTo>
                    <a:pt x="312" y="464"/>
                    <a:pt x="313" y="465"/>
                    <a:pt x="314" y="466"/>
                  </a:cubicBezTo>
                  <a:cubicBezTo>
                    <a:pt x="314" y="466"/>
                    <a:pt x="314" y="466"/>
                    <a:pt x="315" y="467"/>
                  </a:cubicBezTo>
                  <a:cubicBezTo>
                    <a:pt x="315" y="467"/>
                    <a:pt x="315" y="467"/>
                    <a:pt x="315" y="467"/>
                  </a:cubicBezTo>
                  <a:cubicBezTo>
                    <a:pt x="339" y="497"/>
                    <a:pt x="354" y="535"/>
                    <a:pt x="354" y="577"/>
                  </a:cubicBezTo>
                  <a:cubicBezTo>
                    <a:pt x="354" y="675"/>
                    <a:pt x="274" y="754"/>
                    <a:pt x="177" y="754"/>
                  </a:cubicBezTo>
                  <a:cubicBezTo>
                    <a:pt x="79" y="754"/>
                    <a:pt x="0" y="675"/>
                    <a:pt x="0" y="577"/>
                  </a:cubicBezTo>
                  <a:cubicBezTo>
                    <a:pt x="0" y="535"/>
                    <a:pt x="14" y="497"/>
                    <a:pt x="39" y="467"/>
                  </a:cubicBezTo>
                  <a:close/>
                </a:path>
              </a:pathLst>
            </a:custGeom>
            <a:solidFill>
              <a:srgbClr val="00C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11244263" y="3060700"/>
              <a:ext cx="228600" cy="1296987"/>
            </a:xfrm>
            <a:custGeom>
              <a:avLst/>
              <a:gdLst>
                <a:gd name="T0" fmla="*/ 13 w 129"/>
                <a:gd name="T1" fmla="*/ 342 h 732"/>
                <a:gd name="T2" fmla="*/ 56 w 129"/>
                <a:gd name="T3" fmla="*/ 385 h 732"/>
                <a:gd name="T4" fmla="*/ 56 w 129"/>
                <a:gd name="T5" fmla="*/ 234 h 732"/>
                <a:gd name="T6" fmla="*/ 3 w 129"/>
                <a:gd name="T7" fmla="*/ 182 h 732"/>
                <a:gd name="T8" fmla="*/ 3 w 129"/>
                <a:gd name="T9" fmla="*/ 172 h 732"/>
                <a:gd name="T10" fmla="*/ 13 w 129"/>
                <a:gd name="T11" fmla="*/ 172 h 732"/>
                <a:gd name="T12" fmla="*/ 56 w 129"/>
                <a:gd name="T13" fmla="*/ 215 h 732"/>
                <a:gd name="T14" fmla="*/ 56 w 129"/>
                <a:gd name="T15" fmla="*/ 7 h 732"/>
                <a:gd name="T16" fmla="*/ 63 w 129"/>
                <a:gd name="T17" fmla="*/ 0 h 732"/>
                <a:gd name="T18" fmla="*/ 70 w 129"/>
                <a:gd name="T19" fmla="*/ 7 h 732"/>
                <a:gd name="T20" fmla="*/ 70 w 129"/>
                <a:gd name="T21" fmla="*/ 132 h 732"/>
                <a:gd name="T22" fmla="*/ 112 w 129"/>
                <a:gd name="T23" fmla="*/ 90 h 732"/>
                <a:gd name="T24" fmla="*/ 122 w 129"/>
                <a:gd name="T25" fmla="*/ 90 h 732"/>
                <a:gd name="T26" fmla="*/ 122 w 129"/>
                <a:gd name="T27" fmla="*/ 100 h 732"/>
                <a:gd name="T28" fmla="*/ 70 w 129"/>
                <a:gd name="T29" fmla="*/ 152 h 732"/>
                <a:gd name="T30" fmla="*/ 70 w 129"/>
                <a:gd name="T31" fmla="*/ 303 h 732"/>
                <a:gd name="T32" fmla="*/ 117 w 129"/>
                <a:gd name="T33" fmla="*/ 256 h 732"/>
                <a:gd name="T34" fmla="*/ 127 w 129"/>
                <a:gd name="T35" fmla="*/ 256 h 732"/>
                <a:gd name="T36" fmla="*/ 127 w 129"/>
                <a:gd name="T37" fmla="*/ 266 h 732"/>
                <a:gd name="T38" fmla="*/ 70 w 129"/>
                <a:gd name="T39" fmla="*/ 323 h 732"/>
                <a:gd name="T40" fmla="*/ 70 w 129"/>
                <a:gd name="T41" fmla="*/ 725 h 732"/>
                <a:gd name="T42" fmla="*/ 63 w 129"/>
                <a:gd name="T43" fmla="*/ 732 h 732"/>
                <a:gd name="T44" fmla="*/ 56 w 129"/>
                <a:gd name="T45" fmla="*/ 725 h 732"/>
                <a:gd name="T46" fmla="*/ 56 w 129"/>
                <a:gd name="T47" fmla="*/ 405 h 732"/>
                <a:gd name="T48" fmla="*/ 3 w 129"/>
                <a:gd name="T49" fmla="*/ 352 h 732"/>
                <a:gd name="T50" fmla="*/ 3 w 129"/>
                <a:gd name="T51" fmla="*/ 342 h 732"/>
                <a:gd name="T52" fmla="*/ 13 w 129"/>
                <a:gd name="T53" fmla="*/ 34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732">
                  <a:moveTo>
                    <a:pt x="13" y="342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0" y="179"/>
                    <a:pt x="0" y="175"/>
                    <a:pt x="3" y="172"/>
                  </a:cubicBezTo>
                  <a:cubicBezTo>
                    <a:pt x="5" y="169"/>
                    <a:pt x="10" y="169"/>
                    <a:pt x="13" y="172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9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5" y="87"/>
                    <a:pt x="119" y="87"/>
                    <a:pt x="122" y="90"/>
                  </a:cubicBezTo>
                  <a:cubicBezTo>
                    <a:pt x="125" y="93"/>
                    <a:pt x="125" y="97"/>
                    <a:pt x="122" y="100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9" y="253"/>
                    <a:pt x="124" y="253"/>
                    <a:pt x="127" y="256"/>
                  </a:cubicBezTo>
                  <a:cubicBezTo>
                    <a:pt x="129" y="259"/>
                    <a:pt x="129" y="263"/>
                    <a:pt x="127" y="266"/>
                  </a:cubicBezTo>
                  <a:cubicBezTo>
                    <a:pt x="70" y="323"/>
                    <a:pt x="70" y="323"/>
                    <a:pt x="70" y="323"/>
                  </a:cubicBezTo>
                  <a:cubicBezTo>
                    <a:pt x="70" y="725"/>
                    <a:pt x="70" y="725"/>
                    <a:pt x="70" y="725"/>
                  </a:cubicBezTo>
                  <a:cubicBezTo>
                    <a:pt x="70" y="728"/>
                    <a:pt x="67" y="732"/>
                    <a:pt x="63" y="732"/>
                  </a:cubicBezTo>
                  <a:cubicBezTo>
                    <a:pt x="59" y="732"/>
                    <a:pt x="56" y="728"/>
                    <a:pt x="56" y="725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0" y="349"/>
                    <a:pt x="0" y="345"/>
                    <a:pt x="3" y="342"/>
                  </a:cubicBezTo>
                  <a:cubicBezTo>
                    <a:pt x="5" y="339"/>
                    <a:pt x="10" y="339"/>
                    <a:pt x="13" y="342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11228388" y="4340225"/>
              <a:ext cx="439738" cy="28575"/>
            </a:xfrm>
            <a:custGeom>
              <a:avLst/>
              <a:gdLst>
                <a:gd name="T0" fmla="*/ 240 w 248"/>
                <a:gd name="T1" fmla="*/ 16 h 16"/>
                <a:gd name="T2" fmla="*/ 8 w 248"/>
                <a:gd name="T3" fmla="*/ 16 h 16"/>
                <a:gd name="T4" fmla="*/ 0 w 248"/>
                <a:gd name="T5" fmla="*/ 8 h 16"/>
                <a:gd name="T6" fmla="*/ 8 w 248"/>
                <a:gd name="T7" fmla="*/ 0 h 16"/>
                <a:gd name="T8" fmla="*/ 240 w 248"/>
                <a:gd name="T9" fmla="*/ 0 h 16"/>
                <a:gd name="T10" fmla="*/ 248 w 248"/>
                <a:gd name="T11" fmla="*/ 8 h 16"/>
                <a:gd name="T12" fmla="*/ 240 w 24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6">
                  <a:moveTo>
                    <a:pt x="24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4" y="0"/>
                    <a:pt x="248" y="4"/>
                    <a:pt x="248" y="8"/>
                  </a:cubicBezTo>
                  <a:cubicBezTo>
                    <a:pt x="248" y="12"/>
                    <a:pt x="244" y="16"/>
                    <a:pt x="240" y="16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828800" y="2275205"/>
            <a:ext cx="309499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800">
                <a:latin typeface="文道楷体" panose="02010600040101010101" charset="-122"/>
                <a:ea typeface="文道楷体" panose="02010600040101010101" charset="-122"/>
              </a:rPr>
              <a:t>深度融合</a:t>
            </a:r>
            <a:endParaRPr lang="zh-CN" altLang="en-US" sz="4800">
              <a:latin typeface="文道楷体" panose="02010600040101010101" charset="-122"/>
              <a:ea typeface="文道楷体" panose="02010600040101010101" charset="-122"/>
            </a:endParaRPr>
          </a:p>
          <a:p>
            <a:pPr algn="ctr"/>
            <a:endParaRPr lang="zh-CN" altLang="en-US" sz="4800">
              <a:latin typeface="文道楷体" panose="02010600040101010101" charset="-122"/>
              <a:ea typeface="文道楷体" panose="02010600040101010101" charset="-122"/>
            </a:endParaRPr>
          </a:p>
          <a:p>
            <a:pPr algn="ctr"/>
            <a:r>
              <a:rPr lang="zh-CN" altLang="en-US" sz="4800">
                <a:latin typeface="文道楷体" panose="02010600040101010101" charset="-122"/>
                <a:ea typeface="文道楷体" panose="02010600040101010101" charset="-122"/>
              </a:rPr>
              <a:t>学教并重</a:t>
            </a:r>
            <a:endParaRPr lang="en-US" altLang="zh-CN" sz="4800">
              <a:latin typeface="文道楷体" panose="02010600040101010101" charset="-122"/>
              <a:ea typeface="文道楷体" panose="0201060004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205855" y="1532255"/>
            <a:ext cx="3474792" cy="3870188"/>
            <a:chOff x="5970" y="1086"/>
            <a:chExt cx="6410" cy="7773"/>
          </a:xfrm>
        </p:grpSpPr>
        <p:pic>
          <p:nvPicPr>
            <p:cNvPr id="1073742867" name="图片 1" descr="IMG_2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0" y="1086"/>
              <a:ext cx="6410" cy="37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2881" name="图片 2" descr="IMG20190103134520.jpg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317" y="5124"/>
              <a:ext cx="5758" cy="37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6"/>
          <p:cNvSpPr/>
          <p:nvPr/>
        </p:nvSpPr>
        <p:spPr>
          <a:xfrm flipH="1">
            <a:off x="11625941" y="6291943"/>
            <a:ext cx="566057" cy="566057"/>
          </a:xfrm>
          <a:custGeom>
            <a:avLst/>
            <a:gdLst>
              <a:gd name="connsiteX0" fmla="*/ 0 w 566057"/>
              <a:gd name="connsiteY0" fmla="*/ 566057 h 566057"/>
              <a:gd name="connsiteX1" fmla="*/ 0 w 566057"/>
              <a:gd name="connsiteY1" fmla="*/ 0 h 566057"/>
              <a:gd name="connsiteX2" fmla="*/ 566057 w 566057"/>
              <a:gd name="connsiteY2" fmla="*/ 566057 h 566057"/>
              <a:gd name="connsiteX3" fmla="*/ 0 w 566057"/>
              <a:gd name="connsiteY3" fmla="*/ 566057 h 566057"/>
              <a:gd name="connsiteX0-1" fmla="*/ 0 w 566057"/>
              <a:gd name="connsiteY0-2" fmla="*/ 566057 h 566057"/>
              <a:gd name="connsiteX1-3" fmla="*/ 0 w 566057"/>
              <a:gd name="connsiteY1-4" fmla="*/ 0 h 566057"/>
              <a:gd name="connsiteX2-5" fmla="*/ 566057 w 566057"/>
              <a:gd name="connsiteY2-6" fmla="*/ 566057 h 566057"/>
              <a:gd name="connsiteX3-7" fmla="*/ 0 w 566057"/>
              <a:gd name="connsiteY3-8" fmla="*/ 566057 h 566057"/>
              <a:gd name="connsiteX0-9" fmla="*/ 0 w 566057"/>
              <a:gd name="connsiteY0-10" fmla="*/ 566057 h 566057"/>
              <a:gd name="connsiteX1-11" fmla="*/ 0 w 566057"/>
              <a:gd name="connsiteY1-12" fmla="*/ 0 h 566057"/>
              <a:gd name="connsiteX2-13" fmla="*/ 566057 w 566057"/>
              <a:gd name="connsiteY2-14" fmla="*/ 566057 h 566057"/>
              <a:gd name="connsiteX3-15" fmla="*/ 0 w 566057"/>
              <a:gd name="connsiteY3-16" fmla="*/ 566057 h 5660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66057" h="566057">
                <a:moveTo>
                  <a:pt x="0" y="566057"/>
                </a:moveTo>
                <a:lnTo>
                  <a:pt x="0" y="0"/>
                </a:lnTo>
                <a:cubicBezTo>
                  <a:pt x="161185" y="346815"/>
                  <a:pt x="208929" y="446123"/>
                  <a:pt x="566057" y="566057"/>
                </a:cubicBezTo>
                <a:lnTo>
                  <a:pt x="0" y="566057"/>
                </a:lnTo>
                <a:close/>
              </a:path>
            </a:pathLst>
          </a:custGeom>
          <a:solidFill>
            <a:srgbClr val="F7C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114300" y="76200"/>
            <a:ext cx="11976100" cy="6718300"/>
          </a:xfrm>
          <a:prstGeom prst="roundRect">
            <a:avLst>
              <a:gd name="adj" fmla="val 4674"/>
            </a:avLst>
          </a:prstGeom>
          <a:noFill/>
          <a:ln w="19050">
            <a:solidFill>
              <a:srgbClr val="BA9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1737977" y="5845279"/>
            <a:ext cx="352423" cy="954664"/>
            <a:chOff x="11045825" y="2670175"/>
            <a:chExt cx="627063" cy="1698625"/>
          </a:xfrm>
        </p:grpSpPr>
        <p:sp>
          <p:nvSpPr>
            <p:cNvPr id="9" name="Freeform 13"/>
            <p:cNvSpPr/>
            <p:nvPr/>
          </p:nvSpPr>
          <p:spPr bwMode="auto">
            <a:xfrm>
              <a:off x="11045825" y="2670175"/>
              <a:ext cx="627063" cy="1336675"/>
            </a:xfrm>
            <a:custGeom>
              <a:avLst/>
              <a:gdLst>
                <a:gd name="T0" fmla="*/ 39 w 354"/>
                <a:gd name="T1" fmla="*/ 467 h 754"/>
                <a:gd name="T2" fmla="*/ 38 w 354"/>
                <a:gd name="T3" fmla="*/ 467 h 754"/>
                <a:gd name="T4" fmla="*/ 50 w 354"/>
                <a:gd name="T5" fmla="*/ 380 h 754"/>
                <a:gd name="T6" fmla="*/ 50 w 354"/>
                <a:gd name="T7" fmla="*/ 380 h 754"/>
                <a:gd name="T8" fmla="*/ 48 w 354"/>
                <a:gd name="T9" fmla="*/ 376 h 754"/>
                <a:gd name="T10" fmla="*/ 48 w 354"/>
                <a:gd name="T11" fmla="*/ 376 h 754"/>
                <a:gd name="T12" fmla="*/ 33 w 354"/>
                <a:gd name="T13" fmla="*/ 311 h 754"/>
                <a:gd name="T14" fmla="*/ 75 w 354"/>
                <a:gd name="T15" fmla="*/ 209 h 754"/>
                <a:gd name="T16" fmla="*/ 81 w 354"/>
                <a:gd name="T17" fmla="*/ 136 h 754"/>
                <a:gd name="T18" fmla="*/ 81 w 354"/>
                <a:gd name="T19" fmla="*/ 136 h 754"/>
                <a:gd name="T20" fmla="*/ 75 w 354"/>
                <a:gd name="T21" fmla="*/ 102 h 754"/>
                <a:gd name="T22" fmla="*/ 177 w 354"/>
                <a:gd name="T23" fmla="*/ 0 h 754"/>
                <a:gd name="T24" fmla="*/ 278 w 354"/>
                <a:gd name="T25" fmla="*/ 102 h 754"/>
                <a:gd name="T26" fmla="*/ 272 w 354"/>
                <a:gd name="T27" fmla="*/ 136 h 754"/>
                <a:gd name="T28" fmla="*/ 272 w 354"/>
                <a:gd name="T29" fmla="*/ 136 h 754"/>
                <a:gd name="T30" fmla="*/ 278 w 354"/>
                <a:gd name="T31" fmla="*/ 209 h 754"/>
                <a:gd name="T32" fmla="*/ 320 w 354"/>
                <a:gd name="T33" fmla="*/ 311 h 754"/>
                <a:gd name="T34" fmla="*/ 305 w 354"/>
                <a:gd name="T35" fmla="*/ 376 h 754"/>
                <a:gd name="T36" fmla="*/ 305 w 354"/>
                <a:gd name="T37" fmla="*/ 376 h 754"/>
                <a:gd name="T38" fmla="*/ 305 w 354"/>
                <a:gd name="T39" fmla="*/ 377 h 754"/>
                <a:gd name="T40" fmla="*/ 302 w 354"/>
                <a:gd name="T41" fmla="*/ 381 h 754"/>
                <a:gd name="T42" fmla="*/ 311 w 354"/>
                <a:gd name="T43" fmla="*/ 463 h 754"/>
                <a:gd name="T44" fmla="*/ 314 w 354"/>
                <a:gd name="T45" fmla="*/ 466 h 754"/>
                <a:gd name="T46" fmla="*/ 315 w 354"/>
                <a:gd name="T47" fmla="*/ 467 h 754"/>
                <a:gd name="T48" fmla="*/ 315 w 354"/>
                <a:gd name="T49" fmla="*/ 467 h 754"/>
                <a:gd name="T50" fmla="*/ 354 w 354"/>
                <a:gd name="T51" fmla="*/ 577 h 754"/>
                <a:gd name="T52" fmla="*/ 177 w 354"/>
                <a:gd name="T53" fmla="*/ 754 h 754"/>
                <a:gd name="T54" fmla="*/ 0 w 354"/>
                <a:gd name="T55" fmla="*/ 577 h 754"/>
                <a:gd name="T56" fmla="*/ 39 w 354"/>
                <a:gd name="T57" fmla="*/ 46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4" h="754">
                  <a:moveTo>
                    <a:pt x="39" y="467"/>
                  </a:moveTo>
                  <a:cubicBezTo>
                    <a:pt x="38" y="467"/>
                    <a:pt x="38" y="467"/>
                    <a:pt x="38" y="467"/>
                  </a:cubicBezTo>
                  <a:cubicBezTo>
                    <a:pt x="73" y="431"/>
                    <a:pt x="56" y="392"/>
                    <a:pt x="50" y="380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9" y="377"/>
                    <a:pt x="48" y="376"/>
                    <a:pt x="48" y="376"/>
                  </a:cubicBezTo>
                  <a:cubicBezTo>
                    <a:pt x="48" y="376"/>
                    <a:pt x="48" y="376"/>
                    <a:pt x="48" y="376"/>
                  </a:cubicBezTo>
                  <a:cubicBezTo>
                    <a:pt x="39" y="356"/>
                    <a:pt x="33" y="334"/>
                    <a:pt x="33" y="311"/>
                  </a:cubicBezTo>
                  <a:cubicBezTo>
                    <a:pt x="33" y="271"/>
                    <a:pt x="49" y="235"/>
                    <a:pt x="75" y="209"/>
                  </a:cubicBezTo>
                  <a:cubicBezTo>
                    <a:pt x="99" y="178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77" y="125"/>
                    <a:pt x="75" y="114"/>
                    <a:pt x="75" y="102"/>
                  </a:cubicBezTo>
                  <a:cubicBezTo>
                    <a:pt x="75" y="46"/>
                    <a:pt x="121" y="0"/>
                    <a:pt x="177" y="0"/>
                  </a:cubicBezTo>
                  <a:cubicBezTo>
                    <a:pt x="233" y="0"/>
                    <a:pt x="278" y="46"/>
                    <a:pt x="278" y="102"/>
                  </a:cubicBezTo>
                  <a:cubicBezTo>
                    <a:pt x="278" y="114"/>
                    <a:pt x="276" y="125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54" y="178"/>
                    <a:pt x="278" y="209"/>
                  </a:cubicBezTo>
                  <a:cubicBezTo>
                    <a:pt x="304" y="235"/>
                    <a:pt x="320" y="271"/>
                    <a:pt x="320" y="311"/>
                  </a:cubicBezTo>
                  <a:cubicBezTo>
                    <a:pt x="320" y="334"/>
                    <a:pt x="315" y="356"/>
                    <a:pt x="305" y="376"/>
                  </a:cubicBezTo>
                  <a:cubicBezTo>
                    <a:pt x="305" y="376"/>
                    <a:pt x="305" y="376"/>
                    <a:pt x="305" y="376"/>
                  </a:cubicBezTo>
                  <a:cubicBezTo>
                    <a:pt x="305" y="376"/>
                    <a:pt x="305" y="376"/>
                    <a:pt x="305" y="377"/>
                  </a:cubicBezTo>
                  <a:cubicBezTo>
                    <a:pt x="304" y="378"/>
                    <a:pt x="303" y="380"/>
                    <a:pt x="302" y="381"/>
                  </a:cubicBezTo>
                  <a:cubicBezTo>
                    <a:pt x="296" y="395"/>
                    <a:pt x="283" y="430"/>
                    <a:pt x="311" y="463"/>
                  </a:cubicBezTo>
                  <a:cubicBezTo>
                    <a:pt x="312" y="464"/>
                    <a:pt x="313" y="465"/>
                    <a:pt x="314" y="466"/>
                  </a:cubicBezTo>
                  <a:cubicBezTo>
                    <a:pt x="314" y="466"/>
                    <a:pt x="314" y="466"/>
                    <a:pt x="315" y="467"/>
                  </a:cubicBezTo>
                  <a:cubicBezTo>
                    <a:pt x="315" y="467"/>
                    <a:pt x="315" y="467"/>
                    <a:pt x="315" y="467"/>
                  </a:cubicBezTo>
                  <a:cubicBezTo>
                    <a:pt x="339" y="497"/>
                    <a:pt x="354" y="535"/>
                    <a:pt x="354" y="577"/>
                  </a:cubicBezTo>
                  <a:cubicBezTo>
                    <a:pt x="354" y="675"/>
                    <a:pt x="274" y="754"/>
                    <a:pt x="177" y="754"/>
                  </a:cubicBezTo>
                  <a:cubicBezTo>
                    <a:pt x="79" y="754"/>
                    <a:pt x="0" y="675"/>
                    <a:pt x="0" y="577"/>
                  </a:cubicBezTo>
                  <a:cubicBezTo>
                    <a:pt x="0" y="535"/>
                    <a:pt x="14" y="497"/>
                    <a:pt x="39" y="467"/>
                  </a:cubicBezTo>
                  <a:close/>
                </a:path>
              </a:pathLst>
            </a:custGeom>
            <a:solidFill>
              <a:srgbClr val="00C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11244263" y="3060700"/>
              <a:ext cx="228600" cy="1296987"/>
            </a:xfrm>
            <a:custGeom>
              <a:avLst/>
              <a:gdLst>
                <a:gd name="T0" fmla="*/ 13 w 129"/>
                <a:gd name="T1" fmla="*/ 342 h 732"/>
                <a:gd name="T2" fmla="*/ 56 w 129"/>
                <a:gd name="T3" fmla="*/ 385 h 732"/>
                <a:gd name="T4" fmla="*/ 56 w 129"/>
                <a:gd name="T5" fmla="*/ 234 h 732"/>
                <a:gd name="T6" fmla="*/ 3 w 129"/>
                <a:gd name="T7" fmla="*/ 182 h 732"/>
                <a:gd name="T8" fmla="*/ 3 w 129"/>
                <a:gd name="T9" fmla="*/ 172 h 732"/>
                <a:gd name="T10" fmla="*/ 13 w 129"/>
                <a:gd name="T11" fmla="*/ 172 h 732"/>
                <a:gd name="T12" fmla="*/ 56 w 129"/>
                <a:gd name="T13" fmla="*/ 215 h 732"/>
                <a:gd name="T14" fmla="*/ 56 w 129"/>
                <a:gd name="T15" fmla="*/ 7 h 732"/>
                <a:gd name="T16" fmla="*/ 63 w 129"/>
                <a:gd name="T17" fmla="*/ 0 h 732"/>
                <a:gd name="T18" fmla="*/ 70 w 129"/>
                <a:gd name="T19" fmla="*/ 7 h 732"/>
                <a:gd name="T20" fmla="*/ 70 w 129"/>
                <a:gd name="T21" fmla="*/ 132 h 732"/>
                <a:gd name="T22" fmla="*/ 112 w 129"/>
                <a:gd name="T23" fmla="*/ 90 h 732"/>
                <a:gd name="T24" fmla="*/ 122 w 129"/>
                <a:gd name="T25" fmla="*/ 90 h 732"/>
                <a:gd name="T26" fmla="*/ 122 w 129"/>
                <a:gd name="T27" fmla="*/ 100 h 732"/>
                <a:gd name="T28" fmla="*/ 70 w 129"/>
                <a:gd name="T29" fmla="*/ 152 h 732"/>
                <a:gd name="T30" fmla="*/ 70 w 129"/>
                <a:gd name="T31" fmla="*/ 303 h 732"/>
                <a:gd name="T32" fmla="*/ 117 w 129"/>
                <a:gd name="T33" fmla="*/ 256 h 732"/>
                <a:gd name="T34" fmla="*/ 127 w 129"/>
                <a:gd name="T35" fmla="*/ 256 h 732"/>
                <a:gd name="T36" fmla="*/ 127 w 129"/>
                <a:gd name="T37" fmla="*/ 266 h 732"/>
                <a:gd name="T38" fmla="*/ 70 w 129"/>
                <a:gd name="T39" fmla="*/ 323 h 732"/>
                <a:gd name="T40" fmla="*/ 70 w 129"/>
                <a:gd name="T41" fmla="*/ 725 h 732"/>
                <a:gd name="T42" fmla="*/ 63 w 129"/>
                <a:gd name="T43" fmla="*/ 732 h 732"/>
                <a:gd name="T44" fmla="*/ 56 w 129"/>
                <a:gd name="T45" fmla="*/ 725 h 732"/>
                <a:gd name="T46" fmla="*/ 56 w 129"/>
                <a:gd name="T47" fmla="*/ 405 h 732"/>
                <a:gd name="T48" fmla="*/ 3 w 129"/>
                <a:gd name="T49" fmla="*/ 352 h 732"/>
                <a:gd name="T50" fmla="*/ 3 w 129"/>
                <a:gd name="T51" fmla="*/ 342 h 732"/>
                <a:gd name="T52" fmla="*/ 13 w 129"/>
                <a:gd name="T53" fmla="*/ 34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732">
                  <a:moveTo>
                    <a:pt x="13" y="342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0" y="179"/>
                    <a:pt x="0" y="175"/>
                    <a:pt x="3" y="172"/>
                  </a:cubicBezTo>
                  <a:cubicBezTo>
                    <a:pt x="5" y="169"/>
                    <a:pt x="10" y="169"/>
                    <a:pt x="13" y="172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9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5" y="87"/>
                    <a:pt x="119" y="87"/>
                    <a:pt x="122" y="90"/>
                  </a:cubicBezTo>
                  <a:cubicBezTo>
                    <a:pt x="125" y="93"/>
                    <a:pt x="125" y="97"/>
                    <a:pt x="122" y="100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9" y="253"/>
                    <a:pt x="124" y="253"/>
                    <a:pt x="127" y="256"/>
                  </a:cubicBezTo>
                  <a:cubicBezTo>
                    <a:pt x="129" y="259"/>
                    <a:pt x="129" y="263"/>
                    <a:pt x="127" y="266"/>
                  </a:cubicBezTo>
                  <a:cubicBezTo>
                    <a:pt x="70" y="323"/>
                    <a:pt x="70" y="323"/>
                    <a:pt x="70" y="323"/>
                  </a:cubicBezTo>
                  <a:cubicBezTo>
                    <a:pt x="70" y="725"/>
                    <a:pt x="70" y="725"/>
                    <a:pt x="70" y="725"/>
                  </a:cubicBezTo>
                  <a:cubicBezTo>
                    <a:pt x="70" y="728"/>
                    <a:pt x="67" y="732"/>
                    <a:pt x="63" y="732"/>
                  </a:cubicBezTo>
                  <a:cubicBezTo>
                    <a:pt x="59" y="732"/>
                    <a:pt x="56" y="728"/>
                    <a:pt x="56" y="725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0" y="349"/>
                    <a:pt x="0" y="345"/>
                    <a:pt x="3" y="342"/>
                  </a:cubicBezTo>
                  <a:cubicBezTo>
                    <a:pt x="5" y="339"/>
                    <a:pt x="10" y="339"/>
                    <a:pt x="13" y="342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11228388" y="4340225"/>
              <a:ext cx="439738" cy="28575"/>
            </a:xfrm>
            <a:custGeom>
              <a:avLst/>
              <a:gdLst>
                <a:gd name="T0" fmla="*/ 240 w 248"/>
                <a:gd name="T1" fmla="*/ 16 h 16"/>
                <a:gd name="T2" fmla="*/ 8 w 248"/>
                <a:gd name="T3" fmla="*/ 16 h 16"/>
                <a:gd name="T4" fmla="*/ 0 w 248"/>
                <a:gd name="T5" fmla="*/ 8 h 16"/>
                <a:gd name="T6" fmla="*/ 8 w 248"/>
                <a:gd name="T7" fmla="*/ 0 h 16"/>
                <a:gd name="T8" fmla="*/ 240 w 248"/>
                <a:gd name="T9" fmla="*/ 0 h 16"/>
                <a:gd name="T10" fmla="*/ 248 w 248"/>
                <a:gd name="T11" fmla="*/ 8 h 16"/>
                <a:gd name="T12" fmla="*/ 240 w 24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6">
                  <a:moveTo>
                    <a:pt x="24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4" y="0"/>
                    <a:pt x="248" y="4"/>
                    <a:pt x="248" y="8"/>
                  </a:cubicBezTo>
                  <a:cubicBezTo>
                    <a:pt x="248" y="12"/>
                    <a:pt x="244" y="16"/>
                    <a:pt x="240" y="16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1164590" y="5876925"/>
            <a:ext cx="98679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e:\Users\pc\Pictures\校园图片\汤小校名02.png汤小校名0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522210" y="6073140"/>
            <a:ext cx="4177030" cy="512445"/>
          </a:xfrm>
          <a:prstGeom prst="rect">
            <a:avLst/>
          </a:prstGeom>
        </p:spPr>
      </p:pic>
      <p:pic>
        <p:nvPicPr>
          <p:cNvPr id="12" name="Picture 3" descr="C:\Users\fujin\Documents\01工作文档\001计划总结\三年发展\素材文件\IMG_20170412_113906_HDR.jpgIMG_20170412_113906_HDR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97840" y="1320165"/>
            <a:ext cx="3240000" cy="216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2" descr="D:\02我的工作\10装备示范\图片素材\图片3.png图片3"/>
          <p:cNvPicPr/>
          <p:nvPr/>
        </p:nvPicPr>
        <p:blipFill>
          <a:blip r:embed="rId3"/>
          <a:srcRect b="48942"/>
          <a:stretch>
            <a:fillRect/>
          </a:stretch>
        </p:blipFill>
        <p:spPr>
          <a:xfrm>
            <a:off x="4478655" y="3733165"/>
            <a:ext cx="3240024" cy="2160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3" descr="C:\Users\fujin\Documents\01工作文档\001计划总结\三年发展\素材文件\IMG_20170412_113455_HDR.jpgIMG_20170412_113455_HDR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97840" y="3733165"/>
            <a:ext cx="3240000" cy="216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2" descr="D:\02我的工作\10装备示范\图片素材\QQ图片20180927222150.jpgQQ图片20180927222150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rcRect/>
          <a:stretch>
            <a:fillRect/>
          </a:stretch>
        </p:blipFill>
        <p:spPr>
          <a:xfrm>
            <a:off x="8459307" y="1293495"/>
            <a:ext cx="3240024" cy="216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2" descr="C:\Users\fujin\Documents\01工作文档\001计划总结\三年发展\素材文件\IMG_20170412_113419_HDR.jpgIMG_20170412_113419_HDR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8459700" y="3733165"/>
            <a:ext cx="3240000" cy="216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2" descr="D:\02我的工作\10装备示范\图片素材\图片1.png图片1"/>
          <p:cNvPicPr/>
          <p:nvPr/>
        </p:nvPicPr>
        <p:blipFill>
          <a:blip r:embed="rId8"/>
          <a:srcRect b="50599"/>
          <a:stretch>
            <a:fillRect/>
          </a:stretch>
        </p:blipFill>
        <p:spPr>
          <a:xfrm>
            <a:off x="4478655" y="1320165"/>
            <a:ext cx="3240024" cy="216001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497840" y="365760"/>
            <a:ext cx="5403850" cy="731520"/>
            <a:chOff x="10582" y="9357"/>
            <a:chExt cx="8510" cy="1152"/>
          </a:xfrm>
        </p:grpSpPr>
        <p:pic>
          <p:nvPicPr>
            <p:cNvPr id="19" name="图片 18" descr="1492157513438329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1848" y="9614"/>
              <a:ext cx="7245" cy="640"/>
            </a:xfrm>
            <a:prstGeom prst="rect">
              <a:avLst/>
            </a:prstGeom>
          </p:spPr>
        </p:pic>
        <p:pic>
          <p:nvPicPr>
            <p:cNvPr id="20" name="Picture 2" descr="C:\Users\fujin\Pictures\Camera Roll\TXLOGO.jpgTXLOGO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0582" y="9357"/>
              <a:ext cx="1153" cy="115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44"/>
          <p:cNvSpPr/>
          <p:nvPr/>
        </p:nvSpPr>
        <p:spPr bwMode="auto">
          <a:xfrm rot="10800000">
            <a:off x="-5558" y="0"/>
            <a:ext cx="5161757" cy="4606310"/>
          </a:xfrm>
          <a:custGeom>
            <a:avLst/>
            <a:gdLst>
              <a:gd name="T0" fmla="*/ 0 w 1986"/>
              <a:gd name="T1" fmla="*/ 1812 h 1812"/>
              <a:gd name="T2" fmla="*/ 248 w 1986"/>
              <a:gd name="T3" fmla="*/ 1241 h 1812"/>
              <a:gd name="T4" fmla="*/ 625 w 1986"/>
              <a:gd name="T5" fmla="*/ 774 h 1812"/>
              <a:gd name="T6" fmla="*/ 1101 w 1986"/>
              <a:gd name="T7" fmla="*/ 671 h 1812"/>
              <a:gd name="T8" fmla="*/ 1986 w 1986"/>
              <a:gd name="T9" fmla="*/ 115 h 1812"/>
              <a:gd name="T10" fmla="*/ 1986 w 1986"/>
              <a:gd name="T11" fmla="*/ 1812 h 1812"/>
              <a:gd name="T12" fmla="*/ 0 w 1986"/>
              <a:gd name="T13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6" h="1812">
                <a:moveTo>
                  <a:pt x="0" y="1812"/>
                </a:moveTo>
                <a:cubicBezTo>
                  <a:pt x="0" y="1812"/>
                  <a:pt x="422" y="1748"/>
                  <a:pt x="248" y="1241"/>
                </a:cubicBezTo>
                <a:cubicBezTo>
                  <a:pt x="74" y="734"/>
                  <a:pt x="372" y="710"/>
                  <a:pt x="625" y="774"/>
                </a:cubicBezTo>
                <a:cubicBezTo>
                  <a:pt x="877" y="837"/>
                  <a:pt x="1051" y="861"/>
                  <a:pt x="1101" y="671"/>
                </a:cubicBezTo>
                <a:cubicBezTo>
                  <a:pt x="1150" y="480"/>
                  <a:pt x="1216" y="0"/>
                  <a:pt x="1986" y="115"/>
                </a:cubicBezTo>
                <a:cubicBezTo>
                  <a:pt x="1986" y="1812"/>
                  <a:pt x="1986" y="1812"/>
                  <a:pt x="1986" y="1812"/>
                </a:cubicBezTo>
                <a:lnTo>
                  <a:pt x="0" y="1812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 flipH="1">
            <a:off x="7218437" y="668793"/>
            <a:ext cx="4221221" cy="2644286"/>
            <a:chOff x="7569199" y="795867"/>
            <a:chExt cx="3616325" cy="2265363"/>
          </a:xfrm>
        </p:grpSpPr>
        <p:sp>
          <p:nvSpPr>
            <p:cNvPr id="20" name="Freeform 18"/>
            <p:cNvSpPr/>
            <p:nvPr/>
          </p:nvSpPr>
          <p:spPr bwMode="auto">
            <a:xfrm>
              <a:off x="7602537" y="2980267"/>
              <a:ext cx="3286125" cy="80963"/>
            </a:xfrm>
            <a:custGeom>
              <a:avLst/>
              <a:gdLst>
                <a:gd name="T0" fmla="*/ 14 w 1171"/>
                <a:gd name="T1" fmla="*/ 29 h 29"/>
                <a:gd name="T2" fmla="*/ 1156 w 1171"/>
                <a:gd name="T3" fmla="*/ 29 h 29"/>
                <a:gd name="T4" fmla="*/ 1171 w 1171"/>
                <a:gd name="T5" fmla="*/ 15 h 29"/>
                <a:gd name="T6" fmla="*/ 1171 w 1171"/>
                <a:gd name="T7" fmla="*/ 15 h 29"/>
                <a:gd name="T8" fmla="*/ 1156 w 1171"/>
                <a:gd name="T9" fmla="*/ 0 h 29"/>
                <a:gd name="T10" fmla="*/ 14 w 1171"/>
                <a:gd name="T11" fmla="*/ 0 h 29"/>
                <a:gd name="T12" fmla="*/ 0 w 1171"/>
                <a:gd name="T13" fmla="*/ 15 h 29"/>
                <a:gd name="T14" fmla="*/ 0 w 1171"/>
                <a:gd name="T15" fmla="*/ 15 h 29"/>
                <a:gd name="T16" fmla="*/ 14 w 1171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1" h="29">
                  <a:moveTo>
                    <a:pt x="14" y="29"/>
                  </a:moveTo>
                  <a:cubicBezTo>
                    <a:pt x="1156" y="29"/>
                    <a:pt x="1156" y="29"/>
                    <a:pt x="1156" y="29"/>
                  </a:cubicBezTo>
                  <a:cubicBezTo>
                    <a:pt x="1164" y="29"/>
                    <a:pt x="1171" y="23"/>
                    <a:pt x="1171" y="15"/>
                  </a:cubicBezTo>
                  <a:cubicBezTo>
                    <a:pt x="1171" y="15"/>
                    <a:pt x="1171" y="15"/>
                    <a:pt x="1171" y="15"/>
                  </a:cubicBezTo>
                  <a:cubicBezTo>
                    <a:pt x="1171" y="7"/>
                    <a:pt x="1164" y="0"/>
                    <a:pt x="115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7569199" y="1295930"/>
              <a:ext cx="852488" cy="1684337"/>
              <a:chOff x="4419600" y="4157663"/>
              <a:chExt cx="852488" cy="1684337"/>
            </a:xfrm>
          </p:grpSpPr>
          <p:sp>
            <p:nvSpPr>
              <p:cNvPr id="28" name="Freeform 26"/>
              <p:cNvSpPr/>
              <p:nvPr/>
            </p:nvSpPr>
            <p:spPr bwMode="auto">
              <a:xfrm>
                <a:off x="4419600" y="4340225"/>
                <a:ext cx="852488" cy="1006475"/>
              </a:xfrm>
              <a:custGeom>
                <a:avLst/>
                <a:gdLst>
                  <a:gd name="T0" fmla="*/ 304 w 304"/>
                  <a:gd name="T1" fmla="*/ 358 h 358"/>
                  <a:gd name="T2" fmla="*/ 304 w 304"/>
                  <a:gd name="T3" fmla="*/ 0 h 358"/>
                  <a:gd name="T4" fmla="*/ 0 w 304"/>
                  <a:gd name="T5" fmla="*/ 0 h 358"/>
                  <a:gd name="T6" fmla="*/ 0 w 304"/>
                  <a:gd name="T7" fmla="*/ 267 h 358"/>
                  <a:gd name="T8" fmla="*/ 24 w 304"/>
                  <a:gd name="T9" fmla="*/ 291 h 358"/>
                  <a:gd name="T10" fmla="*/ 228 w 304"/>
                  <a:gd name="T11" fmla="*/ 291 h 358"/>
                  <a:gd name="T12" fmla="*/ 304 w 304"/>
                  <a:gd name="T13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58">
                    <a:moveTo>
                      <a:pt x="304" y="358"/>
                    </a:moveTo>
                    <a:cubicBezTo>
                      <a:pt x="304" y="0"/>
                      <a:pt x="304" y="0"/>
                      <a:pt x="3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0" y="280"/>
                      <a:pt x="11" y="291"/>
                      <a:pt x="24" y="291"/>
                    </a:cubicBezTo>
                    <a:cubicBezTo>
                      <a:pt x="228" y="291"/>
                      <a:pt x="228" y="291"/>
                      <a:pt x="228" y="291"/>
                    </a:cubicBezTo>
                    <a:lnTo>
                      <a:pt x="304" y="358"/>
                    </a:lnTo>
                    <a:close/>
                  </a:path>
                </a:pathLst>
              </a:cu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"/>
              <p:cNvSpPr/>
              <p:nvPr/>
            </p:nvSpPr>
            <p:spPr bwMode="auto">
              <a:xfrm>
                <a:off x="4419600" y="4157663"/>
                <a:ext cx="852488" cy="182563"/>
              </a:xfrm>
              <a:custGeom>
                <a:avLst/>
                <a:gdLst>
                  <a:gd name="T0" fmla="*/ 23 w 304"/>
                  <a:gd name="T1" fmla="*/ 0 h 65"/>
                  <a:gd name="T2" fmla="*/ 281 w 304"/>
                  <a:gd name="T3" fmla="*/ 0 h 65"/>
                  <a:gd name="T4" fmla="*/ 304 w 304"/>
                  <a:gd name="T5" fmla="*/ 23 h 65"/>
                  <a:gd name="T6" fmla="*/ 304 w 304"/>
                  <a:gd name="T7" fmla="*/ 65 h 65"/>
                  <a:gd name="T8" fmla="*/ 0 w 304"/>
                  <a:gd name="T9" fmla="*/ 65 h 65"/>
                  <a:gd name="T10" fmla="*/ 0 w 304"/>
                  <a:gd name="T11" fmla="*/ 23 h 65"/>
                  <a:gd name="T12" fmla="*/ 23 w 304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65">
                    <a:moveTo>
                      <a:pt x="23" y="0"/>
                    </a:moveTo>
                    <a:cubicBezTo>
                      <a:pt x="281" y="0"/>
                      <a:pt x="281" y="0"/>
                      <a:pt x="281" y="0"/>
                    </a:cubicBezTo>
                    <a:cubicBezTo>
                      <a:pt x="294" y="0"/>
                      <a:pt x="304" y="10"/>
                      <a:pt x="304" y="23"/>
                    </a:cubicBezTo>
                    <a:cubicBezTo>
                      <a:pt x="304" y="65"/>
                      <a:pt x="304" y="65"/>
                      <a:pt x="304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lose/>
                  </a:path>
                </a:pathLst>
              </a:custGeom>
              <a:solidFill>
                <a:srgbClr val="214A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28"/>
              <p:cNvSpPr>
                <a:spLocks noChangeArrowheads="1"/>
              </p:cNvSpPr>
              <p:nvPr/>
            </p:nvSpPr>
            <p:spPr bwMode="auto">
              <a:xfrm>
                <a:off x="4559300" y="4214813"/>
                <a:ext cx="84138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Oval 29"/>
              <p:cNvSpPr>
                <a:spLocks noChangeArrowheads="1"/>
              </p:cNvSpPr>
              <p:nvPr/>
            </p:nvSpPr>
            <p:spPr bwMode="auto">
              <a:xfrm>
                <a:off x="4691063" y="4214813"/>
                <a:ext cx="80963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Oval 30"/>
              <p:cNvSpPr>
                <a:spLocks noChangeArrowheads="1"/>
              </p:cNvSpPr>
              <p:nvPr/>
            </p:nvSpPr>
            <p:spPr bwMode="auto">
              <a:xfrm>
                <a:off x="4822825" y="4214813"/>
                <a:ext cx="82550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Oval 31"/>
              <p:cNvSpPr>
                <a:spLocks noChangeArrowheads="1"/>
              </p:cNvSpPr>
              <p:nvPr/>
            </p:nvSpPr>
            <p:spPr bwMode="auto">
              <a:xfrm>
                <a:off x="4567238" y="4467225"/>
                <a:ext cx="485775" cy="482600"/>
              </a:xfrm>
              <a:prstGeom prst="ellipse">
                <a:avLst/>
              </a:prstGeom>
              <a:solidFill>
                <a:srgbClr val="F8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2"/>
              <p:cNvSpPr/>
              <p:nvPr/>
            </p:nvSpPr>
            <p:spPr bwMode="auto">
              <a:xfrm>
                <a:off x="4873625" y="5543550"/>
                <a:ext cx="263525" cy="298450"/>
              </a:xfrm>
              <a:custGeom>
                <a:avLst/>
                <a:gdLst>
                  <a:gd name="T0" fmla="*/ 3 w 94"/>
                  <a:gd name="T1" fmla="*/ 0 h 106"/>
                  <a:gd name="T2" fmla="*/ 91 w 94"/>
                  <a:gd name="T3" fmla="*/ 0 h 106"/>
                  <a:gd name="T4" fmla="*/ 94 w 94"/>
                  <a:gd name="T5" fmla="*/ 3 h 106"/>
                  <a:gd name="T6" fmla="*/ 94 w 94"/>
                  <a:gd name="T7" fmla="*/ 70 h 106"/>
                  <a:gd name="T8" fmla="*/ 59 w 94"/>
                  <a:gd name="T9" fmla="*/ 106 h 106"/>
                  <a:gd name="T10" fmla="*/ 35 w 94"/>
                  <a:gd name="T11" fmla="*/ 106 h 106"/>
                  <a:gd name="T12" fmla="*/ 0 w 94"/>
                  <a:gd name="T13" fmla="*/ 70 h 106"/>
                  <a:gd name="T14" fmla="*/ 0 w 94"/>
                  <a:gd name="T15" fmla="*/ 3 h 106"/>
                  <a:gd name="T16" fmla="*/ 3 w 94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106">
                    <a:moveTo>
                      <a:pt x="3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93" y="0"/>
                      <a:pt x="94" y="2"/>
                      <a:pt x="94" y="3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90"/>
                      <a:pt x="78" y="106"/>
                      <a:pt x="59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16" y="106"/>
                      <a:pt x="0" y="90"/>
                      <a:pt x="0" y="7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3"/>
              <p:cNvSpPr/>
              <p:nvPr/>
            </p:nvSpPr>
            <p:spPr bwMode="auto">
              <a:xfrm>
                <a:off x="4759325" y="5561013"/>
                <a:ext cx="176213" cy="246063"/>
              </a:xfrm>
              <a:custGeom>
                <a:avLst/>
                <a:gdLst>
                  <a:gd name="T0" fmla="*/ 54 w 63"/>
                  <a:gd name="T1" fmla="*/ 88 h 88"/>
                  <a:gd name="T2" fmla="*/ 6 w 63"/>
                  <a:gd name="T3" fmla="*/ 20 h 88"/>
                  <a:gd name="T4" fmla="*/ 17 w 63"/>
                  <a:gd name="T5" fmla="*/ 6 h 88"/>
                  <a:gd name="T6" fmla="*/ 51 w 63"/>
                  <a:gd name="T7" fmla="*/ 9 h 88"/>
                  <a:gd name="T8" fmla="*/ 45 w 63"/>
                  <a:gd name="T9" fmla="*/ 22 h 88"/>
                  <a:gd name="T10" fmla="*/ 24 w 63"/>
                  <a:gd name="T11" fmla="*/ 19 h 88"/>
                  <a:gd name="T12" fmla="*/ 21 w 63"/>
                  <a:gd name="T13" fmla="*/ 23 h 88"/>
                  <a:gd name="T14" fmla="*/ 63 w 63"/>
                  <a:gd name="T15" fmla="*/ 76 h 88"/>
                  <a:gd name="T16" fmla="*/ 54 w 63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88">
                    <a:moveTo>
                      <a:pt x="54" y="88"/>
                    </a:moveTo>
                    <a:cubicBezTo>
                      <a:pt x="34" y="77"/>
                      <a:pt x="0" y="44"/>
                      <a:pt x="6" y="20"/>
                    </a:cubicBezTo>
                    <a:cubicBezTo>
                      <a:pt x="7" y="14"/>
                      <a:pt x="11" y="9"/>
                      <a:pt x="17" y="6"/>
                    </a:cubicBezTo>
                    <a:cubicBezTo>
                      <a:pt x="30" y="0"/>
                      <a:pt x="49" y="8"/>
                      <a:pt x="51" y="9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0" y="20"/>
                      <a:pt x="29" y="17"/>
                      <a:pt x="24" y="19"/>
                    </a:cubicBezTo>
                    <a:cubicBezTo>
                      <a:pt x="23" y="20"/>
                      <a:pt x="22" y="21"/>
                      <a:pt x="21" y="23"/>
                    </a:cubicBezTo>
                    <a:cubicBezTo>
                      <a:pt x="18" y="37"/>
                      <a:pt x="44" y="66"/>
                      <a:pt x="63" y="76"/>
                    </a:cubicBezTo>
                    <a:lnTo>
                      <a:pt x="54" y="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4"/>
              <p:cNvSpPr/>
              <p:nvPr/>
            </p:nvSpPr>
            <p:spPr bwMode="auto">
              <a:xfrm>
                <a:off x="4660900" y="4572000"/>
                <a:ext cx="311150" cy="241300"/>
              </a:xfrm>
              <a:custGeom>
                <a:avLst/>
                <a:gdLst>
                  <a:gd name="T0" fmla="*/ 109 w 111"/>
                  <a:gd name="T1" fmla="*/ 81 h 86"/>
                  <a:gd name="T2" fmla="*/ 99 w 111"/>
                  <a:gd name="T3" fmla="*/ 81 h 86"/>
                  <a:gd name="T4" fmla="*/ 99 w 111"/>
                  <a:gd name="T5" fmla="*/ 56 h 86"/>
                  <a:gd name="T6" fmla="*/ 89 w 111"/>
                  <a:gd name="T7" fmla="*/ 46 h 86"/>
                  <a:gd name="T8" fmla="*/ 79 w 111"/>
                  <a:gd name="T9" fmla="*/ 56 h 86"/>
                  <a:gd name="T10" fmla="*/ 79 w 111"/>
                  <a:gd name="T11" fmla="*/ 81 h 86"/>
                  <a:gd name="T12" fmla="*/ 65 w 111"/>
                  <a:gd name="T13" fmla="*/ 81 h 86"/>
                  <a:gd name="T14" fmla="*/ 65 w 111"/>
                  <a:gd name="T15" fmla="*/ 44 h 86"/>
                  <a:gd name="T16" fmla="*/ 56 w 111"/>
                  <a:gd name="T17" fmla="*/ 34 h 86"/>
                  <a:gd name="T18" fmla="*/ 46 w 111"/>
                  <a:gd name="T19" fmla="*/ 44 h 86"/>
                  <a:gd name="T20" fmla="*/ 46 w 111"/>
                  <a:gd name="T21" fmla="*/ 81 h 86"/>
                  <a:gd name="T22" fmla="*/ 32 w 111"/>
                  <a:gd name="T23" fmla="*/ 81 h 86"/>
                  <a:gd name="T24" fmla="*/ 32 w 111"/>
                  <a:gd name="T25" fmla="*/ 10 h 86"/>
                  <a:gd name="T26" fmla="*/ 22 w 111"/>
                  <a:gd name="T27" fmla="*/ 0 h 86"/>
                  <a:gd name="T28" fmla="*/ 12 w 111"/>
                  <a:gd name="T29" fmla="*/ 10 h 86"/>
                  <a:gd name="T30" fmla="*/ 12 w 111"/>
                  <a:gd name="T31" fmla="*/ 81 h 86"/>
                  <a:gd name="T32" fmla="*/ 2 w 111"/>
                  <a:gd name="T33" fmla="*/ 81 h 86"/>
                  <a:gd name="T34" fmla="*/ 0 w 111"/>
                  <a:gd name="T35" fmla="*/ 84 h 86"/>
                  <a:gd name="T36" fmla="*/ 2 w 111"/>
                  <a:gd name="T37" fmla="*/ 86 h 86"/>
                  <a:gd name="T38" fmla="*/ 109 w 111"/>
                  <a:gd name="T39" fmla="*/ 86 h 86"/>
                  <a:gd name="T40" fmla="*/ 111 w 111"/>
                  <a:gd name="T41" fmla="*/ 84 h 86"/>
                  <a:gd name="T42" fmla="*/ 109 w 111"/>
                  <a:gd name="T43" fmla="*/ 8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1" h="86">
                    <a:moveTo>
                      <a:pt x="109" y="81"/>
                    </a:move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50"/>
                      <a:pt x="94" y="46"/>
                      <a:pt x="89" y="46"/>
                    </a:cubicBezTo>
                    <a:cubicBezTo>
                      <a:pt x="83" y="46"/>
                      <a:pt x="79" y="50"/>
                      <a:pt x="79" y="56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65" y="81"/>
                      <a:pt x="65" y="81"/>
                      <a:pt x="65" y="81"/>
                    </a:cubicBezTo>
                    <a:cubicBezTo>
                      <a:pt x="65" y="44"/>
                      <a:pt x="65" y="44"/>
                      <a:pt x="65" y="44"/>
                    </a:cubicBezTo>
                    <a:cubicBezTo>
                      <a:pt x="65" y="39"/>
                      <a:pt x="61" y="34"/>
                      <a:pt x="56" y="34"/>
                    </a:cubicBezTo>
                    <a:cubicBezTo>
                      <a:pt x="50" y="34"/>
                      <a:pt x="46" y="39"/>
                      <a:pt x="46" y="44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4"/>
                      <a:pt x="28" y="0"/>
                      <a:pt x="22" y="0"/>
                    </a:cubicBezTo>
                    <a:cubicBezTo>
                      <a:pt x="17" y="0"/>
                      <a:pt x="12" y="4"/>
                      <a:pt x="12" y="1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1" y="81"/>
                      <a:pt x="0" y="82"/>
                      <a:pt x="0" y="84"/>
                    </a:cubicBezTo>
                    <a:cubicBezTo>
                      <a:pt x="0" y="85"/>
                      <a:pt x="1" y="86"/>
                      <a:pt x="2" y="86"/>
                    </a:cubicBezTo>
                    <a:cubicBezTo>
                      <a:pt x="109" y="86"/>
                      <a:pt x="109" y="86"/>
                      <a:pt x="109" y="86"/>
                    </a:cubicBezTo>
                    <a:cubicBezTo>
                      <a:pt x="110" y="86"/>
                      <a:pt x="111" y="85"/>
                      <a:pt x="111" y="84"/>
                    </a:cubicBezTo>
                    <a:cubicBezTo>
                      <a:pt x="111" y="82"/>
                      <a:pt x="110" y="81"/>
                      <a:pt x="109" y="81"/>
                    </a:cubicBezTo>
                    <a:close/>
                  </a:path>
                </a:pathLst>
              </a:custGeom>
              <a:solidFill>
                <a:srgbClr val="84B4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683749" y="795867"/>
              <a:ext cx="1501775" cy="1192213"/>
              <a:chOff x="6534150" y="3657600"/>
              <a:chExt cx="1501775" cy="1192213"/>
            </a:xfrm>
          </p:grpSpPr>
          <p:sp>
            <p:nvSpPr>
              <p:cNvPr id="7" name="Freeform 5"/>
              <p:cNvSpPr/>
              <p:nvPr/>
            </p:nvSpPr>
            <p:spPr bwMode="auto">
              <a:xfrm>
                <a:off x="6534150" y="3843338"/>
                <a:ext cx="1501775" cy="1006475"/>
              </a:xfrm>
              <a:custGeom>
                <a:avLst/>
                <a:gdLst>
                  <a:gd name="T0" fmla="*/ 0 w 535"/>
                  <a:gd name="T1" fmla="*/ 358 h 358"/>
                  <a:gd name="T2" fmla="*/ 0 w 535"/>
                  <a:gd name="T3" fmla="*/ 0 h 358"/>
                  <a:gd name="T4" fmla="*/ 535 w 535"/>
                  <a:gd name="T5" fmla="*/ 0 h 358"/>
                  <a:gd name="T6" fmla="*/ 535 w 535"/>
                  <a:gd name="T7" fmla="*/ 267 h 358"/>
                  <a:gd name="T8" fmla="*/ 510 w 535"/>
                  <a:gd name="T9" fmla="*/ 291 h 358"/>
                  <a:gd name="T10" fmla="*/ 76 w 535"/>
                  <a:gd name="T11" fmla="*/ 291 h 358"/>
                  <a:gd name="T12" fmla="*/ 0 w 535"/>
                  <a:gd name="T13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5" h="358">
                    <a:moveTo>
                      <a:pt x="0" y="35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35" y="0"/>
                      <a:pt x="535" y="0"/>
                      <a:pt x="535" y="0"/>
                    </a:cubicBezTo>
                    <a:cubicBezTo>
                      <a:pt x="535" y="267"/>
                      <a:pt x="535" y="267"/>
                      <a:pt x="535" y="267"/>
                    </a:cubicBezTo>
                    <a:cubicBezTo>
                      <a:pt x="535" y="280"/>
                      <a:pt x="524" y="291"/>
                      <a:pt x="510" y="291"/>
                    </a:cubicBezTo>
                    <a:cubicBezTo>
                      <a:pt x="76" y="291"/>
                      <a:pt x="76" y="291"/>
                      <a:pt x="76" y="291"/>
                    </a:cubicBezTo>
                    <a:lnTo>
                      <a:pt x="0" y="358"/>
                    </a:lnTo>
                    <a:close/>
                  </a:path>
                </a:pathLst>
              </a:cu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6"/>
              <p:cNvSpPr/>
              <p:nvPr/>
            </p:nvSpPr>
            <p:spPr bwMode="auto">
              <a:xfrm>
                <a:off x="6534150" y="3657600"/>
                <a:ext cx="1501775" cy="185738"/>
              </a:xfrm>
              <a:custGeom>
                <a:avLst/>
                <a:gdLst>
                  <a:gd name="T0" fmla="*/ 512 w 535"/>
                  <a:gd name="T1" fmla="*/ 0 h 66"/>
                  <a:gd name="T2" fmla="*/ 23 w 535"/>
                  <a:gd name="T3" fmla="*/ 0 h 66"/>
                  <a:gd name="T4" fmla="*/ 0 w 535"/>
                  <a:gd name="T5" fmla="*/ 23 h 66"/>
                  <a:gd name="T6" fmla="*/ 0 w 535"/>
                  <a:gd name="T7" fmla="*/ 66 h 66"/>
                  <a:gd name="T8" fmla="*/ 535 w 535"/>
                  <a:gd name="T9" fmla="*/ 66 h 66"/>
                  <a:gd name="T10" fmla="*/ 535 w 535"/>
                  <a:gd name="T11" fmla="*/ 23 h 66"/>
                  <a:gd name="T12" fmla="*/ 512 w 535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5" h="66">
                    <a:moveTo>
                      <a:pt x="512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535" y="66"/>
                      <a:pt x="535" y="66"/>
                      <a:pt x="535" y="66"/>
                    </a:cubicBezTo>
                    <a:cubicBezTo>
                      <a:pt x="535" y="23"/>
                      <a:pt x="535" y="23"/>
                      <a:pt x="535" y="23"/>
                    </a:cubicBezTo>
                    <a:cubicBezTo>
                      <a:pt x="535" y="10"/>
                      <a:pt x="525" y="0"/>
                      <a:pt x="512" y="0"/>
                    </a:cubicBezTo>
                    <a:close/>
                  </a:path>
                </a:pathLst>
              </a:custGeom>
              <a:solidFill>
                <a:srgbClr val="214A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Oval 7"/>
              <p:cNvSpPr>
                <a:spLocks noChangeArrowheads="1"/>
              </p:cNvSpPr>
              <p:nvPr/>
            </p:nvSpPr>
            <p:spPr bwMode="auto">
              <a:xfrm>
                <a:off x="6905625" y="3714750"/>
                <a:ext cx="84138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>
                <a:off x="6773863" y="3714750"/>
                <a:ext cx="84138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Oval 9"/>
              <p:cNvSpPr>
                <a:spLocks noChangeArrowheads="1"/>
              </p:cNvSpPr>
              <p:nvPr/>
            </p:nvSpPr>
            <p:spPr bwMode="auto">
              <a:xfrm>
                <a:off x="6642100" y="3714750"/>
                <a:ext cx="84138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5"/>
              <p:cNvSpPr/>
              <p:nvPr/>
            </p:nvSpPr>
            <p:spPr bwMode="auto">
              <a:xfrm>
                <a:off x="6956425" y="3916363"/>
                <a:ext cx="361950" cy="638175"/>
              </a:xfrm>
              <a:custGeom>
                <a:avLst/>
                <a:gdLst>
                  <a:gd name="T0" fmla="*/ 109 w 129"/>
                  <a:gd name="T1" fmla="*/ 114 h 227"/>
                  <a:gd name="T2" fmla="*/ 109 w 129"/>
                  <a:gd name="T3" fmla="*/ 114 h 227"/>
                  <a:gd name="T4" fmla="*/ 109 w 129"/>
                  <a:gd name="T5" fmla="*/ 114 h 227"/>
                  <a:gd name="T6" fmla="*/ 109 w 129"/>
                  <a:gd name="T7" fmla="*/ 113 h 227"/>
                  <a:gd name="T8" fmla="*/ 109 w 129"/>
                  <a:gd name="T9" fmla="*/ 0 h 227"/>
                  <a:gd name="T10" fmla="*/ 0 w 129"/>
                  <a:gd name="T11" fmla="*/ 113 h 227"/>
                  <a:gd name="T12" fmla="*/ 113 w 129"/>
                  <a:gd name="T13" fmla="*/ 227 h 227"/>
                  <a:gd name="T14" fmla="*/ 129 w 129"/>
                  <a:gd name="T15" fmla="*/ 226 h 227"/>
                  <a:gd name="T16" fmla="*/ 124 w 129"/>
                  <a:gd name="T17" fmla="*/ 196 h 227"/>
                  <a:gd name="T18" fmla="*/ 109 w 129"/>
                  <a:gd name="T19" fmla="*/ 11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27">
                    <a:moveTo>
                      <a:pt x="109" y="114"/>
                    </a:move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4"/>
                      <a:pt x="109" y="113"/>
                      <a:pt x="109" y="113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8" y="2"/>
                      <a:pt x="0" y="52"/>
                      <a:pt x="0" y="113"/>
                    </a:cubicBezTo>
                    <a:cubicBezTo>
                      <a:pt x="0" y="176"/>
                      <a:pt x="50" y="227"/>
                      <a:pt x="113" y="227"/>
                    </a:cubicBezTo>
                    <a:cubicBezTo>
                      <a:pt x="119" y="227"/>
                      <a:pt x="124" y="226"/>
                      <a:pt x="129" y="226"/>
                    </a:cubicBezTo>
                    <a:cubicBezTo>
                      <a:pt x="127" y="216"/>
                      <a:pt x="126" y="206"/>
                      <a:pt x="124" y="196"/>
                    </a:cubicBezTo>
                    <a:cubicBezTo>
                      <a:pt x="116" y="155"/>
                      <a:pt x="109" y="114"/>
                      <a:pt x="109" y="114"/>
                    </a:cubicBezTo>
                    <a:close/>
                  </a:path>
                </a:pathLst>
              </a:custGeom>
              <a:solidFill>
                <a:srgbClr val="214A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6"/>
              <p:cNvSpPr/>
              <p:nvPr/>
            </p:nvSpPr>
            <p:spPr bwMode="auto">
              <a:xfrm>
                <a:off x="7283450" y="3916363"/>
                <a:ext cx="144463" cy="276225"/>
              </a:xfrm>
              <a:custGeom>
                <a:avLst/>
                <a:gdLst>
                  <a:gd name="T0" fmla="*/ 0 w 51"/>
                  <a:gd name="T1" fmla="*/ 98 h 98"/>
                  <a:gd name="T2" fmla="*/ 51 w 51"/>
                  <a:gd name="T3" fmla="*/ 14 h 98"/>
                  <a:gd name="T4" fmla="*/ 0 w 51"/>
                  <a:gd name="T5" fmla="*/ 0 h 98"/>
                  <a:gd name="T6" fmla="*/ 0 w 51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98">
                    <a:moveTo>
                      <a:pt x="0" y="98"/>
                    </a:moveTo>
                    <a:cubicBezTo>
                      <a:pt x="51" y="14"/>
                      <a:pt x="51" y="14"/>
                      <a:pt x="51" y="14"/>
                    </a:cubicBezTo>
                    <a:cubicBezTo>
                      <a:pt x="36" y="6"/>
                      <a:pt x="19" y="1"/>
                      <a:pt x="0" y="0"/>
                    </a:cubicBez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84B4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7"/>
              <p:cNvSpPr/>
              <p:nvPr/>
            </p:nvSpPr>
            <p:spPr bwMode="auto">
              <a:xfrm>
                <a:off x="7283450" y="3970338"/>
                <a:ext cx="306388" cy="576263"/>
              </a:xfrm>
              <a:custGeom>
                <a:avLst/>
                <a:gdLst>
                  <a:gd name="T0" fmla="*/ 59 w 109"/>
                  <a:gd name="T1" fmla="*/ 0 h 205"/>
                  <a:gd name="T2" fmla="*/ 0 w 109"/>
                  <a:gd name="T3" fmla="*/ 94 h 205"/>
                  <a:gd name="T4" fmla="*/ 21 w 109"/>
                  <a:gd name="T5" fmla="*/ 205 h 205"/>
                  <a:gd name="T6" fmla="*/ 109 w 109"/>
                  <a:gd name="T7" fmla="*/ 99 h 205"/>
                  <a:gd name="T8" fmla="*/ 109 w 109"/>
                  <a:gd name="T9" fmla="*/ 90 h 205"/>
                  <a:gd name="T10" fmla="*/ 59 w 109"/>
                  <a:gd name="T1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205">
                    <a:moveTo>
                      <a:pt x="59" y="0"/>
                    </a:moveTo>
                    <a:cubicBezTo>
                      <a:pt x="0" y="94"/>
                      <a:pt x="0" y="94"/>
                      <a:pt x="0" y="94"/>
                    </a:cubicBezTo>
                    <a:cubicBezTo>
                      <a:pt x="5" y="121"/>
                      <a:pt x="14" y="170"/>
                      <a:pt x="21" y="205"/>
                    </a:cubicBezTo>
                    <a:cubicBezTo>
                      <a:pt x="70" y="194"/>
                      <a:pt x="107" y="151"/>
                      <a:pt x="109" y="99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8" y="52"/>
                      <a:pt x="88" y="19"/>
                      <a:pt x="59" y="0"/>
                    </a:cubicBezTo>
                    <a:close/>
                  </a:path>
                </a:pathLst>
              </a:cu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8658224" y="816505"/>
              <a:ext cx="523875" cy="331787"/>
              <a:chOff x="5508625" y="3678238"/>
              <a:chExt cx="523875" cy="331787"/>
            </a:xfrm>
          </p:grpSpPr>
          <p:sp>
            <p:nvSpPr>
              <p:cNvPr id="26" name="Freeform 24"/>
              <p:cNvSpPr/>
              <p:nvPr/>
            </p:nvSpPr>
            <p:spPr bwMode="auto">
              <a:xfrm>
                <a:off x="5508625" y="3678238"/>
                <a:ext cx="523875" cy="269875"/>
              </a:xfrm>
              <a:custGeom>
                <a:avLst/>
                <a:gdLst>
                  <a:gd name="T0" fmla="*/ 167 w 187"/>
                  <a:gd name="T1" fmla="*/ 96 h 96"/>
                  <a:gd name="T2" fmla="*/ 20 w 187"/>
                  <a:gd name="T3" fmla="*/ 96 h 96"/>
                  <a:gd name="T4" fmla="*/ 0 w 187"/>
                  <a:gd name="T5" fmla="*/ 76 h 96"/>
                  <a:gd name="T6" fmla="*/ 0 w 187"/>
                  <a:gd name="T7" fmla="*/ 19 h 96"/>
                  <a:gd name="T8" fmla="*/ 20 w 187"/>
                  <a:gd name="T9" fmla="*/ 0 h 96"/>
                  <a:gd name="T10" fmla="*/ 167 w 187"/>
                  <a:gd name="T11" fmla="*/ 0 h 96"/>
                  <a:gd name="T12" fmla="*/ 187 w 187"/>
                  <a:gd name="T13" fmla="*/ 19 h 96"/>
                  <a:gd name="T14" fmla="*/ 187 w 187"/>
                  <a:gd name="T15" fmla="*/ 76 h 96"/>
                  <a:gd name="T16" fmla="*/ 167 w 187"/>
                  <a:gd name="T1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" h="96">
                    <a:moveTo>
                      <a:pt x="167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9" y="96"/>
                      <a:pt x="0" y="87"/>
                      <a:pt x="0" y="7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78" y="0"/>
                      <a:pt x="187" y="8"/>
                      <a:pt x="187" y="19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7" y="87"/>
                      <a:pt x="178" y="96"/>
                      <a:pt x="167" y="96"/>
                    </a:cubicBezTo>
                    <a:close/>
                  </a:path>
                </a:pathLst>
              </a:cu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5"/>
              <p:cNvSpPr/>
              <p:nvPr/>
            </p:nvSpPr>
            <p:spPr bwMode="auto">
              <a:xfrm>
                <a:off x="5611813" y="3911600"/>
                <a:ext cx="114300" cy="98425"/>
              </a:xfrm>
              <a:custGeom>
                <a:avLst/>
                <a:gdLst>
                  <a:gd name="T0" fmla="*/ 0 w 72"/>
                  <a:gd name="T1" fmla="*/ 0 h 62"/>
                  <a:gd name="T2" fmla="*/ 0 w 72"/>
                  <a:gd name="T3" fmla="*/ 62 h 62"/>
                  <a:gd name="T4" fmla="*/ 72 w 72"/>
                  <a:gd name="T5" fmla="*/ 0 h 62"/>
                  <a:gd name="T6" fmla="*/ 0 w 72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62">
                    <a:moveTo>
                      <a:pt x="0" y="0"/>
                    </a:moveTo>
                    <a:lnTo>
                      <a:pt x="0" y="62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Oval 38"/>
              <p:cNvSpPr>
                <a:spLocks noChangeArrowheads="1"/>
              </p:cNvSpPr>
              <p:nvPr/>
            </p:nvSpPr>
            <p:spPr bwMode="auto">
              <a:xfrm>
                <a:off x="5622925" y="3784600"/>
                <a:ext cx="55563" cy="555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Oval 39"/>
              <p:cNvSpPr>
                <a:spLocks noChangeArrowheads="1"/>
              </p:cNvSpPr>
              <p:nvPr/>
            </p:nvSpPr>
            <p:spPr bwMode="auto">
              <a:xfrm>
                <a:off x="5737225" y="3784600"/>
                <a:ext cx="57150" cy="555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Oval 40"/>
              <p:cNvSpPr>
                <a:spLocks noChangeArrowheads="1"/>
              </p:cNvSpPr>
              <p:nvPr/>
            </p:nvSpPr>
            <p:spPr bwMode="auto">
              <a:xfrm>
                <a:off x="5853113" y="3784600"/>
                <a:ext cx="55563" cy="555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8450262" y="1280055"/>
              <a:ext cx="1884363" cy="1722438"/>
              <a:chOff x="5300663" y="4141788"/>
              <a:chExt cx="1884363" cy="1722438"/>
            </a:xfrm>
          </p:grpSpPr>
          <p:sp>
            <p:nvSpPr>
              <p:cNvPr id="12" name="Freeform 10"/>
              <p:cNvSpPr/>
              <p:nvPr/>
            </p:nvSpPr>
            <p:spPr bwMode="auto">
              <a:xfrm>
                <a:off x="6043613" y="4959350"/>
                <a:ext cx="550863" cy="733425"/>
              </a:xfrm>
              <a:custGeom>
                <a:avLst/>
                <a:gdLst>
                  <a:gd name="T0" fmla="*/ 153 w 196"/>
                  <a:gd name="T1" fmla="*/ 261 h 261"/>
                  <a:gd name="T2" fmla="*/ 173 w 196"/>
                  <a:gd name="T3" fmla="*/ 256 h 261"/>
                  <a:gd name="T4" fmla="*/ 185 w 196"/>
                  <a:gd name="T5" fmla="*/ 205 h 261"/>
                  <a:gd name="T6" fmla="*/ 74 w 196"/>
                  <a:gd name="T7" fmla="*/ 23 h 261"/>
                  <a:gd name="T8" fmla="*/ 23 w 196"/>
                  <a:gd name="T9" fmla="*/ 10 h 261"/>
                  <a:gd name="T10" fmla="*/ 10 w 196"/>
                  <a:gd name="T11" fmla="*/ 61 h 261"/>
                  <a:gd name="T12" fmla="*/ 122 w 196"/>
                  <a:gd name="T13" fmla="*/ 243 h 261"/>
                  <a:gd name="T14" fmla="*/ 153 w 196"/>
                  <a:gd name="T15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61">
                    <a:moveTo>
                      <a:pt x="153" y="261"/>
                    </a:moveTo>
                    <a:cubicBezTo>
                      <a:pt x="160" y="261"/>
                      <a:pt x="167" y="259"/>
                      <a:pt x="173" y="256"/>
                    </a:cubicBezTo>
                    <a:cubicBezTo>
                      <a:pt x="190" y="245"/>
                      <a:pt x="196" y="222"/>
                      <a:pt x="185" y="20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63" y="5"/>
                      <a:pt x="40" y="0"/>
                      <a:pt x="23" y="10"/>
                    </a:cubicBezTo>
                    <a:cubicBezTo>
                      <a:pt x="5" y="21"/>
                      <a:pt x="0" y="44"/>
                      <a:pt x="10" y="61"/>
                    </a:cubicBezTo>
                    <a:cubicBezTo>
                      <a:pt x="122" y="243"/>
                      <a:pt x="122" y="243"/>
                      <a:pt x="122" y="243"/>
                    </a:cubicBezTo>
                    <a:cubicBezTo>
                      <a:pt x="129" y="255"/>
                      <a:pt x="141" y="261"/>
                      <a:pt x="153" y="261"/>
                    </a:cubicBezTo>
                    <a:close/>
                  </a:path>
                </a:pathLst>
              </a:custGeom>
              <a:solidFill>
                <a:srgbClr val="F4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5834063" y="4678363"/>
                <a:ext cx="215900" cy="409575"/>
              </a:xfrm>
              <a:custGeom>
                <a:avLst/>
                <a:gdLst>
                  <a:gd name="T0" fmla="*/ 136 w 136"/>
                  <a:gd name="T1" fmla="*/ 85 h 258"/>
                  <a:gd name="T2" fmla="*/ 122 w 136"/>
                  <a:gd name="T3" fmla="*/ 258 h 258"/>
                  <a:gd name="T4" fmla="*/ 0 w 136"/>
                  <a:gd name="T5" fmla="*/ 246 h 258"/>
                  <a:gd name="T6" fmla="*/ 51 w 136"/>
                  <a:gd name="T7" fmla="*/ 0 h 258"/>
                  <a:gd name="T8" fmla="*/ 136 w 136"/>
                  <a:gd name="T9" fmla="*/ 85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58">
                    <a:moveTo>
                      <a:pt x="136" y="85"/>
                    </a:moveTo>
                    <a:lnTo>
                      <a:pt x="122" y="258"/>
                    </a:lnTo>
                    <a:lnTo>
                      <a:pt x="0" y="246"/>
                    </a:lnTo>
                    <a:lnTo>
                      <a:pt x="51" y="0"/>
                    </a:lnTo>
                    <a:lnTo>
                      <a:pt x="136" y="85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5805488" y="4383088"/>
                <a:ext cx="450850" cy="452438"/>
              </a:xfrm>
              <a:custGeom>
                <a:avLst/>
                <a:gdLst>
                  <a:gd name="T0" fmla="*/ 3 w 161"/>
                  <a:gd name="T1" fmla="*/ 87 h 161"/>
                  <a:gd name="T2" fmla="*/ 87 w 161"/>
                  <a:gd name="T3" fmla="*/ 158 h 161"/>
                  <a:gd name="T4" fmla="*/ 157 w 161"/>
                  <a:gd name="T5" fmla="*/ 74 h 161"/>
                  <a:gd name="T6" fmla="*/ 74 w 161"/>
                  <a:gd name="T7" fmla="*/ 4 h 161"/>
                  <a:gd name="T8" fmla="*/ 3 w 161"/>
                  <a:gd name="T9" fmla="*/ 8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61">
                    <a:moveTo>
                      <a:pt x="3" y="87"/>
                    </a:moveTo>
                    <a:cubicBezTo>
                      <a:pt x="7" y="130"/>
                      <a:pt x="44" y="161"/>
                      <a:pt x="87" y="158"/>
                    </a:cubicBezTo>
                    <a:cubicBezTo>
                      <a:pt x="129" y="154"/>
                      <a:pt x="161" y="117"/>
                      <a:pt x="157" y="74"/>
                    </a:cubicBezTo>
                    <a:cubicBezTo>
                      <a:pt x="154" y="32"/>
                      <a:pt x="116" y="0"/>
                      <a:pt x="74" y="4"/>
                    </a:cubicBezTo>
                    <a:cubicBezTo>
                      <a:pt x="31" y="7"/>
                      <a:pt x="0" y="45"/>
                      <a:pt x="3" y="87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5580063" y="4945063"/>
                <a:ext cx="712788" cy="919163"/>
              </a:xfrm>
              <a:custGeom>
                <a:avLst/>
                <a:gdLst>
                  <a:gd name="T0" fmla="*/ 187 w 254"/>
                  <a:gd name="T1" fmla="*/ 0 h 327"/>
                  <a:gd name="T2" fmla="*/ 57 w 254"/>
                  <a:gd name="T3" fmla="*/ 0 h 327"/>
                  <a:gd name="T4" fmla="*/ 2 w 254"/>
                  <a:gd name="T5" fmla="*/ 62 h 327"/>
                  <a:gd name="T6" fmla="*/ 31 w 254"/>
                  <a:gd name="T7" fmla="*/ 307 h 327"/>
                  <a:gd name="T8" fmla="*/ 54 w 254"/>
                  <a:gd name="T9" fmla="*/ 326 h 327"/>
                  <a:gd name="T10" fmla="*/ 212 w 254"/>
                  <a:gd name="T11" fmla="*/ 325 h 327"/>
                  <a:gd name="T12" fmla="*/ 235 w 254"/>
                  <a:gd name="T13" fmla="*/ 304 h 327"/>
                  <a:gd name="T14" fmla="*/ 251 w 254"/>
                  <a:gd name="T15" fmla="*/ 69 h 327"/>
                  <a:gd name="T16" fmla="*/ 187 w 254"/>
                  <a:gd name="T17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" h="327">
                    <a:moveTo>
                      <a:pt x="187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18" y="0"/>
                      <a:pt x="0" y="38"/>
                      <a:pt x="2" y="62"/>
                    </a:cubicBezTo>
                    <a:cubicBezTo>
                      <a:pt x="31" y="307"/>
                      <a:pt x="31" y="307"/>
                      <a:pt x="31" y="307"/>
                    </a:cubicBezTo>
                    <a:cubicBezTo>
                      <a:pt x="33" y="318"/>
                      <a:pt x="42" y="327"/>
                      <a:pt x="54" y="326"/>
                    </a:cubicBezTo>
                    <a:cubicBezTo>
                      <a:pt x="212" y="325"/>
                      <a:pt x="212" y="325"/>
                      <a:pt x="212" y="325"/>
                    </a:cubicBezTo>
                    <a:cubicBezTo>
                      <a:pt x="224" y="325"/>
                      <a:pt x="234" y="316"/>
                      <a:pt x="235" y="304"/>
                    </a:cubicBezTo>
                    <a:cubicBezTo>
                      <a:pt x="251" y="69"/>
                      <a:pt x="251" y="69"/>
                      <a:pt x="251" y="69"/>
                    </a:cubicBezTo>
                    <a:cubicBezTo>
                      <a:pt x="254" y="32"/>
                      <a:pt x="224" y="0"/>
                      <a:pt x="187" y="0"/>
                    </a:cubicBez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5791200" y="4945063"/>
                <a:ext cx="317500" cy="117475"/>
              </a:xfrm>
              <a:custGeom>
                <a:avLst/>
                <a:gdLst>
                  <a:gd name="T0" fmla="*/ 0 w 113"/>
                  <a:gd name="T1" fmla="*/ 0 h 42"/>
                  <a:gd name="T2" fmla="*/ 113 w 113"/>
                  <a:gd name="T3" fmla="*/ 0 h 42"/>
                  <a:gd name="T4" fmla="*/ 56 w 113"/>
                  <a:gd name="T5" fmla="*/ 42 h 42"/>
                  <a:gd name="T6" fmla="*/ 0 w 113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42">
                    <a:moveTo>
                      <a:pt x="0" y="0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07" y="42"/>
                      <a:pt x="56" y="42"/>
                    </a:cubicBezTo>
                    <a:cubicBezTo>
                      <a:pt x="5" y="4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>
                <a:off x="5491163" y="4141788"/>
                <a:ext cx="465138" cy="463550"/>
              </a:xfrm>
              <a:custGeom>
                <a:avLst/>
                <a:gdLst>
                  <a:gd name="T0" fmla="*/ 54 w 166"/>
                  <a:gd name="T1" fmla="*/ 149 h 165"/>
                  <a:gd name="T2" fmla="*/ 16 w 166"/>
                  <a:gd name="T3" fmla="*/ 54 h 165"/>
                  <a:gd name="T4" fmla="*/ 112 w 166"/>
                  <a:gd name="T5" fmla="*/ 16 h 165"/>
                  <a:gd name="T6" fmla="*/ 150 w 166"/>
                  <a:gd name="T7" fmla="*/ 111 h 165"/>
                  <a:gd name="T8" fmla="*/ 54 w 166"/>
                  <a:gd name="T9" fmla="*/ 14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65">
                    <a:moveTo>
                      <a:pt x="54" y="149"/>
                    </a:moveTo>
                    <a:cubicBezTo>
                      <a:pt x="17" y="134"/>
                      <a:pt x="0" y="91"/>
                      <a:pt x="16" y="54"/>
                    </a:cubicBezTo>
                    <a:cubicBezTo>
                      <a:pt x="32" y="17"/>
                      <a:pt x="75" y="0"/>
                      <a:pt x="112" y="16"/>
                    </a:cubicBezTo>
                    <a:cubicBezTo>
                      <a:pt x="149" y="31"/>
                      <a:pt x="166" y="74"/>
                      <a:pt x="150" y="111"/>
                    </a:cubicBezTo>
                    <a:cubicBezTo>
                      <a:pt x="134" y="148"/>
                      <a:pt x="91" y="165"/>
                      <a:pt x="54" y="149"/>
                    </a:cubicBezTo>
                    <a:close/>
                  </a:path>
                </a:pathLst>
              </a:custGeom>
              <a:solidFill>
                <a:srgbClr val="07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/>
              <p:nvPr/>
            </p:nvSpPr>
            <p:spPr bwMode="auto">
              <a:xfrm>
                <a:off x="5737225" y="5613400"/>
                <a:ext cx="415925" cy="233363"/>
              </a:xfrm>
              <a:custGeom>
                <a:avLst/>
                <a:gdLst>
                  <a:gd name="T0" fmla="*/ 139 w 148"/>
                  <a:gd name="T1" fmla="*/ 26 h 83"/>
                  <a:gd name="T2" fmla="*/ 89 w 148"/>
                  <a:gd name="T3" fmla="*/ 9 h 83"/>
                  <a:gd name="T4" fmla="*/ 75 w 148"/>
                  <a:gd name="T5" fmla="*/ 22 h 83"/>
                  <a:gd name="T6" fmla="*/ 19 w 148"/>
                  <a:gd name="T7" fmla="*/ 24 h 83"/>
                  <a:gd name="T8" fmla="*/ 0 w 148"/>
                  <a:gd name="T9" fmla="*/ 61 h 83"/>
                  <a:gd name="T10" fmla="*/ 78 w 148"/>
                  <a:gd name="T11" fmla="*/ 67 h 83"/>
                  <a:gd name="T12" fmla="*/ 122 w 148"/>
                  <a:gd name="T13" fmla="*/ 76 h 83"/>
                  <a:gd name="T14" fmla="*/ 139 w 148"/>
                  <a:gd name="T15" fmla="*/ 2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83">
                    <a:moveTo>
                      <a:pt x="139" y="26"/>
                    </a:moveTo>
                    <a:cubicBezTo>
                      <a:pt x="130" y="8"/>
                      <a:pt x="108" y="0"/>
                      <a:pt x="89" y="9"/>
                    </a:cubicBezTo>
                    <a:cubicBezTo>
                      <a:pt x="83" y="12"/>
                      <a:pt x="78" y="16"/>
                      <a:pt x="75" y="22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78" y="67"/>
                      <a:pt x="78" y="67"/>
                      <a:pt x="78" y="67"/>
                    </a:cubicBezTo>
                    <a:cubicBezTo>
                      <a:pt x="89" y="79"/>
                      <a:pt x="107" y="83"/>
                      <a:pt x="122" y="76"/>
                    </a:cubicBezTo>
                    <a:cubicBezTo>
                      <a:pt x="141" y="67"/>
                      <a:pt x="148" y="45"/>
                      <a:pt x="139" y="26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5838825" y="5780088"/>
                <a:ext cx="471488" cy="61913"/>
              </a:xfrm>
              <a:prstGeom prst="rect">
                <a:avLst/>
              </a:prstGeom>
              <a:solidFill>
                <a:srgbClr val="CF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1"/>
              <p:cNvSpPr/>
              <p:nvPr/>
            </p:nvSpPr>
            <p:spPr bwMode="auto">
              <a:xfrm>
                <a:off x="6240463" y="5189538"/>
                <a:ext cx="944563" cy="652463"/>
              </a:xfrm>
              <a:custGeom>
                <a:avLst/>
                <a:gdLst>
                  <a:gd name="T0" fmla="*/ 0 w 337"/>
                  <a:gd name="T1" fmla="*/ 232 h 232"/>
                  <a:gd name="T2" fmla="*/ 253 w 337"/>
                  <a:gd name="T3" fmla="*/ 232 h 232"/>
                  <a:gd name="T4" fmla="*/ 284 w 337"/>
                  <a:gd name="T5" fmla="*/ 208 h 232"/>
                  <a:gd name="T6" fmla="*/ 333 w 337"/>
                  <a:gd name="T7" fmla="*/ 31 h 232"/>
                  <a:gd name="T8" fmla="*/ 309 w 337"/>
                  <a:gd name="T9" fmla="*/ 0 h 232"/>
                  <a:gd name="T10" fmla="*/ 77 w 337"/>
                  <a:gd name="T11" fmla="*/ 0 h 232"/>
                  <a:gd name="T12" fmla="*/ 57 w 337"/>
                  <a:gd name="T13" fmla="*/ 16 h 232"/>
                  <a:gd name="T14" fmla="*/ 0 w 337"/>
                  <a:gd name="T1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7" h="232">
                    <a:moveTo>
                      <a:pt x="0" y="232"/>
                    </a:moveTo>
                    <a:cubicBezTo>
                      <a:pt x="253" y="232"/>
                      <a:pt x="253" y="232"/>
                      <a:pt x="253" y="232"/>
                    </a:cubicBezTo>
                    <a:cubicBezTo>
                      <a:pt x="267" y="232"/>
                      <a:pt x="280" y="222"/>
                      <a:pt x="284" y="208"/>
                    </a:cubicBezTo>
                    <a:cubicBezTo>
                      <a:pt x="333" y="31"/>
                      <a:pt x="333" y="31"/>
                      <a:pt x="333" y="31"/>
                    </a:cubicBezTo>
                    <a:cubicBezTo>
                      <a:pt x="337" y="16"/>
                      <a:pt x="326" y="0"/>
                      <a:pt x="30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68" y="0"/>
                      <a:pt x="59" y="7"/>
                      <a:pt x="57" y="16"/>
                    </a:cubicBezTo>
                    <a:lnTo>
                      <a:pt x="0" y="232"/>
                    </a:lnTo>
                    <a:close/>
                  </a:path>
                </a:pathLst>
              </a:custGeom>
              <a:solidFill>
                <a:srgbClr val="E2E4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Oval 22"/>
              <p:cNvSpPr>
                <a:spLocks noChangeArrowheads="1"/>
              </p:cNvSpPr>
              <p:nvPr/>
            </p:nvSpPr>
            <p:spPr bwMode="auto">
              <a:xfrm>
                <a:off x="6657975" y="5487988"/>
                <a:ext cx="134938" cy="1333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3"/>
              <p:cNvSpPr/>
              <p:nvPr/>
            </p:nvSpPr>
            <p:spPr bwMode="auto">
              <a:xfrm>
                <a:off x="5300663" y="4967288"/>
                <a:ext cx="552450" cy="874713"/>
              </a:xfrm>
              <a:custGeom>
                <a:avLst/>
                <a:gdLst>
                  <a:gd name="T0" fmla="*/ 196 w 197"/>
                  <a:gd name="T1" fmla="*/ 311 h 311"/>
                  <a:gd name="T2" fmla="*/ 41 w 197"/>
                  <a:gd name="T3" fmla="*/ 310 h 311"/>
                  <a:gd name="T4" fmla="*/ 15 w 197"/>
                  <a:gd name="T5" fmla="*/ 301 h 311"/>
                  <a:gd name="T6" fmla="*/ 6 w 197"/>
                  <a:gd name="T7" fmla="*/ 259 h 311"/>
                  <a:gd name="T8" fmla="*/ 107 w 197"/>
                  <a:gd name="T9" fmla="*/ 26 h 311"/>
                  <a:gd name="T10" fmla="*/ 153 w 197"/>
                  <a:gd name="T11" fmla="*/ 7 h 311"/>
                  <a:gd name="T12" fmla="*/ 153 w 197"/>
                  <a:gd name="T13" fmla="*/ 7 h 311"/>
                  <a:gd name="T14" fmla="*/ 172 w 197"/>
                  <a:gd name="T15" fmla="*/ 54 h 311"/>
                  <a:gd name="T16" fmla="*/ 95 w 197"/>
                  <a:gd name="T17" fmla="*/ 237 h 311"/>
                  <a:gd name="T18" fmla="*/ 197 w 197"/>
                  <a:gd name="T19" fmla="*/ 239 h 311"/>
                  <a:gd name="T20" fmla="*/ 196 w 197"/>
                  <a:gd name="T21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7" h="311">
                    <a:moveTo>
                      <a:pt x="196" y="311"/>
                    </a:moveTo>
                    <a:cubicBezTo>
                      <a:pt x="41" y="310"/>
                      <a:pt x="41" y="310"/>
                      <a:pt x="41" y="310"/>
                    </a:cubicBezTo>
                    <a:cubicBezTo>
                      <a:pt x="31" y="310"/>
                      <a:pt x="22" y="307"/>
                      <a:pt x="15" y="301"/>
                    </a:cubicBezTo>
                    <a:cubicBezTo>
                      <a:pt x="3" y="290"/>
                      <a:pt x="0" y="273"/>
                      <a:pt x="6" y="259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15" y="8"/>
                      <a:pt x="135" y="0"/>
                      <a:pt x="153" y="7"/>
                    </a:cubicBezTo>
                    <a:cubicBezTo>
                      <a:pt x="153" y="7"/>
                      <a:pt x="153" y="7"/>
                      <a:pt x="153" y="7"/>
                    </a:cubicBezTo>
                    <a:cubicBezTo>
                      <a:pt x="171" y="14"/>
                      <a:pt x="180" y="35"/>
                      <a:pt x="172" y="54"/>
                    </a:cubicBezTo>
                    <a:cubicBezTo>
                      <a:pt x="95" y="237"/>
                      <a:pt x="95" y="237"/>
                      <a:pt x="95" y="237"/>
                    </a:cubicBezTo>
                    <a:cubicBezTo>
                      <a:pt x="197" y="239"/>
                      <a:pt x="197" y="239"/>
                      <a:pt x="197" y="239"/>
                    </a:cubicBezTo>
                    <a:lnTo>
                      <a:pt x="196" y="311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5815674" y="4387316"/>
                <a:ext cx="411956" cy="384710"/>
              </a:xfrm>
              <a:custGeom>
                <a:avLst/>
                <a:gdLst>
                  <a:gd name="connsiteX0" fmla="*/ 199384 w 411956"/>
                  <a:gd name="connsiteY0" fmla="*/ 950 h 384710"/>
                  <a:gd name="connsiteX1" fmla="*/ 408489 w 411956"/>
                  <a:gd name="connsiteY1" fmla="*/ 115552 h 384710"/>
                  <a:gd name="connsiteX2" fmla="*/ 411956 w 411956"/>
                  <a:gd name="connsiteY2" fmla="*/ 124207 h 384710"/>
                  <a:gd name="connsiteX3" fmla="*/ 394667 w 411956"/>
                  <a:gd name="connsiteY3" fmla="*/ 137102 h 384710"/>
                  <a:gd name="connsiteX4" fmla="*/ 129612 w 411956"/>
                  <a:gd name="connsiteY4" fmla="*/ 130062 h 384710"/>
                  <a:gd name="connsiteX5" fmla="*/ 101563 w 411956"/>
                  <a:gd name="connsiteY5" fmla="*/ 273670 h 384710"/>
                  <a:gd name="connsiteX6" fmla="*/ 81930 w 411956"/>
                  <a:gd name="connsiteY6" fmla="*/ 381376 h 384710"/>
                  <a:gd name="connsiteX7" fmla="*/ 81289 w 411956"/>
                  <a:gd name="connsiteY7" fmla="*/ 384710 h 384710"/>
                  <a:gd name="connsiteX8" fmla="*/ 77221 w 411956"/>
                  <a:gd name="connsiteY8" fmla="*/ 382431 h 384710"/>
                  <a:gd name="connsiteX9" fmla="*/ 562 w 411956"/>
                  <a:gd name="connsiteY9" fmla="*/ 234194 h 384710"/>
                  <a:gd name="connsiteX10" fmla="*/ 199384 w 411956"/>
                  <a:gd name="connsiteY10" fmla="*/ 950 h 38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1956" h="384710">
                    <a:moveTo>
                      <a:pt x="199384" y="950"/>
                    </a:moveTo>
                    <a:cubicBezTo>
                      <a:pt x="287594" y="-7481"/>
                      <a:pt x="369503" y="40995"/>
                      <a:pt x="408489" y="115552"/>
                    </a:cubicBezTo>
                    <a:lnTo>
                      <a:pt x="411956" y="124207"/>
                    </a:lnTo>
                    <a:lnTo>
                      <a:pt x="394667" y="137102"/>
                    </a:lnTo>
                    <a:cubicBezTo>
                      <a:pt x="360308" y="154701"/>
                      <a:pt x="286682" y="163852"/>
                      <a:pt x="129612" y="130062"/>
                    </a:cubicBezTo>
                    <a:cubicBezTo>
                      <a:pt x="101563" y="273670"/>
                      <a:pt x="101563" y="273670"/>
                      <a:pt x="101563" y="273670"/>
                    </a:cubicBezTo>
                    <a:cubicBezTo>
                      <a:pt x="101563" y="273670"/>
                      <a:pt x="91747" y="329283"/>
                      <a:pt x="81930" y="381376"/>
                    </a:cubicBezTo>
                    <a:lnTo>
                      <a:pt x="81289" y="384710"/>
                    </a:lnTo>
                    <a:lnTo>
                      <a:pt x="77221" y="382431"/>
                    </a:lnTo>
                    <a:cubicBezTo>
                      <a:pt x="34866" y="346601"/>
                      <a:pt x="6163" y="294613"/>
                      <a:pt x="562" y="234194"/>
                    </a:cubicBezTo>
                    <a:cubicBezTo>
                      <a:pt x="-7839" y="116167"/>
                      <a:pt x="78971" y="9380"/>
                      <a:pt x="199384" y="950"/>
                    </a:cubicBezTo>
                    <a:close/>
                  </a:path>
                </a:pathLst>
              </a:custGeom>
              <a:solidFill>
                <a:srgbClr val="0720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5853113" y="4579938"/>
                <a:ext cx="117475" cy="114300"/>
              </a:xfrm>
              <a:custGeom>
                <a:avLst/>
                <a:gdLst>
                  <a:gd name="T0" fmla="*/ 41 w 42"/>
                  <a:gd name="T1" fmla="*/ 22 h 41"/>
                  <a:gd name="T2" fmla="*/ 20 w 42"/>
                  <a:gd name="T3" fmla="*/ 40 h 41"/>
                  <a:gd name="T4" fmla="*/ 1 w 42"/>
                  <a:gd name="T5" fmla="*/ 19 h 41"/>
                  <a:gd name="T6" fmla="*/ 23 w 42"/>
                  <a:gd name="T7" fmla="*/ 0 h 41"/>
                  <a:gd name="T8" fmla="*/ 41 w 42"/>
                  <a:gd name="T9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41" y="22"/>
                    </a:moveTo>
                    <a:cubicBezTo>
                      <a:pt x="40" y="33"/>
                      <a:pt x="31" y="41"/>
                      <a:pt x="20" y="40"/>
                    </a:cubicBezTo>
                    <a:cubicBezTo>
                      <a:pt x="8" y="40"/>
                      <a:pt x="0" y="30"/>
                      <a:pt x="1" y="19"/>
                    </a:cubicBezTo>
                    <a:cubicBezTo>
                      <a:pt x="2" y="8"/>
                      <a:pt x="12" y="0"/>
                      <a:pt x="23" y="0"/>
                    </a:cubicBezTo>
                    <a:cubicBezTo>
                      <a:pt x="34" y="1"/>
                      <a:pt x="42" y="11"/>
                      <a:pt x="41" y="22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4" name="文本框 53"/>
          <p:cNvSpPr txBox="1"/>
          <p:nvPr/>
        </p:nvSpPr>
        <p:spPr>
          <a:xfrm>
            <a:off x="842721" y="668793"/>
            <a:ext cx="2469862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目录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  <p:sp>
        <p:nvSpPr>
          <p:cNvPr id="56" name="MH_Entry_1"/>
          <p:cNvSpPr/>
          <p:nvPr>
            <p:custDataLst>
              <p:tags r:id="rId1"/>
            </p:custDataLst>
          </p:nvPr>
        </p:nvSpPr>
        <p:spPr>
          <a:xfrm>
            <a:off x="3569970" y="2729865"/>
            <a:ext cx="3994785" cy="2696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一、解决问题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方正苏新诗柳楷简体" panose="02000000000000000000" charset="-122"/>
              <a:ea typeface="方正苏新诗柳楷简体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二、推进过程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方正苏新诗柳楷简体" panose="02000000000000000000" charset="-122"/>
              <a:ea typeface="方正苏新诗柳楷简体" panose="02000000000000000000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三、阶段成果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方正苏新诗柳楷简体" panose="02000000000000000000" charset="-122"/>
              <a:ea typeface="方正苏新诗柳楷简体" panose="02000000000000000000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四、困难展望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方正苏新诗柳楷简体" panose="02000000000000000000" charset="-122"/>
              <a:ea typeface="方正苏新诗柳楷简体" panose="02000000000000000000" charset="-122"/>
              <a:sym typeface="+mn-ea"/>
            </a:endParaRPr>
          </a:p>
          <a:p>
            <a:pPr algn="l"/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方正苏新诗柳楷简体" panose="02000000000000000000" charset="-122"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60" name="MH_Entry_1"/>
          <p:cNvSpPr/>
          <p:nvPr>
            <p:custDataLst>
              <p:tags r:id="rId2"/>
            </p:custDataLst>
          </p:nvPr>
        </p:nvSpPr>
        <p:spPr>
          <a:xfrm>
            <a:off x="2426335" y="5347335"/>
            <a:ext cx="399542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014653" y="1663662"/>
            <a:ext cx="2297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zh-CN" sz="1400" spc="400" dirty="0">
                <a:solidFill>
                  <a:srgbClr val="F7C8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400" spc="400" dirty="0">
              <a:solidFill>
                <a:srgbClr val="F7C8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719570" y="6052185"/>
            <a:ext cx="5403850" cy="731520"/>
            <a:chOff x="10582" y="9357"/>
            <a:chExt cx="8510" cy="1152"/>
          </a:xfrm>
        </p:grpSpPr>
        <p:pic>
          <p:nvPicPr>
            <p:cNvPr id="4" name="图片 3" descr="149215751343832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1848" y="9614"/>
              <a:ext cx="7245" cy="640"/>
            </a:xfrm>
            <a:prstGeom prst="rect">
              <a:avLst/>
            </a:prstGeom>
          </p:spPr>
        </p:pic>
        <p:pic>
          <p:nvPicPr>
            <p:cNvPr id="5" name="Picture 2" descr="C:\Users\fujin\Pictures\Camera Roll\TXLOGO.jpgTXLOGO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0582" y="9357"/>
              <a:ext cx="1153" cy="115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 bldLvl="0" animBg="1"/>
      <p:bldP spid="60" grpId="0" bldLvl="0" animBg="1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85854" y="148769"/>
            <a:ext cx="498951" cy="498614"/>
          </a:xfrm>
          <a:prstGeom prst="ellipse">
            <a:avLst/>
          </a:prstGeom>
          <a:solidFill>
            <a:srgbClr val="F7C8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6285" y="137795"/>
            <a:ext cx="104698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一、拟解决问题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方正苏新诗柳楷简体" panose="02000000000000000000" charset="-122"/>
              <a:ea typeface="方正苏新诗柳楷简体" panose="02000000000000000000" charset="-122"/>
              <a:sym typeface="+mn-ea"/>
            </a:endParaRPr>
          </a:p>
        </p:txBody>
      </p:sp>
      <p:sp>
        <p:nvSpPr>
          <p:cNvPr id="6" name="直角三角形 6"/>
          <p:cNvSpPr/>
          <p:nvPr/>
        </p:nvSpPr>
        <p:spPr>
          <a:xfrm flipH="1">
            <a:off x="11625941" y="6291943"/>
            <a:ext cx="566057" cy="566057"/>
          </a:xfrm>
          <a:custGeom>
            <a:avLst/>
            <a:gdLst>
              <a:gd name="connsiteX0" fmla="*/ 0 w 566057"/>
              <a:gd name="connsiteY0" fmla="*/ 566057 h 566057"/>
              <a:gd name="connsiteX1" fmla="*/ 0 w 566057"/>
              <a:gd name="connsiteY1" fmla="*/ 0 h 566057"/>
              <a:gd name="connsiteX2" fmla="*/ 566057 w 566057"/>
              <a:gd name="connsiteY2" fmla="*/ 566057 h 566057"/>
              <a:gd name="connsiteX3" fmla="*/ 0 w 566057"/>
              <a:gd name="connsiteY3" fmla="*/ 566057 h 566057"/>
              <a:gd name="connsiteX0-1" fmla="*/ 0 w 566057"/>
              <a:gd name="connsiteY0-2" fmla="*/ 566057 h 566057"/>
              <a:gd name="connsiteX1-3" fmla="*/ 0 w 566057"/>
              <a:gd name="connsiteY1-4" fmla="*/ 0 h 566057"/>
              <a:gd name="connsiteX2-5" fmla="*/ 566057 w 566057"/>
              <a:gd name="connsiteY2-6" fmla="*/ 566057 h 566057"/>
              <a:gd name="connsiteX3-7" fmla="*/ 0 w 566057"/>
              <a:gd name="connsiteY3-8" fmla="*/ 566057 h 566057"/>
              <a:gd name="connsiteX0-9" fmla="*/ 0 w 566057"/>
              <a:gd name="connsiteY0-10" fmla="*/ 566057 h 566057"/>
              <a:gd name="connsiteX1-11" fmla="*/ 0 w 566057"/>
              <a:gd name="connsiteY1-12" fmla="*/ 0 h 566057"/>
              <a:gd name="connsiteX2-13" fmla="*/ 566057 w 566057"/>
              <a:gd name="connsiteY2-14" fmla="*/ 566057 h 566057"/>
              <a:gd name="connsiteX3-15" fmla="*/ 0 w 566057"/>
              <a:gd name="connsiteY3-16" fmla="*/ 566057 h 5660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66057" h="566057">
                <a:moveTo>
                  <a:pt x="0" y="566057"/>
                </a:moveTo>
                <a:lnTo>
                  <a:pt x="0" y="0"/>
                </a:lnTo>
                <a:cubicBezTo>
                  <a:pt x="161185" y="346815"/>
                  <a:pt x="208929" y="446123"/>
                  <a:pt x="566057" y="566057"/>
                </a:cubicBezTo>
                <a:lnTo>
                  <a:pt x="0" y="566057"/>
                </a:lnTo>
                <a:close/>
              </a:path>
            </a:pathLst>
          </a:custGeom>
          <a:solidFill>
            <a:srgbClr val="F7C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114300" y="76200"/>
            <a:ext cx="11976100" cy="6718300"/>
          </a:xfrm>
          <a:prstGeom prst="roundRect">
            <a:avLst>
              <a:gd name="adj" fmla="val 4674"/>
            </a:avLst>
          </a:prstGeom>
          <a:noFill/>
          <a:ln w="19050">
            <a:solidFill>
              <a:srgbClr val="BA9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1737977" y="5845279"/>
            <a:ext cx="352423" cy="954664"/>
            <a:chOff x="11045825" y="2670175"/>
            <a:chExt cx="627063" cy="1698625"/>
          </a:xfrm>
        </p:grpSpPr>
        <p:sp>
          <p:nvSpPr>
            <p:cNvPr id="9" name="Freeform 13"/>
            <p:cNvSpPr/>
            <p:nvPr/>
          </p:nvSpPr>
          <p:spPr bwMode="auto">
            <a:xfrm>
              <a:off x="11045825" y="2670175"/>
              <a:ext cx="627063" cy="1336675"/>
            </a:xfrm>
            <a:custGeom>
              <a:avLst/>
              <a:gdLst>
                <a:gd name="T0" fmla="*/ 39 w 354"/>
                <a:gd name="T1" fmla="*/ 467 h 754"/>
                <a:gd name="T2" fmla="*/ 38 w 354"/>
                <a:gd name="T3" fmla="*/ 467 h 754"/>
                <a:gd name="T4" fmla="*/ 50 w 354"/>
                <a:gd name="T5" fmla="*/ 380 h 754"/>
                <a:gd name="T6" fmla="*/ 50 w 354"/>
                <a:gd name="T7" fmla="*/ 380 h 754"/>
                <a:gd name="T8" fmla="*/ 48 w 354"/>
                <a:gd name="T9" fmla="*/ 376 h 754"/>
                <a:gd name="T10" fmla="*/ 48 w 354"/>
                <a:gd name="T11" fmla="*/ 376 h 754"/>
                <a:gd name="T12" fmla="*/ 33 w 354"/>
                <a:gd name="T13" fmla="*/ 311 h 754"/>
                <a:gd name="T14" fmla="*/ 75 w 354"/>
                <a:gd name="T15" fmla="*/ 209 h 754"/>
                <a:gd name="T16" fmla="*/ 81 w 354"/>
                <a:gd name="T17" fmla="*/ 136 h 754"/>
                <a:gd name="T18" fmla="*/ 81 w 354"/>
                <a:gd name="T19" fmla="*/ 136 h 754"/>
                <a:gd name="T20" fmla="*/ 75 w 354"/>
                <a:gd name="T21" fmla="*/ 102 h 754"/>
                <a:gd name="T22" fmla="*/ 177 w 354"/>
                <a:gd name="T23" fmla="*/ 0 h 754"/>
                <a:gd name="T24" fmla="*/ 278 w 354"/>
                <a:gd name="T25" fmla="*/ 102 h 754"/>
                <a:gd name="T26" fmla="*/ 272 w 354"/>
                <a:gd name="T27" fmla="*/ 136 h 754"/>
                <a:gd name="T28" fmla="*/ 272 w 354"/>
                <a:gd name="T29" fmla="*/ 136 h 754"/>
                <a:gd name="T30" fmla="*/ 278 w 354"/>
                <a:gd name="T31" fmla="*/ 209 h 754"/>
                <a:gd name="T32" fmla="*/ 320 w 354"/>
                <a:gd name="T33" fmla="*/ 311 h 754"/>
                <a:gd name="T34" fmla="*/ 305 w 354"/>
                <a:gd name="T35" fmla="*/ 376 h 754"/>
                <a:gd name="T36" fmla="*/ 305 w 354"/>
                <a:gd name="T37" fmla="*/ 376 h 754"/>
                <a:gd name="T38" fmla="*/ 305 w 354"/>
                <a:gd name="T39" fmla="*/ 377 h 754"/>
                <a:gd name="T40" fmla="*/ 302 w 354"/>
                <a:gd name="T41" fmla="*/ 381 h 754"/>
                <a:gd name="T42" fmla="*/ 311 w 354"/>
                <a:gd name="T43" fmla="*/ 463 h 754"/>
                <a:gd name="T44" fmla="*/ 314 w 354"/>
                <a:gd name="T45" fmla="*/ 466 h 754"/>
                <a:gd name="T46" fmla="*/ 315 w 354"/>
                <a:gd name="T47" fmla="*/ 467 h 754"/>
                <a:gd name="T48" fmla="*/ 315 w 354"/>
                <a:gd name="T49" fmla="*/ 467 h 754"/>
                <a:gd name="T50" fmla="*/ 354 w 354"/>
                <a:gd name="T51" fmla="*/ 577 h 754"/>
                <a:gd name="T52" fmla="*/ 177 w 354"/>
                <a:gd name="T53" fmla="*/ 754 h 754"/>
                <a:gd name="T54" fmla="*/ 0 w 354"/>
                <a:gd name="T55" fmla="*/ 577 h 754"/>
                <a:gd name="T56" fmla="*/ 39 w 354"/>
                <a:gd name="T57" fmla="*/ 46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4" h="754">
                  <a:moveTo>
                    <a:pt x="39" y="467"/>
                  </a:moveTo>
                  <a:cubicBezTo>
                    <a:pt x="38" y="467"/>
                    <a:pt x="38" y="467"/>
                    <a:pt x="38" y="467"/>
                  </a:cubicBezTo>
                  <a:cubicBezTo>
                    <a:pt x="73" y="431"/>
                    <a:pt x="56" y="392"/>
                    <a:pt x="50" y="380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9" y="377"/>
                    <a:pt x="48" y="376"/>
                    <a:pt x="48" y="376"/>
                  </a:cubicBezTo>
                  <a:cubicBezTo>
                    <a:pt x="48" y="376"/>
                    <a:pt x="48" y="376"/>
                    <a:pt x="48" y="376"/>
                  </a:cubicBezTo>
                  <a:cubicBezTo>
                    <a:pt x="39" y="356"/>
                    <a:pt x="33" y="334"/>
                    <a:pt x="33" y="311"/>
                  </a:cubicBezTo>
                  <a:cubicBezTo>
                    <a:pt x="33" y="271"/>
                    <a:pt x="49" y="235"/>
                    <a:pt x="75" y="209"/>
                  </a:cubicBezTo>
                  <a:cubicBezTo>
                    <a:pt x="99" y="178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77" y="125"/>
                    <a:pt x="75" y="114"/>
                    <a:pt x="75" y="102"/>
                  </a:cubicBezTo>
                  <a:cubicBezTo>
                    <a:pt x="75" y="46"/>
                    <a:pt x="121" y="0"/>
                    <a:pt x="177" y="0"/>
                  </a:cubicBezTo>
                  <a:cubicBezTo>
                    <a:pt x="233" y="0"/>
                    <a:pt x="278" y="46"/>
                    <a:pt x="278" y="102"/>
                  </a:cubicBezTo>
                  <a:cubicBezTo>
                    <a:pt x="278" y="114"/>
                    <a:pt x="276" y="125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54" y="178"/>
                    <a:pt x="278" y="209"/>
                  </a:cubicBezTo>
                  <a:cubicBezTo>
                    <a:pt x="304" y="235"/>
                    <a:pt x="320" y="271"/>
                    <a:pt x="320" y="311"/>
                  </a:cubicBezTo>
                  <a:cubicBezTo>
                    <a:pt x="320" y="334"/>
                    <a:pt x="315" y="356"/>
                    <a:pt x="305" y="376"/>
                  </a:cubicBezTo>
                  <a:cubicBezTo>
                    <a:pt x="305" y="376"/>
                    <a:pt x="305" y="376"/>
                    <a:pt x="305" y="376"/>
                  </a:cubicBezTo>
                  <a:cubicBezTo>
                    <a:pt x="305" y="376"/>
                    <a:pt x="305" y="376"/>
                    <a:pt x="305" y="377"/>
                  </a:cubicBezTo>
                  <a:cubicBezTo>
                    <a:pt x="304" y="378"/>
                    <a:pt x="303" y="380"/>
                    <a:pt x="302" y="381"/>
                  </a:cubicBezTo>
                  <a:cubicBezTo>
                    <a:pt x="296" y="395"/>
                    <a:pt x="283" y="430"/>
                    <a:pt x="311" y="463"/>
                  </a:cubicBezTo>
                  <a:cubicBezTo>
                    <a:pt x="312" y="464"/>
                    <a:pt x="313" y="465"/>
                    <a:pt x="314" y="466"/>
                  </a:cubicBezTo>
                  <a:cubicBezTo>
                    <a:pt x="314" y="466"/>
                    <a:pt x="314" y="466"/>
                    <a:pt x="315" y="467"/>
                  </a:cubicBezTo>
                  <a:cubicBezTo>
                    <a:pt x="315" y="467"/>
                    <a:pt x="315" y="467"/>
                    <a:pt x="315" y="467"/>
                  </a:cubicBezTo>
                  <a:cubicBezTo>
                    <a:pt x="339" y="497"/>
                    <a:pt x="354" y="535"/>
                    <a:pt x="354" y="577"/>
                  </a:cubicBezTo>
                  <a:cubicBezTo>
                    <a:pt x="354" y="675"/>
                    <a:pt x="274" y="754"/>
                    <a:pt x="177" y="754"/>
                  </a:cubicBezTo>
                  <a:cubicBezTo>
                    <a:pt x="79" y="754"/>
                    <a:pt x="0" y="675"/>
                    <a:pt x="0" y="577"/>
                  </a:cubicBezTo>
                  <a:cubicBezTo>
                    <a:pt x="0" y="535"/>
                    <a:pt x="14" y="497"/>
                    <a:pt x="39" y="467"/>
                  </a:cubicBezTo>
                  <a:close/>
                </a:path>
              </a:pathLst>
            </a:custGeom>
            <a:solidFill>
              <a:srgbClr val="00C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11244263" y="3060700"/>
              <a:ext cx="228600" cy="1296987"/>
            </a:xfrm>
            <a:custGeom>
              <a:avLst/>
              <a:gdLst>
                <a:gd name="T0" fmla="*/ 13 w 129"/>
                <a:gd name="T1" fmla="*/ 342 h 732"/>
                <a:gd name="T2" fmla="*/ 56 w 129"/>
                <a:gd name="T3" fmla="*/ 385 h 732"/>
                <a:gd name="T4" fmla="*/ 56 w 129"/>
                <a:gd name="T5" fmla="*/ 234 h 732"/>
                <a:gd name="T6" fmla="*/ 3 w 129"/>
                <a:gd name="T7" fmla="*/ 182 h 732"/>
                <a:gd name="T8" fmla="*/ 3 w 129"/>
                <a:gd name="T9" fmla="*/ 172 h 732"/>
                <a:gd name="T10" fmla="*/ 13 w 129"/>
                <a:gd name="T11" fmla="*/ 172 h 732"/>
                <a:gd name="T12" fmla="*/ 56 w 129"/>
                <a:gd name="T13" fmla="*/ 215 h 732"/>
                <a:gd name="T14" fmla="*/ 56 w 129"/>
                <a:gd name="T15" fmla="*/ 7 h 732"/>
                <a:gd name="T16" fmla="*/ 63 w 129"/>
                <a:gd name="T17" fmla="*/ 0 h 732"/>
                <a:gd name="T18" fmla="*/ 70 w 129"/>
                <a:gd name="T19" fmla="*/ 7 h 732"/>
                <a:gd name="T20" fmla="*/ 70 w 129"/>
                <a:gd name="T21" fmla="*/ 132 h 732"/>
                <a:gd name="T22" fmla="*/ 112 w 129"/>
                <a:gd name="T23" fmla="*/ 90 h 732"/>
                <a:gd name="T24" fmla="*/ 122 w 129"/>
                <a:gd name="T25" fmla="*/ 90 h 732"/>
                <a:gd name="T26" fmla="*/ 122 w 129"/>
                <a:gd name="T27" fmla="*/ 100 h 732"/>
                <a:gd name="T28" fmla="*/ 70 w 129"/>
                <a:gd name="T29" fmla="*/ 152 h 732"/>
                <a:gd name="T30" fmla="*/ 70 w 129"/>
                <a:gd name="T31" fmla="*/ 303 h 732"/>
                <a:gd name="T32" fmla="*/ 117 w 129"/>
                <a:gd name="T33" fmla="*/ 256 h 732"/>
                <a:gd name="T34" fmla="*/ 127 w 129"/>
                <a:gd name="T35" fmla="*/ 256 h 732"/>
                <a:gd name="T36" fmla="*/ 127 w 129"/>
                <a:gd name="T37" fmla="*/ 266 h 732"/>
                <a:gd name="T38" fmla="*/ 70 w 129"/>
                <a:gd name="T39" fmla="*/ 323 h 732"/>
                <a:gd name="T40" fmla="*/ 70 w 129"/>
                <a:gd name="T41" fmla="*/ 725 h 732"/>
                <a:gd name="T42" fmla="*/ 63 w 129"/>
                <a:gd name="T43" fmla="*/ 732 h 732"/>
                <a:gd name="T44" fmla="*/ 56 w 129"/>
                <a:gd name="T45" fmla="*/ 725 h 732"/>
                <a:gd name="T46" fmla="*/ 56 w 129"/>
                <a:gd name="T47" fmla="*/ 405 h 732"/>
                <a:gd name="T48" fmla="*/ 3 w 129"/>
                <a:gd name="T49" fmla="*/ 352 h 732"/>
                <a:gd name="T50" fmla="*/ 3 w 129"/>
                <a:gd name="T51" fmla="*/ 342 h 732"/>
                <a:gd name="T52" fmla="*/ 13 w 129"/>
                <a:gd name="T53" fmla="*/ 34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732">
                  <a:moveTo>
                    <a:pt x="13" y="342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0" y="179"/>
                    <a:pt x="0" y="175"/>
                    <a:pt x="3" y="172"/>
                  </a:cubicBezTo>
                  <a:cubicBezTo>
                    <a:pt x="5" y="169"/>
                    <a:pt x="10" y="169"/>
                    <a:pt x="13" y="172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9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5" y="87"/>
                    <a:pt x="119" y="87"/>
                    <a:pt x="122" y="90"/>
                  </a:cubicBezTo>
                  <a:cubicBezTo>
                    <a:pt x="125" y="93"/>
                    <a:pt x="125" y="97"/>
                    <a:pt x="122" y="100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9" y="253"/>
                    <a:pt x="124" y="253"/>
                    <a:pt x="127" y="256"/>
                  </a:cubicBezTo>
                  <a:cubicBezTo>
                    <a:pt x="129" y="259"/>
                    <a:pt x="129" y="263"/>
                    <a:pt x="127" y="266"/>
                  </a:cubicBezTo>
                  <a:cubicBezTo>
                    <a:pt x="70" y="323"/>
                    <a:pt x="70" y="323"/>
                    <a:pt x="70" y="323"/>
                  </a:cubicBezTo>
                  <a:cubicBezTo>
                    <a:pt x="70" y="725"/>
                    <a:pt x="70" y="725"/>
                    <a:pt x="70" y="725"/>
                  </a:cubicBezTo>
                  <a:cubicBezTo>
                    <a:pt x="70" y="728"/>
                    <a:pt x="67" y="732"/>
                    <a:pt x="63" y="732"/>
                  </a:cubicBezTo>
                  <a:cubicBezTo>
                    <a:pt x="59" y="732"/>
                    <a:pt x="56" y="728"/>
                    <a:pt x="56" y="725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0" y="349"/>
                    <a:pt x="0" y="345"/>
                    <a:pt x="3" y="342"/>
                  </a:cubicBezTo>
                  <a:cubicBezTo>
                    <a:pt x="5" y="339"/>
                    <a:pt x="10" y="339"/>
                    <a:pt x="13" y="342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11228388" y="4340225"/>
              <a:ext cx="439738" cy="28575"/>
            </a:xfrm>
            <a:custGeom>
              <a:avLst/>
              <a:gdLst>
                <a:gd name="T0" fmla="*/ 240 w 248"/>
                <a:gd name="T1" fmla="*/ 16 h 16"/>
                <a:gd name="T2" fmla="*/ 8 w 248"/>
                <a:gd name="T3" fmla="*/ 16 h 16"/>
                <a:gd name="T4" fmla="*/ 0 w 248"/>
                <a:gd name="T5" fmla="*/ 8 h 16"/>
                <a:gd name="T6" fmla="*/ 8 w 248"/>
                <a:gd name="T7" fmla="*/ 0 h 16"/>
                <a:gd name="T8" fmla="*/ 240 w 248"/>
                <a:gd name="T9" fmla="*/ 0 h 16"/>
                <a:gd name="T10" fmla="*/ 248 w 248"/>
                <a:gd name="T11" fmla="*/ 8 h 16"/>
                <a:gd name="T12" fmla="*/ 240 w 24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6">
                  <a:moveTo>
                    <a:pt x="24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4" y="0"/>
                    <a:pt x="248" y="4"/>
                    <a:pt x="248" y="8"/>
                  </a:cubicBezTo>
                  <a:cubicBezTo>
                    <a:pt x="248" y="12"/>
                    <a:pt x="244" y="16"/>
                    <a:pt x="240" y="16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" name="C9F754DE-2CAD-44b6-B708-469DEB6407EB-1" descr="qt_te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465" y="647065"/>
            <a:ext cx="8096885" cy="5565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85854" y="148769"/>
            <a:ext cx="498951" cy="498614"/>
          </a:xfrm>
          <a:prstGeom prst="ellipse">
            <a:avLst/>
          </a:prstGeom>
          <a:solidFill>
            <a:srgbClr val="F7C8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6285" y="137795"/>
            <a:ext cx="104698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楷 简" panose="02000500000000000000" charset="-122"/>
                <a:ea typeface="方正清楷 简" panose="02000500000000000000" charset="-122"/>
                <a:sym typeface="+mn-ea"/>
              </a:rPr>
              <a:t>推进过程（一）研究过程概述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方正清楷 简" panose="02000500000000000000" charset="-122"/>
              <a:ea typeface="方正清楷 简" panose="02000500000000000000" charset="-122"/>
              <a:sym typeface="+mn-ea"/>
            </a:endParaRPr>
          </a:p>
        </p:txBody>
      </p:sp>
      <p:sp>
        <p:nvSpPr>
          <p:cNvPr id="6" name="直角三角形 6"/>
          <p:cNvSpPr/>
          <p:nvPr/>
        </p:nvSpPr>
        <p:spPr>
          <a:xfrm flipH="1">
            <a:off x="11625941" y="6291943"/>
            <a:ext cx="566057" cy="566057"/>
          </a:xfrm>
          <a:custGeom>
            <a:avLst/>
            <a:gdLst>
              <a:gd name="connsiteX0" fmla="*/ 0 w 566057"/>
              <a:gd name="connsiteY0" fmla="*/ 566057 h 566057"/>
              <a:gd name="connsiteX1" fmla="*/ 0 w 566057"/>
              <a:gd name="connsiteY1" fmla="*/ 0 h 566057"/>
              <a:gd name="connsiteX2" fmla="*/ 566057 w 566057"/>
              <a:gd name="connsiteY2" fmla="*/ 566057 h 566057"/>
              <a:gd name="connsiteX3" fmla="*/ 0 w 566057"/>
              <a:gd name="connsiteY3" fmla="*/ 566057 h 566057"/>
              <a:gd name="connsiteX0-1" fmla="*/ 0 w 566057"/>
              <a:gd name="connsiteY0-2" fmla="*/ 566057 h 566057"/>
              <a:gd name="connsiteX1-3" fmla="*/ 0 w 566057"/>
              <a:gd name="connsiteY1-4" fmla="*/ 0 h 566057"/>
              <a:gd name="connsiteX2-5" fmla="*/ 566057 w 566057"/>
              <a:gd name="connsiteY2-6" fmla="*/ 566057 h 566057"/>
              <a:gd name="connsiteX3-7" fmla="*/ 0 w 566057"/>
              <a:gd name="connsiteY3-8" fmla="*/ 566057 h 566057"/>
              <a:gd name="connsiteX0-9" fmla="*/ 0 w 566057"/>
              <a:gd name="connsiteY0-10" fmla="*/ 566057 h 566057"/>
              <a:gd name="connsiteX1-11" fmla="*/ 0 w 566057"/>
              <a:gd name="connsiteY1-12" fmla="*/ 0 h 566057"/>
              <a:gd name="connsiteX2-13" fmla="*/ 566057 w 566057"/>
              <a:gd name="connsiteY2-14" fmla="*/ 566057 h 566057"/>
              <a:gd name="connsiteX3-15" fmla="*/ 0 w 566057"/>
              <a:gd name="connsiteY3-16" fmla="*/ 566057 h 5660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66057" h="566057">
                <a:moveTo>
                  <a:pt x="0" y="566057"/>
                </a:moveTo>
                <a:lnTo>
                  <a:pt x="0" y="0"/>
                </a:lnTo>
                <a:cubicBezTo>
                  <a:pt x="161185" y="346815"/>
                  <a:pt x="208929" y="446123"/>
                  <a:pt x="566057" y="566057"/>
                </a:cubicBezTo>
                <a:lnTo>
                  <a:pt x="0" y="566057"/>
                </a:lnTo>
                <a:close/>
              </a:path>
            </a:pathLst>
          </a:custGeom>
          <a:solidFill>
            <a:srgbClr val="F7C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114300" y="76200"/>
            <a:ext cx="11976100" cy="6718300"/>
          </a:xfrm>
          <a:prstGeom prst="roundRect">
            <a:avLst>
              <a:gd name="adj" fmla="val 4674"/>
            </a:avLst>
          </a:prstGeom>
          <a:noFill/>
          <a:ln w="19050">
            <a:solidFill>
              <a:srgbClr val="BA9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1737977" y="5845279"/>
            <a:ext cx="352423" cy="954664"/>
            <a:chOff x="11045825" y="2670175"/>
            <a:chExt cx="627063" cy="1698625"/>
          </a:xfrm>
        </p:grpSpPr>
        <p:sp>
          <p:nvSpPr>
            <p:cNvPr id="9" name="Freeform 13"/>
            <p:cNvSpPr/>
            <p:nvPr/>
          </p:nvSpPr>
          <p:spPr bwMode="auto">
            <a:xfrm>
              <a:off x="11045825" y="2670175"/>
              <a:ext cx="627063" cy="1336675"/>
            </a:xfrm>
            <a:custGeom>
              <a:avLst/>
              <a:gdLst>
                <a:gd name="T0" fmla="*/ 39 w 354"/>
                <a:gd name="T1" fmla="*/ 467 h 754"/>
                <a:gd name="T2" fmla="*/ 38 w 354"/>
                <a:gd name="T3" fmla="*/ 467 h 754"/>
                <a:gd name="T4" fmla="*/ 50 w 354"/>
                <a:gd name="T5" fmla="*/ 380 h 754"/>
                <a:gd name="T6" fmla="*/ 50 w 354"/>
                <a:gd name="T7" fmla="*/ 380 h 754"/>
                <a:gd name="T8" fmla="*/ 48 w 354"/>
                <a:gd name="T9" fmla="*/ 376 h 754"/>
                <a:gd name="T10" fmla="*/ 48 w 354"/>
                <a:gd name="T11" fmla="*/ 376 h 754"/>
                <a:gd name="T12" fmla="*/ 33 w 354"/>
                <a:gd name="T13" fmla="*/ 311 h 754"/>
                <a:gd name="T14" fmla="*/ 75 w 354"/>
                <a:gd name="T15" fmla="*/ 209 h 754"/>
                <a:gd name="T16" fmla="*/ 81 w 354"/>
                <a:gd name="T17" fmla="*/ 136 h 754"/>
                <a:gd name="T18" fmla="*/ 81 w 354"/>
                <a:gd name="T19" fmla="*/ 136 h 754"/>
                <a:gd name="T20" fmla="*/ 75 w 354"/>
                <a:gd name="T21" fmla="*/ 102 h 754"/>
                <a:gd name="T22" fmla="*/ 177 w 354"/>
                <a:gd name="T23" fmla="*/ 0 h 754"/>
                <a:gd name="T24" fmla="*/ 278 w 354"/>
                <a:gd name="T25" fmla="*/ 102 h 754"/>
                <a:gd name="T26" fmla="*/ 272 w 354"/>
                <a:gd name="T27" fmla="*/ 136 h 754"/>
                <a:gd name="T28" fmla="*/ 272 w 354"/>
                <a:gd name="T29" fmla="*/ 136 h 754"/>
                <a:gd name="T30" fmla="*/ 278 w 354"/>
                <a:gd name="T31" fmla="*/ 209 h 754"/>
                <a:gd name="T32" fmla="*/ 320 w 354"/>
                <a:gd name="T33" fmla="*/ 311 h 754"/>
                <a:gd name="T34" fmla="*/ 305 w 354"/>
                <a:gd name="T35" fmla="*/ 376 h 754"/>
                <a:gd name="T36" fmla="*/ 305 w 354"/>
                <a:gd name="T37" fmla="*/ 376 h 754"/>
                <a:gd name="T38" fmla="*/ 305 w 354"/>
                <a:gd name="T39" fmla="*/ 377 h 754"/>
                <a:gd name="T40" fmla="*/ 302 w 354"/>
                <a:gd name="T41" fmla="*/ 381 h 754"/>
                <a:gd name="T42" fmla="*/ 311 w 354"/>
                <a:gd name="T43" fmla="*/ 463 h 754"/>
                <a:gd name="T44" fmla="*/ 314 w 354"/>
                <a:gd name="T45" fmla="*/ 466 h 754"/>
                <a:gd name="T46" fmla="*/ 315 w 354"/>
                <a:gd name="T47" fmla="*/ 467 h 754"/>
                <a:gd name="T48" fmla="*/ 315 w 354"/>
                <a:gd name="T49" fmla="*/ 467 h 754"/>
                <a:gd name="T50" fmla="*/ 354 w 354"/>
                <a:gd name="T51" fmla="*/ 577 h 754"/>
                <a:gd name="T52" fmla="*/ 177 w 354"/>
                <a:gd name="T53" fmla="*/ 754 h 754"/>
                <a:gd name="T54" fmla="*/ 0 w 354"/>
                <a:gd name="T55" fmla="*/ 577 h 754"/>
                <a:gd name="T56" fmla="*/ 39 w 354"/>
                <a:gd name="T57" fmla="*/ 46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4" h="754">
                  <a:moveTo>
                    <a:pt x="39" y="467"/>
                  </a:moveTo>
                  <a:cubicBezTo>
                    <a:pt x="38" y="467"/>
                    <a:pt x="38" y="467"/>
                    <a:pt x="38" y="467"/>
                  </a:cubicBezTo>
                  <a:cubicBezTo>
                    <a:pt x="73" y="431"/>
                    <a:pt x="56" y="392"/>
                    <a:pt x="50" y="380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9" y="377"/>
                    <a:pt x="48" y="376"/>
                    <a:pt x="48" y="376"/>
                  </a:cubicBezTo>
                  <a:cubicBezTo>
                    <a:pt x="48" y="376"/>
                    <a:pt x="48" y="376"/>
                    <a:pt x="48" y="376"/>
                  </a:cubicBezTo>
                  <a:cubicBezTo>
                    <a:pt x="39" y="356"/>
                    <a:pt x="33" y="334"/>
                    <a:pt x="33" y="311"/>
                  </a:cubicBezTo>
                  <a:cubicBezTo>
                    <a:pt x="33" y="271"/>
                    <a:pt x="49" y="235"/>
                    <a:pt x="75" y="209"/>
                  </a:cubicBezTo>
                  <a:cubicBezTo>
                    <a:pt x="99" y="178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77" y="125"/>
                    <a:pt x="75" y="114"/>
                    <a:pt x="75" y="102"/>
                  </a:cubicBezTo>
                  <a:cubicBezTo>
                    <a:pt x="75" y="46"/>
                    <a:pt x="121" y="0"/>
                    <a:pt x="177" y="0"/>
                  </a:cubicBezTo>
                  <a:cubicBezTo>
                    <a:pt x="233" y="0"/>
                    <a:pt x="278" y="46"/>
                    <a:pt x="278" y="102"/>
                  </a:cubicBezTo>
                  <a:cubicBezTo>
                    <a:pt x="278" y="114"/>
                    <a:pt x="276" y="125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54" y="178"/>
                    <a:pt x="278" y="209"/>
                  </a:cubicBezTo>
                  <a:cubicBezTo>
                    <a:pt x="304" y="235"/>
                    <a:pt x="320" y="271"/>
                    <a:pt x="320" y="311"/>
                  </a:cubicBezTo>
                  <a:cubicBezTo>
                    <a:pt x="320" y="334"/>
                    <a:pt x="315" y="356"/>
                    <a:pt x="305" y="376"/>
                  </a:cubicBezTo>
                  <a:cubicBezTo>
                    <a:pt x="305" y="376"/>
                    <a:pt x="305" y="376"/>
                    <a:pt x="305" y="376"/>
                  </a:cubicBezTo>
                  <a:cubicBezTo>
                    <a:pt x="305" y="376"/>
                    <a:pt x="305" y="376"/>
                    <a:pt x="305" y="377"/>
                  </a:cubicBezTo>
                  <a:cubicBezTo>
                    <a:pt x="304" y="378"/>
                    <a:pt x="303" y="380"/>
                    <a:pt x="302" y="381"/>
                  </a:cubicBezTo>
                  <a:cubicBezTo>
                    <a:pt x="296" y="395"/>
                    <a:pt x="283" y="430"/>
                    <a:pt x="311" y="463"/>
                  </a:cubicBezTo>
                  <a:cubicBezTo>
                    <a:pt x="312" y="464"/>
                    <a:pt x="313" y="465"/>
                    <a:pt x="314" y="466"/>
                  </a:cubicBezTo>
                  <a:cubicBezTo>
                    <a:pt x="314" y="466"/>
                    <a:pt x="314" y="466"/>
                    <a:pt x="315" y="467"/>
                  </a:cubicBezTo>
                  <a:cubicBezTo>
                    <a:pt x="315" y="467"/>
                    <a:pt x="315" y="467"/>
                    <a:pt x="315" y="467"/>
                  </a:cubicBezTo>
                  <a:cubicBezTo>
                    <a:pt x="339" y="497"/>
                    <a:pt x="354" y="535"/>
                    <a:pt x="354" y="577"/>
                  </a:cubicBezTo>
                  <a:cubicBezTo>
                    <a:pt x="354" y="675"/>
                    <a:pt x="274" y="754"/>
                    <a:pt x="177" y="754"/>
                  </a:cubicBezTo>
                  <a:cubicBezTo>
                    <a:pt x="79" y="754"/>
                    <a:pt x="0" y="675"/>
                    <a:pt x="0" y="577"/>
                  </a:cubicBezTo>
                  <a:cubicBezTo>
                    <a:pt x="0" y="535"/>
                    <a:pt x="14" y="497"/>
                    <a:pt x="39" y="467"/>
                  </a:cubicBezTo>
                  <a:close/>
                </a:path>
              </a:pathLst>
            </a:custGeom>
            <a:solidFill>
              <a:srgbClr val="00C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11244263" y="3060700"/>
              <a:ext cx="228600" cy="1296987"/>
            </a:xfrm>
            <a:custGeom>
              <a:avLst/>
              <a:gdLst>
                <a:gd name="T0" fmla="*/ 13 w 129"/>
                <a:gd name="T1" fmla="*/ 342 h 732"/>
                <a:gd name="T2" fmla="*/ 56 w 129"/>
                <a:gd name="T3" fmla="*/ 385 h 732"/>
                <a:gd name="T4" fmla="*/ 56 w 129"/>
                <a:gd name="T5" fmla="*/ 234 h 732"/>
                <a:gd name="T6" fmla="*/ 3 w 129"/>
                <a:gd name="T7" fmla="*/ 182 h 732"/>
                <a:gd name="T8" fmla="*/ 3 w 129"/>
                <a:gd name="T9" fmla="*/ 172 h 732"/>
                <a:gd name="T10" fmla="*/ 13 w 129"/>
                <a:gd name="T11" fmla="*/ 172 h 732"/>
                <a:gd name="T12" fmla="*/ 56 w 129"/>
                <a:gd name="T13" fmla="*/ 215 h 732"/>
                <a:gd name="T14" fmla="*/ 56 w 129"/>
                <a:gd name="T15" fmla="*/ 7 h 732"/>
                <a:gd name="T16" fmla="*/ 63 w 129"/>
                <a:gd name="T17" fmla="*/ 0 h 732"/>
                <a:gd name="T18" fmla="*/ 70 w 129"/>
                <a:gd name="T19" fmla="*/ 7 h 732"/>
                <a:gd name="T20" fmla="*/ 70 w 129"/>
                <a:gd name="T21" fmla="*/ 132 h 732"/>
                <a:gd name="T22" fmla="*/ 112 w 129"/>
                <a:gd name="T23" fmla="*/ 90 h 732"/>
                <a:gd name="T24" fmla="*/ 122 w 129"/>
                <a:gd name="T25" fmla="*/ 90 h 732"/>
                <a:gd name="T26" fmla="*/ 122 w 129"/>
                <a:gd name="T27" fmla="*/ 100 h 732"/>
                <a:gd name="T28" fmla="*/ 70 w 129"/>
                <a:gd name="T29" fmla="*/ 152 h 732"/>
                <a:gd name="T30" fmla="*/ 70 w 129"/>
                <a:gd name="T31" fmla="*/ 303 h 732"/>
                <a:gd name="T32" fmla="*/ 117 w 129"/>
                <a:gd name="T33" fmla="*/ 256 h 732"/>
                <a:gd name="T34" fmla="*/ 127 w 129"/>
                <a:gd name="T35" fmla="*/ 256 h 732"/>
                <a:gd name="T36" fmla="*/ 127 w 129"/>
                <a:gd name="T37" fmla="*/ 266 h 732"/>
                <a:gd name="T38" fmla="*/ 70 w 129"/>
                <a:gd name="T39" fmla="*/ 323 h 732"/>
                <a:gd name="T40" fmla="*/ 70 w 129"/>
                <a:gd name="T41" fmla="*/ 725 h 732"/>
                <a:gd name="T42" fmla="*/ 63 w 129"/>
                <a:gd name="T43" fmla="*/ 732 h 732"/>
                <a:gd name="T44" fmla="*/ 56 w 129"/>
                <a:gd name="T45" fmla="*/ 725 h 732"/>
                <a:gd name="T46" fmla="*/ 56 w 129"/>
                <a:gd name="T47" fmla="*/ 405 h 732"/>
                <a:gd name="T48" fmla="*/ 3 w 129"/>
                <a:gd name="T49" fmla="*/ 352 h 732"/>
                <a:gd name="T50" fmla="*/ 3 w 129"/>
                <a:gd name="T51" fmla="*/ 342 h 732"/>
                <a:gd name="T52" fmla="*/ 13 w 129"/>
                <a:gd name="T53" fmla="*/ 34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732">
                  <a:moveTo>
                    <a:pt x="13" y="342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0" y="179"/>
                    <a:pt x="0" y="175"/>
                    <a:pt x="3" y="172"/>
                  </a:cubicBezTo>
                  <a:cubicBezTo>
                    <a:pt x="5" y="169"/>
                    <a:pt x="10" y="169"/>
                    <a:pt x="13" y="172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9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5" y="87"/>
                    <a:pt x="119" y="87"/>
                    <a:pt x="122" y="90"/>
                  </a:cubicBezTo>
                  <a:cubicBezTo>
                    <a:pt x="125" y="93"/>
                    <a:pt x="125" y="97"/>
                    <a:pt x="122" y="100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9" y="253"/>
                    <a:pt x="124" y="253"/>
                    <a:pt x="127" y="256"/>
                  </a:cubicBezTo>
                  <a:cubicBezTo>
                    <a:pt x="129" y="259"/>
                    <a:pt x="129" y="263"/>
                    <a:pt x="127" y="266"/>
                  </a:cubicBezTo>
                  <a:cubicBezTo>
                    <a:pt x="70" y="323"/>
                    <a:pt x="70" y="323"/>
                    <a:pt x="70" y="323"/>
                  </a:cubicBezTo>
                  <a:cubicBezTo>
                    <a:pt x="70" y="725"/>
                    <a:pt x="70" y="725"/>
                    <a:pt x="70" y="725"/>
                  </a:cubicBezTo>
                  <a:cubicBezTo>
                    <a:pt x="70" y="728"/>
                    <a:pt x="67" y="732"/>
                    <a:pt x="63" y="732"/>
                  </a:cubicBezTo>
                  <a:cubicBezTo>
                    <a:pt x="59" y="732"/>
                    <a:pt x="56" y="728"/>
                    <a:pt x="56" y="725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0" y="349"/>
                    <a:pt x="0" y="345"/>
                    <a:pt x="3" y="342"/>
                  </a:cubicBezTo>
                  <a:cubicBezTo>
                    <a:pt x="5" y="339"/>
                    <a:pt x="10" y="339"/>
                    <a:pt x="13" y="342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11228388" y="4340225"/>
              <a:ext cx="439738" cy="28575"/>
            </a:xfrm>
            <a:custGeom>
              <a:avLst/>
              <a:gdLst>
                <a:gd name="T0" fmla="*/ 240 w 248"/>
                <a:gd name="T1" fmla="*/ 16 h 16"/>
                <a:gd name="T2" fmla="*/ 8 w 248"/>
                <a:gd name="T3" fmla="*/ 16 h 16"/>
                <a:gd name="T4" fmla="*/ 0 w 248"/>
                <a:gd name="T5" fmla="*/ 8 h 16"/>
                <a:gd name="T6" fmla="*/ 8 w 248"/>
                <a:gd name="T7" fmla="*/ 0 h 16"/>
                <a:gd name="T8" fmla="*/ 240 w 248"/>
                <a:gd name="T9" fmla="*/ 0 h 16"/>
                <a:gd name="T10" fmla="*/ 248 w 248"/>
                <a:gd name="T11" fmla="*/ 8 h 16"/>
                <a:gd name="T12" fmla="*/ 240 w 24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6">
                  <a:moveTo>
                    <a:pt x="24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4" y="0"/>
                    <a:pt x="248" y="4"/>
                    <a:pt x="248" y="8"/>
                  </a:cubicBezTo>
                  <a:cubicBezTo>
                    <a:pt x="248" y="12"/>
                    <a:pt x="244" y="16"/>
                    <a:pt x="240" y="16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103245" y="780415"/>
            <a:ext cx="1168400" cy="1168400"/>
            <a:chOff x="6557" y="1002"/>
            <a:chExt cx="1840" cy="1840"/>
          </a:xfrm>
        </p:grpSpPr>
        <p:sp>
          <p:nvSpPr>
            <p:cNvPr id="2" name="菱形 1"/>
            <p:cNvSpPr/>
            <p:nvPr/>
          </p:nvSpPr>
          <p:spPr>
            <a:xfrm>
              <a:off x="6557" y="1002"/>
              <a:ext cx="1841" cy="1841"/>
            </a:xfrm>
            <a:prstGeom prst="diamond">
              <a:avLst/>
            </a:prstGeom>
            <a:solidFill>
              <a:srgbClr val="00C0C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en-US" kern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888" y="1366"/>
              <a:ext cx="117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</a:rPr>
                <a:t>01</a:t>
              </a:r>
              <a:endParaRPr lang="en-US" altLang="zh-CN" sz="400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131820" y="2423160"/>
            <a:ext cx="1168400" cy="1168400"/>
            <a:chOff x="8869" y="1002"/>
            <a:chExt cx="1840" cy="1840"/>
          </a:xfrm>
        </p:grpSpPr>
        <p:sp>
          <p:nvSpPr>
            <p:cNvPr id="24" name="菱形 23"/>
            <p:cNvSpPr/>
            <p:nvPr/>
          </p:nvSpPr>
          <p:spPr>
            <a:xfrm>
              <a:off x="8869" y="1002"/>
              <a:ext cx="1841" cy="1841"/>
            </a:xfrm>
            <a:prstGeom prst="diamond">
              <a:avLst/>
            </a:prstGeom>
            <a:solidFill>
              <a:srgbClr val="F7C86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en-US" kern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sym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200" y="1366"/>
              <a:ext cx="10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</a:rPr>
                <a:t>02</a:t>
              </a:r>
              <a:endParaRPr lang="en-US" altLang="zh-CN" sz="40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102610" y="4134485"/>
            <a:ext cx="1168400" cy="1168400"/>
            <a:chOff x="11646" y="1002"/>
            <a:chExt cx="1840" cy="1840"/>
          </a:xfrm>
        </p:grpSpPr>
        <p:sp>
          <p:nvSpPr>
            <p:cNvPr id="26" name="菱形 25"/>
            <p:cNvSpPr/>
            <p:nvPr/>
          </p:nvSpPr>
          <p:spPr>
            <a:xfrm>
              <a:off x="11646" y="1002"/>
              <a:ext cx="1841" cy="1841"/>
            </a:xfrm>
            <a:prstGeom prst="diamond">
              <a:avLst/>
            </a:prstGeom>
            <a:solidFill>
              <a:srgbClr val="84B4F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en-US" kern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977" y="1366"/>
              <a:ext cx="10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</a:rPr>
                <a:t>03</a:t>
              </a:r>
              <a:endParaRPr lang="en-US" altLang="zh-CN" sz="4000">
                <a:solidFill>
                  <a:schemeClr val="bg1"/>
                </a:solidFill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4476115" y="685165"/>
            <a:ext cx="639000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200000"/>
              </a:lnSpc>
            </a:pPr>
            <a:r>
              <a:rPr lang="zh-CN" sz="2800" b="1">
                <a:latin typeface="Calibri" panose="020F0502020204030204" pitchFamily="34" charset="0"/>
                <a:ea typeface="宋体" panose="02010600030101010101" pitchFamily="2" charset="-122"/>
              </a:rPr>
              <a:t>第一阶段：准备阶段</a:t>
            </a:r>
            <a:endParaRPr lang="zh-CN" sz="28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indent="0">
              <a:lnSpc>
                <a:spcPct val="200000"/>
              </a:lnSpc>
            </a:pPr>
            <a:r>
              <a:rPr lang="zh-CN" sz="2800" b="1">
                <a:latin typeface="Calibri" panose="020F0502020204030204" pitchFamily="34" charset="0"/>
                <a:ea typeface="宋体" panose="02010600030101010101" pitchFamily="2" charset="-122"/>
              </a:rPr>
              <a:t>（</a:t>
            </a:r>
            <a:r>
              <a:rPr lang="en-US" sz="28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2018</a:t>
            </a:r>
            <a:r>
              <a:rPr lang="zh-CN" sz="2800" b="1">
                <a:latin typeface="Calibri" panose="020F0502020204030204" pitchFamily="34" charset="0"/>
                <a:ea typeface="宋体" panose="02010600030101010101" pitchFamily="2" charset="-122"/>
              </a:rPr>
              <a:t>年</a:t>
            </a:r>
            <a:r>
              <a:rPr lang="en-US" sz="28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sz="2800" b="1">
                <a:latin typeface="Calibri" panose="020F0502020204030204" pitchFamily="34" charset="0"/>
                <a:ea typeface="宋体" panose="02010600030101010101" pitchFamily="2" charset="-122"/>
              </a:rPr>
              <a:t>月</a:t>
            </a:r>
            <a:r>
              <a:rPr lang="en-US" sz="28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en-US" sz="2800" b="1">
                <a:latin typeface="Calibri" panose="020F0502020204030204" pitchFamily="34" charset="0"/>
                <a:ea typeface="宋体" panose="02010600030101010101" pitchFamily="2" charset="-122"/>
              </a:rPr>
              <a:t>201</a:t>
            </a:r>
            <a:r>
              <a:rPr lang="en-US" sz="28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sz="2800" b="1">
                <a:latin typeface="Calibri" panose="020F0502020204030204" pitchFamily="34" charset="0"/>
                <a:ea typeface="宋体" panose="02010600030101010101" pitchFamily="2" charset="-122"/>
              </a:rPr>
              <a:t>年</a:t>
            </a:r>
            <a:r>
              <a:rPr lang="en-US" sz="28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2800" b="1">
                <a:latin typeface="Calibri" panose="020F0502020204030204" pitchFamily="34" charset="0"/>
                <a:ea typeface="宋体" panose="02010600030101010101" pitchFamily="2" charset="-122"/>
              </a:rPr>
              <a:t>月）第二阶段：研究阶段</a:t>
            </a:r>
            <a:endParaRPr lang="zh-CN" sz="28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indent="0">
              <a:lnSpc>
                <a:spcPct val="200000"/>
              </a:lnSpc>
            </a:pPr>
            <a:r>
              <a:rPr lang="zh-CN" sz="2800" b="1">
                <a:latin typeface="Calibri" panose="020F0502020204030204" pitchFamily="34" charset="0"/>
                <a:ea typeface="宋体" panose="02010600030101010101" pitchFamily="2" charset="-122"/>
              </a:rPr>
              <a:t>（</a:t>
            </a:r>
            <a:r>
              <a:rPr lang="en-US" sz="28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2019</a:t>
            </a:r>
            <a:r>
              <a:rPr lang="zh-CN" sz="2800" b="1">
                <a:latin typeface="Calibri" panose="020F0502020204030204" pitchFamily="34" charset="0"/>
                <a:ea typeface="宋体" panose="02010600030101010101" pitchFamily="2" charset="-122"/>
              </a:rPr>
              <a:t>年</a:t>
            </a:r>
            <a:r>
              <a:rPr lang="en-US" sz="28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sz="2800" b="1">
                <a:latin typeface="Calibri" panose="020F0502020204030204" pitchFamily="34" charset="0"/>
                <a:ea typeface="宋体" panose="02010600030101010101" pitchFamily="2" charset="-122"/>
              </a:rPr>
              <a:t>月</a:t>
            </a:r>
            <a:r>
              <a:rPr lang="en-US" sz="28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en-US" sz="2800" b="1">
                <a:latin typeface="Calibri" panose="020F0502020204030204" pitchFamily="34" charset="0"/>
                <a:ea typeface="宋体" panose="02010600030101010101" pitchFamily="2" charset="-122"/>
              </a:rPr>
              <a:t>2021</a:t>
            </a:r>
            <a:r>
              <a:rPr lang="zh-CN" sz="2800" b="1">
                <a:latin typeface="Calibri" panose="020F0502020204030204" pitchFamily="34" charset="0"/>
                <a:ea typeface="宋体" panose="02010600030101010101" pitchFamily="2" charset="-122"/>
              </a:rPr>
              <a:t>年</a:t>
            </a:r>
            <a:r>
              <a:rPr lang="en-US" sz="28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2800" b="1">
                <a:latin typeface="Calibri" panose="020F0502020204030204" pitchFamily="34" charset="0"/>
                <a:ea typeface="宋体" panose="02010600030101010101" pitchFamily="2" charset="-122"/>
              </a:rPr>
              <a:t>月）第三阶段：推广阶段</a:t>
            </a:r>
            <a:endParaRPr lang="zh-CN" sz="28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indent="0">
              <a:lnSpc>
                <a:spcPct val="200000"/>
              </a:lnSpc>
            </a:pPr>
            <a:r>
              <a:rPr lang="zh-CN" sz="2800" b="1">
                <a:latin typeface="Calibri" panose="020F0502020204030204" pitchFamily="34" charset="0"/>
                <a:ea typeface="宋体" panose="02010600030101010101" pitchFamily="2" charset="-122"/>
              </a:rPr>
              <a:t>（</a:t>
            </a:r>
            <a:r>
              <a:rPr lang="en-US" sz="28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zh-CN" sz="2800" b="1">
                <a:latin typeface="Calibri" panose="020F0502020204030204" pitchFamily="34" charset="0"/>
                <a:ea typeface="宋体" panose="02010600030101010101" pitchFamily="2" charset="-122"/>
              </a:rPr>
              <a:t>年</a:t>
            </a:r>
            <a:r>
              <a:rPr lang="en-US" sz="2800" b="1">
                <a:latin typeface="Calibri" panose="020F0502020204030204" pitchFamily="34" charset="0"/>
                <a:ea typeface="宋体" panose="02010600030101010101" pitchFamily="2" charset="-122"/>
              </a:rPr>
              <a:t>3</a:t>
            </a:r>
            <a:r>
              <a:rPr lang="zh-CN" sz="2800" b="1">
                <a:latin typeface="Calibri" panose="020F0502020204030204" pitchFamily="34" charset="0"/>
                <a:ea typeface="宋体" panose="02010600030101010101" pitchFamily="2" charset="-122"/>
              </a:rPr>
              <a:t>月——</a:t>
            </a:r>
            <a:r>
              <a:rPr lang="en-US" sz="2800" b="1">
                <a:latin typeface="Calibri" panose="020F0502020204030204" pitchFamily="34" charset="0"/>
                <a:ea typeface="宋体" panose="02010600030101010101" pitchFamily="2" charset="-122"/>
              </a:rPr>
              <a:t> 2022</a:t>
            </a:r>
            <a:r>
              <a:rPr lang="zh-CN" sz="2800" b="1">
                <a:latin typeface="Calibri" panose="020F0502020204030204" pitchFamily="34" charset="0"/>
                <a:ea typeface="宋体" panose="02010600030101010101" pitchFamily="2" charset="-122"/>
              </a:rPr>
              <a:t>年</a:t>
            </a:r>
            <a:r>
              <a:rPr lang="en-US" sz="2800" b="1">
                <a:latin typeface="Calibri" panose="020F0502020204030204" pitchFamily="34" charset="0"/>
                <a:ea typeface="宋体" panose="02010600030101010101" pitchFamily="2" charset="-122"/>
              </a:rPr>
              <a:t>6</a:t>
            </a:r>
            <a:r>
              <a:rPr lang="zh-CN" sz="2800" b="1">
                <a:latin typeface="Calibri" panose="020F0502020204030204" pitchFamily="34" charset="0"/>
                <a:ea typeface="宋体" panose="02010600030101010101" pitchFamily="2" charset="-122"/>
              </a:rPr>
              <a:t>月</a:t>
            </a:r>
            <a:r>
              <a:rPr lang="zh-CN" sz="2800" b="0">
                <a:latin typeface="Calibri" panose="020F0502020204030204" pitchFamily="34" charset="0"/>
                <a:ea typeface="宋体" panose="02010600030101010101" pitchFamily="2" charset="-122"/>
              </a:rPr>
              <a:t>）</a:t>
            </a:r>
            <a:endParaRPr lang="zh-CN" altLang="en-US" sz="2800" b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85854" y="148769"/>
            <a:ext cx="498951" cy="498614"/>
          </a:xfrm>
          <a:prstGeom prst="ellipse">
            <a:avLst/>
          </a:prstGeom>
          <a:solidFill>
            <a:srgbClr val="F7C8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6285" y="137795"/>
            <a:ext cx="104698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楷 简" panose="02000500000000000000" charset="-122"/>
                <a:ea typeface="方正清楷 简" panose="02000500000000000000" charset="-122"/>
                <a:sym typeface="+mn-ea"/>
              </a:rPr>
              <a:t>推进过程（二）节点事件回顾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方正清楷 简" panose="02000500000000000000" charset="-122"/>
              <a:ea typeface="方正清楷 简" panose="02000500000000000000" charset="-122"/>
              <a:sym typeface="+mn-ea"/>
            </a:endParaRPr>
          </a:p>
        </p:txBody>
      </p:sp>
      <p:sp>
        <p:nvSpPr>
          <p:cNvPr id="6" name="直角三角形 6"/>
          <p:cNvSpPr/>
          <p:nvPr/>
        </p:nvSpPr>
        <p:spPr>
          <a:xfrm flipH="1">
            <a:off x="11625941" y="6291943"/>
            <a:ext cx="566057" cy="566057"/>
          </a:xfrm>
          <a:custGeom>
            <a:avLst/>
            <a:gdLst>
              <a:gd name="connsiteX0" fmla="*/ 0 w 566057"/>
              <a:gd name="connsiteY0" fmla="*/ 566057 h 566057"/>
              <a:gd name="connsiteX1" fmla="*/ 0 w 566057"/>
              <a:gd name="connsiteY1" fmla="*/ 0 h 566057"/>
              <a:gd name="connsiteX2" fmla="*/ 566057 w 566057"/>
              <a:gd name="connsiteY2" fmla="*/ 566057 h 566057"/>
              <a:gd name="connsiteX3" fmla="*/ 0 w 566057"/>
              <a:gd name="connsiteY3" fmla="*/ 566057 h 566057"/>
              <a:gd name="connsiteX0-1" fmla="*/ 0 w 566057"/>
              <a:gd name="connsiteY0-2" fmla="*/ 566057 h 566057"/>
              <a:gd name="connsiteX1-3" fmla="*/ 0 w 566057"/>
              <a:gd name="connsiteY1-4" fmla="*/ 0 h 566057"/>
              <a:gd name="connsiteX2-5" fmla="*/ 566057 w 566057"/>
              <a:gd name="connsiteY2-6" fmla="*/ 566057 h 566057"/>
              <a:gd name="connsiteX3-7" fmla="*/ 0 w 566057"/>
              <a:gd name="connsiteY3-8" fmla="*/ 566057 h 566057"/>
              <a:gd name="connsiteX0-9" fmla="*/ 0 w 566057"/>
              <a:gd name="connsiteY0-10" fmla="*/ 566057 h 566057"/>
              <a:gd name="connsiteX1-11" fmla="*/ 0 w 566057"/>
              <a:gd name="connsiteY1-12" fmla="*/ 0 h 566057"/>
              <a:gd name="connsiteX2-13" fmla="*/ 566057 w 566057"/>
              <a:gd name="connsiteY2-14" fmla="*/ 566057 h 566057"/>
              <a:gd name="connsiteX3-15" fmla="*/ 0 w 566057"/>
              <a:gd name="connsiteY3-16" fmla="*/ 566057 h 5660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66057" h="566057">
                <a:moveTo>
                  <a:pt x="0" y="566057"/>
                </a:moveTo>
                <a:lnTo>
                  <a:pt x="0" y="0"/>
                </a:lnTo>
                <a:cubicBezTo>
                  <a:pt x="161185" y="346815"/>
                  <a:pt x="208929" y="446123"/>
                  <a:pt x="566057" y="566057"/>
                </a:cubicBezTo>
                <a:lnTo>
                  <a:pt x="0" y="566057"/>
                </a:lnTo>
                <a:close/>
              </a:path>
            </a:pathLst>
          </a:custGeom>
          <a:solidFill>
            <a:srgbClr val="F7C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114300" y="76200"/>
            <a:ext cx="11976100" cy="6718300"/>
          </a:xfrm>
          <a:prstGeom prst="roundRect">
            <a:avLst>
              <a:gd name="adj" fmla="val 4674"/>
            </a:avLst>
          </a:prstGeom>
          <a:noFill/>
          <a:ln w="19050">
            <a:solidFill>
              <a:srgbClr val="BA9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1737977" y="5845279"/>
            <a:ext cx="352423" cy="954664"/>
            <a:chOff x="11045825" y="2670175"/>
            <a:chExt cx="627063" cy="1698625"/>
          </a:xfrm>
        </p:grpSpPr>
        <p:sp>
          <p:nvSpPr>
            <p:cNvPr id="9" name="Freeform 13"/>
            <p:cNvSpPr/>
            <p:nvPr/>
          </p:nvSpPr>
          <p:spPr bwMode="auto">
            <a:xfrm>
              <a:off x="11045825" y="2670175"/>
              <a:ext cx="627063" cy="1336675"/>
            </a:xfrm>
            <a:custGeom>
              <a:avLst/>
              <a:gdLst>
                <a:gd name="T0" fmla="*/ 39 w 354"/>
                <a:gd name="T1" fmla="*/ 467 h 754"/>
                <a:gd name="T2" fmla="*/ 38 w 354"/>
                <a:gd name="T3" fmla="*/ 467 h 754"/>
                <a:gd name="T4" fmla="*/ 50 w 354"/>
                <a:gd name="T5" fmla="*/ 380 h 754"/>
                <a:gd name="T6" fmla="*/ 50 w 354"/>
                <a:gd name="T7" fmla="*/ 380 h 754"/>
                <a:gd name="T8" fmla="*/ 48 w 354"/>
                <a:gd name="T9" fmla="*/ 376 h 754"/>
                <a:gd name="T10" fmla="*/ 48 w 354"/>
                <a:gd name="T11" fmla="*/ 376 h 754"/>
                <a:gd name="T12" fmla="*/ 33 w 354"/>
                <a:gd name="T13" fmla="*/ 311 h 754"/>
                <a:gd name="T14" fmla="*/ 75 w 354"/>
                <a:gd name="T15" fmla="*/ 209 h 754"/>
                <a:gd name="T16" fmla="*/ 81 w 354"/>
                <a:gd name="T17" fmla="*/ 136 h 754"/>
                <a:gd name="T18" fmla="*/ 81 w 354"/>
                <a:gd name="T19" fmla="*/ 136 h 754"/>
                <a:gd name="T20" fmla="*/ 75 w 354"/>
                <a:gd name="T21" fmla="*/ 102 h 754"/>
                <a:gd name="T22" fmla="*/ 177 w 354"/>
                <a:gd name="T23" fmla="*/ 0 h 754"/>
                <a:gd name="T24" fmla="*/ 278 w 354"/>
                <a:gd name="T25" fmla="*/ 102 h 754"/>
                <a:gd name="T26" fmla="*/ 272 w 354"/>
                <a:gd name="T27" fmla="*/ 136 h 754"/>
                <a:gd name="T28" fmla="*/ 272 w 354"/>
                <a:gd name="T29" fmla="*/ 136 h 754"/>
                <a:gd name="T30" fmla="*/ 278 w 354"/>
                <a:gd name="T31" fmla="*/ 209 h 754"/>
                <a:gd name="T32" fmla="*/ 320 w 354"/>
                <a:gd name="T33" fmla="*/ 311 h 754"/>
                <a:gd name="T34" fmla="*/ 305 w 354"/>
                <a:gd name="T35" fmla="*/ 376 h 754"/>
                <a:gd name="T36" fmla="*/ 305 w 354"/>
                <a:gd name="T37" fmla="*/ 376 h 754"/>
                <a:gd name="T38" fmla="*/ 305 w 354"/>
                <a:gd name="T39" fmla="*/ 377 h 754"/>
                <a:gd name="T40" fmla="*/ 302 w 354"/>
                <a:gd name="T41" fmla="*/ 381 h 754"/>
                <a:gd name="T42" fmla="*/ 311 w 354"/>
                <a:gd name="T43" fmla="*/ 463 h 754"/>
                <a:gd name="T44" fmla="*/ 314 w 354"/>
                <a:gd name="T45" fmla="*/ 466 h 754"/>
                <a:gd name="T46" fmla="*/ 315 w 354"/>
                <a:gd name="T47" fmla="*/ 467 h 754"/>
                <a:gd name="T48" fmla="*/ 315 w 354"/>
                <a:gd name="T49" fmla="*/ 467 h 754"/>
                <a:gd name="T50" fmla="*/ 354 w 354"/>
                <a:gd name="T51" fmla="*/ 577 h 754"/>
                <a:gd name="T52" fmla="*/ 177 w 354"/>
                <a:gd name="T53" fmla="*/ 754 h 754"/>
                <a:gd name="T54" fmla="*/ 0 w 354"/>
                <a:gd name="T55" fmla="*/ 577 h 754"/>
                <a:gd name="T56" fmla="*/ 39 w 354"/>
                <a:gd name="T57" fmla="*/ 46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4" h="754">
                  <a:moveTo>
                    <a:pt x="39" y="467"/>
                  </a:moveTo>
                  <a:cubicBezTo>
                    <a:pt x="38" y="467"/>
                    <a:pt x="38" y="467"/>
                    <a:pt x="38" y="467"/>
                  </a:cubicBezTo>
                  <a:cubicBezTo>
                    <a:pt x="73" y="431"/>
                    <a:pt x="56" y="392"/>
                    <a:pt x="50" y="380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9" y="377"/>
                    <a:pt x="48" y="376"/>
                    <a:pt x="48" y="376"/>
                  </a:cubicBezTo>
                  <a:cubicBezTo>
                    <a:pt x="48" y="376"/>
                    <a:pt x="48" y="376"/>
                    <a:pt x="48" y="376"/>
                  </a:cubicBezTo>
                  <a:cubicBezTo>
                    <a:pt x="39" y="356"/>
                    <a:pt x="33" y="334"/>
                    <a:pt x="33" y="311"/>
                  </a:cubicBezTo>
                  <a:cubicBezTo>
                    <a:pt x="33" y="271"/>
                    <a:pt x="49" y="235"/>
                    <a:pt x="75" y="209"/>
                  </a:cubicBezTo>
                  <a:cubicBezTo>
                    <a:pt x="99" y="178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77" y="125"/>
                    <a:pt x="75" y="114"/>
                    <a:pt x="75" y="102"/>
                  </a:cubicBezTo>
                  <a:cubicBezTo>
                    <a:pt x="75" y="46"/>
                    <a:pt x="121" y="0"/>
                    <a:pt x="177" y="0"/>
                  </a:cubicBezTo>
                  <a:cubicBezTo>
                    <a:pt x="233" y="0"/>
                    <a:pt x="278" y="46"/>
                    <a:pt x="278" y="102"/>
                  </a:cubicBezTo>
                  <a:cubicBezTo>
                    <a:pt x="278" y="114"/>
                    <a:pt x="276" y="125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54" y="178"/>
                    <a:pt x="278" y="209"/>
                  </a:cubicBezTo>
                  <a:cubicBezTo>
                    <a:pt x="304" y="235"/>
                    <a:pt x="320" y="271"/>
                    <a:pt x="320" y="311"/>
                  </a:cubicBezTo>
                  <a:cubicBezTo>
                    <a:pt x="320" y="334"/>
                    <a:pt x="315" y="356"/>
                    <a:pt x="305" y="376"/>
                  </a:cubicBezTo>
                  <a:cubicBezTo>
                    <a:pt x="305" y="376"/>
                    <a:pt x="305" y="376"/>
                    <a:pt x="305" y="376"/>
                  </a:cubicBezTo>
                  <a:cubicBezTo>
                    <a:pt x="305" y="376"/>
                    <a:pt x="305" y="376"/>
                    <a:pt x="305" y="377"/>
                  </a:cubicBezTo>
                  <a:cubicBezTo>
                    <a:pt x="304" y="378"/>
                    <a:pt x="303" y="380"/>
                    <a:pt x="302" y="381"/>
                  </a:cubicBezTo>
                  <a:cubicBezTo>
                    <a:pt x="296" y="395"/>
                    <a:pt x="283" y="430"/>
                    <a:pt x="311" y="463"/>
                  </a:cubicBezTo>
                  <a:cubicBezTo>
                    <a:pt x="312" y="464"/>
                    <a:pt x="313" y="465"/>
                    <a:pt x="314" y="466"/>
                  </a:cubicBezTo>
                  <a:cubicBezTo>
                    <a:pt x="314" y="466"/>
                    <a:pt x="314" y="466"/>
                    <a:pt x="315" y="467"/>
                  </a:cubicBezTo>
                  <a:cubicBezTo>
                    <a:pt x="315" y="467"/>
                    <a:pt x="315" y="467"/>
                    <a:pt x="315" y="467"/>
                  </a:cubicBezTo>
                  <a:cubicBezTo>
                    <a:pt x="339" y="497"/>
                    <a:pt x="354" y="535"/>
                    <a:pt x="354" y="577"/>
                  </a:cubicBezTo>
                  <a:cubicBezTo>
                    <a:pt x="354" y="675"/>
                    <a:pt x="274" y="754"/>
                    <a:pt x="177" y="754"/>
                  </a:cubicBezTo>
                  <a:cubicBezTo>
                    <a:pt x="79" y="754"/>
                    <a:pt x="0" y="675"/>
                    <a:pt x="0" y="577"/>
                  </a:cubicBezTo>
                  <a:cubicBezTo>
                    <a:pt x="0" y="535"/>
                    <a:pt x="14" y="497"/>
                    <a:pt x="39" y="467"/>
                  </a:cubicBezTo>
                  <a:close/>
                </a:path>
              </a:pathLst>
            </a:custGeom>
            <a:solidFill>
              <a:srgbClr val="00C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11244263" y="3060700"/>
              <a:ext cx="228600" cy="1296987"/>
            </a:xfrm>
            <a:custGeom>
              <a:avLst/>
              <a:gdLst>
                <a:gd name="T0" fmla="*/ 13 w 129"/>
                <a:gd name="T1" fmla="*/ 342 h 732"/>
                <a:gd name="T2" fmla="*/ 56 w 129"/>
                <a:gd name="T3" fmla="*/ 385 h 732"/>
                <a:gd name="T4" fmla="*/ 56 w 129"/>
                <a:gd name="T5" fmla="*/ 234 h 732"/>
                <a:gd name="T6" fmla="*/ 3 w 129"/>
                <a:gd name="T7" fmla="*/ 182 h 732"/>
                <a:gd name="T8" fmla="*/ 3 w 129"/>
                <a:gd name="T9" fmla="*/ 172 h 732"/>
                <a:gd name="T10" fmla="*/ 13 w 129"/>
                <a:gd name="T11" fmla="*/ 172 h 732"/>
                <a:gd name="T12" fmla="*/ 56 w 129"/>
                <a:gd name="T13" fmla="*/ 215 h 732"/>
                <a:gd name="T14" fmla="*/ 56 w 129"/>
                <a:gd name="T15" fmla="*/ 7 h 732"/>
                <a:gd name="T16" fmla="*/ 63 w 129"/>
                <a:gd name="T17" fmla="*/ 0 h 732"/>
                <a:gd name="T18" fmla="*/ 70 w 129"/>
                <a:gd name="T19" fmla="*/ 7 h 732"/>
                <a:gd name="T20" fmla="*/ 70 w 129"/>
                <a:gd name="T21" fmla="*/ 132 h 732"/>
                <a:gd name="T22" fmla="*/ 112 w 129"/>
                <a:gd name="T23" fmla="*/ 90 h 732"/>
                <a:gd name="T24" fmla="*/ 122 w 129"/>
                <a:gd name="T25" fmla="*/ 90 h 732"/>
                <a:gd name="T26" fmla="*/ 122 w 129"/>
                <a:gd name="T27" fmla="*/ 100 h 732"/>
                <a:gd name="T28" fmla="*/ 70 w 129"/>
                <a:gd name="T29" fmla="*/ 152 h 732"/>
                <a:gd name="T30" fmla="*/ 70 w 129"/>
                <a:gd name="T31" fmla="*/ 303 h 732"/>
                <a:gd name="T32" fmla="*/ 117 w 129"/>
                <a:gd name="T33" fmla="*/ 256 h 732"/>
                <a:gd name="T34" fmla="*/ 127 w 129"/>
                <a:gd name="T35" fmla="*/ 256 h 732"/>
                <a:gd name="T36" fmla="*/ 127 w 129"/>
                <a:gd name="T37" fmla="*/ 266 h 732"/>
                <a:gd name="T38" fmla="*/ 70 w 129"/>
                <a:gd name="T39" fmla="*/ 323 h 732"/>
                <a:gd name="T40" fmla="*/ 70 w 129"/>
                <a:gd name="T41" fmla="*/ 725 h 732"/>
                <a:gd name="T42" fmla="*/ 63 w 129"/>
                <a:gd name="T43" fmla="*/ 732 h 732"/>
                <a:gd name="T44" fmla="*/ 56 w 129"/>
                <a:gd name="T45" fmla="*/ 725 h 732"/>
                <a:gd name="T46" fmla="*/ 56 w 129"/>
                <a:gd name="T47" fmla="*/ 405 h 732"/>
                <a:gd name="T48" fmla="*/ 3 w 129"/>
                <a:gd name="T49" fmla="*/ 352 h 732"/>
                <a:gd name="T50" fmla="*/ 3 w 129"/>
                <a:gd name="T51" fmla="*/ 342 h 732"/>
                <a:gd name="T52" fmla="*/ 13 w 129"/>
                <a:gd name="T53" fmla="*/ 34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732">
                  <a:moveTo>
                    <a:pt x="13" y="342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0" y="179"/>
                    <a:pt x="0" y="175"/>
                    <a:pt x="3" y="172"/>
                  </a:cubicBezTo>
                  <a:cubicBezTo>
                    <a:pt x="5" y="169"/>
                    <a:pt x="10" y="169"/>
                    <a:pt x="13" y="172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9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5" y="87"/>
                    <a:pt x="119" y="87"/>
                    <a:pt x="122" y="90"/>
                  </a:cubicBezTo>
                  <a:cubicBezTo>
                    <a:pt x="125" y="93"/>
                    <a:pt x="125" y="97"/>
                    <a:pt x="122" y="100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9" y="253"/>
                    <a:pt x="124" y="253"/>
                    <a:pt x="127" y="256"/>
                  </a:cubicBezTo>
                  <a:cubicBezTo>
                    <a:pt x="129" y="259"/>
                    <a:pt x="129" y="263"/>
                    <a:pt x="127" y="266"/>
                  </a:cubicBezTo>
                  <a:cubicBezTo>
                    <a:pt x="70" y="323"/>
                    <a:pt x="70" y="323"/>
                    <a:pt x="70" y="323"/>
                  </a:cubicBezTo>
                  <a:cubicBezTo>
                    <a:pt x="70" y="725"/>
                    <a:pt x="70" y="725"/>
                    <a:pt x="70" y="725"/>
                  </a:cubicBezTo>
                  <a:cubicBezTo>
                    <a:pt x="70" y="728"/>
                    <a:pt x="67" y="732"/>
                    <a:pt x="63" y="732"/>
                  </a:cubicBezTo>
                  <a:cubicBezTo>
                    <a:pt x="59" y="732"/>
                    <a:pt x="56" y="728"/>
                    <a:pt x="56" y="725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0" y="349"/>
                    <a:pt x="0" y="345"/>
                    <a:pt x="3" y="342"/>
                  </a:cubicBezTo>
                  <a:cubicBezTo>
                    <a:pt x="5" y="339"/>
                    <a:pt x="10" y="339"/>
                    <a:pt x="13" y="342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11228388" y="4340225"/>
              <a:ext cx="439738" cy="28575"/>
            </a:xfrm>
            <a:custGeom>
              <a:avLst/>
              <a:gdLst>
                <a:gd name="T0" fmla="*/ 240 w 248"/>
                <a:gd name="T1" fmla="*/ 16 h 16"/>
                <a:gd name="T2" fmla="*/ 8 w 248"/>
                <a:gd name="T3" fmla="*/ 16 h 16"/>
                <a:gd name="T4" fmla="*/ 0 w 248"/>
                <a:gd name="T5" fmla="*/ 8 h 16"/>
                <a:gd name="T6" fmla="*/ 8 w 248"/>
                <a:gd name="T7" fmla="*/ 0 h 16"/>
                <a:gd name="T8" fmla="*/ 240 w 248"/>
                <a:gd name="T9" fmla="*/ 0 h 16"/>
                <a:gd name="T10" fmla="*/ 248 w 248"/>
                <a:gd name="T11" fmla="*/ 8 h 16"/>
                <a:gd name="T12" fmla="*/ 240 w 24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6">
                  <a:moveTo>
                    <a:pt x="24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4" y="0"/>
                    <a:pt x="248" y="4"/>
                    <a:pt x="248" y="8"/>
                  </a:cubicBezTo>
                  <a:cubicBezTo>
                    <a:pt x="248" y="12"/>
                    <a:pt x="244" y="16"/>
                    <a:pt x="240" y="16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166235" y="1653540"/>
            <a:ext cx="3935095" cy="4504690"/>
            <a:chOff x="6561" y="2604"/>
            <a:chExt cx="6197" cy="7094"/>
          </a:xfrm>
        </p:grpSpPr>
        <p:sp>
          <p:nvSpPr>
            <p:cNvPr id="12" name="Freeform 7"/>
            <p:cNvSpPr/>
            <p:nvPr/>
          </p:nvSpPr>
          <p:spPr bwMode="auto">
            <a:xfrm>
              <a:off x="9701" y="7820"/>
              <a:ext cx="1281" cy="741"/>
            </a:xfrm>
            <a:custGeom>
              <a:avLst/>
              <a:gdLst>
                <a:gd name="T0" fmla="*/ 518 w 596"/>
                <a:gd name="T1" fmla="*/ 345 h 345"/>
                <a:gd name="T2" fmla="*/ 0 w 596"/>
                <a:gd name="T3" fmla="*/ 343 h 345"/>
                <a:gd name="T4" fmla="*/ 33 w 596"/>
                <a:gd name="T5" fmla="*/ 0 h 345"/>
                <a:gd name="T6" fmla="*/ 596 w 596"/>
                <a:gd name="T7" fmla="*/ 18 h 345"/>
                <a:gd name="T8" fmla="*/ 518 w 596"/>
                <a:gd name="T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345">
                  <a:moveTo>
                    <a:pt x="518" y="345"/>
                  </a:moveTo>
                  <a:lnTo>
                    <a:pt x="0" y="343"/>
                  </a:lnTo>
                  <a:lnTo>
                    <a:pt x="33" y="0"/>
                  </a:lnTo>
                  <a:lnTo>
                    <a:pt x="596" y="18"/>
                  </a:lnTo>
                  <a:lnTo>
                    <a:pt x="518" y="345"/>
                  </a:lnTo>
                  <a:close/>
                </a:path>
              </a:pathLst>
            </a:custGeom>
            <a:solidFill>
              <a:srgbClr val="3D7183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7591" y="7084"/>
              <a:ext cx="1240" cy="1259"/>
            </a:xfrm>
            <a:custGeom>
              <a:avLst/>
              <a:gdLst>
                <a:gd name="T0" fmla="*/ 255 w 577"/>
                <a:gd name="T1" fmla="*/ 586 h 586"/>
                <a:gd name="T2" fmla="*/ 0 w 577"/>
                <a:gd name="T3" fmla="*/ 135 h 586"/>
                <a:gd name="T4" fmla="*/ 317 w 577"/>
                <a:gd name="T5" fmla="*/ 0 h 586"/>
                <a:gd name="T6" fmla="*/ 577 w 577"/>
                <a:gd name="T7" fmla="*/ 492 h 586"/>
                <a:gd name="T8" fmla="*/ 255 w 577"/>
                <a:gd name="T9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586">
                  <a:moveTo>
                    <a:pt x="255" y="586"/>
                  </a:moveTo>
                  <a:lnTo>
                    <a:pt x="0" y="135"/>
                  </a:lnTo>
                  <a:lnTo>
                    <a:pt x="317" y="0"/>
                  </a:lnTo>
                  <a:lnTo>
                    <a:pt x="577" y="492"/>
                  </a:lnTo>
                  <a:lnTo>
                    <a:pt x="255" y="586"/>
                  </a:lnTo>
                  <a:close/>
                </a:path>
              </a:pathLst>
            </a:custGeom>
            <a:solidFill>
              <a:srgbClr val="3D7183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7002" y="4971"/>
              <a:ext cx="1167" cy="1459"/>
            </a:xfrm>
            <a:custGeom>
              <a:avLst/>
              <a:gdLst>
                <a:gd name="T0" fmla="*/ 0 w 543"/>
                <a:gd name="T1" fmla="*/ 448 h 679"/>
                <a:gd name="T2" fmla="*/ 262 w 543"/>
                <a:gd name="T3" fmla="*/ 0 h 679"/>
                <a:gd name="T4" fmla="*/ 543 w 543"/>
                <a:gd name="T5" fmla="*/ 201 h 679"/>
                <a:gd name="T6" fmla="*/ 244 w 543"/>
                <a:gd name="T7" fmla="*/ 679 h 679"/>
                <a:gd name="T8" fmla="*/ 0 w 543"/>
                <a:gd name="T9" fmla="*/ 448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679">
                  <a:moveTo>
                    <a:pt x="0" y="448"/>
                  </a:moveTo>
                  <a:lnTo>
                    <a:pt x="262" y="0"/>
                  </a:lnTo>
                  <a:lnTo>
                    <a:pt x="543" y="201"/>
                  </a:lnTo>
                  <a:lnTo>
                    <a:pt x="244" y="679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rgbClr val="3D7183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8353" y="3738"/>
              <a:ext cx="1281" cy="741"/>
            </a:xfrm>
            <a:custGeom>
              <a:avLst/>
              <a:gdLst>
                <a:gd name="T0" fmla="*/ 79 w 596"/>
                <a:gd name="T1" fmla="*/ 0 h 345"/>
                <a:gd name="T2" fmla="*/ 596 w 596"/>
                <a:gd name="T3" fmla="*/ 2 h 345"/>
                <a:gd name="T4" fmla="*/ 561 w 596"/>
                <a:gd name="T5" fmla="*/ 345 h 345"/>
                <a:gd name="T6" fmla="*/ 0 w 596"/>
                <a:gd name="T7" fmla="*/ 326 h 345"/>
                <a:gd name="T8" fmla="*/ 79 w 596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345">
                  <a:moveTo>
                    <a:pt x="79" y="0"/>
                  </a:moveTo>
                  <a:lnTo>
                    <a:pt x="596" y="2"/>
                  </a:lnTo>
                  <a:lnTo>
                    <a:pt x="561" y="345"/>
                  </a:lnTo>
                  <a:lnTo>
                    <a:pt x="0" y="32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3D7183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0489" y="3951"/>
              <a:ext cx="1244" cy="1274"/>
            </a:xfrm>
            <a:custGeom>
              <a:avLst/>
              <a:gdLst>
                <a:gd name="T0" fmla="*/ 321 w 579"/>
                <a:gd name="T1" fmla="*/ 0 h 593"/>
                <a:gd name="T2" fmla="*/ 579 w 579"/>
                <a:gd name="T3" fmla="*/ 450 h 593"/>
                <a:gd name="T4" fmla="*/ 266 w 579"/>
                <a:gd name="T5" fmla="*/ 593 h 593"/>
                <a:gd name="T6" fmla="*/ 0 w 579"/>
                <a:gd name="T7" fmla="*/ 96 h 593"/>
                <a:gd name="T8" fmla="*/ 321 w 579"/>
                <a:gd name="T9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593">
                  <a:moveTo>
                    <a:pt x="321" y="0"/>
                  </a:moveTo>
                  <a:lnTo>
                    <a:pt x="579" y="450"/>
                  </a:lnTo>
                  <a:lnTo>
                    <a:pt x="266" y="593"/>
                  </a:lnTo>
                  <a:lnTo>
                    <a:pt x="0" y="96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3D7183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166" y="5867"/>
              <a:ext cx="1162" cy="1459"/>
            </a:xfrm>
            <a:custGeom>
              <a:avLst/>
              <a:gdLst>
                <a:gd name="T0" fmla="*/ 541 w 541"/>
                <a:gd name="T1" fmla="*/ 231 h 679"/>
                <a:gd name="T2" fmla="*/ 279 w 541"/>
                <a:gd name="T3" fmla="*/ 679 h 679"/>
                <a:gd name="T4" fmla="*/ 0 w 541"/>
                <a:gd name="T5" fmla="*/ 477 h 679"/>
                <a:gd name="T6" fmla="*/ 297 w 541"/>
                <a:gd name="T7" fmla="*/ 0 h 679"/>
                <a:gd name="T8" fmla="*/ 541 w 541"/>
                <a:gd name="T9" fmla="*/ 231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79">
                  <a:moveTo>
                    <a:pt x="541" y="231"/>
                  </a:moveTo>
                  <a:lnTo>
                    <a:pt x="279" y="679"/>
                  </a:lnTo>
                  <a:lnTo>
                    <a:pt x="0" y="477"/>
                  </a:lnTo>
                  <a:lnTo>
                    <a:pt x="297" y="0"/>
                  </a:lnTo>
                  <a:lnTo>
                    <a:pt x="541" y="231"/>
                  </a:lnTo>
                  <a:close/>
                </a:path>
              </a:pathLst>
            </a:custGeom>
            <a:solidFill>
              <a:srgbClr val="3D7183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8272" y="7084"/>
              <a:ext cx="2546" cy="2615"/>
            </a:xfrm>
            <a:custGeom>
              <a:avLst/>
              <a:gdLst>
                <a:gd name="T0" fmla="*/ 1185 w 1185"/>
                <a:gd name="T1" fmla="*/ 688 h 1217"/>
                <a:gd name="T2" fmla="*/ 631 w 1185"/>
                <a:gd name="T3" fmla="*/ 1217 h 1217"/>
                <a:gd name="T4" fmla="*/ 0 w 1185"/>
                <a:gd name="T5" fmla="*/ 0 h 1217"/>
                <a:gd name="T6" fmla="*/ 1185 w 1185"/>
                <a:gd name="T7" fmla="*/ 688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1217">
                  <a:moveTo>
                    <a:pt x="1185" y="688"/>
                  </a:moveTo>
                  <a:lnTo>
                    <a:pt x="631" y="1217"/>
                  </a:lnTo>
                  <a:lnTo>
                    <a:pt x="0" y="0"/>
                  </a:lnTo>
                  <a:lnTo>
                    <a:pt x="1185" y="688"/>
                  </a:lnTo>
                  <a:close/>
                </a:path>
              </a:pathLst>
            </a:custGeom>
            <a:solidFill>
              <a:srgbClr val="4886D0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6561" y="5399"/>
              <a:ext cx="1605" cy="2946"/>
            </a:xfrm>
            <a:custGeom>
              <a:avLst/>
              <a:gdLst>
                <a:gd name="T0" fmla="*/ 734 w 747"/>
                <a:gd name="T1" fmla="*/ 1371 h 1371"/>
                <a:gd name="T2" fmla="*/ 0 w 747"/>
                <a:gd name="T3" fmla="*/ 1151 h 1371"/>
                <a:gd name="T4" fmla="*/ 747 w 747"/>
                <a:gd name="T5" fmla="*/ 0 h 1371"/>
                <a:gd name="T6" fmla="*/ 734 w 747"/>
                <a:gd name="T7" fmla="*/ 1371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7" h="1371">
                  <a:moveTo>
                    <a:pt x="734" y="1371"/>
                  </a:moveTo>
                  <a:lnTo>
                    <a:pt x="0" y="1151"/>
                  </a:lnTo>
                  <a:lnTo>
                    <a:pt x="747" y="0"/>
                  </a:lnTo>
                  <a:lnTo>
                    <a:pt x="734" y="1371"/>
                  </a:lnTo>
                  <a:close/>
                </a:path>
              </a:pathLst>
            </a:custGeom>
            <a:solidFill>
              <a:srgbClr val="00C0CD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lvl="0" algn="l" fontAlgn="base">
                <a:buClrTx/>
                <a:buSzTx/>
                <a:buFontTx/>
                <a:defRPr/>
              </a:pPr>
              <a:endParaRPr lang="en-US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+mn-ea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6617" y="4335"/>
              <a:ext cx="2942" cy="1599"/>
            </a:xfrm>
            <a:custGeom>
              <a:avLst/>
              <a:gdLst>
                <a:gd name="T0" fmla="*/ 179 w 1369"/>
                <a:gd name="T1" fmla="*/ 744 h 744"/>
                <a:gd name="T2" fmla="*/ 0 w 1369"/>
                <a:gd name="T3" fmla="*/ 0 h 744"/>
                <a:gd name="T4" fmla="*/ 1369 w 1369"/>
                <a:gd name="T5" fmla="*/ 67 h 744"/>
                <a:gd name="T6" fmla="*/ 179 w 1369"/>
                <a:gd name="T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9" h="744">
                  <a:moveTo>
                    <a:pt x="179" y="744"/>
                  </a:moveTo>
                  <a:lnTo>
                    <a:pt x="0" y="0"/>
                  </a:lnTo>
                  <a:lnTo>
                    <a:pt x="1369" y="67"/>
                  </a:lnTo>
                  <a:lnTo>
                    <a:pt x="179" y="744"/>
                  </a:lnTo>
                  <a:close/>
                </a:path>
              </a:pathLst>
            </a:custGeom>
            <a:solidFill>
              <a:srgbClr val="F7C869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lvl="0" algn="l" fontAlgn="base">
                <a:buClrTx/>
                <a:buSzTx/>
                <a:buFontTx/>
                <a:defRPr/>
              </a:pPr>
              <a:endParaRPr lang="en-US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+mn-ea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8519" y="2604"/>
              <a:ext cx="2542" cy="2619"/>
            </a:xfrm>
            <a:custGeom>
              <a:avLst/>
              <a:gdLst>
                <a:gd name="T0" fmla="*/ 0 w 1183"/>
                <a:gd name="T1" fmla="*/ 527 h 1219"/>
                <a:gd name="T2" fmla="*/ 555 w 1183"/>
                <a:gd name="T3" fmla="*/ 0 h 1219"/>
                <a:gd name="T4" fmla="*/ 1183 w 1183"/>
                <a:gd name="T5" fmla="*/ 1219 h 1219"/>
                <a:gd name="T6" fmla="*/ 0 w 1183"/>
                <a:gd name="T7" fmla="*/ 527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219">
                  <a:moveTo>
                    <a:pt x="0" y="527"/>
                  </a:moveTo>
                  <a:lnTo>
                    <a:pt x="555" y="0"/>
                  </a:lnTo>
                  <a:lnTo>
                    <a:pt x="1183" y="1219"/>
                  </a:lnTo>
                  <a:lnTo>
                    <a:pt x="0" y="527"/>
                  </a:lnTo>
                  <a:close/>
                </a:path>
              </a:pathLst>
            </a:custGeom>
            <a:solidFill>
              <a:srgbClr val="84B4FE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1166" y="3951"/>
              <a:ext cx="1592" cy="2942"/>
            </a:xfrm>
            <a:custGeom>
              <a:avLst/>
              <a:gdLst>
                <a:gd name="T0" fmla="*/ 7 w 741"/>
                <a:gd name="T1" fmla="*/ 0 h 1369"/>
                <a:gd name="T2" fmla="*/ 741 w 741"/>
                <a:gd name="T3" fmla="*/ 215 h 1369"/>
                <a:gd name="T4" fmla="*/ 0 w 741"/>
                <a:gd name="T5" fmla="*/ 1369 h 1369"/>
                <a:gd name="T6" fmla="*/ 7 w 741"/>
                <a:gd name="T7" fmla="*/ 0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1" h="1369">
                  <a:moveTo>
                    <a:pt x="7" y="0"/>
                  </a:moveTo>
                  <a:lnTo>
                    <a:pt x="741" y="215"/>
                  </a:lnTo>
                  <a:lnTo>
                    <a:pt x="0" y="136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4BAB4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9772" y="6364"/>
              <a:ext cx="2944" cy="1599"/>
            </a:xfrm>
            <a:custGeom>
              <a:avLst/>
              <a:gdLst>
                <a:gd name="T0" fmla="*/ 1190 w 1370"/>
                <a:gd name="T1" fmla="*/ 0 h 744"/>
                <a:gd name="T2" fmla="*/ 1370 w 1370"/>
                <a:gd name="T3" fmla="*/ 744 h 744"/>
                <a:gd name="T4" fmla="*/ 0 w 1370"/>
                <a:gd name="T5" fmla="*/ 680 h 744"/>
                <a:gd name="T6" fmla="*/ 1190 w 1370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0" h="744">
                  <a:moveTo>
                    <a:pt x="1190" y="0"/>
                  </a:moveTo>
                  <a:lnTo>
                    <a:pt x="1370" y="744"/>
                  </a:lnTo>
                  <a:lnTo>
                    <a:pt x="0" y="680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428355" y="1865630"/>
            <a:ext cx="3550285" cy="1126490"/>
            <a:chOff x="13234" y="2635"/>
            <a:chExt cx="5591" cy="1774"/>
          </a:xfrm>
        </p:grpSpPr>
        <p:sp>
          <p:nvSpPr>
            <p:cNvPr id="32" name="文本框 10"/>
            <p:cNvSpPr txBox="1"/>
            <p:nvPr/>
          </p:nvSpPr>
          <p:spPr>
            <a:xfrm>
              <a:off x="13234" y="3258"/>
              <a:ext cx="5591" cy="11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l">
                <a:lnSpc>
                  <a:spcPct val="130000"/>
                </a:lnSpc>
              </a:pPr>
              <a:r>
                <a:rPr lang="zh-CN" altLang="en-US" sz="1600">
                  <a:solidFill>
                    <a:srgbClr val="3D7183"/>
                  </a:solidFill>
                  <a:latin typeface="经典中圆简" charset="-122"/>
                  <a:ea typeface="经典中圆简" charset="-122"/>
                  <a:cs typeface="经典中圆简" charset="-122"/>
                  <a:sym typeface="+mn-ea"/>
                </a:rPr>
                <a:t>装备了教学一体机并实现了无线覆盖</a:t>
              </a:r>
              <a:endParaRPr lang="zh-CN" altLang="en-US" sz="1600">
                <a:solidFill>
                  <a:srgbClr val="3D7183"/>
                </a:solidFill>
                <a:latin typeface="经典中圆简" charset="-122"/>
                <a:ea typeface="经典中圆简" charset="-122"/>
                <a:cs typeface="经典中圆简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600">
                  <a:solidFill>
                    <a:srgbClr val="3D7183"/>
                  </a:solidFill>
                  <a:latin typeface="经典中圆简" charset="-122"/>
                  <a:ea typeface="经典中圆简" charset="-122"/>
                  <a:cs typeface="经典中圆简" charset="-122"/>
                  <a:sym typeface="+mn-ea"/>
                </a:rPr>
                <a:t>搭建了适合混合式学习的软硬件环境</a:t>
              </a:r>
              <a:endParaRPr lang="zh-CN" altLang="en-US" sz="1600">
                <a:solidFill>
                  <a:srgbClr val="3D7183"/>
                </a:solidFill>
                <a:latin typeface="经典中圆简" charset="-122"/>
                <a:ea typeface="经典中圆简" charset="-122"/>
                <a:cs typeface="经典中圆简" charset="-122"/>
                <a:sym typeface="+mn-ea"/>
              </a:endParaRPr>
            </a:p>
          </p:txBody>
        </p:sp>
        <p:sp>
          <p:nvSpPr>
            <p:cNvPr id="33" name="文本框 9"/>
            <p:cNvSpPr txBox="1"/>
            <p:nvPr/>
          </p:nvSpPr>
          <p:spPr>
            <a:xfrm>
              <a:off x="13234" y="2635"/>
              <a:ext cx="2752" cy="7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l">
                <a:lnSpc>
                  <a:spcPct val="110000"/>
                </a:lnSpc>
              </a:pPr>
              <a:r>
                <a:rPr lang="zh-CN" altLang="en-US" sz="2400">
                  <a:solidFill>
                    <a:srgbClr val="3D7183"/>
                  </a:solidFill>
                  <a:latin typeface="经典中圆简" charset="-122"/>
                  <a:ea typeface="经典中圆简" charset="-122"/>
                </a:rPr>
                <a:t>2017年</a:t>
              </a:r>
              <a:endParaRPr lang="zh-CN" altLang="en-US" sz="2400">
                <a:solidFill>
                  <a:srgbClr val="3D7183"/>
                </a:solidFill>
                <a:latin typeface="经典中圆简" charset="-122"/>
                <a:ea typeface="经典中圆简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428355" y="3301365"/>
            <a:ext cx="3719195" cy="1126490"/>
            <a:chOff x="13234" y="2635"/>
            <a:chExt cx="5857" cy="1774"/>
          </a:xfrm>
        </p:grpSpPr>
        <p:sp>
          <p:nvSpPr>
            <p:cNvPr id="35" name="文本框 10"/>
            <p:cNvSpPr txBox="1"/>
            <p:nvPr/>
          </p:nvSpPr>
          <p:spPr>
            <a:xfrm>
              <a:off x="13234" y="3258"/>
              <a:ext cx="5857" cy="11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l">
                <a:lnSpc>
                  <a:spcPct val="130000"/>
                </a:lnSpc>
              </a:pPr>
              <a:r>
                <a:rPr lang="zh-CN" altLang="en-US" sz="1600">
                  <a:solidFill>
                    <a:srgbClr val="3D7183"/>
                  </a:solidFill>
                  <a:latin typeface="经典中圆简" charset="-122"/>
                  <a:ea typeface="经典中圆简" charset="-122"/>
                  <a:cs typeface="经典中圆简" charset="-122"/>
                  <a:sym typeface="+mn-ea"/>
                </a:rPr>
                <a:t>成功申报了常州市教育信息化建设项目</a:t>
              </a:r>
              <a:endParaRPr lang="zh-CN" altLang="en-US" sz="1600">
                <a:solidFill>
                  <a:srgbClr val="3D7183"/>
                </a:solidFill>
                <a:latin typeface="经典中圆简" charset="-122"/>
                <a:ea typeface="经典中圆简" charset="-122"/>
                <a:cs typeface="经典中圆简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600">
                  <a:solidFill>
                    <a:srgbClr val="3D7183"/>
                  </a:solidFill>
                  <a:latin typeface="经典中圆简" charset="-122"/>
                  <a:ea typeface="经典中圆简" charset="-122"/>
                  <a:cs typeface="经典中圆简" charset="-122"/>
                  <a:sym typeface="+mn-ea"/>
                </a:rPr>
                <a:t>顺利承担了常州市数字化学习研讨活动</a:t>
              </a:r>
              <a:endParaRPr lang="zh-CN" altLang="en-US" sz="1600">
                <a:solidFill>
                  <a:srgbClr val="3D7183"/>
                </a:solidFill>
                <a:latin typeface="经典中圆简" charset="-122"/>
                <a:ea typeface="经典中圆简" charset="-122"/>
                <a:cs typeface="经典中圆简" charset="-122"/>
                <a:sym typeface="+mn-ea"/>
              </a:endParaRPr>
            </a:p>
          </p:txBody>
        </p:sp>
        <p:sp>
          <p:nvSpPr>
            <p:cNvPr id="36" name="文本框 9"/>
            <p:cNvSpPr txBox="1"/>
            <p:nvPr/>
          </p:nvSpPr>
          <p:spPr>
            <a:xfrm>
              <a:off x="13234" y="2635"/>
              <a:ext cx="2752" cy="7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l">
                <a:lnSpc>
                  <a:spcPct val="110000"/>
                </a:lnSpc>
              </a:pPr>
              <a:r>
                <a:rPr lang="zh-CN" altLang="en-US" sz="2400">
                  <a:solidFill>
                    <a:srgbClr val="3D7183"/>
                  </a:solidFill>
                  <a:latin typeface="经典中圆简" charset="-122"/>
                  <a:ea typeface="经典中圆简" charset="-122"/>
                </a:rPr>
                <a:t>2018年</a:t>
              </a:r>
              <a:endParaRPr lang="zh-CN" altLang="en-US" sz="2400">
                <a:solidFill>
                  <a:srgbClr val="3D7183"/>
                </a:solidFill>
                <a:latin typeface="经典中圆简" charset="-122"/>
                <a:ea typeface="经典中圆简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428355" y="4737100"/>
            <a:ext cx="3059430" cy="1126490"/>
            <a:chOff x="13234" y="2635"/>
            <a:chExt cx="4818" cy="1774"/>
          </a:xfrm>
        </p:grpSpPr>
        <p:sp>
          <p:nvSpPr>
            <p:cNvPr id="38" name="文本框 10"/>
            <p:cNvSpPr txBox="1"/>
            <p:nvPr/>
          </p:nvSpPr>
          <p:spPr>
            <a:xfrm>
              <a:off x="13234" y="3258"/>
              <a:ext cx="4818" cy="11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l">
                <a:lnSpc>
                  <a:spcPct val="130000"/>
                </a:lnSpc>
              </a:pPr>
              <a:r>
                <a:rPr lang="zh-CN" altLang="en-US" sz="1600">
                  <a:solidFill>
                    <a:srgbClr val="3D7183"/>
                  </a:solidFill>
                  <a:latin typeface="经典中圆简" charset="-122"/>
                  <a:ea typeface="经典中圆简" charset="-122"/>
                  <a:cs typeface="经典中圆简" charset="-122"/>
                  <a:sym typeface="+mn-ea"/>
                </a:rPr>
                <a:t>促进教师开展常态化的移动授课</a:t>
              </a:r>
              <a:endParaRPr lang="zh-CN" altLang="en-US" sz="1600">
                <a:solidFill>
                  <a:srgbClr val="3D7183"/>
                </a:solidFill>
                <a:latin typeface="经典中圆简" charset="-122"/>
                <a:ea typeface="经典中圆简" charset="-122"/>
                <a:cs typeface="经典中圆简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600">
                  <a:solidFill>
                    <a:srgbClr val="3D7183"/>
                  </a:solidFill>
                  <a:latin typeface="经典中圆简" charset="-122"/>
                  <a:ea typeface="经典中圆简" charset="-122"/>
                  <a:cs typeface="经典中圆简" charset="-122"/>
                  <a:sym typeface="+mn-ea"/>
                </a:rPr>
                <a:t>初步形成了校本特色的课堂范式</a:t>
              </a:r>
              <a:endParaRPr lang="zh-CN" altLang="en-US" sz="1600">
                <a:solidFill>
                  <a:srgbClr val="3D7183"/>
                </a:solidFill>
                <a:latin typeface="经典中圆简" charset="-122"/>
                <a:ea typeface="经典中圆简" charset="-122"/>
                <a:cs typeface="经典中圆简" charset="-122"/>
                <a:sym typeface="+mn-ea"/>
              </a:endParaRPr>
            </a:p>
          </p:txBody>
        </p:sp>
        <p:sp>
          <p:nvSpPr>
            <p:cNvPr id="39" name="文本框 9"/>
            <p:cNvSpPr txBox="1"/>
            <p:nvPr/>
          </p:nvSpPr>
          <p:spPr>
            <a:xfrm>
              <a:off x="13234" y="2635"/>
              <a:ext cx="2752" cy="7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l">
                <a:lnSpc>
                  <a:spcPct val="110000"/>
                </a:lnSpc>
              </a:pPr>
              <a:r>
                <a:rPr lang="zh-CN" altLang="en-US" sz="2400">
                  <a:solidFill>
                    <a:srgbClr val="3D7183"/>
                  </a:solidFill>
                  <a:latin typeface="经典中圆简" charset="-122"/>
                  <a:ea typeface="经典中圆简" charset="-122"/>
                </a:rPr>
                <a:t>2019年</a:t>
              </a:r>
              <a:endParaRPr lang="zh-CN" altLang="en-US" sz="2400">
                <a:solidFill>
                  <a:srgbClr val="3D7183"/>
                </a:solidFill>
                <a:latin typeface="经典中圆简" charset="-122"/>
                <a:ea typeface="经典中圆简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4160" y="1865630"/>
            <a:ext cx="3510280" cy="1126490"/>
            <a:chOff x="12524" y="2635"/>
            <a:chExt cx="5528" cy="1774"/>
          </a:xfrm>
        </p:grpSpPr>
        <p:sp>
          <p:nvSpPr>
            <p:cNvPr id="42" name="文本框 10"/>
            <p:cNvSpPr txBox="1"/>
            <p:nvPr/>
          </p:nvSpPr>
          <p:spPr>
            <a:xfrm>
              <a:off x="12524" y="3258"/>
              <a:ext cx="5528" cy="11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r">
                <a:lnSpc>
                  <a:spcPct val="130000"/>
                </a:lnSpc>
              </a:pPr>
              <a:r>
                <a:rPr lang="zh-CN" altLang="en-US" sz="1600">
                  <a:solidFill>
                    <a:srgbClr val="3D7183"/>
                  </a:solidFill>
                  <a:latin typeface="经典中圆简" charset="-122"/>
                  <a:ea typeface="经典中圆简" charset="-122"/>
                  <a:cs typeface="经典中圆简" charset="-122"/>
                  <a:sym typeface="+mn-ea"/>
                </a:rPr>
                <a:t>学校组建了“数字化学习”实验教室</a:t>
              </a:r>
              <a:endParaRPr lang="zh-CN" altLang="en-US" sz="1600">
                <a:solidFill>
                  <a:srgbClr val="3D7183"/>
                </a:solidFill>
                <a:latin typeface="经典中圆简" charset="-122"/>
                <a:ea typeface="经典中圆简" charset="-122"/>
                <a:cs typeface="经典中圆简" charset="-122"/>
                <a:sym typeface="+mn-ea"/>
              </a:endParaRPr>
            </a:p>
            <a:p>
              <a:pPr algn="r">
                <a:lnSpc>
                  <a:spcPct val="130000"/>
                </a:lnSpc>
              </a:pPr>
              <a:r>
                <a:rPr lang="zh-CN" altLang="en-US" sz="1600">
                  <a:solidFill>
                    <a:srgbClr val="3D7183"/>
                  </a:solidFill>
                  <a:latin typeface="经典中圆简" charset="-122"/>
                  <a:ea typeface="经典中圆简" charset="-122"/>
                  <a:cs typeface="经典中圆简" charset="-122"/>
                  <a:sym typeface="+mn-ea"/>
                </a:rPr>
                <a:t>白板课题申报为市级教科研立项课题</a:t>
              </a:r>
              <a:endParaRPr lang="zh-CN" altLang="en-US" sz="1600">
                <a:solidFill>
                  <a:srgbClr val="3D7183"/>
                </a:solidFill>
                <a:latin typeface="经典中圆简" charset="-122"/>
                <a:ea typeface="经典中圆简" charset="-122"/>
                <a:cs typeface="经典中圆简" charset="-122"/>
                <a:sym typeface="+mn-ea"/>
              </a:endParaRPr>
            </a:p>
          </p:txBody>
        </p:sp>
        <p:sp>
          <p:nvSpPr>
            <p:cNvPr id="43" name="文本框 9"/>
            <p:cNvSpPr txBox="1"/>
            <p:nvPr/>
          </p:nvSpPr>
          <p:spPr>
            <a:xfrm>
              <a:off x="15300" y="2635"/>
              <a:ext cx="2752" cy="7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r">
                <a:lnSpc>
                  <a:spcPct val="110000"/>
                </a:lnSpc>
              </a:pPr>
              <a:r>
                <a:rPr lang="zh-CN" altLang="en-US" sz="2400">
                  <a:solidFill>
                    <a:srgbClr val="3D7183"/>
                  </a:solidFill>
                  <a:latin typeface="经典中圆简" charset="-122"/>
                  <a:ea typeface="经典中圆简" charset="-122"/>
                </a:rPr>
                <a:t>2013年</a:t>
              </a:r>
              <a:endParaRPr lang="zh-CN" altLang="en-US" sz="2400">
                <a:solidFill>
                  <a:srgbClr val="3D7183"/>
                </a:solidFill>
                <a:latin typeface="经典中圆简" charset="-122"/>
                <a:ea typeface="经典中圆简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5010" y="3301365"/>
            <a:ext cx="3059430" cy="1126490"/>
            <a:chOff x="13234" y="2635"/>
            <a:chExt cx="4818" cy="1774"/>
          </a:xfrm>
        </p:grpSpPr>
        <p:sp>
          <p:nvSpPr>
            <p:cNvPr id="45" name="文本框 10"/>
            <p:cNvSpPr txBox="1"/>
            <p:nvPr/>
          </p:nvSpPr>
          <p:spPr>
            <a:xfrm>
              <a:off x="13234" y="3258"/>
              <a:ext cx="4818" cy="11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r">
                <a:lnSpc>
                  <a:spcPct val="130000"/>
                </a:lnSpc>
              </a:pPr>
              <a:r>
                <a:rPr lang="zh-CN" altLang="en-US" sz="1600">
                  <a:solidFill>
                    <a:srgbClr val="3D7183"/>
                  </a:solidFill>
                  <a:latin typeface="经典中圆简" charset="-122"/>
                  <a:ea typeface="经典中圆简" charset="-122"/>
                  <a:cs typeface="经典中圆简" charset="-122"/>
                  <a:sym typeface="+mn-ea"/>
                </a:rPr>
                <a:t>成功举办了区级数字化研讨活动</a:t>
              </a:r>
              <a:endParaRPr lang="zh-CN" altLang="en-US" sz="1600">
                <a:solidFill>
                  <a:srgbClr val="3D7183"/>
                </a:solidFill>
                <a:latin typeface="经典中圆简" charset="-122"/>
                <a:ea typeface="经典中圆简" charset="-122"/>
                <a:cs typeface="经典中圆简" charset="-122"/>
                <a:sym typeface="+mn-ea"/>
              </a:endParaRPr>
            </a:p>
            <a:p>
              <a:pPr algn="r">
                <a:lnSpc>
                  <a:spcPct val="130000"/>
                </a:lnSpc>
              </a:pPr>
              <a:r>
                <a:rPr lang="zh-CN" altLang="en-US" sz="1600">
                  <a:solidFill>
                    <a:srgbClr val="3D7183"/>
                  </a:solidFill>
                  <a:latin typeface="经典中圆简" charset="-122"/>
                  <a:ea typeface="经典中圆简" charset="-122"/>
                  <a:cs typeface="经典中圆简" charset="-122"/>
                  <a:sym typeface="+mn-ea"/>
                </a:rPr>
                <a:t>以数字化为主题的论文斩获颇丰</a:t>
              </a:r>
              <a:endParaRPr lang="zh-CN" altLang="en-US" sz="1600">
                <a:solidFill>
                  <a:srgbClr val="3D7183"/>
                </a:solidFill>
                <a:latin typeface="经典中圆简" charset="-122"/>
                <a:ea typeface="经典中圆简" charset="-122"/>
                <a:cs typeface="经典中圆简" charset="-122"/>
                <a:sym typeface="+mn-ea"/>
              </a:endParaRPr>
            </a:p>
          </p:txBody>
        </p:sp>
        <p:sp>
          <p:nvSpPr>
            <p:cNvPr id="46" name="文本框 9"/>
            <p:cNvSpPr txBox="1"/>
            <p:nvPr/>
          </p:nvSpPr>
          <p:spPr>
            <a:xfrm>
              <a:off x="15300" y="2635"/>
              <a:ext cx="2752" cy="7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r">
                <a:lnSpc>
                  <a:spcPct val="110000"/>
                </a:lnSpc>
              </a:pPr>
              <a:r>
                <a:rPr lang="zh-CN" altLang="en-US" sz="2400">
                  <a:solidFill>
                    <a:srgbClr val="3D7183"/>
                  </a:solidFill>
                  <a:latin typeface="经典中圆简" charset="-122"/>
                  <a:ea typeface="经典中圆简" charset="-122"/>
                </a:rPr>
                <a:t>2014年</a:t>
              </a:r>
              <a:endParaRPr lang="zh-CN" altLang="en-US" sz="2400">
                <a:solidFill>
                  <a:srgbClr val="3D7183"/>
                </a:solidFill>
                <a:latin typeface="经典中圆简" charset="-122"/>
                <a:ea typeface="经典中圆简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44830" y="4737100"/>
            <a:ext cx="3229610" cy="1325245"/>
            <a:chOff x="12966" y="2635"/>
            <a:chExt cx="5086" cy="2087"/>
          </a:xfrm>
        </p:grpSpPr>
        <p:sp>
          <p:nvSpPr>
            <p:cNvPr id="48" name="文本框 10"/>
            <p:cNvSpPr txBox="1"/>
            <p:nvPr/>
          </p:nvSpPr>
          <p:spPr>
            <a:xfrm>
              <a:off x="12966" y="3258"/>
              <a:ext cx="5086" cy="14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l">
                <a:lnSpc>
                  <a:spcPct val="130000"/>
                </a:lnSpc>
              </a:pPr>
              <a:r>
                <a:rPr lang="zh-CN" altLang="en-US" sz="1400">
                  <a:solidFill>
                    <a:srgbClr val="3D7183"/>
                  </a:solidFill>
                  <a:latin typeface="经典中圆简" charset="-122"/>
                  <a:ea typeface="经典中圆简" charset="-122"/>
                  <a:cs typeface="经典中圆简" charset="-122"/>
                  <a:sym typeface="+mn-ea"/>
                </a:rPr>
                <a:t>学校被确认为“常州市数字化试点学校”成功组织了青果智动课堂区级研讨活动</a:t>
              </a:r>
              <a:endParaRPr lang="zh-CN" altLang="en-US" sz="1400">
                <a:solidFill>
                  <a:srgbClr val="3D7183"/>
                </a:solidFill>
                <a:latin typeface="经典中圆简" charset="-122"/>
                <a:ea typeface="经典中圆简" charset="-122"/>
                <a:cs typeface="经典中圆简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400">
                  <a:solidFill>
                    <a:srgbClr val="3D7183"/>
                  </a:solidFill>
                  <a:latin typeface="经典中圆简" charset="-122"/>
                  <a:ea typeface="经典中圆简" charset="-122"/>
                  <a:cs typeface="经典中圆简" charset="-122"/>
                  <a:sym typeface="+mn-ea"/>
                </a:rPr>
                <a:t>努力把平板改造为孩子学习的</a:t>
              </a:r>
              <a:r>
                <a:rPr lang="en-US" altLang="zh-CN" sz="1400">
                  <a:solidFill>
                    <a:srgbClr val="3D7183"/>
                  </a:solidFill>
                  <a:latin typeface="经典中圆简" charset="-122"/>
                  <a:ea typeface="经典中圆简" charset="-122"/>
                  <a:cs typeface="经典中圆简" charset="-122"/>
                  <a:sym typeface="+mn-ea"/>
                </a:rPr>
                <a:t>“</a:t>
              </a:r>
              <a:r>
                <a:rPr lang="zh-CN" altLang="en-US" sz="1400">
                  <a:solidFill>
                    <a:srgbClr val="3D7183"/>
                  </a:solidFill>
                  <a:latin typeface="经典中圆简" charset="-122"/>
                  <a:ea typeface="经典中圆简" charset="-122"/>
                  <a:cs typeface="经典中圆简" charset="-122"/>
                  <a:sym typeface="+mn-ea"/>
                </a:rPr>
                <a:t>倚天剑</a:t>
              </a:r>
              <a:r>
                <a:rPr lang="en-US" altLang="zh-CN" sz="1400">
                  <a:solidFill>
                    <a:srgbClr val="3D7183"/>
                  </a:solidFill>
                  <a:latin typeface="经典中圆简" charset="-122"/>
                  <a:ea typeface="经典中圆简" charset="-122"/>
                  <a:cs typeface="经典中圆简" charset="-122"/>
                  <a:sym typeface="+mn-ea"/>
                </a:rPr>
                <a:t>”</a:t>
              </a:r>
              <a:endParaRPr lang="en-US" altLang="zh-CN" sz="1400">
                <a:solidFill>
                  <a:srgbClr val="3D7183"/>
                </a:solidFill>
                <a:latin typeface="经典中圆简" charset="-122"/>
                <a:ea typeface="经典中圆简" charset="-122"/>
                <a:cs typeface="经典中圆简" charset="-122"/>
                <a:sym typeface="+mn-ea"/>
              </a:endParaRPr>
            </a:p>
          </p:txBody>
        </p:sp>
        <p:sp>
          <p:nvSpPr>
            <p:cNvPr id="49" name="文本框 9"/>
            <p:cNvSpPr txBox="1"/>
            <p:nvPr/>
          </p:nvSpPr>
          <p:spPr>
            <a:xfrm>
              <a:off x="15300" y="2635"/>
              <a:ext cx="2752" cy="7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r">
                <a:lnSpc>
                  <a:spcPct val="110000"/>
                </a:lnSpc>
              </a:pPr>
              <a:r>
                <a:rPr lang="zh-CN" altLang="en-US" sz="2400">
                  <a:solidFill>
                    <a:srgbClr val="3D7183"/>
                  </a:solidFill>
                  <a:latin typeface="经典中圆简" charset="-122"/>
                  <a:ea typeface="经典中圆简" charset="-122"/>
                </a:rPr>
                <a:t>2015年</a:t>
              </a:r>
              <a:endParaRPr lang="zh-CN" altLang="en-US" sz="2400">
                <a:solidFill>
                  <a:srgbClr val="3D7183"/>
                </a:solidFill>
                <a:latin typeface="经典中圆简" charset="-122"/>
                <a:ea typeface="经典中圆简" charset="-122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5721985" y="1993265"/>
            <a:ext cx="7480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01.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446270" y="2844800"/>
            <a:ext cx="7480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02.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446270" y="4549140"/>
            <a:ext cx="7480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03.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784215" y="5226685"/>
            <a:ext cx="6997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06.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155815" y="4382135"/>
            <a:ext cx="7480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05.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090410" y="2752725"/>
            <a:ext cx="6997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04.</a:t>
            </a:r>
            <a:endParaRPr lang="en-US" altLang="zh-CN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85854" y="148769"/>
            <a:ext cx="498951" cy="498614"/>
          </a:xfrm>
          <a:prstGeom prst="ellipse">
            <a:avLst/>
          </a:prstGeom>
          <a:solidFill>
            <a:srgbClr val="F7C8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6285" y="137795"/>
            <a:ext cx="104698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楷 简" panose="02000500000000000000" charset="-122"/>
                <a:ea typeface="方正清楷 简" panose="02000500000000000000" charset="-122"/>
                <a:sym typeface="+mn-ea"/>
              </a:rPr>
              <a:t>阶段成果(一)、项目积淀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方正清楷 简" panose="02000500000000000000" charset="-122"/>
              <a:ea typeface="方正清楷 简" panose="02000500000000000000" charset="-122"/>
              <a:sym typeface="+mn-ea"/>
            </a:endParaRPr>
          </a:p>
        </p:txBody>
      </p:sp>
      <p:sp>
        <p:nvSpPr>
          <p:cNvPr id="6" name="直角三角形 6"/>
          <p:cNvSpPr/>
          <p:nvPr/>
        </p:nvSpPr>
        <p:spPr>
          <a:xfrm flipH="1">
            <a:off x="11625941" y="6291943"/>
            <a:ext cx="566057" cy="566057"/>
          </a:xfrm>
          <a:custGeom>
            <a:avLst/>
            <a:gdLst>
              <a:gd name="connsiteX0" fmla="*/ 0 w 566057"/>
              <a:gd name="connsiteY0" fmla="*/ 566057 h 566057"/>
              <a:gd name="connsiteX1" fmla="*/ 0 w 566057"/>
              <a:gd name="connsiteY1" fmla="*/ 0 h 566057"/>
              <a:gd name="connsiteX2" fmla="*/ 566057 w 566057"/>
              <a:gd name="connsiteY2" fmla="*/ 566057 h 566057"/>
              <a:gd name="connsiteX3" fmla="*/ 0 w 566057"/>
              <a:gd name="connsiteY3" fmla="*/ 566057 h 566057"/>
              <a:gd name="connsiteX0-1" fmla="*/ 0 w 566057"/>
              <a:gd name="connsiteY0-2" fmla="*/ 566057 h 566057"/>
              <a:gd name="connsiteX1-3" fmla="*/ 0 w 566057"/>
              <a:gd name="connsiteY1-4" fmla="*/ 0 h 566057"/>
              <a:gd name="connsiteX2-5" fmla="*/ 566057 w 566057"/>
              <a:gd name="connsiteY2-6" fmla="*/ 566057 h 566057"/>
              <a:gd name="connsiteX3-7" fmla="*/ 0 w 566057"/>
              <a:gd name="connsiteY3-8" fmla="*/ 566057 h 566057"/>
              <a:gd name="connsiteX0-9" fmla="*/ 0 w 566057"/>
              <a:gd name="connsiteY0-10" fmla="*/ 566057 h 566057"/>
              <a:gd name="connsiteX1-11" fmla="*/ 0 w 566057"/>
              <a:gd name="connsiteY1-12" fmla="*/ 0 h 566057"/>
              <a:gd name="connsiteX2-13" fmla="*/ 566057 w 566057"/>
              <a:gd name="connsiteY2-14" fmla="*/ 566057 h 566057"/>
              <a:gd name="connsiteX3-15" fmla="*/ 0 w 566057"/>
              <a:gd name="connsiteY3-16" fmla="*/ 566057 h 5660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66057" h="566057">
                <a:moveTo>
                  <a:pt x="0" y="566057"/>
                </a:moveTo>
                <a:lnTo>
                  <a:pt x="0" y="0"/>
                </a:lnTo>
                <a:cubicBezTo>
                  <a:pt x="161185" y="346815"/>
                  <a:pt x="208929" y="446123"/>
                  <a:pt x="566057" y="566057"/>
                </a:cubicBezTo>
                <a:lnTo>
                  <a:pt x="0" y="566057"/>
                </a:lnTo>
                <a:close/>
              </a:path>
            </a:pathLst>
          </a:custGeom>
          <a:solidFill>
            <a:srgbClr val="F7C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114300" y="76200"/>
            <a:ext cx="11976100" cy="6718300"/>
          </a:xfrm>
          <a:prstGeom prst="roundRect">
            <a:avLst>
              <a:gd name="adj" fmla="val 4674"/>
            </a:avLst>
          </a:prstGeom>
          <a:noFill/>
          <a:ln w="19050">
            <a:solidFill>
              <a:srgbClr val="BA9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1737977" y="5845279"/>
            <a:ext cx="352423" cy="954664"/>
            <a:chOff x="11045825" y="2670175"/>
            <a:chExt cx="627063" cy="1698625"/>
          </a:xfrm>
        </p:grpSpPr>
        <p:sp>
          <p:nvSpPr>
            <p:cNvPr id="9" name="Freeform 13"/>
            <p:cNvSpPr/>
            <p:nvPr/>
          </p:nvSpPr>
          <p:spPr bwMode="auto">
            <a:xfrm>
              <a:off x="11045825" y="2670175"/>
              <a:ext cx="627063" cy="1336675"/>
            </a:xfrm>
            <a:custGeom>
              <a:avLst/>
              <a:gdLst>
                <a:gd name="T0" fmla="*/ 39 w 354"/>
                <a:gd name="T1" fmla="*/ 467 h 754"/>
                <a:gd name="T2" fmla="*/ 38 w 354"/>
                <a:gd name="T3" fmla="*/ 467 h 754"/>
                <a:gd name="T4" fmla="*/ 50 w 354"/>
                <a:gd name="T5" fmla="*/ 380 h 754"/>
                <a:gd name="T6" fmla="*/ 50 w 354"/>
                <a:gd name="T7" fmla="*/ 380 h 754"/>
                <a:gd name="T8" fmla="*/ 48 w 354"/>
                <a:gd name="T9" fmla="*/ 376 h 754"/>
                <a:gd name="T10" fmla="*/ 48 w 354"/>
                <a:gd name="T11" fmla="*/ 376 h 754"/>
                <a:gd name="T12" fmla="*/ 33 w 354"/>
                <a:gd name="T13" fmla="*/ 311 h 754"/>
                <a:gd name="T14" fmla="*/ 75 w 354"/>
                <a:gd name="T15" fmla="*/ 209 h 754"/>
                <a:gd name="T16" fmla="*/ 81 w 354"/>
                <a:gd name="T17" fmla="*/ 136 h 754"/>
                <a:gd name="T18" fmla="*/ 81 w 354"/>
                <a:gd name="T19" fmla="*/ 136 h 754"/>
                <a:gd name="T20" fmla="*/ 75 w 354"/>
                <a:gd name="T21" fmla="*/ 102 h 754"/>
                <a:gd name="T22" fmla="*/ 177 w 354"/>
                <a:gd name="T23" fmla="*/ 0 h 754"/>
                <a:gd name="T24" fmla="*/ 278 w 354"/>
                <a:gd name="T25" fmla="*/ 102 h 754"/>
                <a:gd name="T26" fmla="*/ 272 w 354"/>
                <a:gd name="T27" fmla="*/ 136 h 754"/>
                <a:gd name="T28" fmla="*/ 272 w 354"/>
                <a:gd name="T29" fmla="*/ 136 h 754"/>
                <a:gd name="T30" fmla="*/ 278 w 354"/>
                <a:gd name="T31" fmla="*/ 209 h 754"/>
                <a:gd name="T32" fmla="*/ 320 w 354"/>
                <a:gd name="T33" fmla="*/ 311 h 754"/>
                <a:gd name="T34" fmla="*/ 305 w 354"/>
                <a:gd name="T35" fmla="*/ 376 h 754"/>
                <a:gd name="T36" fmla="*/ 305 w 354"/>
                <a:gd name="T37" fmla="*/ 376 h 754"/>
                <a:gd name="T38" fmla="*/ 305 w 354"/>
                <a:gd name="T39" fmla="*/ 377 h 754"/>
                <a:gd name="T40" fmla="*/ 302 w 354"/>
                <a:gd name="T41" fmla="*/ 381 h 754"/>
                <a:gd name="T42" fmla="*/ 311 w 354"/>
                <a:gd name="T43" fmla="*/ 463 h 754"/>
                <a:gd name="T44" fmla="*/ 314 w 354"/>
                <a:gd name="T45" fmla="*/ 466 h 754"/>
                <a:gd name="T46" fmla="*/ 315 w 354"/>
                <a:gd name="T47" fmla="*/ 467 h 754"/>
                <a:gd name="T48" fmla="*/ 315 w 354"/>
                <a:gd name="T49" fmla="*/ 467 h 754"/>
                <a:gd name="T50" fmla="*/ 354 w 354"/>
                <a:gd name="T51" fmla="*/ 577 h 754"/>
                <a:gd name="T52" fmla="*/ 177 w 354"/>
                <a:gd name="T53" fmla="*/ 754 h 754"/>
                <a:gd name="T54" fmla="*/ 0 w 354"/>
                <a:gd name="T55" fmla="*/ 577 h 754"/>
                <a:gd name="T56" fmla="*/ 39 w 354"/>
                <a:gd name="T57" fmla="*/ 46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4" h="754">
                  <a:moveTo>
                    <a:pt x="39" y="467"/>
                  </a:moveTo>
                  <a:cubicBezTo>
                    <a:pt x="38" y="467"/>
                    <a:pt x="38" y="467"/>
                    <a:pt x="38" y="467"/>
                  </a:cubicBezTo>
                  <a:cubicBezTo>
                    <a:pt x="73" y="431"/>
                    <a:pt x="56" y="392"/>
                    <a:pt x="50" y="380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9" y="377"/>
                    <a:pt x="48" y="376"/>
                    <a:pt x="48" y="376"/>
                  </a:cubicBezTo>
                  <a:cubicBezTo>
                    <a:pt x="48" y="376"/>
                    <a:pt x="48" y="376"/>
                    <a:pt x="48" y="376"/>
                  </a:cubicBezTo>
                  <a:cubicBezTo>
                    <a:pt x="39" y="356"/>
                    <a:pt x="33" y="334"/>
                    <a:pt x="33" y="311"/>
                  </a:cubicBezTo>
                  <a:cubicBezTo>
                    <a:pt x="33" y="271"/>
                    <a:pt x="49" y="235"/>
                    <a:pt x="75" y="209"/>
                  </a:cubicBezTo>
                  <a:cubicBezTo>
                    <a:pt x="99" y="178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77" y="125"/>
                    <a:pt x="75" y="114"/>
                    <a:pt x="75" y="102"/>
                  </a:cubicBezTo>
                  <a:cubicBezTo>
                    <a:pt x="75" y="46"/>
                    <a:pt x="121" y="0"/>
                    <a:pt x="177" y="0"/>
                  </a:cubicBezTo>
                  <a:cubicBezTo>
                    <a:pt x="233" y="0"/>
                    <a:pt x="278" y="46"/>
                    <a:pt x="278" y="102"/>
                  </a:cubicBezTo>
                  <a:cubicBezTo>
                    <a:pt x="278" y="114"/>
                    <a:pt x="276" y="125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54" y="178"/>
                    <a:pt x="278" y="209"/>
                  </a:cubicBezTo>
                  <a:cubicBezTo>
                    <a:pt x="304" y="235"/>
                    <a:pt x="320" y="271"/>
                    <a:pt x="320" y="311"/>
                  </a:cubicBezTo>
                  <a:cubicBezTo>
                    <a:pt x="320" y="334"/>
                    <a:pt x="315" y="356"/>
                    <a:pt x="305" y="376"/>
                  </a:cubicBezTo>
                  <a:cubicBezTo>
                    <a:pt x="305" y="376"/>
                    <a:pt x="305" y="376"/>
                    <a:pt x="305" y="376"/>
                  </a:cubicBezTo>
                  <a:cubicBezTo>
                    <a:pt x="305" y="376"/>
                    <a:pt x="305" y="376"/>
                    <a:pt x="305" y="377"/>
                  </a:cubicBezTo>
                  <a:cubicBezTo>
                    <a:pt x="304" y="378"/>
                    <a:pt x="303" y="380"/>
                    <a:pt x="302" y="381"/>
                  </a:cubicBezTo>
                  <a:cubicBezTo>
                    <a:pt x="296" y="395"/>
                    <a:pt x="283" y="430"/>
                    <a:pt x="311" y="463"/>
                  </a:cubicBezTo>
                  <a:cubicBezTo>
                    <a:pt x="312" y="464"/>
                    <a:pt x="313" y="465"/>
                    <a:pt x="314" y="466"/>
                  </a:cubicBezTo>
                  <a:cubicBezTo>
                    <a:pt x="314" y="466"/>
                    <a:pt x="314" y="466"/>
                    <a:pt x="315" y="467"/>
                  </a:cubicBezTo>
                  <a:cubicBezTo>
                    <a:pt x="315" y="467"/>
                    <a:pt x="315" y="467"/>
                    <a:pt x="315" y="467"/>
                  </a:cubicBezTo>
                  <a:cubicBezTo>
                    <a:pt x="339" y="497"/>
                    <a:pt x="354" y="535"/>
                    <a:pt x="354" y="577"/>
                  </a:cubicBezTo>
                  <a:cubicBezTo>
                    <a:pt x="354" y="675"/>
                    <a:pt x="274" y="754"/>
                    <a:pt x="177" y="754"/>
                  </a:cubicBezTo>
                  <a:cubicBezTo>
                    <a:pt x="79" y="754"/>
                    <a:pt x="0" y="675"/>
                    <a:pt x="0" y="577"/>
                  </a:cubicBezTo>
                  <a:cubicBezTo>
                    <a:pt x="0" y="535"/>
                    <a:pt x="14" y="497"/>
                    <a:pt x="39" y="467"/>
                  </a:cubicBezTo>
                  <a:close/>
                </a:path>
              </a:pathLst>
            </a:custGeom>
            <a:solidFill>
              <a:srgbClr val="00C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11244263" y="3060700"/>
              <a:ext cx="228600" cy="1296987"/>
            </a:xfrm>
            <a:custGeom>
              <a:avLst/>
              <a:gdLst>
                <a:gd name="T0" fmla="*/ 13 w 129"/>
                <a:gd name="T1" fmla="*/ 342 h 732"/>
                <a:gd name="T2" fmla="*/ 56 w 129"/>
                <a:gd name="T3" fmla="*/ 385 h 732"/>
                <a:gd name="T4" fmla="*/ 56 w 129"/>
                <a:gd name="T5" fmla="*/ 234 h 732"/>
                <a:gd name="T6" fmla="*/ 3 w 129"/>
                <a:gd name="T7" fmla="*/ 182 h 732"/>
                <a:gd name="T8" fmla="*/ 3 w 129"/>
                <a:gd name="T9" fmla="*/ 172 h 732"/>
                <a:gd name="T10" fmla="*/ 13 w 129"/>
                <a:gd name="T11" fmla="*/ 172 h 732"/>
                <a:gd name="T12" fmla="*/ 56 w 129"/>
                <a:gd name="T13" fmla="*/ 215 h 732"/>
                <a:gd name="T14" fmla="*/ 56 w 129"/>
                <a:gd name="T15" fmla="*/ 7 h 732"/>
                <a:gd name="T16" fmla="*/ 63 w 129"/>
                <a:gd name="T17" fmla="*/ 0 h 732"/>
                <a:gd name="T18" fmla="*/ 70 w 129"/>
                <a:gd name="T19" fmla="*/ 7 h 732"/>
                <a:gd name="T20" fmla="*/ 70 w 129"/>
                <a:gd name="T21" fmla="*/ 132 h 732"/>
                <a:gd name="T22" fmla="*/ 112 w 129"/>
                <a:gd name="T23" fmla="*/ 90 h 732"/>
                <a:gd name="T24" fmla="*/ 122 w 129"/>
                <a:gd name="T25" fmla="*/ 90 h 732"/>
                <a:gd name="T26" fmla="*/ 122 w 129"/>
                <a:gd name="T27" fmla="*/ 100 h 732"/>
                <a:gd name="T28" fmla="*/ 70 w 129"/>
                <a:gd name="T29" fmla="*/ 152 h 732"/>
                <a:gd name="T30" fmla="*/ 70 w 129"/>
                <a:gd name="T31" fmla="*/ 303 h 732"/>
                <a:gd name="T32" fmla="*/ 117 w 129"/>
                <a:gd name="T33" fmla="*/ 256 h 732"/>
                <a:gd name="T34" fmla="*/ 127 w 129"/>
                <a:gd name="T35" fmla="*/ 256 h 732"/>
                <a:gd name="T36" fmla="*/ 127 w 129"/>
                <a:gd name="T37" fmla="*/ 266 h 732"/>
                <a:gd name="T38" fmla="*/ 70 w 129"/>
                <a:gd name="T39" fmla="*/ 323 h 732"/>
                <a:gd name="T40" fmla="*/ 70 w 129"/>
                <a:gd name="T41" fmla="*/ 725 h 732"/>
                <a:gd name="T42" fmla="*/ 63 w 129"/>
                <a:gd name="T43" fmla="*/ 732 h 732"/>
                <a:gd name="T44" fmla="*/ 56 w 129"/>
                <a:gd name="T45" fmla="*/ 725 h 732"/>
                <a:gd name="T46" fmla="*/ 56 w 129"/>
                <a:gd name="T47" fmla="*/ 405 h 732"/>
                <a:gd name="T48" fmla="*/ 3 w 129"/>
                <a:gd name="T49" fmla="*/ 352 h 732"/>
                <a:gd name="T50" fmla="*/ 3 w 129"/>
                <a:gd name="T51" fmla="*/ 342 h 732"/>
                <a:gd name="T52" fmla="*/ 13 w 129"/>
                <a:gd name="T53" fmla="*/ 34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732">
                  <a:moveTo>
                    <a:pt x="13" y="342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0" y="179"/>
                    <a:pt x="0" y="175"/>
                    <a:pt x="3" y="172"/>
                  </a:cubicBezTo>
                  <a:cubicBezTo>
                    <a:pt x="5" y="169"/>
                    <a:pt x="10" y="169"/>
                    <a:pt x="13" y="172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9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5" y="87"/>
                    <a:pt x="119" y="87"/>
                    <a:pt x="122" y="90"/>
                  </a:cubicBezTo>
                  <a:cubicBezTo>
                    <a:pt x="125" y="93"/>
                    <a:pt x="125" y="97"/>
                    <a:pt x="122" y="100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9" y="253"/>
                    <a:pt x="124" y="253"/>
                    <a:pt x="127" y="256"/>
                  </a:cubicBezTo>
                  <a:cubicBezTo>
                    <a:pt x="129" y="259"/>
                    <a:pt x="129" y="263"/>
                    <a:pt x="127" y="266"/>
                  </a:cubicBezTo>
                  <a:cubicBezTo>
                    <a:pt x="70" y="323"/>
                    <a:pt x="70" y="323"/>
                    <a:pt x="70" y="323"/>
                  </a:cubicBezTo>
                  <a:cubicBezTo>
                    <a:pt x="70" y="725"/>
                    <a:pt x="70" y="725"/>
                    <a:pt x="70" y="725"/>
                  </a:cubicBezTo>
                  <a:cubicBezTo>
                    <a:pt x="70" y="728"/>
                    <a:pt x="67" y="732"/>
                    <a:pt x="63" y="732"/>
                  </a:cubicBezTo>
                  <a:cubicBezTo>
                    <a:pt x="59" y="732"/>
                    <a:pt x="56" y="728"/>
                    <a:pt x="56" y="725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0" y="349"/>
                    <a:pt x="0" y="345"/>
                    <a:pt x="3" y="342"/>
                  </a:cubicBezTo>
                  <a:cubicBezTo>
                    <a:pt x="5" y="339"/>
                    <a:pt x="10" y="339"/>
                    <a:pt x="13" y="342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11228388" y="4340225"/>
              <a:ext cx="439738" cy="28575"/>
            </a:xfrm>
            <a:custGeom>
              <a:avLst/>
              <a:gdLst>
                <a:gd name="T0" fmla="*/ 240 w 248"/>
                <a:gd name="T1" fmla="*/ 16 h 16"/>
                <a:gd name="T2" fmla="*/ 8 w 248"/>
                <a:gd name="T3" fmla="*/ 16 h 16"/>
                <a:gd name="T4" fmla="*/ 0 w 248"/>
                <a:gd name="T5" fmla="*/ 8 h 16"/>
                <a:gd name="T6" fmla="*/ 8 w 248"/>
                <a:gd name="T7" fmla="*/ 0 h 16"/>
                <a:gd name="T8" fmla="*/ 240 w 248"/>
                <a:gd name="T9" fmla="*/ 0 h 16"/>
                <a:gd name="T10" fmla="*/ 248 w 248"/>
                <a:gd name="T11" fmla="*/ 8 h 16"/>
                <a:gd name="T12" fmla="*/ 240 w 24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6">
                  <a:moveTo>
                    <a:pt x="24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4" y="0"/>
                    <a:pt x="248" y="4"/>
                    <a:pt x="248" y="8"/>
                  </a:cubicBezTo>
                  <a:cubicBezTo>
                    <a:pt x="248" y="12"/>
                    <a:pt x="244" y="16"/>
                    <a:pt x="240" y="16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394585" y="1092835"/>
            <a:ext cx="1168400" cy="1168400"/>
            <a:chOff x="6557" y="1002"/>
            <a:chExt cx="1840" cy="1840"/>
          </a:xfrm>
        </p:grpSpPr>
        <p:sp>
          <p:nvSpPr>
            <p:cNvPr id="2" name="菱形 1"/>
            <p:cNvSpPr/>
            <p:nvPr/>
          </p:nvSpPr>
          <p:spPr>
            <a:xfrm>
              <a:off x="6557" y="1002"/>
              <a:ext cx="1841" cy="1841"/>
            </a:xfrm>
            <a:prstGeom prst="diamond">
              <a:avLst/>
            </a:prstGeom>
            <a:solidFill>
              <a:srgbClr val="00C0C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en-US" kern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888" y="1366"/>
              <a:ext cx="117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</a:rPr>
                <a:t>01</a:t>
              </a:r>
              <a:endParaRPr lang="en-US" altLang="zh-CN" sz="400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423160" y="2735580"/>
            <a:ext cx="1168400" cy="1168400"/>
            <a:chOff x="8869" y="1002"/>
            <a:chExt cx="1840" cy="1840"/>
          </a:xfrm>
        </p:grpSpPr>
        <p:sp>
          <p:nvSpPr>
            <p:cNvPr id="24" name="菱形 23"/>
            <p:cNvSpPr/>
            <p:nvPr/>
          </p:nvSpPr>
          <p:spPr>
            <a:xfrm>
              <a:off x="8869" y="1002"/>
              <a:ext cx="1841" cy="1841"/>
            </a:xfrm>
            <a:prstGeom prst="diamond">
              <a:avLst/>
            </a:prstGeom>
            <a:solidFill>
              <a:srgbClr val="F7C86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en-US" kern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sym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200" y="1366"/>
              <a:ext cx="10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</a:rPr>
                <a:t>02</a:t>
              </a:r>
              <a:endParaRPr lang="en-US" altLang="zh-CN" sz="40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393950" y="4446905"/>
            <a:ext cx="1168400" cy="1168400"/>
            <a:chOff x="11646" y="1002"/>
            <a:chExt cx="1840" cy="1840"/>
          </a:xfrm>
        </p:grpSpPr>
        <p:sp>
          <p:nvSpPr>
            <p:cNvPr id="26" name="菱形 25"/>
            <p:cNvSpPr/>
            <p:nvPr/>
          </p:nvSpPr>
          <p:spPr>
            <a:xfrm>
              <a:off x="11646" y="1002"/>
              <a:ext cx="1841" cy="1841"/>
            </a:xfrm>
            <a:prstGeom prst="diamond">
              <a:avLst/>
            </a:prstGeom>
            <a:solidFill>
              <a:srgbClr val="84B4F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en-US" kern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977" y="1366"/>
              <a:ext cx="10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</a:rPr>
                <a:t>03</a:t>
              </a:r>
              <a:endParaRPr lang="en-US" altLang="zh-CN" sz="4000">
                <a:solidFill>
                  <a:schemeClr val="bg1"/>
                </a:solidFill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767455" y="997585"/>
            <a:ext cx="7150735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200000"/>
              </a:lnSpc>
            </a:pPr>
            <a:r>
              <a:rPr sz="2800" b="1">
                <a:latin typeface="Calibri" panose="020F0502020204030204" pitchFamily="34" charset="0"/>
                <a:ea typeface="宋体" panose="02010600030101010101" pitchFamily="2" charset="-122"/>
              </a:rPr>
              <a:t>奠定了开展混合式学习的基础</a:t>
            </a:r>
            <a:endParaRPr sz="28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indent="0">
              <a:lnSpc>
                <a:spcPct val="200000"/>
              </a:lnSpc>
            </a:pPr>
            <a:endParaRPr sz="28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indent="0">
              <a:lnSpc>
                <a:spcPct val="200000"/>
              </a:lnSpc>
            </a:pPr>
            <a:r>
              <a:rPr lang="zh-CN" sz="2800" b="1">
                <a:latin typeface="Calibri" panose="020F0502020204030204" pitchFamily="34" charset="0"/>
                <a:ea typeface="宋体" panose="02010600030101010101" pitchFamily="2" charset="-122"/>
              </a:rPr>
              <a:t>搭建</a:t>
            </a:r>
            <a:r>
              <a:rPr sz="2800" b="1">
                <a:latin typeface="Calibri" panose="020F0502020204030204" pitchFamily="34" charset="0"/>
                <a:ea typeface="宋体" panose="02010600030101010101" pitchFamily="2" charset="-122"/>
              </a:rPr>
              <a:t>了开展混合式学习的环境</a:t>
            </a:r>
            <a:endParaRPr sz="28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indent="0">
              <a:lnSpc>
                <a:spcPct val="200000"/>
              </a:lnSpc>
            </a:pPr>
            <a:endParaRPr sz="28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indent="0">
              <a:lnSpc>
                <a:spcPct val="200000"/>
              </a:lnSpc>
            </a:pPr>
            <a:r>
              <a:rPr lang="zh-CN" altLang="en-US" sz="2800" b="1">
                <a:latin typeface="Calibri" panose="020F0502020204030204" pitchFamily="34" charset="0"/>
                <a:ea typeface="宋体" panose="02010600030101010101" pitchFamily="2" charset="-122"/>
              </a:rPr>
              <a:t>探索了开展混合式学习的模式</a:t>
            </a:r>
            <a:endParaRPr lang="zh-CN" altLang="en-US" sz="28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85854" y="148769"/>
            <a:ext cx="498951" cy="498614"/>
          </a:xfrm>
          <a:prstGeom prst="ellipse">
            <a:avLst/>
          </a:prstGeom>
          <a:solidFill>
            <a:srgbClr val="F7C8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6285" y="137795"/>
            <a:ext cx="104698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楷 简" panose="02000500000000000000" charset="-122"/>
                <a:ea typeface="方正清楷 简" panose="02000500000000000000" charset="-122"/>
                <a:sym typeface="+mn-ea"/>
              </a:rPr>
              <a:t>阶段成果(一)、项目积淀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方正清楷 简" panose="02000500000000000000" charset="-122"/>
              <a:ea typeface="方正清楷 简" panose="02000500000000000000" charset="-122"/>
              <a:sym typeface="+mn-ea"/>
            </a:endParaRPr>
          </a:p>
        </p:txBody>
      </p:sp>
      <p:sp>
        <p:nvSpPr>
          <p:cNvPr id="6" name="直角三角形 6"/>
          <p:cNvSpPr/>
          <p:nvPr/>
        </p:nvSpPr>
        <p:spPr>
          <a:xfrm flipH="1">
            <a:off x="11625941" y="6291943"/>
            <a:ext cx="566057" cy="566057"/>
          </a:xfrm>
          <a:custGeom>
            <a:avLst/>
            <a:gdLst>
              <a:gd name="connsiteX0" fmla="*/ 0 w 566057"/>
              <a:gd name="connsiteY0" fmla="*/ 566057 h 566057"/>
              <a:gd name="connsiteX1" fmla="*/ 0 w 566057"/>
              <a:gd name="connsiteY1" fmla="*/ 0 h 566057"/>
              <a:gd name="connsiteX2" fmla="*/ 566057 w 566057"/>
              <a:gd name="connsiteY2" fmla="*/ 566057 h 566057"/>
              <a:gd name="connsiteX3" fmla="*/ 0 w 566057"/>
              <a:gd name="connsiteY3" fmla="*/ 566057 h 566057"/>
              <a:gd name="connsiteX0-1" fmla="*/ 0 w 566057"/>
              <a:gd name="connsiteY0-2" fmla="*/ 566057 h 566057"/>
              <a:gd name="connsiteX1-3" fmla="*/ 0 w 566057"/>
              <a:gd name="connsiteY1-4" fmla="*/ 0 h 566057"/>
              <a:gd name="connsiteX2-5" fmla="*/ 566057 w 566057"/>
              <a:gd name="connsiteY2-6" fmla="*/ 566057 h 566057"/>
              <a:gd name="connsiteX3-7" fmla="*/ 0 w 566057"/>
              <a:gd name="connsiteY3-8" fmla="*/ 566057 h 566057"/>
              <a:gd name="connsiteX0-9" fmla="*/ 0 w 566057"/>
              <a:gd name="connsiteY0-10" fmla="*/ 566057 h 566057"/>
              <a:gd name="connsiteX1-11" fmla="*/ 0 w 566057"/>
              <a:gd name="connsiteY1-12" fmla="*/ 0 h 566057"/>
              <a:gd name="connsiteX2-13" fmla="*/ 566057 w 566057"/>
              <a:gd name="connsiteY2-14" fmla="*/ 566057 h 566057"/>
              <a:gd name="connsiteX3-15" fmla="*/ 0 w 566057"/>
              <a:gd name="connsiteY3-16" fmla="*/ 566057 h 5660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66057" h="566057">
                <a:moveTo>
                  <a:pt x="0" y="566057"/>
                </a:moveTo>
                <a:lnTo>
                  <a:pt x="0" y="0"/>
                </a:lnTo>
                <a:cubicBezTo>
                  <a:pt x="161185" y="346815"/>
                  <a:pt x="208929" y="446123"/>
                  <a:pt x="566057" y="566057"/>
                </a:cubicBezTo>
                <a:lnTo>
                  <a:pt x="0" y="566057"/>
                </a:lnTo>
                <a:close/>
              </a:path>
            </a:pathLst>
          </a:custGeom>
          <a:solidFill>
            <a:srgbClr val="F7C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114300" y="76200"/>
            <a:ext cx="11976100" cy="6718300"/>
          </a:xfrm>
          <a:prstGeom prst="roundRect">
            <a:avLst>
              <a:gd name="adj" fmla="val 4674"/>
            </a:avLst>
          </a:prstGeom>
          <a:noFill/>
          <a:ln w="19050">
            <a:solidFill>
              <a:srgbClr val="BA9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1737977" y="5845279"/>
            <a:ext cx="352423" cy="954664"/>
            <a:chOff x="11045825" y="2670175"/>
            <a:chExt cx="627063" cy="1698625"/>
          </a:xfrm>
        </p:grpSpPr>
        <p:sp>
          <p:nvSpPr>
            <p:cNvPr id="9" name="Freeform 13"/>
            <p:cNvSpPr/>
            <p:nvPr/>
          </p:nvSpPr>
          <p:spPr bwMode="auto">
            <a:xfrm>
              <a:off x="11045825" y="2670175"/>
              <a:ext cx="627063" cy="1336675"/>
            </a:xfrm>
            <a:custGeom>
              <a:avLst/>
              <a:gdLst>
                <a:gd name="T0" fmla="*/ 39 w 354"/>
                <a:gd name="T1" fmla="*/ 467 h 754"/>
                <a:gd name="T2" fmla="*/ 38 w 354"/>
                <a:gd name="T3" fmla="*/ 467 h 754"/>
                <a:gd name="T4" fmla="*/ 50 w 354"/>
                <a:gd name="T5" fmla="*/ 380 h 754"/>
                <a:gd name="T6" fmla="*/ 50 w 354"/>
                <a:gd name="T7" fmla="*/ 380 h 754"/>
                <a:gd name="T8" fmla="*/ 48 w 354"/>
                <a:gd name="T9" fmla="*/ 376 h 754"/>
                <a:gd name="T10" fmla="*/ 48 w 354"/>
                <a:gd name="T11" fmla="*/ 376 h 754"/>
                <a:gd name="T12" fmla="*/ 33 w 354"/>
                <a:gd name="T13" fmla="*/ 311 h 754"/>
                <a:gd name="T14" fmla="*/ 75 w 354"/>
                <a:gd name="T15" fmla="*/ 209 h 754"/>
                <a:gd name="T16" fmla="*/ 81 w 354"/>
                <a:gd name="T17" fmla="*/ 136 h 754"/>
                <a:gd name="T18" fmla="*/ 81 w 354"/>
                <a:gd name="T19" fmla="*/ 136 h 754"/>
                <a:gd name="T20" fmla="*/ 75 w 354"/>
                <a:gd name="T21" fmla="*/ 102 h 754"/>
                <a:gd name="T22" fmla="*/ 177 w 354"/>
                <a:gd name="T23" fmla="*/ 0 h 754"/>
                <a:gd name="T24" fmla="*/ 278 w 354"/>
                <a:gd name="T25" fmla="*/ 102 h 754"/>
                <a:gd name="T26" fmla="*/ 272 w 354"/>
                <a:gd name="T27" fmla="*/ 136 h 754"/>
                <a:gd name="T28" fmla="*/ 272 w 354"/>
                <a:gd name="T29" fmla="*/ 136 h 754"/>
                <a:gd name="T30" fmla="*/ 278 w 354"/>
                <a:gd name="T31" fmla="*/ 209 h 754"/>
                <a:gd name="T32" fmla="*/ 320 w 354"/>
                <a:gd name="T33" fmla="*/ 311 h 754"/>
                <a:gd name="T34" fmla="*/ 305 w 354"/>
                <a:gd name="T35" fmla="*/ 376 h 754"/>
                <a:gd name="T36" fmla="*/ 305 w 354"/>
                <a:gd name="T37" fmla="*/ 376 h 754"/>
                <a:gd name="T38" fmla="*/ 305 w 354"/>
                <a:gd name="T39" fmla="*/ 377 h 754"/>
                <a:gd name="T40" fmla="*/ 302 w 354"/>
                <a:gd name="T41" fmla="*/ 381 h 754"/>
                <a:gd name="T42" fmla="*/ 311 w 354"/>
                <a:gd name="T43" fmla="*/ 463 h 754"/>
                <a:gd name="T44" fmla="*/ 314 w 354"/>
                <a:gd name="T45" fmla="*/ 466 h 754"/>
                <a:gd name="T46" fmla="*/ 315 w 354"/>
                <a:gd name="T47" fmla="*/ 467 h 754"/>
                <a:gd name="T48" fmla="*/ 315 w 354"/>
                <a:gd name="T49" fmla="*/ 467 h 754"/>
                <a:gd name="T50" fmla="*/ 354 w 354"/>
                <a:gd name="T51" fmla="*/ 577 h 754"/>
                <a:gd name="T52" fmla="*/ 177 w 354"/>
                <a:gd name="T53" fmla="*/ 754 h 754"/>
                <a:gd name="T54" fmla="*/ 0 w 354"/>
                <a:gd name="T55" fmla="*/ 577 h 754"/>
                <a:gd name="T56" fmla="*/ 39 w 354"/>
                <a:gd name="T57" fmla="*/ 46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4" h="754">
                  <a:moveTo>
                    <a:pt x="39" y="467"/>
                  </a:moveTo>
                  <a:cubicBezTo>
                    <a:pt x="38" y="467"/>
                    <a:pt x="38" y="467"/>
                    <a:pt x="38" y="467"/>
                  </a:cubicBezTo>
                  <a:cubicBezTo>
                    <a:pt x="73" y="431"/>
                    <a:pt x="56" y="392"/>
                    <a:pt x="50" y="380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9" y="377"/>
                    <a:pt x="48" y="376"/>
                    <a:pt x="48" y="376"/>
                  </a:cubicBezTo>
                  <a:cubicBezTo>
                    <a:pt x="48" y="376"/>
                    <a:pt x="48" y="376"/>
                    <a:pt x="48" y="376"/>
                  </a:cubicBezTo>
                  <a:cubicBezTo>
                    <a:pt x="39" y="356"/>
                    <a:pt x="33" y="334"/>
                    <a:pt x="33" y="311"/>
                  </a:cubicBezTo>
                  <a:cubicBezTo>
                    <a:pt x="33" y="271"/>
                    <a:pt x="49" y="235"/>
                    <a:pt x="75" y="209"/>
                  </a:cubicBezTo>
                  <a:cubicBezTo>
                    <a:pt x="99" y="178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77" y="125"/>
                    <a:pt x="75" y="114"/>
                    <a:pt x="75" y="102"/>
                  </a:cubicBezTo>
                  <a:cubicBezTo>
                    <a:pt x="75" y="46"/>
                    <a:pt x="121" y="0"/>
                    <a:pt x="177" y="0"/>
                  </a:cubicBezTo>
                  <a:cubicBezTo>
                    <a:pt x="233" y="0"/>
                    <a:pt x="278" y="46"/>
                    <a:pt x="278" y="102"/>
                  </a:cubicBezTo>
                  <a:cubicBezTo>
                    <a:pt x="278" y="114"/>
                    <a:pt x="276" y="125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54" y="178"/>
                    <a:pt x="278" y="209"/>
                  </a:cubicBezTo>
                  <a:cubicBezTo>
                    <a:pt x="304" y="235"/>
                    <a:pt x="320" y="271"/>
                    <a:pt x="320" y="311"/>
                  </a:cubicBezTo>
                  <a:cubicBezTo>
                    <a:pt x="320" y="334"/>
                    <a:pt x="315" y="356"/>
                    <a:pt x="305" y="376"/>
                  </a:cubicBezTo>
                  <a:cubicBezTo>
                    <a:pt x="305" y="376"/>
                    <a:pt x="305" y="376"/>
                    <a:pt x="305" y="376"/>
                  </a:cubicBezTo>
                  <a:cubicBezTo>
                    <a:pt x="305" y="376"/>
                    <a:pt x="305" y="376"/>
                    <a:pt x="305" y="377"/>
                  </a:cubicBezTo>
                  <a:cubicBezTo>
                    <a:pt x="304" y="378"/>
                    <a:pt x="303" y="380"/>
                    <a:pt x="302" y="381"/>
                  </a:cubicBezTo>
                  <a:cubicBezTo>
                    <a:pt x="296" y="395"/>
                    <a:pt x="283" y="430"/>
                    <a:pt x="311" y="463"/>
                  </a:cubicBezTo>
                  <a:cubicBezTo>
                    <a:pt x="312" y="464"/>
                    <a:pt x="313" y="465"/>
                    <a:pt x="314" y="466"/>
                  </a:cubicBezTo>
                  <a:cubicBezTo>
                    <a:pt x="314" y="466"/>
                    <a:pt x="314" y="466"/>
                    <a:pt x="315" y="467"/>
                  </a:cubicBezTo>
                  <a:cubicBezTo>
                    <a:pt x="315" y="467"/>
                    <a:pt x="315" y="467"/>
                    <a:pt x="315" y="467"/>
                  </a:cubicBezTo>
                  <a:cubicBezTo>
                    <a:pt x="339" y="497"/>
                    <a:pt x="354" y="535"/>
                    <a:pt x="354" y="577"/>
                  </a:cubicBezTo>
                  <a:cubicBezTo>
                    <a:pt x="354" y="675"/>
                    <a:pt x="274" y="754"/>
                    <a:pt x="177" y="754"/>
                  </a:cubicBezTo>
                  <a:cubicBezTo>
                    <a:pt x="79" y="754"/>
                    <a:pt x="0" y="675"/>
                    <a:pt x="0" y="577"/>
                  </a:cubicBezTo>
                  <a:cubicBezTo>
                    <a:pt x="0" y="535"/>
                    <a:pt x="14" y="497"/>
                    <a:pt x="39" y="467"/>
                  </a:cubicBezTo>
                  <a:close/>
                </a:path>
              </a:pathLst>
            </a:custGeom>
            <a:solidFill>
              <a:srgbClr val="00C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11244263" y="3060700"/>
              <a:ext cx="228600" cy="1296987"/>
            </a:xfrm>
            <a:custGeom>
              <a:avLst/>
              <a:gdLst>
                <a:gd name="T0" fmla="*/ 13 w 129"/>
                <a:gd name="T1" fmla="*/ 342 h 732"/>
                <a:gd name="T2" fmla="*/ 56 w 129"/>
                <a:gd name="T3" fmla="*/ 385 h 732"/>
                <a:gd name="T4" fmla="*/ 56 w 129"/>
                <a:gd name="T5" fmla="*/ 234 h 732"/>
                <a:gd name="T6" fmla="*/ 3 w 129"/>
                <a:gd name="T7" fmla="*/ 182 h 732"/>
                <a:gd name="T8" fmla="*/ 3 w 129"/>
                <a:gd name="T9" fmla="*/ 172 h 732"/>
                <a:gd name="T10" fmla="*/ 13 w 129"/>
                <a:gd name="T11" fmla="*/ 172 h 732"/>
                <a:gd name="T12" fmla="*/ 56 w 129"/>
                <a:gd name="T13" fmla="*/ 215 h 732"/>
                <a:gd name="T14" fmla="*/ 56 w 129"/>
                <a:gd name="T15" fmla="*/ 7 h 732"/>
                <a:gd name="T16" fmla="*/ 63 w 129"/>
                <a:gd name="T17" fmla="*/ 0 h 732"/>
                <a:gd name="T18" fmla="*/ 70 w 129"/>
                <a:gd name="T19" fmla="*/ 7 h 732"/>
                <a:gd name="T20" fmla="*/ 70 w 129"/>
                <a:gd name="T21" fmla="*/ 132 h 732"/>
                <a:gd name="T22" fmla="*/ 112 w 129"/>
                <a:gd name="T23" fmla="*/ 90 h 732"/>
                <a:gd name="T24" fmla="*/ 122 w 129"/>
                <a:gd name="T25" fmla="*/ 90 h 732"/>
                <a:gd name="T26" fmla="*/ 122 w 129"/>
                <a:gd name="T27" fmla="*/ 100 h 732"/>
                <a:gd name="T28" fmla="*/ 70 w 129"/>
                <a:gd name="T29" fmla="*/ 152 h 732"/>
                <a:gd name="T30" fmla="*/ 70 w 129"/>
                <a:gd name="T31" fmla="*/ 303 h 732"/>
                <a:gd name="T32" fmla="*/ 117 w 129"/>
                <a:gd name="T33" fmla="*/ 256 h 732"/>
                <a:gd name="T34" fmla="*/ 127 w 129"/>
                <a:gd name="T35" fmla="*/ 256 h 732"/>
                <a:gd name="T36" fmla="*/ 127 w 129"/>
                <a:gd name="T37" fmla="*/ 266 h 732"/>
                <a:gd name="T38" fmla="*/ 70 w 129"/>
                <a:gd name="T39" fmla="*/ 323 h 732"/>
                <a:gd name="T40" fmla="*/ 70 w 129"/>
                <a:gd name="T41" fmla="*/ 725 h 732"/>
                <a:gd name="T42" fmla="*/ 63 w 129"/>
                <a:gd name="T43" fmla="*/ 732 h 732"/>
                <a:gd name="T44" fmla="*/ 56 w 129"/>
                <a:gd name="T45" fmla="*/ 725 h 732"/>
                <a:gd name="T46" fmla="*/ 56 w 129"/>
                <a:gd name="T47" fmla="*/ 405 h 732"/>
                <a:gd name="T48" fmla="*/ 3 w 129"/>
                <a:gd name="T49" fmla="*/ 352 h 732"/>
                <a:gd name="T50" fmla="*/ 3 w 129"/>
                <a:gd name="T51" fmla="*/ 342 h 732"/>
                <a:gd name="T52" fmla="*/ 13 w 129"/>
                <a:gd name="T53" fmla="*/ 34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732">
                  <a:moveTo>
                    <a:pt x="13" y="342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0" y="179"/>
                    <a:pt x="0" y="175"/>
                    <a:pt x="3" y="172"/>
                  </a:cubicBezTo>
                  <a:cubicBezTo>
                    <a:pt x="5" y="169"/>
                    <a:pt x="10" y="169"/>
                    <a:pt x="13" y="172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9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5" y="87"/>
                    <a:pt x="119" y="87"/>
                    <a:pt x="122" y="90"/>
                  </a:cubicBezTo>
                  <a:cubicBezTo>
                    <a:pt x="125" y="93"/>
                    <a:pt x="125" y="97"/>
                    <a:pt x="122" y="100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9" y="253"/>
                    <a:pt x="124" y="253"/>
                    <a:pt x="127" y="256"/>
                  </a:cubicBezTo>
                  <a:cubicBezTo>
                    <a:pt x="129" y="259"/>
                    <a:pt x="129" y="263"/>
                    <a:pt x="127" y="266"/>
                  </a:cubicBezTo>
                  <a:cubicBezTo>
                    <a:pt x="70" y="323"/>
                    <a:pt x="70" y="323"/>
                    <a:pt x="70" y="323"/>
                  </a:cubicBezTo>
                  <a:cubicBezTo>
                    <a:pt x="70" y="725"/>
                    <a:pt x="70" y="725"/>
                    <a:pt x="70" y="725"/>
                  </a:cubicBezTo>
                  <a:cubicBezTo>
                    <a:pt x="70" y="728"/>
                    <a:pt x="67" y="732"/>
                    <a:pt x="63" y="732"/>
                  </a:cubicBezTo>
                  <a:cubicBezTo>
                    <a:pt x="59" y="732"/>
                    <a:pt x="56" y="728"/>
                    <a:pt x="56" y="725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0" y="349"/>
                    <a:pt x="0" y="345"/>
                    <a:pt x="3" y="342"/>
                  </a:cubicBezTo>
                  <a:cubicBezTo>
                    <a:pt x="5" y="339"/>
                    <a:pt x="10" y="339"/>
                    <a:pt x="13" y="342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11228388" y="4340225"/>
              <a:ext cx="439738" cy="28575"/>
            </a:xfrm>
            <a:custGeom>
              <a:avLst/>
              <a:gdLst>
                <a:gd name="T0" fmla="*/ 240 w 248"/>
                <a:gd name="T1" fmla="*/ 16 h 16"/>
                <a:gd name="T2" fmla="*/ 8 w 248"/>
                <a:gd name="T3" fmla="*/ 16 h 16"/>
                <a:gd name="T4" fmla="*/ 0 w 248"/>
                <a:gd name="T5" fmla="*/ 8 h 16"/>
                <a:gd name="T6" fmla="*/ 8 w 248"/>
                <a:gd name="T7" fmla="*/ 0 h 16"/>
                <a:gd name="T8" fmla="*/ 240 w 248"/>
                <a:gd name="T9" fmla="*/ 0 h 16"/>
                <a:gd name="T10" fmla="*/ 248 w 248"/>
                <a:gd name="T11" fmla="*/ 8 h 16"/>
                <a:gd name="T12" fmla="*/ 240 w 24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6">
                  <a:moveTo>
                    <a:pt x="24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4" y="0"/>
                    <a:pt x="248" y="4"/>
                    <a:pt x="248" y="8"/>
                  </a:cubicBezTo>
                  <a:cubicBezTo>
                    <a:pt x="248" y="12"/>
                    <a:pt x="244" y="16"/>
                    <a:pt x="240" y="16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394585" y="616585"/>
            <a:ext cx="1168400" cy="1168400"/>
            <a:chOff x="6557" y="1002"/>
            <a:chExt cx="1840" cy="1840"/>
          </a:xfrm>
        </p:grpSpPr>
        <p:sp>
          <p:nvSpPr>
            <p:cNvPr id="2" name="菱形 1"/>
            <p:cNvSpPr/>
            <p:nvPr/>
          </p:nvSpPr>
          <p:spPr>
            <a:xfrm>
              <a:off x="6557" y="1002"/>
              <a:ext cx="1841" cy="1841"/>
            </a:xfrm>
            <a:prstGeom prst="diamond">
              <a:avLst/>
            </a:prstGeom>
            <a:solidFill>
              <a:srgbClr val="00C0C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en-US" kern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888" y="1366"/>
              <a:ext cx="117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</a:rPr>
                <a:t>01</a:t>
              </a:r>
              <a:endParaRPr lang="en-US" altLang="zh-CN" sz="4000">
                <a:solidFill>
                  <a:schemeClr val="bg1"/>
                </a:solidFill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767455" y="521335"/>
            <a:ext cx="71507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200000"/>
              </a:lnSpc>
            </a:pPr>
            <a:r>
              <a:rPr sz="2800" b="1">
                <a:latin typeface="Calibri" panose="020F0502020204030204" pitchFamily="34" charset="0"/>
                <a:ea typeface="宋体" panose="02010600030101010101" pitchFamily="2" charset="-122"/>
              </a:rPr>
              <a:t>奠定了开展混合式学习的基础</a:t>
            </a:r>
            <a:endParaRPr lang="zh-CN" altLang="en-US" sz="28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6147" name="Picture 3" descr="D:\02我的工作\10装备示范\图片素材\QQ图片20180927221903.jpgQQ图片2018092722190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847138" y="1852295"/>
            <a:ext cx="2879725" cy="216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2" descr="D:\02我的工作\10装备示范\图片素材\QQ图片20180927221738.jpgQQ图片20180927221738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828183" y="4265295"/>
            <a:ext cx="2879725" cy="216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3" descr="D:\02我的工作\10装备示范\图片素材\QQ图片20180927221830.jpgQQ图片20180927221830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847138" y="4265295"/>
            <a:ext cx="2879725" cy="216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2" descr="D:\02我的工作\10装备示范\图片素材\QQ图片20180927221952.jpgQQ图片20180927221952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818661" y="1853173"/>
            <a:ext cx="2878455" cy="2159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85854" y="148769"/>
            <a:ext cx="498951" cy="498614"/>
          </a:xfrm>
          <a:prstGeom prst="ellipse">
            <a:avLst/>
          </a:prstGeom>
          <a:solidFill>
            <a:srgbClr val="F7C8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6285" y="137795"/>
            <a:ext cx="104698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楷 简" panose="02000500000000000000" charset="-122"/>
                <a:ea typeface="方正清楷 简" panose="02000500000000000000" charset="-122"/>
                <a:sym typeface="+mn-ea"/>
              </a:rPr>
              <a:t>阶段成果(一)、项目积淀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方正清楷 简" panose="02000500000000000000" charset="-122"/>
              <a:ea typeface="方正清楷 简" panose="02000500000000000000" charset="-122"/>
              <a:sym typeface="+mn-ea"/>
            </a:endParaRPr>
          </a:p>
        </p:txBody>
      </p:sp>
      <p:sp>
        <p:nvSpPr>
          <p:cNvPr id="6" name="直角三角形 6"/>
          <p:cNvSpPr/>
          <p:nvPr/>
        </p:nvSpPr>
        <p:spPr>
          <a:xfrm flipH="1">
            <a:off x="11625941" y="6291943"/>
            <a:ext cx="566057" cy="566057"/>
          </a:xfrm>
          <a:custGeom>
            <a:avLst/>
            <a:gdLst>
              <a:gd name="connsiteX0" fmla="*/ 0 w 566057"/>
              <a:gd name="connsiteY0" fmla="*/ 566057 h 566057"/>
              <a:gd name="connsiteX1" fmla="*/ 0 w 566057"/>
              <a:gd name="connsiteY1" fmla="*/ 0 h 566057"/>
              <a:gd name="connsiteX2" fmla="*/ 566057 w 566057"/>
              <a:gd name="connsiteY2" fmla="*/ 566057 h 566057"/>
              <a:gd name="connsiteX3" fmla="*/ 0 w 566057"/>
              <a:gd name="connsiteY3" fmla="*/ 566057 h 566057"/>
              <a:gd name="connsiteX0-1" fmla="*/ 0 w 566057"/>
              <a:gd name="connsiteY0-2" fmla="*/ 566057 h 566057"/>
              <a:gd name="connsiteX1-3" fmla="*/ 0 w 566057"/>
              <a:gd name="connsiteY1-4" fmla="*/ 0 h 566057"/>
              <a:gd name="connsiteX2-5" fmla="*/ 566057 w 566057"/>
              <a:gd name="connsiteY2-6" fmla="*/ 566057 h 566057"/>
              <a:gd name="connsiteX3-7" fmla="*/ 0 w 566057"/>
              <a:gd name="connsiteY3-8" fmla="*/ 566057 h 566057"/>
              <a:gd name="connsiteX0-9" fmla="*/ 0 w 566057"/>
              <a:gd name="connsiteY0-10" fmla="*/ 566057 h 566057"/>
              <a:gd name="connsiteX1-11" fmla="*/ 0 w 566057"/>
              <a:gd name="connsiteY1-12" fmla="*/ 0 h 566057"/>
              <a:gd name="connsiteX2-13" fmla="*/ 566057 w 566057"/>
              <a:gd name="connsiteY2-14" fmla="*/ 566057 h 566057"/>
              <a:gd name="connsiteX3-15" fmla="*/ 0 w 566057"/>
              <a:gd name="connsiteY3-16" fmla="*/ 566057 h 5660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66057" h="566057">
                <a:moveTo>
                  <a:pt x="0" y="566057"/>
                </a:moveTo>
                <a:lnTo>
                  <a:pt x="0" y="0"/>
                </a:lnTo>
                <a:cubicBezTo>
                  <a:pt x="161185" y="346815"/>
                  <a:pt x="208929" y="446123"/>
                  <a:pt x="566057" y="566057"/>
                </a:cubicBezTo>
                <a:lnTo>
                  <a:pt x="0" y="566057"/>
                </a:lnTo>
                <a:close/>
              </a:path>
            </a:pathLst>
          </a:custGeom>
          <a:solidFill>
            <a:srgbClr val="F7C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114300" y="76200"/>
            <a:ext cx="11976100" cy="6718300"/>
          </a:xfrm>
          <a:prstGeom prst="roundRect">
            <a:avLst>
              <a:gd name="adj" fmla="val 4674"/>
            </a:avLst>
          </a:prstGeom>
          <a:noFill/>
          <a:ln w="19050">
            <a:solidFill>
              <a:srgbClr val="BA9C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1737977" y="5845279"/>
            <a:ext cx="352423" cy="954664"/>
            <a:chOff x="11045825" y="2670175"/>
            <a:chExt cx="627063" cy="1698625"/>
          </a:xfrm>
        </p:grpSpPr>
        <p:sp>
          <p:nvSpPr>
            <p:cNvPr id="9" name="Freeform 13"/>
            <p:cNvSpPr/>
            <p:nvPr/>
          </p:nvSpPr>
          <p:spPr bwMode="auto">
            <a:xfrm>
              <a:off x="11045825" y="2670175"/>
              <a:ext cx="627063" cy="1336675"/>
            </a:xfrm>
            <a:custGeom>
              <a:avLst/>
              <a:gdLst>
                <a:gd name="T0" fmla="*/ 39 w 354"/>
                <a:gd name="T1" fmla="*/ 467 h 754"/>
                <a:gd name="T2" fmla="*/ 38 w 354"/>
                <a:gd name="T3" fmla="*/ 467 h 754"/>
                <a:gd name="T4" fmla="*/ 50 w 354"/>
                <a:gd name="T5" fmla="*/ 380 h 754"/>
                <a:gd name="T6" fmla="*/ 50 w 354"/>
                <a:gd name="T7" fmla="*/ 380 h 754"/>
                <a:gd name="T8" fmla="*/ 48 w 354"/>
                <a:gd name="T9" fmla="*/ 376 h 754"/>
                <a:gd name="T10" fmla="*/ 48 w 354"/>
                <a:gd name="T11" fmla="*/ 376 h 754"/>
                <a:gd name="T12" fmla="*/ 33 w 354"/>
                <a:gd name="T13" fmla="*/ 311 h 754"/>
                <a:gd name="T14" fmla="*/ 75 w 354"/>
                <a:gd name="T15" fmla="*/ 209 h 754"/>
                <a:gd name="T16" fmla="*/ 81 w 354"/>
                <a:gd name="T17" fmla="*/ 136 h 754"/>
                <a:gd name="T18" fmla="*/ 81 w 354"/>
                <a:gd name="T19" fmla="*/ 136 h 754"/>
                <a:gd name="T20" fmla="*/ 75 w 354"/>
                <a:gd name="T21" fmla="*/ 102 h 754"/>
                <a:gd name="T22" fmla="*/ 177 w 354"/>
                <a:gd name="T23" fmla="*/ 0 h 754"/>
                <a:gd name="T24" fmla="*/ 278 w 354"/>
                <a:gd name="T25" fmla="*/ 102 h 754"/>
                <a:gd name="T26" fmla="*/ 272 w 354"/>
                <a:gd name="T27" fmla="*/ 136 h 754"/>
                <a:gd name="T28" fmla="*/ 272 w 354"/>
                <a:gd name="T29" fmla="*/ 136 h 754"/>
                <a:gd name="T30" fmla="*/ 278 w 354"/>
                <a:gd name="T31" fmla="*/ 209 h 754"/>
                <a:gd name="T32" fmla="*/ 320 w 354"/>
                <a:gd name="T33" fmla="*/ 311 h 754"/>
                <a:gd name="T34" fmla="*/ 305 w 354"/>
                <a:gd name="T35" fmla="*/ 376 h 754"/>
                <a:gd name="T36" fmla="*/ 305 w 354"/>
                <a:gd name="T37" fmla="*/ 376 h 754"/>
                <a:gd name="T38" fmla="*/ 305 w 354"/>
                <a:gd name="T39" fmla="*/ 377 h 754"/>
                <a:gd name="T40" fmla="*/ 302 w 354"/>
                <a:gd name="T41" fmla="*/ 381 h 754"/>
                <a:gd name="T42" fmla="*/ 311 w 354"/>
                <a:gd name="T43" fmla="*/ 463 h 754"/>
                <a:gd name="T44" fmla="*/ 314 w 354"/>
                <a:gd name="T45" fmla="*/ 466 h 754"/>
                <a:gd name="T46" fmla="*/ 315 w 354"/>
                <a:gd name="T47" fmla="*/ 467 h 754"/>
                <a:gd name="T48" fmla="*/ 315 w 354"/>
                <a:gd name="T49" fmla="*/ 467 h 754"/>
                <a:gd name="T50" fmla="*/ 354 w 354"/>
                <a:gd name="T51" fmla="*/ 577 h 754"/>
                <a:gd name="T52" fmla="*/ 177 w 354"/>
                <a:gd name="T53" fmla="*/ 754 h 754"/>
                <a:gd name="T54" fmla="*/ 0 w 354"/>
                <a:gd name="T55" fmla="*/ 577 h 754"/>
                <a:gd name="T56" fmla="*/ 39 w 354"/>
                <a:gd name="T57" fmla="*/ 46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4" h="754">
                  <a:moveTo>
                    <a:pt x="39" y="467"/>
                  </a:moveTo>
                  <a:cubicBezTo>
                    <a:pt x="38" y="467"/>
                    <a:pt x="38" y="467"/>
                    <a:pt x="38" y="467"/>
                  </a:cubicBezTo>
                  <a:cubicBezTo>
                    <a:pt x="73" y="431"/>
                    <a:pt x="56" y="392"/>
                    <a:pt x="50" y="380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9" y="377"/>
                    <a:pt x="48" y="376"/>
                    <a:pt x="48" y="376"/>
                  </a:cubicBezTo>
                  <a:cubicBezTo>
                    <a:pt x="48" y="376"/>
                    <a:pt x="48" y="376"/>
                    <a:pt x="48" y="376"/>
                  </a:cubicBezTo>
                  <a:cubicBezTo>
                    <a:pt x="39" y="356"/>
                    <a:pt x="33" y="334"/>
                    <a:pt x="33" y="311"/>
                  </a:cubicBezTo>
                  <a:cubicBezTo>
                    <a:pt x="33" y="271"/>
                    <a:pt x="49" y="235"/>
                    <a:pt x="75" y="209"/>
                  </a:cubicBezTo>
                  <a:cubicBezTo>
                    <a:pt x="99" y="178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77" y="125"/>
                    <a:pt x="75" y="114"/>
                    <a:pt x="75" y="102"/>
                  </a:cubicBezTo>
                  <a:cubicBezTo>
                    <a:pt x="75" y="46"/>
                    <a:pt x="121" y="0"/>
                    <a:pt x="177" y="0"/>
                  </a:cubicBezTo>
                  <a:cubicBezTo>
                    <a:pt x="233" y="0"/>
                    <a:pt x="278" y="46"/>
                    <a:pt x="278" y="102"/>
                  </a:cubicBezTo>
                  <a:cubicBezTo>
                    <a:pt x="278" y="114"/>
                    <a:pt x="276" y="125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54" y="178"/>
                    <a:pt x="278" y="209"/>
                  </a:cubicBezTo>
                  <a:cubicBezTo>
                    <a:pt x="304" y="235"/>
                    <a:pt x="320" y="271"/>
                    <a:pt x="320" y="311"/>
                  </a:cubicBezTo>
                  <a:cubicBezTo>
                    <a:pt x="320" y="334"/>
                    <a:pt x="315" y="356"/>
                    <a:pt x="305" y="376"/>
                  </a:cubicBezTo>
                  <a:cubicBezTo>
                    <a:pt x="305" y="376"/>
                    <a:pt x="305" y="376"/>
                    <a:pt x="305" y="376"/>
                  </a:cubicBezTo>
                  <a:cubicBezTo>
                    <a:pt x="305" y="376"/>
                    <a:pt x="305" y="376"/>
                    <a:pt x="305" y="377"/>
                  </a:cubicBezTo>
                  <a:cubicBezTo>
                    <a:pt x="304" y="378"/>
                    <a:pt x="303" y="380"/>
                    <a:pt x="302" y="381"/>
                  </a:cubicBezTo>
                  <a:cubicBezTo>
                    <a:pt x="296" y="395"/>
                    <a:pt x="283" y="430"/>
                    <a:pt x="311" y="463"/>
                  </a:cubicBezTo>
                  <a:cubicBezTo>
                    <a:pt x="312" y="464"/>
                    <a:pt x="313" y="465"/>
                    <a:pt x="314" y="466"/>
                  </a:cubicBezTo>
                  <a:cubicBezTo>
                    <a:pt x="314" y="466"/>
                    <a:pt x="314" y="466"/>
                    <a:pt x="315" y="467"/>
                  </a:cubicBezTo>
                  <a:cubicBezTo>
                    <a:pt x="315" y="467"/>
                    <a:pt x="315" y="467"/>
                    <a:pt x="315" y="467"/>
                  </a:cubicBezTo>
                  <a:cubicBezTo>
                    <a:pt x="339" y="497"/>
                    <a:pt x="354" y="535"/>
                    <a:pt x="354" y="577"/>
                  </a:cubicBezTo>
                  <a:cubicBezTo>
                    <a:pt x="354" y="675"/>
                    <a:pt x="274" y="754"/>
                    <a:pt x="177" y="754"/>
                  </a:cubicBezTo>
                  <a:cubicBezTo>
                    <a:pt x="79" y="754"/>
                    <a:pt x="0" y="675"/>
                    <a:pt x="0" y="577"/>
                  </a:cubicBezTo>
                  <a:cubicBezTo>
                    <a:pt x="0" y="535"/>
                    <a:pt x="14" y="497"/>
                    <a:pt x="39" y="467"/>
                  </a:cubicBezTo>
                  <a:close/>
                </a:path>
              </a:pathLst>
            </a:custGeom>
            <a:solidFill>
              <a:srgbClr val="00C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11244263" y="3060700"/>
              <a:ext cx="228600" cy="1296987"/>
            </a:xfrm>
            <a:custGeom>
              <a:avLst/>
              <a:gdLst>
                <a:gd name="T0" fmla="*/ 13 w 129"/>
                <a:gd name="T1" fmla="*/ 342 h 732"/>
                <a:gd name="T2" fmla="*/ 56 w 129"/>
                <a:gd name="T3" fmla="*/ 385 h 732"/>
                <a:gd name="T4" fmla="*/ 56 w 129"/>
                <a:gd name="T5" fmla="*/ 234 h 732"/>
                <a:gd name="T6" fmla="*/ 3 w 129"/>
                <a:gd name="T7" fmla="*/ 182 h 732"/>
                <a:gd name="T8" fmla="*/ 3 w 129"/>
                <a:gd name="T9" fmla="*/ 172 h 732"/>
                <a:gd name="T10" fmla="*/ 13 w 129"/>
                <a:gd name="T11" fmla="*/ 172 h 732"/>
                <a:gd name="T12" fmla="*/ 56 w 129"/>
                <a:gd name="T13" fmla="*/ 215 h 732"/>
                <a:gd name="T14" fmla="*/ 56 w 129"/>
                <a:gd name="T15" fmla="*/ 7 h 732"/>
                <a:gd name="T16" fmla="*/ 63 w 129"/>
                <a:gd name="T17" fmla="*/ 0 h 732"/>
                <a:gd name="T18" fmla="*/ 70 w 129"/>
                <a:gd name="T19" fmla="*/ 7 h 732"/>
                <a:gd name="T20" fmla="*/ 70 w 129"/>
                <a:gd name="T21" fmla="*/ 132 h 732"/>
                <a:gd name="T22" fmla="*/ 112 w 129"/>
                <a:gd name="T23" fmla="*/ 90 h 732"/>
                <a:gd name="T24" fmla="*/ 122 w 129"/>
                <a:gd name="T25" fmla="*/ 90 h 732"/>
                <a:gd name="T26" fmla="*/ 122 w 129"/>
                <a:gd name="T27" fmla="*/ 100 h 732"/>
                <a:gd name="T28" fmla="*/ 70 w 129"/>
                <a:gd name="T29" fmla="*/ 152 h 732"/>
                <a:gd name="T30" fmla="*/ 70 w 129"/>
                <a:gd name="T31" fmla="*/ 303 h 732"/>
                <a:gd name="T32" fmla="*/ 117 w 129"/>
                <a:gd name="T33" fmla="*/ 256 h 732"/>
                <a:gd name="T34" fmla="*/ 127 w 129"/>
                <a:gd name="T35" fmla="*/ 256 h 732"/>
                <a:gd name="T36" fmla="*/ 127 w 129"/>
                <a:gd name="T37" fmla="*/ 266 h 732"/>
                <a:gd name="T38" fmla="*/ 70 w 129"/>
                <a:gd name="T39" fmla="*/ 323 h 732"/>
                <a:gd name="T40" fmla="*/ 70 w 129"/>
                <a:gd name="T41" fmla="*/ 725 h 732"/>
                <a:gd name="T42" fmla="*/ 63 w 129"/>
                <a:gd name="T43" fmla="*/ 732 h 732"/>
                <a:gd name="T44" fmla="*/ 56 w 129"/>
                <a:gd name="T45" fmla="*/ 725 h 732"/>
                <a:gd name="T46" fmla="*/ 56 w 129"/>
                <a:gd name="T47" fmla="*/ 405 h 732"/>
                <a:gd name="T48" fmla="*/ 3 w 129"/>
                <a:gd name="T49" fmla="*/ 352 h 732"/>
                <a:gd name="T50" fmla="*/ 3 w 129"/>
                <a:gd name="T51" fmla="*/ 342 h 732"/>
                <a:gd name="T52" fmla="*/ 13 w 129"/>
                <a:gd name="T53" fmla="*/ 34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732">
                  <a:moveTo>
                    <a:pt x="13" y="342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0" y="179"/>
                    <a:pt x="0" y="175"/>
                    <a:pt x="3" y="172"/>
                  </a:cubicBezTo>
                  <a:cubicBezTo>
                    <a:pt x="5" y="169"/>
                    <a:pt x="10" y="169"/>
                    <a:pt x="13" y="172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9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5" y="87"/>
                    <a:pt x="119" y="87"/>
                    <a:pt x="122" y="90"/>
                  </a:cubicBezTo>
                  <a:cubicBezTo>
                    <a:pt x="125" y="93"/>
                    <a:pt x="125" y="97"/>
                    <a:pt x="122" y="100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9" y="253"/>
                    <a:pt x="124" y="253"/>
                    <a:pt x="127" y="256"/>
                  </a:cubicBezTo>
                  <a:cubicBezTo>
                    <a:pt x="129" y="259"/>
                    <a:pt x="129" y="263"/>
                    <a:pt x="127" y="266"/>
                  </a:cubicBezTo>
                  <a:cubicBezTo>
                    <a:pt x="70" y="323"/>
                    <a:pt x="70" y="323"/>
                    <a:pt x="70" y="323"/>
                  </a:cubicBezTo>
                  <a:cubicBezTo>
                    <a:pt x="70" y="725"/>
                    <a:pt x="70" y="725"/>
                    <a:pt x="70" y="725"/>
                  </a:cubicBezTo>
                  <a:cubicBezTo>
                    <a:pt x="70" y="728"/>
                    <a:pt x="67" y="732"/>
                    <a:pt x="63" y="732"/>
                  </a:cubicBezTo>
                  <a:cubicBezTo>
                    <a:pt x="59" y="732"/>
                    <a:pt x="56" y="728"/>
                    <a:pt x="56" y="725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0" y="349"/>
                    <a:pt x="0" y="345"/>
                    <a:pt x="3" y="342"/>
                  </a:cubicBezTo>
                  <a:cubicBezTo>
                    <a:pt x="5" y="339"/>
                    <a:pt x="10" y="339"/>
                    <a:pt x="13" y="342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11228388" y="4340225"/>
              <a:ext cx="439738" cy="28575"/>
            </a:xfrm>
            <a:custGeom>
              <a:avLst/>
              <a:gdLst>
                <a:gd name="T0" fmla="*/ 240 w 248"/>
                <a:gd name="T1" fmla="*/ 16 h 16"/>
                <a:gd name="T2" fmla="*/ 8 w 248"/>
                <a:gd name="T3" fmla="*/ 16 h 16"/>
                <a:gd name="T4" fmla="*/ 0 w 248"/>
                <a:gd name="T5" fmla="*/ 8 h 16"/>
                <a:gd name="T6" fmla="*/ 8 w 248"/>
                <a:gd name="T7" fmla="*/ 0 h 16"/>
                <a:gd name="T8" fmla="*/ 240 w 248"/>
                <a:gd name="T9" fmla="*/ 0 h 16"/>
                <a:gd name="T10" fmla="*/ 248 w 248"/>
                <a:gd name="T11" fmla="*/ 8 h 16"/>
                <a:gd name="T12" fmla="*/ 240 w 24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6">
                  <a:moveTo>
                    <a:pt x="24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4" y="0"/>
                    <a:pt x="248" y="4"/>
                    <a:pt x="248" y="8"/>
                  </a:cubicBezTo>
                  <a:cubicBezTo>
                    <a:pt x="248" y="12"/>
                    <a:pt x="244" y="16"/>
                    <a:pt x="240" y="16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394585" y="1092835"/>
            <a:ext cx="1169035" cy="1169035"/>
            <a:chOff x="6557" y="1002"/>
            <a:chExt cx="1841" cy="1841"/>
          </a:xfrm>
        </p:grpSpPr>
        <p:sp>
          <p:nvSpPr>
            <p:cNvPr id="2" name="菱形 1"/>
            <p:cNvSpPr/>
            <p:nvPr/>
          </p:nvSpPr>
          <p:spPr>
            <a:xfrm>
              <a:off x="6557" y="1002"/>
              <a:ext cx="1841" cy="1841"/>
            </a:xfrm>
            <a:prstGeom prst="diamond">
              <a:avLst/>
            </a:prstGeom>
            <a:solidFill>
              <a:srgbClr val="F7C86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en-US" kern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888" y="1366"/>
              <a:ext cx="10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</a:rPr>
                <a:t>02</a:t>
              </a:r>
              <a:endParaRPr lang="en-US" altLang="zh-CN" sz="4000">
                <a:solidFill>
                  <a:schemeClr val="bg1"/>
                </a:solidFill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767455" y="997585"/>
            <a:ext cx="71507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200000"/>
              </a:lnSpc>
            </a:pPr>
            <a:r>
              <a:rPr lang="zh-CN" sz="2800" b="1">
                <a:latin typeface="Calibri" panose="020F0502020204030204" pitchFamily="34" charset="0"/>
                <a:ea typeface="宋体" panose="02010600030101010101" pitchFamily="2" charset="-122"/>
              </a:rPr>
              <a:t>搭建</a:t>
            </a:r>
            <a:r>
              <a:rPr sz="2800" b="1">
                <a:latin typeface="Calibri" panose="020F0502020204030204" pitchFamily="34" charset="0"/>
                <a:ea typeface="宋体" panose="02010600030101010101" pitchFamily="2" charset="-122"/>
              </a:rPr>
              <a:t>了开展混合式学习的环境</a:t>
            </a:r>
            <a:endParaRPr lang="zh-CN" altLang="en-US" sz="28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620" y="2030730"/>
            <a:ext cx="5744845" cy="430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7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7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网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86D0"/>
      </a:accent1>
      <a:accent2>
        <a:srgbClr val="00C0CD"/>
      </a:accent2>
      <a:accent3>
        <a:srgbClr val="84B4FE"/>
      </a:accent3>
      <a:accent4>
        <a:srgbClr val="F7C86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gICAiRmlsZUlkIiA6ICI2MzQ2NzU1Njc1NSIsCiAgICJHcm91cElkIiA6ICIxNzkxODQzMiIsCiAgICJJbWFnZSIgOiAiaVZCT1J3MEtHZ29BQUFBTlNVaEVVZ0FBQXVZQUFBSCtDQVlBQUFEUTlNczRBQUFBQ1hCSVdYTUFBQXNUQUFBTEV3RUFtcHdZQUFBZ0FFbEVRVlI0bk96ZGVWeFVWZjhIOE0rZGxYMVlWRlRjVTh0eUt5M1hMUE14ODlGY1VyUzBzbHhTTXpQN3VTK0Zwcm1WYVZucGswdVdaWm01bTdta1pJcWFvWVpyS2tnZ3lpWXdNQXV6M3Q4ZkV4UExBQVBNd0tDZjkrdmxDNWw3Ny9rZUFmVnp6NXg3amlDS29nZ2lJaUlpSXFwVWdpQUkrVCtYVkZWSGlJaUlpSWpvWHd6bVJFUkVSRVFlZ01HY2lJaUlpTWdETUpnVEVSRVJFWGtBQm5NaUlpSWlJZy9BWUU1RVJFUkU1QUVZekltSWlJaUlQQUNET1JFUkVSR1JCMkF3SnlJaUlpTHlBQXptUkVSRVJFUWVnTUdjaUlpSWlNZ0RNSmdURVJFUkVYa0FCbk1pSWlJaUlnL0FZRTVFUkVSRTVBRVl6SW1JaUlpSVBBQ0RPUkVSRVJHUkIyQXdKeUlpSWlMeUFBem1SRVJFUkVRZWdNR2NpSWlJaU1nRE1KZ1RFUkVSRVhrQUJuTWlJaUlpSWcvQVlFNUVSRVJFNUFFWXpJbUlpSWlJUEFDRE9SRVJFUkdSQjJBd0p5SWlJaUx5QUF6bVJFUkVSRVFlZ01HY2lJaUlpTWdETUpnVEVSRVJFWGtBQm5NaUlpSWlJZy9BWUU1RVJFUkU1QUVZekltSWlJaUlQQUNET1JFUkVSR1JCMkF3SnlJaUlpTHlBQXptUkVSRVJFUWVnTUdjaUlpSWlNZ0RNSmdURVJFUkVYa0FCbk1pSWlJaUlnL0FZRTVFUkVSRTVBRVl6SW1JaUlpSVBBQ0RPUkVSRVJHUkIyQXdKeUlpSWlMeUFBem1SRVJFUkVRZWdNR2NpSWlJaU1nRE1KZ1RFUkVSRVhrQUJuTWlJaUlpSWc4Z3Erb09FQkhSM1VrMGFLQTl0ZzZHSzRkZ3lVaUFhTlJYZFplSXlBMEVoVGVrd1EyZ2ZPQS84TzA2Q29MU3I2cTdWRzBKb2lpS1ZkMEpJaUs2dXhoam81QzlZdzRVVGJ2QXU5MWd5R28xZzZEd3FlcHVFWkViaUVZZHpLblhvSS9lQ3VQMTR3Z1lzQUNLK3pwWGRiZXFCVUVRaEFLZk01Z1RFWkVyR1dPam9ONDJIYXJCSDBEUnVFTlZkNGVJS3BIeHhpbW90MDZCYXRCU0tKcDBxdXJ1ZUR3R2N5SWljaHZSb01HZFZmMFFNR2d4RkkwZXErcnVFRkVWTU40NGhleHRNeEh5eGk1T2F5bEY0V0RPaHorSmlNaGx0TWZXUWRHMEMwTTUwVDFNMGJnREZFMjdRSHRzWFZWM3BkcGhNQ2NpSXBjeFhEa0U3M2FEcTdvYlJGVEZ2TnNOaHVIS0wxWGRqV3FId1p5SWlGekdrcEVBV2ExbVZkME5JcXBpc2xyTllNbElxT3B1VkRzTTVrUkU1REtpVWMvVlY0Z0lnc0lIb2xGWDFkMm9kaGpNaVlpSWlJZzhBSU01RVJFUkVaRUhZREFuSWlJaUl2SUFET1pFUkVSRVJCNkF3WnlJaUlpSXlBTXdtQk1SRVJFUmVRQUdjeUlpSWlJaUQ4QmdUa1JFUkVUa0FSak1pWWlJaUlnOEFJTTVFUkVSRVpFSFlEQW5JaUlpSXZJQURPWkVSRVJFUkI2QXdaeUlpSWlJeUFNd21CTVJFUkVSZVFBR2N5SWlJaUlpRDhCZ1RrUkVSRVRrQVJqTWlZaUlpQXJKeU1pbzZpN1FQWWpCbklpSTdpbkxseS9INTU5L1h0WGRjRWluMDJIaHdvVll1SEJobWE0VFJkSGg2L0h4OGZqeHh4OUx2VjZqMFpTcG5pTVpHUmxZdkhneEZpOWVYS0YyVENZVGpFWmptYTdKeWNtcFVNMzhzck96OGZiYmIyUHMyTEhRYXJVdWE3YzRZOGFNd1pneFkyQTJtMTNXcHRGb1JIeDhmS25ueGNYRklUYzMxMlYxcWVKa1ZkMEJJaUtpMHFTbnArUGt5Wk00Y2VKRW1VTnJZZnYyN1VOQVFBREdqeDlmNU5peVpjdksxTmJVcVZQTDFRZXoyWXpidDI4aklTRUJDUWtKQ0FzTFE3ZHUzV0F5bVJBWkdRa0FtRDE3dGxOdC9mcnJyOWk0Y1NQZWYvOTkxSzVkMi82NjBXakU5T25Ua1pHUmdWcTFhdUh4eHg5M2VQMkpFeWV3ZE9sU3pKbzFDNDgrK21pcDlXN2Z2ZzJWU2dVZkg1OENyMnUxV3Z6eXl5OEFnQmt6WmpqVmQwZUdEeCtPek14TUhEeDRzTlJ6MVdvMTVzMmJoK1RrWkh6eXlTY0lDUWtwZDkwOC92NytNSmxNeU1yS3d0ZGZmNDF4NDhaVnVNMlM1QVZvcTlYcWt2Wk1KaE9tVEptQ3VMZzR6Sm8xQzUwN2QzWjRubHF0eG93Wk02QlFLTEJvMFNMVXIxL2ZKZldwWWhqTWlZakk0NGlpaU92WHIrUEVpUk00ZWZJa3JsMjdWaWwxRHh3NFVLYnpIUVZ6dlY2UHJLd3NaR1ZsSVRNekUrbnA2VWhQVDBkYVdocFNVMU54Ky9adHBLZW5GeGpsYnR1MkxicDE2MWF1UGtkSFJ5TXhNUkd6WjgvR3h4OS9ERjlmWHdDQVFxSEF1SEhqOFA3NzcyUDU4dVZvMGFJRmF0U29VZURhMjdkdlkrblNwZEJvTklpS2luSXFtRWRFUkNBaElRRnZ2dmttZXZmdVhhNCt1NHBLcFVKZ1lDRE9ueitQdVhQbjRxT1BQb0pTcWF4UW00SWdZT3pZc1pnOGVUSjI3dHlKUG4zNmxDdTBybHk1c2t6bnIxcTFDbEtwdE5UekhuamdBZlRxMWF2WTQzSzVITjI3ZDhmbHk1Y3hmLzU4ekprekIxMjdkaTF5M29jZmZvak16RXgwNnRRSllXRmhaZW9ydVErRE9SRVJlWndYWG5nQmQrN2NxWkxhOWV2WHgvcjE2MHM4WitUSWtVaE1UQ3p5ZWxSVUZONTk5MTJuNmlnVUN0U3RXeGNOR2pSQTgrYk55OVZYQUhqenpUY1JIeCtQeTVjdlk4bVNKWmczYng0RVFRQUFkTy9lSFljUEg4YkpreWV4Y3VWS3ZQZmVlL2JyTkJvTlpzK2VEWTFHZzRjZmZoaHZ2UEZHcWJWaVltSVFGeGNIQUdqWnNtVzUrK3hLVTZaTVFYeDhQSktUazNINThtVzBiZHUyd20yMmJOa1NYYnAwd2ZIangvSHBwNStXYTNyT25qMTd5blQrdm4zN25EcFByOWVYR013QllPREFnY2pPenNibXpadVJsWlZWNVBpMmJkdHc0c1FKdEc3ZEduUG16SUZFd3BuTm5vTEJuSWlJUEU1ZUtBOE5EVVhIamgyUm5KeU1VNmRPVlhHdlN0ZW9VU01BZ0xlM04xUXFGWUtEZ3hFVUZBUmZYMS83YVB5S0ZTdFF1M1p0QkFjSDJ3TjBSY2hrTXN5ZVBSdGp4NDdGaVJNbmNPTEVpUUxURjE1Ly9YVkVSMGNqSVNFQkdSa1pDQTRPQmdCODhNRUhTRXhNUklNR0RmRE9PKzg0TlZyN3d3OC9BTEFGMThxYytwQ1VsSVM1YytjV2V6d25Kd2R5dVJ3ZmYveHhzZWNVZDdNbGlpTCsvdnR2QUVERGhnM3QzNU5SbzBZaEtpb0swZEhSaUk2T1JydDI3Y3JVWjJlbTRnQkF6NTQ5QVFCNzkrNkZRcUVvVTQzODF4ZG41Y3FWeFk3ZXg4VEVvRStmUGtWZTc5eTVNK2JObTFmbXZsREZNWmdURVpISEdURmlCRHAzN293bVRab0FBTmFzV1ZQdVlIN2x5aFVzWGJxMHdHc2FqUVlqUjQ2MGY1NC90S1dtcG1MYXRHa2x0cG1hbXVydzlUcDE2amdNV0dxMTJoN01IM3Jvb1RMMTN4bWhvYUY0KysyM1lUS1ppc3dwcmxPbkRwWXRXNGI3Nzc4Zk10bS8vKzIvOXRwcnlNckt3c3laTStIbjUxZHFqWXNYTCtMa3laTUFnQUVEQnJpczcvdjM3OGYzMzM5di8xeXRWZ05BZ2UvUE8rKzg0L0FkaXNMS3M1S0tWcXZGbURGakFBQzdkdTJDdDdjM0FOczdKMDg4OFFRaUl5UHh4UmRmNEpGSEhuSEpqWlNyT1h1RGxQZjFjK2I4d2xPZXFQSXdtQk1Sa2NkNThjVVhYZGFXd1dBb0V1cXNWbXV4UWM5b05PTENoUXNsdGxuY0NocUNJSlJyMUxNODhnZlgvTDc1NXBzeXRUTno1c3dpcjYxZHU3Ykk5SVl2dnZqQy92c0ZDeFpnd1lJRnhiWloyaWd1OE8rb2JIWjJ0c1B2UmY3WEdqVnFWR1FFT2lJaUFzZVBIMGYzN3QweGE5YXNBc2R5YzNQaDVlVlZhaDlLTTJ6WU1QejY2NitJalkzRjRjT0gwYU5IRC9zeGk4VUN2VjVmNGszTnRtM2JuRjRCeU5ISWRXR09SdUZMbTNZRjJINWVlL2Z1RGFWUzZkVDVWSFVZekltSTZLN1dwazJiQW9HbVo4K2VDQWdJS0hZWndYcjE2cFY3am5sbGNtZjl3c3N2L3ZUVFQ3aDQ4U0lBUUtsVU9odzVGa1VSQm9NQkFKd0t4WGtQYVlhSGh5TThQQnlBYlVyS29FR0RJSXBpaVZOQkRoMDZoT1BIajZOMjdkcDQ2NjIzQ2h6THlzckNxRkdqMEtWTEY0d2JONjdJNmpFQWNQTGtTVFJ2M3R3K3JhYzRqUnMzeHBOUFBvbGF0V3Joc2NjZXM3OSs0c1FKckZxMUNxMWJ0OGIwNmRPTHZiNUpreWJvMjdkdmlUWHk1cUwzN3QzYnFlbEU1WkgzTGtSUVVKQmIyaWZYWVRBbklpS3F4cHlkeSt3TVJ5UGRLU2twV0xObURRRGcwVWNmeGNLRkN4MEc4OFRFUlBzby91N2R1OHRWUHlZbXB0ZzEyZk1rSnlmajAwOC9oVXdtdzZ4WnM0b0U3M1hyMWlFN094dHhjWEgyYVNuNTVlYm1JaUlpQWhhTEJkOTg4NDNENEo1ZjRkRjRBUER6ODBOcWFpb09IejZNWWNPR0ZUczlwRzNidHFVK2pKb1h6Tjk0NDQxeXY5dml6RHNVZ08xclY5cTVnd2NQeHRpeFk4dlZENm80Qm5NaW9udUpLRUkwNldIVlpjS3F5NEtvVjhPYWt3cHpXaXpNcWRkaFNZK0RPVE1Sc0xodXM1UHE1czZkTzZXdVoxNVZLOFpVTnBQSmhQZmZmeDg2blE3QndjR1lQbjI2VytkWm56MTd0c1RqUnFNUjgrZlBoMGFqd2NTSkU5R2lSWXNDeDArZlBvMzkrL2RERUFSTW5EalJZVjh2WDc0TWk4V0NrSkFRMUtwVnExeWJLN1ZxMVFxdFdyWEMrZlBuOGZYWFh4Y0o3ODRHNWZ5Y21jcVNwMSsvZnBnNGNhTDk4OUxtaldkbFpTRW5Kd2NCQVFGUXFWUWxuaHNZR09oMFA4ajFHTXlKaU80U29rRURTOVl0V0hOU1ljbEpoVFU3RmRhY0ZKaFRyc0dZZU9hZUR0dU9pS0tJMDZkUDQrREJnd1UyODlIcGRHVmV6OXdUakJneG9selhCUWNINDZPUFBuSjQ3TU1QUDhTbFM1ZnNLNytVRnVvcVFoUkZIRHQyelA2NVhxOHZNT0p0dFZxeGJOa3lYTHQyRGIxNjlVTGZ2bjJoMFdpZzFXcWgxV3FSbloyTlpjdVdRUlJGdlBEQ0M3ai8vdnNkMXNsN2ZxQlZxMVlWNnUvdzRjTXhZOFlNUkVaRzRxV1hYaW9Ramt0YTMvM2l4WXRJU0VnQUFEejg4TU1GTm9YS1R4UkY2UFY2aHlQNmhSOGdMbTNxMWFSSmszRHAwaVZNbURBQlR6MzFWSW5uVXRWaU1DY2lxaTVFS3l6cTI3QmtKTUtTbVFoTFJvTHRZK1pOV0RJU1lOVVZYYStZSE5QcGRIanBwWmVRa3BKaTM1QUhzQVVZUHo4L1BQbmtreVZlSHhrWjZYQ2sxWm1SVW1kSFV4MmRsMzl1L1B2dnYxL2cySzFidDV4cXR6Q2owV2ovZlY2YkVva0VlcjBlc2JHeGtFZ2ttRFZyRmxxM2JsMnU5cDExNGNLRkF1OUUvTi8vL1IvQ3dzSXdaY29VeU9WeVRKNDhHWmN1WFFJQUhENThHUHYzNzNmWVR2UG16Zkh5eXk4RHNEMmdXWGplOXZuejV3RlVQSmkzYTljT0R6endBSzVjdVlMTm16Y1hXTW5uN2JmZkxuSitUazRPdnZqaUN5UW1KcUp1M2JwNC9mWFgwYUZEQjRkdFg3bHlCWjkrK2lseWNuS3daTWtTaElhR2xydWY1ODZkdzZWTGw2QlVLb3V0UjU2RHdaeUl5TU9JWmlNc2QrSmhUb3UxVFMxSmkvM245emNnbW5JcnBROFNueUJJVkhVZzlhOEppWDh0U1B4clF1SmZFMUxmR2hCOEFpRW9mQ0RJbEJEa1hoQmtTa0R1QlVHbVFPcjhOcFhTdi9MUTYvWFl1M2N2QU5zcUZTa3BLZWpXclJ0R2p4NXRQNmUwQi9YeUZCZmM1WEo1c2RlWVRLWlN6eW50dlB4emtBdnYwdW5zWFBQejU4OWo5ZXJWdUhyMUtwUktKZnIxNitld1RXOXZieXhldkJoLy92a25Ibi84Y2FmYXJvaWZmdm9KUVVGQnNGcXQ5b2NWSXlNamtaaVlpQVVMRmlBME5OUWV6RTBtRS96OC9GQ2pSZzBFQndjakppWUdack1aUVVGQmlJaUlzQzhMdVhUcFVzaGtNa3lZTUFFK1BqNndXQ3k0ZlBreUFMamtSdVA1NTU5SFJFUUVEaDgrakJFalJqZ00wSG52d0d6YXRBbFdxeFd2dmZZYSt2ZnY3L0Q3ZS92MmJXellzQUdSa1pHUVNxVWxiaVJrTkJyTE5QM0ZZRENVZVpuTDhxNnRUdVhIWUU1RVZJVkVzeEhtbEw5Z1NvcUIrZVo1bUpMT3c1d2VCMWd0THE4bHEza2Y1UFhiUWxhckdhUkI5U0FOcWdlSnFnNGszaXBBdUh0My9sT3IxZGkrZlR0MjdkcUZuSndjQUxZVlFaWXVYWW9ISDN3UWFXbHA1Wm9UWE5qQmd3ZngwMDgvT1R4MjU4NGRQUC84ODFBcWxTWHVDS2xXcXpGNDhHQUFLTGF0OHJwNTh5YSsrT0lMUkVWRlFSQUVQUDMwMHhnNWNpUkNRa0tLdlNZa0pBUlBQZlVVL3Y3N2I0d2ZQNzdFOXZNL3RQbmYvLzYzMVA3ay8vTmxaV1VoTWpJU3ZYcjFRbFJVRkFCZzJiSmxtREZqQnE1Y3VZSTMzM3dUOCtiTlE1Y3VYZENrU1JQVXJGa1RYbDVlTUp2TldMeDRNY3htTTVSS0pTSWlJbEN6WmswQXRsSDF3NGNQUXlLUm9FK2ZQbmp3d1FkeC92eDU1T2JtUXFWU29XSERocVgyc1RTZE9uVkNhR2dvVWxKU3NHWExsZ0x6dmdIZzk5OS9SMFJFQkV3bUV4UUtCYnAyN1lyWTJGZ3NXTEFBV3EwV09wM09QaFZIcTlYQ2JEWkRvVkNnZi8vK0dESmtpUDNQNG9oRUlpbHhicmtvaXJoNTh5WUEyODk3clZxMTdNZHUzNzROczltTXdNQkErUHY3bDFpREtoZURPUkZSWmJGYVlFNkxoU2twQnFha0N6QW54Y0NVZk1WbGM3OEZMMy9JYWphRnJGWlR5R3JlQjJuTisyd2ZBK3ZlMWNHN05GRlJVZmExdmNQQ3dwQ1VsQVNsVW9rSEgzd1FnRzNuekpJQ1RsSlNFcXhXYTRWMnVzek50YjNUNFdpVkVIZXpXQ3o0L1BQUHNXZlBIbGdzRnJScDB3Ymp4bzFEMDZaTm5XNURGRVg3U0w0enluSXVBR3pmdmgxbXN4bFBQZldVUFpqNyt2cGkwYUpGbURkdkhzTER3OUdzV1RNMGE5Yk1mbzFPcDhQNzc3K1BVNmRPUVNhVFlkNjhlZmJ2YVh4OFBGYXNXQUVBZVBubGwrMnY1N1hkdm4xN2x6ekVLcEZJOE95enoyTHQyclhZdjM4L1huNzU1UUx6OEZ1M2JnMkZRZ0dUeVFTTHhZSno1ODRoSkNRRUtwVUsvdjcrdUg3OU9yUmFMUURiRXBNREJneEFlSGc0Z29PRGtaaVlpRW1USm1INjlPbW9XN2R1a2RveW1hell1ZVU2blE2TEZ5L0d6WnMzSVpGSU1HZk9ISFRzMk5GK2ZQZnUzZlpkVXYvdi8vN1BMWnRlVWZrd21CTVJ1WU1vd3BLWkFOTS9vK0NtcEJpWWIxMkNhTks3cEhtSlR5QmtkVnRDWHZjaHlNTmFRVmIzSVVoVmRRRVAzSm13cXRXcVZRc3RXN1pFZUhnNE9uWHFoS2VmZnJyQThhQ2dJSHZBaVk2T2hrUWl3Y01QUDJ3L1BtVElFR1JtWmxab1k1YXNMTnY4LzVKR0o5MUZyOWRqNTg2ZEFHeWI4blRwMHFYTWJUamE0S2V3L01zbGxtVUp4OHpNVEd6YnRnMTE2OVl0TXUvYno4L1A0UW81TjIvZXhMdnZ2b3VFaEFUN1NIbTdkdTBBMkhaMWZmZmRkNkhYNjlHbVRSc01HemJNZmwxZU1IZmxYT3Zldlh2anE2Kytnc0Znd0s1ZHUvRFNTeS9aajNsNWVXSEZpaFh3OWZWRmpSbzFJQWdDTkJvTmR1M2FoVzNidGtHcjFTSW9LQWg5Ky9aRi8vNzlDNFQ2QXdjTzROS2xTNWc4ZVRLV0xGbUNSbzBhT2RXZlgzLzlGVjk4OFFWU1VsS2dVQ2d3YmRxMEFxRWNBSjU5OWxuRXhzWmk3OTY5bURKbENwNTc3amtNR3phc3dQTVdWRFVZekltSVhNU1NlUlBHMk9Nd1hqOE9ZOXdKV1BWcWw3VXRxOUVZOHNZZG9HamNBZkw2YlJuQ3krQ1JSeDZ4aDdhU3FOVnF6Smd4QTNYcjFzWEdqUnRkMm9mazVHUUFxTkJEZlBrVnQrdW5JMWFyMWY3N2RldldZZDI2ZGFWZVU2dFdMU3hldkxoY2ZTdXIzYnQzSXpjM0Z3TUdESEJxRkh2ZnZuMVl2WG8xZERvZFZDb1Y1cytmYng4Uno4M054ZXpaczNIcjFpMkVob1ppMXF4WjlqYmo0dUtRa3BJQ2lVUlNaSDUrV1owNmRRcEtwUkp0MnJSQlFFQUFldlRvQWExVzYzQXVmbDZndm5YckZyWnQyNGI5Ky9jak56Y1hUWnMyeFd1dnZZYW5ubnJLUGljK3Y1RWpSeUlqSXdNSERoekEyMisvalNWTGxoUjR4eUEvczltTW8wZVA0c2NmZjhUVnExY0IySlpRbkRselpySFhUSm8wQ1FxRkF0dTNiOGVXTFZ1d2I5OCs5T3JWQ3oxNzlrU1RKazNLK1pXaGltSXdKeUlxSnpFM0c4YTRrekJjUHc1ajdIRllNaEpjMXJZMHVDRVVUVHBBMGJnakZJMGZnOFMvVnVrWGtVUE9UbG5JMjBtelRwMDZEbzhYdDdaNTN2emxrbHk1Y2dWQTZldE5PNnU4dTM0NmU1M0Y0dnBuSElwei8vMzNJekF3c05SNTZTa3BLVmk1Y2lWT256NE5BR2phdENubXpadG5uenR0TkJvUkVSR0JTNWN1d2QvZkg0c1dMU3F3cytlWk0yY0EySllhOVBQenExQ2ZqeDQ5aWdNSERxQnYzNzZZTkdrU0prK2U3UERuTEQ0K0h1Zk9uY1BSbzBkeDRjSUZDSUtBVHAwNllkQ2dRV2pac2lXTVJpTzBXaTMwZWozMGVqMTBPaDEwT2gzMGVqMjBXaTBhTjI0TVgxOWY1T1RrWVByMDZmamdndzhLaE9ZclY2NGdNaklTUjQ0Y1FVWkdCZ0RiRktDQkF3ZmkyMisveGVUSms0dDlwdUdaWjU2QjFXckZuRGx6c0diTkdxU2xwV0hyMXEzWXVuVXJhdFdxaFJZdFdtREFnQUZvMmJKbGhiNVdWRFlNNWtSRXpyS1lZYng1RHNicngyQzhmaHltcFBPQWFDMzlPaWRJZytwRDBiZ0RGRTA2UU42NEE2UUJqdGMySnZlSmpZMEZnR0xuWGhlM3R2a2pqenhTWWpDM1dxMDRjZUlFQUtCTkc5ZXNXbE9XcVNJYWpRWURCdzRzODNXVnBWMjdkbmo5OWRlaFZDb2RIdGZwZFBqdXUrL3c0NDgvd21nMFFoQUU5T3ZYRDYrOTlwcDl4UkNkVG9lNWMrY2lKaVlHQ29VQzc3MzNYcEdib0VHREJxRlpzMllGbG9jc3I3UzBOQUN3M3hRVWQvTzNldlZxUkVkSDJ6LzM4dkxDNWN1WE1YdjJiT1RtNXBhNHk2a2dDUER5OG9LM3R6ZDhmSHlRbHBhR2FkT21ZZm55NVdqUW9BSCsrT01Qekp3NTAzNStXRmdZbm4zMldmc2E2cHMyYlhKcVJaVW5ubmdDblR0M3hvRURCN0JyMXk3RXhjVWhOVFVWV3EwV0V5Wk1LUDJMUVM3RllFNUVWQUp6K2cwWXIvMW1tNkp5NHhSRW84NGw3UW95SlJUTkhvZXl4WCtnYU5MUk5qV0Y3QXF2eVozM2dKeWpZNFVmakZ1N2RpMTI3ZHFGZ1FNSDR0VlhYM1c2NXErLy9nckFOazNoMVZkZkxiTCtkWGxEN1o0OWU1Q1NrZ0kvUHorMGI5KytYRzNjeldReUdicDM3MTdzOFJzM2JtRDM3dDB3R28wSURRM0ZXMis5VmVEcm1KS1NnbmZlZVFkeGNYRUFiRGRDcWFtcFJSNW9GQVNoMUJ1amtvSnlmbm1yblpRMjczdmN1SEg0NElNUDdBOTgrdm41d2NmSHh4NjI4ejdPbmowYkVva0U2OWV2aDdlM043eTl2U0dYeSsxVFhFUlJ4QWNmZklEVHAwL2IzODFvMzc0OWV2WHFCWWxFZ3YvODV6OEZsbi9NdThuTXZ4SkxTZVJ5T2ZyMDZZTStmZm9nUGo0ZXYvLytPMEpDUWhBVUZPVFU5ZVE2RE9aRVJJV1lVNi9EY0hFZmNpLzhESFBxTlplMUt5aThvV3plSGNxSG5vYXkrWk1RRkVWMzlDT2JrbmF4TEh5c2NHRGV1WE1uY25OenNYMzdkcWVEZVVwS2luMnFRWHg4UE5hc1dZUFhYMys5N0IwdjVNOC8vOFNhTldzQTJCNGlMVzVVbUlyMzBFTVBZY1dLRlRoNjlHaVJyK0daTTJld2NPRkNaR2RudzkvZkg1MDdkOGIrL2Z1eGFORWlwS1NrNFBubm55KzFmUzh2THdpQ0FGRVVrWjZlamdZTkdwUjRma1pHQnRMVDB3RVUvKzVLbmthTkdtSFZxbFVRUlJHSER4L0dqei8raUZtelpxRmV2WG9Penc4TEN3TmdtNkl5Wjg0YzlPclZDME9HRElGS3BjS1VLVk9RbHBaV0lHeFBtVExGWVR0NW8vVEZ6Uzh2cmMvT1BtaEtyc2RnVGtRRXdKeDZEYmtYZm9iaDRqNllVNis3ckYzQnl4L0srNStDMTBPOW9HamFGWUxjeTJWdGsyUDkrdlhEcmwyNzBMOS9mNmV2V2JkdUhVUlJ4SXN2dm9qcjE2OWorL2J0a0VxbEJUWWZLcXVqUjQ5aTZkS2xNQnFOZU9paGh6QjA2TkJ5dDFVUnpvNENlN0tHRFJzV1dPM0VZREJnM2JwMTJMRmpCMFJSUkZoWUdCWXVYSWl3c0RDRWhZVmgvZnIxV0xkdUhaS1RrL0htbTIrV3VCNjNUQ1pEelpvMWtacWFpblhyMW1IeTVNa0lEQXdzY3A0b2lraE9Uc2FubjM0S1VSVFJxRkdqRXRjWnovUDc3Ny9qeXkrL3hMVnIxNkJVS25IdTNMbGlnM2tlazhtRWtKQVFiTm15eGY2elBIVG9VS2RHd05QUzByQmx5eFlBUUxkdTNVbzluendMZ3prUjNadEUwUmJHTC80TXc0VjlNS2ZGdXF4cGlVOGdsQzE2UXZsZ0x5anU2d1JCV3ZKT2oxUlVSZVpDanhrekJtUEdqSEY0N1BwMTIwMVgvcm0zWjg2Y3daRWpSNkJTcVJBZUhnNEFtRDU5T3JadTNZcFRwMDVCcDdOTlg5THBkUER5OHJLSFBLdlZDcFBKQkpQSkJLUFJDRDgvUHlnVUN1aDBPcXhkdXhhN2QrOEdZQnUxWExCZ1FhVnMxbUkybTVHZW5nNlZTbVZmTS8yUFAvNEFBQVFFQkpTcHJiTHVMSmxmV1Rac0t1djMrdmp4NDFpelpnMXUzNzROd0JZK0owK2ViSCtnODRVWFhvQ1hseGMrKyt3ejdOMjdGMWxaV1pnMWExYUo4NjM3OWV1SHRXdlhJaW9xQ2xGUlVRNi9WNklvMm05eUJFRW9jS05RbU5WcVJWUlVGTDc3N2p2ODlkZGZFQVFCUFhyMHdPalJvNHNzbVhudTNEa0FLUEJBYXF0V3JiQjY5V29jUEhnUUd6WnN3UGZmZjQ4OWUvWWdQRHdjenozM1hMSHI0Y2ZFeEdEcDBxVlFxOVY0NUpGSEtyejZERlUrQm5NaXVuZmtoZkVMKzJ3ajQybHhMbXRha01xaGZPZ1plRDh5Q0lyR0hRQ0p0UFNMcUZJY1BYb1VDeGN1QlBEdjBvRjVLMXRjdjM0ZDc3MzNIZ0JnL1BqeDhQR3hUUy82NktPUDhOVlhYMkhidG0wd0dBd0FVT0lJdkV3bXcvZmZmNC9rNUdSTW16WU5kKzdjQVdBTGpWT21US20wallXTVJxTTlNQXFDQUpsTVp0L3NwMjNidG1WcVN4QUVqNXBqZk83Y09Yejk5ZGVJaVlrQllGdDlaT3pZc2ZhSEhmTWJPSEFncEZJcFB2bmtFeHcvZmh3elpzekF3b1VMaS8wK2hJZUhReUtSWU4rK2ZmWmRNUjN4OWZWRm8wYU5NR1RJRUhUdTNMbll2cTVZc1FMNzl1MERZSHM0ZU9USWtiai8vdnNCMkpaQlRFNU90ditzcWRXMlpWWHpyNTBQd0w0N2E5ZXVYZkhWVjE5aHg0NGQrUExMTCtIdDdZM25ubnV1d0xsWHJsekJ0OTkrYTMvSXVFV0xGcGc3ZDI2eC9TUFB4V0JPUkhjOXEvWU85R2UySWZmc2p5NE40NEJ0bTN2djlrUGcxWFlBSkQ2ZUUyTG9YdzBhTklCRUlvRkVJb0czdHplYU5HbGlueisrYTljdWFMVmFEQnMyREQxNjlMQmZJNVBKTUhMa1NEei8vUE00ZHV3WUxsMjZoTFMwTkdSbVpzSm9OTnBIeWdGYmdHclhyaDBDQWdMZzcrK1BsaTFiNG84Ly9zQ1lNV1BLUGVKY1hqNCtQcWhSb3didTNMbGozNjNUeDhjSGJkdTJMZk1LRzNLNTNENGxvcXJ0MmJNSEsxZXV0SC8rNUpOUFl2ejQ4UVdXUXl5c1g3OStBSUJQUHZrRVFVRkI4UElxZmhxWlJDSkJlSGk0L1IyVGlucmxsVmVRbVptSm9VT0hGbGx1c0VHREJyaDU4eWJVYWpVRVFVQmdZQ0FlZSt3eHZQYmFhdzdiOHZIeHdiaHg0OUNyVnkvOC9QUFA5aFYyOG56KytlZll0bTBiQU52UGJYaDRPRjUrK1dXSGE2T1Q1eFBFdTJIeUdSRlJZYUlWeHJnVDBQK3hCYm1YRDdwczIzdkF0cUtLc21WditMUWZDbm1EUjdqUlR6NHBjNXNqOUwyclZkMk5Na2xLU2tMZHVuVmRza1U3WUJ1MTFtZzBKWWJHeXBBMzlhSXlwdEM0VXQ1T3EvbW51SWlpaU1XTEZ5TWpJd01qUjQ1RWl4WXRuRzd2MkxGajZOQ2hBK1J5ejVwU2xuOWFURVdvMVdwTW1EQUJiZHEwd2ZEaHc0dXNVbFNjQVFNR3dHS3gyS2RjdVVOMS9QZWdzZ21GZmdBWXpJbm9ybUxWcEVGL1podjBmM3dQUytaTmw3WXRDMjBPNy9aRDRkV21IeVRlcXRJdnVBZnhQMkp5RjFFVVhYYnpkTGV4V0N4Rmx2ZjBCUHozb0hTRmd6bmY1eUNpNmsrMHdoaDdITHJUMzhOdzVSZkE2cnBkQ3dXNUY3eGE5WUYzKzZHUTEydkQwWEdpS3NKUVhqeFBET1ZVUGd6bVJGUnRXWE5Tb1kvZUNuMzBEN0JrSmJtMGJZbTNDdDRkWG9SUHA1YzVkNXlJaUNvRmd6a1JWVHVtbTM5Qys5c1hMaDhkQndDSmZ5MzRkaGtGNy9aRElDaDlYZG8yRVJGUlNSak1pYWg2RUVVWXJoMkY3cmYvd1JoLzJ1WE5TMnMwZ20vWE1mQnEweCtDclBqMWpvbUlpTnlGd1p5SVBKdkZqTnp6ZTZBOXRoYm1GTmMvUkNTdjJ4SyszY1pDMmVJL1hIdWNpSWlxRklNNUVYa2swYWlEL284dDBFVnRnRVY5MitYdEs1cDBnbSszc1ZBMDZjUUhPb21JeUNNd21CT1JSN0ZxN3h0bmxzVUFBQ0FBU1VSQlZFQjNjaFAwcHpiQnFsZTd2SDE1dy9idzd6VVY4dm9QbDM0eUVSRlJKV0l3SnlLUFlNbThDZDJ4ZGRDZjJRclJiSEI1KzdMUTV2RHJPUVhLNWs5d2hKeUlpRHdTZ3prUlZTbXJKaDNheUUraCsrTjdsKzdPbVVjYVVCdSsvM2tMM20zNmN3NDVFUkY1TkFaeklxb1NZbTRPdE1mWFFSZTFBYUpSNy9MMkpkNHErSFliQis4T3d5SEl2VnplUGhFUmthc3htQk5ScFJKTnVkRC8vaTIwdjM3dWxqbmtna3dCbjA0ajRQUDRhNUI0cTF6ZVBoRVJrYnN3bUJOUjViQmFvRCs3RGRyRG44Q1NuZXo2OWdVQjNnOC9COStuM29SVVZjZjE3Uk1SRWJrWmd6a1J1WmNvd25EcEFEU0hsc09jZnNNdEplUjFXOEsvMzN6SXcxcTZwWDF5bnFEd2htalVRVkQ0VkhWWGlLZ0s4ZCtCOG1Fd0p5SzNNY2FkaE9iQU1waVN6cnVsZlVIcEI3K2Uvd2VmUjUvbmc1MGVRaHJjQU9iVWE1RFhhMVBWWFNHaUttUk92UVpwY0lPcTdrYTF3MkJPUkM1blVkOUN6cjVGTUZ6Yzc3WWFYcTM2d0wvM0xFajhhN3F0QnBXZDhvSC9RQis5bGNHYzZCNm5qOTRLNVFNOXFyb2IxUTZET1JHNWpHZ3hRWGQ4UGJTUm4wRTB1WDZsRlFDUUJqZEVRTDhJS083cjRwYjJxV0o4dTQ3Q25WWDlZTHh4Q29yR0hhcTZPMFJVQll3M1RzRVlleHdoRTNaWGRWZXFIVUVVUmJHcU8wRkUxWjh4OWpoeTlzeDMyenh5UVNxSFQ3ZHg4TzMyR2dTWjBpMDF5RFdNc1ZGUWI1c08xZUFQR002SjdqSEdHNmVnM2pvRnFrRkxvV2pTcWFxNzQvRUVvZUNPZHd6bVJGUWhsdXhrYVBZdFF1NkZmVVdPaVFCY3NjZW00cjdPQ09nYkFXbU5SaTVvalNxRE1UWUsyVHZtUU5HMEM3emJEWWFzVmpNK0NFWjBseEtOT3BoVHIwRWZ2UlhHNjhjUk1IQWhRN21UR015SnlDVkVpd202cUMraGpWemxsZzJDQUVEdzhrZEFuN253YXRNZkVGd1I4YWt5aVFZTnRNZld3WERsRjFneUVpQWFkVlhkSlNKeUEwSGhBMmx3QXlnZjZBSGZycU1nS1AycXVrdlZCb001RVZXWU1lNEVjdmJNZ3prdHptMDFGUGQxUnNEQVJWeVRuSWlJN2xxRmd6a2YvaVFpcDFsMVdjaloreDV5WTl6M1FJOGc5NEpmcitud2Vld0ZRSkM0clE0UkVaR25ZVEFuSXFjWUxoOUM5cTUzWU5Xa3U2Mkd2SDVicUFZdGhUU2trZHRxRUJFUmVTb0djeUlxa1ZXdlJzN2VCY2o5YzZmN2lraGw4SHRxRW55N2p1WkdRVVJFZE05aU1DZWlZaG4rT29Mc25YTmd6VWx6U1h1T1ZtbVJoVGFIYXZBSGtOVit3Q1UxaUlpSXFpc0djeUlxUXN6TlJzNVA3ME4vZHB0TDJ5MzQ2TGtFdm8rUGdXLzNpUkJrQ3BmV0lTSWlxbzRZekltb0FPUDEzNUM5ZlRZczJjbHVxeUh4cXdIVmtPVlFOTzdvdGhwRVJFVFZEWU01RVFHd3JUbWQ4L05pNlAvWTR0WTZpc1lkb0JxeUhCSy9tbTZ0UTBSRVZOMHdtQk1SVElubm9ONHlHWmFzSkxmVzhYMWlQUHllZXBNUGVCSVJFVG5BWUU1MEx4T3QwQjNmZ0p5REh3QldpOXZLU0h3Q0VURG9BeWliZDNOYkRTSWlvdXFPd1p6b0htWFZaU0o3MjNRWS9vcDBheDE1L1llaEdycUNPM2dTRVJHVmdzR2M2QjVrL1BzUHFMZE1oalU3eGExMWZMcThDditlVXdFcC82a2hJaUlxRGYrM0pMcVhpRlpvai80UG1zTXIzVHAxUmZEeWgycmdZaWdmN09tMkdrUkVSSGNiQm5PaWU0UlZrdzcxMXFrd3hoNTNheDFaelNZSWZIRU5wTUVOM1ZxSGlJam9ic05nVG5RUE1NYWRoUHFILzROVjQ1b2RQSXVqYU5ZTmdVTStndURsNzlZNlJFUkVkeU1HYzZLN21TaENlM1FOTkw5OEJJaWlXMHY1ZEg0Ri9yMm1jeWxFSWlLaWNtSXdKN3BMaVNZOXNyZlBSTzc1bjl4YlNDSkZRTC81OEc0WDd0NDZSRVJFZHprR2M2SzdrRVY5Rytwdlg0ZnAxa1czMXBINEJFTDF3aW9vR2ozbTFqcEVSRVQzQWdaem9ydU1LZkVzc3I2ZEFLc20zYTExWkxXYUlmREYxWkFHMVhkckhTSWlvbnNGZ3puUlhVUi9kaHR5ZHM2RmFERzV0WTd5L2llaENsOE9RZW5uMWpwRVJFVDNFZ1p6b3J1QjFZS2MvVXVoaTlyZzlsSStuVitGZjY5cGZNaVRpSWpJeFJqTWlhbzVxMTROOVpiSk1GNC81dlphL3MvTWhFK1hWOTFlaDRpSTZGN0VZRTVValZuUzQ1SDV6V3V3cE1lN3Q1QlVCdFZ6UytEVitsbjMxaUVpSXJxSE1aZ1RWVk9tbTM4aTYrc3hzT3F5M0ZwSFVQZ2djTmluVU56WHhhMTFpSWlJN25VTTVrVFZrT0d2STFCL1B3bWlLZGV0ZFNTK3dRaDhlUzNrZFZ1NnRRNFJFUkV4bUJOVk8vcm9INUM5NngzQWFuRnJIV2xRZlFTOXNoN1M0SVp1clVORVJFUTJET1pFMVlVb1FodjVLVFNIUDNaN0tYbmRoeEQ0MGhlUStOVndleTBpSWlLeVlUQW5xZzZzRm1UdmpvRCtqKy9kWGtweFgyY0V2dkFwQktXdjIyc1JFUkhSdnhqTWlUeWNhTkpEdmVWdEdLNzg0dlpheWdlZmhtcklSeENrY3JmWElpSWlvb0lZeklrOG1GV1hoYXhOWTJGS1BPdjJXbDZ0K2tBMStBTnVIRVJFUkZSRkdNeUpQSlExSncyWkcxNkdPUzNXN2JXODJnNkFhdUFpaG5JaUlxSXF4R0JPNUlFczZ0dklYUDh5TEJsL3U3MldkN3R3QlBTYnoxQk9SRVJVeFJqTWlUeU1KU3NKbWV0ZmdpWHpwdHRyZVQ4MkRBRjkzd0VFaWR0ckVSRVJVY2tZeklrOGlDWGpiOXRJdWZxMjIydjVkQm9CLzk2ekFFRndleTBpSWlJcUhZTTVrWWN3cDhVaGM4UExzT2FrdXIyV2I5ZlI4SHQ2S2tNNUVSR1JCMkV3Si9JQTVwU3J5Tnd3QWxidEhiZlg4bjN5ZGZnOU5ZbWhuSWlJeU1Nd21CTlZNZlB0eThqOGNnU3N1aXo3YXlJQWQ4Um0zeWZHd2EvSFcyNW9tWWlJaUNxS3daeW9DcG1TTGlCcjQ2dXc2dFVGWG5kSEtQZnBOQUorUFNhN29XVWlJaUp5QlFaem9pcGlUdjRMbVYrK0FqRTMyKzIxdk51RjgwRlBJaUlpRDhjMTBvaXFnQ1U5dnRKQ3VWZnJ2cloxeWhuS2lZaUlQQnFET1ZFbHMyUWwyZWFVVjhLRG5zb1cvNEhxdWFYY1BJaUlpS2dhWURBbnFrUldUUm95Tjd4U0tldVVLNXAyaFdySUNrREtHV3RFUkVUVkFZTTVVU1d4NnRYSS9QSlZXREwrZG5zdGVjUDJDQnoyS1FTWnd1MjFpSWlJeURVWXpJa3FnV2pRSW12alNKaFRycnE5bGp5c0pZSmUraDhFdWJmYmF4RVJFWkhyOEQxdUlqY1RUYm5JMmpRV3BxVHpicThscTlFWWdTK3ZoNkQwYzNzdG90SllUU0xTTCt1UmsyaUVVV09CMVN4V2RaZUl5QTBrTWdFS1B5bjg2eXRRbzRVM0pISXVObEJlZ2lpSy9KZVN5RjBzWm1SOU94NkdxNys2dlpURXJ5YUN4MjZCTkRETTdiV0lTcU5OTmlIcFZBNzhhaXNRZEo4WGxJRlNTR1Q4ejVyb2JtUTFpekJrV1pBWm13dE5zaEZoSGZ6aFcxdGUxZDJxRmdTaDRKSnBET1pFN2lLS3lONHhDL296UDdxOWxLRDBSZkNvYnlHcjA4THR0WWhLbzAwMkllbEVEc0k2KzhNM2xQODVFOTFMdENrbUpFWGxJS3dUdzdrekNnZHp6akVuY2hQTmtWV1ZFc29obFNGdzJHY001ZVFSckNZUlNhZHlFTmFGb1p6b1h1UWJLa2RZWjM4a25jcUIxY1N4MzdKaU1DZHlBLzJacmRBZSthUlNhcW1lV3dwRmswNlZVb3VvTk9tWDlmQ3JyWUJ2TFlaeW9udVZiNmdjZnJVVlNMK3NyK3F1VkRzTTVrUXVacngyRk5rNzUxWktMZjluWnNDcmRkOUtxVVhrakp4RUk0THU4NnJxYmhCUkZRdTZ6d3M1TjQxVjNZMXFoOEdjeUlYTXR5OGg2N3MzQWF2RjdiVjhPcjhLbnk0ajNWNkhxQ3lNR2d1VWdkeHBsdWhlcHd5VXdwamovdjhMN3pZTTVrUXVZc2xLUXVaWFl5QWFkVzZ2NWRYcXYvQi9acnJiNnhDVmxkVXNjdlVWSW9KRUpuQ0oxSEpnTUNkeUFhdGVqYXl2UnNPcVNYTjdMWG5EZGdoNGJpa2c4Szh2RVJIUjNZVC9zeE5Wa0dneFFmM3RCSmpUWXQxZVN4cFVENEhEUG9NZ1U3aTlGaEVSRVZVdUJuT2lpaEJGNU95WkQyUDg3MjR2SlNqOUVQamkveUR4Q1hKN0xTSWlJcXA4RE9aRUZhQTcvUzMwZjN6di9rS0NCSUhQcjRTc1ZsUDMxeUlpSXFJcXdXQk9WRTdHdUpQSTJidWdVbXI1OTVrRFJkUEhLNlVXRVJFUlZRMEdjNkp5c0dRa1FQM2R4TXBaRnZHeDRmRHA4S0xiNnhBUkVWSFZZakFuS2lQUm9FSFdOK05nMWF2ZFhrdlJ0Q3Y4Kzh4eGV4MGlJaUtxZWd6bVJHVWhXcUhlT2dYbTFPdHVMeVdyMlFTQlExY0FFbTdXUWtSRWRDOWdNQ2NxQTgwdksyQzRjdGp0ZFFTdkFBUyt1QWFDVjREYmF4RVJFWkZuWURBbmNwTGgwZ0ZvZjEzdC9rS0NBRlg0aDVBR04zUi9MU0lpSXZJWURPWkVUckRjaVlkNjI0eEtxZVhYZlNLVXpaK29sRnBFUkVUa09Sak1pVW9obW5LUjlkMUVpQWFOMjJzcEgzZ0t2aysrN3ZZNlJFUkU1SGtZeklsS2tiTm5Qc3pKZjdtOWpqU2tFVlNEbGdFQy8xb1NFUkhkaTVnQWlFcWdQN01WK2pOYjNWNUhVSGdqOElWVkVMejgzVjZMaUlpSVBCT0RPVkV4ek1sWGtMTjdYcVhVQ2hpNENMTFE1cFZTaTRpSWlEd1Rnem1SQTJKdURySTJUNFJvTnJpOWxrL1hVZkJxK1YrMzF5RWlJaUxQeG1CT1ZKZ29RcjFqRml3WmY3dTlsTHhoZS9qM25PTDJPa1JFUk9UNUdNeUpDdEZIYjRIaDRuNjMxNUY0cTZBSy81QTdleEpWZ2Vqb2FDUWxKVlZaZlZFVWNlSENCVnk0Y01IaDhieGpvaWc2M2Vabm4zMkd6WnMzbDNyZXJWdTNzR3ZYTHFTa3BEamRkbUdEQmczQ3l5Ky9YTzdyeXlzNk9ob0hEaHpBbFN0WEtyMjJPNW5OWmh3NWNnUkhqaHdwOEQyUGo0K0gyV3gydXAxZmZ2a0Z2L3p5QzB3bWt6dTZTWlZBVnRVZElQSWs1clE0NVB5MHNGSnFCUXhjQkttcVRxWFVJcXFPVWxOVHNXZlBIcHc1Y3daSlNVbkl6YzFGWUdBZ1dyVnFoY0dEQjZONTgvSTlseUdLSWhZdlhveXNyQ3hzM0xnUmRldldkV20vYjl5NGdjOC8veHpqeDQ5SDQ4YU5IWjVqTXBrd2VmSmtBTURCZ3dlTEhNODd0bmZ2WGlnVUNxZnFidCsrSGZYcjE4Y0xMN3hRNG5sUlVWRllzMllOVWxOVE1YcjBhS2ZhTGt5aitYZjUyTzNidDJQMzd0M2xhZ2NBMXE5Zjc5UjVPcDBPRVJFUnlNM054Zno1ODh0ZHJ5VC8vYTl0V3VHR0RSc1FHaHBxZi8zMjdkc1lOV29VQU9Dbm4zNXllVjJUeVlUMzMzOGZBTkNsU3hjb0ZBcWtwS1JnOHVUSkNBb0t3cVJKazlDbVRadFMyMW04ZURFQW9IMzc5bENwVkdYcVEzUjBORnExYXVYMHp4dTVCNE01MFQ5RXN4SHFIOTZHYU1wMWV5MmZ4NFpEMmVJL2JxOURWRjE5OWRWWDJMeDVjNUhSd3ZUMGRCdzVjZ1MvL3ZvckprNmNpTDU5KzVhNTdjdVhMeU1yS3d0Tm1qU3hoL0lCQXdaQXE5V1d1UzFIb1hyUG5qMDRlL1lzNXN5WmcxV3JWaUVvS0tqTTdicVNLSXJJemMyRnQ3YzNBT0RNbVRNQTRGVFFBNENGQ3hkQ3BWTGhqVGZlY0hnOEt5c0xpWW1KcnVsc0NRNGZQb3pjM0Z6VXFGRURIVHAwY0V1TjRrYWFSVkYwNnlpMFVxa3NVQXNBUWtKQzBLZFBIMnpac2dWVHAwNUYvLzc5TVhyMDZBTG51b0pPcDhObm4zMkcvZnYzbzJmUG5wZzJiWnBMMjZleVlUQW4rb2ZtMEhLWWIxOXlleDFaYUhQNFBUUGQ3WFdJcWl1THhZS3Z2LzRhQU5DNWMyZjA2TkVERFJvMGdNbGtRa3hNRERadDJnU05Sb05QUHZrRXpabzF3LzMzMzErbTlrK2VQQWtBZVBMSko0c2NxMSsvdmxOdEpDVWx3V3ExT2p6MjJtdXZJU1ltQnZIeDhYajMzWGV4ZlBseXlHUlY5OS90amgwN3NIMzdkc3lkT3hlTkd6ZEdURXdNNUhJNVdyVnE1ZFQxa1pHUkNBME5MVGFZdi9ycXEzajExVmNkSHV2WnN5ZUNnb0t3WmN1V2N2Yy9UOTVJOVRQUFBBT0o1TzZhaVN1UlNDQ1R5V0EybTJFMm02RlVLaUdUeVRCNjlHaDA2TkFCQ3hZc3dPN2R1OUc5ZTNjOCtPQ0RMcXQ3NnRRcGZQenh4MGhOVFlVZ0NQRDM5NGZGWW9GVXlpbVdWWVhCbkFpQU1mWTRkTWVkZXp1MUlnUzVGMVJEVjBLUWU3bTlGbEYxRmh3Y2pKa3paNkp0MjdZRlhtL1dyQm5hdEdtRENSTW13R3ExWXV2V3JaZzllN2JUN1lxaWlNaklTQWlDNERDWU96dXRZdENnUWNqT3puWjRUS2xVWXM2Y09SZy9mand1WDc2TXp6Ly9IQk1uVG5TNmo4NGFPWEpra2RkdTM3NXRmOTNIeHdkejVzekIrdlhySVpWS0VSQVFnTE5uejhKZ01LQjkrL2J3OHZLc2Y0ZW1UWnVHczJmUGxucmVwazJic0duVEpxZmJkZlN1aGlmeTh2S0NScU1wOGk1UnExYXRzSHIxYXB3L2Y5NWxvVHdoSVFHclY2L0c2ZE9uQVFCMTY5YkZsQ2xUbkw1WkkvZGhNS2Q3bmxXYkFmV1BsZlBXblgrZnVaRFZ2SzlTYWhGVlZ4S0pCQ3RYcmtUdDJyVWRIbS9hdENrZWZ2aGhSRWRINC96NTgyVnErODgvLzhUdDI3ZlJ0bTFiMUtuanZtYzhHalpzaU9IRGgrUExMNy9FN3QyNzBhdFhMOVN2WHgvOSt2VXJjbTdQbmoyTGJhZFBuejRGUHM4Zk1oMU5IekdiemZiWGZYeDg4T0dISHlJM054ZHo1ODVGYUdnb3Z2bm1Hd0RBbFN0WEhBYjdQRzNhdE1Ha1NaTksva082bUxlM04zeDlmUjBlMCt2MXNGcXRrTXZsMVdvT2RFbmYyK0lNSGp5NDFIUGVlKzg5ZE96WXNjeHQzNzU5Rzk5Ly96MSsvdmxuV0N3V3lPVnlEQjQ4R01PR0RmTzRHN1Y3RllNNTNkdEVFZGs3WnNPYWsrYjJVbDR0L3d2dlIwci9CNWZvWGljSVFyR2hQRS85K3ZVUkhSME50VnBkcHJiMzdkc0h3RFlkd3QyR0RoMktHemR1WU1DQUFXamV2RGtNQm9OOXFvd29pcmg1OHlZQXg5Tm44c0oxdlhyMUlBaUN3L1lMandUMzdOa1Q5ZXZYdDQvNmI5eTRFWnMyYlVKNGVEaTZkZXNHaThXQ3FLZ29BTGFITi9NL3dGbVlxeCtJZGNhOGVZNDNkTk5xdFhqaGhSZWcxK3Z4emp2dmxDdVE1cmQzNzE3czNyMGJ5NVl0Zzc5L3hYZGJWcXZWMkxScEUvcjA2WU5HalJvNVBLZEdqUnFsdG1PMVdwR1JrUUdKUklMZzRPQVN6eTNyUFBOcjE2NWg2OWF0aUl5TXRFL0I2dHExSzhhT0hWdnEzeldxWE5VK21Pc3NSdXk4ZVJxLzM3bU81TndzNUZxNFJCQ1ZVWVA3Ykw4cXc3RVBLNmRPRmZPU3lsSGJLeENQaFRSRi8zcVB3a2RhZlVhNHFIcklleEN2TEtOOEdSa1orTzIzM3dBQWp6Lyt1RnY2bFo5TUpzT2NPWFBzbnl1VlNudG9OaGdNOWdkWEhVMmZ5UnRwWGJObVRibEdpRStmUG8xdnZ2a0dIVHAwd0pneFl3RFlIdnBVcTlYMk9jdjU5ZTNiRnlxVnlqNmlYbFl2dnZoaXNjc3ZabVptT2h3NXJsR2pobFBMTys3YnR3OTZ2UjUxNjlaMXlVT2ZrWkdSaUkyTnhZRURCekJvMEtBS3QzZjQ4R0hzMkxFRGYvenhCelpzMk9Ed25JMGJONWI2ZlV4TlRjWHc0Y01SSEJ6czFOZWxOQnFOQmdjUEhzVFBQLytNdUxnNEFMYWIzbzRkTytMRkYxOHM4N01aVkRtcWRURC9NK3R2ZkhwMVA5SU1qdWY1RVZIVnlMV1lFSzlOUTd3MkRVZFNMbUpDODE1b0U5aXdxcnRGZDVIcjE2OERzRTFyY2RZUFAveGdEL1NlTWgyaXVOSHdraVFtSnVMZGQ5OTFlQ3h2am5sYVdocEVVY1NOR3pjd2F0UW9yRisvSG52MzdnVUFkT3JVcWNBMXVibTVNQmdNQ0F3TUxQc2ZvSkRDby8rSmlZbVFTQ1FJQ3dzcjhyb3pSRkhFenAwN0FkaFd6aW5QMTZ1d1o1NTVCdWZPbmNQZXZYdGRFc3p6M3JubzFhdFhoZHJKdThuVTZYUVY3aE5nbS82emJ0MDZHQXdHS0pWS2RPdldEWU1IRDBhVEprMWMwajY1UjdVTjVuOW0vWTJJOHo5VWRUZUlxQlJwaG14RW5QOEI4MW9OUWV2QUJsWGRuWHVHS0FLaVJZUm9CVVRyUHg4dC8zNjBtRVZZalNJc1JoRVdveFZXayszM1ZwTUlxL21mWHhZUnNQN1RsclZRVy85OFJLSFhLa05DUWdLdVhyMEt3UG1SYjdWYTdkUmEyK1daRTV6SFpESVZXWjNFeThzTGE5ZXVMWGViamhpTnhtS0RiZjQ1NW9CdEZCYXd2VnVRdHhwTldsckJxWHQ1MDRGY0Vjd0xqLzczN05rVEtwWEs0ZXY1RFJnd3dHRjdvaWphZytxR0RSdXdjZVBHY3ZVcktDaklQcHJkdFd0WCtQajRJREV4RVRFeE1XamR1blc1MmdSc0d3QmR1M1lORW9rRVR6LzlkTG5iQWY0TjVucTlIcUlvRnJnSnNWZ3NVS3ZWcFU1eHlhOW16Wm9ZT1hJa3BGSXBldlRvQVQ4L3Z3cjFqeXBIdFF6bU9vc1JuMTUxLzg2TVJPUTZxNjcrakJYdFh1RzBsc0pFd0dJU1lUVlpiU0haOUU4NHpoK1E4LzB5NjZ3dzZhd3c2MjBmNzBXclY2K0dLSW9JQ2dweU9raC84ODAzTUJnTXBaNVhlTVEzYjFuRTRsN1BUeFRGSXRNNWlwdHFZN0ZZbk9tMlEvZmRkNS9EbFVaME9oMm1UcDJLcTFldjRxV1hYaXF3TStkWFgzMWxyMWs0MVAvOTk5OEFVR0JEbmNybXpCcnllcjIrM08zbmY0ZEVxVlNpZS9mdTJMdDNML2JzMlZPaFlIN28wQ0VBUU1lT0hjc1Vtb3ZyWTk2U2lWcXR0a0NRUG5yMEtKWXVYWXBubjMwV3I3Lyt1dE50UHZmY2N4WHFFMVcrYWhuTWQ5NDh6ZWtyUk5WTW1pRWJPMitleGdzTnUxUjFWMXp2bjNCdHliWENiTERDWWhCaE5sai9IWkUyNWYvOVB5UFYvd1J4cTZseVJwbnZGdHUzYjdjdjhUWisvSGo3cGprbHVYSGpCbmJ0MmdWZlgxOVlyZFlTQTE3aGtkMGhRNFlnTXpPenlPdHZ2UEVHY25KeUNyeW1VQ2dLQk9hU2JocnlRcjJyMW92V2FyV1lOV3NXcmw2OWl0NjlleGNJNVRxZERqdDI3SUFnQ0ZBb0ZQanJyNzhLWEpzM0xhZ3E1eHc3dXRHNGMrY09oZzBiQnF2VmlwVXJWN3AwL2U1bm5ua0dlL2Z1eGJGang2RFJhTW8xbW15eFdQRExMNzhBUUtrYlhSVmVYU2UvTFZ1MjJEZWg4dlgxaFZxdFJrWkdSb0UrL2ZERER6Q2J6WkRMNWZiWGpoOC9qb2lJQ0lkdE9yT3lpelBXcjEvdjlOcis1QnJWTXBqL2Z1ZDZWWGVCaU1yaDl6dlhxMDB3dHhoRm1QVzJrV2x6dnNCdEM5OEZRN2pGWUlYSWZPMTI1ODZkdzVvMWF3QUFUei85TkxwMzcrN1VkYXRXcllMRllzR29VYVB3OWRkZk93em0zMzMzblgzSFJXZmJMSXU0dUxnQ0Qxem1qVjViTEpZU2x5MGNPM1pza1huVjY5ZXZ4N0pseXdxOGR2WHFWY1RIeDBNbWs4RmtNdG1QdDI3ZEdsbFpXY2pKeVVISGpoMWhNcGtRSFIyTnRMUTAxS3haRXdEc1MwNldKWmdYbm1yaER2djM3NGZWYWtXalJvMWNHc29CNElFSEhrQllXQmlTa3BJUUdSbFpyaDFrangwN2h2VDBkTlN1WFJ2dDI3Y3ZjanovZXVTTzNvMUlUVTJGS0lvRlZsZ0pDQWl3Qi9NR0RXeFQvODZkTzRkcjE2NUJMcGNYbUJNdmtVaUtiTFNVZDhOWCtIVlJGTzAvMzNmYjVreDNtMm9aekpOenM2cTZDMFJVRHA3d2Q5ZGlzQVZ1VTE3b0x2VDd2TTlGUy9WSTJqSXZDV1RlRXNoOS92MG85WkpBcGhRZ1ZVZ2drUXVReWdVSU1nRVNxUUJCQ2tpa0F1Q21USFh4bTNTM3RIdmp4ZzFFUkVUQVlySGdnUWNlS05NYTJ6NCtQbWpWcWhYNjl1MXIzMUcwc0JNblRzQmtNcUZObXpadW1kSmhNQmdjemdzWFJiSEVCeUh6bGxRczdNQ0JBdzVmTjV2Tjl1a1ZnRzFsbU1jZWV3eWhvYUVZTm13WW9xT2pFUjBkalpNblQrTFpaNStGUnFQQnVYUG5FQndjaklZTm5YdEEyMncyUXhSRnR6NUFLNHFpZlduTGtrYWJLNkpidDI3WXZIa3pEaDA2Vks1Z3ZuMzdkZ0JBLy83OUhkNms1TjE4U2FWU2h4c2k5ZTdkRzJhenVjQzdQb0dCZ1VoTVRMU3Z0US9ZYmhyejZ1U2ZMdE9wVXlmczMxOXdXbS9ldXpSYnRteUJTcVd5djU2VmxZWGh3NGZEWkRKaHpabzF4UzdyU0ZXdldnWnpMb2xJVkQyNSsrK3UxU0xDckxYTnZUWnFMVEJwcmJaZnVuOS9YMWtQS0RwTEloTnM0ZHBMK0NkUVN5RDF5bnROQXFueW4yUC9mQlFrN2gybDlFUXBLU21ZT1hNbXRGb3R3c0xDc0dEQmdqS0Z3dkR3Y05TdVhidkVFZDR0VzdiZyt2WHJtRDU5dWx1Q2VZc1dMUXBNMTlpM2J4K1dMMS91Y09sQzROK0F0WGZ2WG9kLzFvTUhEK0w0OGVQNDRJTVBvTkZvTUhUb1VJd2FOUXFDSUVDdFZtUGF0R2xJUzB0RGVIZzQ2dFdyaHc0ZE9rQW1rMEVtazJIanhvMDRldlFvbm4zMldSdzdkZ3htc3huZHUzZDNlZ1E4Yno2NE96ZWtTVTFOUlhKeU1nRGI4d0hmZi85OXVkb3BhZG5CSjU5OEVwczNiOGJGaXhkeDY5YXRNcTNkZnUzYU5WeThlQkZlWGw3RnJvbWY5M1Z5Tk4zS2FyWENiRFpEcVZRVytMcm5UV25KdTFuNzlkZGZFUjBkRFg5L2Z3d2ZQdHpwL2hVV0dCaUluajE3WXUvZXZWaTNiaDNlZSsrOWNyZEY3bFV0Z3prUjNadEVxd2lqeGdwampnWEduTHl3YllGSlo0VkpZNXRhNGtsazNoTEl2U1dRK2RoR3N1VSswbjlIdC85NVRTSzc5NEoyV1dSbFpXSGF0R200YytjT2F0YXNpU1ZMbGhRWUNYU0dNdy8zNVlYQVdyVnFPVHhlM0h4eGlVUlNaTlRTR1huVFJ4NTQ0SUV5WDZ2WDYvRy8vLzBQZS9ic2dVd213NVFwVSt4TDllV0Y4c1RFUkN4WnNnVDE2dFVEWUJzNUI0Qm16WnFoWHIxNitQUFBQNUdRa0lDdFc3Y0NBSHIwNk9GMC9ieVZYa0pDUXNyYzkvTEl5bkxQTzIxTm1qUkIvZnIxa1ppWWlJTUhEMkxFaUJGT1g3dGp4dzRBdGlsVnhjMVB6ODYyUFF2bjZPYzFOemNYUU5HYm03eU5pT0xpNHFEUmFQRFpaNThCQUVhT0hGbmhWVldHRHgrT1E0Y080ZVRKay9qbGwxL0s5RDJueXNOZ1RrUWV4V29TWWRUWWduZitFRzdVMklLNEo1SDdTcUR3azBMaEo0WGN6L1o3dWUrL0FWemdWTTRLMGVsMG1ERmpCbTdkdW9XZ29DQXNYYnJVTGFQWjJkblo5bDB3OCtiMUZsYmNBM0RsZVhqVFlERGcxS2xUQUlDV0xWdVcrZnIwOUhUODl0dHZxRm16SnQ1NTU1MEM0WDdxMUttSWo0L0h6Smt6MGFwVksxaXRWaVFrSktCaHc0YjJrZG0rZmZ0aTllclZtRGR2SGhJU0V2RHd3dytqV2JObVR0ZFBTRWdBNE41VlhFSkRReDArRUZxYXpaczNZOE9HRFJCRkVTKysrR0twNXoveHhCUDQ0WWNmN0RjdXpyQllMSWlKaVlGRUlpbnhJY3U4bXoxSHUzN21qYWI3K3ZvV2VMMU9uVG9BZ011WEwyUDE2dFhJeU1oQXExYXRYREtkcDJiTm1oZytmRGpXcjErUFR6NzVCRTJiTm5WNitoSlZIZ1p6SXFwOEltRFVXbURNdHNDZ3RzRHd6MGRqamdYbVhNOEozeEtaQUlXLzFQYkxUd0w1UHlGYzRTZUIzRmZLNE8xR1JxTVJjK2ZPUld4c0xBSUNBckIwNlZMNzZLK3JuVHQzRGdBUUhCeGM3RnJlam5ibkxLLzkrL2NqT3pzYmRlclVRWnMyYmNwOGZmMzY5YkZreVJMVXFGR2p3R2lzV3EzR2pSczNvRktwRUJNVGcrM2J0eU11TGc0V2k4VStYeHV3emRuKzdydnY3QUc3cElkUEhibDgrVEtBc20zdVZCNFdpd1YvLy8yM1V4dmlXQ3dXckZ5NUV2djI3Yk8vaStETWlIRC8vdjB4Y09CQUJBUUVPTjB2cVZTSzlldlhJeVlteGg2a0hjbDdQc0RSRkptOEZYMEtCL084RzBDZFRvZjkrL2ZEMTljWFU2ZE9kZG1EdGtPSERzWHAwNmR4L3Z4NXpKbzFDeDk5OUZHeDd4SlIxV0F3SjZKS0ZmdFRGb3paRnR2bU5SNUM1aTJCTWtBS1pZQVVDcFVVeWdBWmxBRlN5SDBrYm50SWtvcG50VnF4Y09GQ3hNVEV3TWZIQjRzWEwzYnJ3MnJSMGRFQWJDUG5pWW1KYmwwZUxpVWx4YjdSVGI5Ky9jb2R1Rzdldkltb3FDZ2tKU1VoS1NrSk4yL2V0SS82cTlWcTdObXpCeXFWQ2kxYnRrU0xGaTBLWEt0VUt0R2tTUk9jT1hNR1FVRkJaUjQxelJ2dGYraWhoOHJWOXhzM2J0ajdVWkp0MjdiaGYvLzdIeDUrK0dHRWg0ZmowVWNmZFhpZVRxZkQvUG56RVIwZGpZQ0FBRVJFUktCVnExWk85YVc4bXlySjVYSzBhOWV1eEhQeWxxRnMzTGh4a1dONW16d1Z2aUVvL0xNM2RlclVBdUgvMXExYldMQmdBZnIzNzErdW5VWWxFZ2xtejU2TmlSTW5JalUxRlpNbVRjS2lSWXY0TUtnSFlUQW5va3FWbTJrdS9TUTNrZnRJNEJVa2cxSWxoVkpsQzkrS0FDbWtDcVp2VC9MaGh4OGlLaW9LZ2lCZ3dvUUo4UFgxeGExYnQ0bzl2L0NJNU5xMWE3RnJlaXZzL0FBQUlBQkpSRUZVMXk0TUhEaXd5RTZjaFJtTlJrUkZSUUd3clRieTRZY2ZZdG15WlFYV2kzYVZqSXdNdlB2dXU5Qm9OR2pTcEVteHUxMDZZOXUyYmJoMDZSSUFXMGhzMEtBQk9uYnNpRU9IRGlFME5CUWZmZlNSZlRuRXdyNzg4a3VjT1hNR0FKQ1ptWWtGQ3haZy92ejV4VTdMeVQrbDVPTEZpMGhPVGtaSVNFaVpSc3kvL3ZwckhEeDRFSUlnMk9lb04yL2V2TVJyZERvZHZMeThjUGJzV1p3OWV4YU5HalhDMEtGRDBiMTdkM3RmVTFOVE1YdjJiTVRIeDZOZXZYcFl1SEJobVI3aWRLYy8vL3dUQVBEZ2d3OUNvOUhBeTh2THZvSFFUei85QkFBRjNnMHdtVXhZdm55NS9YT1pURlpraWxGS1NncXVYYnVHMDZkUGx6bVl4OGJHSWpBd0VDRWhJVmk2ZENuZWZ2dHRwS2VuNDQwMzNzQ0VDUlBRdTNmdjh2NVJ5WVVZeklub3JpT1JDVkFHU3VFVktMUDlDcEpDR1NoakFLOG04cFlDRkVXeHlIcmRqaFNlaTd4ejUwN2s1dVppKy9idHBRYnpBd2NPSUNzckN3MGJOa1M5ZXZYc203Yk1uRG16UWcvYmZmbmxsd0JzWWYvT25Uc0lDUW5CNnRXckVSc2JDMTlmWDB5ZlByMU04NW9MR3o1OE9MUmFMUm8zYm96NjlldmJnK3FoUTRlZ1VDaUtEZVViTjI3RXQ5OStDejgvUDh5Wk13Y2ZmZlFSZnYvOWQ4eWVQUnZ2dlBNT2ZIeDhTcXk3WmNzV0FMYUhZY3N5MmwrdlhqMGtKeWRERkVYSVpESzBiZHNXbzBlUEx2R2FFU05HWU9EQWdkaStmVHQyN05pQitQaDRMRm15QkJzMmJNRGd3WVBSdEdsVExGaXdBQmtaR1dqZHVqVWlJaUxnNysvdmRKL2M2ZXJWcTBoUFQ0ZS92eithTld1RzlldlhZOHVXTGZEMTlZWEpaSUxCWUlCRUlyR3Z4Vyt4V0xCZ3dRTDd1emRCUVVISXpNekV4bzBiTVhYcVZIdTdlZE5qbkgxWFJ4UkZuRDU5R2x1M2JzWFpzMmV4ZlBseWhJU0VvRjY5ZWxpeFlnWG16Sm1EeE1SRUxGKytIRWVPSE1INDhlTWRqdkJUNVdFd0o2SnFUYWFVd0N0RUJ1OFFHYnlDWlBBS3RNMEQ1eFNVZTFlL2Z2MndhOWN1OU8vZnY4VHpEQWFEZlJtKzU1OS9IcDA3ZDhha1NaUHcrKysvWS9UbzBlamZ2ejlNcHRLWCtEU1pUSkRKWlBhZyt2bm5uMlBidG0wUUJBRm1zeGx6NTg3RmdnVUw4TlpiYnlFN094dWpSNDkyYXQ1MFNSNTc3TEV5blc4d0dQREpKNS9ZNXkwdlhMZ1FEejc0SUJZdFdvUXBVNllnT2pvYUV5ZE94SXdaTTRwOUVQVGN1WE9JaW9xQ1hDNUh2Mzc5Q2h4cjNibzFNak16aTYzZnZYdDNkTy9lSFdhekdWS3AxT2xRSHhBUWdCRWpSaUE4UEJ5N2QrL0d0bTNia0pxYWFsK3RCTEE5d0Rsanhvd0szZWk0V3Q2Yy9pNWR1a0Fpa2RpL3BocU5Cb0lnb0c3ZHVuamxsVmZRckZrejZIUTZMRjY4R0NkT25BQUFEQnc0RU1PR0RjT3JyNzZLZ3djUDRva25uckIvdi8vKysyOEFLUFhuUjZmVDRjaVJJOWkxYTVkOTZVVkJFT3diRUFHMmQ1bysvdmhqTEYrK0hMLzk5aHZPbmoyTHNXUC9uNzM3RG92cTJ2b0EvSnNPUSs4ZHNZTllzUGVhcTJoaXh4dGpUREh0R2sxaXlrMDBCcnN4UFpvWVA2OHhta1JqaWNhR2lWRmp3WXBZVUxFalVwU2k5RGFGcWVmN0F6bk9NRE13QXpNRDZIcWZ4MGRPM1p1aXJMUFAybXRQUjc5Ky9SQVRFMk4yT2hDeExnNWp5VkpuVGNTRWs5ODBkaGNJSWZYMDZiMXA5YjZXSitDd1FiaWpKeCtPWGdJSW5HZ0dabE55ZlhNaElxY2FWcUZvS3A1OTlsbVVsSlRnMEtGRFdMNThPZmJ2M3c4L1B6OXMyTEFCUEI0UE1wa015NWN2eC9IangvV3VjM1YxaFVBZ1lGZE5WS3ZWVUtsVXFLeXNoSStQRHpaczJBQUErT0dISC9Ebm4zOUNJQkJnNmRLbE9IandJT0xqNCtIaTRvSng0OGFoZi8vKzhQZjN0MmcwWHF2VlFxVlNRYVZTUWExV3c5bloyV2dRZXZmdVhieisrdXRvMzc2OTNzcWtLU2twK1BycnIzSDM3bDM0K1BoZzJiSmxlcU9pRHg0OHdNY2ZmNHljbkJ6d2VEeU1HemNPVTZaTTBjdS9MaTh2eDV0dnZvbUNnZ0pNbmp5NXp0SHVhc09IRDRlSGh3YzcwdDVRU3FVUysvZnZ4NVl0VzFCY1hBeWdhZ0dwTVdQR1lOS2tTYlhtakplVmxWbHRxZnJhYk5teUJTKy8vREpVS2hWKytPRUh2YW81S3BVS0hBNkgvZjdsNU9SZzRjS0ZiTUQ5NnF1dllzcVVLUUNxM3VaOC9mWFhFSXZGK09DREQ5Q2xTeGU4OWRaYnlNL1B4NVl0V3d6ZWl1VG01cklsSDRWQ0laUktKWUNxQ2FZalI0N0V1SEhqVEU1V2pZK1B4NDgvL29paW9pSjJuNysvUDZaUG40NEJBd2JVKzJ2UjFQOC9hQW80Tlo1U204N2pKU0dFNk9Cd0FRZFBQc1RlZ3FwQTNJdFBJK0hFYXNyS3loQWZIdzh1bDRzNWMrYXdxU0Jpc1JqejVzM0RwRW1UY1BEZ1FkeStmUnNGQlFXUVNxV1FTcVhRYXJXb09aNzF6RFBQZ01QaG9LU2tCQWNPSEFDSHcwRnNiQ3k2ZCsrT3pwMDd3OFBEQTd0Mzc4YW1UWnZZRlNDcmd6T0JRQUFlajhjdS9nTThDdnFyLytpT2NncUZRcmE4MzdsejUvRDU1NS9EeWNrSmZENmZuVkJZbmJ2Tk1BeFdyRmlCQXdjT2dHRVk5T3JWQzdObnp6YW9xKzN2NzQvVnExZmoyMisveFlrVEo3QnIxeTRrSnlmamYvLzdIemdjRHVSeU9lYk5tNGVDZ2dLRWhZWGh4UmRmdE0wM3hReENvUkRqeG8zRHFGR2pzSGZ2WG16YnRnMmxwYVhZdG0wYjl1elpnemZmZk5Qa0twNDhIcyttSlI2cnJWbXpCaXFWQ3QyN2R6ZW9VNjg3ZDRGaEdDeFpzZ1IzNzk2Rm01c2JQdnJvSS9UdTNaczlQbUxFQ09UbjUyUERoZzE2aTFDRmhZVVpUVlhTWFV4SnFWVEN5OHNMTVRFeEdEMTZ0TkZGam5RTkhUb1UvZnIxdzY1ZHU3Qno1MDZVbFpWQnJWYlRxSGtqb01DY0VOSWs4RVJjaUgzNEVQc0lJUGJodzhHVFg3VjBQQ0UyNE9ibWhvOC8vaGhaV1ZsR2c0L3c4SENUaS8vVURNeXJCN3c4UER3UUhSMk4wTkJROU8vZkgwQlZJRFpqeGd5TUd6Y094NDhmUjJwcUtvcUtpaUNUeWFCV3E2RldxNkhSYUtCV3ExRlpXUW10VnN2ZVR5Z1U2cTBNeWVGdzBLZFBIellQUENBZ0FGd3VGeFVWRldBWUJtNXVidWpTcFF1YlYxK2RTdVBzN0l4WFgzMlZmWUF3Uml3V1kvNzgrWWlQajhmYXRXdngzbnZ2c2VjS0JBSjA3ZG9WRHg0OHdNS0ZDK3VzcG1JUFFxRVFreVpOd3VqUm94RVhGNGZ0MjdkREpwUFZ1cGlVczdNeisyQmtTK2ZPbmNQWnMyY3hZOGFNV3MvamNEaFl1SEFoMXE5Zmo1a3paeHBkc09tRkYxNkFyNjh2Tm03Y2lMeThQTGk3dTJQV3JGbEc3emRxMUNnY1Bud1lZckVZcjd6eUNrYU9IR2xSZW85SUpNS1VLVk1RRXhPRFk4ZU9JU2dveU9MRnZFakRVU29MSWNTdXFsTlpSSzQ4aUgwRkVIdFhCZU5DVjhzWGFpRk5UMU4vZFMyVHlhRFZhaHU4aXFJcGNybTh6dEZKZXlvcEtRR1h5N1Vvd0ZLcjFVWURPcGxNVnVmazBKb2tFZ200WEs3RjExbEtKcFBoOXUzYmlJcUtzbWs3NXJKRjJjM3k4bks0dUxqVW1wOS82dFFwZE9qUUFaNmVubFp0dTc2YSt2OEhUUUdsc2hCQ0dsVlFQeGM0K3d2QWQ2VGNjR0ovdGc0UW0xSlFEbFNONGx2SzFDaHJmYjUydG5vQXFra3NGamVab0J3d3YycUtKY3haQktraCtlQ2thYURBbkJCaVYrNHRHLzgxT0NHRUVOSVUwWkFWSVlRUVFnZ2hUUUFGNW9RUVFnZ2hoRFFCRkpnVFFnZ2hoQkRTQkZCZ1RnZ2hoQkJDU0JOQWdUa2hoQkJDQ0NGTkFBWG1oQkJDQ0NHRU5BRVVtQk5DQ0NHRUVOSUVVR0JPQ0NHRUVFSklFMENCT1NHRUVFSUlJVTBBQmVhRUVFSUlJWVEwQVJTWUUwSUlJWVFRMGdSUVlFNElJY1JxdUh3T3RHcW1zYnRCQ0dsa1dqVURMcC9UMk4xb2RpZ3dKNFFRWWpWQ1p4NFVwWnJHN2dZaHBKRXBTalVRdXZBYXV4dk5EZ1htaEJCQ3JNWWxSSWlTdE1yRzdnWWhwSkdWcEZYQ0pWalkyTjFvZGlnd0o0UVFZalhlRVk2UVBGQkNtcWRxN0s0UVFocUpORThGeVFNbHZDTWNHN3NyelE0RjVvUVFRcXlHSytBZ3FMY0xjaElxS0RnbjVBa2t6Vk1oSjZFQ1FiMWR3QlZRanJtbCtJM2RBVUlJSVk4WEozOEJndnE2SUNleEFzNytRbmkwZG9ESW5VY1R3UWg1VEduVkRCU2xHcFNrVlVMeVFJbWd2aTV3OGhjMGRyZWFKUXJNQ1NHRVdKMlR2d0J0bnZaQTRVMDVjczlKb0t6UVVMVVdRaDVUWEQ0SFFoY2VYSUtGYVBPMEI0MlVOd0FGNW9RUVFteUNLK0RBdDdNWXZwM0ZqZDBWUWdocEZpakh2QlpjRGdjVFEzcWpnMXN3ZUJ6NlVqVVZRaTQ5VHhKQ0NDSGs4VU1SVGkzNmVyZkRpMkVEQVFDVkdoVzIzajJGdlRsSmpkeXJ4cmU4MjB2d0ZycXcyOVBQL3dTNVJtbVh0Z2Y3ZHNDMGxrUHc2ZldkU0pQazJhVk5RZ2doaEJCN29HSGdXa3dNN3NWKzdNQVQ0RVpaVGlQMnB1bHc0VHZDUmZEb2o3Mk1EKzZKZDlzL0RYZWhHRXM2UFl0MkxnRjJhNXNRUWdnaHhOWm94TnlFTHU0dDBNclpqOTIrV1o2RE81SUhGdDNqdVJiOU1EbTBuN1c3QmdDWW1yQVNzbHBHcVhrY0xqU00xaVp0MTV6U3djRDJFN29DSE4weHBVVi90bTB4WDRTRm5mNk54VmYvd08ySyt6WnYzMXAyRC95d3dmZFlkbjAzTGhTbldlMStkWmx3OGh1YnQwRUlJWVFRQ3N4TmlnbnByYmU5Si90Y0kvWEVPSVZXYmZKWUw2ODJtTlp5Q0paZTM0SDc4bExyTjg2eC8yenIrL0pTTExtMkUvTWlKOEtCVjFXQ1Njd1RZbUduZjJQUjFUK1FhaVE0anc3b2dqZmJETGRyUHltSUpZUVFRa2g5VVNxTEVUMDlXNk9UZXlpN25Tc3Z3ZVdTdXhCdytTYi8ySE55cUpyUm1Cd05IK0hmR1hNaXhpSEEwUjFMTzAyR3Y0TzcxZHMzR0RHM1V3VzA2MlZaK1BUNkxpaTBqeFl0RWZPRVdOaHhFbHJydk4wZ2hCQkNDR21PYU1TOEJoNkhpNWRiRGRiYkYram9nVzM5MzZ2MXVyanNDL2cxNDVqZXZyT0ZkNUJmV1c1dzduL2FQQVVSdDJyVU4xTmFnRC9ObUZENmJHaGYrRG00QVFBVUd1T2o1WjNkUXpHajdRaDIyMHZrZ3FXZEp5UDJ5dS9Jcnl5cnN3MXpjV3M4ejJsaG01UVpZNjZYWldIWjlkMllGem1ScmM3aXhCZGhVYWQvWS82VmJjaVVGdGl0THcyMTVOcE9YQ3JKTU90Y1V5a3JueVJ2TmV2NjJNaUpjT0tMQUFCWnNpTDhML1VmOHpwSkNDR0VFTHVod0x5R2tRRlJDSEwwdE1xOU1xVDV5SkRtNiszamdJTzMyMFd6MjFteUloek51MWJudmNZRWRXYy9ydFFhWCtiNlN1azlITW03aXFmOE9ySDd2RVV1V05McFdjUmUrUjFGaWdwTFB3V2plRFZTV2JUMkdqSi82R3JwUFh4eEl3NmZSSTRIbjhNREFEanpIYkM0MDc4UmUyVWJzbVZGQUlBaWhRUlhTdS9adEM4UnJrRVFjSGsyYmFNMk44dnJucEFzNGdyWW9Cd0EwaVY1WmwxSENDR0VFUHVpd0Z5SGg5QUp6N1d3eldUTmFtNUNNVGc2eVNEbEtwbFoxMVhuVlFOQXBkcjBwTS9WcWYvQWhTOUdMNi9XN0Q0L0J6Y3M3ZlFzUHJueU8wcVYwbnIwV2grM1J0cU9yU2FaMXVaU1NRYSt2ZmtYUG9vWUMrN0RCNFc3MGtLOXNvMFhpdFBZU1pLMnNxNzNtL0FTT3R1MGpZWUtjTlJQWjhwNitPQkNDQ0dFa0thRkFuTWRiN1dOaGpQZmdkM2VrWldJelptbmpKNDdJYmdYWG1vNUNBREFBRGh2WmdEWXdzbGJiOXZjeVptT1BDSDdzVlNqTUhtZWxtSHd6YTAvc2FqakpIUndDMmIzQnpoNllHSEhTWmgvWlJzazZrcXoyalNGcXpOaWJvK0tMS1lrRnFWaVZlb0J6R2d6QWx2dW5rSmM5b1ZHN1U5VEZlam9vYmQ5VDFyWVNEMGhoQkJDU0cwb01IL29LYitPNk83Wml0MitLeTNFdHJ0bmpKN2J5dGtYejRmMVo3Zi96cjJJNjJWWlpyWFQzaVZRYnp0TFZuZVF4RUZWN2ZCcTBqb0NhNVZXamM5dTdNYXl6bFAwSGdUQ25Id3d2Mk1NRmw3ZGprcU5manJNeGo1djFhc21PUWVjZXBYc003ZDZTYzBSNlpyWHhlZGRSMUp4aHRsdkhwcVMyUkZqb2JYRDI0WmdzWmZlZG5QS3d5ZUVFRUtlSkZTVkJZQ1B5Qld2dGhyS2Jxc1pEVmJlL2h0cVJtTndycERMeC92dG4yRnptKy9MUy9GYnhrbXoyK3JyM1U2dkhYTnFjRHNMSFBWR3FhVnEweVBtdXVjc3ViWUR4VXFKM3Y1MkxnR1lFekhPcmxWa2JLMDVCdVZBVlhxU21DOHk2MDlEaE9nRTVsSzFBZ1VLd3duSmhCQkNDR2w4VC95SXVaREx4OGNkeHVzRlA3K21IMGU2Sk4vbytkTmFEV0ZISUJrdytPSDJmcjN5ZmJYcDR0RUNZVTQrN1BiMXNteURrV3RqZ21xa0lsU1ltWXBTckpUZ2l4dHhXTlo1TWdUY1I5L3FLSTh3ekdvM0N0K2w3S1BFajhlQXU5QUp2L1NlWWRhNVRueVJXVzg0TEtrWVF3Z2hoQkRyZU9JRDg3ZmJqVVFyWjE5MisyelJIZXpMdldqMDNPNmVyVEFxSUlyZC9qUG5vdG5WTFJ4NEFreHYvUys5ZmYvY3YyTFd0YjI4MnVodEZ4b3B3V2hLYXNWOXJFbzlpUGZiUDZPM1g2RlZnY1BoZ0hsWVVlVlEzbFU0Y2dYR2JtRmdaR0FVTzRGVnBkWGc4SU82UDQ5QnZoMzBLb01RNjVSTEpJUVFRc2pqNDRrT3pNY0dkY2RBbjNDOWZiMjkycGdkQkkwTjZvNnhPbVVNcTMyU3ZGVXZZT2R4dUhpLy9XZ0U2SXg4WjhtS2tGaDBHd0F3d0NjY1Rud1JIc2hMVWFpb1FLbEtDcmxHQ1JlK0l3YjRoT3VWU2dTQUZBdVhvRCtSZnhNdHhONlkrSEExMCszM3ptRHIzZE42NS95V2NjTHMrMFVIUkxHTGY4bzFTcXhOTzFMbk5aMDlXbEJnVGdnaGhCQlNpeWM2TUw5V2xnV3BXZ0Vudm9oTjZiRDJZdk1PUEFIK0d6NGFQVHdmbFM5a3dHQjE2a0cyL25lZ293ZW10T2h2NmhaNkNoVGx1RldQR3RTYk1rOGhVT3lKeXlXWk9IZy8yZUxyZGVubXV6ZEdxVVJTdXg5dUg4QjllWW5GMTMzV1pZb05la01JSVlRUWN6M1JnWG02SkI5THIrL0UwazdQWXZ1OVJNU0U5R2JyaFZkcVZIb1ZNN2djcmw0dGNWbU5DWmpHSnVpMWRQTEZoeEZqRE1yVmJjbzhoVnZsdWV4Mm1pVFByUDR5QUg1T2k2OVhNTXlBd1pjMzRpeStyaVp1amNXRm1sSmdQdHkvTTNyb1ZOYXhoZ3ZGNlRoa1JxcE9VNUloTVZ6WWloQkNDQ0ZOM3hNZG1BTkFTbmt1NWx6ZWdneHBQbUllcG5vQXdGYzM5K3JsLzBhNEJ1bU5LRTQ5ODRQZWZYVFRYeHg1UXJ6U2FpaWVDZXhxVVAxa1grNUY3TW82cTdmUG5BVmZaQm9sZnJwekdJbEZxZVo5WWpZaTRPai95S2kwaHBWckdrdExKeCtEZlB5R3N0WnFxY1lzNkJoanMzdlgxTU96TldJako3RGI1cGFySklRUVFvajlQUEdCT1FDcmp5NDY4SVRvNDlYR0lDamZldmMwdHQ4enJJMWVVRm1HUGRubjRjZ1RRc1FUUU1EaGdjZmhRZ3N0eWxWeTNLbDRnRE9GdHlIVG1GN3gwMTVxTGordjBxb2JxU2VFRUVJSUlZOFhDc3h0b0VRcHdlSnJPL0JGbCtmaEluQ0VUS1BFLzFML3dhbUNXMGJQWndCc3lEaHUzMDdXazVDci95T2paQ2d3SjRRUVFnaXhCZ3JNYlNSWFhvSnZVLzdDcEpBKytPSDJBZVJYbGlIQTBSMkJqcDY0V1padGRQUmJOeDNtVE9GdGZIVnpyejI3YkJiZFBIc0FVSmhSaDcyeDFEZGR3MTZsQ2FsY0lpR0VFRUowVVdCdVE4a2xkNUZjY3BmZEh1SGZCZU9EZTBMTE1FaVg1R0hKOVoyb1VNa2JzWWVXRS9QMEo3bkttMEI2VFhOeVQxYklmbXpKMTA3L3VycFhmaVdFRUVKSTgwT0J1UjFWVDB6a2NqaHc0b3ZzRnBSN2lWemd3QlVnUjE3YzRIdUorVUs5YlhrVEhqRnZpdDVOK3RXdTF4RkNDQ0drK2FEQTNJVFpFV01OeWlYcTJ0ejNIWXZ1RnlyMjFpdWJlTG93cFdFZHRFQi83M1o0c2VVZzdNbzZoOTNaNTFEWmdHRGFWU0RXMjVhcUt4dmFQV0lIdW1VdW1Wck9JNFFRUWtqam9jRGNoSnE1MURVWnExdGVtMEcrRVhyYkowMU1CTFdGYnA2dHdPZnc4R3hvWDR3TTZJS05HU2R3Sk85YXZlN2xWaU13bDFCZ1hxY0kxeUNiM2Z1bW1ZdE5PZklldmVsUU42RVNsNFFRUWdoNWhBSnpPK0RBTUREL3Z0dTBXcS9wNjkydXpnbC9QNlVkd2QrNWwybzl4NEVuUUtSYk1MdnRLaEREejhFZEFQQnA1OG1JZEF1cDlmcTZUQXJwZzBraGZTeSt6dFRuOWpqVzE3YmxpcHFUVGkwMzZ6eTl3Snlod0p3UVFnaHBpaWd3TjZGbXhZeWFDd3pWRENCckM2STd1b2ZDUitScS9VNmFvWXQ3Qy9BNStyWEhUeFRjYkpTK2tNYWord1pJcXFiSm80UVFRa2hUeEszN0ZOSlFJd09pR3EzdDdqV1dxRStYNUNQYmpKVkd5ZVBGLytGYkVnQW9WOGthc1NlRUVFSUlNWVZHekczTVEraUUzanJMeEdkS0MvQjM3a1dqNTg1c0c4MStuQ2JKdzhIN2wydTk5NjN5M0ZxUGMyQVltSi9VR1MxUExFckZQV2toek1YbGNCRWQwTVZnLzgzeUhHUktyTHQ2NnVQRWt2UWMzVGN2eTY3dnhvWGlOS3YwSVVUc3hYNWNxSkJZNVo2RUVFSUlzUzRLekcxc1pFQVVlRG9WWGZabVgwQjgvbldqNStvRzV2bVZaVGowNEdxRDJtN25HZ2hQb1RPN3pZRFJtM1Q2VjQ3eEJ3UlQycnNHR2czTU9lQmdiZHFSK25lVTJGeW9remY3Y2E0VnltWVNRZ2doeFBvb01MY2hCNTRBVHdkMlpiY2w2a3Fjc21PWnhIN2U3ZlMyYjVSbG8waFJVZS83UmJtSEdkMGY3aHFJQ05jZ3N5dUVQTWw2ZWJWQlRFaHZkanMyK1hlYlQ4WnM1ZXdMWjc0RHUyM0pXeEpDQ0NHRTJBL2xtTnZRQ1A4dWVnSFJQL2VUb2RLcTdkWitINisyZXRzTkxkSFl4L3ZSL1dyV3duNnVSZjhHM2Z0SjRlL2dobll1QVdqbkVvQXdKeCs3VkVqcDU5MWViNXNlb0FnaGhKQ21pVWJNVGJER0FrTXBGYms0WFpDQ1B0NXR3WURCWHlaeXkyMmh0Yk1mZkIzYzJHME5vMFZDNGUxNjM2K2pXd2pDbkh6WTdSdGwyVkF6R25SeGJ3RUE2T3dlaWdFKzRUaGx4L3JzZFpuYllYeGpkOEdBZzA3WndqSTdUTUxrY2pnWTRCT3V0KzhwLzQ3WWV2YzB0QXd0TlVRSUlZUTBKUlNZUDhRQklOSXBLV2VOQllaU3luT1JVcDRMZndkM1JMb0ZvMFFwYldnM3pkYTNSaHBMY3VsZFZLams5YjdmbUtEdWV0dW5DMU9RSlMxa0EzTUFlS1hWRUZ3c1RvZE1vNngzTzliVVMyZlNiVlBoSVhSaVA2N3I1eUUyY2tLdHg3KzRzUWRuaSs2Z1FpWEhSNWMyc2Z0emRITElSL2gzZ1ovT0F4cFFWWHMrd2pVSXkyL3RRN0h5MFVSUTNYdFFIam9oaEJCaWY1VEs4cEFEVHdoTzNhZlZ5NFBLMG5xdnRGa2Z4aFkwT3BWZi81SHNUdTZoZWtHdWh0SGlURUVLcnBWbDRYcFpOcnZmVStpTXQ5cEZHN3NGZVVoM01tNk9sWUpmRGFQRkhja0Q5by95WWJxVUUxK0VLUzM2R2IwbTBpMEVLN3E5aENpUE1IYWY3ajJheXNNVklZUVE4aVNoRWZPSHhEb3BCZ0R3NGFYZmtDYkpZN2ZyczhCUWdLTzd3VDV6T2ZBRVpsMHZVU3NNUnNJajNVTDBGalJTYWRVNFc1UmFyMzd3T1R4TWIvTXZ2WDNIOHErajlHRWF4cnEwSS9pMjYwdmdjcW9lYS9wNXQ4ZllvUHZZbTNPaFh1MDk3blRUaSs3TFMyeldEby9EeFFmaG8rRXFFTFA3emhlbndaWHZpUGF1Z1FDcVZvRmQwREVHdjk5TndCLzNFc0VZekJ3Z2hCQkNpRDFSWVA2UUExOC9NSmVvS3h0OHo5VTlYcS8zdFYwOVdwcDFmVnoyQmZ5YWNVeHYzeEMvRG5yYkYwc3k2ejBDT3EzVllBUTVlckxiREJqc3pEckhibWRLQzdELy9pVThFOWlOM2ZkU3kwRjRVRm1DYzBYV3FjRmRYNWJVRDdjSERqZ0ljdlJndDd1NHQ4QWY5eEpObnI4eDR3UnUxVEpSTTh2RVFsRUNMZy92dFg4RzNUeGFzdnNrNmtyOG1Ib0laU281L3RQbVh4anUzNG50MDVRVy9SSHVHb2dWS1g4M0tOMkpFRUlJSVExRHFTd1BlWXRjOUxiTG0ybUFJdVR5MGJkR0ZZN1Q5WnlRK1pSZlI3MkFHd0FPUDdocU1OSzdLZk1rY25YMjhUaGNmQlF4MW1CeG95ZGRvTmdEQXU2alorRkl0eEFNOVkwMGVYNldyQWczeTNOTS9qSDI4T2puNElaUE96K25WeXFUQWZCL3R3K2lTQ21CbXRGZ2RlcEJyTDF6R0JxZHljMWRQVnJpMjY0dm9xV1RyM1UrV1VJSUlZUllqQUx6aDNRREVwbGFBWGt6emJIdDVkVkdMeTFIcFZYamZEMVdqK3ppMFFMVDJ3elgyMWVxbEdGanhnbURjeXMxS254OWN5OVUya2VsLy9nY0h1WkVqRE9vcGY0a0MzY0pNdGozUnB1bkVLZ3ppbDVmZkE0UDQ0Tjc0cnR1MDlET0pVRHYyTWFNNDBpc2tjcTAvLzVsZkhwOUYyUnFCYnZQUitTS3o2T21ZR0NOS2k2RUVFSUlzUTlLWlhtb2hVNHB3SHhGdVZYdStVbnlWb3ZPMTgxaHYxYVdoUzJacCtxOHBraXB2N3g2elpVNWswb3lVS2xSV2RTUDdwNnRNQ2RpSEFSY250NytuOUtPbUV6eHlaUVc0TWM3aC9HMnp1UlBBWmVIRHlQR1l2dTlCR3k3bTJEekRPYTFhVWVhOUFxa0hkMUREUFk1OG9TWUZ6a1JueVJ2WmZQMkxlSEFFMkNvWDBkTUNPNnBONjhBcUVvNytpWDlHUDdNU1RKNjdlV1NUTXhPM296NWtURnM1UllSVjRBUHdrY2oxTWtiV3pKUFVkWTVJWVFRWWtjVW1EL1VRbWZKY2xPNXU1WnF5RUl1RlNxNXhkY0hpNzNRMFUwLytEdGRZTmxLbzROOU8rRHRkdEhnYy9TRDhyMDVTVWlvWTlYU0kzbFg0U1Z5eGhTZHhZWTRBQ2FIOWtOclp6K3NUdjNIcmlVam14SXVoNE1lT3FrOVYwdnZJY0l0Q0h3T0R3R09IbGpTZVRJK3ZiN0w3UHVGdXdaaWtHOEhEUGFKTUZxNnMwSWx4L2UzOXlPcE9MM1crK1RJaXZGeDhoYk1qNHhCSytkSGI0MG1oZlNCcjhnTksxTDJtZDBuUWdnaGhEUU1wYktncXJhMDd1STVtZEtDUnV4Ti9ZMnNNVnF1MHFweHdjdzBGaDZIaTlkYkQ4Tjc3WjgyQ01xdmxON0RoaG9UVEUzWmZ1OE0vczY5WkxDL2gyZHJyT3orQ29iNm1jNnBmcHgxODJpbHR3cHNYTTRGckUrTFo3ZER4Rjc0T21xcVdmZmlBT2p2SFk1UkFWRkdnL0tFd3R1WWxmUkxuVUY1dFZLbEZQT3UvSTRycGZmWWZXcEdVK2VER0NHRUVFS3NpMGJNVVZYaWo2TlR4VHlsR1M1Wkx1SUtEQ1lTWGlySk5DdU5KZERSQTdQYWpXTEw2T2xLS2MvRkZ6ZjJXTFJLNUU5cFIxQ3BVV0ppU0crOS9jNThCOHhxTndvai9Edmp0OHlUdUtGVEE3MjVjdFRKNTYvdEs2VDcwS1JodExoZWxvVktqUXBlSW1kTUN1a0RBSHFsRFd2REFGaWZmaFFLclFveE9sL2ptK1U1Mkp4NUN0ZkxzaXo2SEFCQXJsSGkwK3M3OFZIRVdFUzVoK0hMbTNGbUIvYUVFRUlJc1E0S3pBRzlKY3RWV2pWdVZ6eXc2UHFhSTh5TndVdmtqQXAxcGQ0SWFrTGg3VnF2NFhHNG1CRGNDOCtHOWpYSUp3ZXFndkxGMTNiVWF5THNiNWtuVWFhU1kxcXJ3WG9QUFFBUTdocUVaWjJmdzZXU0RPek1PcXUzU0ZGejRpb1E2MDIwTmZWMWF1UGlyMWVoNWtycFBmYUJhWFBtS1NpMWFreHBNY0JnZ2F1WWtONXdGVGppUW5FNnlvM2tuMi9LUEFsSG5oQWVRaWZzeTczWTRLK2pTcXZCbHpmaTBNTEpCK2s2TmZ3SklZUVFZaDlQZkdBZTZ1U3ROMUo4cWVRdVZBOVhUdFJWcHBMaFJQNU5vL2ZRelU4SHdLNjhhRSs1OGhLOGZlRm5QQjBZaFVraGZlRElGOVphamFXSFoydTgySElnUXNYZVJvK2ZMYnFENzFMMldUeHhWTmZlbkF1NEt5dkFCKzFIdzFYZ2FIQzhxMGRMZFBWb2lYdlNRdng5L3hJT1A3aXFWOEt2cVhzNk1FcHZ1OVJJL2p3SEhMemVhcGpldnBNMWZvNyt1SmVJZEVrKzNtMDNDaTQ2WDZkdzEwQ0VQL3paekpFVkkxTmFnUHVWSlNoVnlpQlRLeURUS0hDMktCV1ZHaFZVV2cyQ3hWN1FNRnBvR1MzN2hvUHpjT0VuTGpqZ2NqamdjYmpnY2JqZ2MzamdjNnYrRm5CNUVIRDVFRDc4SStEeTBNazlCQ0t1QUNJdUgrQnc4SnVSYWp5RTFLVkNvY1NxVThuWWZ5c1RHY1Zsa0NudC8zOGpJY1QyeEVJK1ducTZZVlI0R040ZTBBVXVJbUhkRnhHam52akEvT1dXZy9WR0trM2wxZWJLUy9Eam5VT0k4Z2hEbVVxT1ZzNStVR3MxOEJLNTRLV1dnL1RPTFZSVTJMREhwcWtaRGZibUpPRnczalgwOUd5dFZ3cXZXb1JyRUY1cU9Ramhyb2FsKzZydHlFcTBXa1dPNUpJMnBnemVBQUFnQUVsRVFWUzcrTytsalhpdi9UT0lkQXMyZWs2b2t6ZmF1d1RpNFAxa0s3VFlNTzRDTVVLY3ZObkFWNlpXUXNWb29ORnFvV2FxeWtINk9iaGhzRzhIdlRRU0FMaGo1RTFMcEZ1dzNvTmZwVVpsZEJYV3BPSjB2SlgwTTZhRTlzT0lnQzdnY2ZTbmZ3U0pQUkVrOWpTNHpoN3Fldk5DaURISDA3THgzcDdqR05vbUJDdkdEVWE0cndlY2hJTEc3aFloeEFha1NoVnU1WmRnYzlJdERGcjFCNzRiUHhpRFd4di9uVTlxOTBRSDVwM2RRdzFXUjZ3dENGRXpXbndZTWNZZ05VTlh1aVFQWmZVb2UyZE5NclVDeC9OdkdEMFc2UlpzTWlndlZVcXhLdldnMVhPTEN4VVZtSC9sZDR3TTdJcVh3Z2JCZ2FmL3kvbFNTUWIrTC9XZ1ZkdXNMeGVCSTVaMGVyWmUxNTRvTUh5amNxTThHdzhxUytIdjRBNEFpTSs3Wm5JVjFncVZIR3ZUam1CMzlubEVCM1RCVTM2ZDRDNDBMKy9jbG1xTzhCTlNsK05wMlhoclZ6eCtuUFFVK3JjMG5MdENDSG04T0FrRjZCN3NpKzdCdmppZGtZdnBPNDVnZGN3d0RHcGxlaENRR1BkRVYyVVJjUGw2YVNmN2NpOGFUV09wcHRTcWNWOWVhdks0aHRIaTE0empWdTJqdGUzTU9vdHpSWGNNOWljVXBtRFd4Vjl0TnVHUEFiQS85eExlU2ZvWkp3dHVzYVB4bWRJQ2ZIVnpiNU5KWWNtV0ZSbDkwMUNYSzZYM2NOSEkxMDdMTU5pZGRRNUFWVjN4UDNPTjF4VFhWYUFveDZiTWszajE3R3A4ZEhrVE5tZWVRbUpSS25MbEpYYi9PbFdvNUxoQWswQ0pCU29VU3J5MzV6aCsvRGNGNVlROGlmcTNETVNQazU3Q3U3dVBvVUxSUEJkcmJFeFA5SWg1VW5FNjVsM1pob1VkSjBIek1BMmtMbmVsQmZCM2NBZVg4MmpVWEs1UjRrWlpOcmJmTzRQYkZmZHQyZVVHWXdCOGYzcy92dXYyTW54RXJzaVJGZU9YakdOMnE4QlJxS2pBOGx0L0lTNzdQR0pDZXVQbjlQZ0c1YkZiR3dNZ1E1cVBTRGZEeFlCTXVWcDZEMS9mM0dzeTllZFkvZzI4RURZUTU0dlRhbjJ3TTlhWE94VVBERkpreEh3UlhQZ09jSDc0Ujh3WHdZRW5nSWdycU1vWDUvREE1L0xZbkhKTzlUdWU2cDlaaG9FV0RCZ0cwS0lxSDEzRGFOay9ha1lMdFZZRE5hTkJmbVU1bThKRGlEbFduVXJHMERZaDZCOUdRVGtoVDZyK0xRTXh0RTBJVnAxS3h0eW5laloyZDVxVkp6b3dCNERVaXZ0WWNtMEh2RVF1Wm8yVWZuVnpMNENxU2l3Y0RnY013MWd0Y05FTjZuUGxKVmE1cHpFeXRRSXJidTFER3hkLy9KMTdxVkZHcTlNa2Vlelhzalp2blY4UGp1bk1JWnM0VjVRR2dBUCt3NG1TWEE2WGZSRGpnZ01HZ0ZSZGlSeDVNYzRXM2Fuem9VYXBWV052VGhMaTg2NVpwWDh5dFFJeXRRSjVLTFBLL1FpeHB2MjNNckZpM09ERzdnWWhwSkZON1I2T0QrS09VMkJ1b1NjK01BY2VCc1FXam5TckdVM3RoYXZyWWM3bHpkYTlZUzF1bHVjMGFHVlNlMUZvN1QrYXZqZm5BdmJtWExEcVBYZG1KZEx5OXVTSmtGRmNobkJmajhidUJpR2trWVg3ZWlDanVMeXh1OUhzUE5FNTVvVFlDd1hsNUVraFU2cXArZ29oQkU1Q0FhVEtwcE9xMmx4UVlFNElJWVFRUWtnVFFJRTVJWVFRUWdnaFRRQUY1b1FRUWdnaGhEUUJGSmdUUWdnaGhCRFNCRkJnVGdnaGhCQkNTQk5BZ1RraGhCQkNDQ0ZOQUFYbWhCQkNDQ0dFTkFFVW1CTkNDQ0dFRU5JRVVHQk9DQ0dFRUVKSUUwQ0JPU0dFRUVJSUlVMEFCZWFFRUVJSUlZUTBBUlNZRTBJSUlZUVEwZ1R3RzdzRGhKQW5TN2ZsbXpHNGRUQUd0Z3BDbnhZQkNIUjFhdXd1RVVJSUlVMENCZWFFRUx1NlcxS0JqUmR1WXVPRm13Q0FJRGRuOUE3MVI2OVFmL1FPOVVjSGYwL3d1ZlF5anhCQ3lKT0hBbk5DU0tQS0taTmcxOVU3MkhYMURnQkFMT1NqZTdBZmVvWDZvMWVJSDNxRStNSGRVZFRJdlNTRUVFSnNqd0p6UWtpVElsT3FjVEk5QnlmVGM5aDlyYnpjMERYSUIxMkRmQkVWNUlNdUFUNFFDK20vTDBJSUlZOFgrczFHQ0dueTBvdktrRjVVaHAxWHFrYlZ1UndPMnZsNFBBeldxd0wyU0g4dmlQaThSdTRwSVlRUVVuOFVtQk5DbWgwdHcrQldmakZ1NVJkajY2VVVBQUNmeTBWYkgzZEUrbm1oZzc4bkl2MjhFT252Qlg4WEozQTRqZHhoMHFRc1g3NGNFb2tFQ3hZc01Icjg5dTNiT0hIaUJLS2pveEVTRWdJQU9IMzZOQUlDQXRDcVZTdWI5ZXZXclZ0Z0dBWnQyN1lGbjIvWnIyZUdZY0F4OG9PZW1abUpwS1FreE1URTFIcTlSQ0tCczdOenJlZW8xV3BvdFZvSWhVS3oraVNSU09EazVHUzBYdzNCTUF6V3JGa0RMeTh2akI0OUdtS3gyS3IzcjZiVmFyRjkrM1lBd0hQUFBXZjErNTg1Y3daWHJseEI1ODZkMGJkdlg3MWpoWVdGY0hkM3Qvam5nRFIvOUIwbmhEd1cxRm90YnVZVjQyWmVNWERsMFg0UFJ4RTYrRmNGNlZYQnVpZkNmVDNoS0tELy9wb3loVUtCUTRjTzRjeVpNMGhMUzBOWldSbjRmRDRDQXdQUnUzZHZ4TVRFd00zTnJWNzNUa3hNUkVsSmljbmpHemR1eE5telorSGk0b0xKa3ljak1URVJpeFl0UW1ob0tGYXZYZzJSeURaekh0NTk5MTFvdFZwczI3WU5ucDZlWmw5My9QaHhiTml3QVo5OTlobjgvZjNaL1VxbEVuUG16RUZ4Y1RGOGZYMHhjT0JBbzllZk9YTUdYMzMxRlQ3NTVCUDA3Tm5UWkR1dnZmWWFjbk56Y2VqUW9Ucjd0SGZ2WHF4WnN3YXZ2ZlphblE4RnhpZ1VDdVRuNXlNL1B4K2xwYVY0NnFtbjJHTjc5dXpCcmwyN01ITGtTSnNGNVVEVmc4ajY5ZXNCMUQ4d3o4ek1SRnhjSEhyMjdJbCsvZnJwSFR0ejVnejI3OThQcFZLcEY1akxaRExNbmowYlBCNFAvLzN2ZnhFZUhsNW5PNisrK21xOSttZUtzN016VnE1Y2FkVjdFdlBRYnlaQ3lHT3RSSzdBNll4Y25NN0kxZHNmNHU2Q3R0N3VhT3ZqanJZK0htam43WTUyUGg3d2RuS2tFZlltWU5teVpUaHo1b3plUHJWYWpmVDBkS1NucCtQQWdRUDQ3TFBQMEtaTkc2dTJtNWFXaHJObnowSXNGbVAwNk5FQWdGNjllcUZ0MjdaSVRVM0YyclZyOGM0NzcxaTF6Wm9zSFdGT1NrcENWbFlXWW1OanNYTGxTamc1VlpVZ0ZRcUZlUFBOTi9IWlo1OWgrZkxsaUlpSWdMZTN0OTYxOSsvZngxZGZmUVdKUklLRWhJUmFBM05MOU9qUkF3ekQ0TmRmZjhXUUlVUGc1ZVZsOHR6azVHVHMzcjBicGFXbEtDOHZSMmxwS1NvcUt0ampYQzRYSFR0MmhKK2ZIOUxUMDlsZ09UazUyV1JBK3RKTEwySElrQ0YxOWpNckt3c0FFQndjYlBXUmZRRDQrKysvOGRkZmY2R2twTVFnTUw5Mzd4NEFJQ3dzVEcrL1ZxdEZVRkFRRWhNVDhlNjc3Mkx5NU1sNDZhV1hhaDA5ci80OHJNWFYxZFdxOXlQbW84Q2NFR0pYbTZlT1JFcEJDVzRYbENMMTRkOFZDcVhkKzVGVldvR3MwZ29jdmFQL0M4M05RVlFWckZjSDdkN3VDUE4wUXdzUEZ6Z0pCWGJ2NTVOS3BWS2haY3VXZVBycHB4RWVIZzZ4V0l6Q3drTEV4OGZqNE1HREtDa3B3WUlGQy9ETEw3OVlkUVI3M2JwMUFJQ3hZOGV5QVM2WHk4WDc3NytQdDk1NkMvdjI3Y09rU1pNUUVCQmc5UHJNekV5ODhjWWJaclZWYytTNU9qRGtXbGd1ZE5hc1djak16TVRObXpmeDVaZGZZdkhpeGV5OWhnNGRpcU5IanlJeE1SSGZmLzg5bGk1ZHlsNG5rVWdRR3hzTGlVU0NybDI3NHUyMzM3YW8zZG9FQmdaaTVNaVJpSStQUjNKeU1vWU5HMmJ5WERjM044amxjdmo3K3lNaUlnSTdkdXlBdTdzN0ZpeFlBRjlmWDNoN2U0UEg0NkdzckF5TEZ5K0dRcUVBVVBWUVlZcEVJakdybjlXQi9iNTkrOHhPMFRHWFdxM0cwYU5IQVFCanhvd3hPSDczN2wwQU1FaVBjbloyeHRLbFM3Rno1MDZzVzdjT1c3ZHV4Y1dMRi9ISko1OGdNRERRWkh0T1RrN1lzMmRQZy9zOWZQandCdCtEMUI4RjVvUVF1eG9aSG9hUjRXSHNOc01BK1JJWmJoZVU0RTVSR1RLTHk1QmVWRjcxZDNFNUtsVnF1L2F2ckZLQkMxbDV1SkNWWjNETTI4a1JZWjZ1YU9IaGdoWWVyZ2p6ZEVXWWh5dGFlTG9pd01VSlBDNE50VnZMMUtsVEVSa1pxVGVLR1JvYWltN2R1c0hEd3dOYnQyNUZRVUVCRWhJU01IVG9VS3UwZWU3Y09WeTRjQUdPam83NDk3Ly9yWGVzYmR1MmVPMjExOUN0V3plVFFUa0E4UGw4K1BuNTFhdDlyVmJMM3NNU2ZENGZzYkd4bUQ1OU9zNmNPWU16Wjg3b2pjN09uRGtUU1VsSnVIZnZIb3FMaTlrMG1XKysrUVpaV1ZrSURRM0ZnZ1VMd09OWlBubTZzTEFRczJmUE5ucE1McGZEMmRrWm16WnR3cVpObTR5ZTg5bG5ueUVzTEF4ZmZ2a2x1Mi9IamgwUWlVVG8xS2tUdTA4bWsySHUzTG5JemMzRmxDbFRqSTZVWjJSa1lNYU1HWEJ3Y0VEdjNyMHQvbHhxVTFldzJybHpaM3o3N2JkNiswNmRPb1d5c2pLRWhJU2dXN2R1ZXNkeWMzTWhrVWpBNVhKTnZ2V0ppWWxCdTNidHNIanhZdVRtNW9KaG1JWjlFcVJaYUphQnVRTlBnRXFOcXJHN1FRaXhrQVBQY01TWnd3SDhYTVR3Y3hGallLc2d2V1BWUVh0NmNSa3lpOHVSWGxUMWQwWnhPVEtLeTFBcVY5aXI2d0NBUXFrY2hWSzUwYUJkd09NaTJNMEZvUjR1Q0hCMVFxQ3IwOE8vblJIb1ZyWHRLWFlBbC9Ka3pOS3hZMGVUeDhhTUdZT3RXN2NDZURUcVdCZmRRSzZzckV4dm40T0RBNzcvL251c1diTUdRRlZBYVdsZTlKQWhReEFiRzR2ZzRHQ1RRV2hkcWdPditrejQ4L1B6d3djZmZBQ1ZTbVdRTWhFUUVJQ3Z2LzRhN2R1MzE3djNmLzd6SDVTV2xtTHUzTGwxVHZ3MFJhUFJOQ2lOUXFXcSszZDVTVWtKNXM2ZGk3UzBOSFR0MmhYVHBrMHpPSWRoR0t4WXNRSWFqUVl6WnN5QWo0OVB2ZnRrVFBVa1lGTjhmWDBOOXUzZHV4Y0FNRzdjT0lNMG1aU1Vxa25yWVdGaHRiN3g2ZFNwRTFhdlhvMkNnZ0lFQlFXWlBJODhQcHBsWU83djRJNU1hVUZqZDRNUVlpRi9CM2VMenRjTjJ2dTJNQnlsTEs5VUlxZE1ncXpTQ21TWFNaQlRKa0YycVFUWlpSWElLcFhnZnJrVVdqdU5NcWswV21RVWx5R2p1TXprT1VJZUYvNHVUZ2gwZXhTMCs3czR3ZHZKQWQ3T2p2QVdPOExMeVFIZVRvNVUrckVXSGg0ZTdNZm1qdklhQ3g2cjl6azRPR0RUcGszc3RyRWdMQ2NuQjFxdDFtU0FWak4zMnh4Ly9mVVh2di8rZTRQOTFibnR4aXhmdnB3ZFNUYVZYNzE1ODJhTCtqRjM3bHlEZmV2V3JjUHg0OGZ4MldlZkdSelRIVDArZE9pUVhrcU9UQ1l6T2lIVFZOVVljeng0OEFCNWVYa0lDd3ZEd29VTGphYjY3TjY5R3pkdjNrU3ZYcjBRSFIxZHIzWnE4L1BQUDF0OHpkV3JWd0VBVzdkdXhSOS8vS0YzVENxVkFxajZ1WHJoaFJjc3ZuZm56cDBOM2xSSXBWSktRM2tNTk12QXZKZFhHd3JNQ1dtR2VubFpkNktlcTRNUXJnNmVpUEF6WHNGQ3JkWGlRWVdNRGRhelN5VjRVQ0ZGWG9VTUR5cGt5S3VRNGtHRkRBcTF4cXI5TWtXcDBlSmVhUVh1bFZiVWZUS3FBdmxRRDFlRXVyc2cwTTBKM2s2TzhIWnloTHVqQ0s0aUlkd2NoWEFWaWVEcUtJU3JTQWhYQnlINEZ1WW5OMGU2dWNXdFc3YzI2eHJkNFBIWlo1OUZTVWtKdXk4MU5WVnZRcWV4SUN3bUpnYmw1ZVgxQ3RCTUVRZ0ViQjQ3OENoWTA5MVhUUzZYUTZ2VlFpQjQ5TmJKMmhQK2RERU1BeWNuSjcwSGtlenNiREFNWS9MaGhHRVlmUGpoaHdnTkRjWGJiNyt0TndxL2F0VXF1THE2NHVXWFg3YTRMeEVSRWZqMjIyL3gzWGZmWWZ6NDhiV2VlKzdjT2IzZzFGcDUxdzFSVkZSazhwaENvVUJlbnVFYnVMb1lxeXJFNFhBUUhCeHM4YjFxc3VYUEZhbGJzd3pNeHdYM1JIemVkUlFveWh1N0s0UVFNL21JWERFKzJEb1ZIOHpGNTNJUjdPYU1ZRGRuQVA1R3oyR1lxcnp5cW1EOVVkRCs2R01wQ3FXVktKTEtVV0xuMUJtbFJvczdoYVc0VTFocWxmczVpd1J3Y3hEQjFVRUlOd2NoWEIxRVZYK0xoSEIxclByWVJTU0VXTWlIazBBQUJ3RWZBaDRYZkM0WEFoNFhRaDRYQWg0UEFpNFhmTjZqZlh3dUYwSWVEd0tlN1I4S0dJWmhVMFg4L1B6UXExZXZCdDFQS3BWaTZkS2wwR2pzODNDbUt6bzZtaDNkbGN2bEdEdDJMTGhjcnRGQWN2cjA2VWhQVHpmNmhzQ2M4b1htMGcxcWUvWHF4WDU5OC9MeTJKRmRVdzhuaHc0ZFFtcHFLdkx5OHRoOGVhQXFvTisvZno5VUtoVUNBZ0l3WXNRSXZldSsrT0lMSERseVJHOWZYbDZld2NoOGVIaTQyWk02Z2NZUE1FMTlYd29LQ3ZEODg4K0R5K1ZpNTg2ZDlVNGpxa2tzRmh2OTNpeGN1QkR1N3U1NC8vMzNEWTR0WDc2Y25WUkxtb1ptR1ppTGVVSzgxUzRhaTY3K1VmZkpoSkFtNGUxMkkrSElzMjdWQTJ2Z2NBQjNSeEhjSFVWbzcrdFI2N2xxclJhbGNnV0twSlVvbE1sUkxLMUVvYXdTeFZMNXc3OHJVU1NyQ3VLTFpKVW9xMVJBb21nNjgyRWtDaFVrQ2hWeVRHZmJORWthalFabFpXVklTVW5CbmoxN2NQSGlSYmk1dVdIaHdvVU5Yb0RseUpFanVILy9QbnIyN0lrYk4yNndvOWIycGxaWFRYTFdIUkczNUxpdG5UOS9udjA0UFQwZEFRRUJjSFIwWlBkVlZsYXlRZUhycjcrdVYyNHZPRGdZSDMzMEVUNy8vSE9zV0xFQ3ZyNitpSXFLWW85N2VYbXhvL0JLcFJKNWVYbmc4WGdHRlVobXpweHBVWitiYWxwSFFrSUNBQ0F5TXRKcVFYbGQ3Wm1ha0h6Ky9Ia1VGaGJhdkEvRWZNMHlNQWVBTHU0dHNLalR2L0YvdHcvU3lEa2hUWmlQeUJWdnR4dUp6dTZoamQyVkJ1Tnp1V3c2U1h2VUhzUlhVMnUxcUZDb1VGNnBSRm1sQXVXVkNwVEpsU2hYS0ZFbVY2Q3Nzc2JIbFVxVVZ5cHd2MEtLQW9uY3hwOVIwL2I3Nzcrek5hdXJPVHM3WStMRWlaZzhlYkpGaS9DWU1uYnNXSlNVbEdEMDZORjQ3YlhYQUJqUDNhNGVxVFdWMS8zRkYxOGdPenNiYytiTXNhajk2bEhWNmhLQWRRWG10VDJJMUNkTkJBQThQVDJ4WXNXS1dzODVmZm8wKy9FNzc3eUR2bjM3WXQ2OGVleStMVnUyb0tpb0NKR1JrUmc1Y3FUQjlVT0hEa1Z1Ymk1Ky9mVlhMRjY4R0t0WHIyYXIyN3p4eGh0c2ljbjkrL2RqK2ZMbDhQYjJ0bXJhVURWVHdmb3p6enhUcit0cW1qeDVNbDUvL2ZWYXp6bDU4aVFBWVBEZ3dXYmQwMUxHZmtZTEN3dU43cTlPaWFsNVRDd1dZOVdxVlRicEg2bGRzdzNNZ2FyZy9MdnUweENYZlI3bml1N2dRV1VwVldzaHBBbHc0QW5nNytDT1hsNXRNQzY0SjhSTmNLVGNYdmhjTGp3Y1JmQndGQUZ3cWZkOVZCb3RaQ29WcEVvMVpFb1ZaRW8xSkVwVjFjY3FOYVJLRmFSS1ZWWGxHSWtjQlE4cnlCUkk1U2lTVm8zZVB3N1YxcVJTS1pLU2t1RHI2NHZ4NDhmWHE4U2ZMcVZTaVE0ZE91Z3RnRk5iQ29TcFkycTFHa0toMEdBU2FQVm9wSWVIUjYxOXJRNzhUYTFrV1YyOVJEZHdyemt4TXpkWGZ4RXRjeW1WajlZUnFMNm43Z1RMNHVKaVhMeDRrZDBlUEhnd0RoMDZoTWpJU0V5WU1BRTNiOTdFdG0zYndPZnpNV3ZXTEpPVFBLZE9uWXFzckN3Y09YSUVpeFl0d3NxVkt3MHFrc1RIeDV2czUrelpzM0hwMHFWNmZZN1Y2bHZLMGx3dUxyWC9HOC9MeThPVksxVkxFMi9mdmgxeGNYRm0zenNzTEF3TEZpd3dlYno2NjI3c1o3U3U2amsxanhtYjUwRHNvMWtINWtCVldzdVVGdjB4cFVYL3h1NEthV2IycDkzRi9HT0pObStublpjN2ZoMHpIRUk3NU4rU3g1ZUF4NFViVHdRM0I5c3NCMjh0WHZQWFdPMWVvMGVQeHFCQmc2RFJhRkJlWG82MHREUWNPWElFTjI3Y3dKbzFhM0R4NGtVc1hiclU0Z1Y1cXMyZlB4K1hMbDJDVXFuRXdZTUgyZjNHY29PckozL1dsczhkR0JqSWxuRUVxdXBxLytjLy80Rzd1enUyYk5sUzYyaDNkUWxIVXdHUnNWU1dtcXQwbXB0cmZ2WHFWYXhac3dhM2I5K0dTQ1RDMkxGalRkNnorcjRNdzhEWjJSa1NpUVJ2di8wMnJseTVnclZyMXlJaUlnSmZmUEVGdEZvdFhuenhSWk81K2txbEV0dTNiOGZreVpPUmxwYUc5UFIwZlBQTk40aU5qV1hQeWN2THcrWExsd0ZVMVhSZnRXb1Z1blRwZ29FREJ3S29La2xZVjlsQ1hjWUNVVXRLV2VibjUyUGZ2bjN3OXZZMnVrQlFmUnc4ZUpBdGk1bWZuMi9SdFE0T0RyVWVyMzd3cS9sek1IejRjUGo1K1JuOTNLZE1tWUxDd2tLcnpsTWdEZFBzQTNOQzZtdGs2eFk0bUhZUHA3THFOOHBrcnR0RnBWaDVQaGtmOXVscTAzWUllZHc0T3p2cjVlQkdSa1ppN05peDJMUnBFelpzMklCejU4NWh6NTQ5bURoeFlxMzNVU3FWU0VoSVFISnlNaTVldk1pK3ZrOU1ySG93RHdrSmdWeHUvYlNodzRjUEF3QkdqUnBWWnk1ODlXaTNxUkhkNnNDOElhdFRabWRuNDZlZmZrSkNRZ0k0SEE1R2pCaUJWMTk5VmU5dFFVMGFqUVp4Y1hIbzJMRWppb3FLSUpGSUlCYUw4ZUdISCtMWXNXUDQ4ODgva1p1Ymk4aklTSncrZlJwLy9QRUhmdi85ZDczOGM2RHFhNzFod3dZY1BYb1VpeGN2eGx0dnZZVzdkKzlDSXBHdzMrTTllL2F3UWF0RUlzR0JBd2V3Yjk4K2ZQNzU1NGlLaXNLSEgzNW8wZWRyYnZxSlhDN0h4WXNYMGIrLy9nQmZmbjQrdG16WmdyWnQyMW9sTUZlcFZQanp6ejhCVk5VMmo0dUx3OWl4WS9VcUFobXphTkVpbkQ1OVdtL0JKVjNWUHhzTmZYdEVtZ1lhd2lOUExBNkFUL3AzaDRzZGxsbi8vZnB0bkxobjJ3Y0FRcDRVVTZkT1JXaG8xWndGM1pGdVV5b3FLckJzMlRMODlkZGZldWtlYjc3NUpqWnMySUNmZi83WlpBcEpmV2swR2h3NmRBaGNMbGN2ZjdtZ3dIaXAzNXljSEFBd3VhcG9ReVovYWpRYXJGcTFDcSsvL2pvU0VoTFFwVXNYckY2OUdoOTk5Rkd0UVRrQUhEdDJEQVVGQlJneVpJamUvcWlvS0x6MzNudjQxNy8raGJDd01Iejg4Y2ZvMkxFalpESVpEaHc0WUhDZi9mdjNBNmg2Q3hJU0VvS2xTNWZpdSsrK1k0UHlpb29LN04rL242MVI3K3JxaXYvKzk3OVFxOVZZdkhpeHpTcXNhTFZhZlBycHAxaTBhQkc3d0pRbEdJWkJhbXFxV2VjZU9uUUlwYVdsQ0FvS3dzeVpNeEVVRklURGh3L1hXbWttTFMwTkNRa0o0UFA1QnF2UlZxdE9SYXByUkowMER6UmlUcDVvdms1aWZES2dKK1llVGJCNVc0dFBuTVhXaVNQaEszYXMrMlJDaUVrY0RnZWRPblhDdlh2M2tKMmRYZWY1bnA2ZWNISnlRcmR1M2RDL2YzK3NYcjBhNWVYbEZxL3VhWWt6Wjg2Z3BLUUVBd1lNZ0orZkh4aUd3ZXpaczNIejVrMXMzcndaYm01dWV1ZmZ1SEVEQUl3dXo4NHdEQ29yS3dIVWI4UmNMcGV6dWN5TEZpMHlHQmsyUmFQUllPUEdqUkNKUkJnMmJCaDI3dHhwY0U3WHJsMnhkdTFhY0RnY2pCa3pCbkZ4Y2ZqOTk5L3g5Tk5Qcy9uam1abVp1SERoQXNSaU1Wc3FzVXVYTG5yMzJiSmxDNlJTS1NaT25JamZmdnNOUU5XRTBjdVhMeU0rUGg0blRwekFyNy8rYXZIblhodUdZYkI4K1hLY08zY09QQjRQa1pHUkZsKy9jdVZLN04rL0gzUG56cTExTXFkS3BXSVhmcG8wYVJLNFhDNG1UNTZNNWN1WFkvMzY5WGozM1hjTnJ0Rm9OUGoyMjIvQk1Bd21UWnBrY2hHcjZzQStOemZYNUZ1Q211VW5hekoxN01DQkF6UVNiMmNVbUpNbjN2Q1dJVWhvMnhKL3BtYll0SjB5aFJMemp5WGlmNk9HMExMc2hEUlE5VVEzYzBhUU9Sd09kdXpZd2FhVC9QampqN1dlWDkrcUxMckxzbGZYSXE5T3MrRndPUEQwOUlSQ29jQ3VYYnZ3eWl1dnNPY3FGQXAyaWZhSWlBaURleXNVQ2pBTUE2RlF5SDdlcHZwaGpHNU44ZlhyMXh0VXVqSEcxOWNYQXdjT1JHNXVMa2FOR2xWcldiL3FQb1dHaG1MZ3dJRTRjZUlFTm0zYXhGYTUrZVdYWHdCVXBXOFl1OCs5ZS9jUUZ4Y0hzVmlNOGVQSHM0RTVBTXlZTVFNVEpreUFWcXMxcUhWZVRhUFJHQTBlNnhwbFg3VnFGUTRlUEFnK240L1kyRmdNR0RDZzF2TjFxVlFxckZpeGdzM05UazlQcnpVd2o0dUxRMzUrUG54OGZOZ2dlT1RJa2Rpelp3LzI3ZHVIUG4zNm9IZnYzbnJYckZ1M0RxbXBxUWdNRE1TTEw3NW84dDZscFZYckhEZzRPTURIeDRmZG41V1ZwVmQyc3Fpb0NES1pETTdPem5xcjU5YW12cXUxa3ZxandKd1FBQi8xN1liTGVRWElLamQvOFlyNlNMcWZqMStTYitLMXFBNDJiWWVReHhuRE1MaDI3Um9Bb0VXTEZtWmRZMG05OC9wV1phbVdrcEtDNU9Sa2hJZUg2K1VGVDV3NEVVZVBIc1hldlhzeGVmSmtObjNtN05telVDcVY4UFB6TXpxNVVTYVRBZEFmTGE5dmFvZTUxMmswR2pBTUF5NlhpK2VlZTg3cyswK2JOZzBKQ1FuWXNXTUgrdmZ2ai9MeWNpUWtKTURWMVJYUFB2dXN3ZmxhclJaZmZ2a2xWQ29WcGs2ZHFsZi9IS2dLTnNQQ3dzQXdERnMrc2F5c0RGd3VGMDVPVGxpMGFCRVVDZ1dXTFZ0bThEMys1WmRmakw1aFlCZ0czMy8vUGZidDJ3YytuNDk1OCthWi9SWUJxRXBIV3J4NE1mc3c5ZkxMTDdPTEw1azZmK1BHalFDcVNrTld2MG5nY0RpWVBYczJaczJhaFU4Ly9SUmZmLzAxd3NQREFWUTkyTzNZc1FNT0RnNVl1SEJoclc5S3FsY083ZFdyRitiUG44L3VIejU4dUY3WnljVEVSTXlmUHg4aWtRZ3JWNjQwK3BDVW41K1BsSlFVZHNJdHNUOEt6QWtCSUJid3NXeElYN3p5MTJGb3RMYXRLZmZqeFd2b0VlQ0xMbjdHWDBzUzhxUkxURXhFV0ZnWS9QMk5yOWE2WThjT1pHWm1BZ0NlZXVvcHE3ZGYzNm9zMWFwSGlDZFBucXkzdjMzNzltamJ0aTFTVTFQeDk5OS9ZOUtrU1hydG1RcUdxdE5ZZENkVVdsSkZReUtSWU1LRUNmVzZMaWNueDJDaG45cUVoSVRndWVlZXc2Wk5tN0IwNlZLMnpPTXJyN3hpTkJEa2NEaVF5K1VJQ1FreCtIcFZ5OGpJd0p3NWN6QisvSGc4Ly96em1EUnBFcHljbkxCbnp4NUVSVVhoZi8vN0g3NzY2aXZNblR1WEhlRlZxOVdRU3FXNGR1MGFwazZkeXQ1THFWVGl5eSsveElrVEorRG82SWo1OCtjYnJVUmpETU13K1B2dnY3RnUzVHBJSkJLSVJDSzgvLzc3dGY0TU1neUQ3Nzc3RG5LNUhKMDZkY0xRb1VQMWpyZHUzUnF6WnMzQ045OThnNDgrK2dpeHNiSEl6TXpFK3ZYcndlUHhNSGZ1WExScTFhcldmdDI5ZXhjQVRLYTZWT3ZUcHcvNjkrK1AwNmRQWTlXcVZmajQ0NC9aWXdVRkJkaTZkU3M3RjJEOSt2VVdmZCtKOVZCZ1RzaERIWHc4OFdhM1R2aS9DMWRzMm82V1lSQjc3QXkyakkrR3ErakpyZTlOaUNtM2I5L0draVZMTUhUb1VQVHAwd2RCUVVIZ2Nybkl5Y25CUC8vOHc2NmNHQjRlanFlZmZ0cmcrblhyMW1IdjNyMllNR0dDWHNxSVBmenh4eDlJU2twQ3ExYXQ5RVpoWlRJWmlvcUswS0ZEQjZTbXBpSXVMZzR4TVRISXpzN0cyYk5uQVFEUjBkRkc3MWxkTWNiZWsvdWNuWjNaaFg4czhjSUxMK0RLbFN0c3ZlNmVQWHRpOU9qUlJzL2xjRGdZUDM0OElpSWlUTDdWT0hMa0NFcEtTdlJTY3FwTm5EZ1J5Y25KaUkrUFI4dVdMVEZseWhURXhjVmg4T0RCeU16TXhKVXJWNUNRa0lCKy9mb0JxSm9zZk9MRUNYaDZldUxUVHo5RjI3WnR6ZnFjcmwrL2pwOSsrZ25YcjE4SFVGVlRQRFkyRm1GaFliVmV0M1BuVHB3N2R3NUNvUkN6WnMweWVrNTBkRFFxS3l1eGF0VXFMRml3QUF6RFFDQVFZTjY4ZVd5L2ExTTkrZFRVeEdGZEgzNzRJZExUMDNIa3lCSDQrL3RqeElnUjJMWnRHLzc1NXgrbzFXcncrWHowNjllUFhmQ0syQjhGNW9Ub2VMbHpPQkp6SGlEcHZtWDFaUzMxUUNMRHA2Zk80OHVuK29NeStBalJ4K1Z5b1ZLcDhNOC8vK0NmZi80eGVrNjNidDBRR3h0ck5KaUxpNHREWldVbGR1L2ViZGZBUERVMUZXdlhyZ1ZRRlV5Lzg4NDdLQ3NyUTJscEtUdnFYZTNCZ3dkSVNFaGc2MXAzNzk3ZFpKQm5iTVRjWHVwVEl6NHJLMHR2bWZlMHREUmN2bndaVVZGUlJzL1hyYU5lazBhandkR2pSOW55anNhOC8vNzc0SEs1R0Q1OE9HUXlHVmF0V29XTkd6ZGkvdno1U0U1T3hvWU5HOUMzYjE5d09CeU1IajBhZVhsNUdETm1USjJMRFVWR1J1S3JyNzdDMXExYjhkNTc3d0VBUkNJUlhuamhCVXlhTktuTzlLaWtwUFNBSDB3QUFDQUFTVVJCVkNTc1c3Y09BREJ6NWt5VDMxK05SZ09oVUFnbkp5ZElwVklBZ0p1Ym04bWE4RFd2VFU1T1p2dGJGMmRuWjN6eHhSZjQ0SU1Qc0huelptelpzZ1VNd3lBNE9CaWpSbzFDZEhTMHdjUmtZbDhVbUJPaWc4dmhZT25nM25odTkwR1VLNVIxWDlBQVJ6T3pzZXRXR21MQ1c5dTBIVUthbThtVEo4UER3d09uVDU5R2VubzZtMVBzNGVHQjl1M2JZL2p3NGVqZHU3ZkppV2xqeDQ3RjNyMTdNVzdjT0x2MnUyM2J0Z2dMQzBObVppYnUzNytQKy9mdnc4M05EWUdCZ2ZEMDlJU1hseGM4UFQxeDdkbzEzTGh4QTcvOTlodlMwdExBNFhBd2JkbzBrL2V0THZGWTM0Q0pzZE9Tcnd6RFlOKytmVmk3ZGkza2NqbGF0bXdKc1ZpTTY5ZXZZL2JzMlJnMWFoUmVlZVVWdUx1N20zM1BvMGVQb3FDZ0FMMTY5V0luMTNJNEhMM1JjM2QzZHl4Y3VCQUEyQkh0MXExYkl5b3FDaDA2ZE1DTkd6ZVFtSmpJQnVldnYvNTZyVzNtNWVYaDZOR2pPSERnQVB1MUZ3Z0VpSTZPeHZQUFA2ODN3ZEtVbEpRVUxGbXlCQnFOQmtPSER0VXJtVm10dExRVUJ3NGN3RjkvL2NYbWlROGFOQWpsNWVXNGZQa3lsaXhaZ3JadDIyTDgrUEVZTW1TSTBUenpwS1FrU0tWU09EczdHNjNvVXhQRE1LaW9xTUR5NWN1eGNPRkNaR1ptUWl3VzQ5bG5uOFh3NGNNdG1vdEJiSU8rQTRUVTRPc2t4cUpCdmZIQm9aTTJiK3ZieEV2bzZPT0o5bDdtelpBbjVFa2dFQWp3ekRQUEdBMW16UEhHRzIrWVRNRW9MaTVHUlVWRnJkVmM2bE5XenNQREE5dTNiMGRzYkN3cUtpcmc3ZTBOYjI5dm8rM2s1ZVdoc0xBUTgrYk5ZKzlaUGVrdk16TVRRcUVRcnE2dUVBcUZ5TXJLWWxjVE5TZnRRcTFXbzdDd0VHNXVidXdJKzRVTEZ3REFZR0tsTlYyN2RnM3IxcTFqQStOZXZYb2hOallXUXFFUVAvMzBFM2J2M28yLy8vNGI4Zkh4aUk2T3h2ang0eEVVRkZUbmZYZnYzZzBBZWhOUXZiMjlVVkJRZ0JNblRxQi8vLzVzUlphU2toTDJhMVZkam5IaXhJbTRjZU1HcmwrL2pyNTkreHB0UXk2WEl5VWxCVWxKU1RoNzlpd3lNaDVWNkhKM2Q4ZUlFU013WWNLRU9uTzRxOTIvZng5ejVzeUJUQ1pEaHc0ZDhNRUhIN0RIeXNyS2tKQ1FnT1BIaitQeTVjdnNxSGhrWkNSZWVlVVZ0dDhuVHB4Z3E3SjgvZlhYV0wxNk5mcjA2WU4rL2ZxaFU2ZE9iRldWNmpLWXc0WU4wM3RRMVgwWVU2bFV1SGp4SWs2ZlBvMHpaODRBcUVxNVdybHlKZGF1WFl0OSsvWmgrZkxsK1Bubm56RnMyREQwNmRNSGtaR1JEVnJNaXRRZkJlYUVHREVvTkJEVHVrVGcxK1NiTm0xSHFkSGdvOE9uc1duOENNbzNKOFNHWnM2Y2lkemNYQ2dVQ3FqVjZsb24xRm15N0h1MTZ0SHN1bktPZ2FvUjN5KysrQUlTaVFUKy92NllPWE1tZTJ6TGxpMklqNDgzdUVZa0VtSFVxRkYxM2x1cFZMS2w5VGdjRHZoOFBqc0IwMVFxU1gxcHRWb2tKaVppejU0OXVIVHBFb0NxUFBnMzNuZ0RZOGFNWVFQRkdUTm1ZTml3WVZpMWFoVnUzYnFGUFh2MllNK2VQV2pidGkxZWZmVlY5T2pSdzJRYm4zLytPWTRkTzZaWDNXYnc0TUhZc1dNSGxpNWRhdlFhM1hycEF3Y094Sm8xYTlDNmRkV2J5WnljSEdSblp5TXJLd3YzN3QxRFNrb0tNak16OVViZ3hXSXhldlRvZ1dIRGhxRjM3OTRXanlMNysvc2pNaklTUlVWRldMWnNHUndjSExCdDJ6YWNQSGtTdDIvZlpvTm1McGVMdm4zN0lpWW14cUN1KzZCQmc5Q3ZYejhjT0hBQXYvLytPL0x5OG5Ea3lCRzJaT1R6enorUHJsMjc0dHk1Y3dCZ3NETHAvZnYzQVZTVlNJeUppV0huS1hBNEhMWXRSMGRIdlB2dXU0aU9qc2JHalJ0eC92eDU3TnExQzd0MjdRS2Z6MGR3Y0REZWUrODlpK3U3azRhaHdKd1FFMlowNjRRcmVZVzQrTUQ0U24zV2tpdVJJdmJZR1h3L1loRFZOeWZFUmdJQ0F0aEpjcDZlbnBnK2ZickpjNnZMeTlsS1FVRUJTa3BLNE9EZ2dQbno1OFBKeVlrOTFxWk5HeHcvZnB3TkZBVUNBVnExYW9YcDA2ZWJyRktqU3l3V3c5dmJHMFZGUldBWUJpcVZDbUt4R0ZGUlVYanJyYmVzK25rc1c3WU1KMDZjQUZBVjhBMGZQaHpUcGswem11clJ2bjE3L1BERER6aDM3aHorK09NUFhMNThHUVVGQlhXK0JYQnpjek5JU1hyMTFWZmg2dXFLOCtmUHN6VzhnYW9sNllPRGd6Rmx5aFMyRDF3dWx3M0tBV0RwMHFWSVMwdlR1NStEZ3dQYXRtMkxEaDA2b0VlUEh1allzV09EVWpvNEhBN216SmtEaG1IWVNqUXRXclRBK3ZYcndUQU1Ra05ETVd6WU1FUkhSOWM2Q3Mvbjh6RjY5R2c4L2ZUVE9IWHFGUDc4ODA4a0p5ZWpRNGNPZVBIRkYzSHUzRGx3T0J3TUdUTEU0SUh3NU1tcU43NXF0UnBhclJaZHUzYkY0TUdEMGJkdlgzaDZldXFkR3g0ZWpzOCsrd3gzNzk3RjRjT0hjZXJVS1dSblo4UER3d01kT2xCcFgzdmpNUFpLUGlPa0dTcVNWK0w1M1FkUkpLK3MrK1FHZWpXcUEyWjI3MVQzaVlRMFlWN3oxNkJvNlp1TjNRMERjcmtjU3FVU0FvR0FyUjllMDhHREI2RlNxVXhXRUxHbWt5ZFBRaXdXbzN2MzdrYVBNd3pETHB4VDMwVmVHSVpoYTVGYnc4c3Z2NHpjM0Z5MjVHSnViaTVtelpxRmdRTUhZdUxFaVJhOWFjakp5VUZaV1puUndLOTZzYUhhVW9ycTY4U0pFemgxNmhTQ2c0TVJFaEtDRmkxYUlDd3N6R3BmbzlxY1BuMGFnWUdCYU5teVpiM3ZrWmVYQjVGSXhPYnBiOSsrSFU4OTlSUzh2THowemxPcFZKZy9mejQ2ZGVxRVo1NTV4cUs4ZnFCcXBKM1A1emQ0SW1oVC9mK2dLZUhVK0FkT2dUa2hkYmo0b0FCdi9oMFByUjMrcVh6enJ3RVkwcUx1dkV0Q21pcjZSZnhrTWJYcUppRUEvWDlnanBxQnVlMGZFUWxwNXJyNSsrQ3RIdllaeVY1d1BCR1pwZVYyYVlzUVFocUtnbkpDcklzQ2MwTE04R0tuY0F3S3RmMHFhREtWR2g4ZU9RMlpTbDMzeVlRUVFnaDVyRkJnVG9nWnVCd09GZzNxaldCWHd5V2xyUzJ6dEJ5TFRwd0Y1WmdSUWdnaFR4WUt6QWt4azZ0SWlPWC9HZ0N4d1BiRmpJNW1adU9YeXpkczNnNGhoQkJDbWc0S3pBbXhRQ3NQTjN3NnBDL3NVZFJ3ZGRKVkhNbklza05MaEJCQ0NHa0tLREFueEVLRFFnUHhWby9PZG1scndmR3p1RkZZYkplMkNDR0VFTks0S0RBbnBCNWU3aEtCa2ExYjJMd2RoVWFEL3g0NmhYeVozT1p0RVVJSUlhUnhVV0JPU0Qxd0FNd2YyQk1kdkQzclBMZWhDbVJ5dlAvUFNjalZWS21GRUVJSWVaeFJZRTVJUFlsNFBId3pmQUM4SEIxczNsWktVUWtXSGo5cmwwV09DQ0dFRU5JNEtEQW5wQUY4eFk3NGR2Z0FDSG0yLzZkME5ETWIvMHU2YXZOMkNDR0VFTkk0S0RBbnBJRTYrbmhoNGNEZWRtbnJsK1NiK0NzMTB5NXRFVUlJSWNTK0tEQW54QXFpVzRkaVZzOHVkbW5yMDFQbmNmRkJnVjNhSW9RUVFvajlVR0JPaUpXODJEa2MvNDVvWS9OMjFGb3RQamgwRW5kS3ltemVGaUdXRWd2NWtDcFZqZDBOUWtnamt5cFZjQklLR3JzYnpRNEY1b1JZQ1FmQVIzMjdZWENMSUp1M0pWR3FNT3ZBY2VSSlpUWnZpeEJMdFBSMHc2Mzhrc2J1QmlHa2tkM0tMMEZMVDlmRzdrYXpRNEU1SVZiRTVYQ3diRWhmZFBUeHNubGIrVEk1M2psd0hPVUtwYzNiSXNSY284TERzRG5wVm1OM2d4RFN5RFluM2NMSThMREc3a2F6UTRFNUlWYm13T2RoeFlpQkNIRjF0bmxiNmFYbCtPL2hVMUJxTkRadml4Qnp2RDJnQytMdlpPRjBSbTVqZDRVUTBraE9aK1RpV0ZvMjNoa1ExZGhkYVhZb01DZkVCandjUkZnWlBSanVEaUtidDNYcFFRSG1IVXVrR3Vla1NYQVJDZkhkK01HWXZ1TUlCZWVFUElGT1orUmkrbzRqK0c3OFlEaUxLTWZjVWh5R29kL21oTmpLdFlJaVROOFhENFVkUnJTZjdkQVdIL1h0Qm83Tld5S2tic2ZUc3ZIZW51TVkyaVlFVTd1SEk5elhneWFDRWZLWWtpcFZ1SlZmZ3MxSnR4Qi9Kd3ZmVHhpQ1FhMXNQOS9xY2NEaGNQUitiVk5nVG9pTkpXVGZ4d2VIVGtHdDFkcThyYmQ3ZE1hMExoRTJiNGNRYzFRb2xGaDFLaGtIYm1VaW83aWNxclVROHBoeUVnclEwdE1WSThQRDhQYUFMbkFSQ1J1N1MvL2YzcDJIUlYzMWJRQy9oMlZZUkRZUkFVRUZOOHkxUU53QXQ4U3N4SEI1WEVvejByUXNmU3ZOMUZCYzBsd3FOVXROcFZ4eUt4OHI5eVVUVUVCRlJGbEVqVVVGQklGUmNCaTJHZWI5ZzJZZVI5YUJHUm5nL2x4WFZ6cnorNTF6V0wzbnpQZWMwMkF3bUJQVmczTXBxZmo4WE5oektUZFo3T1VCMzA3T1d1K0hpSWlJNnViWllNNGFjNkxuWUVnN1J5ejI4bmd1ZmEyNGNBVm5rdTgvbDc2SWlJaEljeGpNaVo2VDF6dTJ3MmY5WHRKNlA2VnlPYjQ0SDQ3UWUxeDRSMFJFMUpBd21CTTlSLzk1b1NObXVmZlFlait5VWpubW43dUl5K21aV3UrTGlJaUlOSVBCbk9nNWU2ZG5sK2V5UUxOWVZvcFB6b1RpZW1hMjF2c2lJaUtpdW1Nd0o2b0hzOXg3WUZ5WERscnZwMUFxdyt4VElVakk0UkhwUkVSRXVvN0JuS2dlQ0FETTYvY1NYdS9ZVHV0OTVaZVVZTmFKODBoNmxLdjF2b2lJaUtqMkdNeUo2b21lUUlERlhoNFkxY2xGNjMzbEZoWGovUlBuY1Q5UHJQVytpSWlJcUhZWXpJbnFrWjVBZ0VXZTdoajdITXBhY2dvSzhmNkp2NUgyaE9HY2lJaElGL0dBSVNJZElBZndiY1ExN0kyN3JmVytiSnVaWXN1cmc5REd2TG5XK3lJaUlxTEs4ZVJQSWgwbEI3RHB5ZzNzdkhGVDYzM1ptSnBnODRoQmNMWTAxM3BmUkVSRVZERUdjeUlkSmdmd1kxUXN0bDJMMDNwZjFpYkcyRHhpRU5wYldXaTlMeUlpSWlxUHdaeW9BUWk2SG84ZkltTzAzbytGa1JDYlJ3eEdweGFXV3UrTGlJaUlWREdZRXpVUWUySnVZZjNsYUszM1kyNGt4S1pYQnVJRkcydXQ5MFZFUkVUL3cyQk8xSUFjU2tqRVZ4Y2pvZTBmMG1hR2h0ajB5a0IwdDIyaDVaNklpSWhJZ2NHY3FJSDUrMjRxRnYwZGptSlpxVmI3TVRVMHdBWWZiN3hvMTFLci9SQVJFVkVaQm5PaUJpZzZNeHNmbnc3QmsrSVNyZlpqYktDUHRVTTkwYy9SVHF2OUVCRVJFWU01VVlPVjlEZ1BINTBNUm1hK1JLdjk2T3NKc01TckQxN3QwRmFyL1JBUkVUVjFET1pFRGRqRGZBaytPaFdDeEVlNVd1OXJqa2RQVE83dXF2VitpSWlJbWlvR2M2SUc3a2x4Q1Q0OUU0cW9qQ3l0OS9WbXQ4Nlk0OUVUZXFxL040aUlpRWdER015SkdvRmltUXlMZ3kvaGJQSjlyZmYxU3Z1MldPTHRBVU05UGEzM1JVUkUxSlF3bUJNMUVxVnlPYjY1RkkzOWNiZTEzbGVmMW5aWU8zUUFUQTBOdE40WEVSRlJVOEZnVHRUSS9IYnpINnlOaUlLc1ZMcy95bDFzckxEQnh4dldKc1phN1llSWlLaXBZREFuYW9RaUh6ekUvTDh1SXJlb1dLdjlPSnFiWWRQd2dYQTBOOU5xUDBSRVJFMEJnemxSSTVYMlJJeFB6bHpRK280dGxzWkdXRHQwQUE4aUlpSWlxaU1HYzZKR1RGSWlSVUJ3QklMdnBtbTFId005UFN3YzRBN2ZUczVhN1llSWlLZ3hZekFuYXVSSzVYSnNqWXJGanVoNHJmZkY3UlNKaUlocWo4R2NxSWs0blhRUFMwTXVvMGdtMDJvLy9SM3RzWEp3UDVnSkRiWGFEeEVSVVdQRFlFN1VoTnpNZm9SUHoxN0F3M3lKVnZ0eHRqVEh0OE84dUNpVWlJaElEUXptUkUyTXFLQVFYNXlQd09YMFRLMzJZMjRreE5xaEErQm1iNnZWZm9pSWlCb0xCbk9pSnFoVUxzZFAxMjlpYTFRc1NyWDRJNit2SjhEOGZtNFk3ZHBlYTMwUUVSRTFGZ3ptUkUxWVZFWVdGdjBkaml4SmdWYjdHZGVsQXo3dTh5S0UrbnBhN1llSWlLZ2hZekFuYXVJZUZSWmhTZkFsaEtVKzBHby9MN1MweGxkRCtzUEJySmxXK3lFaUltcW9HTXlKQ0tWeU9mYkUzTUtteUJ0YUxXMHhOeElpMExzUHZOczRhSzBQSWlLaWhvckJuSWlVYm1SbVk4SGY0Y2pVOHE0dFUzcTQ0Z08zN2pEUVkya0xFUkdSQW9NNUVhbklLeXBHWU1obGhOelQ3bW1odlZyWllPV1EvckExTmRGcVAwUkVSQTBGZ3prUmxTTUhjREQrRGpaZXZxN1ZBNG1zakkyd1lsQmY5R2x0cDdVK2lJaUlHZ29HY3lLcTFMMjhKMWdhY2huWE03TzExb2NBd1BRWHUyTGFpMTJocC9yN2lJaUlxRWxoTUNlaUtwWEs1ZGdYZHh2ZlI4YWdXSXV6NXg0T3JSQTRzQTlMVzRpSXFNbGlNQ2VpR2tsNW5JZkFrTXVJemNyUldoL21Sa0o4M3Q4TlBpNXR0TllIRVJHUnJtSXdKNklhVTJ5cnVQbHFERXBLUzdYV3p6Qm5KM3crd0IwV1JrS3Q5VUZFUktSckdNeUpTRzFKajNJUkdISVo4ZGtpcmZYUndzUVlBVjY5NGVuRVBjK0ppS2hwWURBbm9scVJsY3F4TStZbWZveUtnMVNMcytkdmRIYkJKMzFlaEttaGdkYjZJQ0lpMGdVTTVrUlVKNG1QY3JFNjdDcWlNckswMW9lRFdUTUVEdXlEbCt4YWFxMFBJaUtpK3NaZ1RrUjFKZ2R3TXZFdXZyMFVEVkZCb1ZiNkVBQ1kxSzB6WnJsM2gxQmZYeXQ5a0hibGw1UmdkOHd0Qk45TlEycWVHQVZTYVgwUGlZZ2FPQk1EQXppYW0yRmcyOWFZM0wwem1oa2ExdmVRNm9UQm5JZzBSbHhjZ2grallyRS8vZzVLdGZTcnhOblNIQXNHdUhQMnZJRzVuSjZKNVJldW9GOXJPL2gyY29hTHBRWExrNGlvemlRbFVpUTl6c1dmdDVNUm5wYUJBTS9lOEhCb1ZkL0RxalVHY3lMU3VEdWl4MWdkZGhYUldqeVl5TGVUTTJiMzdnbExZeU90OVVHYWNUazlFNEhCbDdCOFVGKzQyZHZXOTNDSXFKRzYrdUFoQXM1SElIQmdud1liemhuTWlVZ3I1QUJPL0pPQzlaZXZhNjI4eGR4SWlEa2VQVEd5b3pOUERkVlIrU1VsbUhENEZKWjZjNDBBRVduZjFRY1BFUmg2R2Z2OWhqZklzaFlHY3lMU3FpZkZKZGdhRll1RFdpeHY2ZEhLQmdzSHVLT0RsWVZXMnFmYTJ4SVZDMUZCSVJZT2NLL3ZvUkJSRTdIeVlpU3NUWXd4ODZWdTlUMFV0VDBielBYcWF5QkUxRGcxRnhwaWJ0OFhzV2VVajlabVRHOWtabVBTNFZQWWNQazZKQ1ZjVUtoTGd1K213YmVUYzMwUGc0aWFFTjlPemdpNW0xYmZ3OUFJQm5NaTBvcE9MU3l4OWJVaDJPRGpqWTdXbGhwdnYxUXV4KzZZQkl3N2RBTEJqZVFYY21PUW1pZUdpeVhmeVNDaTU4ZkYwZ0twVDhUMVBReU5ZREFuSXEwUkFCamdaSTlmM3ZEQmlrRjkwYnE1bWNiN3lNeVg0Tk96Ri9ESm1WRGN6MnNjdjVnYnNnS3BsTHV2RU5GelpXcG8wR2plUFdVd0p5S3QweE1JOEVyN3R2aHQ3QWpNNys4R2F4TmpqZmNSY2k4ZFl3OGR4NXJ3S0swdFBpVWlJdEltQm5NaWVtNE05ZlF3cmtzSC9QR2YxL0NCZTNlTnI2Q1hsY3B4TVA0T1JoMDhoaCtqWWh2TkRBb1JFVFVORE9aRTlOeVpHQmpBditjTCtIUDg2NWpjM1JWQ2ZjMytLaXFRU3ZIanRUaTg4ZXN4SEl5L2c1TFNVbzIyVDBSRXBBME01a1JVYnl6KzNaZjg5M0d2d2ErekN3ejBOUHNyU1ZSUWlEWGhVUmgzNkFST0o5M1QydmFOUkVSRW1zQmdUa1QxenJhWktSWjU5bGJPb0d0NjhXQnFuaGdML3c3SDFEL1A0a3A2cGtiYkppSWkwaFFHY3lMU0diYW1KcGpqMFJQSEp2amlRL2NlR2w4a0dwOHR3dnNuenVQRGs4RzRscEVGenA4VEVaRXU0WjVXUktSem1nc05NYlZuRjB6cTFnbkgvcm1MM1RjU2NDL3ZpY2JhajBqTFFFUmFCbnEwc3NFN1BicGdnSk05OUZRUFh5TWlJbnJ1R015SlNHY0o5ZlhoMTlrRm96bzU0L3pkTlB4ODR5YmlzMFFhYS85R1pqWStQaE9LOWxZV2VMdEhGL2k0T0dtOHpwMklpS2ltK0M4UUVlazhQWUVBUTlvNVlxZnZNR3g5ZFRENk85cHJ0UDNFUjdsWUhCeUIwYjhleDhINE95aVV5alRhUGhFUlVVMXd4cHlJR2d3QkFEZDdXN2paMitLZlI3azRkUE1mSFAvbkx2SkxTalRTZnJvNEgydkNvN0R0V2h3bWR1MkVzVjA2d054SXFKRzJpWWlJcXNNWmN5SnFrRHBZV1dCK2Z6ZWNuT1NMeFY0ZTZHSGJRbU50UHlvc3dnOVhZL0Q2Z1NQWWNQazYwcC9rYTZ4dElpS2l5bkRHbklnYU5CTURBL2gyY29adkoyZjg4eWdYaHhNU2NleWZGSWlMNno2TExpbVJZbmRNQW5iSEpLQlBhenVNN3V3Qzc3YXRZY2c2ZENJaTBnSUdjeUpxTkRwWVdXQmV2NWZ3VWUrZStDdmxQdjZia0lqcm1ka2FhZnRTV2dZdXBXWEEyc1FZcjNkc0I3L083ZUZrYnFhUnRvbUlpQUFHY3lKcWhJd045UEZhaDNaNHJVTTdKRDNPdys4SmlUajZUd3J5aW9ycjNMYW9vQkM3YmlSZzE0MEU5SFpvQmIvT0xoalUxaEZDZmM2aUV4RlIzVENZRTFHajVtSnBqay82dm9nUGUvZkErYnRwT0p0OEh4ZnZQMENSck80N3IxeEp6OFNWOUV4WUdoc3BaOUhiV2pUWHdLaUppS2dwWWpBbm9pWkJxSzhQSDVjMjhIRnBnd0twRkJmdVA4RFo1UHU0Y0MrOXppSDljV0VSOXNUY3dwNllXK2pSeWdZdk96dGhTRnRIMkptWmFtajBSRVRVRkRDWUUxR1RZMkpnZ0dIT1Roam03SVFDcVJRWEZTSDlmbnFkOXpDL2tabU5HNW5aK0NiaUdsNW9hWTJoN1J3eHBKMFQ2OUdwUWdVRkJUQXhNYW52WVJDUmptQXdKNkltemNUQUFDODdPK0hsZjBONjJMOGhQVlFESVQwK1M0VDRMQkcrdTNJRG5hd3RNYVNkSTRZNE84SEYwbHhEb3lkdG16dDNMc3pNekRCdDJqUTRPanBxdE8wREJ3NWcvLzc5bUQxN05nWVBIcXl4ZGk5ZXZBaGpZMk80dWJsVmVkM0Jnd2RoWjJlSHZuMzdRaWlzKzM3OVVxa1V1M2J0Z3JtNU9jYU9IVnZuOWdCZzY5YXR5TXZMdzhpUkkrSHE2cXJ5M1BidDJ3RUE0OGFOZzRXRlJhMzdrTXZsRUFnRTVSNVBTVW5CMWF0WE1XYk1tQ3J2RjR2Rk1ETnJtaSs4aHc4ZkRnQTRldlFvREEwTks3ekczOThmWXJFWVc3WnNnYlcxOWZNY1hvUEVZRTVFOUM4VEF3TU1kWGJDVUdjbkZFcGxDRXQ5Z0w5UzdpTWlOUU81ZFZ3NGVsdjBHTGRGajdFbEtoYnRMTTB4cEowalhtN25oSTR0TEZFK0VsQlZQdjc0WThUR3hnSUF4bzRkaXhrelptaWxuOHpNVEZ5L2ZoMENnUUQvOTMvL3AvSDJoVUloeEdJeE5tL2VEQThQRHpScjFrenROcEtUa3lHUlNOQzFhMWZsWTRHQmdXalZxaFgyN05tamZPenc0Y1B3OVBSRXk1WXRBUUJaV1ZuWXRtMGJqSTJOY2ZqdzRicC9NQURDd3NLd2I5OCtDQVFDMk5uWndkUFRzMDd0RlJVVjRmang0NUJJSkJXMmRlREFBUUJsNGJDMndUdzRPQmc3ZCs3RXlwVXJZV2RucDN5OHVMZ1k4K2ZQaDBna2dxMnRMYnk4dkNxOFB6dzhIR3ZXck1IQ2hRdlJ1M2Z2V28zaGVYbnJyYmZVdWw1Zlh4ODdkKzZzOHByUzBsSUFaUzl1S2lNU2laQ2YvNyt6SU1MRHc1R1JrUUUvUHorMXh0TlVNSmdURVZYQTJFQy9iSWE3blNOSzVYTGNGajNHcGJRTVJLUmxJam9qQ3lYLy9vTlVHeW1QOHhBVUhZK2c2SGpZbVptaXQzMHJ1RHZZd3MzT2xuWHAxVGg3OXF3eWxLc3JNREFROSs3ZHEvS2FvS0FnNVo5RFFrSUFBTjI2ZFlPbHBXV3QrcXpLcUZHamNQejRjYVNrcE9EdnYvL0c2NisvcnRiOUlwRUlIMzMwRVF3TkRiRisvWHEwYmR1Mnd1dk9uajJMSDM3NEFjSEJ3VmkvZmowQTROYXRXd0RLUGpZREE4MUVBVzl2Yi9qNit1TFBQLy9FbWpWcjBMWnRXemc1T2RXNnZiQ3dNRWdrRWxoYlc4UER3ME1qWTN6VzFhdFhjZi8rZlN4YXRBZ2JOMjVVdmpnU0NvV1lPWE1tVnE1Y2lXKysrUVpkdW5TQmpZMk55cjBQSGp6QW1qVnJJQmFMRVJZV1ZtRXdGNHZGa0dsZ29mblRURTFObGJQVER4OCt4T2VmZjE3dFBVRkJRY2pNekZTckh6ME5uZGVnQ08xNmVucElUMC9IaWhVclVGeGNqS1NrSk15Wk0wZGozMytOQlQ4YlJFVFYwQk1JNE5yQ0NxNHRyUEIyank0b2xNcHdMU01MbDlJemNDa3RFM2RFajJ2ZGRvWllnaU4za25Ia1RqSUFvSFZ6TTdqYjI4TE4zaGJ1RHJhd05XWDlzWUpFSXNHMmJkdGdhR2lJa2hMMUQ1QjY4T0FCN3QrL1grUHIvL3JyTHdCbGdWT2RNWDc0NFljMXZqNDNOeGVHaG9iNDczLy9pLy8rOTc4MXVtZnAwcVZ3Y25LQ3RiVTFwaytmamsyYk5pRWdJQUNiTm0yQ3VibHFtZFNkTzNld2Z2MTZtSm1aNGJQUFBsTStIaGNYQndBYUQ3enZ2LzgrRWhJU2tKU1VoUGo0K0RvRjh4TW5UZ0FBaGcwYkJuMTlmYlh2djNQbkRtN2N1SUhSbzBkWFdLb0NBTE5uejBaS1NncHUzcnlKMWF0WFkrblNwY3ByQnc4ZWpIUG56aUVpSWdJYk5tekE4dVhMbGZlSnhXSXNXclFJWXJFWUw3NzRZcVZmODVrelo2b2RpS3V6Y09GQ1plbVRWQ3BWNjN0YVQwOFBwMDZkcXZhNlljT0cxWHA4ejFMTXFnc0VBamc0T0dEcTFLbll0bTBiVHA0OGlRY1BIbURwMHFXMWVyZW9zV0l3SnlKU2s3R0JQdm81MnFHZlk5bGIzNktDUWx4S3ovejNFS0pNWkVrS2F0MTIyaE14MHA2SThjZnRKQUJBRy9QbWNMTnZDWGY3Vm5DemJ3bWJKaHpVZCszYUJaRklCQjhmSDV3K2ZWcnQrN2R1M1ZycGM4T0hEMWNHQ0FCSVRFeEVZbUlpQkFLQldzRzh0TFJVcmFDa29NNDl4Y1gvSzZzYU5Xb1VidHk0Z2V2WHJ5TTVPUms5ZS9aVXVYYkhqaDJReVdSWXNXSUZIQndjbEkrSGhZVUJRSTNLVGFSU0tkNTk5OTBhank4L1B4OUNvUkI3OSs3RjNyMTdxNzErOCtiTk1EVlZmYWZvenAwN3VIYnRHdlQxOWVIcjYxdmp2aFd5czdNUkVCQ0FuSndjSkNjblkrN2N1UlZlWjJCZ2dFV0xGbUhHakJrSUR3OUhlSGc0K3ZmdnIzeitndzgrd05XclYzSHYzajJJUkNKbGpmUzZkZXR3Ly81OXRHblRCb3NYTDY3VkM0ZmFlcnFXMjhIQkFXZk9uRkgrL2RWWFgwVkpTWW5LWTVxaUtPM3k4ZkZSNno3Rk93YUt6OUc0Y2VQUW9rVUxyRm16QnRldlg4Zm5uMytPalJzM1Z2cmlxYWxoTUNjaXFpTnJFMk9NYU44V0k5cTNoUnhBOHFOY1hIbndFSEZaT1lqTEV1RnU3cE5hdDMwdjd3bnU1VDNCNFZ0bFFiMnRSWE4wYTlrQ0w3UzBScGNXVnVqVXdnckdCczh2Rk5TWGxKUVUvUDc3N3pBd01NQ2tTWk5xRmN6Vm9aaFZsTXZsR0Q5K2ZJM3UyYkpsQzlxM2IxOXRLQm8yYkJpTWpZMXg1TWdSbGNkSGpoeUp3c0pDdFVQVko1OThncEtTa2dyTGJaWXVYWXFiTjIraVY2OWV5c2VTa3BLUW5wNE9nVUNBK2ZQblY5cHUrL2J0c1dqUklwU1dsaUk5UFYydE1RRmw3eDdVUkdrRlpXR0srbkV2THkvWTJ0cXExVzlSVVJFV0wxNk1uSndjQ0lYQ2FvTjlxMWF0bEovRHAwTTVBTmpiMjJQdDJyWG8zTG16U3NuRmUrKzloOGVQSDJQQmdnVlZMdng4dXM2L3JzYU9IWXZjM0Z5TmxuN01temNQcGFXbCtQcnJyNnU4cnFpb0NETm16RUJSVVJGNjl1eUpWcTFhMWJnUHFWUUtRUFVGeFpBaFF5QVVDckZ5NVVwTW1EQ0JvZndwRE9aRVJCb2tBT0JpWlFFWEt3c0FIUUVBNHVJUzNNd1dJVDViaExpc3N2OW5pR3NXV3A1MU4vY0o3dVkrd2JGL1VnQ1VsZGs0VzVxamkwMVpTSGUyTUllTGxUbHNtNWsycWtXbDMzLy9QV1F5R2NhUEg0L1dyVnRydFMrSlJLSU01aTFidHF5dzFqWW5Kd2RTcVJUVzF0Ykt3RkZaWUlxSmlZR2pveU9zckt6VUdvZElKRUpHUmdaZWVPR0ZDcC8zOS9ldjlON3M3T3h5enc4YU5BaFRwa3hSQm4rNVhGN2xUSDFGNVFXYW5JbXRyRndpTlRVVm9hR2hBTXJlRVZDSFhDN0htalZyY09mT0hRQmxMMW82ZGVwVTdycktQbmUvL1BLTFd2MHRXTENnM0dQYnQyL1hXSDMyMHhReno1WHRmbEliTjI3Y3FQQ0YwYk9Nakl3d2VQQmdIRDE2RlB2Mzc4ZWNPWE5xMUw1VUtsWFdtRCs3ODQrbnB5ZCsrdWtudFVKK1U4QmdUa1NrWldaQ1EvUjJhSVhlRHYvN0IwaFVVSWliMlk4UWwxMjJwV0o4dGdpaWdrSzEyeTZWeTVINEtCZUpqM0tCT3lrcXo3bFlXY0MxaFJXY0xjM2hhRzZHMW1iTllOKzhHU3lOalJwVWFEOS8vanlpbzZOaFkyT2o5czRTdFhIcTFDbElKQklJaFVMODhzc3ZGYzdtVFo0OEdSa1pHZmo2NjYrcjNFWXhJU0VCQ3hjdWhKV1ZGVFp2M2x6ald0cnM3R3pNbWpVTEptaVI4QUFBR3lKSlJFRlUrZm41Q0F3TWhMdTdlN2xycWdyVk1wbXMzUE9QSGoyQ1JDTEI4ZVBIQVpTRjBHZG5vMGVOR2dXSlJJSURCdzdVMjlaMlc3ZHVWWVpGZGNaUVdscUs5ZXZYS3hmdHZ2dnV1eGc2ZEdpRjE5YW0zS2ltS3R1aFpQdjI3VWhQVDRlZm54KzZkKyt1ZHJ1S21XZE5iRzFaRzZOR2pjTFJvMGR4OHVSSlRKMDZ0VVk3NFNqS3J2VDE5U3Y4T1dJb0w0L0JuSWlvSGxpYkdHT0FrejBHT05rREFPUUFNc1VTeEdlTGNGdjBHTW1QODVEOE9BLzNjNS9VZWdlWXBFZTVTSHFVVytVMUxsWVdjTEUwaC9PLy85bVpOWU8xc1JHc1RZeGhhbGovLzBRVUZoYml4eDkvQkZCV1BtQnNiS3pWL3FSU0tRNGRPZ1NnTEZSa1oyY3J0eGg4K3BxSER4OENRTG5ubnFiWTdhT3dzQkRlM3Q1cUxYQ3pzYkhCaUJFajhNc3Z2MkR4NHNVSURBd3N0MUR6MmRuclM1Y3VZZVhLbFpCSUpHalZxaFUyYk5pQUZpMWFxRnh6OE9CQlpZbkpzd0V5UHo5ZitZSkUzZGw5VGJsNjlTb2lJaUxVdnEra3BBUXJWNjdFaFFzWEFBQVRKMDdFaEFrVHFyM3ZlYndEQUpTOUtEcHg0Z1R5OHZJUUdocUs5dTNiWTh5WU1SZzhlSENOUzFNcUtnbDVudHExYTRmdTNic2pKaVlHcDArZnhyaHg0NVRQNWVibVl0S2tTWlhlSzVQSnFsMVFldXpZc1hwNzBhRkw2diszTGhFUlFRREF6c3dVZG1hbUdOTHVmek93c2xJNTBzUmlwUHdiMUZNZVAwSGFFekZTbitRaksxK0N5bmNQcnBtYWhQZjZ0R2ZQSG1SbFphRm56NTRhUFlTbk1pZFBua1JtWnFaeTU1ZkV4TVJ5NFRzek14T2xwYVZvMGFJRmpJeU1LbXpuL3YzN21EOS9Qdkx5OGpCaXhBaE1telpON2JGTW5Ub1ZBb0VBZS9ic1FXQmdJSll0VzFiaHpEbFFWcE85WThjTzJOcmFRaUtSUUN3VzQ3MzMza09mUG4wd1o4NGNHQmtaUVNRU3FaUnFaR1ptcXN4WVptVmxBU2lieFh4NmR0UFEwRkJsUjVJVEowN2dtMisrVWZ2alVWQ0VZVVdiaXBOUHBWSXBObS9lckhaN0Vva0VDeGN1UkhSME5JQ3lVRjVWbVU5OXNMS3l3cDQ5ZTNEeTVFbjgrdXV2U0V4TXhKbzFhN0I5KzNiNCtmbGg1TWlSMWI1dzAwWXBDd0MxNnJ0ZmVlVVZ4TVRFNE1TSkV5ckJYRTlQcjhJWGM2V2xwY2pOTGZ2OVltbHBXV1ZmckRNdncyQk9SS1REOVBVRWFHUGVIRzNNbThPN2pXcHRkYkZNaGdkaXliODd1ZVFqN1lrWTZVL3lrUzBwd0syY3h5alM4UDdKejF0cWFpb09IVG9FZlgxOXRiWWdyRXBsZ1UxUk9xSFlvcy9mM3g5YnQyN0ZyVnUzMExkdlg1VnJFeE1UQWFEU2ZjTVRFaEt3YU5FaTVPWGx3Y3ZMcTA2SEU3Mzk5dHVReVdUWXQyOGZBZ01Ec1dyVktwVXlDSkZJaEUyYk5pRTBOQlFkT25UQWwxOStpZkhqeDBNb0ZLSmp4NDQ0YytZTUVoTVRzV3paTXV6YnR3OFNpUVFtSmlZb0tDaEFhbW9xZXZUb29XeExzY2U3dmIyOXloZ0VBb0hLNTZCWnMyWXFPN3hVcDZTa1JCbjZuL2JzNS9Ybm4zL0czYnQzWVdWbGhVZVBIdFc0L1dYTGx1SGh3NGNRQ0FSNC8vMzNhM1Z3emR0dnY2MzJQVUJacWMyMzMzNWJvMnROVEV5VUlmemN1WFA0NVpkZmtKNmVqaDA3ZG1EZnZuM3c5ZlhGMkxGakt5d1JlYnBXKzlsZy92VDN0R0pXL2VuSGhnNGRpamZmZkxQQ05rdExTOHZ0aUZNVkx5OHZiTnk0RVRLWlRPVnIxTHg1Y3h3OGVMRGM5WEZ4Y2Nydi95Ky8vTExDZW45U3hXQk9STlJBQ2ZYMTBkYWlPZHBhTksvd2VUbUF2S0ppWkVrS2tKVmZnQ3hKQVVRRmhiaVg5d1FKMlk5d3V3NzdyejhQMzMvL1BhUlNLZno4L05DdVhUdU50RmxkYmZFSEgzeWdERW5idDIvSGxTdFh5b1UyeFFGSEZZV01lL2Z1WWQ2OGVTZ3NMSVNucHljV0xseFk1NFdBL3Y3K2VQTGtDWTRlUFlyQXdFRHMzcjBiSmlZbU9IYnNHSGJzMkFHeFdJemV2WHNqSUNCQU9mc3NGQXF4ZlBseS9QampqemgwNkJCbXpacUZ5Wk1udzhMQ0F1KysreTYrK2VZYkpDUWs0TlZYWDFYMmMvdjI3VW8vcnFkNWUzdlhlQXZKOCtmUFkvdjI3UURLWnVLblQ1OWU0WFZ4Y1hIS1lQZlJSeDloMmJKbE5Xb2ZLRHRreDhURUJIUG56cTN4dUZhdVhLbnk5OXJzT2dPb2JsMnBhTE82cjdlQmdRRjhmSHp3OHNzdjQ2Ky8vc0tlUFh1UW5wNk9Bd2NPd01QRG84TDY4NmNQS1hvMm1GZjBQZjMwWXlLUnFNSnhGQmFXcldsUmZNL1VoSW1KQ1RaczJBQVhGNWNhelhBclNyNEFJQ0lpZ3NHOEJoak1pWWdhS1FFQUN5TWhMSXlFNkdCVi9VSXRPWUNDRWlrS3BWSVVTS1hJTFN4R2RrRUJzaVdGeUM0b1JJNmtBS0tDSXVRV0ZhRlFLa09SVElaaW1ReEZVaGtLLy8xem9WUXpzL1FYTDE1RVpHUWtyS3lzYWoyYldabUtEbGxSN0dQZXRXdFhCQVFFUUNnVW9uMzc5cmg5K3paeWMzTlZaakZqWW1JQUFGMjdkaTNYZHBzMmJUQjE2bFRFeDhkandZSUZGZFlQNzkyN3Q4THd0bi8vL2tvWERzNmVQUnZGeGNYbzM3OC9URTFORVI0ZWpnMGJOc0RZMkJpelpzM0NxRkdqeWdVbFBUMDl6Snc1RXpZMk5qaDE2aFI4Zkh4VXRnTlVIREtrb0RnTjFOWFZ0Y0l4cUNNaElRRmJ0bXhCWEZ3Y2pJeU04UGJiYjJQY3VIR1ZsdjU4Ly8zM2tNdmw4UGIyaHBlWFY1VnRGeFVWNGFlZmZsTCszY25KQ1V1V0xLbjBIWXlLUEh0S1owMXJ6V05pWXJCbHl4YmN2bjBiUmtaR0tsc3hWblR5WjFYMDlQUXdiTmd3REJreUJLZFBuMFptWm1hbGkwS2ZmZ0h3YkRDdjdUN21ZckVZUU5sc3R6cmF0MjlmNDJ2djNyMnIvSE5vYUNpbVRKbWlWbDlORVlNNUVSRUJLQXZ5cG9ZR3lrV2ZyZFg3OXhvQTRMN2pRSjNIVVZSVXBLdzFualp0Mm5NNUZYRHk1TW5LY2haRmVPelhyeDl1Mzc2TmMrZk9LY3NqMHRMUzhNOC8vOERBd0tEY1lUNEtZOGFNd1pneFl4QWZINDkxNjliVmVXeEJRVUVRQ0FTWU4yK2U4ckYrL2ZwaDBxUkpHRDU4dUxLczVQang0N2g2OVNvKysrd3psWDNMeDQ0ZGk1RWpSOExJeUVnNU8ycG5aNGQ3OSs0aFBUMGREZzRPa0Vna2lJMk5oVUFncUZNd2wwcWxXTGR1SGM2ZE93ZTVYSTdCZ3dkait2VHBWUzZTQlFCM2QzZms1dWJpNDQ4L3J2SzZ1TGc0ckZ1M0RxbXBxY3JIRmk5ZXJGWW9yNDNVMUZSczI3WU5ZV0ZoRUFnRThQSHhnYisvZjduRnRiV2hyNitQRVNOR3FEeVdrNU9Ea0pBUS9QMzMzd2dJQ0ZCNUlhZXBCWkpwYVdrQVVLdlRXZVZ5T1hidDJsWHRkUWtKQ1FES3lwOVNVbEp3Ky9adHpwcFhnOEdjaUloMHl2NzkrNUdabVltT0hUdkMwOU1UQlFXVm42UXFrOG1VejZ2emx2eXpLdHFHc1gvLy90aTVjeWVPSERtaURPYUttWFlQRDQ5cSt5c3NMTlRxdG56dnZQT084cytQSHovR3RtM2JVRmhZaU1tVEo1Y0x3cy9PVkx1N3UrUG8wYU1JRGc3R3hJa1RjZW5TSlVpbFVuVHQyclZHMitCVkpqOC9IMy85OVJjQVlQMzY5UlcrcTFDUmtTTkhvaytmUHBVZTFwT1ZsWVdmZi80Wlo4NmNnVnd1VjZsRDErYXBtektaREpzM2I4YlJvMGNoazhuUXMyZFB6Snc1RXgwNmROQjRYOW5aMlFnTkRVVklTQWppNHVLVTc1NElCQUtWR2ZQSzNuVlFsMkpOZ2JPenMxcjM1ZWJtWXVYS2xZaUtpcXJ5dXFLaUlzVEd4a0pmWHgvKy92NzQ3cnZ2Y09USUVYejY2YWUxSG5OVHdHQk9SRVE2UlZGcmZPZk9uV29QbURsOCtEQU9IejRNUUxOYjN3R0FpNHNMdW5UcGdwczNieUlrSkFSdWJtN0tQY0NmbmVHc3lFc3Z2YVFjVTBKQ0FtYlBuZzByS3l0czJiS2x5dTBJcjEyN2hvQ0FBQlFWRldIMDZORVZYcE9ZbUlpWk0yZFcrRnhsZGR4UGYzNjh2YjF4OU9oUm5EaHhBdVBIajFjdWVoMDRjS0RLUFdLeHVOSitLdkwwWVRXclZxMnE4WDE3OXV5cGRGYjk0TUdEMkxsenB6S2N2dkxLSzVneFkwYXRGbm1xcTZDZ0FILzg4UWNBSURBd0VBTUdETkJvKzJscGFiaHc0UUl1WExpQVc3ZHVLY080a1pFUlBEdzg0T1hsQlV0TFMrWHNOcUM1R1hORnNBNE9Ea1pNVEF6V3JGbFQ3VDB4TVRGWXVYSWxzck96MGJwMWE1VnhQU3N5TWhKRlJVWG8wYU1IaGc4ZmpoMDdkdURzMmJPWU1tVkt0ZStnTkdVTTVrUkVwRk9lbmgyc2IyUEdqTUdLRlN1d2RldFdlSGg0SURjM0YyM2J0a1dmUG4zVWFzZlYxUlgvK2M5L2NPREFBU3hmdmh5clY2K3VjTnU3eTVjdlkrblNwU2d1THNhZ1FZTXFEY1ZDb1ZCWmdwQ2ZudytSU0FTaFVGamhnUzFQbDMwbzlPclZDM1oyZG5qdzRBR0Nnb0p3N2RvMTZPdnJsMXM4S1pQSmtKbVpxZGJIcWxEYis1N2w0T0NBNHVKaWRPblNCVE5tektqeExEd0FKQ2NuUXlRU29WZXZYc3FaZFhXMlVuejZoY2FPSFR1d1k4ZU9hdSt4dGJYRlYxOTlWZUZ6Y3JrY3QyN2RRbGhZR01MQ3dsUnFzRTFOVGRHblR4OTRlWG5CdzhORFpXYThxS2dJUUZsOWVXMjNGWFIzZDFlV3hCUVdGdUxhdFd0bzJiSWxSQ0tSeWpnQTRQUFBQMWZwUnlhVFlmZnUzZGk3ZHkva2NqazhQRHl3WU1HQ0tsOGNIVGx5QkVEWmliT0trME9QSFR1R1hidDJjZGE4Q2d6bVJFU2tVMm95ODYwNHJHVHMyTEdZTVdOR25mc3NMaTdHYjcvOUJqOC9QNVVTRlc5dmI3end3Z3VJajQvSDBhTkhBUUF6WnN5b1ZUank5L2ZIclZ1M0VCMGRqUlVyVnVDTEw3NVFDZWRIang1VjdrUXpiTmd3ekowN3Q5SituSnljRUJRVUJBRDQ3TFBQSUJLSk1HdldMSlZkVm9DeVJiU0JnWUVZTW1TSXl1TUNnUUNqUjQvR0R6LzhnQU1IeXRZRkRCczJyRnpOdElXRmhWcnZST1RtNW1MczJMRUFOUGNPaHFlbko3NysrbXVWclIxcktqWTJGaHMzYm9TTGl3dTJidDBLb1BhbmZ0YjBQdGt6MjVRV0ZSVWhLaW9LNGVIaHVIVHBrc291S1dabVp1amJ0eSs4dmIzaDd1NWU2UjdsaW1DdXpnRmJjcmtjY1hGeENBOFBoNStmbjhvN0dMLy8vanVLaW9vd2VQQmduRHg1c3R5OWloTlQ1WEk1QkFJQjl1N2RxendGZCtMRWlYam5uWGVxL0JsSVRrNUdWRlFVVEUxTmxXMk5IejhlcDArZnhxbFRwekJpeEFpODhNSUxOZjVZbWhJR2N5SWlhdEtDZzRPeGJkczJaR1ptb2xldlhpcUJRU0FRNEkwMzNrQjhmRHdBd00zTlRlM2ROeFQwOVBTd1pNa1N6SjA3RjJGaFlmanNzOCt3YU5FaUNBUUNmUDMxMTdoeTVRb0VBZ0hlZnZ0dHZQbm1telVLLzBlT0hNRzFhOWZnNE9CUTdtUkZpVVNDSDM3NEFYcDZlcGc4ZVhLNWUxOS8vWFVjUEhnUTJkblowTmZYeDhTSkUydjFjVDBQdFFubEFKU0gyenhkdTY3T0N3YXhXS3ljRlZiM2hVWlNVaEoyN05pQjZPaG9sWGVCek16TTBMOS9mM2g3ZThQTnphMUdKMytxdTQ1aTllclZ1SExsaXZMajkvVDBoSTJORFlDeUxRd1BIRGdBb1ZBSVB6Ky9Db081d3RTcFV6RjA2RkNNR2pVS2x5OWZ4dmp4NCtIcDZWbHQvMXUyYklGY0xzZklrU09WKzZUYjI5dGp6Smd4Mkw5L1AxYXZYbzNObXplcnRZZDZVOEZnVGtSRWpjNzI3ZHZ4NTU5L3dzL1BUMldSNU5PdVhidUdvS0FnNWM0UlhicDBLYmQxWEdSa0pOYXZYNi84KzlXclY3RnYzNzVhaDFnek16T3NYcjBhaXhjdlJteHNMS1pQbnc2QlFJQW5UNTZnUllzVytQVFRUOVVLL2pLWkRKYVdsa2hQVDhlYmI3NkpVYU5Hd2RmWEYwS2hFQUVCQVhqNDhDRW1UWm9FUjBmSGN2Y21KU1VoTHk4UFFGbkp4cjE3OTlRNk9LZ2hVSlR4Mk5uWlBmZStMUzB0RVJrWmlkTFNVbVVZSHpod0lGNTY2YVVhaGZHbktmWlp0N2EyTHZkY1FVRUJJaUlpRUJ3Y3JEeGc2T3pac3dESzN2RVlNR0NBTXBRWEZ4ZGorZkxsRUl2RmVPdXR0NVNQVjBRcWxTSTlQUjI3ZCsvRzZOR2pzWEhqeGhxOVdEeHo1Z3lpb3FMUXZIbHpUSmd3UWVXNVNaTW00Y3laTTBoUFQ4ZXFWYXNRR0JpbzFjVzdEUkdET1JFUk5UcC8vUEVIQ2dzTGNmandZV1V3Vit6YkxKZkxNVy9lUE9VUjdtM2F0SUcvdjcvS3dyNlNraEw4OU5OUCtPMjMzeUNYeTlHMWExZTR1N3RqNTg2ZENBb0tRbng4UEQ3KytPTUtnMUoxRkNkcDNyeDVVemttUlluQTA5c2Mxc1FiYjd5QkVTTkc0TVNKRXpodzRBQisvdmxuN04rL0gvYjI5a2hPVHNhQUFRTXdkZXJVY3ZkbFpHUmd5WklsS0M0dWhsQW9SSEZ4TVZhdFdvWFZxMWRyWkIvejUwRWdFRUF1bDZPa3BLVFNhNUtTa2dDVWZZMmZOMnRyYTB5ZlBoMU9UazQxbmhtdnpJVUxGd0FBSFR0MlZIazhPam9hWDN6eGhiTFVCU2pibDl6VDB4TURCdzVVcWEyWFNDUUlDQWhBUWtJQ1hGMWRLOXlKNkdtS0YyMUdSa2FWN3BienJMdDM3K0s3Nzc0RFVIWlkxN1AzbVppWTRJc3Z2c0M4ZWZNUUVSR0JWYXRXNGZQUFA2L1Q1NmF4cWR0eFpFUkVSRHJJMTljWHhzYkdLcnU2S0VvUjVISTVvcU9qWVdGaGdkbXpaMlBidG0wcW9meml4WXQ0NzczMzhPdXZ2MEl1bDJQbzBLRllzMllOM25yckxjeWRPeGVHaG9hSWlJakFPKys4ZzEyN2RrRWlrVlE3SHJGWWpMTm56eUl3TUJBVEpreFExb2YzN2RzWHJxNnVrTXZsMkxScEV5Wk1tSUJ2di8wV29hR2h5dEJlSFNNakk3enh4aHZZdFdzWCt2YnRpOExDUWlRbkp3TW8yMHJ3MllWOW1abVptRHQzTG5KeWN1RHM3SXlnb0NBNE96dERJcEZnL3Z6NXVIcjFhbzM2cllqaU5NbmFMbEJVaDYydExZQ3kvZHVmcmVzR2dMLysra3Y1ZWFodFBYTmxCejdWMU5peFk5R25UNThxZzZkY0xvZElKS3B3MFhOT1RnNSsrT0VIWEw5K0hRRHc4c3N2cXp6djdPeU00dUppbUpxYTR1V1hYOGFLRlN0dzhPQkJmUExKSjNCemMxT0c4cVNrSk15Wk13YzNidHhBNjlhdHNYVHBVdVZ6aXEvVnN4K3JZdkZ1UlF1S0s1S1ZsWVVGQ3hhZ29LQUFBd2NPTERkV2hXN2R1aW4zcXc4T0RzYThlZk1xUFoyMEtlSkxGQ0lpYW5DcXEvZWRQbjI2eXJhQmhZV0Z5a1dPQmdZR2VPT05OL0RXVzI4cER5K1N5K1c0ZE9rUzl1L2ZyendSczFtelpwZzFhNVpLN2ZidzRjUFJvVU1IckZxMUNuZnYzc1h1M2J0eDZOQWhEQm8wQ09QR2pWT1dqRHg4K0JCMzd0eEJiR3dzcmwrL2pzVEVST1VPSDgyYU5ZT1BqdzlHang2dG5NbU5qSXpFd1lNSEVSMGRqZVBIaitQNDhlTVFDQVJvM2JvMVhGeGM0T3pzakpZdFc4TEd4Z1p0MnJSUjJXNU9KcFBoNHNXTCtPMjMzM0R6NWszbzYrdGowS0JCaUl5TVJFaElDRUpEUXpGeTVFaDg5TkZIU0VoSXdPTEZpL0hvMFNNNE9UbGg5ZXJWc0xLeXdwZGZmb201YytjaVBUMGRDeGN1eEpRcFV6Qmh3b1FxeXd4eWMzT1JuWjBOR3hzYm1KcWFRaWFUNGRDaFF3Q2drWU4zcWpObzBDQWNPSEFBZi96eEI0NGRPNlpTcjF4VVZLU2NSZTdRb1FPNmRldFdiWHRTcVJUWjJkbXdzTEJRMW5KSFJrWUNBTXpOemJYd0VmeVB2NzgvOHZQellXQmdBR05qWXhnWUdLQ2twQVQ1K2ZuS2EvejgvTXE5d0xDd3NNRGF0V3ZScFV1WENyZFJMQ29xd20rLy9ZWTllL1pBS3BVcXYrWlB2OU5qWldXRjNOeGNuRGx6QmtPR0RJR0JnUUZ5YzNQeDY2Ky9BcWpaU1ovMzc5L0hraVZMa0pXVkJSY1hsMnAzWGZIeDhVRk9UZzZDZ29JUUd4c0xmMzkvTEZ1MnJOWnJDUm9UQm5NaUltcjBqSTJOOGRWWFgySFpzbVg0OU5OUHkyMjVGeEFRZ0V1WExnRW9tMEVjUG53NDNuMzNYVmhhV3BacnEzMzc5dGl5WlFzT0hqeUlmZnYyUVNLUklDb3FDdSs4OHc1aVkyT3haTWtTWlJtQWdxbXBLZHpjM09EdDdZMysvZnVYQzFIdTd1NXdkM2RIVmxZV3pwMDdoN0N3TU55NmRRdXBxYWxJVFUxRlNFZ0lnTElGcEJzMmJJQ0ppUW1pbzZOeDVjb1ZYTGh3UWRtZnU3czdwaytmRGhjWEYwZ2tFdXpmdngrSERoMUM3OTY5Y2Zqd1lXemJ0ZzBsSlNWbzE2NGRWcTFhcGR4UHZXWExsbGkzYmgwV0xseUlsSlFVL1B6eno3aHc0UUkyYnR4WTZVNGhHUmtaK1BERER5dDh6c1BEbzdvdlNaMU5tVElGZW5wNitQdnZ2L0h3NFVPVno3bEFJSUMxdFRYYzNOd3diZHEwR3MzZ0Z4Y1hLeGZKQ2dRQ1pUZ0dvSGFKa1RvRUFnRmNYRndRRXhNRHFWUmE3cDBTSnljbmpCczNydEs5OHlzN2dmYjA2ZE1JQ2dwQ1RrNE9nTElkaGo3OTlOTnlDeTY5dkx5UWtwS0N0V3ZYWXUzYXRTclA2ZW5wNGJYWFhxdjJZemgwNkJBeU16UGg0T0NBVmF0VzFXaVI2c1NKRTJGdmI0OTE2OWFoYytmTzZOS2xTN1gzTkFVTTVrUkUxQ1MwYTljT08zYnNxRENrelpneEF6RXhNWEJ6YzhQa3laT3JQUTNSd01BQWt5Wk53cXV2dm9yOSsvZGo4T0RCc0xTMGhLV2xKZHpkM1JFYUdncFhWMWQwNjlZTkw3MzBFcnAxNjFhak90cVdMVnRpL1BqeEdEOStQQ1FTQ1dKaVlwQ1FrSURrNUdSbHpiaXJxeXRDUWtLd2ZQbHlBR1dsTEQ0K1B2RDE5VVhuenAyVmJabWFtc0xmM3g5anhveEJYbDRlVnF4WWdaS1NFdmo0K0dEMjdObmxUcEJzMmJJbE5tellnTFZyMStMQ2hRdm8yN2R2cGFFY0tOdGZYRkhucmRDOGVYUDA3ZHUzMGtPT2FzckZ4UVVBcXV4ZktCVEMzOTlmclgzSnEySnFhZ29iR3h2azVPUW9hOWROVFUzUnExY3Z6Sm8xU3lOOVZHYkpraVVRaThVb0tTbUJUQ1pEYVdrcERBd01ZRzF0WGV1VFdLMnNyUEQ0OFdOWVdGamd2ZmZlZzQrUFQ0WFhUWm8wQ2FhbXByaDA2Wkl5eEF1RlFqZzRPTURYMTdmUzRQODB4ZWRuMnJScGFxMjdHRFJvRUJ3ZEhlSGc0RkRsMTdvcEVjanJXa0JGUkVUMEwvY2RCeEQ1N3ZqNkhrYXRTQ1FTald6ZlZseGNESUZBb05XZ0laUEpzR25USnZUczJSTWVIaDQxR25kSVNBank4L05yZEdwcFNFZ0krdmZ2WDZNWEU2V2xwU2d0TFlWY0xtODA0VW91bDBNdWx5c1A1R21vSWlNajRlcnFXdVBGbXcxWlEvM2RJM2htcG9BejVrUkVSSURHOWxUVzFKSHBWZEhYMThlY09YUFV1dWZaVXowMWRhMmVubDZERDdEUEVnZ0V6MlVCcTdhNXU3dlg5eEJJVFkzcko0bUlpSWlJcUlGaU1DY2lJaUlpMGdFTTVrUkVSRVJFT29EQm5JaUlpSWhJQnpDWUV4RVJFUkhwQUFaeklpSWlJaUlkd0dCT1JFUkVSS1FER015SmlJaUlpSFFBZ3prUkVSRVJrUTVnTUNjaUlpSWkwZ0VNNWtSRVJFUkVPb0RCbklpSWlJaElCekNZRXhHUnhwZ1lHRUJTSXEzdllSQlJFeUlwa2NMVTBLQytoNkVSRE9aRVJLUXhqdVptU0hxY1c5L0RJS0ltSk9seExoeWJtOVgzTURTQ3daeUlpRFJtWU52VytQTjJjbjBQZzRpYWtEOXZKOE83YmV2NkhvWkdNSmdURVpIR1RPN2VHZUZwR2JqNjRHRjlENFdJbW9DckR4NGlJaTBUVTdxNzF2ZFFOSUxCbklpSU5LYVpvU0VDUEhzajRId0V3emtSYWRYVkJ3OFJjRDRDWDNpNk41b2FjNEZjTHBmWDl5Q0lpS2h4dVp5ZWllVVhycUJmYXp2NGRuS0dpNlZGby9tSGs0anFqNlJFaXFUSHVmanpkakxDMHpJUTROa2JIZzZ0Nm50WXRTWVFDQVFxZjJjd0p5SWliY2d2S2NIdW1Gc0l1WnVHMUNkaTd0WkNSSFZtYW1nQXgrWm04RzdiR3BPN2QwWXpROFA2SGxLZE1KZ1RFUkVSRWVtQVo0TTVhOHlKaUlpSWlIUUFnemtSRVJFUmtRNWdNQ2NpSWlJaTBnRU01a1JFUkVSRU9vREJuSWlJaUloSUJ6Q1lFeEVSRVJIcEFBWnpJaUlpSWlJZHdHQk9SRVJFUktRREdNeUppSWlJaUhRQWd6a1JFUkVSa1E1Z01DY2lJaUlpMGdFTTVrUkVSRVJFT29EQm5JaUlpSWhJQnpDWUV4RVJFUkhwQUFaeklpSWlJaUlkd0dCT1JFUkVSS1FER015SmlJaUlpSFFBZ3prUkVSRVJrUTVnTUNjaUlpSWkwZ0VNNWtSRVJFUkVPb0RCbklpSWlJaElCekNZRXhFUkVSSHBBQVp6SWlJaUlpSWR3R0JPUkVSRVJLUURHTXlKaUlpSWlIUUFnemtSRVJFUmtRNWdNQ2NpSWlJaTBnRU01a1JFUkVSRU9vREJuSWlJaUloSUJ6Q1lFeEVSRVJIcEFBWnpJaUlpSWlJZHdHQk9SRVJFUktRREdNeUppSWlJaUhRQWd6a1JFUkVSa1E1Z01DY2lJaUlpMGdFTTVrUkVSRVJFT29EQm5JaUlpSWhJQnpDWUV4RVJFUkhwQUFaeklpSWlJaUlkd0dCT1JFUkVSS1FER015SmlJaUlpSFFBZ3prUkVSRVJrUTVnTUNjaUlpSWlJaUlpSWlJaUlpSWlJaUlpSWlJaUlpSWloZjhIUFB2QXNzUC9zcG9BQUFBQVNVVk9SSzVDWUlJPSIsCiAgICJUeXBlIiA6ICJtaW5kIgp9Cg=="/>
    </extobj>
  </extobjs>
</s:customData>
</file>

<file path=customXml/itemProps33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WPS 演示</Application>
  <PresentationFormat>宽屏</PresentationFormat>
  <Paragraphs>194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宋体</vt:lpstr>
      <vt:lpstr>Wingdings</vt:lpstr>
      <vt:lpstr>方正苏新诗柳楷简体</vt:lpstr>
      <vt:lpstr>Calibri</vt:lpstr>
      <vt:lpstr>Segoe Script</vt:lpstr>
      <vt:lpstr>微软雅黑</vt:lpstr>
      <vt:lpstr>Times New Roman</vt:lpstr>
      <vt:lpstr>方正清楷 简</vt:lpstr>
      <vt:lpstr>经典中圆简</vt:lpstr>
      <vt:lpstr>文道楷体</vt:lpstr>
      <vt:lpstr>等线</vt:lpstr>
      <vt:lpstr>Arial Unicode MS</vt:lpstr>
      <vt:lpstr>等线 Light</vt:lpstr>
      <vt:lpstr>文道楷体</vt:lpstr>
      <vt:lpstr>方正清楷 简</vt:lpstr>
      <vt:lpstr>经典中圆简</vt:lpstr>
      <vt:lpstr>Lady Copra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 xiaofan</dc:creator>
  <cp:lastModifiedBy>三人行789</cp:lastModifiedBy>
  <cp:revision>116</cp:revision>
  <dcterms:created xsi:type="dcterms:W3CDTF">1900-01-01T00:00:00Z</dcterms:created>
  <dcterms:modified xsi:type="dcterms:W3CDTF">2020-03-30T11:27:07Z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2052-11.3.0.9221</vt:lpwstr>
  </property>
</Properties>
</file>