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sldIdLst>
    <p:sldId id="361" r:id="rId4"/>
    <p:sldId id="411" r:id="rId6"/>
    <p:sldId id="412" r:id="rId7"/>
    <p:sldId id="821" r:id="rId8"/>
    <p:sldId id="403" r:id="rId9"/>
    <p:sldId id="811" r:id="rId10"/>
    <p:sldId id="822" r:id="rId11"/>
    <p:sldId id="405" r:id="rId12"/>
    <p:sldId id="410" r:id="rId13"/>
    <p:sldId id="400" r:id="rId14"/>
    <p:sldId id="813" r:id="rId15"/>
    <p:sldId id="812" r:id="rId16"/>
    <p:sldId id="357" r:id="rId17"/>
    <p:sldId id="818" r:id="rId18"/>
    <p:sldId id="819" r:id="rId19"/>
    <p:sldId id="820" r:id="rId20"/>
    <p:sldId id="351" r:id="rId21"/>
    <p:sldId id="341" r:id="rId22"/>
    <p:sldId id="399" r:id="rId23"/>
    <p:sldId id="510" r:id="rId24"/>
    <p:sldId id="505" r:id="rId25"/>
    <p:sldId id="272" r:id="rId26"/>
    <p:sldId id="279" r:id="rId27"/>
    <p:sldId id="809" r:id="rId28"/>
    <p:sldId id="415" r:id="rId29"/>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zhao" initials="zf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0A9"/>
    <a:srgbClr val="19C3FF"/>
    <a:srgbClr val="00A1DA"/>
    <a:srgbClr val="FF6600"/>
    <a:srgbClr val="FFFFFF"/>
    <a:srgbClr val="F9FF0D"/>
    <a:srgbClr val="E96565"/>
    <a:srgbClr val="FF9933"/>
    <a:srgbClr val="DDE2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1" autoAdjust="0"/>
    <p:restoredTop sz="68176" autoAdjust="0"/>
  </p:normalViewPr>
  <p:slideViewPr>
    <p:cSldViewPr>
      <p:cViewPr varScale="1">
        <p:scale>
          <a:sx n="114" d="100"/>
          <a:sy n="114" d="100"/>
        </p:scale>
        <p:origin x="-576" y="-108"/>
      </p:cViewPr>
      <p:guideLst>
        <p:guide orient="horz" pos="2104"/>
        <p:guide pos="3760"/>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Documents\WeChat%20Files\hfcao17\Files\&#20010;&#24615;&#21270;&#20316;&#19994;&#20351;&#29992;&#25928;&#26524;0618-2.xls"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4.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Sheet1!$B$3</c:f>
              <c:strCache>
                <c:ptCount val="1"/>
                <c:pt idx="0">
                  <c:v>销售额</c:v>
                </c:pt>
              </c:strCache>
            </c:strRef>
          </c:tx>
          <c:explosion val="0"/>
          <c:dPt>
            <c:idx val="0"/>
            <c:bubble3D val="0"/>
            <c:spPr>
              <a:solidFill>
                <a:schemeClr val="accent1"/>
              </a:solidFill>
              <a:ln>
                <a:noFill/>
              </a:ln>
              <a:effectLst/>
            </c:spPr>
          </c:dPt>
          <c:dPt>
            <c:idx val="1"/>
            <c:bubble3D val="0"/>
            <c:spPr>
              <a:solidFill>
                <a:schemeClr val="accent2"/>
              </a:solidFill>
              <a:ln>
                <a:noFill/>
              </a:ln>
              <a:effectLst/>
            </c:spPr>
          </c:dPt>
          <c:dLbls>
            <c:delete val="1"/>
          </c:dLbls>
          <c:cat>
            <c:strRef>
              <c:f>Sheet1!$A$4:$A$5</c:f>
              <c:strCache>
                <c:ptCount val="2"/>
                <c:pt idx="0">
                  <c:v>第一季度</c:v>
                </c:pt>
                <c:pt idx="1">
                  <c:v>第二季度</c:v>
                </c:pt>
              </c:strCache>
            </c:strRef>
          </c:cat>
          <c:val>
            <c:numRef>
              <c:f>Sheet1!$B$4:$B$5</c:f>
              <c:numCache>
                <c:formatCode>General</c:formatCode>
                <c:ptCount val="2"/>
                <c:pt idx="0">
                  <c:v>50</c:v>
                </c:pt>
                <c:pt idx="1">
                  <c:v>50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Sheet1!$B$3</c:f>
              <c:strCache>
                <c:ptCount val="1"/>
                <c:pt idx="0">
                  <c:v>销售额</c:v>
                </c:pt>
              </c:strCache>
            </c:strRef>
          </c:tx>
          <c:explosion val="0"/>
          <c:dPt>
            <c:idx val="0"/>
            <c:bubble3D val="0"/>
            <c:spPr>
              <a:solidFill>
                <a:schemeClr val="accent1"/>
              </a:solidFill>
              <a:ln>
                <a:noFill/>
              </a:ln>
              <a:effectLst/>
            </c:spPr>
          </c:dPt>
          <c:dPt>
            <c:idx val="1"/>
            <c:bubble3D val="0"/>
            <c:spPr>
              <a:solidFill>
                <a:schemeClr val="accent2"/>
              </a:solidFill>
              <a:ln>
                <a:noFill/>
              </a:ln>
              <a:effectLst/>
            </c:spPr>
          </c:dPt>
          <c:dLbls>
            <c:delete val="1"/>
          </c:dLbls>
          <c:cat>
            <c:strRef>
              <c:f>Sheet1!$A$4:$A$5</c:f>
              <c:strCache>
                <c:ptCount val="2"/>
                <c:pt idx="0">
                  <c:v>第一季度</c:v>
                </c:pt>
                <c:pt idx="1">
                  <c:v>第二季度</c:v>
                </c:pt>
              </c:strCache>
            </c:strRef>
          </c:cat>
          <c:val>
            <c:numRef>
              <c:f>Sheet1!$B$4:$B$5</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Sheet1!$B$3</c:f>
              <c:strCache>
                <c:ptCount val="1"/>
                <c:pt idx="0">
                  <c:v>销售额</c:v>
                </c:pt>
              </c:strCache>
            </c:strRef>
          </c:tx>
          <c:explosion val="0"/>
          <c:dPt>
            <c:idx val="0"/>
            <c:bubble3D val="0"/>
            <c:spPr>
              <a:solidFill>
                <a:schemeClr val="accent1"/>
              </a:solidFill>
              <a:ln>
                <a:noFill/>
              </a:ln>
              <a:effectLst/>
            </c:spPr>
          </c:dPt>
          <c:dPt>
            <c:idx val="1"/>
            <c:bubble3D val="0"/>
            <c:spPr>
              <a:solidFill>
                <a:schemeClr val="accent2"/>
              </a:solidFill>
              <a:ln>
                <a:noFill/>
              </a:ln>
              <a:effectLst/>
            </c:spPr>
          </c:dPt>
          <c:dLbls>
            <c:delete val="1"/>
          </c:dLbls>
          <c:cat>
            <c:strRef>
              <c:f>Sheet1!$A$4:$A$5</c:f>
              <c:strCache>
                <c:ptCount val="2"/>
                <c:pt idx="0">
                  <c:v>第一季度</c:v>
                </c:pt>
                <c:pt idx="1">
                  <c:v>第二季度</c:v>
                </c:pt>
              </c:strCache>
            </c:strRef>
          </c:cat>
          <c:val>
            <c:numRef>
              <c:f>Sheet1!$B$4:$B$5</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680" b="1" i="0" u="none" strike="noStrike" kern="1200" spc="0" baseline="0">
                <a:solidFill>
                  <a:schemeClr val="tx1">
                    <a:lumMod val="65000"/>
                    <a:lumOff val="35000"/>
                  </a:schemeClr>
                </a:solidFill>
                <a:latin typeface="+mn-lt"/>
                <a:ea typeface="+mn-ea"/>
                <a:cs typeface="+mn-cs"/>
              </a:defRPr>
            </a:pPr>
            <a:r>
              <a:rPr lang="zh-CN" altLang="en-US" sz="1680" b="1"/>
              <a:t>同类型题</a:t>
            </a:r>
            <a:r>
              <a:rPr lang="en-US" altLang="zh-CN" sz="1680" b="1"/>
              <a:t>-</a:t>
            </a:r>
            <a:r>
              <a:rPr lang="zh-CN" altLang="en-US" sz="1680" b="1"/>
              <a:t>平均得分率</a:t>
            </a:r>
            <a:endParaRPr lang="zh-CN" altLang="en-US" sz="1680" b="1"/>
          </a:p>
        </c:rich>
      </c:tx>
      <c:layout/>
      <c:overlay val="0"/>
      <c:spPr>
        <a:noFill/>
        <a:ln>
          <a:noFill/>
        </a:ln>
        <a:effectLst/>
      </c:spPr>
    </c:title>
    <c:autoTitleDeleted val="0"/>
    <c:plotArea>
      <c:layout>
        <c:manualLayout>
          <c:layoutTarget val="inner"/>
          <c:xMode val="edge"/>
          <c:yMode val="edge"/>
          <c:x val="0.134791252485089"/>
          <c:y val="0.223744243513716"/>
          <c:w val="0.83948076248392"/>
          <c:h val="0.498509650623015"/>
        </c:manualLayout>
      </c:layout>
      <c:barChart>
        <c:barDir val="col"/>
        <c:grouping val="clustered"/>
        <c:varyColors val="0"/>
        <c:ser>
          <c:idx val="0"/>
          <c:order val="0"/>
          <c:tx>
            <c:strRef>
              <c:f>'总分排名-理科'!$B$17</c:f>
              <c:strCache>
                <c:ptCount val="1"/>
                <c:pt idx="0">
                  <c:v>平均得分率</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'总分排名-理科'!$A$18:$A$19</c:f>
              <c:strCache>
                <c:ptCount val="2"/>
                <c:pt idx="0">
                  <c:v>前一次周考</c:v>
                </c:pt>
                <c:pt idx="1">
                  <c:v>后一次周考</c:v>
                </c:pt>
              </c:strCache>
            </c:strRef>
          </c:cat>
          <c:val>
            <c:numRef>
              <c:f>'总分排名-理科'!$B$18:$B$19</c:f>
              <c:numCache>
                <c:formatCode>0.0%</c:formatCode>
                <c:ptCount val="2"/>
                <c:pt idx="0">
                  <c:v>0.543</c:v>
                </c:pt>
                <c:pt idx="1">
                  <c:v>0.452</c:v>
                </c:pt>
              </c:numCache>
            </c:numRef>
          </c:val>
        </c:ser>
        <c:dLbls>
          <c:showLegendKey val="0"/>
          <c:showVal val="0"/>
          <c:showCatName val="0"/>
          <c:showSerName val="0"/>
          <c:showPercent val="0"/>
          <c:showBubbleSize val="0"/>
        </c:dLbls>
        <c:gapWidth val="219"/>
        <c:overlap val="-27"/>
        <c:axId val="172661760"/>
        <c:axId val="173248896"/>
      </c:barChart>
      <c:catAx>
        <c:axId val="172661760"/>
        <c:scaling>
          <c:orientation val="minMax"/>
        </c:scaling>
        <c:delete val="1"/>
        <c:axPos val="b"/>
        <c:numFmt formatCode="General" sourceLinked="0"/>
        <c:majorTickMark val="none"/>
        <c:minorTickMark val="none"/>
        <c:tickLblPos val="none"/>
        <c:txPr>
          <a:bodyPr rot="-60000000" spcFirstLastPara="0" vertOverflow="ellipsis" vert="horz" wrap="square" anchor="ctr" anchorCtr="1"/>
          <a:lstStyle/>
          <a:p>
            <a:pPr>
              <a:defRPr lang="zh-CN" sz="1400" b="1" i="0" u="none" strike="noStrike" kern="1200" baseline="0">
                <a:solidFill>
                  <a:schemeClr val="tx1"/>
                </a:solidFill>
                <a:latin typeface="+mn-lt"/>
                <a:ea typeface="+mn-ea"/>
                <a:cs typeface="+mn-cs"/>
              </a:defRPr>
            </a:pPr>
          </a:p>
        </c:txPr>
        <c:crossAx val="173248896"/>
        <c:crosses val="autoZero"/>
        <c:auto val="1"/>
        <c:lblAlgn val="ctr"/>
        <c:lblOffset val="100"/>
        <c:noMultiLvlLbl val="0"/>
      </c:catAx>
      <c:valAx>
        <c:axId val="17324889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crossAx val="17266176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legendEntry>
      <c:layout>
        <c:manualLayout>
          <c:xMode val="edge"/>
          <c:yMode val="edge"/>
          <c:x val="0.425038007250615"/>
          <c:y val="0.864229765013055"/>
        </c:manualLayout>
      </c:layout>
      <c:overlay val="0"/>
      <c:spPr>
        <a:noFill/>
        <a:ln>
          <a:noFill/>
        </a:ln>
        <a:effectLst/>
      </c:spPr>
      <c:txPr>
        <a:bodyPr rot="0" spcFirstLastPara="0" vertOverflow="ellipsis" vert="horz" wrap="square" anchor="ctr" anchorCtr="1"/>
        <a:lstStyle/>
        <a:p>
          <a:pPr>
            <a:defRPr lang="zh-CN" sz="1400" b="1"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wrap="square"/>
    <a:lstStyle/>
    <a:p>
      <a:pPr>
        <a:defRPr lang="zh-CN" sz="1400" b="1"/>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673399520712"/>
          <c:y val="0.22828091747458"/>
          <c:w val="0.860967636482511"/>
          <c:h val="0.499787183731379"/>
        </c:manualLayout>
      </c:layout>
      <c:lineChart>
        <c:grouping val="standard"/>
        <c:varyColors val="0"/>
        <c:ser>
          <c:idx val="0"/>
          <c:order val="0"/>
          <c:tx>
            <c:strRef>
              <c:f>Sheet1!$A$4</c:f>
              <c:strCache>
                <c:ptCount val="1"/>
                <c:pt idx="0">
                  <c:v>未使用</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Sheet1!$B$3:$D$3</c:f>
              <c:strCache>
                <c:ptCount val="3"/>
                <c:pt idx="0">
                  <c:v>上学期期末</c:v>
                </c:pt>
                <c:pt idx="1">
                  <c:v>本学期期中</c:v>
                </c:pt>
                <c:pt idx="2">
                  <c:v>本学期期末</c:v>
                </c:pt>
              </c:strCache>
            </c:strRef>
          </c:cat>
          <c:val>
            <c:numRef>
              <c:f>Sheet1!$B$4:$D$4</c:f>
              <c:numCache>
                <c:formatCode>0.00_);[Red]\(0.00\)</c:formatCode>
                <c:ptCount val="3"/>
                <c:pt idx="0">
                  <c:v>335.88</c:v>
                </c:pt>
                <c:pt idx="1">
                  <c:v>333.86</c:v>
                </c:pt>
                <c:pt idx="2">
                  <c:v>323.96</c:v>
                </c:pt>
              </c:numCache>
            </c:numRef>
          </c:val>
          <c:smooth val="0"/>
        </c:ser>
        <c:ser>
          <c:idx val="1"/>
          <c:order val="1"/>
          <c:tx>
            <c:strRef>
              <c:f>Sheet1!$A$5</c:f>
              <c:strCache>
                <c:ptCount val="1"/>
                <c:pt idx="0">
                  <c:v>使用</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Sheet1!$B$3:$D$3</c:f>
              <c:strCache>
                <c:ptCount val="3"/>
                <c:pt idx="0">
                  <c:v>上学期期末</c:v>
                </c:pt>
                <c:pt idx="1">
                  <c:v>本学期期中</c:v>
                </c:pt>
                <c:pt idx="2">
                  <c:v>本学期期末</c:v>
                </c:pt>
              </c:strCache>
            </c:strRef>
          </c:cat>
          <c:val>
            <c:numRef>
              <c:f>Sheet1!$B$5:$D$5</c:f>
              <c:numCache>
                <c:formatCode>0.00_);[Red]\(0.00\)</c:formatCode>
                <c:ptCount val="3"/>
                <c:pt idx="0">
                  <c:v>342.9</c:v>
                </c:pt>
                <c:pt idx="1">
                  <c:v>343.3</c:v>
                </c:pt>
                <c:pt idx="2">
                  <c:v>355.24</c:v>
                </c:pt>
              </c:numCache>
            </c:numRef>
          </c:val>
          <c:smooth val="0"/>
        </c:ser>
        <c:dLbls>
          <c:showLegendKey val="0"/>
          <c:showVal val="1"/>
          <c:showCatName val="0"/>
          <c:showSerName val="0"/>
          <c:showPercent val="0"/>
          <c:showBubbleSize val="0"/>
        </c:dLbls>
        <c:marker val="0"/>
        <c:smooth val="0"/>
        <c:axId val="300954752"/>
        <c:axId val="300956288"/>
      </c:lineChart>
      <c:catAx>
        <c:axId val="300954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00956288"/>
        <c:crosses val="autoZero"/>
        <c:auto val="1"/>
        <c:lblAlgn val="ctr"/>
        <c:lblOffset val="100"/>
        <c:noMultiLvlLbl val="0"/>
      </c:catAx>
      <c:valAx>
        <c:axId val="300956288"/>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00954752"/>
        <c:crosses val="autoZero"/>
        <c:crossBetween val="between"/>
        <c:majorUnit val="10"/>
      </c:valAx>
      <c:spPr>
        <a:noFill/>
        <a:ln>
          <a:noFill/>
        </a:ln>
        <a:effectLst/>
      </c:spPr>
    </c:plotArea>
    <c:legend>
      <c:legendPos val="b"/>
      <c:legendEntry>
        <c:idx val="0"/>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历次考试标准分均值</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118741355463347"/>
          <c:y val="0.242515961220147"/>
          <c:w val="0.783609958506224"/>
          <c:h val="0.50222274769449"/>
        </c:manualLayout>
      </c:layout>
      <c:lineChart>
        <c:grouping val="standard"/>
        <c:varyColors val="0"/>
        <c:ser>
          <c:idx val="0"/>
          <c:order val="0"/>
          <c:tx>
            <c:strRef>
              <c:f>Sheet1!$B$1</c:f>
              <c:strCache>
                <c:ptCount val="1"/>
                <c:pt idx="0">
                  <c:v>未使用产品</c:v>
                </c:pt>
              </c:strCache>
            </c:strRef>
          </c:tx>
          <c:spPr>
            <a:ln w="34925" cap="rnd" cmpd="sng" algn="ctr">
              <a:solidFill>
                <a:schemeClr val="accent2"/>
              </a:solidFill>
              <a:prstDash val="solid"/>
              <a:round/>
            </a:ln>
            <a:effectLst>
              <a:outerShdw blurRad="40000" dist="23000" dir="5400000" rotWithShape="0">
                <a:srgbClr val="000000">
                  <a:alpha val="35000"/>
                </a:srgbClr>
              </a:outerShdw>
            </a:effectLst>
          </c:spPr>
          <c:marker>
            <c:symbol val="circle"/>
            <c:size val="6"/>
            <c:spPr>
              <a:solidFill>
                <a:schemeClr val="accent2"/>
              </a:solidFill>
              <a:ln w="9525" cap="flat" cmpd="sng" algn="ctr">
                <a:solidFill>
                  <a:schemeClr val="accent2"/>
                </a:solidFill>
                <a:prstDash val="solid"/>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elete val="1"/>
          </c:dLbls>
          <c:cat>
            <c:strRef>
              <c:f>Sheet1!$A$2:$A$5</c:f>
              <c:strCache>
                <c:ptCount val="4"/>
                <c:pt idx="0">
                  <c:v>3月月考</c:v>
                </c:pt>
                <c:pt idx="1">
                  <c:v>4月月考</c:v>
                </c:pt>
                <c:pt idx="2">
                  <c:v>5月月考</c:v>
                </c:pt>
                <c:pt idx="3">
                  <c:v>6月月考</c:v>
                </c:pt>
              </c:strCache>
            </c:strRef>
          </c:cat>
          <c:val>
            <c:numRef>
              <c:f>Sheet1!$B$2:$B$5</c:f>
              <c:numCache>
                <c:formatCode>General</c:formatCode>
                <c:ptCount val="4"/>
                <c:pt idx="0">
                  <c:v>198.35</c:v>
                </c:pt>
                <c:pt idx="1">
                  <c:v>193.69</c:v>
                </c:pt>
                <c:pt idx="2">
                  <c:v>190.17</c:v>
                </c:pt>
                <c:pt idx="3">
                  <c:v>190.36</c:v>
                </c:pt>
              </c:numCache>
            </c:numRef>
          </c:val>
          <c:smooth val="0"/>
        </c:ser>
        <c:ser>
          <c:idx val="1"/>
          <c:order val="1"/>
          <c:tx>
            <c:strRef>
              <c:f>Sheet1!$C$1</c:f>
              <c:strCache>
                <c:ptCount val="1"/>
                <c:pt idx="0">
                  <c:v>使用产品</c:v>
                </c:pt>
              </c:strCache>
            </c:strRef>
          </c:tx>
          <c:spPr>
            <a:ln w="34925" cap="rnd" cmpd="sng" algn="ctr">
              <a:solidFill>
                <a:schemeClr val="accent1"/>
              </a:solidFill>
              <a:prstDash val="solid"/>
              <a:round/>
            </a:ln>
            <a:effectLst>
              <a:outerShdw blurRad="40000" dist="23000" dir="5400000" rotWithShape="0">
                <a:srgbClr val="000000">
                  <a:alpha val="35000"/>
                </a:srgbClr>
              </a:outerShdw>
            </a:effectLst>
          </c:spPr>
          <c:marker>
            <c:symbol val="circle"/>
            <c:size val="6"/>
            <c:spPr>
              <a:solidFill>
                <a:schemeClr val="accent1"/>
              </a:solidFill>
              <a:ln w="9525" cap="flat" cmpd="sng" algn="ctr">
                <a:solidFill>
                  <a:schemeClr val="accent1"/>
                </a:solidFill>
                <a:prstDash val="solid"/>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elete val="1"/>
          </c:dLbls>
          <c:cat>
            <c:strRef>
              <c:f>Sheet1!$A$2:$A$5</c:f>
              <c:strCache>
                <c:ptCount val="4"/>
                <c:pt idx="0">
                  <c:v>3月月考</c:v>
                </c:pt>
                <c:pt idx="1">
                  <c:v>4月月考</c:v>
                </c:pt>
                <c:pt idx="2">
                  <c:v>5月月考</c:v>
                </c:pt>
                <c:pt idx="3">
                  <c:v>6月月考</c:v>
                </c:pt>
              </c:strCache>
            </c:strRef>
          </c:cat>
          <c:val>
            <c:numRef>
              <c:f>Sheet1!$C$2:$C$5</c:f>
              <c:numCache>
                <c:formatCode>General</c:formatCode>
                <c:ptCount val="4"/>
                <c:pt idx="0">
                  <c:v>201.83</c:v>
                </c:pt>
                <c:pt idx="1">
                  <c:v>207.06</c:v>
                </c:pt>
                <c:pt idx="2">
                  <c:v>212.05</c:v>
                </c:pt>
                <c:pt idx="3">
                  <c:v>237.09</c:v>
                </c:pt>
              </c:numCache>
            </c:numRef>
          </c:val>
          <c:smooth val="0"/>
        </c:ser>
        <c:dLbls>
          <c:showLegendKey val="0"/>
          <c:showVal val="0"/>
          <c:showCatName val="0"/>
          <c:showSerName val="0"/>
          <c:showPercent val="0"/>
          <c:showBubbleSize val="0"/>
        </c:dLbls>
        <c:marker val="1"/>
        <c:smooth val="0"/>
        <c:axId val="296513920"/>
        <c:axId val="296515840"/>
      </c:lineChart>
      <c:catAx>
        <c:axId val="296513920"/>
        <c:scaling>
          <c:orientation val="minMax"/>
          <c:max val="4.5"/>
          <c:min val="0.5"/>
        </c:scaling>
        <c:delete val="0"/>
        <c:axPos val="b"/>
        <c:numFmt formatCode="General" sourceLinked="0"/>
        <c:majorTickMark val="out"/>
        <c:minorTickMark val="none"/>
        <c:tickLblPos val="nextTo"/>
        <c:spPr>
          <a:noFill/>
          <a:ln w="12700" cap="flat" cmpd="sng" algn="ctr">
            <a:solidFill>
              <a:schemeClr val="accent1"/>
            </a:solidFill>
            <a:prstDash val="solid"/>
            <a:round/>
          </a:ln>
          <a:effectLst/>
        </c:spPr>
        <c:txPr>
          <a:bodyPr rot="-60000000" spcFirstLastPara="0" vertOverflow="ellipsis" vert="horz" wrap="square" anchor="ctr" anchorCtr="1"/>
          <a:lstStyle/>
          <a:p>
            <a:pPr>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96515840"/>
        <c:crosses val="autoZero"/>
        <c:auto val="1"/>
        <c:lblAlgn val="ctr"/>
        <c:lblOffset val="100"/>
        <c:noMultiLvlLbl val="0"/>
      </c:catAx>
      <c:valAx>
        <c:axId val="296515840"/>
        <c:scaling>
          <c:orientation val="minMax"/>
          <c:min val="180"/>
        </c:scaling>
        <c:delete val="0"/>
        <c:axPos val="l"/>
        <c:majorGridlines>
          <c:spPr>
            <a:ln w="9525" cap="flat" cmpd="sng" algn="ctr">
              <a:solidFill>
                <a:schemeClr val="lt1">
                  <a:lumMod val="95000"/>
                  <a:alpha val="10000"/>
                </a:schemeClr>
              </a:solidFill>
              <a:prstDash val="solid"/>
              <a:round/>
            </a:ln>
            <a:effectLst/>
          </c:spPr>
        </c:majorGridlines>
        <c:numFmt formatCode="General" sourceLinked="1"/>
        <c:majorTickMark val="out"/>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200" b="0" i="0" u="none" strike="noStrike" kern="1200" baseline="0">
                <a:solidFill>
                  <a:schemeClr val="lt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9651392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100" b="0" i="0" u="none" strike="noStrike" kern="1200" baseline="0">
                <a:solidFill>
                  <a:schemeClr val="lt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1100" b="0" i="0" u="none" strike="noStrike" kern="1200" baseline="0">
                <a:solidFill>
                  <a:schemeClr val="lt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156940138254344"/>
          <c:y val="0.867472610396739"/>
          <c:w val="0.610037899313848"/>
          <c:h val="0.120681220043532"/>
        </c:manualLayout>
      </c:layout>
      <c:overlay val="0"/>
      <c:spPr>
        <a:noFill/>
        <a:ln>
          <a:noFill/>
        </a:ln>
        <a:effectLst/>
      </c:spPr>
      <c:txPr>
        <a:bodyPr rot="0" spcFirstLastPara="0" vertOverflow="ellipsis" vert="horz" wrap="square" anchor="ctr" anchorCtr="1"/>
        <a:lstStyle/>
        <a:p>
          <a:pPr>
            <a:defRPr lang="zh-CN" sz="1100" b="0" i="0" u="none" strike="noStrike" kern="1200" baseline="0">
              <a:solidFill>
                <a:schemeClr val="lt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历次考试标准分均值</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118741355463347"/>
          <c:y val="0.242515961220147"/>
          <c:w val="0.783609958506224"/>
          <c:h val="0.50222274769449"/>
        </c:manualLayout>
      </c:layout>
      <c:lineChart>
        <c:grouping val="standard"/>
        <c:varyColors val="0"/>
        <c:ser>
          <c:idx val="0"/>
          <c:order val="0"/>
          <c:tx>
            <c:strRef>
              <c:f>Sheet1!$B$1</c:f>
              <c:strCache>
                <c:ptCount val="1"/>
                <c:pt idx="0">
                  <c:v>未使用产品</c:v>
                </c:pt>
              </c:strCache>
            </c:strRef>
          </c:tx>
          <c:spPr>
            <a:ln w="34925" cap="rnd" cmpd="sng" algn="ctr">
              <a:solidFill>
                <a:schemeClr val="accent2"/>
              </a:solidFill>
              <a:prstDash val="solid"/>
              <a:round/>
            </a:ln>
            <a:effectLst>
              <a:outerShdw blurRad="40000" dist="23000" dir="5400000" rotWithShape="0">
                <a:srgbClr val="000000">
                  <a:alpha val="35000"/>
                </a:srgbClr>
              </a:outerShdw>
            </a:effectLst>
          </c:spPr>
          <c:marker>
            <c:symbol val="circle"/>
            <c:size val="6"/>
            <c:spPr>
              <a:solidFill>
                <a:schemeClr val="accent2"/>
              </a:solidFill>
              <a:ln w="9525" cap="flat" cmpd="sng" algn="ctr">
                <a:solidFill>
                  <a:schemeClr val="accent2"/>
                </a:solidFill>
                <a:prstDash val="solid"/>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elete val="1"/>
          </c:dLbls>
          <c:cat>
            <c:strRef>
              <c:f>Sheet1!$A$2:$A$3</c:f>
              <c:strCache>
                <c:ptCount val="2"/>
                <c:pt idx="0">
                  <c:v>第1次段考</c:v>
                </c:pt>
                <c:pt idx="1">
                  <c:v>第2次段考</c:v>
                </c:pt>
              </c:strCache>
            </c:strRef>
          </c:cat>
          <c:val>
            <c:numRef>
              <c:f>Sheet1!$B$2:$B$3</c:f>
              <c:numCache>
                <c:formatCode>General</c:formatCode>
                <c:ptCount val="2"/>
                <c:pt idx="0">
                  <c:v>185.43</c:v>
                </c:pt>
                <c:pt idx="1">
                  <c:v>178.91</c:v>
                </c:pt>
              </c:numCache>
            </c:numRef>
          </c:val>
          <c:smooth val="0"/>
        </c:ser>
        <c:ser>
          <c:idx val="1"/>
          <c:order val="1"/>
          <c:tx>
            <c:strRef>
              <c:f>Sheet1!$C$1</c:f>
              <c:strCache>
                <c:ptCount val="1"/>
                <c:pt idx="0">
                  <c:v>使用产品</c:v>
                </c:pt>
              </c:strCache>
            </c:strRef>
          </c:tx>
          <c:spPr>
            <a:ln w="34925" cap="rnd" cmpd="sng" algn="ctr">
              <a:solidFill>
                <a:schemeClr val="accent1"/>
              </a:solidFill>
              <a:prstDash val="solid"/>
              <a:round/>
            </a:ln>
            <a:effectLst>
              <a:outerShdw blurRad="40000" dist="23000" dir="5400000" rotWithShape="0">
                <a:srgbClr val="000000">
                  <a:alpha val="35000"/>
                </a:srgbClr>
              </a:outerShdw>
            </a:effectLst>
          </c:spPr>
          <c:marker>
            <c:symbol val="circle"/>
            <c:size val="6"/>
            <c:spPr>
              <a:solidFill>
                <a:schemeClr val="accent1"/>
              </a:solidFill>
              <a:ln w="9525" cap="flat" cmpd="sng" algn="ctr">
                <a:solidFill>
                  <a:schemeClr val="accent1"/>
                </a:solidFill>
                <a:prstDash val="solid"/>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elete val="1"/>
          </c:dLbls>
          <c:cat>
            <c:strRef>
              <c:f>Sheet1!$A$2:$A$3</c:f>
              <c:strCache>
                <c:ptCount val="2"/>
                <c:pt idx="0">
                  <c:v>第1次段考</c:v>
                </c:pt>
                <c:pt idx="1">
                  <c:v>第2次段考</c:v>
                </c:pt>
              </c:strCache>
            </c:strRef>
          </c:cat>
          <c:val>
            <c:numRef>
              <c:f>Sheet1!$C$2:$C$3</c:f>
              <c:numCache>
                <c:formatCode>General</c:formatCode>
                <c:ptCount val="2"/>
                <c:pt idx="0">
                  <c:v>212.98</c:v>
                </c:pt>
                <c:pt idx="1">
                  <c:v>218.79</c:v>
                </c:pt>
              </c:numCache>
            </c:numRef>
          </c:val>
          <c:smooth val="0"/>
        </c:ser>
        <c:dLbls>
          <c:showLegendKey val="0"/>
          <c:showVal val="0"/>
          <c:showCatName val="0"/>
          <c:showSerName val="0"/>
          <c:showPercent val="0"/>
          <c:showBubbleSize val="0"/>
        </c:dLbls>
        <c:marker val="1"/>
        <c:smooth val="0"/>
        <c:axId val="296558976"/>
        <c:axId val="296560896"/>
      </c:lineChart>
      <c:catAx>
        <c:axId val="296558976"/>
        <c:scaling>
          <c:orientation val="minMax"/>
          <c:max val="2.5"/>
          <c:min val="0.5"/>
        </c:scaling>
        <c:delete val="0"/>
        <c:axPos val="b"/>
        <c:numFmt formatCode="General" sourceLinked="0"/>
        <c:majorTickMark val="out"/>
        <c:minorTickMark val="none"/>
        <c:tickLblPos val="nextTo"/>
        <c:spPr>
          <a:noFill/>
          <a:ln w="12700" cap="flat" cmpd="sng" algn="ctr">
            <a:solidFill>
              <a:schemeClr val="lt1">
                <a:lumMod val="95000"/>
                <a:alpha val="54000"/>
              </a:schemeClr>
            </a:solidFill>
            <a:prstDash val="solid"/>
            <a:round/>
          </a:ln>
          <a:effectLst/>
        </c:spPr>
        <c:txPr>
          <a:bodyPr rot="-60000000" spcFirstLastPara="0" vertOverflow="ellipsis" vert="horz" wrap="square" anchor="ctr" anchorCtr="1" forceAA="0"/>
          <a:lstStyle/>
          <a:p>
            <a:pPr>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96560896"/>
        <c:crosses val="autoZero"/>
        <c:auto val="1"/>
        <c:lblAlgn val="ctr"/>
        <c:lblOffset val="100"/>
        <c:noMultiLvlLbl val="0"/>
      </c:catAx>
      <c:valAx>
        <c:axId val="296560896"/>
        <c:scaling>
          <c:orientation val="minMax"/>
          <c:max val="225"/>
          <c:min val="170"/>
        </c:scaling>
        <c:delete val="0"/>
        <c:axPos val="l"/>
        <c:majorGridlines>
          <c:spPr>
            <a:ln w="9525" cap="flat" cmpd="sng" algn="ctr">
              <a:solidFill>
                <a:schemeClr val="lt1">
                  <a:lumMod val="95000"/>
                  <a:alpha val="10000"/>
                </a:schemeClr>
              </a:solidFill>
              <a:prstDash val="solid"/>
              <a:round/>
            </a:ln>
            <a:effectLst/>
          </c:spPr>
        </c:majorGridlines>
        <c:numFmt formatCode="General" sourceLinked="1"/>
        <c:majorTickMark val="out"/>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200" b="0" i="0" u="none" strike="noStrike" kern="1200" baseline="0">
                <a:solidFill>
                  <a:schemeClr val="lt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9655897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100" b="0" i="0" u="none" strike="noStrike" kern="1200" baseline="0">
                <a:solidFill>
                  <a:schemeClr val="lt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1100" b="0" i="0" u="none" strike="noStrike" kern="1200" baseline="0">
                <a:solidFill>
                  <a:schemeClr val="lt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manualLayout>
          <c:xMode val="edge"/>
          <c:yMode val="edge"/>
          <c:x val="0.174231461931041"/>
          <c:y val="0.878850318981283"/>
          <c:w val="0.610037899313848"/>
          <c:h val="0.121149681018717"/>
        </c:manualLayout>
      </c:layout>
      <c:overlay val="0"/>
      <c:spPr>
        <a:noFill/>
        <a:ln>
          <a:noFill/>
        </a:ln>
        <a:effectLst/>
      </c:spPr>
      <c:txPr>
        <a:bodyPr rot="0" spcFirstLastPara="0" vertOverflow="ellipsis" vert="horz" wrap="square" anchor="ctr" anchorCtr="1"/>
        <a:lstStyle/>
        <a:p>
          <a:pPr>
            <a:defRPr lang="zh-CN" sz="1100" b="0" i="0" u="none" strike="noStrike" kern="1200" baseline="0">
              <a:solidFill>
                <a:schemeClr val="lt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FAED0-7D10-4239-9B56-C55805060B8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47A23-5BA8-44CE-9215-79B767159C4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zh-CN" sz="1200" kern="1200" dirty="0">
                <a:solidFill>
                  <a:schemeClr val="tx1"/>
                </a:solidFill>
                <a:effectLst/>
                <a:latin typeface="Times New Roman" panose="02020603050405020304" pitchFamily="18" charset="0"/>
                <a:ea typeface="+mn-ea"/>
                <a:cs typeface="+mn-cs"/>
              </a:rPr>
              <a:t>我们把</a:t>
            </a:r>
            <a:r>
              <a:rPr kumimoji="1" lang="zh-CN" altLang="en-US" sz="1200" kern="1200" dirty="0">
                <a:solidFill>
                  <a:schemeClr val="tx1"/>
                </a:solidFill>
                <a:effectLst/>
                <a:latin typeface="Times New Roman" panose="02020603050405020304" pitchFamily="18" charset="0"/>
                <a:ea typeface="+mn-ea"/>
                <a:cs typeface="+mn-cs"/>
              </a:rPr>
              <a:t>这些数据</a:t>
            </a:r>
            <a:r>
              <a:rPr kumimoji="1" lang="zh-CN" altLang="zh-CN" sz="1200" kern="1200" dirty="0">
                <a:solidFill>
                  <a:schemeClr val="tx1"/>
                </a:solidFill>
                <a:effectLst/>
                <a:latin typeface="Times New Roman" panose="02020603050405020304" pitchFamily="18" charset="0"/>
                <a:ea typeface="+mn-ea"/>
                <a:cs typeface="+mn-cs"/>
              </a:rPr>
              <a:t>汇集</a:t>
            </a:r>
            <a:r>
              <a:rPr kumimoji="1" lang="zh-CN" altLang="en-US" sz="1200" kern="1200" dirty="0">
                <a:solidFill>
                  <a:schemeClr val="tx1"/>
                </a:solidFill>
                <a:effectLst/>
                <a:latin typeface="Times New Roman" panose="02020603050405020304" pitchFamily="18" charset="0"/>
                <a:ea typeface="+mn-ea"/>
                <a:cs typeface="+mn-cs"/>
              </a:rPr>
              <a:t>给老师</a:t>
            </a:r>
            <a:r>
              <a:rPr kumimoji="1" lang="zh-CN" altLang="zh-CN" sz="1200" kern="1200" dirty="0">
                <a:solidFill>
                  <a:schemeClr val="tx1"/>
                </a:solidFill>
                <a:effectLst/>
                <a:latin typeface="Times New Roman" panose="02020603050405020304" pitchFamily="18" charset="0"/>
                <a:ea typeface="+mn-ea"/>
                <a:cs typeface="+mn-cs"/>
              </a:rPr>
              <a:t>，就</a:t>
            </a:r>
            <a:r>
              <a:rPr kumimoji="1" lang="zh-CN" altLang="en-US" sz="1200" kern="1200" dirty="0">
                <a:solidFill>
                  <a:schemeClr val="tx1"/>
                </a:solidFill>
                <a:effectLst/>
                <a:latin typeface="Times New Roman" panose="02020603050405020304" pitchFamily="18" charset="0"/>
                <a:ea typeface="+mn-ea"/>
                <a:cs typeface="+mn-cs"/>
              </a:rPr>
              <a:t>能</a:t>
            </a:r>
            <a:r>
              <a:rPr kumimoji="1" lang="zh-CN" altLang="zh-CN" sz="1200" kern="1200" dirty="0">
                <a:solidFill>
                  <a:schemeClr val="tx1"/>
                </a:solidFill>
                <a:effectLst/>
                <a:latin typeface="Times New Roman" panose="02020603050405020304" pitchFamily="18" charset="0"/>
                <a:ea typeface="+mn-ea"/>
                <a:cs typeface="+mn-cs"/>
              </a:rPr>
              <a:t>形成一个知识点跟踪表，那么横轴</a:t>
            </a:r>
            <a:r>
              <a:rPr kumimoji="1" lang="zh-CN" altLang="en-US" sz="1200" kern="1200" dirty="0">
                <a:solidFill>
                  <a:schemeClr val="tx1"/>
                </a:solidFill>
                <a:effectLst/>
                <a:latin typeface="Times New Roman" panose="02020603050405020304" pitchFamily="18" charset="0"/>
                <a:ea typeface="+mn-ea"/>
                <a:cs typeface="+mn-cs"/>
              </a:rPr>
              <a:t>是</a:t>
            </a:r>
            <a:r>
              <a:rPr kumimoji="1" lang="zh-CN" altLang="zh-CN" sz="1200" kern="1200" dirty="0">
                <a:solidFill>
                  <a:schemeClr val="tx1"/>
                </a:solidFill>
                <a:effectLst/>
                <a:latin typeface="Times New Roman" panose="02020603050405020304" pitchFamily="18" charset="0"/>
                <a:ea typeface="+mn-ea"/>
                <a:cs typeface="+mn-cs"/>
              </a:rPr>
              <a:t>知识点</a:t>
            </a:r>
            <a:r>
              <a:rPr kumimoji="1" lang="zh-CN" altLang="en-US" sz="1200" kern="1200" dirty="0">
                <a:solidFill>
                  <a:schemeClr val="tx1"/>
                </a:solidFill>
                <a:effectLst/>
                <a:latin typeface="Times New Roman" panose="02020603050405020304" pitchFamily="18" charset="0"/>
                <a:ea typeface="+mn-ea"/>
                <a:cs typeface="+mn-cs"/>
              </a:rPr>
              <a:t>，</a:t>
            </a:r>
            <a:r>
              <a:rPr kumimoji="1" lang="zh-CN" altLang="zh-CN" sz="1200" kern="1200" dirty="0">
                <a:solidFill>
                  <a:schemeClr val="tx1"/>
                </a:solidFill>
                <a:effectLst/>
                <a:latin typeface="Times New Roman" panose="02020603050405020304" pitchFamily="18" charset="0"/>
                <a:ea typeface="+mn-ea"/>
                <a:cs typeface="+mn-cs"/>
              </a:rPr>
              <a:t>纵轴</a:t>
            </a:r>
            <a:r>
              <a:rPr kumimoji="1" lang="zh-CN" altLang="en-US" sz="1200" kern="1200" dirty="0">
                <a:solidFill>
                  <a:schemeClr val="tx1"/>
                </a:solidFill>
                <a:effectLst/>
                <a:latin typeface="Times New Roman" panose="02020603050405020304" pitchFamily="18" charset="0"/>
                <a:ea typeface="+mn-ea"/>
                <a:cs typeface="+mn-cs"/>
              </a:rPr>
              <a:t>代表每一位学生</a:t>
            </a:r>
            <a:r>
              <a:rPr kumimoji="1" lang="zh-CN" altLang="zh-CN" sz="1200" kern="1200" dirty="0">
                <a:solidFill>
                  <a:schemeClr val="tx1"/>
                </a:solidFill>
                <a:effectLst/>
                <a:latin typeface="Times New Roman" panose="02020603050405020304" pitchFamily="18" charset="0"/>
                <a:ea typeface="+mn-ea"/>
                <a:cs typeface="+mn-cs"/>
              </a:rPr>
              <a:t>，</a:t>
            </a:r>
            <a:endParaRPr kumimoji="1" lang="en-US" altLang="zh-CN" sz="1200" kern="1200" dirty="0">
              <a:solidFill>
                <a:schemeClr val="tx1"/>
              </a:solidFill>
              <a:effectLst/>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zh-CN" sz="1200" kern="1200" dirty="0">
                <a:solidFill>
                  <a:schemeClr val="tx1"/>
                </a:solidFill>
                <a:effectLst/>
                <a:latin typeface="Times New Roman" panose="02020603050405020304" pitchFamily="18" charset="0"/>
                <a:ea typeface="+mn-ea"/>
                <a:cs typeface="+mn-cs"/>
              </a:rPr>
              <a:t>放在一起我们会看到红色</a:t>
            </a:r>
            <a:r>
              <a:rPr kumimoji="1" lang="zh-CN" altLang="en-US" sz="1200" kern="1200" dirty="0">
                <a:solidFill>
                  <a:schemeClr val="tx1"/>
                </a:solidFill>
                <a:effectLst/>
                <a:latin typeface="Times New Roman" panose="02020603050405020304" pitchFamily="18" charset="0"/>
                <a:ea typeface="+mn-ea"/>
                <a:cs typeface="+mn-cs"/>
              </a:rPr>
              <a:t>广泛</a:t>
            </a:r>
            <a:r>
              <a:rPr kumimoji="1" lang="zh-CN" altLang="zh-CN" sz="1200" kern="1200" dirty="0">
                <a:solidFill>
                  <a:schemeClr val="tx1"/>
                </a:solidFill>
                <a:effectLst/>
                <a:latin typeface="Times New Roman" panose="02020603050405020304" pitchFamily="18" charset="0"/>
                <a:ea typeface="+mn-ea"/>
                <a:cs typeface="+mn-cs"/>
              </a:rPr>
              <a:t>出现</a:t>
            </a:r>
            <a:r>
              <a:rPr kumimoji="1" lang="zh-CN" altLang="en-US" sz="1200" kern="1200" dirty="0">
                <a:solidFill>
                  <a:schemeClr val="tx1"/>
                </a:solidFill>
                <a:effectLst/>
                <a:latin typeface="Times New Roman" panose="02020603050405020304" pitchFamily="18" charset="0"/>
                <a:ea typeface="+mn-ea"/>
                <a:cs typeface="+mn-cs"/>
              </a:rPr>
              <a:t>的</a:t>
            </a:r>
            <a:r>
              <a:rPr kumimoji="1" lang="zh-CN" altLang="zh-CN" sz="1200" kern="1200" dirty="0">
                <a:solidFill>
                  <a:schemeClr val="tx1"/>
                </a:solidFill>
                <a:effectLst/>
                <a:latin typeface="Times New Roman" panose="02020603050405020304" pitchFamily="18" charset="0"/>
                <a:ea typeface="+mn-ea"/>
                <a:cs typeface="+mn-cs"/>
              </a:rPr>
              <a:t>是班级共性问题，老师上课应该集中讲，绿色出现比较多</a:t>
            </a:r>
            <a:r>
              <a:rPr kumimoji="1" lang="zh-CN" altLang="en-US" sz="1200" kern="1200" dirty="0">
                <a:solidFill>
                  <a:schemeClr val="tx1"/>
                </a:solidFill>
                <a:effectLst/>
                <a:latin typeface="Times New Roman" panose="02020603050405020304" pitchFamily="18" charset="0"/>
                <a:ea typeface="+mn-ea"/>
                <a:cs typeface="+mn-cs"/>
              </a:rPr>
              <a:t>的知识点普遍掌握较好，</a:t>
            </a:r>
            <a:endParaRPr kumimoji="1" lang="en-US" altLang="zh-CN" sz="1200" kern="1200" dirty="0">
              <a:solidFill>
                <a:schemeClr val="tx1"/>
              </a:solidFill>
              <a:effectLst/>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zh-CN" sz="1200" kern="1200" dirty="0">
                <a:solidFill>
                  <a:schemeClr val="tx1"/>
                </a:solidFill>
                <a:effectLst/>
                <a:latin typeface="Times New Roman" panose="02020603050405020304" pitchFamily="18" charset="0"/>
                <a:ea typeface="+mn-ea"/>
                <a:cs typeface="+mn-cs"/>
              </a:rPr>
              <a:t>老师可以不用</a:t>
            </a:r>
            <a:r>
              <a:rPr kumimoji="1" lang="zh-CN" altLang="en-US" sz="1200" kern="1200" dirty="0">
                <a:solidFill>
                  <a:schemeClr val="tx1"/>
                </a:solidFill>
                <a:effectLst/>
                <a:latin typeface="Times New Roman" panose="02020603050405020304" pitchFamily="18" charset="0"/>
                <a:ea typeface="+mn-ea"/>
                <a:cs typeface="+mn-cs"/>
              </a:rPr>
              <a:t>再</a:t>
            </a:r>
            <a:r>
              <a:rPr kumimoji="1" lang="zh-CN" altLang="zh-CN" sz="1200" kern="1200" dirty="0">
                <a:solidFill>
                  <a:schemeClr val="tx1"/>
                </a:solidFill>
                <a:effectLst/>
                <a:latin typeface="Times New Roman" panose="02020603050405020304" pitchFamily="18" charset="0"/>
                <a:ea typeface="+mn-ea"/>
                <a:cs typeface="+mn-cs"/>
              </a:rPr>
              <a:t>花太多精力。有了这样的数据</a:t>
            </a:r>
            <a:r>
              <a:rPr kumimoji="1" lang="zh-CN" altLang="en-US" sz="1200" kern="1200" dirty="0">
                <a:solidFill>
                  <a:schemeClr val="tx1"/>
                </a:solidFill>
                <a:effectLst/>
                <a:latin typeface="Times New Roman" panose="02020603050405020304" pitchFamily="18" charset="0"/>
                <a:ea typeface="+mn-ea"/>
                <a:cs typeface="+mn-cs"/>
              </a:rPr>
              <a:t>分析</a:t>
            </a:r>
            <a:r>
              <a:rPr kumimoji="1" lang="zh-CN" altLang="zh-CN" sz="1200" kern="1200" dirty="0">
                <a:solidFill>
                  <a:schemeClr val="tx1"/>
                </a:solidFill>
                <a:effectLst/>
                <a:latin typeface="Times New Roman" panose="02020603050405020304" pitchFamily="18" charset="0"/>
                <a:ea typeface="+mn-ea"/>
                <a:cs typeface="+mn-cs"/>
              </a:rPr>
              <a:t>，就可以指导老师进行个性化教学</a:t>
            </a:r>
            <a:r>
              <a:rPr kumimoji="1" lang="zh-CN" altLang="en-US" sz="1200" kern="1200" dirty="0">
                <a:solidFill>
                  <a:schemeClr val="tx1"/>
                </a:solidFill>
                <a:effectLst/>
                <a:latin typeface="Times New Roman" panose="02020603050405020304" pitchFamily="18" charset="0"/>
                <a:ea typeface="+mn-ea"/>
                <a:cs typeface="+mn-cs"/>
              </a:rPr>
              <a:t>。</a:t>
            </a:r>
            <a:endParaRPr kumimoji="1" lang="zh-CN" altLang="zh-CN" sz="1200" kern="1200" dirty="0">
              <a:solidFill>
                <a:schemeClr val="tx1"/>
              </a:solidFill>
              <a:effectLst/>
              <a:latin typeface="Times New Roman" panose="02020603050405020304" pitchFamily="18" charset="0"/>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kumimoji="1" lang="zh-CN" altLang="en-US" sz="1200" kern="1200" dirty="0">
                <a:solidFill>
                  <a:schemeClr val="tx1"/>
                </a:solidFill>
                <a:effectLst/>
                <a:latin typeface="Times New Roman" panose="02020603050405020304" pitchFamily="18" charset="0"/>
                <a:ea typeface="+mn-ea"/>
                <a:cs typeface="+mn-cs"/>
              </a:rPr>
              <a:t>有了学生的考试及作业后</a:t>
            </a:r>
            <a:r>
              <a:rPr kumimoji="1" lang="zh-CN" altLang="zh-CN" sz="1200" kern="1200" dirty="0">
                <a:solidFill>
                  <a:schemeClr val="tx1"/>
                </a:solidFill>
                <a:effectLst/>
                <a:latin typeface="Times New Roman" panose="02020603050405020304" pitchFamily="18" charset="0"/>
                <a:ea typeface="+mn-ea"/>
                <a:cs typeface="+mn-cs"/>
              </a:rPr>
              <a:t>，不但可以作为终结性成绩评价，更</a:t>
            </a:r>
            <a:r>
              <a:rPr kumimoji="1" lang="zh-CN" altLang="en-US" sz="1200" kern="1200" dirty="0">
                <a:solidFill>
                  <a:schemeClr val="tx1"/>
                </a:solidFill>
                <a:effectLst/>
                <a:latin typeface="Times New Roman" panose="02020603050405020304" pitchFamily="18" charset="0"/>
                <a:ea typeface="+mn-ea"/>
                <a:cs typeface="+mn-cs"/>
              </a:rPr>
              <a:t>是为了能够</a:t>
            </a:r>
            <a:r>
              <a:rPr kumimoji="1" lang="zh-CN" altLang="zh-CN" sz="1200" kern="1200" dirty="0">
                <a:solidFill>
                  <a:schemeClr val="tx1"/>
                </a:solidFill>
                <a:effectLst/>
                <a:latin typeface="Times New Roman" panose="02020603050405020304" pitchFamily="18" charset="0"/>
                <a:ea typeface="+mn-ea"/>
                <a:cs typeface="+mn-cs"/>
              </a:rPr>
              <a:t>基于知识点</a:t>
            </a:r>
            <a:r>
              <a:rPr kumimoji="1" lang="zh-CN" altLang="en-US" sz="1200" kern="1200" dirty="0">
                <a:solidFill>
                  <a:schemeClr val="tx1"/>
                </a:solidFill>
                <a:effectLst/>
                <a:latin typeface="Times New Roman" panose="02020603050405020304" pitchFamily="18" charset="0"/>
                <a:ea typeface="+mn-ea"/>
                <a:cs typeface="+mn-cs"/>
              </a:rPr>
              <a:t>、</a:t>
            </a:r>
            <a:r>
              <a:rPr kumimoji="1" lang="zh-CN" altLang="zh-CN" sz="1200" kern="1200" dirty="0">
                <a:solidFill>
                  <a:schemeClr val="tx1"/>
                </a:solidFill>
                <a:effectLst/>
                <a:latin typeface="Times New Roman" panose="02020603050405020304" pitchFamily="18" charset="0"/>
                <a:ea typeface="+mn-ea"/>
                <a:cs typeface="+mn-cs"/>
              </a:rPr>
              <a:t>类型题形成过程化的</a:t>
            </a:r>
            <a:r>
              <a:rPr kumimoji="1" lang="zh-CN" altLang="en-US" sz="1200" kern="1200" dirty="0">
                <a:solidFill>
                  <a:schemeClr val="tx1"/>
                </a:solidFill>
                <a:effectLst/>
                <a:latin typeface="Times New Roman" panose="02020603050405020304" pitchFamily="18" charset="0"/>
                <a:ea typeface="+mn-ea"/>
                <a:cs typeface="+mn-cs"/>
              </a:rPr>
              <a:t>深入详细的</a:t>
            </a:r>
            <a:r>
              <a:rPr kumimoji="1" lang="zh-CN" altLang="zh-CN" sz="1200" kern="1200" dirty="0">
                <a:solidFill>
                  <a:schemeClr val="tx1"/>
                </a:solidFill>
                <a:effectLst/>
                <a:latin typeface="Times New Roman" panose="02020603050405020304" pitchFamily="18" charset="0"/>
                <a:ea typeface="+mn-ea"/>
                <a:cs typeface="+mn-cs"/>
              </a:rPr>
              <a:t>分析</a:t>
            </a:r>
            <a:r>
              <a:rPr kumimoji="1" lang="zh-CN" altLang="en-US" sz="1200" kern="1200" dirty="0">
                <a:solidFill>
                  <a:schemeClr val="tx1"/>
                </a:solidFill>
                <a:effectLst/>
                <a:latin typeface="Times New Roman" panose="02020603050405020304" pitchFamily="18" charset="0"/>
                <a:ea typeface="+mn-ea"/>
                <a:cs typeface="+mn-cs"/>
              </a:rPr>
              <a:t>。</a:t>
            </a:r>
            <a:endParaRPr kumimoji="1" lang="en-US" altLang="zh-CN" sz="1200" kern="1200" dirty="0">
              <a:solidFill>
                <a:schemeClr val="tx1"/>
              </a:solidFill>
              <a:effectLst/>
              <a:latin typeface="Times New Roman" panose="02020603050405020304"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defRPr/>
            </a:pPr>
            <a:r>
              <a:rPr kumimoji="1" lang="zh-CN" altLang="zh-CN" sz="1200" kern="1200" dirty="0">
                <a:solidFill>
                  <a:schemeClr val="tx1"/>
                </a:solidFill>
                <a:effectLst/>
                <a:latin typeface="Times New Roman" panose="02020603050405020304" pitchFamily="18" charset="0"/>
                <a:ea typeface="+mn-ea"/>
                <a:cs typeface="+mn-cs"/>
              </a:rPr>
              <a:t>这是我们在合肥一中进行长期跟踪得到</a:t>
            </a:r>
            <a:r>
              <a:rPr kumimoji="1" lang="zh-CN" altLang="en-US" sz="1200" kern="1200" dirty="0">
                <a:solidFill>
                  <a:schemeClr val="tx1"/>
                </a:solidFill>
                <a:effectLst/>
                <a:latin typeface="Times New Roman" panose="02020603050405020304" pitchFamily="18" charset="0"/>
                <a:ea typeface="+mn-ea"/>
                <a:cs typeface="+mn-cs"/>
              </a:rPr>
              <a:t>的</a:t>
            </a:r>
            <a:r>
              <a:rPr kumimoji="1" lang="zh-CN" altLang="zh-CN" sz="1200" kern="1200" dirty="0">
                <a:solidFill>
                  <a:schemeClr val="tx1"/>
                </a:solidFill>
                <a:effectLst/>
                <a:latin typeface="Times New Roman" panose="02020603050405020304" pitchFamily="18" charset="0"/>
                <a:ea typeface="+mn-ea"/>
                <a:cs typeface="+mn-cs"/>
              </a:rPr>
              <a:t>一些数据，每一张图</a:t>
            </a:r>
            <a:r>
              <a:rPr kumimoji="1" lang="zh-CN" altLang="en-US" sz="1200" kern="1200" dirty="0">
                <a:solidFill>
                  <a:schemeClr val="tx1"/>
                </a:solidFill>
                <a:effectLst/>
                <a:latin typeface="Times New Roman" panose="02020603050405020304" pitchFamily="18" charset="0"/>
                <a:ea typeface="+mn-ea"/>
                <a:cs typeface="+mn-cs"/>
              </a:rPr>
              <a:t>的</a:t>
            </a:r>
            <a:r>
              <a:rPr kumimoji="1" lang="zh-CN" altLang="zh-CN" sz="1200" kern="1200" dirty="0">
                <a:solidFill>
                  <a:schemeClr val="tx1"/>
                </a:solidFill>
                <a:effectLst/>
                <a:latin typeface="Times New Roman" panose="02020603050405020304" pitchFamily="18" charset="0"/>
                <a:ea typeface="+mn-ea"/>
                <a:cs typeface="+mn-cs"/>
              </a:rPr>
              <a:t>横轴是学生在当期应掌握的知识点，纵轴代表知识点掌握的程度，</a:t>
            </a:r>
            <a:endParaRPr kumimoji="1" lang="en-US" altLang="zh-CN" sz="1200" kern="1200" dirty="0">
              <a:solidFill>
                <a:schemeClr val="tx1"/>
              </a:solidFill>
              <a:effectLst/>
              <a:latin typeface="Times New Roman" panose="02020603050405020304"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defRPr/>
            </a:pPr>
            <a:r>
              <a:rPr kumimoji="1" lang="zh-CN" altLang="zh-CN" sz="1200" kern="1200" dirty="0">
                <a:solidFill>
                  <a:schemeClr val="tx1"/>
                </a:solidFill>
                <a:effectLst/>
                <a:latin typeface="Times New Roman" panose="02020603050405020304" pitchFamily="18" charset="0"/>
                <a:ea typeface="+mn-ea"/>
                <a:cs typeface="+mn-cs"/>
              </a:rPr>
              <a:t>实线</a:t>
            </a:r>
            <a:r>
              <a:rPr kumimoji="1" lang="zh-CN" altLang="en-US" sz="1200" kern="1200" dirty="0">
                <a:solidFill>
                  <a:schemeClr val="tx1"/>
                </a:solidFill>
                <a:effectLst/>
                <a:latin typeface="Times New Roman" panose="02020603050405020304" pitchFamily="18" charset="0"/>
                <a:ea typeface="+mn-ea"/>
                <a:cs typeface="+mn-cs"/>
              </a:rPr>
              <a:t>代表</a:t>
            </a:r>
            <a:r>
              <a:rPr kumimoji="1" lang="zh-CN" altLang="zh-CN" sz="1200" kern="1200" dirty="0">
                <a:solidFill>
                  <a:schemeClr val="tx1"/>
                </a:solidFill>
                <a:effectLst/>
                <a:latin typeface="Times New Roman" panose="02020603050405020304" pitchFamily="18" charset="0"/>
                <a:ea typeface="+mn-ea"/>
                <a:cs typeface="+mn-cs"/>
              </a:rPr>
              <a:t>学生个人</a:t>
            </a:r>
            <a:r>
              <a:rPr kumimoji="1" lang="zh-CN" altLang="en-US" sz="1200" kern="1200" dirty="0">
                <a:solidFill>
                  <a:schemeClr val="tx1"/>
                </a:solidFill>
                <a:effectLst/>
                <a:latin typeface="Times New Roman" panose="02020603050405020304" pitchFamily="18" charset="0"/>
                <a:ea typeface="+mn-ea"/>
                <a:cs typeface="+mn-cs"/>
              </a:rPr>
              <a:t>水平，</a:t>
            </a:r>
            <a:r>
              <a:rPr kumimoji="1" lang="zh-CN" altLang="zh-CN" sz="1200" kern="1200" dirty="0">
                <a:solidFill>
                  <a:schemeClr val="tx1"/>
                </a:solidFill>
                <a:effectLst/>
                <a:latin typeface="Times New Roman" panose="02020603050405020304" pitchFamily="18" charset="0"/>
                <a:ea typeface="+mn-ea"/>
                <a:cs typeface="+mn-cs"/>
              </a:rPr>
              <a:t>虚线</a:t>
            </a:r>
            <a:r>
              <a:rPr kumimoji="1" lang="zh-CN" altLang="en-US" sz="1200" kern="1200" dirty="0">
                <a:solidFill>
                  <a:schemeClr val="tx1"/>
                </a:solidFill>
                <a:effectLst/>
                <a:latin typeface="Times New Roman" panose="02020603050405020304" pitchFamily="18" charset="0"/>
                <a:ea typeface="+mn-ea"/>
                <a:cs typeface="+mn-cs"/>
              </a:rPr>
              <a:t>代表</a:t>
            </a:r>
            <a:r>
              <a:rPr kumimoji="1" lang="zh-CN" altLang="zh-CN" sz="1200" kern="1200" dirty="0">
                <a:solidFill>
                  <a:schemeClr val="tx1"/>
                </a:solidFill>
                <a:effectLst/>
                <a:latin typeface="Times New Roman" panose="02020603050405020304" pitchFamily="18" charset="0"/>
                <a:ea typeface="+mn-ea"/>
                <a:cs typeface="+mn-cs"/>
              </a:rPr>
              <a:t>班级平均</a:t>
            </a:r>
            <a:r>
              <a:rPr kumimoji="1" lang="zh-CN" altLang="en-US" sz="1200" kern="1200" dirty="0">
                <a:solidFill>
                  <a:schemeClr val="tx1"/>
                </a:solidFill>
                <a:effectLst/>
                <a:latin typeface="Times New Roman" panose="02020603050405020304" pitchFamily="18" charset="0"/>
                <a:ea typeface="+mn-ea"/>
                <a:cs typeface="+mn-cs"/>
              </a:rPr>
              <a:t>水平</a:t>
            </a:r>
            <a:r>
              <a:rPr kumimoji="1" lang="zh-CN" altLang="zh-CN" sz="1200" kern="1200" dirty="0">
                <a:solidFill>
                  <a:schemeClr val="tx1"/>
                </a:solidFill>
                <a:effectLst/>
                <a:latin typeface="Times New Roman" panose="02020603050405020304" pitchFamily="18" charset="0"/>
                <a:ea typeface="+mn-ea"/>
                <a:cs typeface="+mn-cs"/>
              </a:rPr>
              <a:t>，对一个学生而言</a:t>
            </a:r>
            <a:r>
              <a:rPr kumimoji="1" lang="zh-CN" altLang="en-US" sz="1200" kern="1200" dirty="0">
                <a:solidFill>
                  <a:schemeClr val="tx1"/>
                </a:solidFill>
                <a:effectLst/>
                <a:latin typeface="Times New Roman" panose="02020603050405020304" pitchFamily="18" charset="0"/>
                <a:ea typeface="+mn-ea"/>
                <a:cs typeface="+mn-cs"/>
              </a:rPr>
              <a:t>和</a:t>
            </a:r>
            <a:r>
              <a:rPr kumimoji="1" lang="zh-CN" altLang="zh-CN" sz="1200" kern="1200" dirty="0">
                <a:solidFill>
                  <a:schemeClr val="tx1"/>
                </a:solidFill>
                <a:effectLst/>
                <a:latin typeface="Times New Roman" panose="02020603050405020304" pitchFamily="18" charset="0"/>
                <a:ea typeface="+mn-ea"/>
                <a:cs typeface="+mn-cs"/>
              </a:rPr>
              <a:t>班级平均</a:t>
            </a:r>
            <a:r>
              <a:rPr kumimoji="1" lang="zh-CN" altLang="en-US" sz="1200" kern="1200" dirty="0">
                <a:solidFill>
                  <a:schemeClr val="tx1"/>
                </a:solidFill>
                <a:effectLst/>
                <a:latin typeface="Times New Roman" panose="02020603050405020304" pitchFamily="18" charset="0"/>
                <a:ea typeface="+mn-ea"/>
                <a:cs typeface="+mn-cs"/>
              </a:rPr>
              <a:t>水平</a:t>
            </a:r>
            <a:r>
              <a:rPr kumimoji="1" lang="zh-CN" altLang="zh-CN" sz="1200" kern="1200" dirty="0">
                <a:solidFill>
                  <a:schemeClr val="tx1"/>
                </a:solidFill>
                <a:effectLst/>
                <a:latin typeface="Times New Roman" panose="02020603050405020304" pitchFamily="18" charset="0"/>
                <a:ea typeface="+mn-ea"/>
                <a:cs typeface="+mn-cs"/>
              </a:rPr>
              <a:t>有差距非常容易理解，但如果</a:t>
            </a:r>
            <a:r>
              <a:rPr kumimoji="1" lang="zh-CN" altLang="en-US" sz="1200" kern="1200" dirty="0">
                <a:solidFill>
                  <a:schemeClr val="tx1"/>
                </a:solidFill>
                <a:effectLst/>
                <a:latin typeface="Times New Roman" panose="02020603050405020304" pitchFamily="18" charset="0"/>
                <a:ea typeface="+mn-ea"/>
                <a:cs typeface="+mn-cs"/>
              </a:rPr>
              <a:t>把</a:t>
            </a:r>
            <a:r>
              <a:rPr kumimoji="1" lang="zh-CN" altLang="zh-CN" sz="1200" kern="1200" dirty="0">
                <a:solidFill>
                  <a:schemeClr val="tx1"/>
                </a:solidFill>
                <a:effectLst/>
                <a:latin typeface="Times New Roman" panose="02020603050405020304" pitchFamily="18" charset="0"/>
                <a:ea typeface="+mn-ea"/>
                <a:cs typeface="+mn-cs"/>
              </a:rPr>
              <a:t>两个成绩相同的学生放在一起对比，</a:t>
            </a:r>
            <a:endParaRPr kumimoji="1" lang="en-US" altLang="zh-CN" sz="1200" kern="1200" dirty="0">
              <a:solidFill>
                <a:schemeClr val="tx1"/>
              </a:solidFill>
              <a:effectLst/>
              <a:latin typeface="Times New Roman" panose="02020603050405020304"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defRPr/>
            </a:pPr>
            <a:r>
              <a:rPr kumimoji="1" lang="zh-CN" altLang="zh-CN" sz="1200" kern="1200" dirty="0">
                <a:solidFill>
                  <a:schemeClr val="tx1"/>
                </a:solidFill>
                <a:effectLst/>
                <a:latin typeface="Times New Roman" panose="02020603050405020304" pitchFamily="18" charset="0"/>
                <a:ea typeface="+mn-ea"/>
                <a:cs typeface="+mn-cs"/>
              </a:rPr>
              <a:t>会看到他们</a:t>
            </a:r>
            <a:r>
              <a:rPr kumimoji="1" lang="zh-CN" altLang="en-US" sz="1200" kern="1200" dirty="0">
                <a:solidFill>
                  <a:schemeClr val="tx1"/>
                </a:solidFill>
                <a:effectLst/>
                <a:latin typeface="Times New Roman" panose="02020603050405020304" pitchFamily="18" charset="0"/>
                <a:ea typeface="+mn-ea"/>
                <a:cs typeface="+mn-cs"/>
              </a:rPr>
              <a:t>的</a:t>
            </a:r>
            <a:r>
              <a:rPr kumimoji="1" lang="zh-CN" altLang="zh-CN" sz="1200" kern="1200" dirty="0">
                <a:solidFill>
                  <a:schemeClr val="tx1"/>
                </a:solidFill>
                <a:effectLst/>
                <a:latin typeface="Times New Roman" panose="02020603050405020304" pitchFamily="18" charset="0"/>
                <a:ea typeface="+mn-ea"/>
                <a:cs typeface="+mn-cs"/>
              </a:rPr>
              <a:t>知识点掌握情况</a:t>
            </a:r>
            <a:r>
              <a:rPr kumimoji="1" lang="zh-CN" altLang="en-US" sz="1200" kern="1200" dirty="0">
                <a:solidFill>
                  <a:schemeClr val="tx1"/>
                </a:solidFill>
                <a:effectLst/>
                <a:latin typeface="Times New Roman" panose="02020603050405020304" pitchFamily="18" charset="0"/>
                <a:ea typeface="+mn-ea"/>
                <a:cs typeface="+mn-cs"/>
              </a:rPr>
              <a:t>仍然存在很大的差异，</a:t>
            </a:r>
            <a:r>
              <a:rPr kumimoji="1" lang="zh-CN" altLang="zh-CN" sz="1200" kern="1200" dirty="0">
                <a:solidFill>
                  <a:schemeClr val="tx1"/>
                </a:solidFill>
                <a:effectLst/>
                <a:latin typeface="Times New Roman" panose="02020603050405020304" pitchFamily="18" charset="0"/>
                <a:ea typeface="+mn-ea"/>
                <a:cs typeface="+mn-cs"/>
              </a:rPr>
              <a:t>这就告诉我们，即使我们</a:t>
            </a:r>
            <a:r>
              <a:rPr kumimoji="1" lang="zh-CN" altLang="en-US" sz="1200" kern="1200" dirty="0">
                <a:solidFill>
                  <a:schemeClr val="tx1"/>
                </a:solidFill>
                <a:effectLst/>
                <a:latin typeface="Times New Roman" panose="02020603050405020304" pitchFamily="18" charset="0"/>
                <a:ea typeface="+mn-ea"/>
                <a:cs typeface="+mn-cs"/>
              </a:rPr>
              <a:t>分层</a:t>
            </a:r>
            <a:r>
              <a:rPr kumimoji="1" lang="zh-CN" altLang="zh-CN" sz="1200" kern="1200" dirty="0">
                <a:solidFill>
                  <a:schemeClr val="tx1"/>
                </a:solidFill>
                <a:effectLst/>
                <a:latin typeface="Times New Roman" panose="02020603050405020304" pitchFamily="18" charset="0"/>
                <a:ea typeface="+mn-ea"/>
                <a:cs typeface="+mn-cs"/>
              </a:rPr>
              <a:t>走班依旧无法完全解决学生个性化学习问题</a:t>
            </a:r>
            <a:r>
              <a:rPr kumimoji="1" lang="zh-CN" altLang="en-US" sz="1200" kern="1200" dirty="0">
                <a:solidFill>
                  <a:schemeClr val="tx1"/>
                </a:solidFill>
                <a:effectLst/>
                <a:latin typeface="Times New Roman" panose="02020603050405020304" pitchFamily="18" charset="0"/>
                <a:ea typeface="+mn-ea"/>
                <a:cs typeface="+mn-cs"/>
              </a:rPr>
              <a:t>。</a:t>
            </a:r>
            <a:endParaRPr lang="zh-CN" altLang="en-US"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对于我们校长和教研员更关注区域的整体评估 教学质量    怎么样解决  智学网解决这个问题</a:t>
            </a:r>
            <a:endParaRPr kumimoji="1" lang="zh-CN" altLang="en-US" dirty="0"/>
          </a:p>
        </p:txBody>
      </p:sp>
      <p:sp>
        <p:nvSpPr>
          <p:cNvPr id="4" name="幻灯片编号占位符 3"/>
          <p:cNvSpPr>
            <a:spLocks noGrp="1"/>
          </p:cNvSpPr>
          <p:nvPr>
            <p:ph type="sldNum" sz="quarter" idx="10"/>
          </p:nvPr>
        </p:nvSpPr>
        <p:spPr/>
        <p:txBody>
          <a:bodyPr/>
          <a:lstStyle/>
          <a:p>
            <a:fld id="{B50AFA53-CCEC-4657-AC63-4E336078110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E0962-134F-4813-BB64-B66C118D53D5}"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以</a:t>
            </a:r>
            <a:r>
              <a:rPr lang="zh-CN" altLang="zh-CN" sz="1200" kern="1200" dirty="0">
                <a:solidFill>
                  <a:schemeClr val="tx1"/>
                </a:solidFill>
                <a:effectLst/>
                <a:latin typeface="+mn-lt"/>
                <a:ea typeface="+mn-ea"/>
                <a:cs typeface="+mn-cs"/>
              </a:rPr>
              <a:t>福州八中高一年级</a:t>
            </a:r>
            <a:r>
              <a:rPr lang="zh-CN" altLang="en-US" sz="1200" kern="1200" dirty="0">
                <a:solidFill>
                  <a:schemeClr val="tx1"/>
                </a:solidFill>
                <a:effectLst/>
                <a:latin typeface="+mn-lt"/>
                <a:ea typeface="+mn-ea"/>
                <a:cs typeface="+mn-cs"/>
              </a:rPr>
              <a:t>为例</a:t>
            </a:r>
            <a:r>
              <a:rPr lang="zh-CN" altLang="zh-CN" sz="1200" kern="1200" dirty="0">
                <a:solidFill>
                  <a:schemeClr val="tx1"/>
                </a:solidFill>
                <a:effectLst/>
                <a:latin typeface="+mn-lt"/>
                <a:ea typeface="+mn-ea"/>
                <a:cs typeface="+mn-cs"/>
              </a:rPr>
              <a:t>，我们在推行</a:t>
            </a:r>
            <a:r>
              <a:rPr lang="zh-CN" altLang="en-US" sz="1200" kern="1200" dirty="0">
                <a:solidFill>
                  <a:schemeClr val="tx1"/>
                </a:solidFill>
                <a:effectLst/>
                <a:latin typeface="+mn-lt"/>
                <a:ea typeface="+mn-ea"/>
                <a:cs typeface="+mn-cs"/>
              </a:rPr>
              <a:t>个性化学习手册</a:t>
            </a:r>
            <a:r>
              <a:rPr lang="zh-CN" altLang="zh-CN" sz="1200" kern="1200" dirty="0">
                <a:solidFill>
                  <a:schemeClr val="tx1"/>
                </a:solidFill>
                <a:effectLst/>
                <a:latin typeface="+mn-lt"/>
                <a:ea typeface="+mn-ea"/>
                <a:cs typeface="+mn-cs"/>
              </a:rPr>
              <a:t>的过程中发现，</a:t>
            </a:r>
            <a:r>
              <a:rPr lang="zh-CN" altLang="en-US" sz="1200" kern="1200" dirty="0">
                <a:solidFill>
                  <a:schemeClr val="tx1"/>
                </a:solidFill>
                <a:effectLst/>
                <a:latin typeface="+mn-lt"/>
                <a:ea typeface="+mn-ea"/>
                <a:cs typeface="+mn-cs"/>
              </a:rPr>
              <a:t>一半</a:t>
            </a:r>
            <a:r>
              <a:rPr lang="zh-CN" altLang="zh-CN" sz="1200" kern="1200" dirty="0">
                <a:solidFill>
                  <a:schemeClr val="tx1"/>
                </a:solidFill>
                <a:effectLst/>
                <a:latin typeface="+mn-lt"/>
                <a:ea typeface="+mn-ea"/>
                <a:cs typeface="+mn-cs"/>
              </a:rPr>
              <a:t>年轻教师对于个性化学习手册持积极认可的态度，</a:t>
            </a:r>
            <a:r>
              <a:rPr lang="zh-CN" altLang="en-US" sz="1200" kern="1200" dirty="0">
                <a:solidFill>
                  <a:schemeClr val="tx1"/>
                </a:solidFill>
                <a:effectLst/>
                <a:latin typeface="+mn-lt"/>
                <a:ea typeface="+mn-ea"/>
                <a:cs typeface="+mn-cs"/>
              </a:rPr>
              <a:t>一半</a:t>
            </a:r>
            <a:r>
              <a:rPr lang="zh-CN" altLang="zh-CN" sz="1200" kern="1200" dirty="0">
                <a:solidFill>
                  <a:schemeClr val="tx1"/>
                </a:solidFill>
                <a:effectLst/>
                <a:latin typeface="+mn-lt"/>
                <a:ea typeface="+mn-ea"/>
                <a:cs typeface="+mn-cs"/>
              </a:rPr>
              <a:t>教学经验丰富的老师相对比较保守，想先看看效果。经过一个学期的使用，我们能够从数据上看出来。在学期前半段时间，</a:t>
            </a:r>
            <a:r>
              <a:rPr lang="zh-CN" altLang="en-US" sz="1200" kern="1200" dirty="0">
                <a:solidFill>
                  <a:schemeClr val="tx1"/>
                </a:solidFill>
                <a:effectLst/>
                <a:latin typeface="+mn-lt"/>
                <a:ea typeface="+mn-ea"/>
                <a:cs typeface="+mn-cs"/>
              </a:rPr>
              <a:t>使用班级和未使用班级</a:t>
            </a:r>
            <a:r>
              <a:rPr lang="zh-CN" altLang="zh-CN" sz="1200" kern="1200" dirty="0">
                <a:solidFill>
                  <a:schemeClr val="tx1"/>
                </a:solidFill>
                <a:effectLst/>
                <a:latin typeface="+mn-lt"/>
                <a:ea typeface="+mn-ea"/>
                <a:cs typeface="+mn-cs"/>
              </a:rPr>
              <a:t>的</a:t>
            </a:r>
            <a:r>
              <a:rPr lang="zh-CN" altLang="en-US" sz="1200" kern="1200" dirty="0">
                <a:solidFill>
                  <a:schemeClr val="tx1"/>
                </a:solidFill>
                <a:effectLst/>
                <a:latin typeface="+mn-lt"/>
                <a:ea typeface="+mn-ea"/>
                <a:cs typeface="+mn-cs"/>
              </a:rPr>
              <a:t>学生成绩</a:t>
            </a:r>
            <a:r>
              <a:rPr lang="zh-CN" altLang="zh-CN" sz="1200" kern="1200" dirty="0">
                <a:solidFill>
                  <a:schemeClr val="tx1"/>
                </a:solidFill>
                <a:effectLst/>
                <a:latin typeface="+mn-lt"/>
                <a:ea typeface="+mn-ea"/>
                <a:cs typeface="+mn-cs"/>
              </a:rPr>
              <a:t>差异并不是特别明显。但是从学期期中开始，使用</a:t>
            </a:r>
            <a:r>
              <a:rPr lang="zh-CN" altLang="en-US" sz="1200" kern="1200" dirty="0">
                <a:solidFill>
                  <a:schemeClr val="tx1"/>
                </a:solidFill>
                <a:effectLst/>
                <a:latin typeface="+mn-lt"/>
                <a:ea typeface="+mn-ea"/>
                <a:cs typeface="+mn-cs"/>
              </a:rPr>
              <a:t>个性化学习手册的班级</a:t>
            </a:r>
            <a:r>
              <a:rPr lang="zh-CN" altLang="zh-CN" sz="1200" kern="1200" dirty="0">
                <a:solidFill>
                  <a:schemeClr val="tx1"/>
                </a:solidFill>
                <a:effectLst/>
                <a:latin typeface="+mn-lt"/>
                <a:ea typeface="+mn-ea"/>
                <a:cs typeface="+mn-cs"/>
              </a:rPr>
              <a:t>学生成绩明显优于未使用</a:t>
            </a:r>
            <a:r>
              <a:rPr lang="zh-CN" altLang="en-US" sz="1200" kern="1200" dirty="0">
                <a:solidFill>
                  <a:schemeClr val="tx1"/>
                </a:solidFill>
                <a:effectLst/>
                <a:latin typeface="+mn-lt"/>
                <a:ea typeface="+mn-ea"/>
                <a:cs typeface="+mn-cs"/>
              </a:rPr>
              <a:t>班级</a:t>
            </a:r>
            <a:r>
              <a:rPr lang="zh-CN" altLang="zh-CN" sz="1200" kern="1200" dirty="0">
                <a:solidFill>
                  <a:schemeClr val="tx1"/>
                </a:solidFill>
                <a:effectLst/>
                <a:latin typeface="+mn-lt"/>
                <a:ea typeface="+mn-ea"/>
                <a:cs typeface="+mn-cs"/>
              </a:rPr>
              <a:t>的学生，</a:t>
            </a:r>
            <a:r>
              <a:rPr lang="zh-CN" altLang="en-US" sz="1200" kern="1200" dirty="0">
                <a:solidFill>
                  <a:schemeClr val="tx1"/>
                </a:solidFill>
                <a:effectLst/>
                <a:latin typeface="+mn-lt"/>
                <a:ea typeface="+mn-ea"/>
                <a:cs typeface="+mn-cs"/>
              </a:rPr>
              <a:t>通过</a:t>
            </a:r>
            <a:r>
              <a:rPr lang="zh-CN" altLang="zh-CN" sz="1200" kern="1200" dirty="0">
                <a:solidFill>
                  <a:schemeClr val="tx1"/>
                </a:solidFill>
                <a:effectLst/>
                <a:latin typeface="+mn-lt"/>
                <a:ea typeface="+mn-ea"/>
                <a:cs typeface="+mn-cs"/>
              </a:rPr>
              <a:t>日积月累的数据闭环训练，</a:t>
            </a:r>
            <a:r>
              <a:rPr lang="zh-CN" altLang="en-US" sz="1200" kern="1200" dirty="0">
                <a:solidFill>
                  <a:schemeClr val="tx1"/>
                </a:solidFill>
                <a:effectLst/>
                <a:latin typeface="+mn-lt"/>
                <a:ea typeface="+mn-ea"/>
                <a:cs typeface="+mn-cs"/>
              </a:rPr>
              <a:t>使用班级</a:t>
            </a:r>
            <a:r>
              <a:rPr lang="zh-CN" altLang="zh-CN" sz="1200" kern="1200" dirty="0">
                <a:solidFill>
                  <a:schemeClr val="tx1"/>
                </a:solidFill>
                <a:effectLst/>
                <a:latin typeface="+mn-lt"/>
                <a:ea typeface="+mn-ea"/>
                <a:cs typeface="+mn-cs"/>
              </a:rPr>
              <a:t>学生学习</a:t>
            </a:r>
            <a:r>
              <a:rPr lang="zh-CN" altLang="en-US" sz="1200" kern="1200" dirty="0">
                <a:solidFill>
                  <a:schemeClr val="tx1"/>
                </a:solidFill>
                <a:effectLst/>
                <a:latin typeface="+mn-lt"/>
                <a:ea typeface="+mn-ea"/>
                <a:cs typeface="+mn-cs"/>
              </a:rPr>
              <a:t>成绩提高的</a:t>
            </a:r>
            <a:r>
              <a:rPr lang="zh-CN" altLang="zh-CN" sz="1200" kern="1200" dirty="0">
                <a:solidFill>
                  <a:schemeClr val="tx1"/>
                </a:solidFill>
                <a:effectLst/>
                <a:latin typeface="+mn-lt"/>
                <a:ea typeface="+mn-ea"/>
                <a:cs typeface="+mn-cs"/>
              </a:rPr>
              <a:t>效果</a:t>
            </a:r>
            <a:r>
              <a:rPr lang="zh-CN" altLang="en-US" sz="1200" kern="1200" dirty="0">
                <a:solidFill>
                  <a:schemeClr val="tx1"/>
                </a:solidFill>
                <a:effectLst/>
                <a:latin typeface="+mn-lt"/>
                <a:ea typeface="+mn-ea"/>
                <a:cs typeface="+mn-cs"/>
              </a:rPr>
              <a:t>越来越明显</a:t>
            </a:r>
            <a:r>
              <a:rPr lang="zh-CN" altLang="zh-CN"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在我们进行下学期征订意愿收集中，所有的班级表达了订购的意愿！福州八中陈校长对于个性化</a:t>
            </a:r>
            <a:r>
              <a:rPr lang="zh-CN" altLang="en-US" sz="1200" kern="1200" dirty="0">
                <a:solidFill>
                  <a:schemeClr val="tx1"/>
                </a:solidFill>
                <a:effectLst/>
                <a:latin typeface="+mn-lt"/>
                <a:ea typeface="+mn-ea"/>
                <a:cs typeface="+mn-cs"/>
              </a:rPr>
              <a:t>学习手册的使用</a:t>
            </a:r>
            <a:r>
              <a:rPr lang="zh-CN" altLang="zh-CN" sz="1200" kern="1200" dirty="0">
                <a:solidFill>
                  <a:schemeClr val="tx1"/>
                </a:solidFill>
                <a:effectLst/>
                <a:latin typeface="+mn-lt"/>
                <a:ea typeface="+mn-ea"/>
                <a:cs typeface="+mn-cs"/>
              </a:rPr>
              <a:t>效果给予了高度评价</a:t>
            </a:r>
            <a:r>
              <a:rPr lang="zh-CN" altLang="en-US" sz="1200" kern="1200" dirty="0">
                <a:solidFill>
                  <a:schemeClr val="tx1"/>
                </a:solidFill>
                <a:effectLst/>
                <a:latin typeface="+mn-lt"/>
                <a:ea typeface="+mn-ea"/>
                <a:cs typeface="+mn-cs"/>
              </a:rPr>
              <a:t>：认为个性化作业促进学生更高效地掌握知识，提升成绩，帮助学校分层教学，全面提高教学效率。</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zh-CN" sz="1200" kern="1200" dirty="0">
                <a:solidFill>
                  <a:schemeClr val="tx1"/>
                </a:solidFill>
                <a:effectLst/>
                <a:latin typeface="+mn-lt"/>
                <a:ea typeface="+mn-ea"/>
                <a:cs typeface="+mn-cs"/>
              </a:rPr>
              <a:t>我们在东营胜利二中和重庆复旦</a:t>
            </a:r>
            <a:r>
              <a:rPr lang="zh-CN" altLang="en-US" sz="1200" kern="1200" dirty="0">
                <a:solidFill>
                  <a:schemeClr val="tx1"/>
                </a:solidFill>
                <a:effectLst/>
                <a:latin typeface="+mn-lt"/>
                <a:ea typeface="+mn-ea"/>
                <a:cs typeface="+mn-cs"/>
              </a:rPr>
              <a:t>中学</a:t>
            </a:r>
            <a:r>
              <a:rPr lang="zh-CN" altLang="zh-CN" sz="1200" kern="1200" dirty="0">
                <a:solidFill>
                  <a:schemeClr val="tx1"/>
                </a:solidFill>
                <a:effectLst/>
                <a:latin typeface="+mn-lt"/>
                <a:ea typeface="+mn-ea"/>
                <a:cs typeface="+mn-cs"/>
              </a:rPr>
              <a:t>经过一段时间的使用，得到了同样的结论。</a:t>
            </a:r>
            <a:endParaRPr lang="zh-CN" altLang="zh-CN" sz="1200" kern="1200" dirty="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智学网是大数据个性化教学系统，通过深度挖掘数据价值，提升教学效率，帮助精准教学。</a:t>
            </a:r>
            <a:endParaRPr kumimoji="1" lang="zh-CN" altLang="en-US" dirty="0"/>
          </a:p>
          <a:p>
            <a:r>
              <a:rPr kumimoji="1" lang="zh-CN" altLang="en-US" dirty="0"/>
              <a:t>首先，我们能实现全场景教与学过程性数据采集，从日常测验到阶段性考试和校际联考，融入人工智能技术，还可以实现中英文的智能批改，大幅度的拓宽了数据宽度；</a:t>
            </a:r>
            <a:endParaRPr kumimoji="1" lang="zh-CN" altLang="en-US" dirty="0"/>
          </a:p>
          <a:p>
            <a:r>
              <a:rPr kumimoji="1" lang="zh-CN" altLang="en-US" dirty="0"/>
              <a:t>其次，基于教育评价理论，可以实现</a:t>
            </a:r>
            <a:r>
              <a:rPr kumimoji="1" lang="en-US" altLang="zh-CN" dirty="0"/>
              <a:t>15</a:t>
            </a:r>
            <a:r>
              <a:rPr kumimoji="1" lang="zh-CN" altLang="en-US" dirty="0"/>
              <a:t>个模块，</a:t>
            </a:r>
            <a:r>
              <a:rPr kumimoji="1" lang="en-US" altLang="zh-CN" dirty="0"/>
              <a:t>80</a:t>
            </a:r>
            <a:r>
              <a:rPr kumimoji="1" lang="zh-CN" altLang="en-US" dirty="0"/>
              <a:t>多项指标的以学生为核心的学业评价体系，结合讯飞教育云，推出针对性教与学应用，</a:t>
            </a:r>
            <a:endParaRPr kumimoji="1" lang="zh-CN" altLang="en-US" dirty="0"/>
          </a:p>
          <a:p>
            <a:r>
              <a:rPr kumimoji="1" lang="zh-CN" altLang="en-US" dirty="0"/>
              <a:t>对于区域管理者，可以帮助进行区域质量检测，了解区域的学情和对比情况，实现区域资源流转和区域教育质量检测</a:t>
            </a:r>
            <a:endParaRPr kumimoji="1" lang="zh-CN" altLang="en-US" dirty="0"/>
          </a:p>
          <a:p>
            <a:r>
              <a:rPr kumimoji="1" lang="zh-CN" altLang="en-US" dirty="0"/>
              <a:t>对于校级管理者，我们通过数据，帮助高效管理，引导教研，</a:t>
            </a:r>
            <a:endParaRPr kumimoji="1" lang="zh-CN" altLang="en-US" dirty="0"/>
          </a:p>
          <a:p>
            <a:r>
              <a:rPr kumimoji="1" lang="zh-CN" altLang="en-US" dirty="0"/>
              <a:t>帮助教师备教改辅提升精准性，</a:t>
            </a:r>
            <a:endParaRPr kumimoji="1" lang="zh-CN" altLang="en-US" dirty="0"/>
          </a:p>
          <a:p>
            <a:r>
              <a:rPr kumimoji="1" lang="zh-CN" altLang="en-US" dirty="0"/>
              <a:t>帮助学生提升自主学习有效性。</a:t>
            </a:r>
            <a:endParaRPr kumimoji="1" lang="zh-CN" altLang="en-US" dirty="0"/>
          </a:p>
          <a:p>
            <a:r>
              <a:rPr kumimoji="1" lang="zh-CN" altLang="en-US" dirty="0"/>
              <a:t>引导家长伴学</a:t>
            </a:r>
            <a:r>
              <a:rPr kumimoji="1" lang="zh-CN" altLang="en-US"/>
              <a:t>，参与到孩子</a:t>
            </a:r>
            <a:r>
              <a:rPr kumimoji="1" lang="zh-CN" altLang="en-US" dirty="0"/>
              <a:t>的学习过程当中。</a:t>
            </a:r>
            <a:endParaRPr kumimoji="1" lang="zh-CN" altLang="en-US"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个性化学习手册</a:t>
            </a:r>
            <a:r>
              <a:rPr lang="zh-CN" altLang="zh-CN" sz="1200" kern="1200" dirty="0">
                <a:solidFill>
                  <a:schemeClr val="tx1"/>
                </a:solidFill>
                <a:effectLst/>
                <a:latin typeface="+mn-lt"/>
                <a:ea typeface="+mn-ea"/>
                <a:cs typeface="+mn-cs"/>
              </a:rPr>
              <a:t>经过</a:t>
            </a:r>
            <a:r>
              <a:rPr lang="zh-CN" altLang="en-US" sz="1200" kern="1200" dirty="0">
                <a:solidFill>
                  <a:schemeClr val="tx1"/>
                </a:solidFill>
                <a:effectLst/>
                <a:latin typeface="+mn-lt"/>
                <a:ea typeface="+mn-ea"/>
                <a:cs typeface="+mn-cs"/>
              </a:rPr>
              <a:t>一</a:t>
            </a:r>
            <a:r>
              <a:rPr lang="zh-CN" altLang="zh-CN" sz="1200" kern="1200" dirty="0">
                <a:solidFill>
                  <a:schemeClr val="tx1"/>
                </a:solidFill>
                <a:effectLst/>
                <a:latin typeface="+mn-lt"/>
                <a:ea typeface="+mn-ea"/>
                <a:cs typeface="+mn-cs"/>
              </a:rPr>
              <a:t>年</a:t>
            </a:r>
            <a:r>
              <a:rPr lang="zh-CN" altLang="en-US" sz="1200" kern="1200" dirty="0">
                <a:solidFill>
                  <a:schemeClr val="tx1"/>
                </a:solidFill>
                <a:effectLst/>
                <a:latin typeface="+mn-lt"/>
                <a:ea typeface="+mn-ea"/>
                <a:cs typeface="+mn-cs"/>
              </a:rPr>
              <a:t>多</a:t>
            </a:r>
            <a:r>
              <a:rPr lang="zh-CN" altLang="zh-CN" sz="1200" kern="1200" dirty="0">
                <a:solidFill>
                  <a:schemeClr val="tx1"/>
                </a:solidFill>
                <a:effectLst/>
                <a:latin typeface="+mn-lt"/>
                <a:ea typeface="+mn-ea"/>
                <a:cs typeface="+mn-cs"/>
              </a:rPr>
              <a:t>的推广，</a:t>
            </a:r>
            <a:r>
              <a:rPr lang="zh-CN" altLang="en-US" sz="1200" kern="1200" dirty="0">
                <a:solidFill>
                  <a:schemeClr val="tx1"/>
                </a:solidFill>
                <a:effectLst/>
                <a:latin typeface="+mn-lt"/>
                <a:ea typeface="+mn-ea"/>
                <a:cs typeface="+mn-cs"/>
              </a:rPr>
              <a:t>目前产品已覆盖</a:t>
            </a:r>
            <a:r>
              <a:rPr lang="zh-CN" altLang="zh-CN" sz="1200" kern="1200" dirty="0">
                <a:solidFill>
                  <a:schemeClr val="tx1"/>
                </a:solidFill>
                <a:effectLst/>
                <a:latin typeface="+mn-lt"/>
                <a:ea typeface="+mn-ea"/>
                <a:cs typeface="+mn-cs"/>
              </a:rPr>
              <a:t>了市场</a:t>
            </a:r>
            <a:r>
              <a:rPr lang="en-US" altLang="zh-CN" sz="1200" kern="1200" dirty="0">
                <a:solidFill>
                  <a:schemeClr val="tx1"/>
                </a:solidFill>
                <a:effectLst/>
                <a:latin typeface="+mn-lt"/>
                <a:ea typeface="+mn-ea"/>
                <a:cs typeface="+mn-cs"/>
              </a:rPr>
              <a:t>1300</a:t>
            </a:r>
            <a:r>
              <a:rPr lang="zh-CN" altLang="zh-CN" sz="1200" kern="1200" dirty="0">
                <a:solidFill>
                  <a:schemeClr val="tx1"/>
                </a:solidFill>
                <a:effectLst/>
                <a:latin typeface="+mn-lt"/>
                <a:ea typeface="+mn-ea"/>
                <a:cs typeface="+mn-cs"/>
              </a:rPr>
              <a:t>所学校，服务</a:t>
            </a:r>
            <a:r>
              <a:rPr lang="en-US" altLang="zh-CN" sz="1200" kern="1200" dirty="0">
                <a:solidFill>
                  <a:schemeClr val="tx1"/>
                </a:solidFill>
                <a:effectLst/>
                <a:latin typeface="+mn-lt"/>
                <a:ea typeface="+mn-ea"/>
                <a:cs typeface="+mn-cs"/>
              </a:rPr>
              <a:t>200</a:t>
            </a:r>
            <a:r>
              <a:rPr lang="zh-CN" altLang="zh-CN" sz="1200" kern="1200" dirty="0">
                <a:solidFill>
                  <a:schemeClr val="tx1"/>
                </a:solidFill>
                <a:effectLst/>
                <a:latin typeface="+mn-lt"/>
                <a:ea typeface="+mn-ea"/>
                <a:cs typeface="+mn-cs"/>
              </a:rPr>
              <a:t>万学生和</a:t>
            </a:r>
            <a:r>
              <a:rPr lang="en-US" altLang="zh-CN" sz="1200" kern="1200" dirty="0">
                <a:solidFill>
                  <a:schemeClr val="tx1"/>
                </a:solidFill>
                <a:effectLst/>
                <a:latin typeface="+mn-lt"/>
                <a:ea typeface="+mn-ea"/>
                <a:cs typeface="+mn-cs"/>
              </a:rPr>
              <a:t>20</a:t>
            </a:r>
            <a:r>
              <a:rPr lang="zh-CN" altLang="en-US" sz="1200" kern="1200" dirty="0">
                <a:solidFill>
                  <a:schemeClr val="tx1"/>
                </a:solidFill>
                <a:effectLst/>
                <a:latin typeface="+mn-lt"/>
                <a:ea typeface="+mn-ea"/>
                <a:cs typeface="+mn-cs"/>
              </a:rPr>
              <a:t>万</a:t>
            </a:r>
            <a:r>
              <a:rPr lang="zh-CN" altLang="zh-CN" sz="1200" kern="1200" dirty="0">
                <a:solidFill>
                  <a:schemeClr val="tx1"/>
                </a:solidFill>
                <a:effectLst/>
                <a:latin typeface="+mn-lt"/>
                <a:ea typeface="+mn-ea"/>
                <a:cs typeface="+mn-cs"/>
              </a:rPr>
              <a:t>名教师，累计使用</a:t>
            </a:r>
            <a:r>
              <a:rPr lang="en-US" altLang="zh-CN" sz="1200" kern="1200" dirty="0">
                <a:solidFill>
                  <a:schemeClr val="tx1"/>
                </a:solidFill>
                <a:effectLst/>
                <a:latin typeface="+mn-lt"/>
                <a:ea typeface="+mn-ea"/>
                <a:cs typeface="+mn-cs"/>
              </a:rPr>
              <a:t>400</a:t>
            </a:r>
            <a:r>
              <a:rPr lang="zh-CN" altLang="en-US" sz="1200" kern="1200" dirty="0">
                <a:solidFill>
                  <a:schemeClr val="tx1"/>
                </a:solidFill>
                <a:effectLst/>
                <a:latin typeface="+mn-lt"/>
                <a:ea typeface="+mn-ea"/>
                <a:cs typeface="+mn-cs"/>
              </a:rPr>
              <a:t>多万</a:t>
            </a:r>
            <a:r>
              <a:rPr lang="zh-CN" altLang="zh-CN" sz="1200" kern="1200" dirty="0">
                <a:solidFill>
                  <a:schemeClr val="tx1"/>
                </a:solidFill>
                <a:effectLst/>
                <a:latin typeface="+mn-lt"/>
                <a:ea typeface="+mn-ea"/>
                <a:cs typeface="+mn-cs"/>
              </a:rPr>
              <a:t>次。</a:t>
            </a:r>
            <a:r>
              <a:rPr lang="zh-CN" altLang="en-US" sz="1200" kern="1200" dirty="0">
                <a:solidFill>
                  <a:schemeClr val="tx1"/>
                </a:solidFill>
                <a:effectLst/>
                <a:latin typeface="+mn-lt"/>
                <a:ea typeface="+mn-ea"/>
                <a:cs typeface="+mn-cs"/>
              </a:rPr>
              <a:t>另外，</a:t>
            </a:r>
            <a:r>
              <a:rPr lang="zh-CN" altLang="zh-CN" sz="1200" kern="1200" dirty="0">
                <a:solidFill>
                  <a:schemeClr val="tx1"/>
                </a:solidFill>
                <a:effectLst/>
                <a:latin typeface="+mn-lt"/>
                <a:ea typeface="+mn-ea"/>
                <a:cs typeface="+mn-cs"/>
              </a:rPr>
              <a:t>我们可以根据学校需求为需要的学校建设个性化学习服务中心，通过不同的功能分区，将</a:t>
            </a:r>
            <a:r>
              <a:rPr lang="zh-CN" altLang="en-US" sz="1200" kern="1200" dirty="0">
                <a:solidFill>
                  <a:schemeClr val="tx1"/>
                </a:solidFill>
                <a:effectLst/>
                <a:latin typeface="+mn-lt"/>
                <a:ea typeface="+mn-ea"/>
                <a:cs typeface="+mn-cs"/>
              </a:rPr>
              <a:t>个性化学习手册</a:t>
            </a:r>
            <a:r>
              <a:rPr lang="zh-CN" altLang="zh-CN" sz="1200" kern="1200" dirty="0">
                <a:solidFill>
                  <a:schemeClr val="tx1"/>
                </a:solidFill>
                <a:effectLst/>
                <a:latin typeface="+mn-lt"/>
                <a:ea typeface="+mn-ea"/>
                <a:cs typeface="+mn-cs"/>
              </a:rPr>
              <a:t>的应用场景完整展现出</a:t>
            </a:r>
            <a:r>
              <a:rPr lang="zh-CN" altLang="en-US" sz="1200" kern="1200" dirty="0">
                <a:solidFill>
                  <a:schemeClr val="tx1"/>
                </a:solidFill>
                <a:effectLst/>
                <a:latin typeface="+mn-lt"/>
                <a:ea typeface="+mn-ea"/>
                <a:cs typeface="+mn-cs"/>
              </a:rPr>
              <a:t>来</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从而</a:t>
            </a:r>
            <a:r>
              <a:rPr lang="zh-CN" altLang="zh-CN" sz="1200" kern="1200" dirty="0">
                <a:solidFill>
                  <a:schemeClr val="tx1"/>
                </a:solidFill>
                <a:effectLst/>
                <a:latin typeface="+mn-lt"/>
                <a:ea typeface="+mn-ea"/>
                <a:cs typeface="+mn-cs"/>
              </a:rPr>
              <a:t>体现出人工智能在学校的落地使用过程。大家看到的图中样板间的样子，就是</a:t>
            </a:r>
            <a:r>
              <a:rPr lang="zh-CN" altLang="en-US" sz="1200" kern="1200" dirty="0">
                <a:solidFill>
                  <a:schemeClr val="tx1"/>
                </a:solidFill>
                <a:effectLst/>
                <a:latin typeface="+mn-lt"/>
                <a:ea typeface="+mn-ea"/>
                <a:cs typeface="+mn-cs"/>
              </a:rPr>
              <a:t>合肥</a:t>
            </a:r>
            <a:r>
              <a:rPr lang="zh-CN" altLang="zh-CN" sz="1200" kern="1200" dirty="0">
                <a:solidFill>
                  <a:schemeClr val="tx1"/>
                </a:solidFill>
                <a:effectLst/>
                <a:latin typeface="+mn-lt"/>
                <a:ea typeface="+mn-ea"/>
                <a:cs typeface="+mn-cs"/>
              </a:rPr>
              <a:t>六中实际建设的场景。</a:t>
            </a:r>
            <a:endParaRPr lang="zh-CN" altLang="zh-CN" sz="1200" kern="1200" dirty="0">
              <a:solidFill>
                <a:schemeClr val="tx1"/>
              </a:solidFill>
              <a:effectLst/>
              <a:latin typeface="+mn-lt"/>
              <a:ea typeface="+mn-ea"/>
              <a:cs typeface="+mn-cs"/>
            </a:endParaRPr>
          </a:p>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人工智能+大数据。助力因材施教，成就家庭梦想，愿为我校教育信息化增砖添瓦</a:t>
            </a:r>
            <a:r>
              <a:rPr lang="en-US" altLang="zh-CN" dirty="0"/>
              <a:t>。</a:t>
            </a:r>
            <a:r>
              <a:rPr lang="zh-CN" altLang="en-US" dirty="0"/>
              <a:t>我的分享结束，</a:t>
            </a:r>
            <a:r>
              <a:rPr lang="en-US" altLang="zh-CN" dirty="0" err="1"/>
              <a:t>谢谢大家</a:t>
            </a:r>
            <a:r>
              <a:rPr lang="en-US" altLang="zh-CN" dirty="0"/>
              <a:t>！</a:t>
            </a:r>
            <a:endParaRPr lang="en-US" altLang="zh-CN" dirty="0"/>
          </a:p>
        </p:txBody>
      </p:sp>
      <p:sp>
        <p:nvSpPr>
          <p:cNvPr id="4" name="Slide Number Placeholder 3"/>
          <p:cNvSpPr>
            <a:spLocks noGrp="1"/>
          </p:cNvSpPr>
          <p:nvPr>
            <p:ph type="sldNum" sz="quarter" idx="10"/>
          </p:nvPr>
        </p:nvSpPr>
        <p:spPr/>
        <p:txBody>
          <a:bodyPr/>
          <a:lstStyle/>
          <a:p>
            <a:fld id="{F22E0962-134F-4813-BB64-B66C118D53D5}"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以一个</a:t>
            </a:r>
            <a:r>
              <a:rPr kumimoji="1" lang="en-US" altLang="zh-CN" dirty="0"/>
              <a:t>1500</a:t>
            </a:r>
            <a:r>
              <a:rPr kumimoji="1" lang="zh-CN" altLang="en-US" dirty="0"/>
              <a:t>人的普通高中为例，每学期可以产生大量的教学数据。。。。教与学的过程性数据具有大量的分析价值，这个是毋庸置疑的</a:t>
            </a:r>
            <a:endParaRPr kumimoji="1" lang="zh-CN" altLang="en-US" dirty="0"/>
          </a:p>
          <a:p>
            <a:r>
              <a:rPr kumimoji="1" lang="zh-CN" altLang="en-US" dirty="0"/>
              <a:t>但数据的统计分析工作量大，往往我们老师都是单次批改，通过画正字，或者表格的方法进行数据分析，一是工作量大，不便于常态化开展，</a:t>
            </a:r>
            <a:endParaRPr kumimoji="1" lang="en-US" altLang="zh-CN" dirty="0"/>
          </a:p>
          <a:p>
            <a:r>
              <a:rPr kumimoji="1" lang="zh-CN" altLang="en-US" dirty="0"/>
              <a:t>二是难以形成历次对比曲线和知识点的关联分析，所以一段时间，如半学期过去了，只能凭借经验进行教学和教研，而学生也缺少个性化的错题本和学习资源。。。</a:t>
            </a:r>
            <a:endParaRPr kumimoji="1" lang="en-US" altLang="zh-CN" dirty="0"/>
          </a:p>
          <a:p>
            <a:r>
              <a:rPr kumimoji="1" lang="zh-CN" altLang="en-US" dirty="0"/>
              <a:t>那么如果我们可以实现可视化的知识点状态跟踪，清晰的了解每一个学生的学情，那么教学将事半功倍</a:t>
            </a:r>
            <a:endParaRPr kumimoji="1" lang="zh-CN" altLang="en-US"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对于数据采集，智学可以网阅与手阅兼容，就网阅而言，核心特色是随时随地移动阅卷，</a:t>
            </a:r>
            <a:endParaRPr kumimoji="1" lang="en-US" altLang="zh-CN" dirty="0"/>
          </a:p>
          <a:p>
            <a:r>
              <a:rPr kumimoji="1" lang="zh-CN" altLang="en-US" dirty="0"/>
              <a:t>兼容新高考走班排课，并适配第三方答题卡。核心价值是分数公平的评价价值</a:t>
            </a:r>
            <a:endParaRPr kumimoji="1" lang="zh-CN" altLang="en-US" dirty="0"/>
          </a:p>
          <a:p>
            <a:r>
              <a:rPr kumimoji="1" lang="zh-CN" altLang="en-US" dirty="0"/>
              <a:t>手阅呢，就是先批改，后扫描的模式，核心特色是保留批改痕迹，核心价值是学业辅导价值</a:t>
            </a:r>
            <a:endParaRPr kumimoji="1" lang="zh-CN" altLang="en-US" dirty="0"/>
          </a:p>
        </p:txBody>
      </p:sp>
      <p:sp>
        <p:nvSpPr>
          <p:cNvPr id="4" name="幻灯片编号占位符 3"/>
          <p:cNvSpPr>
            <a:spLocks noGrp="1"/>
          </p:cNvSpPr>
          <p:nvPr>
            <p:ph type="sldNum" sz="quarter" idx="10"/>
          </p:nvPr>
        </p:nvSpPr>
        <p:spPr/>
        <p:txBody>
          <a:bodyPr/>
          <a:lstStyle/>
          <a:p>
            <a:fld id="{B2FF7F5C-3108-412C-ADC7-84213B55DD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如屏幕，对于作文各个角色的痛点强调下。那么智批改如何实现？学生的答题卡经过扫描之后，</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利用讯飞全球领先的</a:t>
            </a:r>
            <a:r>
              <a:rPr kumimoji="1" lang="en-US" altLang="zh-CN" dirty="0"/>
              <a:t>OCR</a:t>
            </a:r>
            <a:r>
              <a:rPr kumimoji="1" lang="zh-CN" altLang="en-US" dirty="0"/>
              <a:t>识别技术对学生的手写体转化为印刷体，系统可以自动识别、评分和智能批改。</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首先，以前很难精批细改，而现在我们实现了，以前作文很难针对性挖掘共性问题，而现在我们实现了。强调下，批改的减负工作量。</a:t>
            </a:r>
            <a:endParaRPr kumimoji="1" lang="zh-CN" altLang="en-US"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首先是备学生，抓住教学重点。我们可以结合学生的得分率和老师教学目标，智能调整授课顺序，</a:t>
            </a:r>
            <a:endParaRPr kumimoji="1" lang="en-US" altLang="zh-CN" dirty="0"/>
          </a:p>
          <a:p>
            <a:r>
              <a:rPr kumimoji="1" lang="zh-CN" altLang="en-US" dirty="0"/>
              <a:t>重难点优先讲，就单题目而言，可以结合学生的作答情况，把握疑难点，对学生的作答标注典型卷，作为课上教学资源。</a:t>
            </a:r>
            <a:endParaRPr kumimoji="1" lang="zh-CN" altLang="en-US" dirty="0"/>
          </a:p>
          <a:p>
            <a:r>
              <a:rPr kumimoji="1" lang="zh-CN" altLang="en-US" dirty="0"/>
              <a:t>其次是备资源，减轻负担，资源针对性。无需再海量的试题中进行人工筛选，系统自动匹配同类学校变式题来拓展资源，老师可以在课上随时推荐学习进行练习。</a:t>
            </a:r>
            <a:endParaRPr kumimoji="1" lang="zh-CN" altLang="en-US"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除了单次讲评课，复习课的难点在于无法把握教学重难点，系统可以提供阶段性的班级知识点掌握情况，</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对比年级和班级得分率，结合老师的教学经验，可以轻松聚焦共性问题，此外依托错题和变式题，考前可以轻松的进行专项训练。</a:t>
            </a:r>
            <a:endParaRPr kumimoji="1" lang="zh-CN" altLang="en-US"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处方药</a:t>
            </a:r>
            <a:endParaRPr lang="en-US" altLang="zh-CN" sz="1200" dirty="0"/>
          </a:p>
          <a:p>
            <a:r>
              <a:rPr lang="zh-CN" altLang="en-US" sz="1200" dirty="0"/>
              <a:t>最后一公里</a:t>
            </a:r>
            <a:endParaRPr lang="en-US" altLang="zh-CN" sz="1200" dirty="0"/>
          </a:p>
          <a:p>
            <a:r>
              <a:rPr lang="zh-CN" altLang="en-US" sz="1200" dirty="0"/>
              <a:t>个性化学习</a:t>
            </a:r>
            <a:endParaRPr lang="zh-CN" altLang="en-US" sz="1200" dirty="0"/>
          </a:p>
          <a:p>
            <a:r>
              <a:rPr lang="zh-CN" altLang="en-US" dirty="0"/>
              <a:t>铁打的学校流水的学生</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6200"/>
            <a:ext cx="8533289"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1600201"/>
            <a:ext cx="10971372"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1" y="6356354"/>
            <a:ext cx="2844430" cy="365125"/>
          </a:xfrm>
          <a:prstGeom prst="rect">
            <a:avLst/>
          </a:prstGeom>
        </p:spPr>
        <p:txBody>
          <a:bodyPr/>
          <a:lstStyle/>
          <a:p>
            <a:pPr fontAlgn="base">
              <a:spcBef>
                <a:spcPct val="50000"/>
              </a:spcBef>
              <a:spcAft>
                <a:spcPct val="0"/>
              </a:spcAft>
            </a:pPr>
            <a:fld id="{530820CF-B880-4189-942D-D702A7CBA730}" type="datetimeFigureOut">
              <a:rPr lang="zh-CN" altLang="en-US" smtClean="0">
                <a:solidFill>
                  <a:prstClr val="black"/>
                </a:solidFill>
                <a:ea typeface="方正大黑简体" pitchFamily="2" charset="-122"/>
              </a:rPr>
            </a:fld>
            <a:endParaRPr lang="zh-CN" altLang="en-US">
              <a:solidFill>
                <a:prstClr val="black"/>
              </a:solidFill>
              <a:ea typeface="方正大黑简体" pitchFamily="2" charset="-122"/>
            </a:endParaRPr>
          </a:p>
        </p:txBody>
      </p:sp>
      <p:sp>
        <p:nvSpPr>
          <p:cNvPr id="3" name="页脚占位符 2"/>
          <p:cNvSpPr>
            <a:spLocks noGrp="1"/>
          </p:cNvSpPr>
          <p:nvPr>
            <p:ph type="ftr" sz="quarter" idx="11"/>
          </p:nvPr>
        </p:nvSpPr>
        <p:spPr>
          <a:xfrm>
            <a:off x="4165058" y="6356354"/>
            <a:ext cx="3860297" cy="365125"/>
          </a:xfrm>
          <a:prstGeom prst="rect">
            <a:avLst/>
          </a:prstGeom>
        </p:spPr>
        <p:txBody>
          <a:bodyPr/>
          <a:lstStyle/>
          <a:p>
            <a:pPr fontAlgn="base">
              <a:spcBef>
                <a:spcPct val="50000"/>
              </a:spcBef>
              <a:spcAft>
                <a:spcPct val="0"/>
              </a:spcAft>
            </a:pPr>
            <a:endParaRPr lang="zh-CN" altLang="en-US">
              <a:solidFill>
                <a:prstClr val="black"/>
              </a:solidFill>
              <a:ea typeface="方正大黑简体" pitchFamily="2" charset="-122"/>
            </a:endParaRPr>
          </a:p>
        </p:txBody>
      </p:sp>
      <p:sp>
        <p:nvSpPr>
          <p:cNvPr id="4" name="灯片编号占位符 3"/>
          <p:cNvSpPr>
            <a:spLocks noGrp="1"/>
          </p:cNvSpPr>
          <p:nvPr>
            <p:ph type="sldNum" sz="quarter" idx="12"/>
          </p:nvPr>
        </p:nvSpPr>
        <p:spPr>
          <a:xfrm>
            <a:off x="8736463" y="6356354"/>
            <a:ext cx="2844430" cy="365125"/>
          </a:xfrm>
          <a:prstGeom prst="rect">
            <a:avLst/>
          </a:prstGeom>
        </p:spPr>
        <p:txBody>
          <a:bodyPr/>
          <a:lstStyle/>
          <a:p>
            <a:pPr fontAlgn="base">
              <a:spcBef>
                <a:spcPct val="50000"/>
              </a:spcBef>
              <a:spcAft>
                <a:spcPct val="0"/>
              </a:spcAft>
            </a:pPr>
            <a:fld id="{0C913308-F349-4B6D-A68A-DD1791B4A57B}" type="slidenum">
              <a:rPr lang="zh-CN" altLang="en-US" smtClean="0">
                <a:solidFill>
                  <a:prstClr val="black"/>
                </a:solidFill>
                <a:ea typeface="方正大黑简体" pitchFamily="2" charset="-122"/>
              </a:rPr>
            </a:fld>
            <a:endParaRPr lang="zh-CN" altLang="en-US">
              <a:solidFill>
                <a:prstClr val="black"/>
              </a:solidFill>
              <a:ea typeface="方正大黑简体" pitchFamily="2" charset="-122"/>
            </a:endParaRPr>
          </a:p>
        </p:txBody>
      </p:sp>
      <p:sp>
        <p:nvSpPr>
          <p:cNvPr id="5" name="标题 1"/>
          <p:cNvSpPr>
            <a:spLocks noGrp="1"/>
          </p:cNvSpPr>
          <p:nvPr>
            <p:ph type="title"/>
          </p:nvPr>
        </p:nvSpPr>
        <p:spPr>
          <a:xfrm>
            <a:off x="609521" y="214291"/>
            <a:ext cx="6914260" cy="684000"/>
          </a:xfrm>
          <a:prstGeom prst="rect">
            <a:avLst/>
          </a:prstGeom>
        </p:spPr>
        <p:txBody>
          <a:bodyPr/>
          <a:lstStyle>
            <a:lvl1pPr>
              <a:defRPr b="1" baseline="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6" name="内容占位符 2"/>
          <p:cNvSpPr>
            <a:spLocks noGrp="1"/>
          </p:cNvSpPr>
          <p:nvPr>
            <p:ph idx="1"/>
          </p:nvPr>
        </p:nvSpPr>
        <p:spPr>
          <a:xfrm>
            <a:off x="609521" y="1071547"/>
            <a:ext cx="10971372" cy="5286412"/>
          </a:xfrm>
          <a:prstGeom prst="rect">
            <a:avLst/>
          </a:prstGeom>
        </p:spPr>
        <p:txBody>
          <a:bodyPr/>
          <a:lstStyle>
            <a:lvl1pPr>
              <a:defRPr sz="3735" b="1">
                <a:latin typeface="微软雅黑" panose="020B0503020204020204" pitchFamily="34" charset="-122"/>
                <a:ea typeface="微软雅黑" panose="020B0503020204020204" pitchFamily="34" charset="-122"/>
              </a:defRPr>
            </a:lvl1pPr>
            <a:lvl2pPr>
              <a:defRPr sz="3200" b="1">
                <a:latin typeface="微软雅黑" panose="020B0503020204020204" pitchFamily="34" charset="-122"/>
                <a:ea typeface="微软雅黑" panose="020B0503020204020204" pitchFamily="34" charset="-122"/>
              </a:defRPr>
            </a:lvl2pPr>
            <a:lvl3pPr>
              <a:defRPr>
                <a:latin typeface="方正大黑简体" pitchFamily="2" charset="-122"/>
                <a:ea typeface="方正大黑简体" pitchFamily="2" charset="-122"/>
              </a:defRPr>
            </a:lvl3pPr>
            <a:lvl4pPr>
              <a:defRPr>
                <a:latin typeface="方正大黑简体" pitchFamily="2" charset="-122"/>
                <a:ea typeface="方正大黑简体" pitchFamily="2" charset="-122"/>
              </a:defRPr>
            </a:lvl4pPr>
            <a:lvl5pPr>
              <a:defRPr>
                <a:latin typeface="方正大黑简体" pitchFamily="2" charset="-122"/>
                <a:ea typeface="方正大黑简体"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6351"/>
            <a:ext cx="2742843" cy="365125"/>
          </a:xfrm>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a:xfrm>
            <a:off x="4038075" y="6356351"/>
            <a:ext cx="4114264" cy="365125"/>
          </a:xfrm>
        </p:spPr>
        <p:txBody>
          <a:bodyPr/>
          <a:lstStyle/>
          <a:p>
            <a:endParaRPr lang="zh-CN" altLang="en-US"/>
          </a:p>
        </p:txBody>
      </p:sp>
      <p:sp>
        <p:nvSpPr>
          <p:cNvPr id="4" name="灯片编号占位符 3"/>
          <p:cNvSpPr>
            <a:spLocks noGrp="1"/>
          </p:cNvSpPr>
          <p:nvPr>
            <p:ph type="sldNum" sz="quarter" idx="12"/>
          </p:nvPr>
        </p:nvSpPr>
        <p:spPr>
          <a:xfrm>
            <a:off x="8609479" y="6356351"/>
            <a:ext cx="2742843" cy="365125"/>
          </a:xfrm>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091" y="2187443"/>
            <a:ext cx="10514231"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6351"/>
            <a:ext cx="2742843" cy="365125"/>
          </a:xfrm>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a:xfrm>
            <a:off x="4038075" y="6356351"/>
            <a:ext cx="4114264" cy="365125"/>
          </a:xfrm>
        </p:spPr>
        <p:txBody>
          <a:bodyPr/>
          <a:lstStyle/>
          <a:p>
            <a:endParaRPr lang="zh-CN" altLang="en-US"/>
          </a:p>
        </p:txBody>
      </p:sp>
      <p:sp>
        <p:nvSpPr>
          <p:cNvPr id="4" name="灯片编号占位符 3"/>
          <p:cNvSpPr>
            <a:spLocks noGrp="1"/>
          </p:cNvSpPr>
          <p:nvPr>
            <p:ph type="sldNum" sz="quarter" idx="12"/>
          </p:nvPr>
        </p:nvSpPr>
        <p:spPr>
          <a:xfrm>
            <a:off x="8609479" y="6356351"/>
            <a:ext cx="2742843" cy="365125"/>
          </a:xfrm>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091" y="2187443"/>
            <a:ext cx="10514231"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1612"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1612"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0613"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79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8" name="页脚占位符 7"/>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521" y="1600201"/>
            <a:ext cx="10971372"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4" name="页脚占位符 3"/>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3" name="页脚占位符 2"/>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0025"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5675" y="273050"/>
            <a:ext cx="68151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002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6" name="页脚占位符 5"/>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0"/>
            <a:ext cx="10971213"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1613"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36EC894D-09CB-4DE7-A121-44A8E704B94B}"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013" y="6356350"/>
            <a:ext cx="2844800" cy="365125"/>
          </a:xfrm>
          <a:prstGeom prst="rect">
            <a:avLst/>
          </a:prstGeom>
        </p:spPr>
        <p:txBody>
          <a:bodyPr/>
          <a:lstStyle/>
          <a:p>
            <a:fld id="{FAB2F72D-0145-4728-BBF6-AFA599DFD9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521" y="275166"/>
            <a:ext cx="10971372" cy="1143001"/>
          </a:xfrm>
          <a:prstGeom prst="rect">
            <a:avLst/>
          </a:prstGeom>
        </p:spPr>
        <p:txBody>
          <a:bodyPr/>
          <a:lstStyle/>
          <a:p>
            <a:r>
              <a:rPr lang="zh-CN" altLang="en-US" noProof="1"/>
              <a:t>单击此处编辑母版标题样式</a:t>
            </a:r>
            <a:endParaRPr lang="zh-CN" altLang="en-US" noProof="1"/>
          </a:p>
        </p:txBody>
      </p:sp>
      <p:sp>
        <p:nvSpPr>
          <p:cNvPr id="3" name="日期占位符 3"/>
          <p:cNvSpPr>
            <a:spLocks noGrp="1" noChangeArrowheads="1"/>
          </p:cNvSpPr>
          <p:nvPr>
            <p:ph type="dt" sz="half" idx="10"/>
          </p:nvPr>
        </p:nvSpPr>
        <p:spPr>
          <a:xfrm>
            <a:off x="609521" y="6356351"/>
            <a:ext cx="2844430" cy="365125"/>
          </a:xfrm>
          <a:prstGeom prst="rect">
            <a:avLst/>
          </a:prstGeom>
        </p:spPr>
        <p:txBody>
          <a:bodyPr/>
          <a:lstStyle>
            <a:lvl1pPr>
              <a:defRPr/>
            </a:lvl1pPr>
          </a:lstStyle>
          <a:p>
            <a:pPr>
              <a:defRPr/>
            </a:pPr>
            <a:fld id="{281E8E7D-93FE-4B3A-B633-EA01295481D6}" type="datetime1">
              <a:rPr lang="zh-CN" altLang="en-US"/>
            </a:fld>
            <a:endParaRPr lang="zh-CN" altLang="en-US"/>
          </a:p>
        </p:txBody>
      </p:sp>
      <p:sp>
        <p:nvSpPr>
          <p:cNvPr id="4" name="页脚占位符 4"/>
          <p:cNvSpPr>
            <a:spLocks noGrp="1" noChangeArrowheads="1"/>
          </p:cNvSpPr>
          <p:nvPr>
            <p:ph type="ftr" sz="quarter" idx="11"/>
          </p:nvPr>
        </p:nvSpPr>
        <p:spPr>
          <a:xfrm>
            <a:off x="4165058" y="6356351"/>
            <a:ext cx="3860297" cy="365125"/>
          </a:xfrm>
          <a:prstGeom prst="rect">
            <a:avLst/>
          </a:prstGeom>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xfrm>
            <a:off x="8736463" y="6356351"/>
            <a:ext cx="2844430" cy="365125"/>
          </a:xfrm>
          <a:prstGeom prst="rect">
            <a:avLst/>
          </a:prstGeom>
        </p:spPr>
        <p:txBody>
          <a:bodyPr/>
          <a:lstStyle>
            <a:lvl1pPr>
              <a:defRPr>
                <a:cs typeface="+mn-ea"/>
              </a:defRPr>
            </a:lvl1pPr>
          </a:lstStyle>
          <a:p>
            <a:pPr>
              <a:defRPr/>
            </a:pPr>
            <a:fld id="{A282927D-C46D-4D29-B17B-B5BF9B96B81F}" type="slidenum">
              <a:rPr lang="zh-CN" altLang="en-US"/>
            </a:fld>
            <a:endParaRPr lang="zh-CN" altLang="en-US"/>
          </a:p>
        </p:txBody>
      </p:sp>
    </p:spTree>
  </p:cSld>
  <p:clrMapOvr>
    <a:masterClrMapping/>
  </p:clrMapOvr>
  <p:transition spd="slow" advClick="0" advTm="5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2">
    <p:spTree>
      <p:nvGrpSpPr>
        <p:cNvPr id="1" name=""/>
        <p:cNvGrpSpPr/>
        <p:nvPr/>
      </p:nvGrpSpPr>
      <p:grpSpPr>
        <a:xfrm>
          <a:off x="0" y="0"/>
          <a:ext cx="0" cy="0"/>
          <a:chOff x="0" y="0"/>
          <a:chExt cx="0" cy="0"/>
        </a:xfrm>
      </p:grpSpPr>
      <p:sp>
        <p:nvSpPr>
          <p:cNvPr id="3" name="内容占位符 2"/>
          <p:cNvSpPr>
            <a:spLocks noGrp="1"/>
          </p:cNvSpPr>
          <p:nvPr>
            <p:ph idx="1"/>
          </p:nvPr>
        </p:nvSpPr>
        <p:spPr>
          <a:xfrm>
            <a:off x="913854" y="2891769"/>
            <a:ext cx="10362391" cy="1936689"/>
          </a:xfrm>
        </p:spPr>
        <p:txBody>
          <a:bodyPr/>
          <a:lstStyle>
            <a:lvl1pPr marL="0" indent="0" algn="ctr">
              <a:buNone/>
              <a:defRPr sz="2855">
                <a:latin typeface="方正大黑简体" pitchFamily="2" charset="-122"/>
                <a:ea typeface="方正大黑简体" pitchFamily="2" charset="-122"/>
              </a:defRPr>
            </a:lvl1pPr>
          </a:lstStyle>
          <a:p>
            <a:pPr lvl="0"/>
            <a:r>
              <a:rPr lang="zh-CN" altLang="en-US"/>
              <a:t>单击此处编辑母版文本样式</a:t>
            </a:r>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6351"/>
            <a:ext cx="2742843" cy="365125"/>
          </a:xfrm>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a:xfrm>
            <a:off x="4038075" y="6356351"/>
            <a:ext cx="4114264" cy="365125"/>
          </a:xfrm>
        </p:spPr>
        <p:txBody>
          <a:bodyPr/>
          <a:lstStyle/>
          <a:p>
            <a:endParaRPr lang="zh-CN" altLang="en-US"/>
          </a:p>
        </p:txBody>
      </p:sp>
      <p:sp>
        <p:nvSpPr>
          <p:cNvPr id="4" name="灯片编号占位符 3"/>
          <p:cNvSpPr>
            <a:spLocks noGrp="1"/>
          </p:cNvSpPr>
          <p:nvPr>
            <p:ph type="sldNum" sz="quarter" idx="12"/>
          </p:nvPr>
        </p:nvSpPr>
        <p:spPr>
          <a:xfrm>
            <a:off x="8609479" y="6356351"/>
            <a:ext cx="2742843" cy="365125"/>
          </a:xfrm>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091" y="2187444"/>
            <a:ext cx="10514231"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6713"/>
            <a:ext cx="1036185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2695" y="1600201"/>
            <a:ext cx="721054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26413" y="1600201"/>
            <a:ext cx="721266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8" name="页脚占位符 7"/>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4" name="页脚占位符 3"/>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3" name="页脚占位符 2"/>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521" y="6356351"/>
            <a:ext cx="2844430" cy="365125"/>
          </a:xfrm>
          <a:prstGeom prst="rect">
            <a:avLst/>
          </a:prstGeom>
        </p:spPr>
        <p:txBody>
          <a:bodyPr/>
          <a:lstStyle/>
          <a:p>
            <a:fld id="{A61B1FD8-8752-40A4-8FD5-E89685AB56BD}" type="datetimeFigureOut">
              <a:rPr lang="zh-CN" altLang="en-US" smtClean="0"/>
            </a:fld>
            <a:endParaRPr lang="zh-CN" altLang="en-US"/>
          </a:p>
        </p:txBody>
      </p:sp>
      <p:sp>
        <p:nvSpPr>
          <p:cNvPr id="6" name="页脚占位符 5"/>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6463" y="6356351"/>
            <a:ext cx="284443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7" name="矩形 6"/>
          <p:cNvSpPr/>
          <p:nvPr userDrawn="1"/>
        </p:nvSpPr>
        <p:spPr>
          <a:xfrm rot="10800000">
            <a:off x="-6898" y="-10666"/>
            <a:ext cx="12197310"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矩形 1"/>
          <p:cNvSpPr/>
          <p:nvPr userDrawn="1"/>
        </p:nvSpPr>
        <p:spPr>
          <a:xfrm rot="10800000">
            <a:off x="-6898" y="-10666"/>
            <a:ext cx="12197310" cy="6868666"/>
          </a:xfrm>
          <a:prstGeom prst="rect">
            <a:avLst/>
          </a:prstGeom>
          <a:gradFill flip="none" rotWithShape="1">
            <a:gsLst>
              <a:gs pos="100000">
                <a:schemeClr val="bg1">
                  <a:lumMod val="75000"/>
                </a:schemeClr>
              </a:gs>
              <a:gs pos="48000">
                <a:schemeClr val="bg1">
                  <a:lumMod val="95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1958117" y="5445224"/>
            <a:ext cx="24681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1958117" y="6165304"/>
            <a:ext cx="246810" cy="720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349080" y="764704"/>
            <a:ext cx="11449272" cy="0"/>
          </a:xfrm>
          <a:prstGeom prst="line">
            <a:avLst/>
          </a:prstGeom>
          <a:ln w="28575">
            <a:solidFill>
              <a:schemeClr val="bg1">
                <a:lumMod val="75000"/>
              </a:schemeClr>
            </a:solidFill>
          </a:ln>
          <a:effectLst>
            <a:outerShdw dist="254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313570" y="168029"/>
            <a:ext cx="246810" cy="2468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560380" y="414839"/>
            <a:ext cx="246810" cy="2468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openxmlformats.org/officeDocument/2006/relationships/image" Target="../media/image31.jpeg"/><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3.xml"/><Relationship Id="rId2" Type="http://schemas.openxmlformats.org/officeDocument/2006/relationships/image" Target="../media/image41.png"/><Relationship Id="rId1"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image" Target="../media/image42.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6.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GIF"/><Relationship Id="rId1" Type="http://schemas.openxmlformats.org/officeDocument/2006/relationships/image" Target="../media/image43.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image" Target="../media/image54.jpeg"/><Relationship Id="rId7" Type="http://schemas.openxmlformats.org/officeDocument/2006/relationships/image" Target="../media/image53.jpeg"/><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6.xml"/><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chart" Target="../charts/chart5.xml"/></Relationships>
</file>

<file path=ppt/slides/_rels/slide23.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62.png"/><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2" Type="http://schemas.openxmlformats.org/officeDocument/2006/relationships/notesSlide" Target="../notesSlides/notesSlide20.xml"/><Relationship Id="rId11" Type="http://schemas.openxmlformats.org/officeDocument/2006/relationships/slideLayout" Target="../slideLayouts/slideLayout28.xml"/><Relationship Id="rId10" Type="http://schemas.openxmlformats.org/officeDocument/2006/relationships/image" Target="../media/image64.png"/><Relationship Id="rId1"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1.xml"/><Relationship Id="rId2" Type="http://schemas.openxmlformats.org/officeDocument/2006/relationships/image" Target="../media/image39.png"/><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microsoft.com/office/2007/relationships/hdphoto" Target="../media/image9.wdp"/><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stretch>
            <a:fillRect/>
          </a:stretch>
        </p:blipFill>
        <p:spPr>
          <a:xfrm>
            <a:off x="0" y="20332"/>
            <a:ext cx="12192000" cy="6837668"/>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7654" y="332656"/>
            <a:ext cx="1611901" cy="80595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print"/>
          <a:stretch>
            <a:fillRect/>
          </a:stretch>
        </p:blipFill>
        <p:spPr>
          <a:xfrm>
            <a:off x="-48843" y="1819256"/>
            <a:ext cx="5053965" cy="3068054"/>
          </a:xfrm>
          <a:prstGeom prst="rect">
            <a:avLst/>
          </a:prstGeom>
        </p:spPr>
      </p:pic>
      <p:sp>
        <p:nvSpPr>
          <p:cNvPr id="11" name="椭圆 10"/>
          <p:cNvSpPr/>
          <p:nvPr/>
        </p:nvSpPr>
        <p:spPr>
          <a:xfrm>
            <a:off x="1000593" y="2326800"/>
            <a:ext cx="3636672" cy="971651"/>
          </a:xfrm>
          <a:prstGeom prst="ellipse">
            <a:avLst/>
          </a:prstGeom>
          <a:solidFill>
            <a:srgbClr val="FF6600"/>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dirty="0"/>
              <a:t>讲评课就题讲题，从头讲到尾，泛而不精？</a:t>
            </a:r>
            <a:endParaRPr kumimoji="1" lang="zh-CN" altLang="en-US" dirty="0"/>
          </a:p>
        </p:txBody>
      </p:sp>
      <p:sp>
        <p:nvSpPr>
          <p:cNvPr id="12" name="椭圆 11"/>
          <p:cNvSpPr/>
          <p:nvPr/>
        </p:nvSpPr>
        <p:spPr>
          <a:xfrm>
            <a:off x="2382821" y="3554856"/>
            <a:ext cx="2294211" cy="825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t>课堂教学有讲无练，缺乏及时反馈</a:t>
            </a:r>
            <a:endParaRPr kumimoji="1" lang="zh-CN" altLang="en-US" sz="1600" b="1" dirty="0"/>
          </a:p>
        </p:txBody>
      </p:sp>
      <p:grpSp>
        <p:nvGrpSpPr>
          <p:cNvPr id="13" name="组 7"/>
          <p:cNvGrpSpPr/>
          <p:nvPr/>
        </p:nvGrpSpPr>
        <p:grpSpPr>
          <a:xfrm>
            <a:off x="5386680" y="1545021"/>
            <a:ext cx="6805320" cy="4150502"/>
            <a:chOff x="32829" y="1205138"/>
            <a:chExt cx="9638915" cy="4991767"/>
          </a:xfrm>
        </p:grpSpPr>
        <p:grpSp>
          <p:nvGrpSpPr>
            <p:cNvPr id="14" name="组 72"/>
            <p:cNvGrpSpPr/>
            <p:nvPr/>
          </p:nvGrpSpPr>
          <p:grpSpPr>
            <a:xfrm>
              <a:off x="3252417" y="2093898"/>
              <a:ext cx="1149445" cy="1149445"/>
              <a:chOff x="2406307" y="2149426"/>
              <a:chExt cx="1656000" cy="1656000"/>
            </a:xfrm>
          </p:grpSpPr>
          <p:graphicFrame>
            <p:nvGraphicFramePr>
              <p:cNvPr id="60" name="图表 59"/>
              <p:cNvGraphicFramePr>
                <a:graphicFrameLocks noChangeAspect="1"/>
              </p:cNvGraphicFramePr>
              <p:nvPr/>
            </p:nvGraphicFramePr>
            <p:xfrm>
              <a:off x="2406307" y="2149426"/>
              <a:ext cx="1656000" cy="1656000"/>
            </p:xfrm>
            <a:graphic>
              <a:graphicData uri="http://schemas.openxmlformats.org/drawingml/2006/chart">
                <c:chart xmlns:c="http://schemas.openxmlformats.org/drawingml/2006/chart" xmlns:r="http://schemas.openxmlformats.org/officeDocument/2006/relationships" r:id="rId1"/>
              </a:graphicData>
            </a:graphic>
          </p:graphicFrame>
          <p:sp>
            <p:nvSpPr>
              <p:cNvPr id="61" name="Freeform 23"/>
              <p:cNvSpPr>
                <a:spLocks noEditPoints="1"/>
              </p:cNvSpPr>
              <p:nvPr/>
            </p:nvSpPr>
            <p:spPr bwMode="auto">
              <a:xfrm>
                <a:off x="2491935" y="2223590"/>
                <a:ext cx="1503363" cy="1508125"/>
              </a:xfrm>
              <a:custGeom>
                <a:avLst/>
                <a:gdLst>
                  <a:gd name="T0" fmla="*/ 174 w 348"/>
                  <a:gd name="T1" fmla="*/ 349 h 349"/>
                  <a:gd name="T2" fmla="*/ 0 w 348"/>
                  <a:gd name="T3" fmla="*/ 174 h 349"/>
                  <a:gd name="T4" fmla="*/ 174 w 348"/>
                  <a:gd name="T5" fmla="*/ 0 h 349"/>
                  <a:gd name="T6" fmla="*/ 348 w 348"/>
                  <a:gd name="T7" fmla="*/ 174 h 349"/>
                  <a:gd name="T8" fmla="*/ 174 w 348"/>
                  <a:gd name="T9" fmla="*/ 349 h 349"/>
                  <a:gd name="T10" fmla="*/ 174 w 348"/>
                  <a:gd name="T11" fmla="*/ 10 h 349"/>
                  <a:gd name="T12" fmla="*/ 9 w 348"/>
                  <a:gd name="T13" fmla="*/ 174 h 349"/>
                  <a:gd name="T14" fmla="*/ 174 w 348"/>
                  <a:gd name="T15" fmla="*/ 339 h 349"/>
                  <a:gd name="T16" fmla="*/ 339 w 348"/>
                  <a:gd name="T17" fmla="*/ 174 h 349"/>
                  <a:gd name="T18" fmla="*/ 174 w 348"/>
                  <a:gd name="T19"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49">
                    <a:moveTo>
                      <a:pt x="174" y="349"/>
                    </a:moveTo>
                    <a:cubicBezTo>
                      <a:pt x="78" y="349"/>
                      <a:pt x="0" y="270"/>
                      <a:pt x="0" y="174"/>
                    </a:cubicBezTo>
                    <a:cubicBezTo>
                      <a:pt x="0" y="79"/>
                      <a:pt x="78" y="0"/>
                      <a:pt x="174" y="0"/>
                    </a:cubicBezTo>
                    <a:cubicBezTo>
                      <a:pt x="270" y="0"/>
                      <a:pt x="348" y="79"/>
                      <a:pt x="348" y="174"/>
                    </a:cubicBezTo>
                    <a:cubicBezTo>
                      <a:pt x="348" y="270"/>
                      <a:pt x="270" y="349"/>
                      <a:pt x="174" y="349"/>
                    </a:cubicBezTo>
                    <a:close/>
                    <a:moveTo>
                      <a:pt x="174" y="10"/>
                    </a:moveTo>
                    <a:cubicBezTo>
                      <a:pt x="83" y="10"/>
                      <a:pt x="9" y="84"/>
                      <a:pt x="9" y="174"/>
                    </a:cubicBezTo>
                    <a:cubicBezTo>
                      <a:pt x="9" y="265"/>
                      <a:pt x="83" y="339"/>
                      <a:pt x="174" y="339"/>
                    </a:cubicBezTo>
                    <a:cubicBezTo>
                      <a:pt x="265" y="339"/>
                      <a:pt x="339" y="265"/>
                      <a:pt x="339" y="174"/>
                    </a:cubicBezTo>
                    <a:cubicBezTo>
                      <a:pt x="339" y="84"/>
                      <a:pt x="265" y="10"/>
                      <a:pt x="174" y="10"/>
                    </a:cubicBezTo>
                    <a:close/>
                  </a:path>
                </a:pathLst>
              </a:custGeom>
              <a:solidFill>
                <a:srgbClr val="FC611F"/>
              </a:solidFill>
              <a:ln>
                <a:noFill/>
              </a:ln>
            </p:spPr>
            <p:txBody>
              <a:bodyPr vert="horz" wrap="square" lIns="91440" tIns="45720" rIns="91440" bIns="45720" numCol="1" anchor="t" anchorCtr="0" compatLnSpc="1"/>
              <a:lstStyle/>
              <a:p>
                <a:endParaRPr lang="zh-CN" altLang="en-US"/>
              </a:p>
            </p:txBody>
          </p:sp>
          <p:sp>
            <p:nvSpPr>
              <p:cNvPr id="62" name="Rectangle 24"/>
              <p:cNvSpPr>
                <a:spLocks noChangeArrowheads="1"/>
              </p:cNvSpPr>
              <p:nvPr/>
            </p:nvSpPr>
            <p:spPr bwMode="auto">
              <a:xfrm>
                <a:off x="3239647" y="2374403"/>
                <a:ext cx="7938" cy="173038"/>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63" name="Rectangle 25"/>
              <p:cNvSpPr>
                <a:spLocks noChangeArrowheads="1"/>
              </p:cNvSpPr>
              <p:nvPr/>
            </p:nvSpPr>
            <p:spPr bwMode="auto">
              <a:xfrm>
                <a:off x="3239647" y="3393578"/>
                <a:ext cx="7938" cy="177800"/>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64" name="Rectangle 26"/>
              <p:cNvSpPr>
                <a:spLocks noChangeArrowheads="1"/>
              </p:cNvSpPr>
              <p:nvPr/>
            </p:nvSpPr>
            <p:spPr bwMode="auto">
              <a:xfrm>
                <a:off x="2647510" y="2966540"/>
                <a:ext cx="176213" cy="7938"/>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65" name="Rectangle 27"/>
              <p:cNvSpPr>
                <a:spLocks noChangeArrowheads="1"/>
              </p:cNvSpPr>
              <p:nvPr/>
            </p:nvSpPr>
            <p:spPr bwMode="auto">
              <a:xfrm>
                <a:off x="3666685" y="2966540"/>
                <a:ext cx="177800" cy="7938"/>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66" name="Freeform 28"/>
              <p:cNvSpPr/>
              <p:nvPr/>
            </p:nvSpPr>
            <p:spPr bwMode="auto">
              <a:xfrm>
                <a:off x="3476185" y="2447428"/>
                <a:ext cx="69850" cy="117475"/>
              </a:xfrm>
              <a:custGeom>
                <a:avLst/>
                <a:gdLst>
                  <a:gd name="T0" fmla="*/ 3 w 44"/>
                  <a:gd name="T1" fmla="*/ 74 h 74"/>
                  <a:gd name="T2" fmla="*/ 0 w 44"/>
                  <a:gd name="T3" fmla="*/ 68 h 74"/>
                  <a:gd name="T4" fmla="*/ 38 w 44"/>
                  <a:gd name="T5" fmla="*/ 0 h 74"/>
                  <a:gd name="T6" fmla="*/ 44 w 44"/>
                  <a:gd name="T7" fmla="*/ 3 h 74"/>
                  <a:gd name="T8" fmla="*/ 3 w 44"/>
                  <a:gd name="T9" fmla="*/ 74 h 74"/>
                </a:gdLst>
                <a:ahLst/>
                <a:cxnLst>
                  <a:cxn ang="0">
                    <a:pos x="T0" y="T1"/>
                  </a:cxn>
                  <a:cxn ang="0">
                    <a:pos x="T2" y="T3"/>
                  </a:cxn>
                  <a:cxn ang="0">
                    <a:pos x="T4" y="T5"/>
                  </a:cxn>
                  <a:cxn ang="0">
                    <a:pos x="T6" y="T7"/>
                  </a:cxn>
                  <a:cxn ang="0">
                    <a:pos x="T8" y="T9"/>
                  </a:cxn>
                </a:cxnLst>
                <a:rect l="0" t="0" r="r" b="b"/>
                <a:pathLst>
                  <a:path w="44" h="74">
                    <a:moveTo>
                      <a:pt x="3" y="74"/>
                    </a:moveTo>
                    <a:lnTo>
                      <a:pt x="0" y="68"/>
                    </a:lnTo>
                    <a:lnTo>
                      <a:pt x="38" y="0"/>
                    </a:lnTo>
                    <a:lnTo>
                      <a:pt x="44" y="3"/>
                    </a:lnTo>
                    <a:lnTo>
                      <a:pt x="3" y="74"/>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67" name="Freeform 29"/>
              <p:cNvSpPr/>
              <p:nvPr/>
            </p:nvSpPr>
            <p:spPr bwMode="auto">
              <a:xfrm>
                <a:off x="3653985" y="2668090"/>
                <a:ext cx="112713" cy="69850"/>
              </a:xfrm>
              <a:custGeom>
                <a:avLst/>
                <a:gdLst>
                  <a:gd name="T0" fmla="*/ 3 w 71"/>
                  <a:gd name="T1" fmla="*/ 44 h 44"/>
                  <a:gd name="T2" fmla="*/ 0 w 71"/>
                  <a:gd name="T3" fmla="*/ 38 h 44"/>
                  <a:gd name="T4" fmla="*/ 68 w 71"/>
                  <a:gd name="T5" fmla="*/ 0 h 44"/>
                  <a:gd name="T6" fmla="*/ 71 w 71"/>
                  <a:gd name="T7" fmla="*/ 6 h 44"/>
                  <a:gd name="T8" fmla="*/ 3 w 71"/>
                  <a:gd name="T9" fmla="*/ 44 h 44"/>
                </a:gdLst>
                <a:ahLst/>
                <a:cxnLst>
                  <a:cxn ang="0">
                    <a:pos x="T0" y="T1"/>
                  </a:cxn>
                  <a:cxn ang="0">
                    <a:pos x="T2" y="T3"/>
                  </a:cxn>
                  <a:cxn ang="0">
                    <a:pos x="T4" y="T5"/>
                  </a:cxn>
                  <a:cxn ang="0">
                    <a:pos x="T6" y="T7"/>
                  </a:cxn>
                  <a:cxn ang="0">
                    <a:pos x="T8" y="T9"/>
                  </a:cxn>
                </a:cxnLst>
                <a:rect l="0" t="0" r="r" b="b"/>
                <a:pathLst>
                  <a:path w="71" h="44">
                    <a:moveTo>
                      <a:pt x="3" y="44"/>
                    </a:moveTo>
                    <a:lnTo>
                      <a:pt x="0" y="38"/>
                    </a:lnTo>
                    <a:lnTo>
                      <a:pt x="68" y="0"/>
                    </a:lnTo>
                    <a:lnTo>
                      <a:pt x="71" y="6"/>
                    </a:lnTo>
                    <a:lnTo>
                      <a:pt x="3" y="44"/>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68" name="Freeform 30"/>
              <p:cNvSpPr/>
              <p:nvPr/>
            </p:nvSpPr>
            <p:spPr bwMode="auto">
              <a:xfrm>
                <a:off x="2941197" y="3376115"/>
                <a:ext cx="68263" cy="117475"/>
              </a:xfrm>
              <a:custGeom>
                <a:avLst/>
                <a:gdLst>
                  <a:gd name="T0" fmla="*/ 5 w 43"/>
                  <a:gd name="T1" fmla="*/ 74 h 74"/>
                  <a:gd name="T2" fmla="*/ 0 w 43"/>
                  <a:gd name="T3" fmla="*/ 68 h 74"/>
                  <a:gd name="T4" fmla="*/ 38 w 43"/>
                  <a:gd name="T5" fmla="*/ 0 h 74"/>
                  <a:gd name="T6" fmla="*/ 43 w 43"/>
                  <a:gd name="T7" fmla="*/ 6 h 74"/>
                  <a:gd name="T8" fmla="*/ 5 w 43"/>
                  <a:gd name="T9" fmla="*/ 74 h 74"/>
                </a:gdLst>
                <a:ahLst/>
                <a:cxnLst>
                  <a:cxn ang="0">
                    <a:pos x="T0" y="T1"/>
                  </a:cxn>
                  <a:cxn ang="0">
                    <a:pos x="T2" y="T3"/>
                  </a:cxn>
                  <a:cxn ang="0">
                    <a:pos x="T4" y="T5"/>
                  </a:cxn>
                  <a:cxn ang="0">
                    <a:pos x="T6" y="T7"/>
                  </a:cxn>
                  <a:cxn ang="0">
                    <a:pos x="T8" y="T9"/>
                  </a:cxn>
                </a:cxnLst>
                <a:rect l="0" t="0" r="r" b="b"/>
                <a:pathLst>
                  <a:path w="43" h="74">
                    <a:moveTo>
                      <a:pt x="5" y="74"/>
                    </a:moveTo>
                    <a:lnTo>
                      <a:pt x="0" y="68"/>
                    </a:lnTo>
                    <a:lnTo>
                      <a:pt x="38" y="0"/>
                    </a:lnTo>
                    <a:lnTo>
                      <a:pt x="43" y="6"/>
                    </a:lnTo>
                    <a:lnTo>
                      <a:pt x="5" y="74"/>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69" name="Freeform 31"/>
              <p:cNvSpPr/>
              <p:nvPr/>
            </p:nvSpPr>
            <p:spPr bwMode="auto">
              <a:xfrm>
                <a:off x="2725297" y="3204665"/>
                <a:ext cx="115888" cy="68263"/>
              </a:xfrm>
              <a:custGeom>
                <a:avLst/>
                <a:gdLst>
                  <a:gd name="T0" fmla="*/ 2 w 73"/>
                  <a:gd name="T1" fmla="*/ 43 h 43"/>
                  <a:gd name="T2" fmla="*/ 0 w 73"/>
                  <a:gd name="T3" fmla="*/ 40 h 43"/>
                  <a:gd name="T4" fmla="*/ 71 w 73"/>
                  <a:gd name="T5" fmla="*/ 0 h 43"/>
                  <a:gd name="T6" fmla="*/ 73 w 73"/>
                  <a:gd name="T7" fmla="*/ 5 h 43"/>
                  <a:gd name="T8" fmla="*/ 2 w 73"/>
                  <a:gd name="T9" fmla="*/ 43 h 43"/>
                </a:gdLst>
                <a:ahLst/>
                <a:cxnLst>
                  <a:cxn ang="0">
                    <a:pos x="T0" y="T1"/>
                  </a:cxn>
                  <a:cxn ang="0">
                    <a:pos x="T2" y="T3"/>
                  </a:cxn>
                  <a:cxn ang="0">
                    <a:pos x="T4" y="T5"/>
                  </a:cxn>
                  <a:cxn ang="0">
                    <a:pos x="T6" y="T7"/>
                  </a:cxn>
                  <a:cxn ang="0">
                    <a:pos x="T8" y="T9"/>
                  </a:cxn>
                </a:cxnLst>
                <a:rect l="0" t="0" r="r" b="b"/>
                <a:pathLst>
                  <a:path w="73" h="43">
                    <a:moveTo>
                      <a:pt x="2" y="43"/>
                    </a:moveTo>
                    <a:lnTo>
                      <a:pt x="0" y="40"/>
                    </a:lnTo>
                    <a:lnTo>
                      <a:pt x="71" y="0"/>
                    </a:lnTo>
                    <a:lnTo>
                      <a:pt x="73" y="5"/>
                    </a:lnTo>
                    <a:lnTo>
                      <a:pt x="2" y="43"/>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70" name="Freeform 32"/>
              <p:cNvSpPr/>
              <p:nvPr/>
            </p:nvSpPr>
            <p:spPr bwMode="auto">
              <a:xfrm>
                <a:off x="2725297" y="2668090"/>
                <a:ext cx="115888" cy="73025"/>
              </a:xfrm>
              <a:custGeom>
                <a:avLst/>
                <a:gdLst>
                  <a:gd name="T0" fmla="*/ 71 w 73"/>
                  <a:gd name="T1" fmla="*/ 46 h 46"/>
                  <a:gd name="T2" fmla="*/ 0 w 73"/>
                  <a:gd name="T3" fmla="*/ 6 h 46"/>
                  <a:gd name="T4" fmla="*/ 2 w 73"/>
                  <a:gd name="T5" fmla="*/ 0 h 46"/>
                  <a:gd name="T6" fmla="*/ 73 w 73"/>
                  <a:gd name="T7" fmla="*/ 41 h 46"/>
                  <a:gd name="T8" fmla="*/ 71 w 73"/>
                  <a:gd name="T9" fmla="*/ 46 h 46"/>
                </a:gdLst>
                <a:ahLst/>
                <a:cxnLst>
                  <a:cxn ang="0">
                    <a:pos x="T0" y="T1"/>
                  </a:cxn>
                  <a:cxn ang="0">
                    <a:pos x="T2" y="T3"/>
                  </a:cxn>
                  <a:cxn ang="0">
                    <a:pos x="T4" y="T5"/>
                  </a:cxn>
                  <a:cxn ang="0">
                    <a:pos x="T6" y="T7"/>
                  </a:cxn>
                  <a:cxn ang="0">
                    <a:pos x="T8" y="T9"/>
                  </a:cxn>
                </a:cxnLst>
                <a:rect l="0" t="0" r="r" b="b"/>
                <a:pathLst>
                  <a:path w="73" h="46">
                    <a:moveTo>
                      <a:pt x="71" y="46"/>
                    </a:moveTo>
                    <a:lnTo>
                      <a:pt x="0" y="6"/>
                    </a:lnTo>
                    <a:lnTo>
                      <a:pt x="2" y="0"/>
                    </a:lnTo>
                    <a:lnTo>
                      <a:pt x="73" y="41"/>
                    </a:lnTo>
                    <a:lnTo>
                      <a:pt x="71" y="46"/>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71" name="Freeform 33"/>
              <p:cNvSpPr/>
              <p:nvPr/>
            </p:nvSpPr>
            <p:spPr bwMode="auto">
              <a:xfrm>
                <a:off x="3653985" y="3204665"/>
                <a:ext cx="112713" cy="68263"/>
              </a:xfrm>
              <a:custGeom>
                <a:avLst/>
                <a:gdLst>
                  <a:gd name="T0" fmla="*/ 68 w 71"/>
                  <a:gd name="T1" fmla="*/ 43 h 43"/>
                  <a:gd name="T2" fmla="*/ 0 w 71"/>
                  <a:gd name="T3" fmla="*/ 5 h 43"/>
                  <a:gd name="T4" fmla="*/ 3 w 71"/>
                  <a:gd name="T5" fmla="*/ 0 h 43"/>
                  <a:gd name="T6" fmla="*/ 71 w 71"/>
                  <a:gd name="T7" fmla="*/ 40 h 43"/>
                  <a:gd name="T8" fmla="*/ 68 w 71"/>
                  <a:gd name="T9" fmla="*/ 43 h 43"/>
                </a:gdLst>
                <a:ahLst/>
                <a:cxnLst>
                  <a:cxn ang="0">
                    <a:pos x="T0" y="T1"/>
                  </a:cxn>
                  <a:cxn ang="0">
                    <a:pos x="T2" y="T3"/>
                  </a:cxn>
                  <a:cxn ang="0">
                    <a:pos x="T4" y="T5"/>
                  </a:cxn>
                  <a:cxn ang="0">
                    <a:pos x="T6" y="T7"/>
                  </a:cxn>
                  <a:cxn ang="0">
                    <a:pos x="T8" y="T9"/>
                  </a:cxn>
                </a:cxnLst>
                <a:rect l="0" t="0" r="r" b="b"/>
                <a:pathLst>
                  <a:path w="71" h="43">
                    <a:moveTo>
                      <a:pt x="68" y="43"/>
                    </a:moveTo>
                    <a:lnTo>
                      <a:pt x="0" y="5"/>
                    </a:lnTo>
                    <a:lnTo>
                      <a:pt x="3" y="0"/>
                    </a:lnTo>
                    <a:lnTo>
                      <a:pt x="71" y="40"/>
                    </a:lnTo>
                    <a:lnTo>
                      <a:pt x="68" y="43"/>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72" name="Freeform 34"/>
              <p:cNvSpPr/>
              <p:nvPr/>
            </p:nvSpPr>
            <p:spPr bwMode="auto">
              <a:xfrm>
                <a:off x="3468247" y="3390403"/>
                <a:ext cx="68263" cy="111125"/>
              </a:xfrm>
              <a:custGeom>
                <a:avLst/>
                <a:gdLst>
                  <a:gd name="T0" fmla="*/ 38 w 43"/>
                  <a:gd name="T1" fmla="*/ 70 h 70"/>
                  <a:gd name="T2" fmla="*/ 0 w 43"/>
                  <a:gd name="T3" fmla="*/ 2 h 70"/>
                  <a:gd name="T4" fmla="*/ 5 w 43"/>
                  <a:gd name="T5" fmla="*/ 0 h 70"/>
                  <a:gd name="T6" fmla="*/ 43 w 43"/>
                  <a:gd name="T7" fmla="*/ 68 h 70"/>
                  <a:gd name="T8" fmla="*/ 38 w 43"/>
                  <a:gd name="T9" fmla="*/ 70 h 70"/>
                </a:gdLst>
                <a:ahLst/>
                <a:cxnLst>
                  <a:cxn ang="0">
                    <a:pos x="T0" y="T1"/>
                  </a:cxn>
                  <a:cxn ang="0">
                    <a:pos x="T2" y="T3"/>
                  </a:cxn>
                  <a:cxn ang="0">
                    <a:pos x="T4" y="T5"/>
                  </a:cxn>
                  <a:cxn ang="0">
                    <a:pos x="T6" y="T7"/>
                  </a:cxn>
                  <a:cxn ang="0">
                    <a:pos x="T8" y="T9"/>
                  </a:cxn>
                </a:cxnLst>
                <a:rect l="0" t="0" r="r" b="b"/>
                <a:pathLst>
                  <a:path w="43" h="70">
                    <a:moveTo>
                      <a:pt x="38" y="70"/>
                    </a:moveTo>
                    <a:lnTo>
                      <a:pt x="0" y="2"/>
                    </a:lnTo>
                    <a:lnTo>
                      <a:pt x="5" y="0"/>
                    </a:lnTo>
                    <a:lnTo>
                      <a:pt x="43" y="68"/>
                    </a:lnTo>
                    <a:lnTo>
                      <a:pt x="38" y="70"/>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73" name="Freeform 35"/>
              <p:cNvSpPr/>
              <p:nvPr/>
            </p:nvSpPr>
            <p:spPr bwMode="auto">
              <a:xfrm>
                <a:off x="2928497" y="2461715"/>
                <a:ext cx="68263" cy="111125"/>
              </a:xfrm>
              <a:custGeom>
                <a:avLst/>
                <a:gdLst>
                  <a:gd name="T0" fmla="*/ 41 w 43"/>
                  <a:gd name="T1" fmla="*/ 70 h 70"/>
                  <a:gd name="T2" fmla="*/ 0 w 43"/>
                  <a:gd name="T3" fmla="*/ 2 h 70"/>
                  <a:gd name="T4" fmla="*/ 5 w 43"/>
                  <a:gd name="T5" fmla="*/ 0 h 70"/>
                  <a:gd name="T6" fmla="*/ 43 w 43"/>
                  <a:gd name="T7" fmla="*/ 68 h 70"/>
                  <a:gd name="T8" fmla="*/ 41 w 43"/>
                  <a:gd name="T9" fmla="*/ 70 h 70"/>
                </a:gdLst>
                <a:ahLst/>
                <a:cxnLst>
                  <a:cxn ang="0">
                    <a:pos x="T0" y="T1"/>
                  </a:cxn>
                  <a:cxn ang="0">
                    <a:pos x="T2" y="T3"/>
                  </a:cxn>
                  <a:cxn ang="0">
                    <a:pos x="T4" y="T5"/>
                  </a:cxn>
                  <a:cxn ang="0">
                    <a:pos x="T6" y="T7"/>
                  </a:cxn>
                  <a:cxn ang="0">
                    <a:pos x="T8" y="T9"/>
                  </a:cxn>
                </a:cxnLst>
                <a:rect l="0" t="0" r="r" b="b"/>
                <a:pathLst>
                  <a:path w="43" h="70">
                    <a:moveTo>
                      <a:pt x="41" y="70"/>
                    </a:moveTo>
                    <a:lnTo>
                      <a:pt x="0" y="2"/>
                    </a:lnTo>
                    <a:lnTo>
                      <a:pt x="5" y="0"/>
                    </a:lnTo>
                    <a:lnTo>
                      <a:pt x="43" y="68"/>
                    </a:lnTo>
                    <a:lnTo>
                      <a:pt x="41" y="70"/>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74" name="Rectangle 36"/>
              <p:cNvSpPr>
                <a:spLocks noChangeArrowheads="1"/>
              </p:cNvSpPr>
              <p:nvPr/>
            </p:nvSpPr>
            <p:spPr bwMode="auto">
              <a:xfrm>
                <a:off x="3234885" y="2966540"/>
                <a:ext cx="17463" cy="609600"/>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75" name="Oval 37"/>
              <p:cNvSpPr>
                <a:spLocks noChangeArrowheads="1"/>
              </p:cNvSpPr>
              <p:nvPr/>
            </p:nvSpPr>
            <p:spPr bwMode="auto">
              <a:xfrm>
                <a:off x="3204722" y="2931615"/>
                <a:ext cx="77788" cy="77788"/>
              </a:xfrm>
              <a:prstGeom prst="ellipse">
                <a:avLst/>
              </a:prstGeom>
              <a:solidFill>
                <a:srgbClr val="464F5A"/>
              </a:solidFill>
              <a:ln>
                <a:noFill/>
              </a:ln>
            </p:spPr>
            <p:txBody>
              <a:bodyPr vert="horz" wrap="square" lIns="91440" tIns="45720" rIns="91440" bIns="45720" numCol="1" anchor="t" anchorCtr="0" compatLnSpc="1"/>
              <a:lstStyle/>
              <a:p>
                <a:endParaRPr lang="zh-CN" altLang="en-US"/>
              </a:p>
            </p:txBody>
          </p:sp>
        </p:grpSp>
        <p:grpSp>
          <p:nvGrpSpPr>
            <p:cNvPr id="15" name="组 73"/>
            <p:cNvGrpSpPr>
              <a:grpSpLocks noChangeAspect="1"/>
            </p:cNvGrpSpPr>
            <p:nvPr/>
          </p:nvGrpSpPr>
          <p:grpSpPr>
            <a:xfrm>
              <a:off x="6474254" y="1277144"/>
              <a:ext cx="1090414" cy="1090414"/>
              <a:chOff x="2423087" y="3811542"/>
              <a:chExt cx="1656000" cy="1656000"/>
            </a:xfrm>
          </p:grpSpPr>
          <p:graphicFrame>
            <p:nvGraphicFramePr>
              <p:cNvPr id="44" name="图表 43"/>
              <p:cNvGraphicFramePr>
                <a:graphicFrameLocks noChangeAspect="1"/>
              </p:cNvGraphicFramePr>
              <p:nvPr/>
            </p:nvGraphicFramePr>
            <p:xfrm>
              <a:off x="2423087" y="3811542"/>
              <a:ext cx="1656000" cy="1656000"/>
            </p:xfrm>
            <a:graphic>
              <a:graphicData uri="http://schemas.openxmlformats.org/drawingml/2006/chart">
                <c:chart xmlns:c="http://schemas.openxmlformats.org/drawingml/2006/chart" xmlns:r="http://schemas.openxmlformats.org/officeDocument/2006/relationships" r:id="rId2"/>
              </a:graphicData>
            </a:graphic>
          </p:graphicFrame>
          <p:sp>
            <p:nvSpPr>
              <p:cNvPr id="45" name="Freeform 41"/>
              <p:cNvSpPr>
                <a:spLocks noEditPoints="1"/>
              </p:cNvSpPr>
              <p:nvPr/>
            </p:nvSpPr>
            <p:spPr bwMode="auto">
              <a:xfrm>
                <a:off x="2491935" y="3887290"/>
                <a:ext cx="1503363" cy="1503363"/>
              </a:xfrm>
              <a:custGeom>
                <a:avLst/>
                <a:gdLst>
                  <a:gd name="T0" fmla="*/ 174 w 348"/>
                  <a:gd name="T1" fmla="*/ 348 h 348"/>
                  <a:gd name="T2" fmla="*/ 0 w 348"/>
                  <a:gd name="T3" fmla="*/ 174 h 348"/>
                  <a:gd name="T4" fmla="*/ 174 w 348"/>
                  <a:gd name="T5" fmla="*/ 0 h 348"/>
                  <a:gd name="T6" fmla="*/ 348 w 348"/>
                  <a:gd name="T7" fmla="*/ 174 h 348"/>
                  <a:gd name="T8" fmla="*/ 174 w 348"/>
                  <a:gd name="T9" fmla="*/ 348 h 348"/>
                  <a:gd name="T10" fmla="*/ 174 w 348"/>
                  <a:gd name="T11" fmla="*/ 9 h 348"/>
                  <a:gd name="T12" fmla="*/ 9 w 348"/>
                  <a:gd name="T13" fmla="*/ 174 h 348"/>
                  <a:gd name="T14" fmla="*/ 174 w 348"/>
                  <a:gd name="T15" fmla="*/ 339 h 348"/>
                  <a:gd name="T16" fmla="*/ 339 w 348"/>
                  <a:gd name="T17" fmla="*/ 174 h 348"/>
                  <a:gd name="T18" fmla="*/ 174 w 348"/>
                  <a:gd name="T19" fmla="*/ 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48">
                    <a:moveTo>
                      <a:pt x="174" y="348"/>
                    </a:moveTo>
                    <a:cubicBezTo>
                      <a:pt x="78" y="348"/>
                      <a:pt x="0" y="270"/>
                      <a:pt x="0" y="174"/>
                    </a:cubicBezTo>
                    <a:cubicBezTo>
                      <a:pt x="0" y="78"/>
                      <a:pt x="78" y="0"/>
                      <a:pt x="174" y="0"/>
                    </a:cubicBezTo>
                    <a:cubicBezTo>
                      <a:pt x="270" y="0"/>
                      <a:pt x="348" y="78"/>
                      <a:pt x="348" y="174"/>
                    </a:cubicBezTo>
                    <a:cubicBezTo>
                      <a:pt x="348" y="270"/>
                      <a:pt x="270" y="348"/>
                      <a:pt x="174" y="348"/>
                    </a:cubicBezTo>
                    <a:close/>
                    <a:moveTo>
                      <a:pt x="174" y="9"/>
                    </a:moveTo>
                    <a:cubicBezTo>
                      <a:pt x="83" y="9"/>
                      <a:pt x="9" y="83"/>
                      <a:pt x="9" y="174"/>
                    </a:cubicBezTo>
                    <a:cubicBezTo>
                      <a:pt x="9" y="265"/>
                      <a:pt x="83" y="339"/>
                      <a:pt x="174" y="339"/>
                    </a:cubicBezTo>
                    <a:cubicBezTo>
                      <a:pt x="265" y="339"/>
                      <a:pt x="339" y="265"/>
                      <a:pt x="339" y="174"/>
                    </a:cubicBezTo>
                    <a:cubicBezTo>
                      <a:pt x="339" y="83"/>
                      <a:pt x="265" y="9"/>
                      <a:pt x="174" y="9"/>
                    </a:cubicBezTo>
                    <a:close/>
                  </a:path>
                </a:pathLst>
              </a:custGeom>
              <a:solidFill>
                <a:srgbClr val="FC611F"/>
              </a:solidFill>
              <a:ln>
                <a:noFill/>
              </a:ln>
            </p:spPr>
            <p:txBody>
              <a:bodyPr vert="horz" wrap="square" lIns="91440" tIns="45720" rIns="91440" bIns="45720" numCol="1" anchor="t" anchorCtr="0" compatLnSpc="1"/>
              <a:lstStyle/>
              <a:p>
                <a:endParaRPr lang="zh-CN" altLang="en-US"/>
              </a:p>
            </p:txBody>
          </p:sp>
          <p:sp>
            <p:nvSpPr>
              <p:cNvPr id="46" name="Rectangle 42"/>
              <p:cNvSpPr>
                <a:spLocks noChangeArrowheads="1"/>
              </p:cNvSpPr>
              <p:nvPr/>
            </p:nvSpPr>
            <p:spPr bwMode="auto">
              <a:xfrm>
                <a:off x="3239647" y="4033340"/>
                <a:ext cx="7938" cy="177800"/>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47" name="Rectangle 43"/>
              <p:cNvSpPr>
                <a:spLocks noChangeArrowheads="1"/>
              </p:cNvSpPr>
              <p:nvPr/>
            </p:nvSpPr>
            <p:spPr bwMode="auto">
              <a:xfrm>
                <a:off x="3239647" y="5057278"/>
                <a:ext cx="7938" cy="173038"/>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48" name="Rectangle 44"/>
              <p:cNvSpPr>
                <a:spLocks noChangeArrowheads="1"/>
              </p:cNvSpPr>
              <p:nvPr/>
            </p:nvSpPr>
            <p:spPr bwMode="auto">
              <a:xfrm>
                <a:off x="2647510" y="4625478"/>
                <a:ext cx="176213" cy="7938"/>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49" name="Rectangle 45"/>
              <p:cNvSpPr>
                <a:spLocks noChangeArrowheads="1"/>
              </p:cNvSpPr>
              <p:nvPr/>
            </p:nvSpPr>
            <p:spPr bwMode="auto">
              <a:xfrm>
                <a:off x="3666685" y="4625478"/>
                <a:ext cx="177800" cy="7938"/>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50" name="Freeform 46"/>
              <p:cNvSpPr/>
              <p:nvPr/>
            </p:nvSpPr>
            <p:spPr bwMode="auto">
              <a:xfrm>
                <a:off x="3476185" y="4106365"/>
                <a:ext cx="69850" cy="117475"/>
              </a:xfrm>
              <a:custGeom>
                <a:avLst/>
                <a:gdLst>
                  <a:gd name="T0" fmla="*/ 3 w 44"/>
                  <a:gd name="T1" fmla="*/ 74 h 74"/>
                  <a:gd name="T2" fmla="*/ 0 w 44"/>
                  <a:gd name="T3" fmla="*/ 71 h 74"/>
                  <a:gd name="T4" fmla="*/ 38 w 44"/>
                  <a:gd name="T5" fmla="*/ 0 h 74"/>
                  <a:gd name="T6" fmla="*/ 44 w 44"/>
                  <a:gd name="T7" fmla="*/ 3 h 74"/>
                  <a:gd name="T8" fmla="*/ 3 w 44"/>
                  <a:gd name="T9" fmla="*/ 74 h 74"/>
                </a:gdLst>
                <a:ahLst/>
                <a:cxnLst>
                  <a:cxn ang="0">
                    <a:pos x="T0" y="T1"/>
                  </a:cxn>
                  <a:cxn ang="0">
                    <a:pos x="T2" y="T3"/>
                  </a:cxn>
                  <a:cxn ang="0">
                    <a:pos x="T4" y="T5"/>
                  </a:cxn>
                  <a:cxn ang="0">
                    <a:pos x="T6" y="T7"/>
                  </a:cxn>
                  <a:cxn ang="0">
                    <a:pos x="T8" y="T9"/>
                  </a:cxn>
                </a:cxnLst>
                <a:rect l="0" t="0" r="r" b="b"/>
                <a:pathLst>
                  <a:path w="44" h="74">
                    <a:moveTo>
                      <a:pt x="3" y="74"/>
                    </a:moveTo>
                    <a:lnTo>
                      <a:pt x="0" y="71"/>
                    </a:lnTo>
                    <a:lnTo>
                      <a:pt x="38" y="0"/>
                    </a:lnTo>
                    <a:lnTo>
                      <a:pt x="44" y="3"/>
                    </a:lnTo>
                    <a:lnTo>
                      <a:pt x="3" y="74"/>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51" name="Freeform 47"/>
              <p:cNvSpPr/>
              <p:nvPr/>
            </p:nvSpPr>
            <p:spPr bwMode="auto">
              <a:xfrm>
                <a:off x="3653985" y="4327028"/>
                <a:ext cx="112713" cy="73025"/>
              </a:xfrm>
              <a:custGeom>
                <a:avLst/>
                <a:gdLst>
                  <a:gd name="T0" fmla="*/ 3 w 71"/>
                  <a:gd name="T1" fmla="*/ 46 h 46"/>
                  <a:gd name="T2" fmla="*/ 0 w 71"/>
                  <a:gd name="T3" fmla="*/ 41 h 46"/>
                  <a:gd name="T4" fmla="*/ 68 w 71"/>
                  <a:gd name="T5" fmla="*/ 0 h 46"/>
                  <a:gd name="T6" fmla="*/ 71 w 71"/>
                  <a:gd name="T7" fmla="*/ 6 h 46"/>
                  <a:gd name="T8" fmla="*/ 3 w 71"/>
                  <a:gd name="T9" fmla="*/ 46 h 46"/>
                </a:gdLst>
                <a:ahLst/>
                <a:cxnLst>
                  <a:cxn ang="0">
                    <a:pos x="T0" y="T1"/>
                  </a:cxn>
                  <a:cxn ang="0">
                    <a:pos x="T2" y="T3"/>
                  </a:cxn>
                  <a:cxn ang="0">
                    <a:pos x="T4" y="T5"/>
                  </a:cxn>
                  <a:cxn ang="0">
                    <a:pos x="T6" y="T7"/>
                  </a:cxn>
                  <a:cxn ang="0">
                    <a:pos x="T8" y="T9"/>
                  </a:cxn>
                </a:cxnLst>
                <a:rect l="0" t="0" r="r" b="b"/>
                <a:pathLst>
                  <a:path w="71" h="46">
                    <a:moveTo>
                      <a:pt x="3" y="46"/>
                    </a:moveTo>
                    <a:lnTo>
                      <a:pt x="0" y="41"/>
                    </a:lnTo>
                    <a:lnTo>
                      <a:pt x="68" y="0"/>
                    </a:lnTo>
                    <a:lnTo>
                      <a:pt x="71" y="6"/>
                    </a:lnTo>
                    <a:lnTo>
                      <a:pt x="3" y="46"/>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52" name="Freeform 48"/>
              <p:cNvSpPr/>
              <p:nvPr/>
            </p:nvSpPr>
            <p:spPr bwMode="auto">
              <a:xfrm>
                <a:off x="2941197" y="5039815"/>
                <a:ext cx="68263" cy="112713"/>
              </a:xfrm>
              <a:custGeom>
                <a:avLst/>
                <a:gdLst>
                  <a:gd name="T0" fmla="*/ 5 w 43"/>
                  <a:gd name="T1" fmla="*/ 71 h 71"/>
                  <a:gd name="T2" fmla="*/ 0 w 43"/>
                  <a:gd name="T3" fmla="*/ 68 h 71"/>
                  <a:gd name="T4" fmla="*/ 38 w 43"/>
                  <a:gd name="T5" fmla="*/ 0 h 71"/>
                  <a:gd name="T6" fmla="*/ 43 w 43"/>
                  <a:gd name="T7" fmla="*/ 3 h 71"/>
                  <a:gd name="T8" fmla="*/ 5 w 43"/>
                  <a:gd name="T9" fmla="*/ 71 h 71"/>
                </a:gdLst>
                <a:ahLst/>
                <a:cxnLst>
                  <a:cxn ang="0">
                    <a:pos x="T0" y="T1"/>
                  </a:cxn>
                  <a:cxn ang="0">
                    <a:pos x="T2" y="T3"/>
                  </a:cxn>
                  <a:cxn ang="0">
                    <a:pos x="T4" y="T5"/>
                  </a:cxn>
                  <a:cxn ang="0">
                    <a:pos x="T6" y="T7"/>
                  </a:cxn>
                  <a:cxn ang="0">
                    <a:pos x="T8" y="T9"/>
                  </a:cxn>
                </a:cxnLst>
                <a:rect l="0" t="0" r="r" b="b"/>
                <a:pathLst>
                  <a:path w="43" h="71">
                    <a:moveTo>
                      <a:pt x="5" y="71"/>
                    </a:moveTo>
                    <a:lnTo>
                      <a:pt x="0" y="68"/>
                    </a:lnTo>
                    <a:lnTo>
                      <a:pt x="38" y="0"/>
                    </a:lnTo>
                    <a:lnTo>
                      <a:pt x="43" y="3"/>
                    </a:lnTo>
                    <a:lnTo>
                      <a:pt x="5" y="71"/>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53" name="Freeform 49"/>
              <p:cNvSpPr/>
              <p:nvPr/>
            </p:nvSpPr>
            <p:spPr bwMode="auto">
              <a:xfrm>
                <a:off x="2725297" y="4863603"/>
                <a:ext cx="115888" cy="73025"/>
              </a:xfrm>
              <a:custGeom>
                <a:avLst/>
                <a:gdLst>
                  <a:gd name="T0" fmla="*/ 2 w 73"/>
                  <a:gd name="T1" fmla="*/ 46 h 46"/>
                  <a:gd name="T2" fmla="*/ 0 w 73"/>
                  <a:gd name="T3" fmla="*/ 40 h 46"/>
                  <a:gd name="T4" fmla="*/ 71 w 73"/>
                  <a:gd name="T5" fmla="*/ 0 h 46"/>
                  <a:gd name="T6" fmla="*/ 73 w 73"/>
                  <a:gd name="T7" fmla="*/ 5 h 46"/>
                  <a:gd name="T8" fmla="*/ 2 w 73"/>
                  <a:gd name="T9" fmla="*/ 46 h 46"/>
                </a:gdLst>
                <a:ahLst/>
                <a:cxnLst>
                  <a:cxn ang="0">
                    <a:pos x="T0" y="T1"/>
                  </a:cxn>
                  <a:cxn ang="0">
                    <a:pos x="T2" y="T3"/>
                  </a:cxn>
                  <a:cxn ang="0">
                    <a:pos x="T4" y="T5"/>
                  </a:cxn>
                  <a:cxn ang="0">
                    <a:pos x="T6" y="T7"/>
                  </a:cxn>
                  <a:cxn ang="0">
                    <a:pos x="T8" y="T9"/>
                  </a:cxn>
                </a:cxnLst>
                <a:rect l="0" t="0" r="r" b="b"/>
                <a:pathLst>
                  <a:path w="73" h="46">
                    <a:moveTo>
                      <a:pt x="2" y="46"/>
                    </a:moveTo>
                    <a:lnTo>
                      <a:pt x="0" y="40"/>
                    </a:lnTo>
                    <a:lnTo>
                      <a:pt x="71" y="0"/>
                    </a:lnTo>
                    <a:lnTo>
                      <a:pt x="73" y="5"/>
                    </a:lnTo>
                    <a:lnTo>
                      <a:pt x="2" y="46"/>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54" name="Freeform 50"/>
              <p:cNvSpPr/>
              <p:nvPr/>
            </p:nvSpPr>
            <p:spPr bwMode="auto">
              <a:xfrm>
                <a:off x="2725297" y="4331790"/>
                <a:ext cx="115888" cy="68263"/>
              </a:xfrm>
              <a:custGeom>
                <a:avLst/>
                <a:gdLst>
                  <a:gd name="T0" fmla="*/ 71 w 73"/>
                  <a:gd name="T1" fmla="*/ 43 h 43"/>
                  <a:gd name="T2" fmla="*/ 0 w 73"/>
                  <a:gd name="T3" fmla="*/ 3 h 43"/>
                  <a:gd name="T4" fmla="*/ 2 w 73"/>
                  <a:gd name="T5" fmla="*/ 0 h 43"/>
                  <a:gd name="T6" fmla="*/ 73 w 73"/>
                  <a:gd name="T7" fmla="*/ 38 h 43"/>
                  <a:gd name="T8" fmla="*/ 71 w 73"/>
                  <a:gd name="T9" fmla="*/ 43 h 43"/>
                </a:gdLst>
                <a:ahLst/>
                <a:cxnLst>
                  <a:cxn ang="0">
                    <a:pos x="T0" y="T1"/>
                  </a:cxn>
                  <a:cxn ang="0">
                    <a:pos x="T2" y="T3"/>
                  </a:cxn>
                  <a:cxn ang="0">
                    <a:pos x="T4" y="T5"/>
                  </a:cxn>
                  <a:cxn ang="0">
                    <a:pos x="T6" y="T7"/>
                  </a:cxn>
                  <a:cxn ang="0">
                    <a:pos x="T8" y="T9"/>
                  </a:cxn>
                </a:cxnLst>
                <a:rect l="0" t="0" r="r" b="b"/>
                <a:pathLst>
                  <a:path w="73" h="43">
                    <a:moveTo>
                      <a:pt x="71" y="43"/>
                    </a:moveTo>
                    <a:lnTo>
                      <a:pt x="0" y="3"/>
                    </a:lnTo>
                    <a:lnTo>
                      <a:pt x="2" y="0"/>
                    </a:lnTo>
                    <a:lnTo>
                      <a:pt x="73" y="38"/>
                    </a:lnTo>
                    <a:lnTo>
                      <a:pt x="71" y="43"/>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55" name="Freeform 51"/>
              <p:cNvSpPr/>
              <p:nvPr/>
            </p:nvSpPr>
            <p:spPr bwMode="auto">
              <a:xfrm>
                <a:off x="3653985" y="4866778"/>
                <a:ext cx="112713" cy="69850"/>
              </a:xfrm>
              <a:custGeom>
                <a:avLst/>
                <a:gdLst>
                  <a:gd name="T0" fmla="*/ 68 w 71"/>
                  <a:gd name="T1" fmla="*/ 44 h 44"/>
                  <a:gd name="T2" fmla="*/ 0 w 71"/>
                  <a:gd name="T3" fmla="*/ 6 h 44"/>
                  <a:gd name="T4" fmla="*/ 3 w 71"/>
                  <a:gd name="T5" fmla="*/ 0 h 44"/>
                  <a:gd name="T6" fmla="*/ 71 w 71"/>
                  <a:gd name="T7" fmla="*/ 38 h 44"/>
                  <a:gd name="T8" fmla="*/ 68 w 71"/>
                  <a:gd name="T9" fmla="*/ 44 h 44"/>
                </a:gdLst>
                <a:ahLst/>
                <a:cxnLst>
                  <a:cxn ang="0">
                    <a:pos x="T0" y="T1"/>
                  </a:cxn>
                  <a:cxn ang="0">
                    <a:pos x="T2" y="T3"/>
                  </a:cxn>
                  <a:cxn ang="0">
                    <a:pos x="T4" y="T5"/>
                  </a:cxn>
                  <a:cxn ang="0">
                    <a:pos x="T6" y="T7"/>
                  </a:cxn>
                  <a:cxn ang="0">
                    <a:pos x="T8" y="T9"/>
                  </a:cxn>
                </a:cxnLst>
                <a:rect l="0" t="0" r="r" b="b"/>
                <a:pathLst>
                  <a:path w="71" h="44">
                    <a:moveTo>
                      <a:pt x="68" y="44"/>
                    </a:moveTo>
                    <a:lnTo>
                      <a:pt x="0" y="6"/>
                    </a:lnTo>
                    <a:lnTo>
                      <a:pt x="3" y="0"/>
                    </a:lnTo>
                    <a:lnTo>
                      <a:pt x="71" y="38"/>
                    </a:lnTo>
                    <a:lnTo>
                      <a:pt x="68" y="44"/>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56" name="Freeform 52"/>
              <p:cNvSpPr/>
              <p:nvPr/>
            </p:nvSpPr>
            <p:spPr bwMode="auto">
              <a:xfrm>
                <a:off x="3468247" y="5049340"/>
                <a:ext cx="68263" cy="111125"/>
              </a:xfrm>
              <a:custGeom>
                <a:avLst/>
                <a:gdLst>
                  <a:gd name="T0" fmla="*/ 38 w 43"/>
                  <a:gd name="T1" fmla="*/ 70 h 70"/>
                  <a:gd name="T2" fmla="*/ 0 w 43"/>
                  <a:gd name="T3" fmla="*/ 2 h 70"/>
                  <a:gd name="T4" fmla="*/ 5 w 43"/>
                  <a:gd name="T5" fmla="*/ 0 h 70"/>
                  <a:gd name="T6" fmla="*/ 43 w 43"/>
                  <a:gd name="T7" fmla="*/ 68 h 70"/>
                  <a:gd name="T8" fmla="*/ 38 w 43"/>
                  <a:gd name="T9" fmla="*/ 70 h 70"/>
                </a:gdLst>
                <a:ahLst/>
                <a:cxnLst>
                  <a:cxn ang="0">
                    <a:pos x="T0" y="T1"/>
                  </a:cxn>
                  <a:cxn ang="0">
                    <a:pos x="T2" y="T3"/>
                  </a:cxn>
                  <a:cxn ang="0">
                    <a:pos x="T4" y="T5"/>
                  </a:cxn>
                  <a:cxn ang="0">
                    <a:pos x="T6" y="T7"/>
                  </a:cxn>
                  <a:cxn ang="0">
                    <a:pos x="T8" y="T9"/>
                  </a:cxn>
                </a:cxnLst>
                <a:rect l="0" t="0" r="r" b="b"/>
                <a:pathLst>
                  <a:path w="43" h="70">
                    <a:moveTo>
                      <a:pt x="38" y="70"/>
                    </a:moveTo>
                    <a:lnTo>
                      <a:pt x="0" y="2"/>
                    </a:lnTo>
                    <a:lnTo>
                      <a:pt x="5" y="0"/>
                    </a:lnTo>
                    <a:lnTo>
                      <a:pt x="43" y="68"/>
                    </a:lnTo>
                    <a:lnTo>
                      <a:pt x="38" y="70"/>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57" name="Freeform 53"/>
              <p:cNvSpPr/>
              <p:nvPr/>
            </p:nvSpPr>
            <p:spPr bwMode="auto">
              <a:xfrm>
                <a:off x="2928497" y="4120653"/>
                <a:ext cx="68263" cy="115888"/>
              </a:xfrm>
              <a:custGeom>
                <a:avLst/>
                <a:gdLst>
                  <a:gd name="T0" fmla="*/ 41 w 43"/>
                  <a:gd name="T1" fmla="*/ 73 h 73"/>
                  <a:gd name="T2" fmla="*/ 0 w 43"/>
                  <a:gd name="T3" fmla="*/ 2 h 73"/>
                  <a:gd name="T4" fmla="*/ 5 w 43"/>
                  <a:gd name="T5" fmla="*/ 0 h 73"/>
                  <a:gd name="T6" fmla="*/ 43 w 43"/>
                  <a:gd name="T7" fmla="*/ 70 h 73"/>
                  <a:gd name="T8" fmla="*/ 41 w 43"/>
                  <a:gd name="T9" fmla="*/ 73 h 73"/>
                </a:gdLst>
                <a:ahLst/>
                <a:cxnLst>
                  <a:cxn ang="0">
                    <a:pos x="T0" y="T1"/>
                  </a:cxn>
                  <a:cxn ang="0">
                    <a:pos x="T2" y="T3"/>
                  </a:cxn>
                  <a:cxn ang="0">
                    <a:pos x="T4" y="T5"/>
                  </a:cxn>
                  <a:cxn ang="0">
                    <a:pos x="T6" y="T7"/>
                  </a:cxn>
                  <a:cxn ang="0">
                    <a:pos x="T8" y="T9"/>
                  </a:cxn>
                </a:cxnLst>
                <a:rect l="0" t="0" r="r" b="b"/>
                <a:pathLst>
                  <a:path w="43" h="73">
                    <a:moveTo>
                      <a:pt x="41" y="73"/>
                    </a:moveTo>
                    <a:lnTo>
                      <a:pt x="0" y="2"/>
                    </a:lnTo>
                    <a:lnTo>
                      <a:pt x="5" y="0"/>
                    </a:lnTo>
                    <a:lnTo>
                      <a:pt x="43" y="70"/>
                    </a:lnTo>
                    <a:lnTo>
                      <a:pt x="41" y="73"/>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58" name="Rectangle 54"/>
              <p:cNvSpPr>
                <a:spLocks noChangeArrowheads="1"/>
              </p:cNvSpPr>
              <p:nvPr/>
            </p:nvSpPr>
            <p:spPr bwMode="auto">
              <a:xfrm>
                <a:off x="2599885" y="4625478"/>
                <a:ext cx="609600" cy="22225"/>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59" name="Oval 55"/>
              <p:cNvSpPr>
                <a:spLocks noChangeArrowheads="1"/>
              </p:cNvSpPr>
              <p:nvPr/>
            </p:nvSpPr>
            <p:spPr bwMode="auto">
              <a:xfrm>
                <a:off x="3204722" y="4595315"/>
                <a:ext cx="77788" cy="77788"/>
              </a:xfrm>
              <a:prstGeom prst="ellipse">
                <a:avLst/>
              </a:prstGeom>
              <a:solidFill>
                <a:srgbClr val="464F5A"/>
              </a:solidFill>
              <a:ln>
                <a:noFill/>
              </a:ln>
            </p:spPr>
            <p:txBody>
              <a:bodyPr vert="horz" wrap="square" lIns="91440" tIns="45720" rIns="91440" bIns="45720" numCol="1" anchor="t" anchorCtr="0" compatLnSpc="1"/>
              <a:lstStyle/>
              <a:p>
                <a:endParaRPr lang="zh-CN" altLang="en-US"/>
              </a:p>
            </p:txBody>
          </p:sp>
        </p:grpSp>
        <p:grpSp>
          <p:nvGrpSpPr>
            <p:cNvPr id="16" name="组 86"/>
            <p:cNvGrpSpPr/>
            <p:nvPr/>
          </p:nvGrpSpPr>
          <p:grpSpPr>
            <a:xfrm>
              <a:off x="32829" y="1205138"/>
              <a:ext cx="3263711" cy="1110733"/>
              <a:chOff x="888370" y="2540000"/>
              <a:chExt cx="3124830" cy="1063468"/>
            </a:xfrm>
          </p:grpSpPr>
          <p:grpSp>
            <p:nvGrpSpPr>
              <p:cNvPr id="26" name="组 71"/>
              <p:cNvGrpSpPr/>
              <p:nvPr/>
            </p:nvGrpSpPr>
            <p:grpSpPr>
              <a:xfrm>
                <a:off x="888370" y="2540000"/>
                <a:ext cx="1063468" cy="1063468"/>
                <a:chOff x="778438" y="2150668"/>
                <a:chExt cx="1656000" cy="1656000"/>
              </a:xfrm>
            </p:grpSpPr>
            <p:graphicFrame>
              <p:nvGraphicFramePr>
                <p:cNvPr id="28" name="图表 27"/>
                <p:cNvGraphicFramePr>
                  <a:graphicFrameLocks noChangeAspect="1"/>
                </p:cNvGraphicFramePr>
                <p:nvPr/>
              </p:nvGraphicFramePr>
              <p:xfrm>
                <a:off x="778438" y="2150668"/>
                <a:ext cx="1656000" cy="1656000"/>
              </p:xfrm>
              <a:graphic>
                <a:graphicData uri="http://schemas.openxmlformats.org/drawingml/2006/chart">
                  <c:chart xmlns:c="http://schemas.openxmlformats.org/drawingml/2006/chart" xmlns:r="http://schemas.openxmlformats.org/officeDocument/2006/relationships" r:id="rId3"/>
                </a:graphicData>
              </a:graphic>
            </p:graphicFrame>
            <p:sp>
              <p:nvSpPr>
                <p:cNvPr id="29" name="Freeform 6"/>
                <p:cNvSpPr>
                  <a:spLocks noEditPoints="1"/>
                </p:cNvSpPr>
                <p:nvPr/>
              </p:nvSpPr>
              <p:spPr bwMode="auto">
                <a:xfrm>
                  <a:off x="858397" y="2223590"/>
                  <a:ext cx="1503363" cy="1508125"/>
                </a:xfrm>
                <a:custGeom>
                  <a:avLst/>
                  <a:gdLst>
                    <a:gd name="T0" fmla="*/ 174 w 348"/>
                    <a:gd name="T1" fmla="*/ 349 h 349"/>
                    <a:gd name="T2" fmla="*/ 0 w 348"/>
                    <a:gd name="T3" fmla="*/ 174 h 349"/>
                    <a:gd name="T4" fmla="*/ 174 w 348"/>
                    <a:gd name="T5" fmla="*/ 0 h 349"/>
                    <a:gd name="T6" fmla="*/ 348 w 348"/>
                    <a:gd name="T7" fmla="*/ 174 h 349"/>
                    <a:gd name="T8" fmla="*/ 174 w 348"/>
                    <a:gd name="T9" fmla="*/ 349 h 349"/>
                    <a:gd name="T10" fmla="*/ 174 w 348"/>
                    <a:gd name="T11" fmla="*/ 10 h 349"/>
                    <a:gd name="T12" fmla="*/ 9 w 348"/>
                    <a:gd name="T13" fmla="*/ 174 h 349"/>
                    <a:gd name="T14" fmla="*/ 174 w 348"/>
                    <a:gd name="T15" fmla="*/ 339 h 349"/>
                    <a:gd name="T16" fmla="*/ 339 w 348"/>
                    <a:gd name="T17" fmla="*/ 174 h 349"/>
                    <a:gd name="T18" fmla="*/ 174 w 348"/>
                    <a:gd name="T19"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49">
                      <a:moveTo>
                        <a:pt x="174" y="349"/>
                      </a:moveTo>
                      <a:cubicBezTo>
                        <a:pt x="78" y="349"/>
                        <a:pt x="0" y="270"/>
                        <a:pt x="0" y="174"/>
                      </a:cubicBezTo>
                      <a:cubicBezTo>
                        <a:pt x="0" y="79"/>
                        <a:pt x="78" y="0"/>
                        <a:pt x="174" y="0"/>
                      </a:cubicBezTo>
                      <a:cubicBezTo>
                        <a:pt x="270" y="0"/>
                        <a:pt x="348" y="79"/>
                        <a:pt x="348" y="174"/>
                      </a:cubicBezTo>
                      <a:cubicBezTo>
                        <a:pt x="348" y="270"/>
                        <a:pt x="270" y="349"/>
                        <a:pt x="174" y="349"/>
                      </a:cubicBezTo>
                      <a:close/>
                      <a:moveTo>
                        <a:pt x="174" y="10"/>
                      </a:moveTo>
                      <a:cubicBezTo>
                        <a:pt x="83" y="10"/>
                        <a:pt x="9" y="84"/>
                        <a:pt x="9" y="174"/>
                      </a:cubicBezTo>
                      <a:cubicBezTo>
                        <a:pt x="9" y="265"/>
                        <a:pt x="83" y="339"/>
                        <a:pt x="174" y="339"/>
                      </a:cubicBezTo>
                      <a:cubicBezTo>
                        <a:pt x="265" y="339"/>
                        <a:pt x="339" y="265"/>
                        <a:pt x="339" y="174"/>
                      </a:cubicBezTo>
                      <a:cubicBezTo>
                        <a:pt x="339" y="84"/>
                        <a:pt x="265" y="10"/>
                        <a:pt x="174" y="10"/>
                      </a:cubicBezTo>
                      <a:close/>
                    </a:path>
                  </a:pathLst>
                </a:custGeom>
                <a:solidFill>
                  <a:srgbClr val="FC611F"/>
                </a:solidFill>
                <a:ln w="9525">
                  <a:noFill/>
                  <a:round/>
                </a:ln>
              </p:spPr>
              <p:txBody>
                <a:bodyPr vert="horz" wrap="square" lIns="91440" tIns="45720" rIns="91440" bIns="45720" numCol="1" anchor="t" anchorCtr="0" compatLnSpc="1"/>
                <a:lstStyle/>
                <a:p>
                  <a:endParaRPr lang="zh-CN" altLang="en-US"/>
                </a:p>
              </p:txBody>
            </p:sp>
            <p:sp>
              <p:nvSpPr>
                <p:cNvPr id="30" name="Rectangle 7"/>
                <p:cNvSpPr>
                  <a:spLocks noChangeArrowheads="1"/>
                </p:cNvSpPr>
                <p:nvPr/>
              </p:nvSpPr>
              <p:spPr bwMode="auto">
                <a:xfrm>
                  <a:off x="1606110" y="2374403"/>
                  <a:ext cx="7938" cy="173038"/>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31" name="Rectangle 8"/>
                <p:cNvSpPr>
                  <a:spLocks noChangeArrowheads="1"/>
                </p:cNvSpPr>
                <p:nvPr/>
              </p:nvSpPr>
              <p:spPr bwMode="auto">
                <a:xfrm>
                  <a:off x="1606110" y="3393578"/>
                  <a:ext cx="7938" cy="177800"/>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32" name="Rectangle 9"/>
                <p:cNvSpPr>
                  <a:spLocks noChangeArrowheads="1"/>
                </p:cNvSpPr>
                <p:nvPr/>
              </p:nvSpPr>
              <p:spPr bwMode="auto">
                <a:xfrm>
                  <a:off x="1013972" y="2966540"/>
                  <a:ext cx="177800" cy="7938"/>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33" name="Rectangle 10"/>
                <p:cNvSpPr>
                  <a:spLocks noChangeArrowheads="1"/>
                </p:cNvSpPr>
                <p:nvPr/>
              </p:nvSpPr>
              <p:spPr bwMode="auto">
                <a:xfrm>
                  <a:off x="2037910" y="2966540"/>
                  <a:ext cx="173038" cy="7938"/>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34" name="Freeform 11"/>
                <p:cNvSpPr/>
                <p:nvPr/>
              </p:nvSpPr>
              <p:spPr bwMode="auto">
                <a:xfrm>
                  <a:off x="1844235" y="2447428"/>
                  <a:ext cx="68263" cy="117475"/>
                </a:xfrm>
                <a:custGeom>
                  <a:avLst/>
                  <a:gdLst>
                    <a:gd name="T0" fmla="*/ 2 w 43"/>
                    <a:gd name="T1" fmla="*/ 74 h 74"/>
                    <a:gd name="T2" fmla="*/ 0 w 43"/>
                    <a:gd name="T3" fmla="*/ 68 h 74"/>
                    <a:gd name="T4" fmla="*/ 38 w 43"/>
                    <a:gd name="T5" fmla="*/ 0 h 74"/>
                    <a:gd name="T6" fmla="*/ 43 w 43"/>
                    <a:gd name="T7" fmla="*/ 3 h 74"/>
                    <a:gd name="T8" fmla="*/ 2 w 43"/>
                    <a:gd name="T9" fmla="*/ 74 h 74"/>
                  </a:gdLst>
                  <a:ahLst/>
                  <a:cxnLst>
                    <a:cxn ang="0">
                      <a:pos x="T0" y="T1"/>
                    </a:cxn>
                    <a:cxn ang="0">
                      <a:pos x="T2" y="T3"/>
                    </a:cxn>
                    <a:cxn ang="0">
                      <a:pos x="T4" y="T5"/>
                    </a:cxn>
                    <a:cxn ang="0">
                      <a:pos x="T6" y="T7"/>
                    </a:cxn>
                    <a:cxn ang="0">
                      <a:pos x="T8" y="T9"/>
                    </a:cxn>
                  </a:cxnLst>
                  <a:rect l="0" t="0" r="r" b="b"/>
                  <a:pathLst>
                    <a:path w="43" h="74">
                      <a:moveTo>
                        <a:pt x="2" y="74"/>
                      </a:moveTo>
                      <a:lnTo>
                        <a:pt x="0" y="68"/>
                      </a:lnTo>
                      <a:lnTo>
                        <a:pt x="38" y="0"/>
                      </a:lnTo>
                      <a:lnTo>
                        <a:pt x="43" y="3"/>
                      </a:lnTo>
                      <a:lnTo>
                        <a:pt x="2" y="74"/>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35" name="Freeform 12"/>
                <p:cNvSpPr/>
                <p:nvPr/>
              </p:nvSpPr>
              <p:spPr bwMode="auto">
                <a:xfrm>
                  <a:off x="2020447" y="2668090"/>
                  <a:ext cx="112713" cy="69850"/>
                </a:xfrm>
                <a:custGeom>
                  <a:avLst/>
                  <a:gdLst>
                    <a:gd name="T0" fmla="*/ 3 w 71"/>
                    <a:gd name="T1" fmla="*/ 44 h 44"/>
                    <a:gd name="T2" fmla="*/ 0 w 71"/>
                    <a:gd name="T3" fmla="*/ 38 h 44"/>
                    <a:gd name="T4" fmla="*/ 68 w 71"/>
                    <a:gd name="T5" fmla="*/ 0 h 44"/>
                    <a:gd name="T6" fmla="*/ 71 w 71"/>
                    <a:gd name="T7" fmla="*/ 6 h 44"/>
                    <a:gd name="T8" fmla="*/ 3 w 71"/>
                    <a:gd name="T9" fmla="*/ 44 h 44"/>
                  </a:gdLst>
                  <a:ahLst/>
                  <a:cxnLst>
                    <a:cxn ang="0">
                      <a:pos x="T0" y="T1"/>
                    </a:cxn>
                    <a:cxn ang="0">
                      <a:pos x="T2" y="T3"/>
                    </a:cxn>
                    <a:cxn ang="0">
                      <a:pos x="T4" y="T5"/>
                    </a:cxn>
                    <a:cxn ang="0">
                      <a:pos x="T6" y="T7"/>
                    </a:cxn>
                    <a:cxn ang="0">
                      <a:pos x="T8" y="T9"/>
                    </a:cxn>
                  </a:cxnLst>
                  <a:rect l="0" t="0" r="r" b="b"/>
                  <a:pathLst>
                    <a:path w="71" h="44">
                      <a:moveTo>
                        <a:pt x="3" y="44"/>
                      </a:moveTo>
                      <a:lnTo>
                        <a:pt x="0" y="38"/>
                      </a:lnTo>
                      <a:lnTo>
                        <a:pt x="68" y="0"/>
                      </a:lnTo>
                      <a:lnTo>
                        <a:pt x="71" y="6"/>
                      </a:lnTo>
                      <a:lnTo>
                        <a:pt x="3" y="44"/>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36" name="Freeform 13"/>
                <p:cNvSpPr/>
                <p:nvPr/>
              </p:nvSpPr>
              <p:spPr bwMode="auto">
                <a:xfrm>
                  <a:off x="1307660" y="3376115"/>
                  <a:ext cx="69850" cy="117475"/>
                </a:xfrm>
                <a:custGeom>
                  <a:avLst/>
                  <a:gdLst>
                    <a:gd name="T0" fmla="*/ 6 w 44"/>
                    <a:gd name="T1" fmla="*/ 74 h 74"/>
                    <a:gd name="T2" fmla="*/ 0 w 44"/>
                    <a:gd name="T3" fmla="*/ 68 h 74"/>
                    <a:gd name="T4" fmla="*/ 41 w 44"/>
                    <a:gd name="T5" fmla="*/ 0 h 74"/>
                    <a:gd name="T6" fmla="*/ 44 w 44"/>
                    <a:gd name="T7" fmla="*/ 6 h 74"/>
                    <a:gd name="T8" fmla="*/ 6 w 44"/>
                    <a:gd name="T9" fmla="*/ 74 h 74"/>
                  </a:gdLst>
                  <a:ahLst/>
                  <a:cxnLst>
                    <a:cxn ang="0">
                      <a:pos x="T0" y="T1"/>
                    </a:cxn>
                    <a:cxn ang="0">
                      <a:pos x="T2" y="T3"/>
                    </a:cxn>
                    <a:cxn ang="0">
                      <a:pos x="T4" y="T5"/>
                    </a:cxn>
                    <a:cxn ang="0">
                      <a:pos x="T6" y="T7"/>
                    </a:cxn>
                    <a:cxn ang="0">
                      <a:pos x="T8" y="T9"/>
                    </a:cxn>
                  </a:cxnLst>
                  <a:rect l="0" t="0" r="r" b="b"/>
                  <a:pathLst>
                    <a:path w="44" h="74">
                      <a:moveTo>
                        <a:pt x="6" y="74"/>
                      </a:moveTo>
                      <a:lnTo>
                        <a:pt x="0" y="68"/>
                      </a:lnTo>
                      <a:lnTo>
                        <a:pt x="41" y="0"/>
                      </a:lnTo>
                      <a:lnTo>
                        <a:pt x="44" y="6"/>
                      </a:lnTo>
                      <a:lnTo>
                        <a:pt x="6" y="74"/>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37" name="Freeform 14"/>
                <p:cNvSpPr/>
                <p:nvPr/>
              </p:nvSpPr>
              <p:spPr bwMode="auto">
                <a:xfrm>
                  <a:off x="1091760" y="3204665"/>
                  <a:ext cx="115888" cy="68263"/>
                </a:xfrm>
                <a:custGeom>
                  <a:avLst/>
                  <a:gdLst>
                    <a:gd name="T0" fmla="*/ 3 w 73"/>
                    <a:gd name="T1" fmla="*/ 43 h 43"/>
                    <a:gd name="T2" fmla="*/ 0 w 73"/>
                    <a:gd name="T3" fmla="*/ 40 h 43"/>
                    <a:gd name="T4" fmla="*/ 71 w 73"/>
                    <a:gd name="T5" fmla="*/ 0 h 43"/>
                    <a:gd name="T6" fmla="*/ 73 w 73"/>
                    <a:gd name="T7" fmla="*/ 5 h 43"/>
                    <a:gd name="T8" fmla="*/ 3 w 73"/>
                    <a:gd name="T9" fmla="*/ 43 h 43"/>
                  </a:gdLst>
                  <a:ahLst/>
                  <a:cxnLst>
                    <a:cxn ang="0">
                      <a:pos x="T0" y="T1"/>
                    </a:cxn>
                    <a:cxn ang="0">
                      <a:pos x="T2" y="T3"/>
                    </a:cxn>
                    <a:cxn ang="0">
                      <a:pos x="T4" y="T5"/>
                    </a:cxn>
                    <a:cxn ang="0">
                      <a:pos x="T6" y="T7"/>
                    </a:cxn>
                    <a:cxn ang="0">
                      <a:pos x="T8" y="T9"/>
                    </a:cxn>
                  </a:cxnLst>
                  <a:rect l="0" t="0" r="r" b="b"/>
                  <a:pathLst>
                    <a:path w="73" h="43">
                      <a:moveTo>
                        <a:pt x="3" y="43"/>
                      </a:moveTo>
                      <a:lnTo>
                        <a:pt x="0" y="40"/>
                      </a:lnTo>
                      <a:lnTo>
                        <a:pt x="71" y="0"/>
                      </a:lnTo>
                      <a:lnTo>
                        <a:pt x="73" y="5"/>
                      </a:lnTo>
                      <a:lnTo>
                        <a:pt x="3" y="43"/>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38" name="Freeform 15"/>
                <p:cNvSpPr/>
                <p:nvPr/>
              </p:nvSpPr>
              <p:spPr bwMode="auto">
                <a:xfrm>
                  <a:off x="1091760" y="2668090"/>
                  <a:ext cx="115888" cy="73025"/>
                </a:xfrm>
                <a:custGeom>
                  <a:avLst/>
                  <a:gdLst>
                    <a:gd name="T0" fmla="*/ 71 w 73"/>
                    <a:gd name="T1" fmla="*/ 46 h 46"/>
                    <a:gd name="T2" fmla="*/ 0 w 73"/>
                    <a:gd name="T3" fmla="*/ 6 h 46"/>
                    <a:gd name="T4" fmla="*/ 3 w 73"/>
                    <a:gd name="T5" fmla="*/ 0 h 46"/>
                    <a:gd name="T6" fmla="*/ 73 w 73"/>
                    <a:gd name="T7" fmla="*/ 41 h 46"/>
                    <a:gd name="T8" fmla="*/ 71 w 73"/>
                    <a:gd name="T9" fmla="*/ 46 h 46"/>
                  </a:gdLst>
                  <a:ahLst/>
                  <a:cxnLst>
                    <a:cxn ang="0">
                      <a:pos x="T0" y="T1"/>
                    </a:cxn>
                    <a:cxn ang="0">
                      <a:pos x="T2" y="T3"/>
                    </a:cxn>
                    <a:cxn ang="0">
                      <a:pos x="T4" y="T5"/>
                    </a:cxn>
                    <a:cxn ang="0">
                      <a:pos x="T6" y="T7"/>
                    </a:cxn>
                    <a:cxn ang="0">
                      <a:pos x="T8" y="T9"/>
                    </a:cxn>
                  </a:cxnLst>
                  <a:rect l="0" t="0" r="r" b="b"/>
                  <a:pathLst>
                    <a:path w="73" h="46">
                      <a:moveTo>
                        <a:pt x="71" y="46"/>
                      </a:moveTo>
                      <a:lnTo>
                        <a:pt x="0" y="6"/>
                      </a:lnTo>
                      <a:lnTo>
                        <a:pt x="3" y="0"/>
                      </a:lnTo>
                      <a:lnTo>
                        <a:pt x="73" y="41"/>
                      </a:lnTo>
                      <a:lnTo>
                        <a:pt x="71" y="46"/>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39" name="Freeform 16"/>
                <p:cNvSpPr/>
                <p:nvPr/>
              </p:nvSpPr>
              <p:spPr bwMode="auto">
                <a:xfrm>
                  <a:off x="2020447" y="3204665"/>
                  <a:ext cx="112713" cy="68263"/>
                </a:xfrm>
                <a:custGeom>
                  <a:avLst/>
                  <a:gdLst>
                    <a:gd name="T0" fmla="*/ 68 w 71"/>
                    <a:gd name="T1" fmla="*/ 43 h 43"/>
                    <a:gd name="T2" fmla="*/ 0 w 71"/>
                    <a:gd name="T3" fmla="*/ 5 h 43"/>
                    <a:gd name="T4" fmla="*/ 3 w 71"/>
                    <a:gd name="T5" fmla="*/ 0 h 43"/>
                    <a:gd name="T6" fmla="*/ 71 w 71"/>
                    <a:gd name="T7" fmla="*/ 40 h 43"/>
                    <a:gd name="T8" fmla="*/ 68 w 71"/>
                    <a:gd name="T9" fmla="*/ 43 h 43"/>
                  </a:gdLst>
                  <a:ahLst/>
                  <a:cxnLst>
                    <a:cxn ang="0">
                      <a:pos x="T0" y="T1"/>
                    </a:cxn>
                    <a:cxn ang="0">
                      <a:pos x="T2" y="T3"/>
                    </a:cxn>
                    <a:cxn ang="0">
                      <a:pos x="T4" y="T5"/>
                    </a:cxn>
                    <a:cxn ang="0">
                      <a:pos x="T6" y="T7"/>
                    </a:cxn>
                    <a:cxn ang="0">
                      <a:pos x="T8" y="T9"/>
                    </a:cxn>
                  </a:cxnLst>
                  <a:rect l="0" t="0" r="r" b="b"/>
                  <a:pathLst>
                    <a:path w="71" h="43">
                      <a:moveTo>
                        <a:pt x="68" y="43"/>
                      </a:moveTo>
                      <a:lnTo>
                        <a:pt x="0" y="5"/>
                      </a:lnTo>
                      <a:lnTo>
                        <a:pt x="3" y="0"/>
                      </a:lnTo>
                      <a:lnTo>
                        <a:pt x="71" y="40"/>
                      </a:lnTo>
                      <a:lnTo>
                        <a:pt x="68" y="43"/>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40" name="Freeform 17"/>
                <p:cNvSpPr/>
                <p:nvPr/>
              </p:nvSpPr>
              <p:spPr bwMode="auto">
                <a:xfrm>
                  <a:off x="1834710" y="3390403"/>
                  <a:ext cx="69850" cy="111125"/>
                </a:xfrm>
                <a:custGeom>
                  <a:avLst/>
                  <a:gdLst>
                    <a:gd name="T0" fmla="*/ 38 w 44"/>
                    <a:gd name="T1" fmla="*/ 70 h 70"/>
                    <a:gd name="T2" fmla="*/ 0 w 44"/>
                    <a:gd name="T3" fmla="*/ 2 h 70"/>
                    <a:gd name="T4" fmla="*/ 6 w 44"/>
                    <a:gd name="T5" fmla="*/ 0 h 70"/>
                    <a:gd name="T6" fmla="*/ 44 w 44"/>
                    <a:gd name="T7" fmla="*/ 68 h 70"/>
                    <a:gd name="T8" fmla="*/ 38 w 44"/>
                    <a:gd name="T9" fmla="*/ 70 h 70"/>
                  </a:gdLst>
                  <a:ahLst/>
                  <a:cxnLst>
                    <a:cxn ang="0">
                      <a:pos x="T0" y="T1"/>
                    </a:cxn>
                    <a:cxn ang="0">
                      <a:pos x="T2" y="T3"/>
                    </a:cxn>
                    <a:cxn ang="0">
                      <a:pos x="T4" y="T5"/>
                    </a:cxn>
                    <a:cxn ang="0">
                      <a:pos x="T6" y="T7"/>
                    </a:cxn>
                    <a:cxn ang="0">
                      <a:pos x="T8" y="T9"/>
                    </a:cxn>
                  </a:cxnLst>
                  <a:rect l="0" t="0" r="r" b="b"/>
                  <a:pathLst>
                    <a:path w="44" h="70">
                      <a:moveTo>
                        <a:pt x="38" y="70"/>
                      </a:moveTo>
                      <a:lnTo>
                        <a:pt x="0" y="2"/>
                      </a:lnTo>
                      <a:lnTo>
                        <a:pt x="6" y="0"/>
                      </a:lnTo>
                      <a:lnTo>
                        <a:pt x="44" y="68"/>
                      </a:lnTo>
                      <a:lnTo>
                        <a:pt x="38" y="70"/>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41" name="Freeform 18"/>
                <p:cNvSpPr/>
                <p:nvPr/>
              </p:nvSpPr>
              <p:spPr bwMode="auto">
                <a:xfrm>
                  <a:off x="1294960" y="2461715"/>
                  <a:ext cx="68263" cy="111125"/>
                </a:xfrm>
                <a:custGeom>
                  <a:avLst/>
                  <a:gdLst>
                    <a:gd name="T0" fmla="*/ 41 w 43"/>
                    <a:gd name="T1" fmla="*/ 70 h 70"/>
                    <a:gd name="T2" fmla="*/ 0 w 43"/>
                    <a:gd name="T3" fmla="*/ 2 h 70"/>
                    <a:gd name="T4" fmla="*/ 5 w 43"/>
                    <a:gd name="T5" fmla="*/ 0 h 70"/>
                    <a:gd name="T6" fmla="*/ 43 w 43"/>
                    <a:gd name="T7" fmla="*/ 68 h 70"/>
                    <a:gd name="T8" fmla="*/ 41 w 43"/>
                    <a:gd name="T9" fmla="*/ 70 h 70"/>
                  </a:gdLst>
                  <a:ahLst/>
                  <a:cxnLst>
                    <a:cxn ang="0">
                      <a:pos x="T0" y="T1"/>
                    </a:cxn>
                    <a:cxn ang="0">
                      <a:pos x="T2" y="T3"/>
                    </a:cxn>
                    <a:cxn ang="0">
                      <a:pos x="T4" y="T5"/>
                    </a:cxn>
                    <a:cxn ang="0">
                      <a:pos x="T6" y="T7"/>
                    </a:cxn>
                    <a:cxn ang="0">
                      <a:pos x="T8" y="T9"/>
                    </a:cxn>
                  </a:cxnLst>
                  <a:rect l="0" t="0" r="r" b="b"/>
                  <a:pathLst>
                    <a:path w="43" h="70">
                      <a:moveTo>
                        <a:pt x="41" y="70"/>
                      </a:moveTo>
                      <a:lnTo>
                        <a:pt x="0" y="2"/>
                      </a:lnTo>
                      <a:lnTo>
                        <a:pt x="5" y="0"/>
                      </a:lnTo>
                      <a:lnTo>
                        <a:pt x="43" y="68"/>
                      </a:lnTo>
                      <a:lnTo>
                        <a:pt x="41" y="70"/>
                      </a:lnTo>
                      <a:close/>
                    </a:path>
                  </a:pathLst>
                </a:custGeom>
                <a:solidFill>
                  <a:srgbClr val="464F5A"/>
                </a:solidFill>
                <a:ln>
                  <a:noFill/>
                </a:ln>
              </p:spPr>
              <p:txBody>
                <a:bodyPr vert="horz" wrap="square" lIns="91440" tIns="45720" rIns="91440" bIns="45720" numCol="1" anchor="t" anchorCtr="0" compatLnSpc="1"/>
                <a:lstStyle/>
                <a:p>
                  <a:endParaRPr lang="zh-CN" altLang="en-US"/>
                </a:p>
              </p:txBody>
            </p:sp>
            <p:sp>
              <p:nvSpPr>
                <p:cNvPr id="42" name="Rectangle 19"/>
                <p:cNvSpPr>
                  <a:spLocks noChangeArrowheads="1"/>
                </p:cNvSpPr>
                <p:nvPr/>
              </p:nvSpPr>
              <p:spPr bwMode="auto">
                <a:xfrm>
                  <a:off x="1610872" y="2966540"/>
                  <a:ext cx="612775" cy="17463"/>
                </a:xfrm>
                <a:prstGeom prst="rect">
                  <a:avLst/>
                </a:prstGeom>
                <a:solidFill>
                  <a:srgbClr val="464F5A"/>
                </a:solidFill>
                <a:ln>
                  <a:noFill/>
                </a:ln>
              </p:spPr>
              <p:txBody>
                <a:bodyPr vert="horz" wrap="square" lIns="91440" tIns="45720" rIns="91440" bIns="45720" numCol="1" anchor="t" anchorCtr="0" compatLnSpc="1"/>
                <a:lstStyle/>
                <a:p>
                  <a:endParaRPr lang="zh-CN" altLang="en-US"/>
                </a:p>
              </p:txBody>
            </p:sp>
            <p:sp>
              <p:nvSpPr>
                <p:cNvPr id="43" name="Oval 20"/>
                <p:cNvSpPr>
                  <a:spLocks noChangeArrowheads="1"/>
                </p:cNvSpPr>
                <p:nvPr/>
              </p:nvSpPr>
              <p:spPr bwMode="auto">
                <a:xfrm>
                  <a:off x="1571185" y="2931615"/>
                  <a:ext cx="77788" cy="77788"/>
                </a:xfrm>
                <a:prstGeom prst="ellipse">
                  <a:avLst/>
                </a:prstGeom>
                <a:solidFill>
                  <a:srgbClr val="464F5A"/>
                </a:solidFill>
                <a:ln>
                  <a:noFill/>
                </a:ln>
              </p:spPr>
              <p:txBody>
                <a:bodyPr vert="horz" wrap="square" lIns="91440" tIns="45720" rIns="91440" bIns="45720" numCol="1" anchor="t" anchorCtr="0" compatLnSpc="1"/>
                <a:lstStyle/>
                <a:p>
                  <a:endParaRPr lang="zh-CN" altLang="en-US"/>
                </a:p>
              </p:txBody>
            </p:sp>
          </p:grpSp>
          <p:sp>
            <p:nvSpPr>
              <p:cNvPr id="27" name="TextBox 44"/>
              <p:cNvSpPr txBox="1"/>
              <p:nvPr/>
            </p:nvSpPr>
            <p:spPr>
              <a:xfrm>
                <a:off x="1524000" y="2711165"/>
                <a:ext cx="2489200" cy="874207"/>
              </a:xfrm>
              <a:prstGeom prst="rect">
                <a:avLst/>
              </a:prstGeom>
              <a:noFill/>
            </p:spPr>
            <p:txBody>
              <a:bodyPr wrap="square" rtlCol="0">
                <a:spAutoFit/>
              </a:bodyPr>
              <a:lstStyle/>
              <a:p>
                <a:pPr algn="ctr" defTabSz="955040" eaLnBrk="1" fontAlgn="auto" hangingPunct="1">
                  <a:lnSpc>
                    <a:spcPts val="2610"/>
                  </a:lnSpc>
                  <a:spcBef>
                    <a:spcPts val="0"/>
                  </a:spcBef>
                  <a:spcAft>
                    <a:spcPts val="0"/>
                  </a:spcAft>
                  <a:defRPr/>
                </a:pPr>
                <a:r>
                  <a:rPr lang="zh-CN" altLang="en-US" sz="1700" b="0" kern="0" dirty="0">
                    <a:latin typeface="微软雅黑" panose="020B0503020204020204" pitchFamily="34" charset="-122"/>
                    <a:ea typeface="微软雅黑" panose="020B0503020204020204" pitchFamily="34" charset="-122"/>
                  </a:rPr>
                  <a:t>前</a:t>
                </a:r>
                <a:r>
                  <a:rPr lang="en-US" altLang="zh-CN" sz="1700" b="0" kern="0" dirty="0">
                    <a:latin typeface="微软雅黑" panose="020B0503020204020204" pitchFamily="34" charset="-122"/>
                    <a:ea typeface="微软雅黑" panose="020B0503020204020204" pitchFamily="34" charset="-122"/>
                  </a:rPr>
                  <a:t>15min</a:t>
                </a:r>
                <a:endParaRPr lang="en-US" altLang="zh-CN" sz="1700" b="0" kern="0" dirty="0">
                  <a:latin typeface="微软雅黑" panose="020B0503020204020204" pitchFamily="34" charset="-122"/>
                  <a:ea typeface="微软雅黑" panose="020B0503020204020204" pitchFamily="34" charset="-122"/>
                </a:endParaRPr>
              </a:p>
              <a:p>
                <a:pPr algn="ctr" defTabSz="955040" eaLnBrk="1" fontAlgn="auto" hangingPunct="1">
                  <a:lnSpc>
                    <a:spcPts val="2610"/>
                  </a:lnSpc>
                  <a:spcBef>
                    <a:spcPts val="0"/>
                  </a:spcBef>
                  <a:spcAft>
                    <a:spcPts val="0"/>
                  </a:spcAft>
                  <a:defRPr/>
                </a:pPr>
                <a:r>
                  <a:rPr lang="zh-CN" altLang="en-US" sz="1700" b="0" kern="0" dirty="0">
                    <a:latin typeface="微软雅黑" panose="020B0503020204020204" pitchFamily="34" charset="-122"/>
                    <a:ea typeface="微软雅黑" panose="020B0503020204020204" pitchFamily="34" charset="-122"/>
                  </a:rPr>
                  <a:t>共性问题集中讲</a:t>
                </a:r>
                <a:endParaRPr lang="zh-CN" altLang="en-US" sz="1700" b="0" kern="0" dirty="0">
                  <a:latin typeface="微软雅黑" panose="020B0503020204020204" pitchFamily="34" charset="-122"/>
                  <a:ea typeface="微软雅黑" panose="020B0503020204020204" pitchFamily="34" charset="-122"/>
                </a:endParaRPr>
              </a:p>
            </p:txBody>
          </p:sp>
        </p:grpSp>
        <p:pic>
          <p:nvPicPr>
            <p:cNvPr id="17" name="图片 16"/>
            <p:cNvPicPr>
              <a:picLocks noChangeAspect="1"/>
            </p:cNvPicPr>
            <p:nvPr/>
          </p:nvPicPr>
          <p:blipFill>
            <a:blip r:embed="rId5" cstate="print"/>
            <a:stretch>
              <a:fillRect/>
            </a:stretch>
          </p:blipFill>
          <p:spPr>
            <a:xfrm>
              <a:off x="104349" y="2429274"/>
              <a:ext cx="3120671" cy="2144203"/>
            </a:xfrm>
            <a:prstGeom prst="rect">
              <a:avLst/>
            </a:prstGeom>
            <a:ln w="19050" cmpd="sng">
              <a:solidFill>
                <a:schemeClr val="tx1"/>
              </a:solidFill>
            </a:ln>
          </p:spPr>
        </p:pic>
        <p:sp>
          <p:nvSpPr>
            <p:cNvPr id="18" name="TextBox 44"/>
            <p:cNvSpPr txBox="1"/>
            <p:nvPr/>
          </p:nvSpPr>
          <p:spPr>
            <a:xfrm>
              <a:off x="3919968" y="2321165"/>
              <a:ext cx="2599831" cy="917992"/>
            </a:xfrm>
            <a:prstGeom prst="rect">
              <a:avLst/>
            </a:prstGeom>
            <a:noFill/>
          </p:spPr>
          <p:txBody>
            <a:bodyPr wrap="square" lIns="95500" tIns="47750" rIns="95500" bIns="47750" rtlCol="0">
              <a:spAutoFit/>
            </a:bodyPr>
            <a:lstStyle/>
            <a:p>
              <a:pPr algn="ctr" defTabSz="955040" eaLnBrk="1" fontAlgn="auto" hangingPunct="1">
                <a:lnSpc>
                  <a:spcPts val="2610"/>
                </a:lnSpc>
                <a:spcBef>
                  <a:spcPts val="0"/>
                </a:spcBef>
                <a:spcAft>
                  <a:spcPts val="0"/>
                </a:spcAft>
                <a:defRPr/>
              </a:pPr>
              <a:r>
                <a:rPr lang="zh-CN" altLang="en-US" sz="1700" b="0" kern="0" dirty="0">
                  <a:latin typeface="微软雅黑" panose="020B0503020204020204" pitchFamily="34" charset="-122"/>
                  <a:ea typeface="微软雅黑" panose="020B0503020204020204" pitchFamily="34" charset="-122"/>
                </a:rPr>
                <a:t>中</a:t>
              </a:r>
              <a:r>
                <a:rPr lang="en-US" altLang="zh-CN" sz="1700" b="0" kern="0" dirty="0">
                  <a:latin typeface="微软雅黑" panose="020B0503020204020204" pitchFamily="34" charset="-122"/>
                  <a:ea typeface="微软雅黑" panose="020B0503020204020204" pitchFamily="34" charset="-122"/>
                </a:rPr>
                <a:t>15min</a:t>
              </a:r>
              <a:endParaRPr lang="en-US" altLang="zh-CN" sz="1700" b="0" kern="0" dirty="0">
                <a:latin typeface="微软雅黑" panose="020B0503020204020204" pitchFamily="34" charset="-122"/>
                <a:ea typeface="微软雅黑" panose="020B0503020204020204" pitchFamily="34" charset="-122"/>
              </a:endParaRPr>
            </a:p>
            <a:p>
              <a:pPr algn="ctr" defTabSz="955040" eaLnBrk="1" fontAlgn="auto" hangingPunct="1">
                <a:lnSpc>
                  <a:spcPts val="2610"/>
                </a:lnSpc>
                <a:spcBef>
                  <a:spcPts val="0"/>
                </a:spcBef>
                <a:spcAft>
                  <a:spcPts val="0"/>
                </a:spcAft>
                <a:defRPr/>
              </a:pPr>
              <a:r>
                <a:rPr lang="zh-CN" altLang="en-US" sz="1700" b="0" kern="0" dirty="0">
                  <a:latin typeface="微软雅黑" panose="020B0503020204020204" pitchFamily="34" charset="-122"/>
                  <a:ea typeface="微软雅黑" panose="020B0503020204020204" pitchFamily="34" charset="-122"/>
                </a:rPr>
                <a:t>个性问题针对练</a:t>
              </a:r>
              <a:endParaRPr lang="zh-CN" altLang="en-US" sz="1700" b="0" kern="0" dirty="0">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7625" y="3338082"/>
              <a:ext cx="3081949" cy="2144203"/>
            </a:xfrm>
            <a:prstGeom prst="rect">
              <a:avLst/>
            </a:prstGeom>
            <a:ln w="19050" cmpd="sng">
              <a:solidFill>
                <a:schemeClr val="tx1"/>
              </a:solidFill>
            </a:ln>
          </p:spPr>
        </p:pic>
        <p:sp>
          <p:nvSpPr>
            <p:cNvPr id="20" name="TextBox 44"/>
            <p:cNvSpPr txBox="1"/>
            <p:nvPr/>
          </p:nvSpPr>
          <p:spPr>
            <a:xfrm>
              <a:off x="7071913" y="1441042"/>
              <a:ext cx="2599831" cy="917992"/>
            </a:xfrm>
            <a:prstGeom prst="rect">
              <a:avLst/>
            </a:prstGeom>
            <a:noFill/>
          </p:spPr>
          <p:txBody>
            <a:bodyPr wrap="square" lIns="95500" tIns="47750" rIns="95500" bIns="47750" rtlCol="0">
              <a:spAutoFit/>
            </a:bodyPr>
            <a:lstStyle/>
            <a:p>
              <a:pPr algn="ctr" defTabSz="955040" eaLnBrk="1" fontAlgn="auto" hangingPunct="1">
                <a:lnSpc>
                  <a:spcPts val="2610"/>
                </a:lnSpc>
                <a:spcBef>
                  <a:spcPts val="0"/>
                </a:spcBef>
                <a:spcAft>
                  <a:spcPts val="0"/>
                </a:spcAft>
                <a:defRPr/>
              </a:pPr>
              <a:r>
                <a:rPr lang="zh-CN" altLang="en-US" sz="1700" b="0" kern="0" dirty="0">
                  <a:latin typeface="微软雅黑" panose="020B0503020204020204" pitchFamily="34" charset="-122"/>
                  <a:ea typeface="微软雅黑" panose="020B0503020204020204" pitchFamily="34" charset="-122"/>
                </a:rPr>
                <a:t>后</a:t>
              </a:r>
              <a:r>
                <a:rPr lang="en-US" altLang="zh-CN" sz="1700" b="0" kern="0" dirty="0">
                  <a:latin typeface="微软雅黑" panose="020B0503020204020204" pitchFamily="34" charset="-122"/>
                  <a:ea typeface="微软雅黑" panose="020B0503020204020204" pitchFamily="34" charset="-122"/>
                </a:rPr>
                <a:t>15min</a:t>
              </a:r>
              <a:endParaRPr lang="en-US" altLang="zh-CN" sz="1700" b="0" kern="0" dirty="0">
                <a:latin typeface="微软雅黑" panose="020B0503020204020204" pitchFamily="34" charset="-122"/>
                <a:ea typeface="微软雅黑" panose="020B0503020204020204" pitchFamily="34" charset="-122"/>
              </a:endParaRPr>
            </a:p>
            <a:p>
              <a:pPr algn="ctr" defTabSz="955040" eaLnBrk="1" fontAlgn="auto" hangingPunct="1">
                <a:lnSpc>
                  <a:spcPts val="2610"/>
                </a:lnSpc>
                <a:spcBef>
                  <a:spcPts val="0"/>
                </a:spcBef>
                <a:spcAft>
                  <a:spcPts val="0"/>
                </a:spcAft>
                <a:defRPr/>
              </a:pPr>
              <a:r>
                <a:rPr lang="zh-CN" altLang="en-US" sz="1700" b="0" kern="0" dirty="0">
                  <a:latin typeface="微软雅黑" panose="020B0503020204020204" pitchFamily="34" charset="-122"/>
                  <a:ea typeface="微软雅黑" panose="020B0503020204020204" pitchFamily="34" charset="-122"/>
                </a:rPr>
                <a:t>讲练效果及时评</a:t>
              </a:r>
              <a:endParaRPr lang="zh-CN" altLang="en-US" sz="1700" b="0" kern="0" dirty="0">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4776" y="2429274"/>
              <a:ext cx="2858937" cy="2144203"/>
            </a:xfrm>
            <a:prstGeom prst="rect">
              <a:avLst/>
            </a:prstGeom>
            <a:ln w="19050" cmpd="sng">
              <a:solidFill>
                <a:schemeClr val="tx1"/>
              </a:solidFill>
            </a:ln>
          </p:spPr>
        </p:pic>
        <p:sp>
          <p:nvSpPr>
            <p:cNvPr id="22" name="左弧形箭头 3"/>
            <p:cNvSpPr/>
            <p:nvPr/>
          </p:nvSpPr>
          <p:spPr>
            <a:xfrm rot="19902312">
              <a:off x="2484704" y="4716501"/>
              <a:ext cx="720080" cy="731097"/>
            </a:xfrm>
            <a:prstGeom prst="curvedRightArrow">
              <a:avLst/>
            </a:prstGeom>
            <a:ln>
              <a:headEnd type="oval"/>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23" name="TextBox 44"/>
            <p:cNvSpPr txBox="1"/>
            <p:nvPr/>
          </p:nvSpPr>
          <p:spPr>
            <a:xfrm>
              <a:off x="94681" y="4877545"/>
              <a:ext cx="2127990" cy="1314067"/>
            </a:xfrm>
            <a:prstGeom prst="rect">
              <a:avLst/>
            </a:prstGeom>
            <a:noFill/>
          </p:spPr>
          <p:txBody>
            <a:bodyPr wrap="square" rtlCol="0">
              <a:spAutoFit/>
            </a:bodyPr>
            <a:lstStyle/>
            <a:p>
              <a:pPr algn="ctr" defTabSz="955040" eaLnBrk="1" fontAlgn="auto" hangingPunct="1">
                <a:lnSpc>
                  <a:spcPts val="2610"/>
                </a:lnSpc>
                <a:spcBef>
                  <a:spcPts val="0"/>
                </a:spcBef>
                <a:spcAft>
                  <a:spcPts val="0"/>
                </a:spcAft>
                <a:defRPr/>
              </a:pPr>
              <a:r>
                <a:rPr lang="zh-CN" altLang="en-US" sz="1700" b="0" kern="0" dirty="0">
                  <a:latin typeface="微软雅黑" panose="020B0503020204020204" pitchFamily="34" charset="-122"/>
                  <a:ea typeface="微软雅黑" panose="020B0503020204020204" pitchFamily="34" charset="-122"/>
                </a:rPr>
                <a:t>讲练结合，及时检测共性讲解效果</a:t>
              </a:r>
              <a:endParaRPr lang="zh-CN" altLang="en-US" sz="1700" b="0" kern="0" dirty="0">
                <a:latin typeface="微软雅黑" panose="020B0503020204020204" pitchFamily="34" charset="-122"/>
                <a:ea typeface="微软雅黑" panose="020B0503020204020204" pitchFamily="34" charset="-122"/>
              </a:endParaRPr>
            </a:p>
          </p:txBody>
        </p:sp>
        <p:sp>
          <p:nvSpPr>
            <p:cNvPr id="24" name="TextBox 44"/>
            <p:cNvSpPr txBox="1"/>
            <p:nvPr/>
          </p:nvSpPr>
          <p:spPr>
            <a:xfrm>
              <a:off x="7255724" y="4882837"/>
              <a:ext cx="2127990" cy="1314068"/>
            </a:xfrm>
            <a:prstGeom prst="rect">
              <a:avLst/>
            </a:prstGeom>
            <a:noFill/>
          </p:spPr>
          <p:txBody>
            <a:bodyPr wrap="square" rtlCol="0">
              <a:spAutoFit/>
            </a:bodyPr>
            <a:lstStyle/>
            <a:p>
              <a:pPr algn="ctr" defTabSz="955040" eaLnBrk="1" fontAlgn="auto" hangingPunct="1">
                <a:lnSpc>
                  <a:spcPts val="2610"/>
                </a:lnSpc>
                <a:spcBef>
                  <a:spcPts val="0"/>
                </a:spcBef>
                <a:spcAft>
                  <a:spcPts val="0"/>
                </a:spcAft>
                <a:defRPr/>
              </a:pPr>
              <a:r>
                <a:rPr lang="zh-CN" altLang="en-US" sz="1700" b="0" kern="0" dirty="0">
                  <a:latin typeface="微软雅黑" panose="020B0503020204020204" pitchFamily="34" charset="-122"/>
                  <a:ea typeface="微软雅黑" panose="020B0503020204020204" pitchFamily="34" charset="-122"/>
                </a:rPr>
                <a:t>动态调整授课内容，再次讲解共性问题</a:t>
              </a:r>
              <a:endParaRPr lang="zh-CN" altLang="en-US" sz="1700" b="0" kern="0" dirty="0">
                <a:latin typeface="微软雅黑" panose="020B0503020204020204" pitchFamily="34" charset="-122"/>
                <a:ea typeface="微软雅黑" panose="020B0503020204020204" pitchFamily="34" charset="-122"/>
              </a:endParaRPr>
            </a:p>
          </p:txBody>
        </p:sp>
        <p:sp>
          <p:nvSpPr>
            <p:cNvPr id="25" name="左弧形箭头 67"/>
            <p:cNvSpPr/>
            <p:nvPr/>
          </p:nvSpPr>
          <p:spPr>
            <a:xfrm rot="13876751">
              <a:off x="6565752" y="4700463"/>
              <a:ext cx="720080" cy="731097"/>
            </a:xfrm>
            <a:prstGeom prst="curvedRightArrow">
              <a:avLst/>
            </a:prstGeom>
            <a:ln>
              <a:headEnd type="oval"/>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grpSp>
      <p:cxnSp>
        <p:nvCxnSpPr>
          <p:cNvPr id="76" name="直线连接符 71"/>
          <p:cNvCxnSpPr/>
          <p:nvPr/>
        </p:nvCxnSpPr>
        <p:spPr>
          <a:xfrm flipH="1">
            <a:off x="5155324" y="1056290"/>
            <a:ext cx="32126" cy="4634832"/>
          </a:xfrm>
          <a:prstGeom prst="line">
            <a:avLst/>
          </a:prstGeom>
          <a:ln w="476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7004066" y="616878"/>
            <a:ext cx="4637265" cy="676638"/>
          </a:xfrm>
          <a:prstGeom prst="rect">
            <a:avLst/>
          </a:prstGeom>
          <a:solidFill>
            <a:srgbClr val="FF660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sz="2800" dirty="0"/>
              <a:t>个性化讲练测教学课</a:t>
            </a:r>
            <a:endParaRPr kumimoji="1" lang="zh-CN" altLang="en-US" sz="2800" dirty="0"/>
          </a:p>
        </p:txBody>
      </p:sp>
      <p:sp>
        <p:nvSpPr>
          <p:cNvPr id="78" name="矩形 77"/>
          <p:cNvSpPr/>
          <p:nvPr/>
        </p:nvSpPr>
        <p:spPr>
          <a:xfrm>
            <a:off x="25805" y="587492"/>
            <a:ext cx="4979318" cy="70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t>传统讲评教学课</a:t>
            </a:r>
            <a:endParaRPr kumimoji="1" lang="zh-CN" altLang="en-US" sz="2000" b="1" dirty="0"/>
          </a:p>
        </p:txBody>
      </p:sp>
      <p:sp>
        <p:nvSpPr>
          <p:cNvPr id="79" name="文本框 78"/>
          <p:cNvSpPr txBox="1"/>
          <p:nvPr/>
        </p:nvSpPr>
        <p:spPr>
          <a:xfrm>
            <a:off x="225608" y="6247919"/>
            <a:ext cx="4314425" cy="400110"/>
          </a:xfrm>
          <a:prstGeom prst="rect">
            <a:avLst/>
          </a:prstGeom>
          <a:noFill/>
        </p:spPr>
        <p:txBody>
          <a:bodyPr wrap="square" rtlCol="0">
            <a:spAutoFit/>
          </a:bodyPr>
          <a:lstStyle/>
          <a:p>
            <a:r>
              <a:rPr kumimoji="1" lang="zh-CN" altLang="en-US" sz="2000" b="1" dirty="0">
                <a:latin typeface="Baoli SC" charset="-122"/>
                <a:ea typeface="Baoli SC" charset="-122"/>
                <a:cs typeface="Baoli SC" charset="-122"/>
              </a:rPr>
              <a:t>传统一节课，只能学会</a:t>
            </a:r>
            <a:r>
              <a:rPr kumimoji="1" lang="en-US" altLang="zh-CN" sz="2000" b="1" dirty="0">
                <a:latin typeface="Baoli SC" charset="-122"/>
                <a:ea typeface="Baoli SC" charset="-122"/>
                <a:cs typeface="Baoli SC" charset="-122"/>
              </a:rPr>
              <a:t>15-22</a:t>
            </a:r>
            <a:r>
              <a:rPr kumimoji="1" lang="zh-CN" altLang="en-US" sz="2000" b="1" dirty="0">
                <a:latin typeface="Baoli SC" charset="-122"/>
                <a:ea typeface="Baoli SC" charset="-122"/>
                <a:cs typeface="Baoli SC" charset="-122"/>
              </a:rPr>
              <a:t>题左右</a:t>
            </a:r>
            <a:endParaRPr kumimoji="1" lang="zh-CN" altLang="en-US" sz="2000" b="1" dirty="0">
              <a:latin typeface="Baoli SC" charset="-122"/>
              <a:ea typeface="Baoli SC" charset="-122"/>
              <a:cs typeface="Baoli SC" charset="-122"/>
            </a:endParaRPr>
          </a:p>
        </p:txBody>
      </p:sp>
      <p:sp>
        <p:nvSpPr>
          <p:cNvPr id="80" name="文本框 79"/>
          <p:cNvSpPr txBox="1"/>
          <p:nvPr/>
        </p:nvSpPr>
        <p:spPr>
          <a:xfrm>
            <a:off x="5838970" y="6223529"/>
            <a:ext cx="5909653" cy="400110"/>
          </a:xfrm>
          <a:prstGeom prst="rect">
            <a:avLst/>
          </a:prstGeom>
          <a:noFill/>
        </p:spPr>
        <p:txBody>
          <a:bodyPr wrap="square" rtlCol="0">
            <a:spAutoFit/>
          </a:bodyPr>
          <a:lstStyle/>
          <a:p>
            <a:r>
              <a:rPr kumimoji="1" lang="zh-CN" altLang="en-US" sz="2000" b="1" dirty="0">
                <a:latin typeface="Baoli SC" charset="-122"/>
                <a:ea typeface="Baoli SC" charset="-122"/>
                <a:cs typeface="Baoli SC" charset="-122"/>
              </a:rPr>
              <a:t>这样一堂课可以让</a:t>
            </a:r>
            <a:r>
              <a:rPr kumimoji="1" lang="en-US" altLang="zh-CN" sz="2000" b="1" dirty="0">
                <a:latin typeface="Baoli SC" charset="-122"/>
                <a:ea typeface="Baoli SC" charset="-122"/>
                <a:cs typeface="Baoli SC" charset="-122"/>
              </a:rPr>
              <a:t>50</a:t>
            </a:r>
            <a:r>
              <a:rPr kumimoji="1" lang="zh-CN" altLang="en-US" sz="2000" b="1" dirty="0">
                <a:latin typeface="Baoli SC" charset="-122"/>
                <a:ea typeface="Baoli SC" charset="-122"/>
                <a:cs typeface="Baoli SC" charset="-122"/>
              </a:rPr>
              <a:t>多位同学，学会</a:t>
            </a:r>
            <a:r>
              <a:rPr kumimoji="1" lang="en-US" altLang="zh-CN" sz="2000" b="1" dirty="0">
                <a:latin typeface="Baoli SC" charset="-122"/>
                <a:ea typeface="Baoli SC" charset="-122"/>
                <a:cs typeface="Baoli SC" charset="-122"/>
              </a:rPr>
              <a:t>210</a:t>
            </a:r>
            <a:r>
              <a:rPr kumimoji="1" lang="zh-CN" altLang="en-US" sz="2000" b="1" dirty="0">
                <a:latin typeface="Baoli SC" charset="-122"/>
                <a:ea typeface="Baoli SC" charset="-122"/>
                <a:cs typeface="Baoli SC" charset="-122"/>
              </a:rPr>
              <a:t>道错题。</a:t>
            </a:r>
            <a:endParaRPr kumimoji="1" lang="zh-CN" altLang="en-US" sz="2000" b="1" dirty="0">
              <a:latin typeface="Baoli SC" charset="-122"/>
              <a:ea typeface="Baoli SC" charset="-122"/>
              <a:cs typeface="Baoli SC" charset="-122"/>
            </a:endParaRPr>
          </a:p>
        </p:txBody>
      </p:sp>
      <p:sp>
        <p:nvSpPr>
          <p:cNvPr id="81" name="文本框 80"/>
          <p:cNvSpPr txBox="1"/>
          <p:nvPr/>
        </p:nvSpPr>
        <p:spPr>
          <a:xfrm>
            <a:off x="3932259" y="5629438"/>
            <a:ext cx="4314425" cy="584775"/>
          </a:xfrm>
          <a:prstGeom prst="rect">
            <a:avLst/>
          </a:prstGeom>
          <a:noFill/>
        </p:spPr>
        <p:txBody>
          <a:bodyPr wrap="square" rtlCol="0">
            <a:spAutoFit/>
          </a:bodyPr>
          <a:lstStyle/>
          <a:p>
            <a:r>
              <a:rPr kumimoji="1" lang="zh-CN" altLang="en-US" sz="3200" b="1" dirty="0">
                <a:solidFill>
                  <a:srgbClr val="FF0000"/>
                </a:solidFill>
                <a:latin typeface="Baoli SC" charset="-122"/>
                <a:ea typeface="Baoli SC" charset="-122"/>
                <a:cs typeface="Baoli SC" charset="-122"/>
              </a:rPr>
              <a:t>课堂容量✖</a:t>
            </a:r>
            <a:r>
              <a:rPr kumimoji="1" lang="en-US" altLang="zh-CN" sz="3200" b="1" dirty="0">
                <a:solidFill>
                  <a:srgbClr val="FF0000"/>
                </a:solidFill>
                <a:latin typeface="Baoli SC" charset="-122"/>
                <a:ea typeface="Baoli SC" charset="-122"/>
                <a:cs typeface="Baoli SC" charset="-122"/>
              </a:rPr>
              <a:t>10</a:t>
            </a:r>
            <a:r>
              <a:rPr kumimoji="1" lang="zh-CN" altLang="en-US" sz="3200" b="1" dirty="0">
                <a:solidFill>
                  <a:srgbClr val="FF0000"/>
                </a:solidFill>
                <a:latin typeface="Baoli SC" charset="-122"/>
                <a:ea typeface="Baoli SC" charset="-122"/>
                <a:cs typeface="Baoli SC" charset="-122"/>
              </a:rPr>
              <a:t>倍</a:t>
            </a:r>
            <a:endParaRPr kumimoji="1" lang="zh-CN" altLang="en-US" sz="3200" b="1" dirty="0">
              <a:solidFill>
                <a:srgbClr val="FF0000"/>
              </a:solidFill>
              <a:latin typeface="Baoli SC" charset="-122"/>
              <a:ea typeface="Baoli SC" charset="-122"/>
              <a:cs typeface="Baoli SC"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9892" y="1171207"/>
            <a:ext cx="10385005" cy="711949"/>
          </a:xfrm>
          <a:prstGeom prst="rect">
            <a:avLst/>
          </a:prstGeom>
        </p:spPr>
        <p:txBody>
          <a:bodyPr wrap="square" lIns="95465" tIns="47732" rIns="95465" bIns="47732">
            <a:spAutoFit/>
          </a:bodyPr>
          <a:lstStyle/>
          <a:p>
            <a:pPr eaLnBrk="0" fontAlgn="base" hangingPunct="0">
              <a:spcBef>
                <a:spcPct val="0"/>
              </a:spcBef>
              <a:spcAft>
                <a:spcPct val="0"/>
              </a:spcAft>
            </a:pPr>
            <a:r>
              <a:rPr lang="zh-CN" altLang="en-US" sz="2000" dirty="0">
                <a:solidFill>
                  <a:srgbClr val="000000"/>
                </a:solidFill>
                <a:latin typeface="微软雅黑" panose="020B0503020204020204" pitchFamily="34" charset="-122"/>
              </a:rPr>
              <a:t>       考试、作业数据及时反馈，精准量化。共性薄弱点，教师课堂讲解，个性薄弱点，教师可根据系统的推荐布置个性化作业并进行</a:t>
            </a:r>
            <a:r>
              <a:rPr lang="zh-CN" altLang="en-US" sz="2000" b="1">
                <a:solidFill>
                  <a:srgbClr val="FF0000"/>
                </a:solidFill>
                <a:latin typeface="微软雅黑" panose="020B0503020204020204" pitchFamily="34" charset="-122"/>
              </a:rPr>
              <a:t>个性化教学。</a:t>
            </a:r>
            <a:endParaRPr lang="zh-CN" altLang="en-US" sz="2000" b="1" dirty="0">
              <a:solidFill>
                <a:srgbClr val="FF0000"/>
              </a:solidFill>
              <a:latin typeface="微软雅黑" panose="020B0503020204020204" pitchFamily="34" charset="-122"/>
            </a:endParaRPr>
          </a:p>
        </p:txBody>
      </p:sp>
      <p:grpSp>
        <p:nvGrpSpPr>
          <p:cNvPr id="5" name="组 39"/>
          <p:cNvGrpSpPr/>
          <p:nvPr/>
        </p:nvGrpSpPr>
        <p:grpSpPr>
          <a:xfrm>
            <a:off x="451174" y="1975001"/>
            <a:ext cx="5857481" cy="4680520"/>
            <a:chOff x="-913432" y="557064"/>
            <a:chExt cx="9252276" cy="8136904"/>
          </a:xfrm>
        </p:grpSpPr>
        <p:grpSp>
          <p:nvGrpSpPr>
            <p:cNvPr id="6" name="组 6"/>
            <p:cNvGrpSpPr/>
            <p:nvPr/>
          </p:nvGrpSpPr>
          <p:grpSpPr>
            <a:xfrm>
              <a:off x="-913432" y="557064"/>
              <a:ext cx="9235566" cy="8132714"/>
              <a:chOff x="0" y="564282"/>
              <a:chExt cx="6814925" cy="6001131"/>
            </a:xfrm>
          </p:grpSpPr>
          <p:pic>
            <p:nvPicPr>
              <p:cNvPr id="28" name="图片 27"/>
              <p:cNvPicPr>
                <a:picLocks noChangeAspect="1"/>
              </p:cNvPicPr>
              <p:nvPr/>
            </p:nvPicPr>
            <p:blipFill rotWithShape="1">
              <a:blip r:embed="rId1" cstate="print"/>
              <a:srcRect r="89851"/>
              <a:stretch>
                <a:fillRect/>
              </a:stretch>
            </p:blipFill>
            <p:spPr>
              <a:xfrm>
                <a:off x="0" y="564282"/>
                <a:ext cx="969244" cy="6001131"/>
              </a:xfrm>
              <a:prstGeom prst="rect">
                <a:avLst/>
              </a:prstGeom>
            </p:spPr>
          </p:pic>
          <p:pic>
            <p:nvPicPr>
              <p:cNvPr id="29" name="图片 28"/>
              <p:cNvPicPr>
                <a:picLocks noChangeAspect="1"/>
              </p:cNvPicPr>
              <p:nvPr/>
            </p:nvPicPr>
            <p:blipFill rotWithShape="1">
              <a:blip r:embed="rId1" cstate="print"/>
              <a:srcRect l="28947" r="9735"/>
              <a:stretch>
                <a:fillRect/>
              </a:stretch>
            </p:blipFill>
            <p:spPr>
              <a:xfrm>
                <a:off x="958776" y="564282"/>
                <a:ext cx="5856149" cy="6001131"/>
              </a:xfrm>
              <a:prstGeom prst="rect">
                <a:avLst/>
              </a:prstGeom>
            </p:spPr>
          </p:pic>
        </p:grpSp>
        <p:pic>
          <p:nvPicPr>
            <p:cNvPr id="7" name="图片 6"/>
            <p:cNvPicPr>
              <a:picLocks noChangeAspect="1"/>
            </p:cNvPicPr>
            <p:nvPr/>
          </p:nvPicPr>
          <p:blipFill>
            <a:blip r:embed="rId2" cstate="print"/>
            <a:stretch>
              <a:fillRect/>
            </a:stretch>
          </p:blipFill>
          <p:spPr>
            <a:xfrm>
              <a:off x="598736" y="5093568"/>
              <a:ext cx="771575" cy="218054"/>
            </a:xfrm>
            <a:prstGeom prst="rect">
              <a:avLst/>
            </a:prstGeom>
          </p:spPr>
        </p:pic>
        <p:pic>
          <p:nvPicPr>
            <p:cNvPr id="8" name="图片 7"/>
            <p:cNvPicPr>
              <a:picLocks noChangeAspect="1"/>
            </p:cNvPicPr>
            <p:nvPr/>
          </p:nvPicPr>
          <p:blipFill>
            <a:blip r:embed="rId2" cstate="print"/>
            <a:stretch>
              <a:fillRect/>
            </a:stretch>
          </p:blipFill>
          <p:spPr>
            <a:xfrm>
              <a:off x="598736" y="7757864"/>
              <a:ext cx="771575" cy="218054"/>
            </a:xfrm>
            <a:prstGeom prst="rect">
              <a:avLst/>
            </a:prstGeom>
          </p:spPr>
        </p:pic>
        <p:pic>
          <p:nvPicPr>
            <p:cNvPr id="9" name="图片 8"/>
            <p:cNvPicPr>
              <a:picLocks noChangeAspect="1"/>
            </p:cNvPicPr>
            <p:nvPr/>
          </p:nvPicPr>
          <p:blipFill>
            <a:blip r:embed="rId2" cstate="print"/>
            <a:stretch>
              <a:fillRect/>
            </a:stretch>
          </p:blipFill>
          <p:spPr>
            <a:xfrm>
              <a:off x="3191024" y="7757864"/>
              <a:ext cx="771575" cy="218054"/>
            </a:xfrm>
            <a:prstGeom prst="rect">
              <a:avLst/>
            </a:prstGeom>
          </p:spPr>
        </p:pic>
        <p:pic>
          <p:nvPicPr>
            <p:cNvPr id="10" name="图片 9"/>
            <p:cNvPicPr>
              <a:picLocks noChangeAspect="1"/>
            </p:cNvPicPr>
            <p:nvPr/>
          </p:nvPicPr>
          <p:blipFill>
            <a:blip r:embed="rId3" cstate="print"/>
            <a:stretch>
              <a:fillRect/>
            </a:stretch>
          </p:blipFill>
          <p:spPr>
            <a:xfrm>
              <a:off x="598736" y="5597624"/>
              <a:ext cx="771006" cy="201132"/>
            </a:xfrm>
            <a:prstGeom prst="rect">
              <a:avLst/>
            </a:prstGeom>
          </p:spPr>
        </p:pic>
        <p:pic>
          <p:nvPicPr>
            <p:cNvPr id="11" name="图片 10"/>
            <p:cNvPicPr>
              <a:picLocks noChangeAspect="1"/>
            </p:cNvPicPr>
            <p:nvPr/>
          </p:nvPicPr>
          <p:blipFill>
            <a:blip r:embed="rId3" cstate="print"/>
            <a:stretch>
              <a:fillRect/>
            </a:stretch>
          </p:blipFill>
          <p:spPr>
            <a:xfrm>
              <a:off x="598736" y="3509392"/>
              <a:ext cx="771006" cy="201132"/>
            </a:xfrm>
            <a:prstGeom prst="rect">
              <a:avLst/>
            </a:prstGeom>
          </p:spPr>
        </p:pic>
        <p:pic>
          <p:nvPicPr>
            <p:cNvPr id="12" name="图片 11"/>
            <p:cNvPicPr>
              <a:picLocks noChangeAspect="1"/>
            </p:cNvPicPr>
            <p:nvPr/>
          </p:nvPicPr>
          <p:blipFill>
            <a:blip r:embed="rId3" cstate="print"/>
            <a:stretch>
              <a:fillRect/>
            </a:stretch>
          </p:blipFill>
          <p:spPr>
            <a:xfrm>
              <a:off x="598736" y="7268700"/>
              <a:ext cx="771006" cy="201132"/>
            </a:xfrm>
            <a:prstGeom prst="rect">
              <a:avLst/>
            </a:prstGeom>
          </p:spPr>
        </p:pic>
        <p:pic>
          <p:nvPicPr>
            <p:cNvPr id="13" name="图片 12"/>
            <p:cNvPicPr>
              <a:picLocks noChangeAspect="1"/>
            </p:cNvPicPr>
            <p:nvPr/>
          </p:nvPicPr>
          <p:blipFill>
            <a:blip r:embed="rId4" cstate="print"/>
            <a:stretch>
              <a:fillRect/>
            </a:stretch>
          </p:blipFill>
          <p:spPr>
            <a:xfrm>
              <a:off x="1822871" y="2400523"/>
              <a:ext cx="750639" cy="244773"/>
            </a:xfrm>
            <a:prstGeom prst="rect">
              <a:avLst/>
            </a:prstGeom>
          </p:spPr>
        </p:pic>
        <p:pic>
          <p:nvPicPr>
            <p:cNvPr id="14" name="图片 13"/>
            <p:cNvPicPr>
              <a:picLocks noChangeAspect="1"/>
            </p:cNvPicPr>
            <p:nvPr/>
          </p:nvPicPr>
          <p:blipFill>
            <a:blip r:embed="rId4" cstate="print"/>
            <a:stretch>
              <a:fillRect/>
            </a:stretch>
          </p:blipFill>
          <p:spPr>
            <a:xfrm>
              <a:off x="1822872" y="5597624"/>
              <a:ext cx="750639" cy="244773"/>
            </a:xfrm>
            <a:prstGeom prst="rect">
              <a:avLst/>
            </a:prstGeom>
          </p:spPr>
        </p:pic>
        <p:pic>
          <p:nvPicPr>
            <p:cNvPr id="15" name="图片 14"/>
            <p:cNvPicPr>
              <a:picLocks noChangeAspect="1"/>
            </p:cNvPicPr>
            <p:nvPr/>
          </p:nvPicPr>
          <p:blipFill>
            <a:blip r:embed="rId4" cstate="print"/>
            <a:stretch>
              <a:fillRect/>
            </a:stretch>
          </p:blipFill>
          <p:spPr>
            <a:xfrm>
              <a:off x="1822872" y="7757864"/>
              <a:ext cx="750639" cy="244773"/>
            </a:xfrm>
            <a:prstGeom prst="rect">
              <a:avLst/>
            </a:prstGeom>
          </p:spPr>
        </p:pic>
        <p:pic>
          <p:nvPicPr>
            <p:cNvPr id="16" name="图片 15"/>
            <p:cNvPicPr>
              <a:picLocks noChangeAspect="1"/>
            </p:cNvPicPr>
            <p:nvPr/>
          </p:nvPicPr>
          <p:blipFill>
            <a:blip r:embed="rId4" cstate="print"/>
            <a:stretch>
              <a:fillRect/>
            </a:stretch>
          </p:blipFill>
          <p:spPr>
            <a:xfrm>
              <a:off x="4528617" y="3480643"/>
              <a:ext cx="750639" cy="244773"/>
            </a:xfrm>
            <a:prstGeom prst="rect">
              <a:avLst/>
            </a:prstGeom>
          </p:spPr>
        </p:pic>
        <p:pic>
          <p:nvPicPr>
            <p:cNvPr id="17" name="图片 16"/>
            <p:cNvPicPr>
              <a:picLocks noChangeAspect="1"/>
            </p:cNvPicPr>
            <p:nvPr/>
          </p:nvPicPr>
          <p:blipFill>
            <a:blip r:embed="rId4" cstate="print"/>
            <a:stretch>
              <a:fillRect/>
            </a:stretch>
          </p:blipFill>
          <p:spPr>
            <a:xfrm>
              <a:off x="4528617" y="6677744"/>
              <a:ext cx="750639" cy="244773"/>
            </a:xfrm>
            <a:prstGeom prst="rect">
              <a:avLst/>
            </a:prstGeom>
          </p:spPr>
        </p:pic>
        <p:pic>
          <p:nvPicPr>
            <p:cNvPr id="18" name="图片 17"/>
            <p:cNvPicPr>
              <a:picLocks noChangeAspect="1"/>
            </p:cNvPicPr>
            <p:nvPr/>
          </p:nvPicPr>
          <p:blipFill>
            <a:blip r:embed="rId4" cstate="print"/>
            <a:stretch>
              <a:fillRect/>
            </a:stretch>
          </p:blipFill>
          <p:spPr>
            <a:xfrm>
              <a:off x="1822872" y="6677744"/>
              <a:ext cx="750639" cy="244773"/>
            </a:xfrm>
            <a:prstGeom prst="rect">
              <a:avLst/>
            </a:prstGeom>
          </p:spPr>
        </p:pic>
        <p:pic>
          <p:nvPicPr>
            <p:cNvPr id="19" name="图片 18"/>
            <p:cNvPicPr>
              <a:picLocks noChangeAspect="1"/>
            </p:cNvPicPr>
            <p:nvPr/>
          </p:nvPicPr>
          <p:blipFill>
            <a:blip r:embed="rId4" cstate="print"/>
            <a:stretch>
              <a:fillRect/>
            </a:stretch>
          </p:blipFill>
          <p:spPr>
            <a:xfrm>
              <a:off x="4528617" y="4560763"/>
              <a:ext cx="750639" cy="244773"/>
            </a:xfrm>
            <a:prstGeom prst="rect">
              <a:avLst/>
            </a:prstGeom>
          </p:spPr>
        </p:pic>
        <p:pic>
          <p:nvPicPr>
            <p:cNvPr id="20" name="图片 19"/>
            <p:cNvPicPr>
              <a:picLocks noChangeAspect="1"/>
            </p:cNvPicPr>
            <p:nvPr/>
          </p:nvPicPr>
          <p:blipFill>
            <a:blip r:embed="rId4" cstate="print"/>
            <a:stretch>
              <a:fillRect/>
            </a:stretch>
          </p:blipFill>
          <p:spPr>
            <a:xfrm>
              <a:off x="1822872" y="7225059"/>
              <a:ext cx="750639" cy="244773"/>
            </a:xfrm>
            <a:prstGeom prst="rect">
              <a:avLst/>
            </a:prstGeom>
          </p:spPr>
        </p:pic>
        <p:pic>
          <p:nvPicPr>
            <p:cNvPr id="21" name="图片 20"/>
            <p:cNvPicPr>
              <a:picLocks noChangeAspect="1"/>
            </p:cNvPicPr>
            <p:nvPr/>
          </p:nvPicPr>
          <p:blipFill>
            <a:blip r:embed="rId3" cstate="print"/>
            <a:stretch>
              <a:fillRect/>
            </a:stretch>
          </p:blipFill>
          <p:spPr>
            <a:xfrm>
              <a:off x="3191024" y="4604404"/>
              <a:ext cx="771006" cy="201132"/>
            </a:xfrm>
            <a:prstGeom prst="rect">
              <a:avLst/>
            </a:prstGeom>
          </p:spPr>
        </p:pic>
        <p:pic>
          <p:nvPicPr>
            <p:cNvPr id="22" name="图片 21"/>
            <p:cNvPicPr>
              <a:picLocks noChangeAspect="1"/>
            </p:cNvPicPr>
            <p:nvPr/>
          </p:nvPicPr>
          <p:blipFill>
            <a:blip r:embed="rId4" cstate="print"/>
            <a:stretch>
              <a:fillRect/>
            </a:stretch>
          </p:blipFill>
          <p:spPr>
            <a:xfrm>
              <a:off x="1822872" y="2933328"/>
              <a:ext cx="750639" cy="244773"/>
            </a:xfrm>
            <a:prstGeom prst="rect">
              <a:avLst/>
            </a:prstGeom>
          </p:spPr>
        </p:pic>
        <p:pic>
          <p:nvPicPr>
            <p:cNvPr id="23" name="图片 22"/>
            <p:cNvPicPr>
              <a:picLocks noChangeAspect="1"/>
            </p:cNvPicPr>
            <p:nvPr/>
          </p:nvPicPr>
          <p:blipFill>
            <a:blip r:embed="rId3" cstate="print"/>
            <a:stretch>
              <a:fillRect/>
            </a:stretch>
          </p:blipFill>
          <p:spPr>
            <a:xfrm>
              <a:off x="3191024" y="2429272"/>
              <a:ext cx="771006" cy="201132"/>
            </a:xfrm>
            <a:prstGeom prst="rect">
              <a:avLst/>
            </a:prstGeom>
          </p:spPr>
        </p:pic>
        <p:pic>
          <p:nvPicPr>
            <p:cNvPr id="24" name="图片 23"/>
            <p:cNvPicPr>
              <a:picLocks noChangeAspect="1"/>
            </p:cNvPicPr>
            <p:nvPr/>
          </p:nvPicPr>
          <p:blipFill>
            <a:blip r:embed="rId4" cstate="print"/>
            <a:stretch>
              <a:fillRect/>
            </a:stretch>
          </p:blipFill>
          <p:spPr>
            <a:xfrm>
              <a:off x="4528617" y="5064819"/>
              <a:ext cx="750639" cy="244773"/>
            </a:xfrm>
            <a:prstGeom prst="rect">
              <a:avLst/>
            </a:prstGeom>
          </p:spPr>
        </p:pic>
        <p:pic>
          <p:nvPicPr>
            <p:cNvPr id="25" name="图片 24"/>
            <p:cNvPicPr>
              <a:picLocks noChangeAspect="1"/>
            </p:cNvPicPr>
            <p:nvPr/>
          </p:nvPicPr>
          <p:blipFill>
            <a:blip r:embed="rId2" cstate="print"/>
            <a:stretch>
              <a:fillRect/>
            </a:stretch>
          </p:blipFill>
          <p:spPr>
            <a:xfrm>
              <a:off x="4579689" y="7757864"/>
              <a:ext cx="771575" cy="218054"/>
            </a:xfrm>
            <a:prstGeom prst="rect">
              <a:avLst/>
            </a:prstGeom>
          </p:spPr>
        </p:pic>
        <p:sp>
          <p:nvSpPr>
            <p:cNvPr id="26" name="文本框 33"/>
            <p:cNvSpPr txBox="1"/>
            <p:nvPr/>
          </p:nvSpPr>
          <p:spPr bwMode="auto">
            <a:xfrm>
              <a:off x="7655506" y="686916"/>
              <a:ext cx="108030" cy="395902"/>
            </a:xfrm>
            <a:prstGeom prst="rect">
              <a:avLst/>
            </a:prstGeom>
            <a:solidFill>
              <a:srgbClr val="FFFFFF"/>
            </a:solidFill>
            <a:ln w="9525" algn="ctr">
              <a:noFill/>
              <a:miter lim="800000"/>
            </a:ln>
          </p:spPr>
          <p:txBody>
            <a:bodyPr wrap="square" lIns="95500" tIns="47750" rIns="95500" bIns="47750" rtlCol="0" anchor="ctr" anchorCtr="1">
              <a:spAutoFit/>
            </a:bodyPr>
            <a:lstStyle/>
            <a:p>
              <a:pPr algn="ctr" eaLnBrk="0" hangingPunct="0"/>
              <a:r>
                <a:rPr kumimoji="1" lang="en-US" altLang="zh-CN" sz="800" dirty="0">
                  <a:solidFill>
                    <a:srgbClr val="000000"/>
                  </a:solidFill>
                  <a:latin typeface="微软雅黑" panose="020B0503020204020204" pitchFamily="34" charset="-122"/>
                </a:rPr>
                <a:t>9</a:t>
              </a:r>
              <a:endParaRPr kumimoji="1" lang="zh-CN" altLang="en-US" sz="800" dirty="0">
                <a:solidFill>
                  <a:srgbClr val="000000"/>
                </a:solidFill>
                <a:latin typeface="微软雅黑" panose="020B0503020204020204" pitchFamily="34" charset="-122"/>
              </a:endParaRPr>
            </a:p>
          </p:txBody>
        </p:sp>
        <p:pic>
          <p:nvPicPr>
            <p:cNvPr id="27" name="图片 26"/>
            <p:cNvPicPr>
              <a:picLocks noChangeAspect="1"/>
            </p:cNvPicPr>
            <p:nvPr/>
          </p:nvPicPr>
          <p:blipFill rotWithShape="1">
            <a:blip r:embed="rId1" cstate="print"/>
            <a:srcRect l="90250" t="7510" r="284"/>
            <a:stretch>
              <a:fillRect/>
            </a:stretch>
          </p:blipFill>
          <p:spPr>
            <a:xfrm>
              <a:off x="7113626" y="1171968"/>
              <a:ext cx="1225218" cy="7522000"/>
            </a:xfrm>
            <a:prstGeom prst="rect">
              <a:avLst/>
            </a:prstGeom>
          </p:spPr>
        </p:pic>
      </p:grpSp>
      <p:sp>
        <p:nvSpPr>
          <p:cNvPr id="30" name="矩形 29"/>
          <p:cNvSpPr/>
          <p:nvPr/>
        </p:nvSpPr>
        <p:spPr>
          <a:xfrm>
            <a:off x="6811566" y="2343079"/>
            <a:ext cx="3384376" cy="1342849"/>
          </a:xfrm>
          <a:prstGeom prst="rect">
            <a:avLst/>
          </a:prstGeom>
        </p:spPr>
        <p:txBody>
          <a:bodyPr wrap="square" lIns="95422" tIns="47711" rIns="95422" bIns="47711">
            <a:spAutoFit/>
          </a:bodyPr>
          <a:lstStyle/>
          <a:p>
            <a:pPr algn="ctr" defTabSz="913765" eaLnBrk="0" fontAlgn="base" hangingPunct="0">
              <a:lnSpc>
                <a:spcPct val="150000"/>
              </a:lnSpc>
              <a:spcBef>
                <a:spcPct val="0"/>
              </a:spcBef>
              <a:spcAft>
                <a:spcPct val="0"/>
              </a:spcAft>
            </a:pPr>
            <a:r>
              <a:rPr lang="zh-CN" altLang="en-US" dirty="0">
                <a:solidFill>
                  <a:srgbClr val="000000"/>
                </a:solidFill>
                <a:latin typeface="微软雅黑" panose="020B0503020204020204" pitchFamily="34" charset="-122"/>
              </a:rPr>
              <a:t>黄冈中学（广州校区）</a:t>
            </a:r>
            <a:r>
              <a:rPr lang="en-US" altLang="zh-CN" dirty="0">
                <a:solidFill>
                  <a:srgbClr val="000000"/>
                </a:solidFill>
                <a:latin typeface="微软雅黑" panose="020B0503020204020204" pitchFamily="34" charset="-122"/>
              </a:rPr>
              <a:t>2015</a:t>
            </a:r>
            <a:r>
              <a:rPr lang="zh-CN" altLang="en-US" dirty="0">
                <a:solidFill>
                  <a:srgbClr val="000000"/>
                </a:solidFill>
                <a:latin typeface="微软雅黑" panose="020B0503020204020204" pitchFamily="34" charset="-122"/>
              </a:rPr>
              <a:t>级七年级</a:t>
            </a:r>
            <a:r>
              <a:rPr lang="en-US" altLang="zh-CN" dirty="0">
                <a:solidFill>
                  <a:srgbClr val="000000"/>
                </a:solidFill>
                <a:latin typeface="微软雅黑" panose="020B0503020204020204" pitchFamily="34" charset="-122"/>
              </a:rPr>
              <a:t>8</a:t>
            </a:r>
            <a:r>
              <a:rPr lang="zh-CN" altLang="en-US" dirty="0">
                <a:solidFill>
                  <a:srgbClr val="000000"/>
                </a:solidFill>
                <a:latin typeface="微软雅黑" panose="020B0503020204020204" pitchFamily="34" charset="-122"/>
              </a:rPr>
              <a:t>班 </a:t>
            </a:r>
            <a:endParaRPr lang="en-US" altLang="zh-CN" dirty="0">
              <a:solidFill>
                <a:srgbClr val="000000"/>
              </a:solidFill>
              <a:latin typeface="微软雅黑" panose="020B0503020204020204" pitchFamily="34" charset="-122"/>
            </a:endParaRPr>
          </a:p>
          <a:p>
            <a:pPr algn="ctr" defTabSz="913765" eaLnBrk="0" fontAlgn="base" hangingPunct="0">
              <a:lnSpc>
                <a:spcPct val="150000"/>
              </a:lnSpc>
              <a:spcBef>
                <a:spcPct val="0"/>
              </a:spcBef>
              <a:spcAft>
                <a:spcPct val="0"/>
              </a:spcAft>
            </a:pPr>
            <a:r>
              <a:rPr lang="zh-CN" altLang="en-US" dirty="0">
                <a:solidFill>
                  <a:srgbClr val="000000"/>
                </a:solidFill>
                <a:latin typeface="微软雅黑" panose="020B0503020204020204" pitchFamily="34" charset="-122"/>
              </a:rPr>
              <a:t>第</a:t>
            </a:r>
            <a:r>
              <a:rPr lang="en-US" altLang="zh-CN" dirty="0">
                <a:solidFill>
                  <a:srgbClr val="000000"/>
                </a:solidFill>
                <a:latin typeface="微软雅黑" panose="020B0503020204020204" pitchFamily="34" charset="-122"/>
              </a:rPr>
              <a:t>8</a:t>
            </a:r>
            <a:r>
              <a:rPr lang="zh-CN" altLang="en-US" dirty="0">
                <a:solidFill>
                  <a:srgbClr val="000000"/>
                </a:solidFill>
                <a:latin typeface="微软雅黑" panose="020B0503020204020204" pitchFamily="34" charset="-122"/>
              </a:rPr>
              <a:t>章知识点学习状态跟踪</a:t>
            </a:r>
            <a:endParaRPr lang="zh-CN" altLang="en-US" dirty="0">
              <a:solidFill>
                <a:srgbClr val="000000"/>
              </a:solidFill>
              <a:latin typeface="微软雅黑" panose="020B0503020204020204" pitchFamily="34" charset="-122"/>
            </a:endParaRPr>
          </a:p>
        </p:txBody>
      </p:sp>
      <p:grpSp>
        <p:nvGrpSpPr>
          <p:cNvPr id="31" name="组合 30"/>
          <p:cNvGrpSpPr/>
          <p:nvPr/>
        </p:nvGrpSpPr>
        <p:grpSpPr>
          <a:xfrm>
            <a:off x="7099381" y="4064723"/>
            <a:ext cx="3222255" cy="2089493"/>
            <a:chOff x="6431385" y="3954670"/>
            <a:chExt cx="2664298" cy="1720706"/>
          </a:xfrm>
        </p:grpSpPr>
        <p:sp>
          <p:nvSpPr>
            <p:cNvPr id="32" name="矩形 31"/>
            <p:cNvSpPr/>
            <p:nvPr/>
          </p:nvSpPr>
          <p:spPr>
            <a:xfrm>
              <a:off x="6431385" y="3954670"/>
              <a:ext cx="2664297" cy="1720706"/>
            </a:xfrm>
            <a:prstGeom prst="rect">
              <a:avLst/>
            </a:prstGeom>
            <a:solidFill>
              <a:srgbClr val="E8EFFC"/>
            </a:solidFill>
            <a:ln w="25400" cap="flat" cmpd="sng" algn="ctr">
              <a:solidFill>
                <a:srgbClr val="90ADE5"/>
              </a:solidFill>
              <a:prstDash val="solid"/>
            </a:ln>
            <a:effectLst/>
          </p:spPr>
          <p:txBody>
            <a:bodyPr lIns="95422" tIns="47711" rIns="95422" bIns="47711" rtlCol="0" anchor="ctr"/>
            <a:lstStyle/>
            <a:p>
              <a:pPr marL="0" marR="0" lvl="0" indent="0" algn="ctr" defTabSz="913765" eaLnBrk="0" fontAlgn="base" latinLnBrk="0" hangingPunct="0">
                <a:lnSpc>
                  <a:spcPct val="100000"/>
                </a:lnSpc>
                <a:spcBef>
                  <a:spcPct val="0"/>
                </a:spcBef>
                <a:spcAft>
                  <a:spcPct val="0"/>
                </a:spcAft>
                <a:buClrTx/>
                <a:buSzTx/>
                <a:buFontTx/>
                <a:buNone/>
                <a:defRPr/>
              </a:pPr>
              <a:endParaRPr kumimoji="0" lang="zh-CN" altLang="en-US" sz="19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文本框 9"/>
            <p:cNvSpPr txBox="1"/>
            <p:nvPr/>
          </p:nvSpPr>
          <p:spPr>
            <a:xfrm>
              <a:off x="6431387" y="4030955"/>
              <a:ext cx="2664296" cy="727296"/>
            </a:xfrm>
            <a:prstGeom prst="rect">
              <a:avLst/>
            </a:prstGeom>
            <a:noFill/>
          </p:spPr>
          <p:txBody>
            <a:bodyPr wrap="square" lIns="95422" tIns="47711" rIns="95422" bIns="47711" rtlCol="0">
              <a:spAutoFit/>
            </a:bodyPr>
            <a:lstStyle/>
            <a:p>
              <a:pPr defTabSz="913765" eaLnBrk="0" fontAlgn="base" hangingPunct="0">
                <a:spcBef>
                  <a:spcPct val="0"/>
                </a:spcBef>
                <a:spcAft>
                  <a:spcPct val="0"/>
                </a:spcAft>
              </a:pPr>
              <a:r>
                <a:rPr lang="zh-CN" altLang="en-US" sz="1500" dirty="0">
                  <a:solidFill>
                    <a:srgbClr val="FF0000"/>
                  </a:solidFill>
                  <a:latin typeface="微软雅黑" panose="020B0503020204020204" pitchFamily="34" charset="-122"/>
                </a:rPr>
                <a:t>共性薄弱点：</a:t>
              </a:r>
              <a:r>
                <a:rPr lang="en-US" altLang="zh-CN" sz="1500" dirty="0">
                  <a:solidFill>
                    <a:srgbClr val="FF0000"/>
                  </a:solidFill>
                  <a:latin typeface="微软雅黑" panose="020B0503020204020204" pitchFamily="34" charset="-122"/>
                </a:rPr>
                <a:t>8.1</a:t>
              </a:r>
              <a:r>
                <a:rPr lang="zh-CN" altLang="en-US" sz="1500" dirty="0">
                  <a:solidFill>
                    <a:srgbClr val="FF0000"/>
                  </a:solidFill>
                  <a:latin typeface="微软雅黑" panose="020B0503020204020204" pitchFamily="34" charset="-122"/>
                </a:rPr>
                <a:t>、</a:t>
              </a:r>
              <a:r>
                <a:rPr lang="en-US" altLang="zh-CN" sz="1500" dirty="0">
                  <a:solidFill>
                    <a:srgbClr val="FF0000"/>
                  </a:solidFill>
                  <a:latin typeface="微软雅黑" panose="020B0503020204020204" pitchFamily="34" charset="-122"/>
                </a:rPr>
                <a:t>8.3</a:t>
              </a:r>
              <a:endParaRPr lang="en-US" altLang="zh-CN" sz="1500" dirty="0">
                <a:solidFill>
                  <a:srgbClr val="FF0000"/>
                </a:solidFill>
                <a:latin typeface="微软雅黑" panose="020B0503020204020204" pitchFamily="34" charset="-122"/>
              </a:endParaRPr>
            </a:p>
            <a:p>
              <a:pPr defTabSz="913765" eaLnBrk="0" fontAlgn="base" hangingPunct="0">
                <a:spcBef>
                  <a:spcPct val="0"/>
                </a:spcBef>
                <a:spcAft>
                  <a:spcPct val="0"/>
                </a:spcAft>
              </a:pPr>
              <a:r>
                <a:rPr lang="en-US" altLang="zh-CN" sz="1300" dirty="0">
                  <a:solidFill>
                    <a:srgbClr val="000000"/>
                  </a:solidFill>
                  <a:latin typeface="微软雅黑" panose="020B0503020204020204" pitchFamily="34" charset="-122"/>
                </a:rPr>
                <a:t>8.1</a:t>
              </a:r>
              <a:r>
                <a:rPr lang="zh-CN" altLang="en-US" sz="1300" dirty="0">
                  <a:solidFill>
                    <a:srgbClr val="000000"/>
                  </a:solidFill>
                  <a:latin typeface="微软雅黑" panose="020B0503020204020204" pitchFamily="34" charset="-122"/>
                </a:rPr>
                <a:t>、幂的运算</a:t>
              </a:r>
              <a:endParaRPr lang="en-US" altLang="zh-CN" sz="1300" dirty="0">
                <a:solidFill>
                  <a:srgbClr val="000000"/>
                </a:solidFill>
                <a:latin typeface="微软雅黑" panose="020B0503020204020204" pitchFamily="34" charset="-122"/>
              </a:endParaRPr>
            </a:p>
            <a:p>
              <a:pPr defTabSz="913765" eaLnBrk="0" fontAlgn="base" hangingPunct="0">
                <a:spcBef>
                  <a:spcPct val="0"/>
                </a:spcBef>
                <a:spcAft>
                  <a:spcPct val="0"/>
                </a:spcAft>
              </a:pPr>
              <a:r>
                <a:rPr lang="en-US" altLang="zh-CN" sz="1300" dirty="0">
                  <a:solidFill>
                    <a:srgbClr val="000000"/>
                  </a:solidFill>
                  <a:latin typeface="微软雅黑" panose="020B0503020204020204" pitchFamily="34" charset="-122"/>
                </a:rPr>
                <a:t>8.3</a:t>
              </a:r>
              <a:r>
                <a:rPr lang="zh-CN" altLang="en-US" sz="1300" dirty="0">
                  <a:solidFill>
                    <a:srgbClr val="000000"/>
                  </a:solidFill>
                  <a:latin typeface="微软雅黑" panose="020B0503020204020204" pitchFamily="34" charset="-122"/>
                </a:rPr>
                <a:t>、完全平方公式与平方差公式</a:t>
              </a:r>
              <a:endParaRPr lang="en-US" altLang="zh-CN" sz="1300" dirty="0">
                <a:solidFill>
                  <a:srgbClr val="000000"/>
                </a:solidFill>
                <a:latin typeface="微软雅黑" panose="020B0503020204020204" pitchFamily="34" charset="-122"/>
              </a:endParaRPr>
            </a:p>
          </p:txBody>
        </p:sp>
        <p:sp>
          <p:nvSpPr>
            <p:cNvPr id="34" name="文本框 40"/>
            <p:cNvSpPr txBox="1"/>
            <p:nvPr/>
          </p:nvSpPr>
          <p:spPr>
            <a:xfrm>
              <a:off x="6431387" y="4870328"/>
              <a:ext cx="2557236" cy="727296"/>
            </a:xfrm>
            <a:prstGeom prst="rect">
              <a:avLst/>
            </a:prstGeom>
            <a:noFill/>
          </p:spPr>
          <p:txBody>
            <a:bodyPr wrap="square" lIns="95422" tIns="47711" rIns="95422" bIns="47711" rtlCol="0">
              <a:spAutoFit/>
            </a:bodyPr>
            <a:lstStyle/>
            <a:p>
              <a:pPr defTabSz="913765" eaLnBrk="0" fontAlgn="base" hangingPunct="0">
                <a:spcBef>
                  <a:spcPct val="0"/>
                </a:spcBef>
                <a:spcAft>
                  <a:spcPct val="0"/>
                </a:spcAft>
              </a:pPr>
              <a:r>
                <a:rPr lang="zh-CN" altLang="en-US" sz="1500" dirty="0">
                  <a:solidFill>
                    <a:srgbClr val="FF0000"/>
                  </a:solidFill>
                  <a:latin typeface="微软雅黑" panose="020B0503020204020204" pitchFamily="34" charset="-122"/>
                </a:rPr>
                <a:t>个性薄弱点：</a:t>
              </a:r>
              <a:r>
                <a:rPr lang="en-US" altLang="zh-CN" sz="1500" dirty="0">
                  <a:solidFill>
                    <a:srgbClr val="FF0000"/>
                  </a:solidFill>
                  <a:latin typeface="微软雅黑" panose="020B0503020204020204" pitchFamily="34" charset="-122"/>
                </a:rPr>
                <a:t>8.2</a:t>
              </a:r>
              <a:r>
                <a:rPr lang="zh-CN" altLang="en-US" sz="1500" dirty="0">
                  <a:solidFill>
                    <a:srgbClr val="FF0000"/>
                  </a:solidFill>
                  <a:latin typeface="微软雅黑" panose="020B0503020204020204" pitchFamily="34" charset="-122"/>
                </a:rPr>
                <a:t>、</a:t>
              </a:r>
              <a:r>
                <a:rPr lang="en-US" altLang="zh-CN" sz="1500" dirty="0">
                  <a:solidFill>
                    <a:srgbClr val="FF0000"/>
                  </a:solidFill>
                  <a:latin typeface="微软雅黑" panose="020B0503020204020204" pitchFamily="34" charset="-122"/>
                </a:rPr>
                <a:t>8.4</a:t>
              </a:r>
              <a:endParaRPr lang="en-US" altLang="zh-CN" sz="1500" dirty="0">
                <a:solidFill>
                  <a:srgbClr val="FF0000"/>
                </a:solidFill>
                <a:latin typeface="微软雅黑" panose="020B0503020204020204" pitchFamily="34" charset="-122"/>
              </a:endParaRPr>
            </a:p>
            <a:p>
              <a:pPr defTabSz="913765" eaLnBrk="0" fontAlgn="base" hangingPunct="0">
                <a:spcBef>
                  <a:spcPct val="0"/>
                </a:spcBef>
                <a:spcAft>
                  <a:spcPct val="0"/>
                </a:spcAft>
              </a:pPr>
              <a:r>
                <a:rPr lang="en-US" altLang="zh-CN" sz="1300" dirty="0">
                  <a:solidFill>
                    <a:srgbClr val="000000"/>
                  </a:solidFill>
                  <a:latin typeface="微软雅黑" panose="020B0503020204020204" pitchFamily="34" charset="-122"/>
                </a:rPr>
                <a:t>8.2</a:t>
              </a:r>
              <a:r>
                <a:rPr lang="zh-CN" altLang="en-US" sz="1300" dirty="0">
                  <a:solidFill>
                    <a:srgbClr val="000000"/>
                  </a:solidFill>
                  <a:latin typeface="微软雅黑" panose="020B0503020204020204" pitchFamily="34" charset="-122"/>
                </a:rPr>
                <a:t>、整式乘法</a:t>
              </a:r>
              <a:endParaRPr lang="en-US" altLang="zh-CN" sz="1300" dirty="0">
                <a:solidFill>
                  <a:srgbClr val="000000"/>
                </a:solidFill>
                <a:latin typeface="微软雅黑" panose="020B0503020204020204" pitchFamily="34" charset="-122"/>
              </a:endParaRPr>
            </a:p>
            <a:p>
              <a:pPr defTabSz="913765" eaLnBrk="0" fontAlgn="base" hangingPunct="0">
                <a:spcBef>
                  <a:spcPct val="0"/>
                </a:spcBef>
                <a:spcAft>
                  <a:spcPct val="0"/>
                </a:spcAft>
              </a:pPr>
              <a:r>
                <a:rPr lang="en-US" altLang="zh-CN" sz="1300" dirty="0">
                  <a:solidFill>
                    <a:srgbClr val="000000"/>
                  </a:solidFill>
                  <a:latin typeface="微软雅黑" panose="020B0503020204020204" pitchFamily="34" charset="-122"/>
                </a:rPr>
                <a:t>8.4</a:t>
              </a:r>
              <a:r>
                <a:rPr lang="zh-CN" altLang="en-US" sz="1300" dirty="0">
                  <a:solidFill>
                    <a:srgbClr val="000000"/>
                  </a:solidFill>
                  <a:latin typeface="微软雅黑" panose="020B0503020204020204" pitchFamily="34" charset="-122"/>
                </a:rPr>
                <a:t>、因式分解</a:t>
              </a:r>
              <a:endParaRPr lang="en-US" altLang="zh-CN" sz="1300" dirty="0">
                <a:solidFill>
                  <a:srgbClr val="000000"/>
                </a:solidFill>
                <a:latin typeface="微软雅黑" panose="020B0503020204020204" pitchFamily="34" charset="-122"/>
              </a:endParaRPr>
            </a:p>
          </p:txBody>
        </p:sp>
      </p:grpSp>
      <p:sp>
        <p:nvSpPr>
          <p:cNvPr id="35" name="椭圆 34"/>
          <p:cNvSpPr/>
          <p:nvPr/>
        </p:nvSpPr>
        <p:spPr>
          <a:xfrm>
            <a:off x="1390825" y="2422938"/>
            <a:ext cx="432048" cy="4326814"/>
          </a:xfrm>
          <a:prstGeom prst="ellipse">
            <a:avLst/>
          </a:prstGeom>
          <a:noFill/>
          <a:ln w="28575" cap="flat" cmpd="sng" algn="ctr">
            <a:solidFill>
              <a:srgbClr val="F08E21">
                <a:lumMod val="60000"/>
                <a:lumOff val="40000"/>
              </a:srgbClr>
            </a:solidFill>
            <a:prstDash val="sysDot"/>
            <a:headEnd type="oval"/>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95000"/>
                </a:srgbClr>
              </a:solidFill>
              <a:effectLst/>
              <a:uLnTx/>
              <a:uFillTx/>
              <a:latin typeface="微软雅黑" panose="020B0503020204020204" pitchFamily="34" charset="-122"/>
            </a:endParaRPr>
          </a:p>
        </p:txBody>
      </p:sp>
      <p:sp>
        <p:nvSpPr>
          <p:cNvPr id="36" name="椭圆 35"/>
          <p:cNvSpPr/>
          <p:nvPr/>
        </p:nvSpPr>
        <p:spPr>
          <a:xfrm>
            <a:off x="3047008" y="2429272"/>
            <a:ext cx="432048" cy="4326814"/>
          </a:xfrm>
          <a:prstGeom prst="ellipse">
            <a:avLst/>
          </a:prstGeom>
          <a:noFill/>
          <a:ln w="28575" cap="flat" cmpd="sng" algn="ctr">
            <a:solidFill>
              <a:srgbClr val="F08E21">
                <a:lumMod val="60000"/>
                <a:lumOff val="40000"/>
              </a:srgbClr>
            </a:solidFill>
            <a:prstDash val="sysDot"/>
            <a:headEnd type="oval"/>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95000"/>
                </a:srgbClr>
              </a:solidFill>
              <a:effectLst/>
              <a:uLnTx/>
              <a:uFillTx/>
              <a:latin typeface="微软雅黑" panose="020B0503020204020204" pitchFamily="34" charset="-122"/>
            </a:endParaRPr>
          </a:p>
        </p:txBody>
      </p:sp>
      <p:sp>
        <p:nvSpPr>
          <p:cNvPr id="37" name="矩形 36"/>
          <p:cNvSpPr/>
          <p:nvPr/>
        </p:nvSpPr>
        <p:spPr>
          <a:xfrm>
            <a:off x="1071536" y="6762696"/>
            <a:ext cx="1082348" cy="307777"/>
          </a:xfrm>
          <a:prstGeom prst="rect">
            <a:avLst/>
          </a:prstGeom>
        </p:spPr>
        <p:txBody>
          <a:bodyPr wrap="none">
            <a:spAutoFit/>
          </a:bodyPr>
          <a:lstStyle/>
          <a:p>
            <a:pPr eaLnBrk="0" fontAlgn="base" hangingPunct="0">
              <a:spcBef>
                <a:spcPct val="0"/>
              </a:spcBef>
              <a:spcAft>
                <a:spcPct val="0"/>
              </a:spcAft>
            </a:pPr>
            <a:r>
              <a:rPr lang="zh-CN" altLang="en-US" sz="1400" dirty="0">
                <a:solidFill>
                  <a:srgbClr val="FF0000"/>
                </a:solidFill>
                <a:latin typeface="微软雅黑" panose="020B0503020204020204" pitchFamily="34" charset="-122"/>
              </a:rPr>
              <a:t>共性薄弱点</a:t>
            </a:r>
            <a:endParaRPr lang="zh-CN" altLang="en-US" sz="1400" b="1" dirty="0">
              <a:solidFill>
                <a:srgbClr val="000000"/>
              </a:solidFill>
              <a:latin typeface="微软雅黑" panose="020B0503020204020204" pitchFamily="34" charset="-122"/>
            </a:endParaRPr>
          </a:p>
        </p:txBody>
      </p:sp>
      <p:sp>
        <p:nvSpPr>
          <p:cNvPr id="38" name="矩形 37"/>
          <p:cNvSpPr/>
          <p:nvPr/>
        </p:nvSpPr>
        <p:spPr>
          <a:xfrm>
            <a:off x="2727720" y="6772993"/>
            <a:ext cx="1082348" cy="307777"/>
          </a:xfrm>
          <a:prstGeom prst="rect">
            <a:avLst/>
          </a:prstGeom>
        </p:spPr>
        <p:txBody>
          <a:bodyPr wrap="none">
            <a:spAutoFit/>
          </a:bodyPr>
          <a:lstStyle/>
          <a:p>
            <a:pPr eaLnBrk="0" fontAlgn="base" hangingPunct="0">
              <a:spcBef>
                <a:spcPct val="0"/>
              </a:spcBef>
              <a:spcAft>
                <a:spcPct val="0"/>
              </a:spcAft>
            </a:pPr>
            <a:r>
              <a:rPr lang="zh-CN" altLang="en-US" sz="1400" dirty="0">
                <a:solidFill>
                  <a:srgbClr val="FF0000"/>
                </a:solidFill>
                <a:latin typeface="微软雅黑" panose="020B0503020204020204" pitchFamily="34" charset="-122"/>
              </a:rPr>
              <a:t>共性薄弱点</a:t>
            </a:r>
            <a:endParaRPr lang="zh-CN" altLang="en-US" sz="1400" b="1" dirty="0">
              <a:solidFill>
                <a:srgbClr val="000000"/>
              </a:solidFill>
              <a:latin typeface="微软雅黑" panose="020B0503020204020204" pitchFamily="34" charset="-122"/>
            </a:endParaRPr>
          </a:p>
        </p:txBody>
      </p:sp>
      <p:sp>
        <p:nvSpPr>
          <p:cNvPr id="39" name="标题 2"/>
          <p:cNvSpPr txBox="1"/>
          <p:nvPr/>
        </p:nvSpPr>
        <p:spPr>
          <a:xfrm>
            <a:off x="429892" y="385622"/>
            <a:ext cx="7115675" cy="757731"/>
          </a:xfrm>
          <a:prstGeom prst="rect">
            <a:avLst/>
          </a:prstGeom>
          <a:noFill/>
          <a:ln>
            <a:noFill/>
          </a:ln>
        </p:spPr>
        <p:txBody>
          <a:bodyPr lIns="95465" tIns="47732" rIns="95465" bIns="47732"/>
          <a:lstStyle>
            <a:lvl1pPr algn="ctr" rtl="0" eaLnBrk="0" fontAlgn="base" hangingPunct="0">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200">
                <a:solidFill>
                  <a:schemeClr val="tx2"/>
                </a:solidFill>
                <a:latin typeface="方正大黑简体" pitchFamily="2" charset="-122"/>
                <a:ea typeface="方正大黑简体" pitchFamily="2" charset="-122"/>
              </a:defRPr>
            </a:lvl2pPr>
            <a:lvl3pPr algn="l" rtl="0" eaLnBrk="0" fontAlgn="base" hangingPunct="0">
              <a:spcBef>
                <a:spcPct val="0"/>
              </a:spcBef>
              <a:spcAft>
                <a:spcPct val="0"/>
              </a:spcAft>
              <a:defRPr sz="3200">
                <a:solidFill>
                  <a:schemeClr val="tx2"/>
                </a:solidFill>
                <a:latin typeface="方正大黑简体" pitchFamily="2" charset="-122"/>
                <a:ea typeface="方正大黑简体" pitchFamily="2" charset="-122"/>
              </a:defRPr>
            </a:lvl3pPr>
            <a:lvl4pPr algn="l" rtl="0" eaLnBrk="0" fontAlgn="base" hangingPunct="0">
              <a:spcBef>
                <a:spcPct val="0"/>
              </a:spcBef>
              <a:spcAft>
                <a:spcPct val="0"/>
              </a:spcAft>
              <a:defRPr sz="3200">
                <a:solidFill>
                  <a:schemeClr val="tx2"/>
                </a:solidFill>
                <a:latin typeface="方正大黑简体" pitchFamily="2" charset="-122"/>
                <a:ea typeface="方正大黑简体" pitchFamily="2" charset="-122"/>
              </a:defRPr>
            </a:lvl4pPr>
            <a:lvl5pPr algn="l" rtl="0" eaLnBrk="0" fontAlgn="base" hangingPunct="0">
              <a:spcBef>
                <a:spcPct val="0"/>
              </a:spcBef>
              <a:spcAft>
                <a:spcPct val="0"/>
              </a:spcAft>
              <a:defRPr sz="3200">
                <a:solidFill>
                  <a:schemeClr val="tx2"/>
                </a:solidFill>
                <a:latin typeface="方正大黑简体" pitchFamily="2" charset="-122"/>
                <a:ea typeface="方正大黑简体"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kumimoji="1" lang="zh-CN" altLang="en-US" sz="2400" dirty="0">
                <a:solidFill>
                  <a:srgbClr val="2A62AD"/>
                </a:solidFill>
                <a:latin typeface="微软雅黑" panose="020B0503020204020204" pitchFamily="34" charset="-122"/>
                <a:ea typeface="微软雅黑" panose="020B0503020204020204" pitchFamily="34" charset="-122"/>
              </a:rPr>
              <a:t>数据分析 </a:t>
            </a:r>
            <a:r>
              <a:rPr kumimoji="1" lang="en-US" altLang="zh-CN" sz="2400" dirty="0">
                <a:solidFill>
                  <a:srgbClr val="2A62AD"/>
                </a:solidFill>
                <a:latin typeface="微软雅黑" panose="020B0503020204020204" pitchFamily="34" charset="-122"/>
                <a:ea typeface="微软雅黑" panose="020B0503020204020204" pitchFamily="34" charset="-122"/>
              </a:rPr>
              <a:t>– </a:t>
            </a:r>
            <a:r>
              <a:rPr kumimoji="1" lang="zh-CN" altLang="en-US" sz="2400" dirty="0">
                <a:solidFill>
                  <a:srgbClr val="2A62AD"/>
                </a:solidFill>
                <a:latin typeface="微软雅黑" panose="020B0503020204020204" pitchFamily="34" charset="-122"/>
                <a:ea typeface="微软雅黑" panose="020B0503020204020204" pitchFamily="34" charset="-122"/>
              </a:rPr>
              <a:t>学科详情（教师）</a:t>
            </a:r>
            <a:endParaRPr kumimoji="1" lang="zh-CN" altLang="en-US" sz="2400" dirty="0">
              <a:solidFill>
                <a:srgbClr val="2A62A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108364" y="3049408"/>
            <a:ext cx="5890975" cy="1735326"/>
          </a:xfrm>
          <a:prstGeom prst="rect">
            <a:avLst/>
          </a:prstGeom>
        </p:spPr>
      </p:pic>
      <p:pic>
        <p:nvPicPr>
          <p:cNvPr id="5" name="图片 4"/>
          <p:cNvPicPr>
            <a:picLocks noChangeAspect="1"/>
          </p:cNvPicPr>
          <p:nvPr/>
        </p:nvPicPr>
        <p:blipFill>
          <a:blip r:embed="rId2" cstate="print"/>
          <a:stretch>
            <a:fillRect/>
          </a:stretch>
        </p:blipFill>
        <p:spPr>
          <a:xfrm>
            <a:off x="108366" y="4985382"/>
            <a:ext cx="5859635" cy="1686087"/>
          </a:xfrm>
          <a:prstGeom prst="rect">
            <a:avLst/>
          </a:prstGeom>
        </p:spPr>
      </p:pic>
      <p:sp>
        <p:nvSpPr>
          <p:cNvPr id="6" name="椭圆 5"/>
          <p:cNvSpPr/>
          <p:nvPr/>
        </p:nvSpPr>
        <p:spPr>
          <a:xfrm>
            <a:off x="151095" y="3917071"/>
            <a:ext cx="188000" cy="188000"/>
          </a:xfrm>
          <a:prstGeom prst="ellipse">
            <a:avLst/>
          </a:prstGeom>
          <a:gradFill flip="none" rotWithShape="1">
            <a:gsLst>
              <a:gs pos="0">
                <a:srgbClr val="D71E00"/>
              </a:gs>
              <a:gs pos="97000">
                <a:srgbClr val="A71400"/>
              </a:gs>
            </a:gsLst>
            <a:lin ang="5400000" scaled="0"/>
            <a:tileRect/>
          </a:gradFill>
          <a:ln>
            <a:noFill/>
          </a:ln>
          <a:effectLst>
            <a:outerShdw blurRad="254000" dist="635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465" tIns="47732" rIns="95465" bIns="47732" rtlCol="0" anchor="ct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6661540" y="2453707"/>
            <a:ext cx="3094230" cy="358006"/>
          </a:xfrm>
          <a:prstGeom prst="rect">
            <a:avLst/>
          </a:prstGeom>
          <a:noFill/>
        </p:spPr>
        <p:txBody>
          <a:bodyPr wrap="none" lIns="95465" tIns="47732" rIns="95465" bIns="47732" rtlCol="0">
            <a:spAutoFit/>
          </a:bodyPr>
          <a:lstStyle/>
          <a:p>
            <a:r>
              <a:rPr lang="zh-CN" altLang="en-US" sz="1700" dirty="0">
                <a:latin typeface="微软雅黑" panose="020B0503020204020204" pitchFamily="34" charset="-122"/>
                <a:ea typeface="微软雅黑" panose="020B0503020204020204" pitchFamily="34" charset="-122"/>
              </a:rPr>
              <a:t>姓名：刘大成  学号：</a:t>
            </a:r>
            <a:r>
              <a:rPr lang="en-US" altLang="zh-CN" sz="1700" dirty="0">
                <a:latin typeface="微软雅黑" panose="020B0503020204020204" pitchFamily="34" charset="-122"/>
                <a:ea typeface="微软雅黑" panose="020B0503020204020204" pitchFamily="34" charset="-122"/>
              </a:rPr>
              <a:t>121302</a:t>
            </a:r>
            <a:endParaRPr lang="zh-CN" altLang="en-US" sz="1700" dirty="0">
              <a:latin typeface="微软雅黑" panose="020B0503020204020204" pitchFamily="34" charset="-122"/>
              <a:ea typeface="微软雅黑" panose="020B0503020204020204" pitchFamily="34" charset="-122"/>
            </a:endParaRPr>
          </a:p>
        </p:txBody>
      </p:sp>
      <p:sp>
        <p:nvSpPr>
          <p:cNvPr id="8" name="椭圆 7"/>
          <p:cNvSpPr/>
          <p:nvPr/>
        </p:nvSpPr>
        <p:spPr>
          <a:xfrm>
            <a:off x="907316" y="3917071"/>
            <a:ext cx="188000" cy="188000"/>
          </a:xfrm>
          <a:prstGeom prst="ellipse">
            <a:avLst/>
          </a:prstGeom>
          <a:gradFill flip="none" rotWithShape="1">
            <a:gsLst>
              <a:gs pos="0">
                <a:srgbClr val="D71E00"/>
              </a:gs>
              <a:gs pos="97000">
                <a:srgbClr val="A71400"/>
              </a:gs>
            </a:gsLst>
            <a:lin ang="5400000" scaled="0"/>
            <a:tileRect/>
          </a:gradFill>
          <a:ln>
            <a:noFill/>
          </a:ln>
          <a:effectLst>
            <a:outerShdw blurRad="254000" dist="635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465" tIns="47732" rIns="95465" bIns="47732" rtlCol="0" anchor="ct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9" name="椭圆 8"/>
          <p:cNvSpPr/>
          <p:nvPr/>
        </p:nvSpPr>
        <p:spPr>
          <a:xfrm>
            <a:off x="2423666" y="3793243"/>
            <a:ext cx="188000" cy="188000"/>
          </a:xfrm>
          <a:prstGeom prst="ellipse">
            <a:avLst/>
          </a:prstGeom>
          <a:gradFill flip="none" rotWithShape="1">
            <a:gsLst>
              <a:gs pos="0">
                <a:srgbClr val="D71E00"/>
              </a:gs>
              <a:gs pos="97000">
                <a:srgbClr val="A71400"/>
              </a:gs>
            </a:gsLst>
            <a:lin ang="5400000" scaled="0"/>
            <a:tileRect/>
          </a:gradFill>
          <a:ln>
            <a:noFill/>
          </a:ln>
          <a:effectLst>
            <a:outerShdw blurRad="254000" dist="635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465" tIns="47732" rIns="95465" bIns="47732" rtlCol="0" anchor="ct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10" name="椭圆 9"/>
          <p:cNvSpPr/>
          <p:nvPr/>
        </p:nvSpPr>
        <p:spPr>
          <a:xfrm>
            <a:off x="3929959" y="3940370"/>
            <a:ext cx="188000" cy="188000"/>
          </a:xfrm>
          <a:prstGeom prst="ellipse">
            <a:avLst/>
          </a:prstGeom>
          <a:gradFill flip="none" rotWithShape="1">
            <a:gsLst>
              <a:gs pos="0">
                <a:srgbClr val="D71E00"/>
              </a:gs>
              <a:gs pos="97000">
                <a:srgbClr val="A71400"/>
              </a:gs>
            </a:gsLst>
            <a:lin ang="5400000" scaled="0"/>
            <a:tileRect/>
          </a:gradFill>
          <a:ln>
            <a:noFill/>
          </a:ln>
          <a:effectLst>
            <a:outerShdw blurRad="254000" dist="635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465" tIns="47732" rIns="95465" bIns="47732" rtlCol="0" anchor="ct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11" name="椭圆 10"/>
          <p:cNvSpPr/>
          <p:nvPr/>
        </p:nvSpPr>
        <p:spPr>
          <a:xfrm>
            <a:off x="4696238" y="3933880"/>
            <a:ext cx="188000" cy="188000"/>
          </a:xfrm>
          <a:prstGeom prst="ellipse">
            <a:avLst/>
          </a:prstGeom>
          <a:gradFill flip="none" rotWithShape="1">
            <a:gsLst>
              <a:gs pos="0">
                <a:srgbClr val="D71E00"/>
              </a:gs>
              <a:gs pos="97000">
                <a:srgbClr val="A71400"/>
              </a:gs>
            </a:gsLst>
            <a:lin ang="5400000" scaled="0"/>
            <a:tileRect/>
          </a:gradFill>
          <a:ln>
            <a:noFill/>
          </a:ln>
          <a:effectLst>
            <a:outerShdw blurRad="254000" dist="635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465" tIns="47732" rIns="95465" bIns="47732" rtlCol="0" anchor="ct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7559" y="3540452"/>
            <a:ext cx="343477" cy="388784"/>
          </a:xfrm>
          <a:prstGeom prst="rect">
            <a:avLst/>
          </a:prstGeom>
          <a:noFill/>
        </p:spPr>
        <p:txBody>
          <a:bodyPr wrap="none" lIns="95465" tIns="47732" rIns="95465" bIns="47732"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1</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11580" y="3557724"/>
            <a:ext cx="343477" cy="388784"/>
          </a:xfrm>
          <a:prstGeom prst="rect">
            <a:avLst/>
          </a:prstGeom>
          <a:noFill/>
        </p:spPr>
        <p:txBody>
          <a:bodyPr wrap="none" lIns="95465" tIns="47732" rIns="95465" bIns="47732"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3</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338916" y="3445855"/>
            <a:ext cx="343477" cy="388784"/>
          </a:xfrm>
          <a:prstGeom prst="rect">
            <a:avLst/>
          </a:prstGeom>
          <a:noFill/>
        </p:spPr>
        <p:txBody>
          <a:bodyPr wrap="none" lIns="95465" tIns="47732" rIns="95465" bIns="47732"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7</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759720" y="3578124"/>
            <a:ext cx="494159" cy="388784"/>
          </a:xfrm>
          <a:prstGeom prst="rect">
            <a:avLst/>
          </a:prstGeom>
          <a:noFill/>
        </p:spPr>
        <p:txBody>
          <a:bodyPr wrap="none" lIns="95465" tIns="47732" rIns="95465" bIns="47732"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11</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525998" y="3563778"/>
            <a:ext cx="494159" cy="388784"/>
          </a:xfrm>
          <a:prstGeom prst="rect">
            <a:avLst/>
          </a:prstGeom>
          <a:noFill/>
        </p:spPr>
        <p:txBody>
          <a:bodyPr wrap="none" lIns="95465" tIns="47732" rIns="95465" bIns="47732"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13</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7" name="椭圆 16"/>
          <p:cNvSpPr/>
          <p:nvPr/>
        </p:nvSpPr>
        <p:spPr>
          <a:xfrm>
            <a:off x="219324" y="5789580"/>
            <a:ext cx="188000" cy="188000"/>
          </a:xfrm>
          <a:prstGeom prst="ellipse">
            <a:avLst/>
          </a:prstGeom>
          <a:solidFill>
            <a:srgbClr val="00CC00"/>
          </a:solidFill>
          <a:ln>
            <a:noFill/>
          </a:ln>
          <a:effectLst>
            <a:outerShdw blurRad="254000" dist="635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465" tIns="47732" rIns="95465" bIns="47732" rtlCol="0" anchor="ct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18" name="椭圆 17"/>
          <p:cNvSpPr/>
          <p:nvPr/>
        </p:nvSpPr>
        <p:spPr>
          <a:xfrm>
            <a:off x="592762" y="5770199"/>
            <a:ext cx="188000" cy="188000"/>
          </a:xfrm>
          <a:prstGeom prst="ellipse">
            <a:avLst/>
          </a:prstGeom>
          <a:solidFill>
            <a:srgbClr val="00CC00"/>
          </a:solidFill>
          <a:ln>
            <a:noFill/>
          </a:ln>
          <a:effectLst>
            <a:outerShdw blurRad="254000" dist="635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465" tIns="47732" rIns="95465" bIns="47732" rtlCol="0" anchor="ct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19" name="椭圆 18"/>
          <p:cNvSpPr/>
          <p:nvPr/>
        </p:nvSpPr>
        <p:spPr>
          <a:xfrm>
            <a:off x="948623" y="5796857"/>
            <a:ext cx="188000" cy="188000"/>
          </a:xfrm>
          <a:prstGeom prst="ellipse">
            <a:avLst/>
          </a:prstGeom>
          <a:solidFill>
            <a:srgbClr val="00CC00"/>
          </a:solidFill>
          <a:ln>
            <a:noFill/>
          </a:ln>
          <a:effectLst>
            <a:outerShdw blurRad="254000" dist="635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465" tIns="47732" rIns="95465" bIns="47732" rtlCol="0" anchor="ct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20" name="椭圆 19"/>
          <p:cNvSpPr/>
          <p:nvPr/>
        </p:nvSpPr>
        <p:spPr>
          <a:xfrm>
            <a:off x="2435491" y="5734414"/>
            <a:ext cx="188000" cy="188000"/>
          </a:xfrm>
          <a:prstGeom prst="ellipse">
            <a:avLst/>
          </a:prstGeom>
          <a:solidFill>
            <a:srgbClr val="00CC00"/>
          </a:solidFill>
          <a:ln>
            <a:noFill/>
          </a:ln>
          <a:effectLst>
            <a:outerShdw blurRad="254000" dist="635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465" tIns="47732" rIns="95465" bIns="47732" rtlCol="0" anchor="ct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49663" y="5456891"/>
            <a:ext cx="343477" cy="388784"/>
          </a:xfrm>
          <a:prstGeom prst="rect">
            <a:avLst/>
          </a:prstGeom>
          <a:noFill/>
        </p:spPr>
        <p:txBody>
          <a:bodyPr wrap="none" lIns="95465" tIns="47732" rIns="95465" bIns="47732" rtlCol="0">
            <a:spAutoFit/>
          </a:bodyPr>
          <a:lstStyle/>
          <a:p>
            <a:r>
              <a:rPr lang="en-US" altLang="zh-CN" b="1" dirty="0">
                <a:solidFill>
                  <a:srgbClr val="00B050"/>
                </a:solidFill>
                <a:latin typeface="微软雅黑" panose="020B0503020204020204" pitchFamily="34" charset="-122"/>
                <a:ea typeface="微软雅黑" panose="020B0503020204020204" pitchFamily="34" charset="-122"/>
              </a:rPr>
              <a:t>1</a:t>
            </a:r>
            <a:endParaRPr lang="zh-CN" altLang="en-US" b="1" dirty="0">
              <a:solidFill>
                <a:srgbClr val="00B05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33133" y="5442672"/>
            <a:ext cx="343477" cy="388784"/>
          </a:xfrm>
          <a:prstGeom prst="rect">
            <a:avLst/>
          </a:prstGeom>
          <a:noFill/>
        </p:spPr>
        <p:txBody>
          <a:bodyPr wrap="none" lIns="95465" tIns="47732" rIns="95465" bIns="47732" rtlCol="0">
            <a:spAutoFit/>
          </a:bodyPr>
          <a:lstStyle/>
          <a:p>
            <a:r>
              <a:rPr lang="en-US" altLang="zh-CN" b="1" dirty="0">
                <a:solidFill>
                  <a:srgbClr val="00B050"/>
                </a:solidFill>
                <a:latin typeface="微软雅黑" panose="020B0503020204020204" pitchFamily="34" charset="-122"/>
                <a:ea typeface="微软雅黑" panose="020B0503020204020204" pitchFamily="34" charset="-122"/>
              </a:rPr>
              <a:t>2</a:t>
            </a:r>
            <a:endParaRPr lang="zh-CN" altLang="en-US" b="1" dirty="0">
              <a:solidFill>
                <a:srgbClr val="00B05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89512" y="5442672"/>
            <a:ext cx="343477" cy="388784"/>
          </a:xfrm>
          <a:prstGeom prst="rect">
            <a:avLst/>
          </a:prstGeom>
          <a:noFill/>
        </p:spPr>
        <p:txBody>
          <a:bodyPr wrap="none" lIns="95465" tIns="47732" rIns="95465" bIns="47732" rtlCol="0">
            <a:spAutoFit/>
          </a:bodyPr>
          <a:lstStyle/>
          <a:p>
            <a:r>
              <a:rPr lang="en-US" altLang="zh-CN" b="1" dirty="0">
                <a:solidFill>
                  <a:srgbClr val="00B050"/>
                </a:solidFill>
                <a:latin typeface="微软雅黑" panose="020B0503020204020204" pitchFamily="34" charset="-122"/>
                <a:ea typeface="微软雅黑" panose="020B0503020204020204" pitchFamily="34" charset="-122"/>
              </a:rPr>
              <a:t>3</a:t>
            </a:r>
            <a:endParaRPr lang="zh-CN" altLang="en-US" b="1" dirty="0">
              <a:solidFill>
                <a:srgbClr val="00B050"/>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314921" y="5384458"/>
            <a:ext cx="343477" cy="388784"/>
          </a:xfrm>
          <a:prstGeom prst="rect">
            <a:avLst/>
          </a:prstGeom>
          <a:noFill/>
        </p:spPr>
        <p:txBody>
          <a:bodyPr wrap="none" lIns="95465" tIns="47732" rIns="95465" bIns="47732" rtlCol="0">
            <a:spAutoFit/>
          </a:bodyPr>
          <a:lstStyle/>
          <a:p>
            <a:r>
              <a:rPr lang="en-US" altLang="zh-CN" b="1" dirty="0">
                <a:solidFill>
                  <a:srgbClr val="00B050"/>
                </a:solidFill>
                <a:latin typeface="微软雅黑" panose="020B0503020204020204" pitchFamily="34" charset="-122"/>
                <a:ea typeface="微软雅黑" panose="020B0503020204020204" pitchFamily="34" charset="-122"/>
              </a:rPr>
              <a:t>7</a:t>
            </a:r>
            <a:endParaRPr lang="zh-CN" altLang="en-US" b="1" dirty="0">
              <a:solidFill>
                <a:srgbClr val="00B05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683490" y="4605731"/>
            <a:ext cx="3094230" cy="358006"/>
          </a:xfrm>
          <a:prstGeom prst="rect">
            <a:avLst/>
          </a:prstGeom>
          <a:noFill/>
        </p:spPr>
        <p:txBody>
          <a:bodyPr wrap="none" lIns="95465" tIns="47732" rIns="95465" bIns="47732" rtlCol="0">
            <a:spAutoFit/>
          </a:bodyPr>
          <a:lstStyle/>
          <a:p>
            <a:r>
              <a:rPr lang="zh-CN" altLang="en-US" sz="1700" dirty="0">
                <a:latin typeface="微软雅黑" panose="020B0503020204020204" pitchFamily="34" charset="-122"/>
                <a:ea typeface="微软雅黑" panose="020B0503020204020204" pitchFamily="34" charset="-122"/>
              </a:rPr>
              <a:t>姓名：吴宏川  学号：</a:t>
            </a:r>
            <a:r>
              <a:rPr lang="en-US" altLang="zh-CN" sz="1700" dirty="0">
                <a:latin typeface="微软雅黑" panose="020B0503020204020204" pitchFamily="34" charset="-122"/>
                <a:ea typeface="微软雅黑" panose="020B0503020204020204" pitchFamily="34" charset="-122"/>
              </a:rPr>
              <a:t>121301</a:t>
            </a:r>
            <a:endParaRPr lang="zh-CN" altLang="en-US" sz="1700" dirty="0">
              <a:latin typeface="微软雅黑" panose="020B0503020204020204" pitchFamily="34" charset="-122"/>
              <a:ea typeface="微软雅黑" panose="020B0503020204020204" pitchFamily="34" charset="-122"/>
            </a:endParaRPr>
          </a:p>
        </p:txBody>
      </p:sp>
      <p:sp>
        <p:nvSpPr>
          <p:cNvPr id="26" name="矩形 25"/>
          <p:cNvSpPr/>
          <p:nvPr/>
        </p:nvSpPr>
        <p:spPr>
          <a:xfrm>
            <a:off x="64249" y="2066118"/>
            <a:ext cx="5518294" cy="588839"/>
          </a:xfrm>
          <a:prstGeom prst="rect">
            <a:avLst/>
          </a:prstGeom>
        </p:spPr>
        <p:txBody>
          <a:bodyPr wrap="square" lIns="95465" tIns="47732" rIns="95465" bIns="47732">
            <a:spAutoFit/>
          </a:bodyPr>
          <a:lstStyle/>
          <a:p>
            <a:pPr algn="ctr"/>
            <a:r>
              <a:rPr lang="zh-CN" altLang="en-US" sz="1600" dirty="0">
                <a:latin typeface="微软雅黑" panose="020B0503020204020204" pitchFamily="34" charset="-122"/>
                <a:ea typeface="微软雅黑" panose="020B0503020204020204" pitchFamily="34" charset="-122"/>
              </a:rPr>
              <a:t>根据合肥一中</a:t>
            </a:r>
            <a:r>
              <a:rPr lang="en-US" altLang="zh-CN" sz="1600" dirty="0">
                <a:latin typeface="微软雅黑" panose="020B0503020204020204" pitchFamily="34" charset="-122"/>
                <a:ea typeface="微软雅黑" panose="020B0503020204020204" pitchFamily="34" charset="-122"/>
              </a:rPr>
              <a:t>2013</a:t>
            </a:r>
            <a:r>
              <a:rPr lang="zh-CN" altLang="en-US" sz="1600" dirty="0">
                <a:latin typeface="微软雅黑" panose="020B0503020204020204" pitchFamily="34" charset="-122"/>
                <a:ea typeface="微软雅黑" panose="020B0503020204020204" pitchFamily="34" charset="-122"/>
              </a:rPr>
              <a:t>级 </a:t>
            </a:r>
            <a:r>
              <a:rPr lang="en-US" altLang="zh-CN" sz="1600" dirty="0">
                <a:latin typeface="微软雅黑" panose="020B0503020204020204" pitchFamily="34" charset="-122"/>
                <a:ea typeface="微软雅黑" panose="020B0503020204020204" pitchFamily="34" charset="-122"/>
              </a:rPr>
              <a:t>2015</a:t>
            </a:r>
            <a:r>
              <a:rPr lang="zh-CN" altLang="en-US" sz="1600" dirty="0">
                <a:latin typeface="微软雅黑" panose="020B0503020204020204" pitchFamily="34" charset="-122"/>
                <a:ea typeface="微软雅黑" panose="020B0503020204020204" pitchFamily="34" charset="-122"/>
              </a:rPr>
              <a:t>年下半学期</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第</a:t>
            </a:r>
            <a:r>
              <a:rPr lang="en-US" altLang="zh-CN" sz="1600" dirty="0">
                <a:latin typeface="微软雅黑" panose="020B0503020204020204" pitchFamily="34" charset="-122"/>
                <a:ea typeface="微软雅黑" panose="020B0503020204020204" pitchFamily="34" charset="-122"/>
              </a:rPr>
              <a:t>7-13</a:t>
            </a:r>
            <a:r>
              <a:rPr lang="zh-CN" altLang="en-US" sz="1600" dirty="0">
                <a:latin typeface="微软雅黑" panose="020B0503020204020204" pitchFamily="34" charset="-122"/>
                <a:ea typeface="微软雅黑" panose="020B0503020204020204" pitchFamily="34" charset="-122"/>
              </a:rPr>
              <a:t>周考及自主答题诊断分析薄弱点</a:t>
            </a:r>
            <a:endParaRPr lang="zh-CN" altLang="en-US" sz="1600" dirty="0">
              <a:latin typeface="微软雅黑" panose="020B0503020204020204" pitchFamily="34" charset="-122"/>
              <a:ea typeface="微软雅黑" panose="020B0503020204020204" pitchFamily="34" charset="-122"/>
            </a:endParaRPr>
          </a:p>
        </p:txBody>
      </p:sp>
      <p:sp>
        <p:nvSpPr>
          <p:cNvPr id="27" name="矩形 26"/>
          <p:cNvSpPr/>
          <p:nvPr/>
        </p:nvSpPr>
        <p:spPr>
          <a:xfrm>
            <a:off x="313324" y="1184489"/>
            <a:ext cx="10922712" cy="711949"/>
          </a:xfrm>
          <a:prstGeom prst="rect">
            <a:avLst/>
          </a:prstGeom>
        </p:spPr>
        <p:txBody>
          <a:bodyPr wrap="square" lIns="95465" tIns="47732" rIns="95465" bIns="47732">
            <a:spAutoFit/>
          </a:bodyPr>
          <a:lstStyle/>
          <a:p>
            <a:r>
              <a:rPr lang="zh-CN" altLang="en-US" sz="2000" b="0" dirty="0">
                <a:latin typeface="+mn-ea"/>
                <a:ea typeface="+mn-ea"/>
              </a:rPr>
              <a:t>       考试成绩相近，甚至错了同一道题的两个学生，通过数据分析会发现他们知识点掌握的情况差异很大。</a:t>
            </a:r>
            <a:endParaRPr lang="zh-CN" altLang="en-US" sz="2000" b="0" dirty="0">
              <a:latin typeface="+mn-ea"/>
              <a:ea typeface="+mn-ea"/>
            </a:endParaRPr>
          </a:p>
        </p:txBody>
      </p:sp>
      <p:sp>
        <p:nvSpPr>
          <p:cNvPr id="28" name="椭圆 27"/>
          <p:cNvSpPr/>
          <p:nvPr/>
        </p:nvSpPr>
        <p:spPr>
          <a:xfrm>
            <a:off x="3158505" y="5761531"/>
            <a:ext cx="188000" cy="188000"/>
          </a:xfrm>
          <a:prstGeom prst="ellipse">
            <a:avLst/>
          </a:prstGeom>
          <a:solidFill>
            <a:srgbClr val="00CC00"/>
          </a:solidFill>
          <a:ln>
            <a:noFill/>
          </a:ln>
          <a:effectLst>
            <a:outerShdw blurRad="254000" dist="635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5465" tIns="47732" rIns="95465" bIns="47732" rtlCol="0" anchor="ctr"/>
          <a:lstStyle/>
          <a:p>
            <a:pPr algn="ctr"/>
            <a:endParaRPr lang="zh-CN" altLang="en-US" sz="15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3116452" y="5393841"/>
            <a:ext cx="343477" cy="388784"/>
          </a:xfrm>
          <a:prstGeom prst="rect">
            <a:avLst/>
          </a:prstGeom>
          <a:noFill/>
        </p:spPr>
        <p:txBody>
          <a:bodyPr wrap="none" lIns="95465" tIns="47732" rIns="95465" bIns="47732" rtlCol="0">
            <a:spAutoFit/>
          </a:bodyPr>
          <a:lstStyle/>
          <a:p>
            <a:r>
              <a:rPr lang="en-US" altLang="zh-CN" b="1" dirty="0">
                <a:solidFill>
                  <a:srgbClr val="00B050"/>
                </a:solidFill>
                <a:latin typeface="微软雅黑" panose="020B0503020204020204" pitchFamily="34" charset="-122"/>
                <a:ea typeface="微软雅黑" panose="020B0503020204020204" pitchFamily="34" charset="-122"/>
              </a:rPr>
              <a:t>9</a:t>
            </a:r>
            <a:endParaRPr lang="zh-CN" altLang="en-US" b="1" dirty="0">
              <a:solidFill>
                <a:srgbClr val="00B050"/>
              </a:solidFill>
              <a:latin typeface="微软雅黑" panose="020B0503020204020204" pitchFamily="34" charset="-122"/>
              <a:ea typeface="微软雅黑" panose="020B0503020204020204" pitchFamily="34" charset="-122"/>
            </a:endParaRPr>
          </a:p>
        </p:txBody>
      </p:sp>
      <p:sp>
        <p:nvSpPr>
          <p:cNvPr id="30" name="标题 2"/>
          <p:cNvSpPr txBox="1"/>
          <p:nvPr/>
        </p:nvSpPr>
        <p:spPr>
          <a:xfrm>
            <a:off x="395829" y="303396"/>
            <a:ext cx="7115675" cy="638120"/>
          </a:xfrm>
          <a:prstGeom prst="rect">
            <a:avLst/>
          </a:prstGeom>
          <a:noFill/>
          <a:ln>
            <a:noFill/>
          </a:ln>
        </p:spPr>
        <p:txBody>
          <a:bodyPr lIns="95465" tIns="47732" rIns="95465" bIns="47732"/>
          <a:lstStyle>
            <a:lvl1pPr algn="ctr" rtl="0" eaLnBrk="0" fontAlgn="base" hangingPunct="0">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200">
                <a:solidFill>
                  <a:schemeClr val="tx2"/>
                </a:solidFill>
                <a:latin typeface="方正大黑简体" pitchFamily="2" charset="-122"/>
                <a:ea typeface="方正大黑简体" pitchFamily="2" charset="-122"/>
              </a:defRPr>
            </a:lvl2pPr>
            <a:lvl3pPr algn="l" rtl="0" eaLnBrk="0" fontAlgn="base" hangingPunct="0">
              <a:spcBef>
                <a:spcPct val="0"/>
              </a:spcBef>
              <a:spcAft>
                <a:spcPct val="0"/>
              </a:spcAft>
              <a:defRPr sz="3200">
                <a:solidFill>
                  <a:schemeClr val="tx2"/>
                </a:solidFill>
                <a:latin typeface="方正大黑简体" pitchFamily="2" charset="-122"/>
                <a:ea typeface="方正大黑简体" pitchFamily="2" charset="-122"/>
              </a:defRPr>
            </a:lvl3pPr>
            <a:lvl4pPr algn="l" rtl="0" eaLnBrk="0" fontAlgn="base" hangingPunct="0">
              <a:spcBef>
                <a:spcPct val="0"/>
              </a:spcBef>
              <a:spcAft>
                <a:spcPct val="0"/>
              </a:spcAft>
              <a:defRPr sz="3200">
                <a:solidFill>
                  <a:schemeClr val="tx2"/>
                </a:solidFill>
                <a:latin typeface="方正大黑简体" pitchFamily="2" charset="-122"/>
                <a:ea typeface="方正大黑简体" pitchFamily="2" charset="-122"/>
              </a:defRPr>
            </a:lvl4pPr>
            <a:lvl5pPr algn="l" rtl="0" eaLnBrk="0" fontAlgn="base" hangingPunct="0">
              <a:spcBef>
                <a:spcPct val="0"/>
              </a:spcBef>
              <a:spcAft>
                <a:spcPct val="0"/>
              </a:spcAft>
              <a:defRPr sz="3200">
                <a:solidFill>
                  <a:schemeClr val="tx2"/>
                </a:solidFill>
                <a:latin typeface="方正大黑简体" pitchFamily="2" charset="-122"/>
                <a:ea typeface="方正大黑简体"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a:r>
              <a:rPr kumimoji="1" lang="zh-CN" altLang="en-US" sz="2400" dirty="0">
                <a:solidFill>
                  <a:srgbClr val="2A62AD"/>
                </a:solidFill>
                <a:latin typeface="微软雅黑" panose="020B0503020204020204" pitchFamily="34" charset="-122"/>
                <a:ea typeface="微软雅黑" panose="020B0503020204020204" pitchFamily="34" charset="-122"/>
              </a:rPr>
              <a:t>数据分析 </a:t>
            </a:r>
            <a:r>
              <a:rPr kumimoji="1" lang="en-US" altLang="zh-CN" sz="2400" dirty="0">
                <a:solidFill>
                  <a:srgbClr val="2A62AD"/>
                </a:solidFill>
                <a:latin typeface="微软雅黑" panose="020B0503020204020204" pitchFamily="34" charset="-122"/>
                <a:ea typeface="微软雅黑" panose="020B0503020204020204" pitchFamily="34" charset="-122"/>
              </a:rPr>
              <a:t>– </a:t>
            </a:r>
            <a:r>
              <a:rPr kumimoji="1" lang="zh-CN" altLang="en-US" sz="2400" dirty="0">
                <a:solidFill>
                  <a:srgbClr val="2A62AD"/>
                </a:solidFill>
                <a:latin typeface="微软雅黑" panose="020B0503020204020204" pitchFamily="34" charset="-122"/>
                <a:ea typeface="微软雅黑" panose="020B0503020204020204" pitchFamily="34" charset="-122"/>
              </a:rPr>
              <a:t>学生学情（学生视角）</a:t>
            </a:r>
            <a:endParaRPr kumimoji="1" lang="zh-CN" altLang="en-US" sz="2400" dirty="0">
              <a:solidFill>
                <a:srgbClr val="2A62AD"/>
              </a:solidFill>
              <a:latin typeface="微软雅黑" panose="020B0503020204020204" pitchFamily="34" charset="-122"/>
              <a:ea typeface="微软雅黑" panose="020B0503020204020204" pitchFamily="34" charset="-122"/>
              <a:cs typeface="+mn-cs"/>
            </a:endParaRPr>
          </a:p>
        </p:txBody>
      </p:sp>
      <p:sp>
        <p:nvSpPr>
          <p:cNvPr id="31" name="TextBox 2"/>
          <p:cNvSpPr txBox="1"/>
          <p:nvPr/>
        </p:nvSpPr>
        <p:spPr>
          <a:xfrm>
            <a:off x="450873" y="3114766"/>
            <a:ext cx="902745" cy="307742"/>
          </a:xfrm>
          <a:prstGeom prst="rect">
            <a:avLst/>
          </a:prstGeom>
          <a:noFill/>
        </p:spPr>
        <p:txBody>
          <a:bodyPr wrap="none" lIns="91407" tIns="45703" rIns="91407" bIns="45703"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班级平均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6"/>
          <p:cNvSpPr txBox="1"/>
          <p:nvPr/>
        </p:nvSpPr>
        <p:spPr>
          <a:xfrm>
            <a:off x="1959150" y="3093741"/>
            <a:ext cx="902745" cy="307742"/>
          </a:xfrm>
          <a:prstGeom prst="rect">
            <a:avLst/>
          </a:prstGeom>
          <a:noFill/>
        </p:spPr>
        <p:txBody>
          <a:bodyPr wrap="none" lIns="91407" tIns="45703" rIns="91407" bIns="45703" rtlCol="0">
            <a:spAutoFit/>
          </a:bodyPr>
          <a:lstStyle/>
          <a:p>
            <a:r>
              <a:rPr lang="zh-CN" altLang="en-US" sz="1400" dirty="0">
                <a:latin typeface="微软雅黑" panose="020B0503020204020204" pitchFamily="34" charset="-122"/>
                <a:ea typeface="微软雅黑" panose="020B0503020204020204" pitchFamily="34" charset="-122"/>
              </a:rPr>
              <a:t>学生个人</a:t>
            </a:r>
            <a:endParaRPr lang="zh-CN" altLang="en-US" sz="1400" dirty="0">
              <a:latin typeface="微软雅黑" panose="020B0503020204020204" pitchFamily="34" charset="-122"/>
              <a:ea typeface="微软雅黑" panose="020B0503020204020204" pitchFamily="34" charset="-122"/>
            </a:endParaRPr>
          </a:p>
        </p:txBody>
      </p:sp>
      <p:sp>
        <p:nvSpPr>
          <p:cNvPr id="33" name="矩形 32"/>
          <p:cNvSpPr/>
          <p:nvPr/>
        </p:nvSpPr>
        <p:spPr>
          <a:xfrm>
            <a:off x="6683490" y="2966283"/>
            <a:ext cx="4350328" cy="1537122"/>
          </a:xfrm>
          <a:prstGeom prst="rect">
            <a:avLst/>
          </a:prstGeom>
          <a:solidFill>
            <a:schemeClr val="accent1">
              <a:lumMod val="20000"/>
              <a:lumOff val="80000"/>
            </a:schemeClr>
          </a:solidFill>
          <a:ln w="12700">
            <a:prstDash val="solid"/>
          </a:ln>
        </p:spPr>
        <p:style>
          <a:lnRef idx="2">
            <a:schemeClr val="dk1"/>
          </a:lnRef>
          <a:fillRef idx="1">
            <a:schemeClr val="lt1"/>
          </a:fillRef>
          <a:effectRef idx="0">
            <a:schemeClr val="dk1"/>
          </a:effectRef>
          <a:fontRef idx="minor">
            <a:schemeClr val="dk1"/>
          </a:fontRef>
        </p:style>
        <p:txBody>
          <a:bodyPr lIns="95500" tIns="47750" rIns="95500" bIns="47750" rtlCol="0" anchor="ctr"/>
          <a:lstStyle/>
          <a:p>
            <a:r>
              <a:rPr lang="zh-CN" altLang="en-US" sz="1400">
                <a:solidFill>
                  <a:srgbClr val="FF0000"/>
                </a:solidFill>
                <a:latin typeface="微软雅黑" panose="020B0503020204020204" pitchFamily="34" charset="-122"/>
                <a:ea typeface="微软雅黑" panose="020B0503020204020204" pitchFamily="34" charset="-122"/>
              </a:rPr>
              <a:t>薄弱点：</a:t>
            </a:r>
            <a:r>
              <a:rPr lang="en-US" altLang="zh-CN" sz="1400">
                <a:solidFill>
                  <a:srgbClr val="FF0000"/>
                </a:solidFill>
                <a:latin typeface="微软雅黑" panose="020B0503020204020204" pitchFamily="34" charset="-122"/>
                <a:ea typeface="微软雅黑" panose="020B0503020204020204" pitchFamily="34" charset="-122"/>
              </a:rPr>
              <a:t>1</a:t>
            </a:r>
            <a:r>
              <a:rPr lang="zh-CN" altLang="en-US" sz="1400">
                <a:solidFill>
                  <a:srgbClr val="FF0000"/>
                </a:solidFill>
                <a:latin typeface="微软雅黑" panose="020B0503020204020204" pitchFamily="34" charset="-122"/>
                <a:ea typeface="微软雅黑" panose="020B0503020204020204" pitchFamily="34" charset="-122"/>
              </a:rPr>
              <a:t>、</a:t>
            </a:r>
            <a:r>
              <a:rPr lang="en-US" altLang="zh-CN" sz="1400">
                <a:solidFill>
                  <a:srgbClr val="FF0000"/>
                </a:solidFill>
                <a:latin typeface="微软雅黑" panose="020B0503020204020204" pitchFamily="34" charset="-122"/>
                <a:ea typeface="微软雅黑" panose="020B0503020204020204" pitchFamily="34" charset="-122"/>
              </a:rPr>
              <a:t>3</a:t>
            </a:r>
            <a:r>
              <a:rPr lang="zh-CN" altLang="en-US" sz="1400">
                <a:solidFill>
                  <a:srgbClr val="FF0000"/>
                </a:solidFill>
                <a:latin typeface="微软雅黑" panose="020B0503020204020204" pitchFamily="34" charset="-122"/>
                <a:ea typeface="微软雅黑" panose="020B0503020204020204" pitchFamily="34" charset="-122"/>
              </a:rPr>
              <a:t>、</a:t>
            </a:r>
            <a:r>
              <a:rPr lang="en-US" altLang="zh-CN" sz="1400">
                <a:solidFill>
                  <a:srgbClr val="FF0000"/>
                </a:solidFill>
                <a:latin typeface="微软雅黑" panose="020B0503020204020204" pitchFamily="34" charset="-122"/>
                <a:ea typeface="微软雅黑" panose="020B0503020204020204" pitchFamily="34" charset="-122"/>
              </a:rPr>
              <a:t>7</a:t>
            </a:r>
            <a:r>
              <a:rPr lang="zh-CN" altLang="en-US" sz="1400">
                <a:solidFill>
                  <a:srgbClr val="FF0000"/>
                </a:solidFill>
                <a:latin typeface="微软雅黑" panose="020B0503020204020204" pitchFamily="34" charset="-122"/>
                <a:ea typeface="微软雅黑" panose="020B0503020204020204" pitchFamily="34" charset="-122"/>
              </a:rPr>
              <a:t>、</a:t>
            </a:r>
            <a:r>
              <a:rPr lang="en-US" altLang="zh-CN" sz="1400">
                <a:solidFill>
                  <a:srgbClr val="FF0000"/>
                </a:solidFill>
                <a:latin typeface="微软雅黑" panose="020B0503020204020204" pitchFamily="34" charset="-122"/>
                <a:ea typeface="微软雅黑" panose="020B0503020204020204" pitchFamily="34" charset="-122"/>
              </a:rPr>
              <a:t>11</a:t>
            </a:r>
            <a:r>
              <a:rPr lang="zh-CN" altLang="en-US" sz="1400">
                <a:solidFill>
                  <a:srgbClr val="FF0000"/>
                </a:solidFill>
                <a:latin typeface="微软雅黑" panose="020B0503020204020204" pitchFamily="34" charset="-122"/>
                <a:ea typeface="微软雅黑" panose="020B0503020204020204" pitchFamily="34" charset="-122"/>
              </a:rPr>
              <a:t>、</a:t>
            </a:r>
            <a:r>
              <a:rPr lang="en-US" altLang="zh-CN" sz="1400">
                <a:solidFill>
                  <a:srgbClr val="FF0000"/>
                </a:solidFill>
                <a:latin typeface="微软雅黑" panose="020B0503020204020204" pitchFamily="34" charset="-122"/>
                <a:ea typeface="微软雅黑" panose="020B0503020204020204" pitchFamily="34" charset="-122"/>
              </a:rPr>
              <a:t>13</a:t>
            </a:r>
            <a:endParaRPr lang="en-US" altLang="zh-CN" sz="1400">
              <a:solidFill>
                <a:srgbClr val="FF0000"/>
              </a:solidFill>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1</a:t>
            </a:r>
            <a:r>
              <a:rPr lang="zh-CN" altLang="en-US" sz="1200">
                <a:latin typeface="微软雅黑" panose="020B0503020204020204" pitchFamily="34" charset="-122"/>
                <a:ea typeface="微软雅黑" panose="020B0503020204020204" pitchFamily="34" charset="-122"/>
              </a:rPr>
              <a:t>、解析几何</a:t>
            </a:r>
            <a:r>
              <a:rPr lang="en-US" altLang="zh-CN" sz="1200">
                <a:latin typeface="微软雅黑" panose="020B0503020204020204" pitchFamily="34" charset="-122"/>
                <a:ea typeface="微软雅黑" panose="020B0503020204020204" pitchFamily="34" charset="-122"/>
              </a:rPr>
              <a:t>&gt;&gt;</a:t>
            </a:r>
            <a:r>
              <a:rPr lang="zh-CN" altLang="en-US" sz="1200">
                <a:latin typeface="微软雅黑" panose="020B0503020204020204" pitchFamily="34" charset="-122"/>
                <a:ea typeface="微软雅黑" panose="020B0503020204020204" pitchFamily="34" charset="-122"/>
              </a:rPr>
              <a:t>圆锥曲线</a:t>
            </a:r>
            <a:r>
              <a:rPr lang="en-US" altLang="zh-CN" sz="1200">
                <a:latin typeface="微软雅黑" panose="020B0503020204020204" pitchFamily="34" charset="-122"/>
                <a:ea typeface="微软雅黑" panose="020B0503020204020204" pitchFamily="34" charset="-122"/>
              </a:rPr>
              <a:t>&gt;&gt;</a:t>
            </a:r>
            <a:r>
              <a:rPr lang="zh-CN" altLang="en-US" sz="1200">
                <a:latin typeface="微软雅黑" panose="020B0503020204020204" pitchFamily="34" charset="-122"/>
                <a:ea typeface="微软雅黑" panose="020B0503020204020204" pitchFamily="34" charset="-122"/>
              </a:rPr>
              <a:t>椭圆</a:t>
            </a:r>
            <a:endParaRPr lang="zh-CN" altLang="en-US"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3</a:t>
            </a:r>
            <a:r>
              <a:rPr lang="zh-CN" altLang="en-US" sz="1200">
                <a:latin typeface="微软雅黑" panose="020B0503020204020204" pitchFamily="34" charset="-122"/>
                <a:ea typeface="微软雅黑" panose="020B0503020204020204" pitchFamily="34" charset="-122"/>
              </a:rPr>
              <a:t>、立体几何</a:t>
            </a:r>
            <a:r>
              <a:rPr lang="en-US" altLang="zh-CN" sz="1200">
                <a:latin typeface="微软雅黑" panose="020B0503020204020204" pitchFamily="34" charset="-122"/>
                <a:ea typeface="微软雅黑" panose="020B0503020204020204" pitchFamily="34" charset="-122"/>
              </a:rPr>
              <a:t>&gt;&gt;</a:t>
            </a:r>
            <a:r>
              <a:rPr lang="zh-CN" altLang="en-US" sz="1200">
                <a:latin typeface="微软雅黑" panose="020B0503020204020204" pitchFamily="34" charset="-122"/>
                <a:ea typeface="微软雅黑" panose="020B0503020204020204" pitchFamily="34" charset="-122"/>
              </a:rPr>
              <a:t>空间几何体的三视图与直观图</a:t>
            </a:r>
            <a:endParaRPr lang="zh-CN" altLang="en-US"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7</a:t>
            </a:r>
            <a:r>
              <a:rPr lang="zh-CN" altLang="en-US" sz="1200">
                <a:latin typeface="微软雅黑" panose="020B0503020204020204" pitchFamily="34" charset="-122"/>
                <a:ea typeface="微软雅黑" panose="020B0503020204020204" pitchFamily="34" charset="-122"/>
              </a:rPr>
              <a:t>、函数与导数</a:t>
            </a:r>
            <a:r>
              <a:rPr lang="en-US" altLang="zh-CN" sz="1200">
                <a:latin typeface="微软雅黑" panose="020B0503020204020204" pitchFamily="34" charset="-122"/>
                <a:ea typeface="微软雅黑" panose="020B0503020204020204" pitchFamily="34" charset="-122"/>
              </a:rPr>
              <a:t>&gt;&gt;</a:t>
            </a:r>
            <a:r>
              <a:rPr lang="zh-CN" altLang="en-US" sz="1200">
                <a:latin typeface="微软雅黑" panose="020B0503020204020204" pitchFamily="34" charset="-122"/>
                <a:ea typeface="微软雅黑" panose="020B0503020204020204" pitchFamily="34" charset="-122"/>
              </a:rPr>
              <a:t>导数的综合运用</a:t>
            </a:r>
            <a:endParaRPr lang="en-US" altLang="zh-CN"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11</a:t>
            </a:r>
            <a:r>
              <a:rPr lang="zh-CN" altLang="en-US" sz="1200">
                <a:latin typeface="微软雅黑" panose="020B0503020204020204" pitchFamily="34" charset="-122"/>
                <a:ea typeface="微软雅黑" panose="020B0503020204020204" pitchFamily="34" charset="-122"/>
              </a:rPr>
              <a:t>、统计与概率</a:t>
            </a:r>
            <a:r>
              <a:rPr lang="en-US" altLang="zh-CN" sz="1200">
                <a:latin typeface="微软雅黑" panose="020B0503020204020204" pitchFamily="34" charset="-122"/>
                <a:ea typeface="微软雅黑" panose="020B0503020204020204" pitchFamily="34" charset="-122"/>
              </a:rPr>
              <a:t>&gt;&gt;</a:t>
            </a:r>
            <a:r>
              <a:rPr lang="zh-CN" altLang="en-US" sz="1200">
                <a:latin typeface="微软雅黑" panose="020B0503020204020204" pitchFamily="34" charset="-122"/>
                <a:ea typeface="微软雅黑" panose="020B0503020204020204" pitchFamily="34" charset="-122"/>
              </a:rPr>
              <a:t>排列组合与二项式定理</a:t>
            </a:r>
            <a:endParaRPr lang="en-US" altLang="zh-CN" sz="1200">
              <a:latin typeface="微软雅黑" panose="020B0503020204020204" pitchFamily="34" charset="-122"/>
              <a:ea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rPr>
              <a:t>13</a:t>
            </a:r>
            <a:r>
              <a:rPr lang="zh-CN" altLang="en-US" sz="1200">
                <a:latin typeface="微软雅黑" panose="020B0503020204020204" pitchFamily="34" charset="-122"/>
                <a:ea typeface="微软雅黑" panose="020B0503020204020204" pitchFamily="34" charset="-122"/>
              </a:rPr>
              <a:t>、不等式</a:t>
            </a:r>
            <a:r>
              <a:rPr lang="en-US" altLang="zh-CN" sz="1200">
                <a:latin typeface="微软雅黑" panose="020B0503020204020204" pitchFamily="34" charset="-122"/>
                <a:ea typeface="微软雅黑" panose="020B0503020204020204" pitchFamily="34" charset="-122"/>
              </a:rPr>
              <a:t>&gt;&gt;</a:t>
            </a:r>
            <a:r>
              <a:rPr lang="zh-CN" altLang="en-US" sz="1200">
                <a:latin typeface="微软雅黑" panose="020B0503020204020204" pitchFamily="34" charset="-122"/>
                <a:ea typeface="微软雅黑" panose="020B0503020204020204" pitchFamily="34" charset="-122"/>
              </a:rPr>
              <a:t>线性规划</a:t>
            </a:r>
            <a:endParaRPr lang="zh-CN" altLang="en-US" sz="1200" dirty="0">
              <a:latin typeface="微软雅黑" panose="020B0503020204020204" pitchFamily="34" charset="-122"/>
              <a:ea typeface="微软雅黑" panose="020B0503020204020204" pitchFamily="34" charset="-122"/>
            </a:endParaRPr>
          </a:p>
        </p:txBody>
      </p:sp>
      <p:sp>
        <p:nvSpPr>
          <p:cNvPr id="34" name="矩形 33"/>
          <p:cNvSpPr/>
          <p:nvPr/>
        </p:nvSpPr>
        <p:spPr>
          <a:xfrm>
            <a:off x="6683490" y="5001638"/>
            <a:ext cx="4350328" cy="1537122"/>
          </a:xfrm>
          <a:prstGeom prst="rect">
            <a:avLst/>
          </a:prstGeom>
          <a:solidFill>
            <a:schemeClr val="accent1">
              <a:lumMod val="20000"/>
              <a:lumOff val="80000"/>
            </a:schemeClr>
          </a:solidFill>
          <a:ln w="12700">
            <a:prstDash val="solid"/>
          </a:ln>
        </p:spPr>
        <p:style>
          <a:lnRef idx="2">
            <a:schemeClr val="dk1"/>
          </a:lnRef>
          <a:fillRef idx="1">
            <a:schemeClr val="lt1"/>
          </a:fillRef>
          <a:effectRef idx="0">
            <a:schemeClr val="dk1"/>
          </a:effectRef>
          <a:fontRef idx="minor">
            <a:schemeClr val="dk1"/>
          </a:fontRef>
        </p:style>
        <p:txBody>
          <a:bodyPr lIns="95500" tIns="47750" rIns="95500" bIns="47750" rtlCol="0" anchor="ctr"/>
          <a:lstStyle/>
          <a:p>
            <a:r>
              <a:rPr lang="zh-CN" altLang="en-US" sz="1600">
                <a:solidFill>
                  <a:srgbClr val="FF0000"/>
                </a:solidFill>
                <a:latin typeface="微软雅黑" panose="020B0503020204020204" pitchFamily="34" charset="-122"/>
                <a:ea typeface="微软雅黑" panose="020B0503020204020204" pitchFamily="34" charset="-122"/>
              </a:rPr>
              <a:t>薄弱点：</a:t>
            </a:r>
            <a:r>
              <a:rPr lang="en-US" altLang="zh-CN" sz="1600">
                <a:solidFill>
                  <a:srgbClr val="FF0000"/>
                </a:solidFill>
                <a:latin typeface="微软雅黑" panose="020B0503020204020204" pitchFamily="34" charset="-122"/>
                <a:ea typeface="微软雅黑" panose="020B0503020204020204" pitchFamily="34" charset="-122"/>
              </a:rPr>
              <a:t>1</a:t>
            </a:r>
            <a:r>
              <a:rPr lang="zh-CN" altLang="en-US" sz="1600">
                <a:solidFill>
                  <a:srgbClr val="FF0000"/>
                </a:solidFill>
                <a:latin typeface="微软雅黑" panose="020B0503020204020204" pitchFamily="34" charset="-122"/>
                <a:ea typeface="微软雅黑" panose="020B0503020204020204" pitchFamily="34" charset="-122"/>
              </a:rPr>
              <a:t>、</a:t>
            </a:r>
            <a:r>
              <a:rPr lang="en-US" altLang="zh-CN" sz="1600">
                <a:solidFill>
                  <a:srgbClr val="FF0000"/>
                </a:solidFill>
                <a:latin typeface="微软雅黑" panose="020B0503020204020204" pitchFamily="34" charset="-122"/>
                <a:ea typeface="微软雅黑" panose="020B0503020204020204" pitchFamily="34" charset="-122"/>
              </a:rPr>
              <a:t>2</a:t>
            </a:r>
            <a:r>
              <a:rPr lang="zh-CN" altLang="en-US" sz="1600">
                <a:solidFill>
                  <a:srgbClr val="FF0000"/>
                </a:solidFill>
                <a:latin typeface="微软雅黑" panose="020B0503020204020204" pitchFamily="34" charset="-122"/>
                <a:ea typeface="微软雅黑" panose="020B0503020204020204" pitchFamily="34" charset="-122"/>
              </a:rPr>
              <a:t>、</a:t>
            </a:r>
            <a:r>
              <a:rPr lang="en-US" altLang="zh-CN" sz="1600">
                <a:solidFill>
                  <a:srgbClr val="FF0000"/>
                </a:solidFill>
                <a:latin typeface="微软雅黑" panose="020B0503020204020204" pitchFamily="34" charset="-122"/>
                <a:ea typeface="微软雅黑" panose="020B0503020204020204" pitchFamily="34" charset="-122"/>
              </a:rPr>
              <a:t>3</a:t>
            </a:r>
            <a:r>
              <a:rPr lang="zh-CN" altLang="en-US" sz="1600">
                <a:solidFill>
                  <a:srgbClr val="FF0000"/>
                </a:solidFill>
                <a:latin typeface="微软雅黑" panose="020B0503020204020204" pitchFamily="34" charset="-122"/>
                <a:ea typeface="微软雅黑" panose="020B0503020204020204" pitchFamily="34" charset="-122"/>
              </a:rPr>
              <a:t>、</a:t>
            </a:r>
            <a:r>
              <a:rPr lang="en-US" altLang="zh-CN" sz="1600">
                <a:solidFill>
                  <a:srgbClr val="FF0000"/>
                </a:solidFill>
                <a:latin typeface="微软雅黑" panose="020B0503020204020204" pitchFamily="34" charset="-122"/>
                <a:ea typeface="微软雅黑" panose="020B0503020204020204" pitchFamily="34" charset="-122"/>
              </a:rPr>
              <a:t>7</a:t>
            </a:r>
            <a:r>
              <a:rPr lang="zh-CN" altLang="en-US" sz="1600">
                <a:solidFill>
                  <a:srgbClr val="FF0000"/>
                </a:solidFill>
                <a:latin typeface="微软雅黑" panose="020B0503020204020204" pitchFamily="34" charset="-122"/>
                <a:ea typeface="微软雅黑" panose="020B0503020204020204" pitchFamily="34" charset="-122"/>
              </a:rPr>
              <a:t>、</a:t>
            </a:r>
            <a:r>
              <a:rPr lang="en-US" altLang="zh-CN" sz="1600">
                <a:solidFill>
                  <a:srgbClr val="FF0000"/>
                </a:solidFill>
                <a:latin typeface="微软雅黑" panose="020B0503020204020204" pitchFamily="34" charset="-122"/>
                <a:ea typeface="微软雅黑" panose="020B0503020204020204" pitchFamily="34" charset="-122"/>
              </a:rPr>
              <a:t>9</a:t>
            </a:r>
            <a:endParaRPr lang="en-US" altLang="zh-CN" sz="1600">
              <a:solidFill>
                <a:srgbClr val="FF0000"/>
              </a:solidFill>
              <a:latin typeface="微软雅黑" panose="020B0503020204020204" pitchFamily="34" charset="-122"/>
              <a:ea typeface="微软雅黑" panose="020B0503020204020204" pitchFamily="34" charset="-122"/>
            </a:endParaRPr>
          </a:p>
          <a:p>
            <a:r>
              <a:rPr lang="en-US" altLang="zh-CN" sz="1400">
                <a:latin typeface="微软雅黑" panose="020B0503020204020204" pitchFamily="34" charset="-122"/>
                <a:ea typeface="微软雅黑" panose="020B0503020204020204" pitchFamily="34" charset="-122"/>
              </a:rPr>
              <a:t>1</a:t>
            </a:r>
            <a:r>
              <a:rPr lang="zh-CN" altLang="en-US" sz="1400">
                <a:latin typeface="微软雅黑" panose="020B0503020204020204" pitchFamily="34" charset="-122"/>
                <a:ea typeface="微软雅黑" panose="020B0503020204020204" pitchFamily="34" charset="-122"/>
              </a:rPr>
              <a:t>、解析几何</a:t>
            </a:r>
            <a:r>
              <a:rPr lang="en-US" altLang="zh-CN" sz="1400">
                <a:latin typeface="微软雅黑" panose="020B0503020204020204" pitchFamily="34" charset="-122"/>
                <a:ea typeface="微软雅黑" panose="020B0503020204020204" pitchFamily="34" charset="-122"/>
              </a:rPr>
              <a:t>&gt;&gt;</a:t>
            </a:r>
            <a:r>
              <a:rPr lang="zh-CN" altLang="en-US" sz="1400">
                <a:latin typeface="微软雅黑" panose="020B0503020204020204" pitchFamily="34" charset="-122"/>
                <a:ea typeface="微软雅黑" panose="020B0503020204020204" pitchFamily="34" charset="-122"/>
              </a:rPr>
              <a:t>圆锥曲线</a:t>
            </a:r>
            <a:r>
              <a:rPr lang="en-US" altLang="zh-CN" sz="1400">
                <a:latin typeface="微软雅黑" panose="020B0503020204020204" pitchFamily="34" charset="-122"/>
                <a:ea typeface="微软雅黑" panose="020B0503020204020204" pitchFamily="34" charset="-122"/>
              </a:rPr>
              <a:t>&gt;&gt;</a:t>
            </a:r>
            <a:r>
              <a:rPr lang="zh-CN" altLang="en-US" sz="1400">
                <a:latin typeface="微软雅黑" panose="020B0503020204020204" pitchFamily="34" charset="-122"/>
                <a:ea typeface="微软雅黑" panose="020B0503020204020204" pitchFamily="34" charset="-122"/>
              </a:rPr>
              <a:t>椭圆</a:t>
            </a:r>
            <a:endParaRPr lang="zh-CN" altLang="en-US" sz="1400">
              <a:latin typeface="微软雅黑" panose="020B0503020204020204" pitchFamily="34" charset="-122"/>
              <a:ea typeface="微软雅黑" panose="020B0503020204020204" pitchFamily="34" charset="-122"/>
            </a:endParaRPr>
          </a:p>
          <a:p>
            <a:r>
              <a:rPr lang="en-US" altLang="zh-CN" sz="1400">
                <a:latin typeface="微软雅黑" panose="020B0503020204020204" pitchFamily="34" charset="-122"/>
                <a:ea typeface="微软雅黑" panose="020B0503020204020204" pitchFamily="34" charset="-122"/>
              </a:rPr>
              <a:t>2</a:t>
            </a:r>
            <a:r>
              <a:rPr lang="zh-CN" altLang="en-US" sz="1400">
                <a:latin typeface="微软雅黑" panose="020B0503020204020204" pitchFamily="34" charset="-122"/>
                <a:ea typeface="微软雅黑" panose="020B0503020204020204" pitchFamily="34" charset="-122"/>
              </a:rPr>
              <a:t>、解析几何</a:t>
            </a:r>
            <a:r>
              <a:rPr lang="en-US" altLang="zh-CN" sz="1400">
                <a:latin typeface="微软雅黑" panose="020B0503020204020204" pitchFamily="34" charset="-122"/>
                <a:ea typeface="微软雅黑" panose="020B0503020204020204" pitchFamily="34" charset="-122"/>
              </a:rPr>
              <a:t>&gt;&gt;</a:t>
            </a:r>
            <a:r>
              <a:rPr lang="zh-CN" altLang="en-US" sz="1400">
                <a:latin typeface="微软雅黑" panose="020B0503020204020204" pitchFamily="34" charset="-122"/>
                <a:ea typeface="微软雅黑" panose="020B0503020204020204" pitchFamily="34" charset="-122"/>
              </a:rPr>
              <a:t>圆锥曲线</a:t>
            </a:r>
            <a:r>
              <a:rPr lang="en-US" altLang="zh-CN" sz="1400">
                <a:latin typeface="微软雅黑" panose="020B0503020204020204" pitchFamily="34" charset="-122"/>
                <a:ea typeface="微软雅黑" panose="020B0503020204020204" pitchFamily="34" charset="-122"/>
              </a:rPr>
              <a:t>&gt;&gt;</a:t>
            </a:r>
            <a:r>
              <a:rPr lang="zh-CN" altLang="en-US" sz="1400">
                <a:latin typeface="微软雅黑" panose="020B0503020204020204" pitchFamily="34" charset="-122"/>
                <a:ea typeface="微软雅黑" panose="020B0503020204020204" pitchFamily="34" charset="-122"/>
              </a:rPr>
              <a:t>抛物线</a:t>
            </a:r>
            <a:endParaRPr lang="zh-CN" altLang="en-US" sz="1400">
              <a:latin typeface="微软雅黑" panose="020B0503020204020204" pitchFamily="34" charset="-122"/>
              <a:ea typeface="微软雅黑" panose="020B0503020204020204" pitchFamily="34" charset="-122"/>
            </a:endParaRPr>
          </a:p>
          <a:p>
            <a:r>
              <a:rPr lang="en-US" altLang="zh-CN" sz="1400">
                <a:latin typeface="微软雅黑" panose="020B0503020204020204" pitchFamily="34" charset="-122"/>
                <a:ea typeface="微软雅黑" panose="020B0503020204020204" pitchFamily="34" charset="-122"/>
              </a:rPr>
              <a:t>3</a:t>
            </a:r>
            <a:r>
              <a:rPr lang="zh-CN" altLang="en-US" sz="1400">
                <a:latin typeface="微软雅黑" panose="020B0503020204020204" pitchFamily="34" charset="-122"/>
                <a:ea typeface="微软雅黑" panose="020B0503020204020204" pitchFamily="34" charset="-122"/>
              </a:rPr>
              <a:t>、立体几何</a:t>
            </a:r>
            <a:r>
              <a:rPr lang="en-US" altLang="zh-CN" sz="1400">
                <a:latin typeface="微软雅黑" panose="020B0503020204020204" pitchFamily="34" charset="-122"/>
                <a:ea typeface="微软雅黑" panose="020B0503020204020204" pitchFamily="34" charset="-122"/>
              </a:rPr>
              <a:t>&gt;&gt;</a:t>
            </a:r>
            <a:r>
              <a:rPr lang="zh-CN" altLang="en-US" sz="1400">
                <a:latin typeface="微软雅黑" panose="020B0503020204020204" pitchFamily="34" charset="-122"/>
                <a:ea typeface="微软雅黑" panose="020B0503020204020204" pitchFamily="34" charset="-122"/>
              </a:rPr>
              <a:t>空间几何体的三视图与直观图</a:t>
            </a:r>
            <a:endParaRPr lang="en-US" altLang="zh-CN" sz="1400">
              <a:latin typeface="微软雅黑" panose="020B0503020204020204" pitchFamily="34" charset="-122"/>
              <a:ea typeface="微软雅黑" panose="020B0503020204020204" pitchFamily="34" charset="-122"/>
            </a:endParaRPr>
          </a:p>
          <a:p>
            <a:r>
              <a:rPr lang="en-US" altLang="zh-CN" sz="1400">
                <a:latin typeface="微软雅黑" panose="020B0503020204020204" pitchFamily="34" charset="-122"/>
                <a:ea typeface="微软雅黑" panose="020B0503020204020204" pitchFamily="34" charset="-122"/>
              </a:rPr>
              <a:t>7</a:t>
            </a:r>
            <a:r>
              <a:rPr lang="zh-CN" altLang="en-US" sz="1400">
                <a:latin typeface="微软雅黑" panose="020B0503020204020204" pitchFamily="34" charset="-122"/>
                <a:ea typeface="微软雅黑" panose="020B0503020204020204" pitchFamily="34" charset="-122"/>
              </a:rPr>
              <a:t>、函数与导数</a:t>
            </a:r>
            <a:r>
              <a:rPr lang="en-US" altLang="zh-CN" sz="1400">
                <a:latin typeface="微软雅黑" panose="020B0503020204020204" pitchFamily="34" charset="-122"/>
                <a:ea typeface="微软雅黑" panose="020B0503020204020204" pitchFamily="34" charset="-122"/>
              </a:rPr>
              <a:t>&gt;&gt;</a:t>
            </a:r>
            <a:r>
              <a:rPr lang="zh-CN" altLang="en-US" sz="1400">
                <a:latin typeface="微软雅黑" panose="020B0503020204020204" pitchFamily="34" charset="-122"/>
                <a:ea typeface="微软雅黑" panose="020B0503020204020204" pitchFamily="34" charset="-122"/>
              </a:rPr>
              <a:t>导数的综合运用</a:t>
            </a:r>
            <a:endParaRPr lang="en-US" altLang="zh-CN" sz="1400">
              <a:latin typeface="微软雅黑" panose="020B0503020204020204" pitchFamily="34" charset="-122"/>
              <a:ea typeface="微软雅黑" panose="020B0503020204020204" pitchFamily="34" charset="-122"/>
            </a:endParaRPr>
          </a:p>
          <a:p>
            <a:r>
              <a:rPr lang="en-US" altLang="zh-CN" sz="1400">
                <a:latin typeface="微软雅黑" panose="020B0503020204020204" pitchFamily="34" charset="-122"/>
                <a:ea typeface="微软雅黑" panose="020B0503020204020204" pitchFamily="34" charset="-122"/>
              </a:rPr>
              <a:t>9</a:t>
            </a:r>
            <a:r>
              <a:rPr lang="zh-CN" altLang="en-US" sz="1400">
                <a:latin typeface="微软雅黑" panose="020B0503020204020204" pitchFamily="34" charset="-122"/>
                <a:ea typeface="微软雅黑" panose="020B0503020204020204" pitchFamily="34" charset="-122"/>
              </a:rPr>
              <a:t>、数列的综合应用</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314564" y="2353670"/>
            <a:ext cx="5544616" cy="1661993"/>
          </a:xfrm>
          <a:prstGeom prst="rect">
            <a:avLst/>
          </a:prstGeom>
          <a:noFill/>
        </p:spPr>
        <p:txBody>
          <a:bodyPr wrap="square" rtlCol="0">
            <a:spAutoFit/>
          </a:bodyPr>
          <a:lstStyle/>
          <a:p>
            <a:r>
              <a:rPr lang="en-US" altLang="zh-CN" sz="2400" dirty="0">
                <a:solidFill>
                  <a:srgbClr val="34C05D"/>
                </a:solidFill>
                <a:latin typeface="微软雅黑" panose="020B0503020204020204" pitchFamily="34" charset="-122"/>
                <a:ea typeface="微软雅黑" panose="020B0503020204020204" pitchFamily="34" charset="-122"/>
              </a:rPr>
              <a:t>              </a:t>
            </a:r>
            <a:r>
              <a:rPr lang="zh-CN" altLang="en-US" sz="2400" dirty="0">
                <a:solidFill>
                  <a:srgbClr val="34C05D"/>
                </a:solidFill>
                <a:latin typeface="微软雅黑" panose="020B0503020204020204" pitchFamily="34" charset="-122"/>
                <a:ea typeface="微软雅黑" panose="020B0503020204020204" pitchFamily="34" charset="-122"/>
              </a:rPr>
              <a:t>人工智能</a:t>
            </a:r>
            <a:r>
              <a:rPr lang="en-US" altLang="zh-CN" sz="2400" dirty="0">
                <a:solidFill>
                  <a:srgbClr val="34C05D"/>
                </a:solidFill>
                <a:latin typeface="微软雅黑" panose="020B0503020204020204" pitchFamily="34" charset="-122"/>
                <a:ea typeface="微软雅黑" panose="020B0503020204020204" pitchFamily="34" charset="-122"/>
              </a:rPr>
              <a:t>+</a:t>
            </a:r>
            <a:r>
              <a:rPr lang="zh-CN" altLang="en-US" sz="2400" dirty="0">
                <a:solidFill>
                  <a:srgbClr val="34C05D"/>
                </a:solidFill>
                <a:latin typeface="微软雅黑" panose="020B0503020204020204" pitchFamily="34" charset="-122"/>
                <a:ea typeface="微软雅黑" panose="020B0503020204020204" pitchFamily="34" charset="-122"/>
              </a:rPr>
              <a:t>大数据</a:t>
            </a:r>
            <a:endParaRPr lang="zh-CN" altLang="en-US" sz="2400" dirty="0">
              <a:solidFill>
                <a:srgbClr val="34C05D"/>
              </a:solidFill>
              <a:latin typeface="微软雅黑" panose="020B0503020204020204" pitchFamily="34" charset="-122"/>
              <a:ea typeface="微软雅黑" panose="020B0503020204020204" pitchFamily="34" charset="-122"/>
            </a:endParaRPr>
          </a:p>
          <a:p>
            <a:endParaRPr lang="zh-CN" altLang="en-US" sz="2400" dirty="0">
              <a:solidFill>
                <a:srgbClr val="34C05D"/>
              </a:solidFill>
              <a:latin typeface="微软雅黑" panose="020B0503020204020204" pitchFamily="34" charset="-122"/>
              <a:ea typeface="微软雅黑" panose="020B0503020204020204" pitchFamily="34" charset="-122"/>
            </a:endParaRPr>
          </a:p>
          <a:p>
            <a:r>
              <a:rPr lang="zh-CN" altLang="en-US" sz="5400" b="1" dirty="0">
                <a:latin typeface="微软雅黑" panose="020B0503020204020204" pitchFamily="34" charset="-122"/>
                <a:ea typeface="微软雅黑" panose="020B0503020204020204" pitchFamily="34" charset="-122"/>
              </a:rPr>
              <a:t>个性化学习手册</a:t>
            </a:r>
            <a:endParaRPr lang="zh-CN" altLang="en-US" sz="5400" b="1" dirty="0">
              <a:latin typeface="微软雅黑" panose="020B0503020204020204" pitchFamily="34" charset="-122"/>
              <a:ea typeface="微软雅黑" panose="020B0503020204020204" pitchFamily="34" charset="-122"/>
            </a:endParaRPr>
          </a:p>
        </p:txBody>
      </p:sp>
      <p:sp>
        <p:nvSpPr>
          <p:cNvPr id="14" name="半闭框 13"/>
          <p:cNvSpPr/>
          <p:nvPr/>
        </p:nvSpPr>
        <p:spPr>
          <a:xfrm>
            <a:off x="3100406" y="2394468"/>
            <a:ext cx="432048" cy="432048"/>
          </a:xfrm>
          <a:prstGeom prst="halfFrame">
            <a:avLst>
              <a:gd name="adj1" fmla="val 8138"/>
              <a:gd name="adj2" fmla="val 5618"/>
            </a:avLst>
          </a:prstGeom>
          <a:solidFill>
            <a:srgbClr val="34C05D"/>
          </a:solidFill>
          <a:ln>
            <a:solidFill>
              <a:srgbClr val="34C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半闭框 14"/>
          <p:cNvSpPr/>
          <p:nvPr/>
        </p:nvSpPr>
        <p:spPr>
          <a:xfrm rot="10800000">
            <a:off x="8300668" y="4166505"/>
            <a:ext cx="432048" cy="432048"/>
          </a:xfrm>
          <a:prstGeom prst="halfFrame">
            <a:avLst>
              <a:gd name="adj1" fmla="val 8138"/>
              <a:gd name="adj2" fmla="val 5618"/>
            </a:avLst>
          </a:prstGeom>
          <a:solidFill>
            <a:srgbClr val="34C05D"/>
          </a:solidFill>
          <a:ln>
            <a:solidFill>
              <a:srgbClr val="34C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半闭框 15"/>
          <p:cNvSpPr/>
          <p:nvPr/>
        </p:nvSpPr>
        <p:spPr>
          <a:xfrm rot="16200000">
            <a:off x="3098540" y="4168374"/>
            <a:ext cx="432048" cy="428310"/>
          </a:xfrm>
          <a:prstGeom prst="halfFrame">
            <a:avLst>
              <a:gd name="adj1" fmla="val 3231"/>
              <a:gd name="adj2" fmla="val 3808"/>
            </a:avLst>
          </a:prstGeom>
          <a:solidFill>
            <a:srgbClr val="34C05D"/>
          </a:solidFill>
          <a:ln>
            <a:solidFill>
              <a:srgbClr val="34C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半闭框 16"/>
          <p:cNvSpPr/>
          <p:nvPr/>
        </p:nvSpPr>
        <p:spPr>
          <a:xfrm rot="5400000">
            <a:off x="8286302" y="2408574"/>
            <a:ext cx="432048" cy="428310"/>
          </a:xfrm>
          <a:prstGeom prst="halfFrame">
            <a:avLst>
              <a:gd name="adj1" fmla="val 3231"/>
              <a:gd name="adj2" fmla="val 3808"/>
            </a:avLst>
          </a:prstGeom>
          <a:solidFill>
            <a:srgbClr val="34C05D"/>
          </a:solidFill>
          <a:ln>
            <a:solidFill>
              <a:srgbClr val="34C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4188946" y="4228468"/>
            <a:ext cx="4111888" cy="368300"/>
          </a:xfrm>
          <a:prstGeom prst="rect">
            <a:avLst/>
          </a:prstGeom>
        </p:spPr>
        <p:txBody>
          <a:bodyPr wrap="square">
            <a:spAutoFit/>
          </a:bodyPr>
          <a:lstStyle/>
          <a:p>
            <a:r>
              <a:rPr lang="en-US" altLang="zh-CN" dirty="0">
                <a:solidFill>
                  <a:srgbClr val="34C05D"/>
                </a:solidFill>
                <a:latin typeface="微软雅黑" panose="020B0503020204020204" pitchFamily="34" charset="-122"/>
                <a:ea typeface="微软雅黑" panose="020B0503020204020204" pitchFamily="34" charset="-122"/>
              </a:rPr>
              <a:t>   ——</a:t>
            </a:r>
            <a:r>
              <a:rPr lang="zh-CN" altLang="en-US" dirty="0">
                <a:solidFill>
                  <a:srgbClr val="34C05D"/>
                </a:solidFill>
                <a:latin typeface="微软雅黑" panose="020B0503020204020204" pitchFamily="34" charset="-122"/>
                <a:ea typeface="微软雅黑" panose="020B0503020204020204" pitchFamily="34" charset="-122"/>
              </a:rPr>
              <a:t>发现，更优秀的自己</a:t>
            </a:r>
            <a:endParaRPr lang="zh-CN" altLang="en-US" dirty="0">
              <a:solidFill>
                <a:srgbClr val="34C05D"/>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3960" y="379093"/>
            <a:ext cx="1772816" cy="1772816"/>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931" y="1030107"/>
            <a:ext cx="1598949" cy="47078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60934" y="1004552"/>
            <a:ext cx="8686800" cy="1569644"/>
          </a:xfrm>
          <a:prstGeom prst="rect">
            <a:avLst/>
          </a:prstGeom>
          <a:noFill/>
        </p:spPr>
        <p:txBody>
          <a:bodyPr wrap="square" lIns="91424" tIns="45712" rIns="91424" bIns="45712" rtlCol="0">
            <a:spAutoFit/>
          </a:bodyPr>
          <a:lstStyle/>
          <a:p>
            <a:pPr marL="342900" indent="-342900" defTabSz="914400">
              <a:lnSpc>
                <a:spcPct val="150000"/>
              </a:lnSpc>
              <a:buFont typeface="Wingdings" panose="05000000000000000000" pitchFamily="2" charset="2"/>
              <a:buChar char="ü"/>
            </a:pPr>
            <a:r>
              <a:rPr lang="en-US" altLang="zh-CN" sz="1600" dirty="0">
                <a:solidFill>
                  <a:srgbClr val="000000"/>
                </a:solidFill>
                <a:latin typeface="微软雅黑" panose="020B0503020204020204" pitchFamily="34" charset="-122"/>
                <a:ea typeface="微软雅黑" panose="020B0503020204020204" pitchFamily="34" charset="-122"/>
              </a:rPr>
              <a:t>95%</a:t>
            </a:r>
            <a:r>
              <a:rPr lang="zh-CN" altLang="en-US" sz="1600" dirty="0">
                <a:solidFill>
                  <a:srgbClr val="000000"/>
                </a:solidFill>
                <a:latin typeface="微软雅黑" panose="020B0503020204020204" pitchFamily="34" charset="-122"/>
                <a:ea typeface="微软雅黑" panose="020B0503020204020204" pitchFamily="34" charset="-122"/>
              </a:rPr>
              <a:t>的学业过程化数据没有被数字化存储和分析</a:t>
            </a:r>
            <a:endParaRPr lang="en-US" altLang="zh-CN" sz="1600" dirty="0">
              <a:solidFill>
                <a:srgbClr val="000000"/>
              </a:solidFill>
              <a:latin typeface="微软雅黑" panose="020B0503020204020204" pitchFamily="34" charset="-122"/>
              <a:ea typeface="微软雅黑" panose="020B0503020204020204" pitchFamily="34" charset="-122"/>
            </a:endParaRPr>
          </a:p>
          <a:p>
            <a:pPr marL="342900" indent="-342900" defTabSz="914400">
              <a:lnSpc>
                <a:spcPct val="150000"/>
              </a:lnSpc>
              <a:buFont typeface="Wingdings" panose="05000000000000000000" pitchFamily="2" charset="2"/>
              <a:buChar char="ü"/>
            </a:pPr>
            <a:r>
              <a:rPr lang="en-US" altLang="zh-CN" sz="1600" dirty="0">
                <a:solidFill>
                  <a:srgbClr val="000000"/>
                </a:solidFill>
                <a:latin typeface="微软雅黑" panose="020B0503020204020204" pitchFamily="34" charset="-122"/>
                <a:ea typeface="微软雅黑" panose="020B0503020204020204" pitchFamily="34" charset="-122"/>
              </a:rPr>
              <a:t>20%</a:t>
            </a:r>
            <a:r>
              <a:rPr lang="zh-CN" altLang="en-US" sz="1600" dirty="0">
                <a:solidFill>
                  <a:srgbClr val="000000"/>
                </a:solidFill>
                <a:latin typeface="微软雅黑" panose="020B0503020204020204" pitchFamily="34" charset="-122"/>
                <a:ea typeface="微软雅黑" panose="020B0503020204020204" pitchFamily="34" charset="-122"/>
              </a:rPr>
              <a:t>的老师手工量化统计班级作业和考试中的错题情况</a:t>
            </a:r>
            <a:endParaRPr lang="en-US" altLang="zh-CN" sz="1600" dirty="0">
              <a:solidFill>
                <a:srgbClr val="000000"/>
              </a:solidFill>
              <a:latin typeface="微软雅黑" panose="020B0503020204020204" pitchFamily="34" charset="-122"/>
              <a:ea typeface="微软雅黑" panose="020B0503020204020204" pitchFamily="34" charset="-122"/>
            </a:endParaRPr>
          </a:p>
          <a:p>
            <a:pPr marL="342900" indent="-342900" defTabSz="914400">
              <a:lnSpc>
                <a:spcPct val="150000"/>
              </a:lnSpc>
              <a:buFont typeface="Wingdings" panose="05000000000000000000" pitchFamily="2" charset="2"/>
              <a:buChar char="ü"/>
            </a:pPr>
            <a:r>
              <a:rPr lang="en-US" altLang="zh-CN" sz="1600" dirty="0">
                <a:solidFill>
                  <a:srgbClr val="000000"/>
                </a:solidFill>
                <a:latin typeface="微软雅黑" panose="020B0503020204020204" pitchFamily="34" charset="-122"/>
                <a:ea typeface="微软雅黑" panose="020B0503020204020204" pitchFamily="34" charset="-122"/>
              </a:rPr>
              <a:t>80%</a:t>
            </a:r>
            <a:r>
              <a:rPr lang="zh-CN" altLang="en-US" sz="1600" dirty="0">
                <a:solidFill>
                  <a:srgbClr val="000000"/>
                </a:solidFill>
                <a:latin typeface="微软雅黑" panose="020B0503020204020204" pitchFamily="34" charset="-122"/>
                <a:ea typeface="微软雅黑" panose="020B0503020204020204" pitchFamily="34" charset="-122"/>
              </a:rPr>
              <a:t>的学生不知道作业和考试中存在的问题，</a:t>
            </a:r>
            <a:r>
              <a:rPr lang="en-US" altLang="zh-CN" sz="1600" dirty="0">
                <a:solidFill>
                  <a:srgbClr val="000000"/>
                </a:solidFill>
                <a:latin typeface="微软雅黑" panose="020B0503020204020204" pitchFamily="34" charset="-122"/>
                <a:ea typeface="微软雅黑" panose="020B0503020204020204" pitchFamily="34" charset="-122"/>
              </a:rPr>
              <a:t>15%</a:t>
            </a:r>
            <a:r>
              <a:rPr lang="zh-CN" altLang="en-US" sz="1600" dirty="0">
                <a:solidFill>
                  <a:srgbClr val="000000"/>
                </a:solidFill>
                <a:latin typeface="微软雅黑" panose="020B0503020204020204" pitchFamily="34" charset="-122"/>
                <a:ea typeface="微软雅黑" panose="020B0503020204020204" pitchFamily="34" charset="-122"/>
              </a:rPr>
              <a:t>的学生拥有错题本</a:t>
            </a:r>
            <a:endParaRPr lang="en-US" altLang="zh-CN" sz="1600" dirty="0">
              <a:solidFill>
                <a:srgbClr val="000000"/>
              </a:solidFill>
              <a:latin typeface="微软雅黑" panose="020B0503020204020204" pitchFamily="34" charset="-122"/>
              <a:ea typeface="微软雅黑" panose="020B0503020204020204" pitchFamily="34" charset="-122"/>
            </a:endParaRPr>
          </a:p>
          <a:p>
            <a:pPr marL="342900" indent="-342900" defTabSz="914400">
              <a:lnSpc>
                <a:spcPct val="150000"/>
              </a:lnSpc>
              <a:buFont typeface="Wingdings" panose="05000000000000000000" pitchFamily="2" charset="2"/>
              <a:buChar char="ü"/>
            </a:pPr>
            <a:r>
              <a:rPr lang="en-US" altLang="zh-CN" sz="1600" dirty="0">
                <a:solidFill>
                  <a:srgbClr val="000000"/>
                </a:solidFill>
                <a:latin typeface="微软雅黑" panose="020B0503020204020204" pitchFamily="34" charset="-122"/>
                <a:ea typeface="微软雅黑" panose="020B0503020204020204" pitchFamily="34" charset="-122"/>
              </a:rPr>
              <a:t>85%</a:t>
            </a:r>
            <a:r>
              <a:rPr lang="zh-CN" altLang="en-US" sz="1600" dirty="0">
                <a:solidFill>
                  <a:srgbClr val="000000"/>
                </a:solidFill>
                <a:latin typeface="微软雅黑" panose="020B0503020204020204" pitchFamily="34" charset="-122"/>
                <a:ea typeface="微软雅黑" panose="020B0503020204020204" pitchFamily="34" charset="-122"/>
              </a:rPr>
              <a:t>家长只关心分数</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27" name="TextBox 70"/>
          <p:cNvSpPr txBox="1"/>
          <p:nvPr/>
        </p:nvSpPr>
        <p:spPr>
          <a:xfrm>
            <a:off x="2" y="6183025"/>
            <a:ext cx="12190412" cy="650224"/>
          </a:xfrm>
          <a:prstGeom prst="rect">
            <a:avLst/>
          </a:prstGeom>
          <a:solidFill>
            <a:srgbClr val="00C898"/>
          </a:solidFill>
        </p:spPr>
        <p:style>
          <a:lnRef idx="1">
            <a:schemeClr val="accent1"/>
          </a:lnRef>
          <a:fillRef idx="3">
            <a:schemeClr val="accent1"/>
          </a:fillRef>
          <a:effectRef idx="2">
            <a:schemeClr val="accent1"/>
          </a:effectRef>
          <a:fontRef idx="minor">
            <a:schemeClr val="lt1"/>
          </a:fontRef>
        </p:style>
        <p:txBody>
          <a:bodyPr wrap="square" lIns="95290" tIns="47648" rIns="95290" bIns="47648">
            <a:spAutoFit/>
          </a:bodyPr>
          <a:lstStyle>
            <a:defPPr>
              <a:defRPr lang="zh-CN"/>
            </a:defPPr>
            <a:lvl1pPr defTabSz="952500">
              <a:buNone/>
              <a:defRPr sz="2100">
                <a:solidFill>
                  <a:srgbClr val="FFFF00"/>
                </a:solidFill>
                <a:latin typeface="微软雅黑" panose="020B0503020204020204" pitchFamily="34" charset="-122"/>
                <a:ea typeface="微软雅黑" panose="020B0503020204020204" pitchFamily="34" charset="-122"/>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pPr algn="ctr">
              <a:lnSpc>
                <a:spcPct val="150000"/>
              </a:lnSpc>
            </a:pPr>
            <a:r>
              <a:rPr lang="zh-CN" altLang="en-US" sz="2400" dirty="0">
                <a:solidFill>
                  <a:schemeClr val="bg1"/>
                </a:solidFill>
              </a:rPr>
              <a:t>教学过程大数据丢失！</a:t>
            </a:r>
            <a:endParaRPr lang="zh-CN" altLang="en-US" sz="2400" dirty="0">
              <a:solidFill>
                <a:schemeClr val="bg1"/>
              </a:solidFill>
            </a:endParaRPr>
          </a:p>
        </p:txBody>
      </p:sp>
      <p:pic>
        <p:nvPicPr>
          <p:cNvPr id="1027"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98848" y="2132858"/>
            <a:ext cx="7612782" cy="417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22598" y="400742"/>
            <a:ext cx="6750566" cy="584775"/>
          </a:xfrm>
          <a:prstGeom prst="rect">
            <a:avLst/>
          </a:prstGeom>
        </p:spPr>
        <p:txBody>
          <a:bodyPr wrap="none">
            <a:spAutoFit/>
          </a:bodyPr>
          <a:lstStyle/>
          <a:p>
            <a:r>
              <a:rPr lang="zh-CN" altLang="en-US" sz="3200" b="1">
                <a:gradFill flip="none" rotWithShape="1">
                  <a:gsLst>
                    <a:gs pos="0">
                      <a:srgbClr val="04B5EC"/>
                    </a:gs>
                    <a:gs pos="100000">
                      <a:srgbClr val="00C88A"/>
                    </a:gs>
                  </a:gsLst>
                  <a:lin ang="0" scaled="1"/>
                  <a:tileRect/>
                </a:gradFill>
                <a:latin typeface="微软雅黑" panose="020B0503020204020204" pitchFamily="34" charset="-122"/>
                <a:ea typeface="微软雅黑" panose="020B0503020204020204" pitchFamily="34" charset="-122"/>
              </a:rPr>
              <a:t>现实</a:t>
            </a:r>
            <a:r>
              <a:rPr lang="zh-CN" altLang="en-US" sz="3200" b="1" dirty="0">
                <a:gradFill flip="none" rotWithShape="1">
                  <a:gsLst>
                    <a:gs pos="0">
                      <a:srgbClr val="04B5EC"/>
                    </a:gs>
                    <a:gs pos="100000">
                      <a:srgbClr val="00C88A"/>
                    </a:gs>
                  </a:gsLst>
                  <a:lin ang="0" scaled="1"/>
                  <a:tileRect/>
                </a:gradFill>
                <a:latin typeface="微软雅黑" panose="020B0503020204020204" pitchFamily="34" charset="-122"/>
                <a:ea typeface="微软雅黑" panose="020B0503020204020204" pitchFamily="34" charset="-122"/>
              </a:rPr>
              <a:t>情况因材施教与个性化学习艰难</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1269" y="266701"/>
            <a:ext cx="5109091" cy="584775"/>
          </a:xfrm>
          <a:prstGeom prst="rect">
            <a:avLst/>
          </a:prstGeom>
          <a:noFill/>
        </p:spPr>
        <p:txBody>
          <a:bodyPr wrap="none" rtlCol="0">
            <a:spAutoFit/>
          </a:bodyPr>
          <a:lstStyle/>
          <a:p>
            <a:r>
              <a:rPr lang="zh-CN" altLang="en-US" sz="3200" b="1" kern="0" dirty="0">
                <a:solidFill>
                  <a:srgbClr val="00B0F0"/>
                </a:solidFill>
                <a:latin typeface="微软雅黑" panose="020B0503020204020204" pitchFamily="34" charset="-122"/>
                <a:ea typeface="微软雅黑" panose="020B0503020204020204" pitchFamily="34" charset="-122"/>
                <a:sym typeface="+mn-ea"/>
              </a:rPr>
              <a:t>教师在教学中的困惑与苦恼</a:t>
            </a:r>
            <a:endParaRPr lang="zh-CN" altLang="en-US" sz="3200" b="1" kern="0" dirty="0">
              <a:solidFill>
                <a:srgbClr val="00B0F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21269" y="1288548"/>
            <a:ext cx="5429178" cy="1052596"/>
          </a:xfrm>
          <a:prstGeom prst="rect">
            <a:avLst/>
          </a:prstGeom>
          <a:noFill/>
        </p:spPr>
        <p:txBody>
          <a:bodyPr wrap="square" rtlCol="0" anchor="t">
            <a:spAutoFit/>
          </a:bodyPr>
          <a:lstStyle/>
          <a:p>
            <a:pPr fontAlgn="auto">
              <a:lnSpc>
                <a:spcPct val="130000"/>
              </a:lnSpc>
            </a:pP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200所学校，938名教师，进行了问卷调查</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结果显示：</a:t>
            </a:r>
            <a:endPar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30000"/>
              </a:lnSpc>
            </a:pPr>
            <a:r>
              <a:rPr lang="zh-CN"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教师对于学生在考试中，同类型题一错再错的问题上，痛点明显</a:t>
            </a:r>
            <a:endPar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 name="组合 27"/>
          <p:cNvGrpSpPr/>
          <p:nvPr/>
        </p:nvGrpSpPr>
        <p:grpSpPr>
          <a:xfrm>
            <a:off x="6510126" y="1311310"/>
            <a:ext cx="5046958" cy="2059664"/>
            <a:chOff x="12904" y="5904"/>
            <a:chExt cx="5802" cy="3169"/>
          </a:xfrm>
        </p:grpSpPr>
        <p:sp>
          <p:nvSpPr>
            <p:cNvPr id="19" name="文本框 18"/>
            <p:cNvSpPr txBox="1"/>
            <p:nvPr/>
          </p:nvSpPr>
          <p:spPr>
            <a:xfrm>
              <a:off x="13111" y="6151"/>
              <a:ext cx="5389" cy="567"/>
            </a:xfrm>
            <a:prstGeom prst="rect">
              <a:avLst/>
            </a:prstGeom>
            <a:noFill/>
          </p:spPr>
          <p:txBody>
            <a:bodyPr wrap="square" rtlCol="0" anchor="t">
              <a:spAutoFit/>
            </a:bodyPr>
            <a:lstStyle/>
            <a:p>
              <a:pPr indent="0" fontAlgn="ctr">
                <a:lnSpc>
                  <a:spcPct val="100000"/>
                </a:lnSpc>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调研的一线教师们表示：</a:t>
              </a:r>
              <a:endParaRPr lang="zh-CN" altLang="en-US"/>
            </a:p>
          </p:txBody>
        </p:sp>
        <p:sp>
          <p:nvSpPr>
            <p:cNvPr id="20" name="文本框 19"/>
            <p:cNvSpPr txBox="1"/>
            <p:nvPr/>
          </p:nvSpPr>
          <p:spPr>
            <a:xfrm>
              <a:off x="13111" y="6786"/>
              <a:ext cx="5389" cy="2112"/>
            </a:xfrm>
            <a:prstGeom prst="rect">
              <a:avLst/>
            </a:prstGeom>
            <a:noFill/>
          </p:spPr>
          <p:txBody>
            <a:bodyPr wrap="square" rtlCol="0" anchor="t">
              <a:spAutoFit/>
            </a:bodyPr>
            <a:lstStyle/>
            <a:p>
              <a:pPr fontAlgn="auto">
                <a:lnSpc>
                  <a:spcPct val="130000"/>
                </a:lnSpc>
              </a:pP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身心疲惫、心里苦；</a:t>
              </a:r>
              <a:r>
                <a:rPr 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教了等于白教，讲了等于白讲</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，身体苦，痛恨题海战术，但是又没有更好的方法。只能按照现在的“听课——做练习——听讲评——订正”，周而复始。</a:t>
              </a:r>
              <a:endParaRPr sz="1600" dirty="0">
                <a:latin typeface="微软雅黑" panose="020B0503020204020204" pitchFamily="34" charset="-122"/>
                <a:ea typeface="微软雅黑" panose="020B0503020204020204" pitchFamily="34" charset="-122"/>
                <a:sym typeface="+mn-ea"/>
              </a:endParaRPr>
            </a:p>
          </p:txBody>
        </p:sp>
        <p:sp>
          <p:nvSpPr>
            <p:cNvPr id="21" name="矩形 20"/>
            <p:cNvSpPr/>
            <p:nvPr/>
          </p:nvSpPr>
          <p:spPr>
            <a:xfrm>
              <a:off x="12904" y="5904"/>
              <a:ext cx="5802" cy="3169"/>
            </a:xfrm>
            <a:prstGeom prst="rect">
              <a:avLst/>
            </a:prstGeom>
            <a:noFill/>
            <a:ln>
              <a:solidFill>
                <a:srgbClr val="0070C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6352985" y="6050916"/>
            <a:ext cx="5580288" cy="461665"/>
          </a:xfrm>
          <a:prstGeom prst="rect">
            <a:avLst/>
          </a:prstGeom>
          <a:noFill/>
          <a:ln w="9525">
            <a:noFill/>
          </a:ln>
        </p:spPr>
        <p:txBody>
          <a:bodyPr wrap="square">
            <a:spAutoFit/>
          </a:bodyPr>
          <a:lstStyle/>
          <a:p>
            <a:pPr indent="0"/>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“讲了很多遍的题，一考学生还是错”</a:t>
            </a:r>
            <a:endPar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2" cstate="print"/>
          <a:srcRect t="10722" b="13196"/>
          <a:stretch>
            <a:fillRect/>
          </a:stretch>
        </p:blipFill>
        <p:spPr bwMode="auto">
          <a:xfrm>
            <a:off x="6599966" y="3893185"/>
            <a:ext cx="4867276" cy="1883410"/>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graphicFrame>
        <p:nvGraphicFramePr>
          <p:cNvPr id="21669" name="图表 1"/>
          <p:cNvGraphicFramePr/>
          <p:nvPr/>
        </p:nvGraphicFramePr>
        <p:xfrm>
          <a:off x="321267" y="3947458"/>
          <a:ext cx="5429178" cy="2583815"/>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321269" y="2889031"/>
            <a:ext cx="5518055" cy="732508"/>
          </a:xfrm>
          <a:prstGeom prst="rect">
            <a:avLst/>
          </a:prstGeom>
          <a:noFill/>
        </p:spPr>
        <p:txBody>
          <a:bodyPr wrap="square" rtlCol="0" anchor="t">
            <a:spAutoFit/>
          </a:bodyPr>
          <a:lstStyle/>
          <a:p>
            <a:pPr fontAlgn="auto">
              <a:lnSpc>
                <a:spcPct val="13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合肥某校</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次周考和期中考试中出现的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32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道同类易错题进行分析，结果如下：</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3804304" y="5911770"/>
            <a:ext cx="1376623" cy="338554"/>
          </a:xfrm>
          <a:prstGeom prst="rect">
            <a:avLst/>
          </a:prstGeom>
          <a:noFill/>
          <a:ln w="9525">
            <a:noFill/>
          </a:ln>
        </p:spPr>
        <p:txBody>
          <a:bodyPr wrap="square">
            <a:spAutoFit/>
          </a:bodyPr>
          <a:lstStyle/>
          <a:p>
            <a:pPr indent="0" algn="ct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周考得分率</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1491712" y="5911770"/>
            <a:ext cx="1376623" cy="338554"/>
          </a:xfrm>
          <a:prstGeom prst="rect">
            <a:avLst/>
          </a:prstGeom>
          <a:noFill/>
          <a:ln w="9525">
            <a:noFill/>
          </a:ln>
        </p:spPr>
        <p:txBody>
          <a:bodyPr wrap="square">
            <a:spAutoFit/>
          </a:bodyPr>
          <a:lstStyle/>
          <a:p>
            <a:pPr indent="0" algn="ct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期中得分率</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1269" y="266701"/>
            <a:ext cx="4288353" cy="584775"/>
          </a:xfrm>
          <a:prstGeom prst="rect">
            <a:avLst/>
          </a:prstGeom>
          <a:noFill/>
        </p:spPr>
        <p:txBody>
          <a:bodyPr wrap="none" rtlCol="0">
            <a:spAutoFit/>
          </a:bodyPr>
          <a:lstStyle/>
          <a:p>
            <a:r>
              <a:rPr lang="zh-CN" altLang="en-US" sz="3200" b="1" kern="0" dirty="0">
                <a:solidFill>
                  <a:srgbClr val="00B0F0"/>
                </a:solidFill>
                <a:latin typeface="微软雅黑" panose="020B0503020204020204" pitchFamily="34" charset="-122"/>
                <a:ea typeface="微软雅黑" panose="020B0503020204020204" pitchFamily="34" charset="-122"/>
                <a:sym typeface="+mn-ea"/>
              </a:rPr>
              <a:t>学生学习的面临的困惑</a:t>
            </a:r>
            <a:endParaRPr lang="zh-CN" altLang="en-US" sz="3200" b="1" kern="0" dirty="0">
              <a:solidFill>
                <a:srgbClr val="00B0F0"/>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633766" y="5601770"/>
            <a:ext cx="4585204" cy="369332"/>
          </a:xfrm>
          <a:prstGeom prst="rect">
            <a:avLst/>
          </a:prstGeom>
          <a:noFill/>
          <a:ln w="9525">
            <a:solidFill>
              <a:schemeClr val="accent1"/>
            </a:solidFill>
            <a:prstDash val="dash"/>
          </a:ln>
        </p:spPr>
        <p:txBody>
          <a:bodyPr wrap="square">
            <a:spAutoFit/>
          </a:bodyPr>
          <a:lstStyle/>
          <a:p>
            <a:pPr indent="0" algn="ctr"/>
            <a:r>
              <a:rPr lang="zh-CN" b="0" dirty="0">
                <a:solidFill>
                  <a:srgbClr val="FF0000"/>
                </a:solidFill>
                <a:latin typeface="微软雅黑" panose="020B0503020204020204" pitchFamily="34" charset="-122"/>
                <a:ea typeface="微软雅黑" panose="020B0503020204020204" pitchFamily="34" charset="-122"/>
              </a:rPr>
              <a:t>繁重的作业负担</a:t>
            </a:r>
            <a:r>
              <a:rPr lang="en-US" altLang="zh-CN" b="0" dirty="0">
                <a:solidFill>
                  <a:srgbClr val="FF0000"/>
                </a:solidFill>
                <a:latin typeface="微软雅黑" panose="020B0503020204020204" pitchFamily="34" charset="-122"/>
                <a:ea typeface="微软雅黑" panose="020B0503020204020204" pitchFamily="34" charset="-122"/>
              </a:rPr>
              <a:t>      </a:t>
            </a:r>
            <a:r>
              <a:rPr lang="zh-CN" b="0" dirty="0">
                <a:solidFill>
                  <a:srgbClr val="FF0000"/>
                </a:solidFill>
                <a:latin typeface="微软雅黑" panose="020B0503020204020204" pitchFamily="34" charset="-122"/>
                <a:ea typeface="微软雅黑" panose="020B0503020204020204" pitchFamily="34" charset="-122"/>
              </a:rPr>
              <a:t>低效的题海战术</a:t>
            </a:r>
            <a:endParaRPr lang="zh-CN" altLang="en-US" b="0" dirty="0">
              <a:solidFill>
                <a:srgbClr val="FF0000"/>
              </a:solidFill>
              <a:latin typeface="微软雅黑" panose="020B0503020204020204" pitchFamily="34" charset="-122"/>
              <a:ea typeface="微软雅黑" panose="020B0503020204020204" pitchFamily="34" charset="-122"/>
            </a:endParaRPr>
          </a:p>
        </p:txBody>
      </p:sp>
      <p:pic>
        <p:nvPicPr>
          <p:cNvPr id="61" name="Picture 2"/>
          <p:cNvPicPr>
            <a:picLocks noChangeAspect="1" noChangeArrowheads="1"/>
          </p:cNvPicPr>
          <p:nvPr/>
        </p:nvPicPr>
        <p:blipFill>
          <a:blip r:embed="rId1" cstate="print"/>
          <a:stretch>
            <a:fillRect/>
          </a:stretch>
        </p:blipFill>
        <p:spPr bwMode="auto">
          <a:xfrm>
            <a:off x="396086" y="2693989"/>
            <a:ext cx="2966969" cy="2085975"/>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cxnSp>
        <p:nvCxnSpPr>
          <p:cNvPr id="36" name="曲线连接符 35"/>
          <p:cNvCxnSpPr/>
          <p:nvPr/>
        </p:nvCxnSpPr>
        <p:spPr>
          <a:xfrm rot="16200000">
            <a:off x="8239878" y="962202"/>
            <a:ext cx="1230630" cy="2710462"/>
          </a:xfrm>
          <a:prstGeom prst="curvedConnector2">
            <a:avLst/>
          </a:prstGeom>
          <a:ln>
            <a:solidFill>
              <a:srgbClr val="E1342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77883" y="1369695"/>
            <a:ext cx="5429178" cy="1052596"/>
          </a:xfrm>
          <a:prstGeom prst="rect">
            <a:avLst/>
          </a:prstGeom>
          <a:noFill/>
        </p:spPr>
        <p:txBody>
          <a:bodyPr wrap="square" rtlCol="0" anchor="t">
            <a:spAutoFit/>
          </a:bodyPr>
          <a:lstStyle/>
          <a:p>
            <a:pPr fontAlgn="auto">
              <a:lnSpc>
                <a:spcPct val="130000"/>
              </a:lnSpc>
            </a:pP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合肥市高中学生平均每学期，单个学科除学校统一使用的教辅之外，还要另购</a:t>
            </a: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2本教辅</a:t>
            </a: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，以数学学科为例，共计</a:t>
            </a: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约</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00题</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 name="组合 16"/>
          <p:cNvGrpSpPr/>
          <p:nvPr/>
        </p:nvGrpSpPr>
        <p:grpSpPr>
          <a:xfrm>
            <a:off x="6687379" y="1329056"/>
            <a:ext cx="5021765" cy="2313384"/>
            <a:chOff x="5365" y="6895"/>
            <a:chExt cx="7517" cy="3643"/>
          </a:xfrm>
        </p:grpSpPr>
        <p:sp>
          <p:nvSpPr>
            <p:cNvPr id="52" name="文本框 51"/>
            <p:cNvSpPr txBox="1"/>
            <p:nvPr/>
          </p:nvSpPr>
          <p:spPr bwMode="auto">
            <a:xfrm>
              <a:off x="5365" y="6895"/>
              <a:ext cx="611" cy="2014"/>
            </a:xfrm>
            <a:prstGeom prst="rect">
              <a:avLst/>
            </a:prstGeom>
            <a:noFill/>
            <a:ln w="9525" algn="ctr">
              <a:noFill/>
              <a:miter lim="800000"/>
            </a:ln>
          </p:spPr>
          <p:txBody>
            <a:bodyPr vert="eaVert" wrap="square" lIns="95500" tIns="47750" rIns="95500" bIns="47750" rtlCol="0" anchor="ctr" anchorCtr="1">
              <a:spAutoFit/>
            </a:bodyPr>
            <a:lstStyle/>
            <a:p>
              <a:pPr algn="ctr" fontAlgn="auto">
                <a:spcBef>
                  <a:spcPts val="0"/>
                </a:spcBef>
                <a:spcAft>
                  <a:spcPts val="0"/>
                </a:spcAft>
              </a:pPr>
              <a:r>
                <a:rPr kumimoji="1" lang="zh-CN" altLang="en-US" sz="1400" dirty="0">
                  <a:latin typeface="+mn-ea"/>
                  <a:ea typeface="+mn-ea"/>
                </a:rPr>
                <a:t>进步程度</a:t>
              </a:r>
              <a:endParaRPr kumimoji="1" lang="zh-CN" altLang="en-US" sz="1400" dirty="0">
                <a:latin typeface="+mn-ea"/>
                <a:ea typeface="+mn-ea"/>
              </a:endParaRPr>
            </a:p>
          </p:txBody>
        </p:sp>
        <p:cxnSp>
          <p:nvCxnSpPr>
            <p:cNvPr id="24" name="直线连接符 23"/>
            <p:cNvCxnSpPr/>
            <p:nvPr/>
          </p:nvCxnSpPr>
          <p:spPr bwMode="auto">
            <a:xfrm>
              <a:off x="7188" y="7095"/>
              <a:ext cx="0" cy="2865"/>
            </a:xfrm>
            <a:prstGeom prst="line">
              <a:avLst/>
            </a:prstGeom>
            <a:noFill/>
            <a:ln w="3175" cap="flat" cmpd="sng" algn="ctr">
              <a:solidFill>
                <a:srgbClr val="1F497D">
                  <a:lumMod val="60000"/>
                  <a:lumOff val="40000"/>
                </a:srgbClr>
              </a:solidFill>
              <a:prstDash val="solid"/>
              <a:round/>
              <a:headEnd type="none" w="med" len="med"/>
              <a:tailEnd type="none" w="med" len="med"/>
            </a:ln>
            <a:effectLst/>
          </p:spPr>
        </p:cxnSp>
        <p:cxnSp>
          <p:nvCxnSpPr>
            <p:cNvPr id="25" name="直线连接符 24"/>
            <p:cNvCxnSpPr/>
            <p:nvPr/>
          </p:nvCxnSpPr>
          <p:spPr bwMode="auto">
            <a:xfrm>
              <a:off x="8568" y="7105"/>
              <a:ext cx="0" cy="2865"/>
            </a:xfrm>
            <a:prstGeom prst="line">
              <a:avLst/>
            </a:prstGeom>
            <a:noFill/>
            <a:ln w="3175" cap="flat" cmpd="sng" algn="ctr">
              <a:solidFill>
                <a:srgbClr val="1F497D">
                  <a:lumMod val="60000"/>
                  <a:lumOff val="40000"/>
                </a:srgbClr>
              </a:solidFill>
              <a:prstDash val="solid"/>
              <a:round/>
              <a:headEnd type="none" w="med" len="med"/>
              <a:tailEnd type="none" w="med" len="med"/>
            </a:ln>
            <a:effectLst/>
          </p:spPr>
        </p:cxnSp>
        <p:cxnSp>
          <p:nvCxnSpPr>
            <p:cNvPr id="26" name="直线连接符 25"/>
            <p:cNvCxnSpPr/>
            <p:nvPr/>
          </p:nvCxnSpPr>
          <p:spPr bwMode="auto">
            <a:xfrm>
              <a:off x="9948" y="7115"/>
              <a:ext cx="0" cy="2865"/>
            </a:xfrm>
            <a:prstGeom prst="line">
              <a:avLst/>
            </a:prstGeom>
            <a:noFill/>
            <a:ln w="3175" cap="flat" cmpd="sng" algn="ctr">
              <a:solidFill>
                <a:srgbClr val="1F497D">
                  <a:lumMod val="60000"/>
                  <a:lumOff val="40000"/>
                </a:srgbClr>
              </a:solidFill>
              <a:prstDash val="solid"/>
              <a:round/>
              <a:headEnd type="none" w="med" len="med"/>
              <a:tailEnd type="none" w="med" len="med"/>
            </a:ln>
            <a:effectLst/>
          </p:spPr>
        </p:cxnSp>
        <p:cxnSp>
          <p:nvCxnSpPr>
            <p:cNvPr id="27" name="直线连接符 26"/>
            <p:cNvCxnSpPr/>
            <p:nvPr/>
          </p:nvCxnSpPr>
          <p:spPr bwMode="auto">
            <a:xfrm>
              <a:off x="11328" y="7115"/>
              <a:ext cx="0" cy="2865"/>
            </a:xfrm>
            <a:prstGeom prst="line">
              <a:avLst/>
            </a:prstGeom>
            <a:noFill/>
            <a:ln w="3175" cap="flat" cmpd="sng" algn="ctr">
              <a:solidFill>
                <a:srgbClr val="1F497D">
                  <a:lumMod val="60000"/>
                  <a:lumOff val="40000"/>
                </a:srgbClr>
              </a:solidFill>
              <a:prstDash val="solid"/>
              <a:round/>
              <a:headEnd type="none" w="med" len="med"/>
              <a:tailEnd type="none" w="med" len="med"/>
            </a:ln>
            <a:effectLst/>
          </p:spPr>
        </p:cxnSp>
        <p:cxnSp>
          <p:nvCxnSpPr>
            <p:cNvPr id="50" name="直线箭头连接符 49"/>
            <p:cNvCxnSpPr/>
            <p:nvPr/>
          </p:nvCxnSpPr>
          <p:spPr bwMode="auto">
            <a:xfrm flipV="1">
              <a:off x="5976" y="6959"/>
              <a:ext cx="0" cy="3025"/>
            </a:xfrm>
            <a:prstGeom prst="straightConnector1">
              <a:avLst/>
            </a:prstGeom>
            <a:noFill/>
            <a:ln w="28575" cap="flat" cmpd="sng" algn="ctr">
              <a:solidFill>
                <a:schemeClr val="accent1"/>
              </a:solidFill>
              <a:prstDash val="solid"/>
              <a:round/>
              <a:headEnd type="none" w="med" len="med"/>
              <a:tailEnd type="triangle" w="lg" len="lg"/>
            </a:ln>
          </p:spPr>
        </p:cxnSp>
        <p:cxnSp>
          <p:nvCxnSpPr>
            <p:cNvPr id="51" name="直线箭头连接符 50"/>
            <p:cNvCxnSpPr/>
            <p:nvPr/>
          </p:nvCxnSpPr>
          <p:spPr bwMode="auto">
            <a:xfrm>
              <a:off x="5976" y="9984"/>
              <a:ext cx="6677" cy="31"/>
            </a:xfrm>
            <a:prstGeom prst="straightConnector1">
              <a:avLst/>
            </a:prstGeom>
            <a:noFill/>
            <a:ln w="28575" cap="flat" cmpd="sng" algn="ctr">
              <a:solidFill>
                <a:srgbClr val="069DDD"/>
              </a:solidFill>
              <a:prstDash val="solid"/>
              <a:round/>
              <a:headEnd type="none" w="med" len="med"/>
              <a:tailEnd type="triangle" w="lg" len="lg"/>
            </a:ln>
          </p:spPr>
        </p:cxnSp>
        <p:grpSp>
          <p:nvGrpSpPr>
            <p:cNvPr id="12" name="组合 12"/>
            <p:cNvGrpSpPr/>
            <p:nvPr/>
          </p:nvGrpSpPr>
          <p:grpSpPr>
            <a:xfrm>
              <a:off x="7875" y="7986"/>
              <a:ext cx="117" cy="1961"/>
              <a:chOff x="13100" y="6960"/>
              <a:chExt cx="117" cy="1961"/>
            </a:xfrm>
          </p:grpSpPr>
          <p:sp>
            <p:nvSpPr>
              <p:cNvPr id="38" name="椭圆 37"/>
              <p:cNvSpPr/>
              <p:nvPr/>
            </p:nvSpPr>
            <p:spPr>
              <a:xfrm>
                <a:off x="13100" y="6960"/>
                <a:ext cx="117" cy="117"/>
              </a:xfrm>
              <a:prstGeom prst="ellipse">
                <a:avLst/>
              </a:prstGeom>
              <a:solidFill>
                <a:srgbClr val="FFFFFF"/>
              </a:solidFill>
              <a:ln w="28575" cap="flat" cmpd="sng" algn="ctr">
                <a:solidFill>
                  <a:srgbClr val="E13420"/>
                </a:solidFill>
                <a:prstDash val="solid"/>
                <a:headEnd type="oval"/>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1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cxnSp>
            <p:nvCxnSpPr>
              <p:cNvPr id="82" name="直线连接符 81"/>
              <p:cNvCxnSpPr>
                <a:stCxn id="38" idx="4"/>
              </p:cNvCxnSpPr>
              <p:nvPr/>
            </p:nvCxnSpPr>
            <p:spPr bwMode="auto">
              <a:xfrm>
                <a:off x="13159" y="7077"/>
                <a:ext cx="0" cy="1844"/>
              </a:xfrm>
              <a:prstGeom prst="line">
                <a:avLst/>
              </a:prstGeom>
              <a:noFill/>
              <a:ln w="3175" cap="flat" cmpd="sng" algn="ctr">
                <a:solidFill>
                  <a:srgbClr val="E13420"/>
                </a:solidFill>
                <a:prstDash val="dash"/>
                <a:round/>
                <a:headEnd type="none" w="med" len="med"/>
                <a:tailEnd type="none" w="med" len="med"/>
              </a:ln>
              <a:effectLst/>
            </p:spPr>
          </p:cxnSp>
        </p:grpSp>
        <p:grpSp>
          <p:nvGrpSpPr>
            <p:cNvPr id="13" name="组合 11"/>
            <p:cNvGrpSpPr/>
            <p:nvPr/>
          </p:nvGrpSpPr>
          <p:grpSpPr>
            <a:xfrm>
              <a:off x="6523" y="9398"/>
              <a:ext cx="116" cy="579"/>
              <a:chOff x="11623" y="8372"/>
              <a:chExt cx="116" cy="579"/>
            </a:xfrm>
          </p:grpSpPr>
          <p:sp>
            <p:nvSpPr>
              <p:cNvPr id="6" name="椭圆 5"/>
              <p:cNvSpPr/>
              <p:nvPr/>
            </p:nvSpPr>
            <p:spPr>
              <a:xfrm>
                <a:off x="11623" y="8372"/>
                <a:ext cx="117" cy="117"/>
              </a:xfrm>
              <a:prstGeom prst="ellipse">
                <a:avLst/>
              </a:prstGeom>
              <a:solidFill>
                <a:srgbClr val="FFFFFF"/>
              </a:solidFill>
              <a:ln w="28575" cap="flat" cmpd="sng" algn="ctr">
                <a:solidFill>
                  <a:srgbClr val="E13420"/>
                </a:solidFill>
                <a:prstDash val="solid"/>
                <a:headEnd type="oval"/>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1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cxnSp>
            <p:nvCxnSpPr>
              <p:cNvPr id="7" name="直线连接符 81"/>
              <p:cNvCxnSpPr/>
              <p:nvPr/>
            </p:nvCxnSpPr>
            <p:spPr bwMode="auto">
              <a:xfrm>
                <a:off x="11682" y="8489"/>
                <a:ext cx="0" cy="463"/>
              </a:xfrm>
              <a:prstGeom prst="line">
                <a:avLst/>
              </a:prstGeom>
              <a:noFill/>
              <a:ln w="3175" cap="flat" cmpd="sng" algn="ctr">
                <a:solidFill>
                  <a:srgbClr val="E13420"/>
                </a:solidFill>
                <a:prstDash val="dash"/>
                <a:round/>
                <a:headEnd type="none" w="med" len="med"/>
                <a:tailEnd type="none" w="med" len="med"/>
              </a:ln>
              <a:effectLst/>
            </p:spPr>
          </p:cxnSp>
        </p:grpSp>
        <p:grpSp>
          <p:nvGrpSpPr>
            <p:cNvPr id="14" name="组合 13"/>
            <p:cNvGrpSpPr/>
            <p:nvPr/>
          </p:nvGrpSpPr>
          <p:grpSpPr>
            <a:xfrm>
              <a:off x="9227" y="7554"/>
              <a:ext cx="117" cy="2429"/>
              <a:chOff x="14517" y="6528"/>
              <a:chExt cx="117" cy="2429"/>
            </a:xfrm>
          </p:grpSpPr>
          <p:sp>
            <p:nvSpPr>
              <p:cNvPr id="8" name="椭圆 7"/>
              <p:cNvSpPr/>
              <p:nvPr/>
            </p:nvSpPr>
            <p:spPr>
              <a:xfrm>
                <a:off x="14517" y="6528"/>
                <a:ext cx="117" cy="117"/>
              </a:xfrm>
              <a:prstGeom prst="ellipse">
                <a:avLst/>
              </a:prstGeom>
              <a:solidFill>
                <a:srgbClr val="FFFFFF"/>
              </a:solidFill>
              <a:ln w="28575" cap="flat" cmpd="sng" algn="ctr">
                <a:solidFill>
                  <a:srgbClr val="E13420"/>
                </a:solidFill>
                <a:prstDash val="solid"/>
                <a:headEnd type="oval"/>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1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cxnSp>
            <p:nvCxnSpPr>
              <p:cNvPr id="9" name="直线连接符 81"/>
              <p:cNvCxnSpPr>
                <a:stCxn id="8" idx="4"/>
              </p:cNvCxnSpPr>
              <p:nvPr/>
            </p:nvCxnSpPr>
            <p:spPr bwMode="auto">
              <a:xfrm>
                <a:off x="14576" y="6645"/>
                <a:ext cx="0" cy="2312"/>
              </a:xfrm>
              <a:prstGeom prst="line">
                <a:avLst/>
              </a:prstGeom>
              <a:noFill/>
              <a:ln w="3175" cap="flat" cmpd="sng" algn="ctr">
                <a:solidFill>
                  <a:srgbClr val="E13420"/>
                </a:solidFill>
                <a:prstDash val="dash"/>
                <a:round/>
                <a:headEnd type="none" w="med" len="med"/>
                <a:tailEnd type="none" w="med" len="med"/>
              </a:ln>
              <a:effectLst/>
            </p:spPr>
          </p:cxnSp>
        </p:grpSp>
        <p:grpSp>
          <p:nvGrpSpPr>
            <p:cNvPr id="15" name="组合 14"/>
            <p:cNvGrpSpPr/>
            <p:nvPr/>
          </p:nvGrpSpPr>
          <p:grpSpPr>
            <a:xfrm>
              <a:off x="10580" y="7427"/>
              <a:ext cx="117" cy="2558"/>
              <a:chOff x="15680" y="6421"/>
              <a:chExt cx="117" cy="2558"/>
            </a:xfrm>
          </p:grpSpPr>
          <p:sp>
            <p:nvSpPr>
              <p:cNvPr id="10" name="椭圆 9"/>
              <p:cNvSpPr/>
              <p:nvPr/>
            </p:nvSpPr>
            <p:spPr>
              <a:xfrm>
                <a:off x="15680" y="6421"/>
                <a:ext cx="117" cy="117"/>
              </a:xfrm>
              <a:prstGeom prst="ellipse">
                <a:avLst/>
              </a:prstGeom>
              <a:solidFill>
                <a:schemeClr val="bg1"/>
              </a:solidFill>
              <a:ln w="28575" cap="flat" cmpd="sng" algn="ctr">
                <a:solidFill>
                  <a:srgbClr val="E13420"/>
                </a:solidFill>
                <a:prstDash val="solid"/>
                <a:headEnd type="oval"/>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1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cxnSp>
            <p:nvCxnSpPr>
              <p:cNvPr id="11" name="直线连接符 81"/>
              <p:cNvCxnSpPr>
                <a:stCxn id="10" idx="4"/>
              </p:cNvCxnSpPr>
              <p:nvPr/>
            </p:nvCxnSpPr>
            <p:spPr bwMode="auto">
              <a:xfrm>
                <a:off x="15739" y="6538"/>
                <a:ext cx="0" cy="2441"/>
              </a:xfrm>
              <a:prstGeom prst="line">
                <a:avLst/>
              </a:prstGeom>
              <a:noFill/>
              <a:ln w="3175" cap="flat" cmpd="sng" algn="ctr">
                <a:solidFill>
                  <a:srgbClr val="E13420"/>
                </a:solidFill>
                <a:prstDash val="dash"/>
                <a:round/>
                <a:headEnd type="none" w="med" len="med"/>
                <a:tailEnd type="none" w="med" len="med"/>
              </a:ln>
              <a:effectLst/>
            </p:spPr>
          </p:cxnSp>
        </p:grpSp>
        <p:sp>
          <p:nvSpPr>
            <p:cNvPr id="81" name="文本框 80"/>
            <p:cNvSpPr txBox="1"/>
            <p:nvPr/>
          </p:nvSpPr>
          <p:spPr bwMode="auto">
            <a:xfrm>
              <a:off x="6205" y="10046"/>
              <a:ext cx="1527" cy="491"/>
            </a:xfrm>
            <a:prstGeom prst="rect">
              <a:avLst/>
            </a:prstGeom>
            <a:noFill/>
            <a:ln w="9525" algn="ctr">
              <a:noFill/>
              <a:miter lim="800000"/>
            </a:ln>
          </p:spPr>
          <p:txBody>
            <a:bodyPr wrap="square" lIns="95500" tIns="47750" rIns="95500" bIns="47750" rtlCol="0" anchor="ctr" anchorCtr="1">
              <a:spAutoFit/>
            </a:bodyPr>
            <a:lstStyle/>
            <a:p>
              <a:pPr algn="ctr" fontAlgn="auto">
                <a:spcBef>
                  <a:spcPts val="0"/>
                </a:spcBef>
                <a:spcAft>
                  <a:spcPts val="0"/>
                </a:spcAft>
              </a:pPr>
              <a:r>
                <a:rPr kumimoji="1" lang="en-US" altLang="zh-CN" sz="1400" dirty="0">
                  <a:latin typeface="+mn-ea"/>
                  <a:ea typeface="+mn-ea"/>
                </a:rPr>
                <a:t>25</a:t>
              </a:r>
              <a:r>
                <a:rPr kumimoji="1" lang="zh-CN" altLang="en-US" sz="1400" dirty="0">
                  <a:latin typeface="+mn-ea"/>
                  <a:ea typeface="+mn-ea"/>
                </a:rPr>
                <a:t>题</a:t>
              </a:r>
              <a:endParaRPr kumimoji="1" lang="zh-CN" altLang="en-US" sz="1400" dirty="0">
                <a:latin typeface="+mn-ea"/>
                <a:ea typeface="+mn-ea"/>
              </a:endParaRPr>
            </a:p>
          </p:txBody>
        </p:sp>
        <p:sp>
          <p:nvSpPr>
            <p:cNvPr id="53" name="文本框 52"/>
            <p:cNvSpPr txBox="1"/>
            <p:nvPr/>
          </p:nvSpPr>
          <p:spPr bwMode="auto">
            <a:xfrm>
              <a:off x="10933" y="10026"/>
              <a:ext cx="1949" cy="491"/>
            </a:xfrm>
            <a:prstGeom prst="rect">
              <a:avLst/>
            </a:prstGeom>
            <a:noFill/>
            <a:ln w="9525" algn="ctr">
              <a:noFill/>
              <a:miter lim="800000"/>
            </a:ln>
          </p:spPr>
          <p:txBody>
            <a:bodyPr wrap="square" lIns="95500" tIns="47750" rIns="95500" bIns="47750" rtlCol="0" anchor="ctr" anchorCtr="1">
              <a:spAutoFit/>
            </a:bodyPr>
            <a:lstStyle/>
            <a:p>
              <a:pPr algn="ctr" fontAlgn="auto">
                <a:spcBef>
                  <a:spcPts val="0"/>
                </a:spcBef>
                <a:spcAft>
                  <a:spcPts val="0"/>
                </a:spcAft>
              </a:pPr>
              <a:r>
                <a:rPr kumimoji="1" lang="zh-CN" altLang="en-US" sz="1400" dirty="0">
                  <a:latin typeface="+mn-ea"/>
                  <a:ea typeface="+mn-ea"/>
                </a:rPr>
                <a:t>答题量</a:t>
              </a:r>
              <a:r>
                <a:rPr kumimoji="1" lang="en-US" altLang="zh-CN" sz="1400" dirty="0">
                  <a:latin typeface="+mn-ea"/>
                  <a:ea typeface="+mn-ea"/>
                </a:rPr>
                <a:t>/</a:t>
              </a:r>
              <a:r>
                <a:rPr kumimoji="1" lang="zh-CN" altLang="en-US" sz="1400" dirty="0">
                  <a:latin typeface="+mn-ea"/>
                  <a:ea typeface="+mn-ea"/>
                </a:rPr>
                <a:t>科</a:t>
              </a:r>
              <a:r>
                <a:rPr kumimoji="1" lang="en-US" altLang="zh-CN" sz="1400" dirty="0">
                  <a:latin typeface="+mn-ea"/>
                  <a:ea typeface="+mn-ea"/>
                </a:rPr>
                <a:t>/</a:t>
              </a:r>
              <a:r>
                <a:rPr kumimoji="1" lang="zh-CN" altLang="en-US" sz="1400" dirty="0">
                  <a:latin typeface="+mn-ea"/>
                  <a:ea typeface="+mn-ea"/>
                </a:rPr>
                <a:t>周</a:t>
              </a:r>
              <a:endParaRPr kumimoji="1" lang="zh-CN" altLang="en-US" sz="1400" dirty="0">
                <a:latin typeface="+mn-ea"/>
                <a:ea typeface="+mn-ea"/>
              </a:endParaRPr>
            </a:p>
          </p:txBody>
        </p:sp>
        <p:sp>
          <p:nvSpPr>
            <p:cNvPr id="23" name="文本框 80"/>
            <p:cNvSpPr txBox="1"/>
            <p:nvPr/>
          </p:nvSpPr>
          <p:spPr bwMode="auto">
            <a:xfrm>
              <a:off x="7733" y="10047"/>
              <a:ext cx="908" cy="491"/>
            </a:xfrm>
            <a:prstGeom prst="rect">
              <a:avLst/>
            </a:prstGeom>
            <a:noFill/>
            <a:ln w="9525" algn="ctr">
              <a:noFill/>
              <a:miter lim="800000"/>
            </a:ln>
          </p:spPr>
          <p:txBody>
            <a:bodyPr wrap="square" lIns="95500" tIns="47750" rIns="95500" bIns="47750" rtlCol="0" anchor="ctr" anchorCtr="1">
              <a:spAutoFit/>
            </a:bodyPr>
            <a:lstStyle/>
            <a:p>
              <a:pPr algn="ctr" fontAlgn="auto">
                <a:spcBef>
                  <a:spcPts val="0"/>
                </a:spcBef>
                <a:spcAft>
                  <a:spcPts val="0"/>
                </a:spcAft>
              </a:pPr>
              <a:r>
                <a:rPr kumimoji="1" lang="en-US" altLang="zh-CN" sz="1400" dirty="0">
                  <a:latin typeface="+mn-ea"/>
                  <a:ea typeface="+mn-ea"/>
                </a:rPr>
                <a:t>40</a:t>
              </a:r>
              <a:r>
                <a:rPr kumimoji="1" lang="zh-CN" altLang="en-US" sz="1400" dirty="0">
                  <a:latin typeface="+mn-ea"/>
                  <a:ea typeface="+mn-ea"/>
                </a:rPr>
                <a:t>题</a:t>
              </a:r>
              <a:endParaRPr kumimoji="1" lang="zh-CN" altLang="en-US" sz="1400" dirty="0">
                <a:latin typeface="+mn-ea"/>
                <a:ea typeface="+mn-ea"/>
              </a:endParaRPr>
            </a:p>
          </p:txBody>
        </p:sp>
      </p:grpSp>
      <p:sp>
        <p:nvSpPr>
          <p:cNvPr id="18" name="文本框 17"/>
          <p:cNvSpPr txBox="1"/>
          <p:nvPr/>
        </p:nvSpPr>
        <p:spPr>
          <a:xfrm>
            <a:off x="8269165" y="3577590"/>
            <a:ext cx="1800493" cy="369332"/>
          </a:xfrm>
          <a:prstGeom prst="rect">
            <a:avLst/>
          </a:prstGeom>
          <a:noFill/>
        </p:spPr>
        <p:txBody>
          <a:bodyPr wrap="none" rtlCol="0" anchor="t">
            <a:spAutoFit/>
          </a:bodyPr>
          <a:lstStyle/>
          <a:p>
            <a:r>
              <a:rPr lang="zh-CN" altLang="en-US" b="1" dirty="0">
                <a:solidFill>
                  <a:srgbClr val="FF0000"/>
                </a:solidFill>
                <a:latin typeface="微软雅黑" panose="020B0503020204020204" pitchFamily="34" charset="-122"/>
                <a:ea typeface="微软雅黑" panose="020B0503020204020204" pitchFamily="34" charset="-122"/>
                <a:sym typeface="+mn-ea"/>
              </a:rPr>
              <a:t>题海不代表效果</a:t>
            </a:r>
            <a:endParaRPr lang="zh-CN" altLang="en-US" b="1" dirty="0">
              <a:solidFill>
                <a:srgbClr val="FF0000"/>
              </a:solidFill>
              <a:latin typeface="微软雅黑" panose="020B0503020204020204" pitchFamily="34" charset="-122"/>
              <a:ea typeface="微软雅黑" panose="020B0503020204020204" pitchFamily="34" charset="-122"/>
              <a:sym typeface="+mn-ea"/>
            </a:endParaRPr>
          </a:p>
        </p:txBody>
      </p:sp>
      <p:grpSp>
        <p:nvGrpSpPr>
          <p:cNvPr id="16" name="组合 27"/>
          <p:cNvGrpSpPr/>
          <p:nvPr/>
        </p:nvGrpSpPr>
        <p:grpSpPr>
          <a:xfrm>
            <a:off x="7074886" y="4004946"/>
            <a:ext cx="4480611" cy="2486025"/>
            <a:chOff x="12904" y="5904"/>
            <a:chExt cx="5802" cy="3825"/>
          </a:xfrm>
        </p:grpSpPr>
        <p:sp>
          <p:nvSpPr>
            <p:cNvPr id="19" name="文本框 18"/>
            <p:cNvSpPr txBox="1"/>
            <p:nvPr/>
          </p:nvSpPr>
          <p:spPr>
            <a:xfrm>
              <a:off x="13111" y="6151"/>
              <a:ext cx="5389" cy="567"/>
            </a:xfrm>
            <a:prstGeom prst="rect">
              <a:avLst/>
            </a:prstGeom>
            <a:noFill/>
          </p:spPr>
          <p:txBody>
            <a:bodyPr wrap="square" rtlCol="0" anchor="t">
              <a:spAutoFit/>
            </a:bodyPr>
            <a:lstStyle/>
            <a:p>
              <a:pPr indent="0" fontAlgn="ctr">
                <a:lnSpc>
                  <a:spcPct val="100000"/>
                </a:lnSpc>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sym typeface="+mn-ea"/>
                </a:rPr>
                <a:t>数据来源与解读：</a:t>
              </a:r>
              <a:endParaRPr lang="zh-CN" altLang="en-US"/>
            </a:p>
          </p:txBody>
        </p:sp>
        <p:sp>
          <p:nvSpPr>
            <p:cNvPr id="20" name="文本框 19"/>
            <p:cNvSpPr txBox="1"/>
            <p:nvPr/>
          </p:nvSpPr>
          <p:spPr>
            <a:xfrm>
              <a:off x="13111" y="6786"/>
              <a:ext cx="5389" cy="2604"/>
            </a:xfrm>
            <a:prstGeom prst="rect">
              <a:avLst/>
            </a:prstGeom>
            <a:noFill/>
          </p:spPr>
          <p:txBody>
            <a:bodyPr wrap="square" rtlCol="0" anchor="t">
              <a:spAutoFit/>
            </a:bodyPr>
            <a:lstStyle/>
            <a:p>
              <a:pPr indent="0" fontAlgn="ctr">
                <a:lnSpc>
                  <a:spcPct val="130000"/>
                </a:lnSpc>
                <a:buFont typeface="Wingdings" panose="05000000000000000000" pitchFamily="2" charset="2"/>
                <a:buNone/>
              </a:pPr>
              <a:r>
                <a:rPr lang="zh-CN" sz="1600" dirty="0">
                  <a:latin typeface="微软雅黑" panose="020B0503020204020204" pitchFamily="34" charset="-122"/>
                  <a:ea typeface="微软雅黑" panose="020B0503020204020204" pitchFamily="34" charset="-122"/>
                  <a:sym typeface="+mn-ea"/>
                </a:rPr>
                <a:t>讯飞教育研究院选取</a:t>
              </a:r>
              <a:r>
                <a:rPr lang="en-US" altLang="zh-CN" sz="1600" dirty="0">
                  <a:latin typeface="微软雅黑" panose="020B0503020204020204" pitchFamily="34" charset="-122"/>
                  <a:ea typeface="微软雅黑" panose="020B0503020204020204" pitchFamily="34" charset="-122"/>
                  <a:sym typeface="+mn-ea"/>
                </a:rPr>
                <a:t>400</a:t>
              </a:r>
              <a:r>
                <a:rPr lang="zh-CN" altLang="en-US" sz="1600" dirty="0">
                  <a:latin typeface="微软雅黑" panose="020B0503020204020204" pitchFamily="34" charset="-122"/>
                  <a:ea typeface="微软雅黑" panose="020B0503020204020204" pitchFamily="34" charset="-122"/>
                  <a:sym typeface="+mn-ea"/>
                </a:rPr>
                <a:t>万智学网用户，累计推荐做题</a:t>
              </a:r>
              <a:r>
                <a:rPr lang="en-US" altLang="zh-CN" sz="1600" dirty="0">
                  <a:latin typeface="微软雅黑" panose="020B0503020204020204" pitchFamily="34" charset="-122"/>
                  <a:ea typeface="微软雅黑" panose="020B0503020204020204" pitchFamily="34" charset="-122"/>
                  <a:sym typeface="+mn-ea"/>
                </a:rPr>
                <a:t>4.7</a:t>
              </a:r>
              <a:r>
                <a:rPr lang="zh-CN" altLang="en-US" sz="1600" dirty="0">
                  <a:latin typeface="微软雅黑" panose="020B0503020204020204" pitchFamily="34" charset="-122"/>
                  <a:ea typeface="微软雅黑" panose="020B0503020204020204" pitchFamily="34" charset="-122"/>
                  <a:sym typeface="+mn-ea"/>
                </a:rPr>
                <a:t>亿道，跟踪学习效果；</a:t>
              </a:r>
              <a:endParaRPr lang="en-US" altLang="zh-CN" sz="1600" b="0" dirty="0">
                <a:latin typeface="微软雅黑" panose="020B0503020204020204" pitchFamily="34" charset="-122"/>
                <a:ea typeface="微软雅黑" panose="020B0503020204020204" pitchFamily="34" charset="-122"/>
              </a:endParaRPr>
            </a:p>
            <a:p>
              <a:pPr indent="0" fontAlgn="ctr">
                <a:lnSpc>
                  <a:spcPct val="130000"/>
                </a:lnSpc>
                <a:buFont typeface="Wingdings" panose="05000000000000000000" pitchFamily="2" charset="2"/>
                <a:buNone/>
              </a:pPr>
              <a:r>
                <a:rPr lang="zh-CN" altLang="en-US" sz="1600" dirty="0">
                  <a:latin typeface="微软雅黑" panose="020B0503020204020204" pitchFamily="34" charset="-122"/>
                  <a:ea typeface="微软雅黑" panose="020B0503020204020204" pitchFamily="34" charset="-122"/>
                  <a:sym typeface="+mn-ea"/>
                </a:rPr>
                <a:t>分析数据显示在一定范围内（</a:t>
              </a:r>
              <a:r>
                <a:rPr lang="en-US" altLang="zh-CN" sz="1600" dirty="0">
                  <a:solidFill>
                    <a:srgbClr val="E13420"/>
                  </a:solidFill>
                  <a:latin typeface="微软雅黑" panose="020B0503020204020204" pitchFamily="34" charset="-122"/>
                  <a:ea typeface="微软雅黑" panose="020B0503020204020204" pitchFamily="34" charset="-122"/>
                  <a:sym typeface="+mn-ea"/>
                </a:rPr>
                <a:t>25-40</a:t>
              </a:r>
              <a:r>
                <a:rPr lang="zh-CN" altLang="en-US" sz="1600" dirty="0">
                  <a:solidFill>
                    <a:srgbClr val="E13420"/>
                  </a:solidFill>
                  <a:latin typeface="微软雅黑" panose="020B0503020204020204" pitchFamily="34" charset="-122"/>
                  <a:ea typeface="微软雅黑" panose="020B0503020204020204" pitchFamily="34" charset="-122"/>
                  <a:sym typeface="+mn-ea"/>
                </a:rPr>
                <a:t>题</a:t>
              </a:r>
              <a:r>
                <a:rPr lang="en-US" altLang="zh-CN" sz="1600" dirty="0">
                  <a:solidFill>
                    <a:srgbClr val="E13420"/>
                  </a:solidFill>
                  <a:latin typeface="微软雅黑" panose="020B0503020204020204" pitchFamily="34" charset="-122"/>
                  <a:ea typeface="微软雅黑" panose="020B0503020204020204" pitchFamily="34" charset="-122"/>
                  <a:sym typeface="+mn-ea"/>
                </a:rPr>
                <a:t>/</a:t>
              </a:r>
              <a:r>
                <a:rPr lang="zh-CN" altLang="en-US" sz="1600" dirty="0">
                  <a:solidFill>
                    <a:srgbClr val="E13420"/>
                  </a:solidFill>
                  <a:latin typeface="微软雅黑" panose="020B0503020204020204" pitchFamily="34" charset="-122"/>
                  <a:ea typeface="微软雅黑" panose="020B0503020204020204" pitchFamily="34" charset="-122"/>
                  <a:sym typeface="+mn-ea"/>
                </a:rPr>
                <a:t>科</a:t>
              </a:r>
              <a:r>
                <a:rPr lang="en-US" altLang="zh-CN" sz="1600" dirty="0">
                  <a:solidFill>
                    <a:srgbClr val="E13420"/>
                  </a:solidFill>
                  <a:latin typeface="微软雅黑" panose="020B0503020204020204" pitchFamily="34" charset="-122"/>
                  <a:ea typeface="微软雅黑" panose="020B0503020204020204" pitchFamily="34" charset="-122"/>
                  <a:sym typeface="+mn-ea"/>
                </a:rPr>
                <a:t>/</a:t>
              </a:r>
              <a:r>
                <a:rPr lang="zh-CN" altLang="en-US" sz="1600" dirty="0">
                  <a:solidFill>
                    <a:srgbClr val="E13420"/>
                  </a:solidFill>
                  <a:latin typeface="微软雅黑" panose="020B0503020204020204" pitchFamily="34" charset="-122"/>
                  <a:ea typeface="微软雅黑" panose="020B0503020204020204" pitchFamily="34" charset="-122"/>
                  <a:sym typeface="+mn-ea"/>
                </a:rPr>
                <a:t>周</a:t>
              </a:r>
              <a:r>
                <a:rPr lang="zh-CN" altLang="en-US" sz="1600" dirty="0">
                  <a:latin typeface="微软雅黑" panose="020B0503020204020204" pitchFamily="34" charset="-122"/>
                  <a:ea typeface="微软雅黑" panose="020B0503020204020204" pitchFamily="34" charset="-122"/>
                  <a:sym typeface="+mn-ea"/>
                </a:rPr>
                <a:t>），成绩提升程度与答题量强相关，</a:t>
              </a:r>
              <a:r>
                <a:rPr lang="en-US" altLang="zh-CN" sz="1600" dirty="0">
                  <a:latin typeface="微软雅黑" panose="020B0503020204020204" pitchFamily="34" charset="-122"/>
                  <a:ea typeface="微软雅黑" panose="020B0503020204020204" pitchFamily="34" charset="-122"/>
                  <a:sym typeface="+mn-ea"/>
                </a:rPr>
                <a:t>40</a:t>
              </a:r>
              <a:r>
                <a:rPr lang="zh-CN" altLang="en-US" sz="1600" dirty="0">
                  <a:latin typeface="微软雅黑" panose="020B0503020204020204" pitchFamily="34" charset="-122"/>
                  <a:ea typeface="微软雅黑" panose="020B0503020204020204" pitchFamily="34" charset="-122"/>
                  <a:sym typeface="+mn-ea"/>
                </a:rPr>
                <a:t>题</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科</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周以上效果不显著。</a:t>
              </a:r>
              <a:endParaRPr lang="zh-CN" altLang="en-US" sz="1600" dirty="0">
                <a:latin typeface="微软雅黑" panose="020B0503020204020204" pitchFamily="34" charset="-122"/>
                <a:ea typeface="微软雅黑" panose="020B0503020204020204" pitchFamily="34" charset="-122"/>
                <a:sym typeface="+mn-ea"/>
              </a:endParaRPr>
            </a:p>
          </p:txBody>
        </p:sp>
        <p:sp>
          <p:nvSpPr>
            <p:cNvPr id="21" name="矩形 20"/>
            <p:cNvSpPr/>
            <p:nvPr/>
          </p:nvSpPr>
          <p:spPr>
            <a:xfrm>
              <a:off x="12904" y="5904"/>
              <a:ext cx="5802" cy="3825"/>
            </a:xfrm>
            <a:prstGeom prst="rect">
              <a:avLst/>
            </a:prstGeom>
            <a:noFill/>
            <a:ln>
              <a:solidFill>
                <a:srgbClr val="0070C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燕尾形箭头 29"/>
          <p:cNvSpPr/>
          <p:nvPr/>
        </p:nvSpPr>
        <p:spPr>
          <a:xfrm rot="5400000">
            <a:off x="7071676" y="3467130"/>
            <a:ext cx="468003" cy="38158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线形标注 2(带强调线) 33"/>
          <p:cNvSpPr/>
          <p:nvPr/>
        </p:nvSpPr>
        <p:spPr>
          <a:xfrm>
            <a:off x="3817043" y="2730501"/>
            <a:ext cx="2185385" cy="1006475"/>
          </a:xfrm>
          <a:prstGeom prst="accentCallout2">
            <a:avLst>
              <a:gd name="adj1" fmla="val 18750"/>
              <a:gd name="adj2" fmla="val -8333"/>
              <a:gd name="adj3" fmla="val 18750"/>
              <a:gd name="adj4" fmla="val -16667"/>
              <a:gd name="adj5" fmla="val 58802"/>
              <a:gd name="adj6" fmla="val -25054"/>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panose="05000000000000000000" charset="0"/>
              <a:buChar char="Ø"/>
            </a:pPr>
            <a:r>
              <a:rPr lang="en-US" altLang="zh-CN" sz="1600" dirty="0">
                <a:solidFill>
                  <a:schemeClr val="tx1"/>
                </a:solidFill>
                <a:latin typeface="微软雅黑" panose="020B0503020204020204" pitchFamily="34" charset="-122"/>
                <a:ea typeface="微软雅黑" panose="020B0503020204020204" pitchFamily="34" charset="-122"/>
                <a:sym typeface="+mn-ea"/>
              </a:rPr>
              <a:t>50%</a:t>
            </a:r>
            <a:r>
              <a:rPr lang="zh-CN" altLang="en-US" sz="1600" dirty="0">
                <a:solidFill>
                  <a:schemeClr val="tx1"/>
                </a:solidFill>
                <a:latin typeface="微软雅黑" panose="020B0503020204020204" pitchFamily="34" charset="-122"/>
                <a:ea typeface="微软雅黑" panose="020B0503020204020204" pitchFamily="34" charset="-122"/>
                <a:sym typeface="+mn-ea"/>
              </a:rPr>
              <a:t>为已掌握题（重复训练）</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a:p>
            <a:pPr marL="285750" indent="-285750" algn="l">
              <a:buFont typeface="Wingdings" panose="05000000000000000000" charset="0"/>
              <a:buChar char="Ø"/>
            </a:pPr>
            <a:r>
              <a:rPr lang="en-US" altLang="zh-CN" sz="1600" dirty="0">
                <a:solidFill>
                  <a:schemeClr val="tx1"/>
                </a:solidFill>
                <a:latin typeface="微软雅黑" panose="020B0503020204020204" pitchFamily="34" charset="-122"/>
                <a:ea typeface="微软雅黑" panose="020B0503020204020204" pitchFamily="34" charset="-122"/>
                <a:sym typeface="+mn-ea"/>
              </a:rPr>
              <a:t>10%</a:t>
            </a:r>
            <a:r>
              <a:rPr lang="zh-CN" altLang="en-US" sz="1600" dirty="0">
                <a:solidFill>
                  <a:schemeClr val="tx1"/>
                </a:solidFill>
                <a:latin typeface="微软雅黑" panose="020B0503020204020204" pitchFamily="34" charset="-122"/>
                <a:ea typeface="微软雅黑" panose="020B0503020204020204" pitchFamily="34" charset="-122"/>
                <a:sym typeface="+mn-ea"/>
              </a:rPr>
              <a:t>为困难题型（无效训练）</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p:txBody>
      </p:sp>
      <p:sp>
        <p:nvSpPr>
          <p:cNvPr id="35" name="椭圆 34"/>
          <p:cNvSpPr/>
          <p:nvPr/>
        </p:nvSpPr>
        <p:spPr>
          <a:xfrm>
            <a:off x="3203628" y="3250951"/>
            <a:ext cx="118730" cy="118745"/>
          </a:xfrm>
          <a:prstGeom prst="ellipse">
            <a:avLst/>
          </a:prstGeom>
          <a:solidFill>
            <a:srgbClr val="41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644426" y="4098290"/>
            <a:ext cx="2792752" cy="646331"/>
          </a:xfrm>
          <a:prstGeom prst="rect">
            <a:avLst/>
          </a:prstGeom>
          <a:noFill/>
        </p:spPr>
        <p:txBody>
          <a:bodyPr wrap="none" rtlCol="0" anchor="t">
            <a:spAutoFit/>
          </a:bodyPr>
          <a:lstStyle/>
          <a:p>
            <a:pPr indent="0" algn="l">
              <a:buFont typeface="Wingdings" panose="05000000000000000000" charset="0"/>
              <a:buNone/>
            </a:pPr>
            <a:r>
              <a:rPr lang="zh-CN" altLang="en-US" sz="1600" b="1" dirty="0">
                <a:latin typeface="微软雅黑" panose="020B0503020204020204" pitchFamily="34" charset="-122"/>
                <a:ea typeface="微软雅黑" panose="020B0503020204020204" pitchFamily="34" charset="-122"/>
                <a:sym typeface="+mn-ea"/>
              </a:rPr>
              <a:t>仅</a:t>
            </a:r>
            <a:r>
              <a:rPr lang="en-US" altLang="zh-CN" sz="2000" b="1" dirty="0">
                <a:solidFill>
                  <a:srgbClr val="FF0000"/>
                </a:solidFill>
                <a:latin typeface="微软雅黑" panose="020B0503020204020204" pitchFamily="34" charset="-122"/>
                <a:ea typeface="微软雅黑" panose="020B0503020204020204" pitchFamily="34" charset="-122"/>
                <a:sym typeface="+mn-ea"/>
              </a:rPr>
              <a:t>40%</a:t>
            </a:r>
            <a:r>
              <a:rPr lang="zh-CN" altLang="en-US" sz="1600" b="1" dirty="0">
                <a:latin typeface="微软雅黑" panose="020B0503020204020204" pitchFamily="34" charset="-122"/>
                <a:ea typeface="微软雅黑" panose="020B0503020204020204" pitchFamily="34" charset="-122"/>
                <a:sym typeface="+mn-ea"/>
              </a:rPr>
              <a:t>为符合学生实际学情</a:t>
            </a:r>
            <a:endParaRPr lang="zh-CN" altLang="en-US" sz="1600" b="1" dirty="0">
              <a:latin typeface="微软雅黑" panose="020B0503020204020204" pitchFamily="34" charset="-122"/>
              <a:ea typeface="微软雅黑" panose="020B0503020204020204" pitchFamily="34" charset="-122"/>
              <a:sym typeface="+mn-ea"/>
            </a:endParaRPr>
          </a:p>
          <a:p>
            <a:pPr indent="0" algn="l">
              <a:buFont typeface="Wingdings" panose="05000000000000000000" charset="0"/>
              <a:buNone/>
            </a:pPr>
            <a:r>
              <a:rPr lang="zh-CN" altLang="en-US" sz="1600" b="1" dirty="0">
                <a:latin typeface="微软雅黑" panose="020B0503020204020204" pitchFamily="34" charset="-122"/>
                <a:ea typeface="微软雅黑" panose="020B0503020204020204" pitchFamily="34" charset="-122"/>
                <a:sym typeface="+mn-ea"/>
              </a:rPr>
              <a:t>适合学生训练的试题</a:t>
            </a:r>
            <a:endParaRPr lang="zh-CN" altLang="en-US" sz="16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1073467" y="1266080"/>
            <a:ext cx="102647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prstClr val="white"/>
                </a:solidFill>
                <a:effectLst/>
                <a:uLnTx/>
                <a:uFillTx/>
                <a:ea typeface="微软雅黑" panose="020B0503020204020204" pitchFamily="34" charset="-122"/>
                <a:cs typeface="+mn-cs"/>
              </a:rPr>
              <a:t>刚需</a:t>
            </a:r>
            <a:endParaRPr kumimoji="0" lang="en-US" altLang="zh-CN" sz="1800" b="1" i="0" u="none" strike="noStrike" kern="1200" cap="none" spc="0" normalizeH="0" baseline="0" noProof="0" dirty="0">
              <a:ln>
                <a:noFill/>
              </a:ln>
              <a:solidFill>
                <a:prstClr val="white"/>
              </a:solidFill>
              <a:effectLst/>
              <a:uLnTx/>
              <a:uFillTx/>
              <a:ea typeface="微软雅黑" panose="020B0503020204020204" pitchFamily="34" charset="-122"/>
              <a:cs typeface="+mn-cs"/>
            </a:endParaRPr>
          </a:p>
        </p:txBody>
      </p:sp>
      <p:sp>
        <p:nvSpPr>
          <p:cNvPr id="102" name="矩形 101"/>
          <p:cNvSpPr/>
          <p:nvPr/>
        </p:nvSpPr>
        <p:spPr>
          <a:xfrm>
            <a:off x="2350790" y="908720"/>
            <a:ext cx="6548153" cy="1015663"/>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en-US" altLang="zh-CN" sz="16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rPr>
              <a:t>刚需</a:t>
            </a:r>
            <a:r>
              <a:rPr kumimoji="0" lang="en-US" altLang="zh-CN" sz="16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rPr>
              <a:t>错题考前复习、考后订正是</a:t>
            </a:r>
            <a:r>
              <a:rPr kumimoji="0" lang="zh-CN" altLang="en-US" sz="2400" b="0" i="0" u="none" strike="noStrike" kern="1200" cap="none" spc="0" normalizeH="0" baseline="0" noProof="0" dirty="0">
                <a:ln>
                  <a:noFill/>
                </a:ln>
                <a:solidFill>
                  <a:srgbClr val="FF0000"/>
                </a:solidFill>
                <a:effectLst/>
                <a:uLnTx/>
                <a:uFillTx/>
                <a:latin typeface="+mn-lt"/>
                <a:ea typeface="微软雅黑" panose="020B0503020204020204" pitchFamily="34" charset="-122"/>
                <a:cs typeface="+mn-cs"/>
              </a:rPr>
              <a:t>普适性需求</a:t>
            </a:r>
            <a:endParaRPr kumimoji="0" lang="en-US" altLang="zh-CN" sz="2400" b="0" i="0" u="none" strike="noStrike" kern="1200" cap="none" spc="0" normalizeH="0" baseline="0" noProof="0" dirty="0">
              <a:ln>
                <a:noFill/>
              </a:ln>
              <a:solidFill>
                <a:srgbClr val="FF0000"/>
              </a:solidFill>
              <a:effectLst/>
              <a:uLnTx/>
              <a:uFillTx/>
              <a:latin typeface="+mn-lt"/>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en-US" altLang="zh-CN" sz="16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rPr>
              <a:t>痛点</a:t>
            </a:r>
            <a:r>
              <a:rPr kumimoji="0" lang="en-US" altLang="zh-CN" sz="16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rPr>
              <a:t>手工整理错题费时费力、效率亟需提高</a:t>
            </a:r>
            <a:endParaRPr kumimoji="0" lang="zh-CN" altLang="en-US" sz="16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endParaRPr>
          </a:p>
        </p:txBody>
      </p:sp>
      <p:sp>
        <p:nvSpPr>
          <p:cNvPr id="106" name="矩形 105"/>
          <p:cNvSpPr/>
          <p:nvPr/>
        </p:nvSpPr>
        <p:spPr>
          <a:xfrm>
            <a:off x="3659505" y="4833620"/>
            <a:ext cx="1605280" cy="30670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l" fontAlgn="auto">
              <a:spcBef>
                <a:spcPts val="0"/>
              </a:spcBef>
              <a:spcAft>
                <a:spcPts val="0"/>
              </a:spcAft>
            </a:pPr>
            <a:r>
              <a:rPr lang="zh-CN" altLang="en-US" sz="1400" dirty="0">
                <a:solidFill>
                  <a:prstClr val="white"/>
                </a:solidFill>
                <a:ea typeface="微软雅黑" panose="020B0503020204020204" pitchFamily="34" charset="-122"/>
                <a:sym typeface="+mn-ea"/>
              </a:rPr>
              <a:t>学霸手抄收集错题</a:t>
            </a:r>
            <a:endParaRPr kumimoji="0" lang="zh-CN" altLang="en-US" sz="1400" b="0" i="0" u="none" strike="noStrike" kern="1200" cap="none" spc="0" normalizeH="0" baseline="0" noProof="0" dirty="0">
              <a:ln>
                <a:noFill/>
              </a:ln>
              <a:solidFill>
                <a:prstClr val="white"/>
              </a:solidFill>
              <a:effectLst/>
              <a:uLnTx/>
              <a:uFillTx/>
              <a:ea typeface="微软雅黑" panose="020B0503020204020204" pitchFamily="34" charset="-122"/>
              <a:cs typeface="+mn-cs"/>
            </a:endParaRPr>
          </a:p>
        </p:txBody>
      </p:sp>
      <p:pic>
        <p:nvPicPr>
          <p:cNvPr id="2053"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1254" y="2191148"/>
            <a:ext cx="2334489" cy="25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098" y="2191365"/>
            <a:ext cx="21907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圆角矩形 14"/>
          <p:cNvSpPr/>
          <p:nvPr/>
        </p:nvSpPr>
        <p:spPr>
          <a:xfrm>
            <a:off x="2208259" y="5455319"/>
            <a:ext cx="4205574" cy="878410"/>
          </a:xfrm>
          <a:prstGeom prst="roundRect">
            <a:avLst/>
          </a:prstGeom>
          <a:noFill/>
          <a:ln w="158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7545" tIns="43772" rIns="87545" bIns="43772" rtlCol="0" anchor="ctr"/>
          <a:lstStyle/>
          <a:p>
            <a:r>
              <a:rPr kumimoji="1" lang="zh-CN" altLang="en-US" sz="1200" dirty="0">
                <a:solidFill>
                  <a:schemeClr val="tx1"/>
                </a:solidFill>
                <a:latin typeface="+mn-ea"/>
                <a:cs typeface="Songti SC" charset="-122"/>
              </a:rPr>
              <a:t>我校学生入学物理单科平均分低于福州三中</a:t>
            </a:r>
            <a:r>
              <a:rPr kumimoji="1" lang="en-US" altLang="zh-CN" sz="1200" dirty="0">
                <a:solidFill>
                  <a:schemeClr val="tx1"/>
                </a:solidFill>
                <a:latin typeface="+mn-ea"/>
                <a:cs typeface="Songti SC" charset="-122"/>
              </a:rPr>
              <a:t>7</a:t>
            </a:r>
            <a:r>
              <a:rPr kumimoji="1" lang="zh-CN" altLang="en-US" sz="1200" dirty="0">
                <a:solidFill>
                  <a:schemeClr val="tx1"/>
                </a:solidFill>
                <a:latin typeface="+mn-ea"/>
                <a:cs typeface="Songti SC" charset="-122"/>
              </a:rPr>
              <a:t>分，经过半学期错题练习，在最近的福州地区质检测验中物理单科平均分已经与三中持平</a:t>
            </a:r>
            <a:endParaRPr kumimoji="1" lang="zh-CN" altLang="en-US" sz="1200" dirty="0">
              <a:solidFill>
                <a:schemeClr val="tx1"/>
              </a:solidFill>
              <a:latin typeface="+mn-ea"/>
              <a:cs typeface="Songti SC"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626" y="4331006"/>
            <a:ext cx="3991714" cy="3126500"/>
          </a:xfrm>
          <a:prstGeom prst="rect">
            <a:avLst/>
          </a:prstGeom>
        </p:spPr>
      </p:pic>
      <p:sp>
        <p:nvSpPr>
          <p:cNvPr id="14" name="圆角矩形 13"/>
          <p:cNvSpPr/>
          <p:nvPr/>
        </p:nvSpPr>
        <p:spPr>
          <a:xfrm rot="20251471">
            <a:off x="808355" y="5228590"/>
            <a:ext cx="829310" cy="419100"/>
          </a:xfrm>
          <a:prstGeom prst="roundRect">
            <a:avLst>
              <a:gd name="adj" fmla="val 88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7545" tIns="43772" rIns="87545" bIns="43772" rtlCol="0" anchor="ctr"/>
          <a:lstStyle/>
          <a:p>
            <a:pPr algn="ctr"/>
            <a:r>
              <a:rPr kumimoji="1" lang="zh-CN" altLang="en-US" sz="1200" dirty="0"/>
              <a:t>福州八中</a:t>
            </a:r>
            <a:endParaRPr kumimoji="1" lang="zh-CN" altLang="en-US" sz="1200" dirty="0"/>
          </a:p>
          <a:p>
            <a:pPr algn="ctr"/>
            <a:r>
              <a:rPr kumimoji="1" lang="zh-CN" altLang="en-US" sz="1000" dirty="0"/>
              <a:t>陈校长</a:t>
            </a:r>
            <a:endParaRPr kumimoji="1" lang="zh-CN" altLang="en-US" sz="1000" dirty="0"/>
          </a:p>
        </p:txBody>
      </p:sp>
      <p:sp>
        <p:nvSpPr>
          <p:cNvPr id="12" name="右箭头 11"/>
          <p:cNvSpPr/>
          <p:nvPr/>
        </p:nvSpPr>
        <p:spPr>
          <a:xfrm>
            <a:off x="7319010" y="2997200"/>
            <a:ext cx="108013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078982" y="-31115"/>
            <a:ext cx="4819961" cy="743986"/>
          </a:xfrm>
          <a:prstGeom prst="rect">
            <a:avLst/>
          </a:prstGeom>
        </p:spPr>
        <p:txBody>
          <a:bodyPr wrap="square">
            <a:spAutoFit/>
          </a:bodyPr>
          <a:lstStyle/>
          <a:p>
            <a:pPr>
              <a:lnSpc>
                <a:spcPct val="150000"/>
              </a:lnSpc>
            </a:pPr>
            <a:r>
              <a:rPr lang="zh-CN" altLang="en-US" sz="3200" dirty="0">
                <a:latin typeface="微软雅黑" panose="020B0503020204020204" pitchFamily="34" charset="-122"/>
                <a:ea typeface="微软雅黑" panose="020B0503020204020204" pitchFamily="34" charset="-122"/>
              </a:rPr>
              <a:t>个性化学习手册简介</a:t>
            </a:r>
            <a:endParaRPr lang="en-US" altLang="zh-CN" sz="3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8615486" y="1634502"/>
            <a:ext cx="2631727" cy="42930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5316" y="1041456"/>
            <a:ext cx="11519780" cy="527132"/>
          </a:xfrm>
          <a:prstGeom prst="rect">
            <a:avLst/>
          </a:prstGeom>
          <a:noFill/>
        </p:spPr>
        <p:txBody>
          <a:bodyPr wrap="square" rtlCol="0">
            <a:spAutoFit/>
          </a:bodyPr>
          <a:lstStyle/>
          <a:p>
            <a:pPr marL="381000" indent="-381000" algn="ctr">
              <a:lnSpc>
                <a:spcPct val="150000"/>
              </a:lnSpc>
              <a:buFont typeface="Wingdings" panose="05000000000000000000" pitchFamily="2" charset="2"/>
              <a:buChar char="u"/>
            </a:pPr>
            <a:r>
              <a:rPr lang="zh-CN" altLang="en-US" sz="2135" b="1" dirty="0">
                <a:latin typeface="微软雅黑" panose="020B0503020204020204" pitchFamily="34" charset="-122"/>
                <a:ea typeface="微软雅黑" panose="020B0503020204020204" pitchFamily="34" charset="-122"/>
              </a:rPr>
              <a:t>个册是依托校内每周测练数据定制化的为每个学生推荐举一反三的错题巩固学习手册</a:t>
            </a:r>
            <a:endParaRPr lang="en-US" altLang="zh-CN" sz="2135" b="1" dirty="0">
              <a:latin typeface="微软雅黑" panose="020B0503020204020204" pitchFamily="34" charset="-122"/>
              <a:ea typeface="微软雅黑" panose="020B0503020204020204" pitchFamily="34" charset="-122"/>
            </a:endParaRPr>
          </a:p>
        </p:txBody>
      </p:sp>
      <p:sp>
        <p:nvSpPr>
          <p:cNvPr id="21" name="矩形 20"/>
          <p:cNvSpPr/>
          <p:nvPr/>
        </p:nvSpPr>
        <p:spPr>
          <a:xfrm>
            <a:off x="4511030" y="59706"/>
            <a:ext cx="3983727" cy="743986"/>
          </a:xfrm>
          <a:prstGeom prst="rect">
            <a:avLst/>
          </a:prstGeom>
        </p:spPr>
        <p:txBody>
          <a:bodyPr wrap="square">
            <a:spAutoFit/>
          </a:bodyPr>
          <a:lstStyle/>
          <a:p>
            <a:pPr>
              <a:lnSpc>
                <a:spcPct val="150000"/>
              </a:lnSpc>
            </a:pPr>
            <a:r>
              <a:rPr lang="zh-CN" altLang="en-US" sz="3200" dirty="0">
                <a:latin typeface="微软雅黑" panose="020B0503020204020204" pitchFamily="34" charset="-122"/>
                <a:ea typeface="微软雅黑" panose="020B0503020204020204" pitchFamily="34" charset="-122"/>
              </a:rPr>
              <a:t>个性化学习手册</a:t>
            </a:r>
            <a:endParaRPr lang="en-US" altLang="zh-CN" sz="32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649605" y="1833245"/>
            <a:ext cx="10012680" cy="506730"/>
          </a:xfrm>
          <a:prstGeom prst="rect">
            <a:avLst/>
          </a:prstGeom>
          <a:noFill/>
        </p:spPr>
        <p:txBody>
          <a:bodyPr wrap="none" rtlCol="0" anchor="t">
            <a:spAutoFit/>
          </a:bodyPr>
          <a:lstStyle/>
          <a:p>
            <a:pPr fontAlgn="auto">
              <a:lnSpc>
                <a:spcPct val="150000"/>
              </a:lnSpc>
              <a:spcBef>
                <a:spcPts val="0"/>
              </a:spcBef>
              <a:spcAft>
                <a:spcPts val="0"/>
              </a:spcAft>
            </a:pPr>
            <a:r>
              <a:rPr kumimoji="1" lang="en-US" altLang="zh-CN" dirty="0">
                <a:ln w="0"/>
                <a:solidFill>
                  <a:srgbClr val="C00000"/>
                </a:solidFill>
                <a:effectLst>
                  <a:outerShdw blurRad="38100" dist="19050" dir="2700000" algn="tl" rotWithShape="0">
                    <a:schemeClr val="dk1">
                      <a:alpha val="40000"/>
                    </a:schemeClr>
                  </a:outerShdw>
                </a:effectLst>
                <a:latin typeface="方正大黑简体" pitchFamily="2" charset="-122"/>
                <a:ea typeface="方正大黑简体" pitchFamily="2" charset="-122"/>
                <a:sym typeface="+mn-ea"/>
              </a:rPr>
              <a:t>  </a:t>
            </a:r>
            <a:r>
              <a:rPr kumimoji="1" lang="zh-CN" altLang="en-US" dirty="0">
                <a:ln w="0"/>
                <a:solidFill>
                  <a:srgbClr val="C00000"/>
                </a:solidFill>
                <a:effectLst>
                  <a:outerShdw blurRad="38100" dist="19050" dir="2700000" algn="tl" rotWithShape="0">
                    <a:schemeClr val="dk1">
                      <a:alpha val="40000"/>
                    </a:schemeClr>
                  </a:outerShdw>
                </a:effectLst>
                <a:latin typeface="方正大黑简体" pitchFamily="2" charset="-122"/>
                <a:ea typeface="方正大黑简体" pitchFamily="2" charset="-122"/>
                <a:sym typeface="+mn-ea"/>
              </a:rPr>
              <a:t>专属定制：</a:t>
            </a:r>
            <a:r>
              <a:rPr kumimoji="1" lang="zh-CN" altLang="en-US" dirty="0">
                <a:ln w="0"/>
                <a:effectLst>
                  <a:outerShdw blurRad="38100" dist="19050" dir="2700000" algn="tl" rotWithShape="0">
                    <a:schemeClr val="dk1">
                      <a:alpha val="40000"/>
                    </a:schemeClr>
                  </a:outerShdw>
                </a:effectLst>
                <a:latin typeface="方正大黑简体" pitchFamily="2" charset="-122"/>
                <a:ea typeface="方正大黑简体" pitchFamily="2" charset="-122"/>
                <a:sym typeface="+mn-ea"/>
              </a:rPr>
              <a:t>内容来源全部来源于学生自己的考试、作业数据，直击学生薄弱知识点，适合自己；</a:t>
            </a:r>
            <a:endParaRPr lang="zh-CN" altLang="en-US"/>
          </a:p>
        </p:txBody>
      </p:sp>
      <p:sp>
        <p:nvSpPr>
          <p:cNvPr id="5" name="文本框 4"/>
          <p:cNvSpPr txBox="1"/>
          <p:nvPr/>
        </p:nvSpPr>
        <p:spPr>
          <a:xfrm>
            <a:off x="766614" y="2358135"/>
            <a:ext cx="9649072" cy="645160"/>
          </a:xfrm>
          <a:prstGeom prst="rect">
            <a:avLst/>
          </a:prstGeom>
          <a:noFill/>
        </p:spPr>
        <p:txBody>
          <a:bodyPr wrap="square" rtlCol="0" anchor="t">
            <a:spAutoFit/>
          </a:bodyPr>
          <a:lstStyle/>
          <a:p>
            <a:r>
              <a:rPr kumimoji="1" lang="zh-CN" altLang="zh-CN" dirty="0">
                <a:ln w="0"/>
                <a:solidFill>
                  <a:srgbClr val="C00000"/>
                </a:solidFill>
                <a:effectLst>
                  <a:outerShdw blurRad="38100" dist="19050" dir="2700000" algn="tl" rotWithShape="0">
                    <a:schemeClr val="dk1">
                      <a:alpha val="40000"/>
                    </a:schemeClr>
                  </a:outerShdw>
                </a:effectLst>
                <a:latin typeface="方正大黑简体" pitchFamily="2" charset="-122"/>
                <a:ea typeface="方正大黑简体" pitchFamily="2" charset="-122"/>
                <a:sym typeface="+mn-ea"/>
              </a:rPr>
              <a:t>因时制宜：</a:t>
            </a:r>
            <a:r>
              <a:rPr kumimoji="1" lang="zh-CN" altLang="zh-CN" dirty="0">
                <a:ln w="0"/>
                <a:effectLst>
                  <a:outerShdw blurRad="38100" dist="19050" dir="2700000" algn="tl" rotWithShape="0">
                    <a:schemeClr val="dk1">
                      <a:alpha val="40000"/>
                    </a:schemeClr>
                  </a:outerShdw>
                </a:effectLst>
                <a:latin typeface="方正大黑简体" pitchFamily="2" charset="-122"/>
                <a:ea typeface="方正大黑简体" pitchFamily="2" charset="-122"/>
                <a:sym typeface="+mn-ea"/>
              </a:rPr>
              <a:t>将学生的错题按照知识点、难度进行分层分类，学生可以依据复习时间长短，选择不同的复习内容，做到因时制宜，高效复习。</a:t>
            </a:r>
            <a:endParaRPr lang="zh-CN" altLang="en-US" dirty="0"/>
          </a:p>
        </p:txBody>
      </p:sp>
      <p:grpSp>
        <p:nvGrpSpPr>
          <p:cNvPr id="11" name="组合 2"/>
          <p:cNvGrpSpPr/>
          <p:nvPr/>
        </p:nvGrpSpPr>
        <p:grpSpPr>
          <a:xfrm>
            <a:off x="1" y="3285771"/>
            <a:ext cx="11782208" cy="3249822"/>
            <a:chOff x="25047" y="3315483"/>
            <a:chExt cx="8837806" cy="3249822"/>
          </a:xfrm>
        </p:grpSpPr>
        <p:grpSp>
          <p:nvGrpSpPr>
            <p:cNvPr id="12" name="组合 107"/>
            <p:cNvGrpSpPr/>
            <p:nvPr/>
          </p:nvGrpSpPr>
          <p:grpSpPr>
            <a:xfrm>
              <a:off x="25047" y="3315483"/>
              <a:ext cx="8837806" cy="3249822"/>
              <a:chOff x="25047" y="3315483"/>
              <a:chExt cx="8837806" cy="3249822"/>
            </a:xfrm>
          </p:grpSpPr>
          <p:grpSp>
            <p:nvGrpSpPr>
              <p:cNvPr id="15" name="组合 10"/>
              <p:cNvGrpSpPr/>
              <p:nvPr/>
            </p:nvGrpSpPr>
            <p:grpSpPr>
              <a:xfrm>
                <a:off x="25047" y="3315483"/>
                <a:ext cx="8837806" cy="3249822"/>
                <a:chOff x="25047" y="3315483"/>
                <a:chExt cx="8837806" cy="3249822"/>
              </a:xfrm>
            </p:grpSpPr>
            <p:grpSp>
              <p:nvGrpSpPr>
                <p:cNvPr id="18" name="组合 6"/>
                <p:cNvGrpSpPr/>
                <p:nvPr/>
              </p:nvGrpSpPr>
              <p:grpSpPr>
                <a:xfrm>
                  <a:off x="384860" y="3563543"/>
                  <a:ext cx="8477993" cy="3001762"/>
                  <a:chOff x="384860" y="3563543"/>
                  <a:chExt cx="8477993" cy="3001762"/>
                </a:xfrm>
              </p:grpSpPr>
              <p:sp>
                <p:nvSpPr>
                  <p:cNvPr id="24" name="任意多边形: 形状 60"/>
                  <p:cNvSpPr/>
                  <p:nvPr/>
                </p:nvSpPr>
                <p:spPr>
                  <a:xfrm rot="18884851" flipV="1">
                    <a:off x="921419" y="3950840"/>
                    <a:ext cx="918172" cy="334820"/>
                  </a:xfrm>
                  <a:custGeom>
                    <a:avLst/>
                    <a:gdLst>
                      <a:gd name="connsiteX0" fmla="*/ 0 w 568601"/>
                      <a:gd name="connsiteY0" fmla="*/ 14897 h 29794"/>
                      <a:gd name="connsiteX1" fmla="*/ 568601 w 568601"/>
                      <a:gd name="connsiteY1" fmla="*/ 14897 h 29794"/>
                    </a:gdLst>
                    <a:ahLst/>
                    <a:cxnLst>
                      <a:cxn ang="0">
                        <a:pos x="connsiteX0" y="connsiteY0"/>
                      </a:cxn>
                      <a:cxn ang="0">
                        <a:pos x="connsiteX1" y="connsiteY1"/>
                      </a:cxn>
                    </a:cxnLst>
                    <a:rect l="l" t="t" r="r" b="b"/>
                    <a:pathLst>
                      <a:path w="568601" h="29794">
                        <a:moveTo>
                          <a:pt x="0" y="14897"/>
                        </a:moveTo>
                        <a:lnTo>
                          <a:pt x="568601" y="14897"/>
                        </a:lnTo>
                      </a:path>
                    </a:pathLst>
                  </a:custGeom>
                  <a:noFill/>
                  <a:ln w="25400" cap="flat" cmpd="sng" algn="ctr">
                    <a:solidFill>
                      <a:schemeClr val="accent1"/>
                    </a:solidFill>
                    <a:prstDash val="solid"/>
                  </a:ln>
                  <a:effectLst/>
                </p:spPr>
                <p:txBody>
                  <a:bodyPr spcFirstLastPara="0" vert="horz" wrap="square" lIns="282785" tIns="682" rIns="282785" bIns="681" numCol="1" spcCol="1270" anchor="ctr" anchorCtr="0">
                    <a:noAutofit/>
                  </a:bodyPr>
                  <a:lstStyle/>
                  <a:p>
                    <a:pPr marL="0" marR="0" lvl="0" indent="0" algn="ctr" defTabSz="133350" eaLnBrk="1" fontAlgn="auto" latinLnBrk="0" hangingPunct="1">
                      <a:lnSpc>
                        <a:spcPct val="90000"/>
                      </a:lnSpc>
                      <a:spcBef>
                        <a:spcPts val="0"/>
                      </a:spcBef>
                      <a:spcAft>
                        <a:spcPct val="35000"/>
                      </a:spcAft>
                      <a:buClrTx/>
                      <a:buSzTx/>
                      <a:buFontTx/>
                      <a:buNone/>
                      <a:defRPr/>
                    </a:pPr>
                    <a:endParaRPr kumimoji="0" lang="zh-CN" altLang="en-US" sz="300" b="1" i="0" u="none" strike="noStrike" kern="0" cap="none" spc="0" normalizeH="0" baseline="0" noProof="0">
                      <a:ln>
                        <a:noFill/>
                      </a:ln>
                      <a:solidFill>
                        <a:srgbClr val="000000">
                          <a:hueOff val="0"/>
                          <a:satOff val="0"/>
                          <a:lumOff val="0"/>
                          <a:alphaOff val="0"/>
                        </a:srgbClr>
                      </a:solidFill>
                      <a:effectLst/>
                      <a:uLnTx/>
                      <a:uFillTx/>
                      <a:latin typeface="+mn-lt"/>
                      <a:ea typeface="微软雅黑" panose="020B0503020204020204" pitchFamily="34" charset="-122"/>
                      <a:cs typeface="+mn-cs"/>
                    </a:endParaRPr>
                  </a:p>
                </p:txBody>
              </p:sp>
              <p:sp>
                <p:nvSpPr>
                  <p:cNvPr id="25" name="任意多边形: 形状 61"/>
                  <p:cNvSpPr/>
                  <p:nvPr/>
                </p:nvSpPr>
                <p:spPr>
                  <a:xfrm>
                    <a:off x="1681237" y="5123521"/>
                    <a:ext cx="1154282" cy="422431"/>
                  </a:xfrm>
                  <a:custGeom>
                    <a:avLst/>
                    <a:gdLst>
                      <a:gd name="connsiteX0" fmla="*/ 0 w 1154282"/>
                      <a:gd name="connsiteY0" fmla="*/ 57714 h 577141"/>
                      <a:gd name="connsiteX1" fmla="*/ 57714 w 1154282"/>
                      <a:gd name="connsiteY1" fmla="*/ 0 h 577141"/>
                      <a:gd name="connsiteX2" fmla="*/ 1096568 w 1154282"/>
                      <a:gd name="connsiteY2" fmla="*/ 0 h 577141"/>
                      <a:gd name="connsiteX3" fmla="*/ 1154282 w 1154282"/>
                      <a:gd name="connsiteY3" fmla="*/ 57714 h 577141"/>
                      <a:gd name="connsiteX4" fmla="*/ 1154282 w 1154282"/>
                      <a:gd name="connsiteY4" fmla="*/ 519427 h 577141"/>
                      <a:gd name="connsiteX5" fmla="*/ 1096568 w 1154282"/>
                      <a:gd name="connsiteY5" fmla="*/ 577141 h 577141"/>
                      <a:gd name="connsiteX6" fmla="*/ 57714 w 1154282"/>
                      <a:gd name="connsiteY6" fmla="*/ 577141 h 577141"/>
                      <a:gd name="connsiteX7" fmla="*/ 0 w 1154282"/>
                      <a:gd name="connsiteY7" fmla="*/ 519427 h 577141"/>
                      <a:gd name="connsiteX8" fmla="*/ 0 w 1154282"/>
                      <a:gd name="connsiteY8" fmla="*/ 57714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282" h="577141">
                        <a:moveTo>
                          <a:pt x="0" y="57714"/>
                        </a:moveTo>
                        <a:cubicBezTo>
                          <a:pt x="0" y="25839"/>
                          <a:pt x="25839" y="0"/>
                          <a:pt x="57714" y="0"/>
                        </a:cubicBezTo>
                        <a:lnTo>
                          <a:pt x="1096568" y="0"/>
                        </a:lnTo>
                        <a:cubicBezTo>
                          <a:pt x="1128443" y="0"/>
                          <a:pt x="1154282" y="25839"/>
                          <a:pt x="1154282" y="57714"/>
                        </a:cubicBezTo>
                        <a:lnTo>
                          <a:pt x="1154282" y="519427"/>
                        </a:lnTo>
                        <a:cubicBezTo>
                          <a:pt x="1154282" y="551302"/>
                          <a:pt x="1128443" y="577141"/>
                          <a:pt x="1096568" y="577141"/>
                        </a:cubicBezTo>
                        <a:lnTo>
                          <a:pt x="57714" y="577141"/>
                        </a:lnTo>
                        <a:cubicBezTo>
                          <a:pt x="25839" y="577141"/>
                          <a:pt x="0" y="551302"/>
                          <a:pt x="0" y="519427"/>
                        </a:cubicBezTo>
                        <a:lnTo>
                          <a:pt x="0" y="57714"/>
                        </a:lnTo>
                        <a:close/>
                      </a:path>
                    </a:pathLst>
                  </a:custGeom>
                  <a:solidFill>
                    <a:srgbClr val="F08E21"/>
                  </a:solidFill>
                  <a:ln w="25400" cap="flat" cmpd="sng" algn="ctr">
                    <a:solidFill>
                      <a:srgbClr val="F08E21">
                        <a:shade val="50000"/>
                      </a:srgbClr>
                    </a:solidFill>
                    <a:prstDash val="solid"/>
                  </a:ln>
                  <a:effectLst/>
                </p:spPr>
                <p:txBody>
                  <a:bodyPr spcFirstLastPara="0" vert="horz" wrap="square" lIns="28334" tIns="28334" rIns="28334" bIns="28334"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mn-lt"/>
                        <a:ea typeface="微软雅黑" panose="020B0503020204020204" pitchFamily="34" charset="-122"/>
                        <a:cs typeface="+mn-cs"/>
                      </a:rPr>
                      <a:t>精选错题</a:t>
                    </a:r>
                    <a:endParaRPr kumimoji="0" lang="zh-CN" altLang="en-US" sz="1800" b="1" i="0" u="none" strike="noStrike" kern="0" cap="none" spc="0" normalizeH="0" baseline="0" noProof="0" dirty="0">
                      <a:ln>
                        <a:noFill/>
                      </a:ln>
                      <a:solidFill>
                        <a:srgbClr val="FFFFFF"/>
                      </a:solidFill>
                      <a:effectLst/>
                      <a:uLnTx/>
                      <a:uFillTx/>
                      <a:latin typeface="+mn-lt"/>
                      <a:ea typeface="微软雅黑" panose="020B0503020204020204" pitchFamily="34" charset="-122"/>
                      <a:cs typeface="+mn-cs"/>
                    </a:endParaRPr>
                  </a:p>
                </p:txBody>
              </p:sp>
              <p:sp>
                <p:nvSpPr>
                  <p:cNvPr id="36" name="任意多边形: 形状 73"/>
                  <p:cNvSpPr/>
                  <p:nvPr/>
                </p:nvSpPr>
                <p:spPr>
                  <a:xfrm>
                    <a:off x="1088370" y="5063136"/>
                    <a:ext cx="541410" cy="499392"/>
                  </a:xfrm>
                  <a:custGeom>
                    <a:avLst/>
                    <a:gdLst>
                      <a:gd name="connsiteX0" fmla="*/ 0 w 568601"/>
                      <a:gd name="connsiteY0" fmla="*/ 14897 h 29794"/>
                      <a:gd name="connsiteX1" fmla="*/ 568601 w 568601"/>
                      <a:gd name="connsiteY1" fmla="*/ 14897 h 29794"/>
                    </a:gdLst>
                    <a:ahLst/>
                    <a:cxnLst>
                      <a:cxn ang="0">
                        <a:pos x="connsiteX0" y="connsiteY0"/>
                      </a:cxn>
                      <a:cxn ang="0">
                        <a:pos x="connsiteX1" y="connsiteY1"/>
                      </a:cxn>
                    </a:cxnLst>
                    <a:rect l="l" t="t" r="r" b="b"/>
                    <a:pathLst>
                      <a:path w="568601" h="29794">
                        <a:moveTo>
                          <a:pt x="0" y="14897"/>
                        </a:moveTo>
                        <a:lnTo>
                          <a:pt x="568601" y="14897"/>
                        </a:lnTo>
                      </a:path>
                    </a:pathLst>
                  </a:custGeom>
                  <a:noFill/>
                  <a:ln w="25400" cap="flat" cmpd="sng" algn="ctr">
                    <a:solidFill>
                      <a:schemeClr val="accent1"/>
                    </a:solidFill>
                    <a:prstDash val="solid"/>
                  </a:ln>
                  <a:effectLst/>
                </p:spPr>
                <p:txBody>
                  <a:bodyPr spcFirstLastPara="0" vert="horz" wrap="square" lIns="282785" tIns="681" rIns="282785" bIns="682" numCol="1" spcCol="1270" anchor="ctr" anchorCtr="0">
                    <a:noAutofit/>
                  </a:bodyPr>
                  <a:lstStyle/>
                  <a:p>
                    <a:pPr marL="0" marR="0" lvl="0" indent="0" algn="ctr" defTabSz="133350" eaLnBrk="1" fontAlgn="auto" latinLnBrk="0" hangingPunct="1">
                      <a:lnSpc>
                        <a:spcPct val="90000"/>
                      </a:lnSpc>
                      <a:spcBef>
                        <a:spcPts val="0"/>
                      </a:spcBef>
                      <a:spcAft>
                        <a:spcPct val="35000"/>
                      </a:spcAft>
                      <a:buClrTx/>
                      <a:buSzTx/>
                      <a:buFontTx/>
                      <a:buNone/>
                      <a:defRPr/>
                    </a:pPr>
                    <a:endParaRPr kumimoji="0" lang="zh-CN" altLang="en-US" sz="300" b="1" i="0" u="none" strike="noStrike" kern="0" cap="none" spc="0" normalizeH="0" baseline="0" noProof="0">
                      <a:ln>
                        <a:noFill/>
                      </a:ln>
                      <a:solidFill>
                        <a:srgbClr val="000000">
                          <a:hueOff val="0"/>
                          <a:satOff val="0"/>
                          <a:lumOff val="0"/>
                          <a:alphaOff val="0"/>
                        </a:srgbClr>
                      </a:solidFill>
                      <a:effectLst/>
                      <a:uLnTx/>
                      <a:uFillTx/>
                      <a:latin typeface="+mn-lt"/>
                      <a:ea typeface="微软雅黑" panose="020B0503020204020204" pitchFamily="34" charset="-122"/>
                      <a:cs typeface="+mn-cs"/>
                    </a:endParaRPr>
                  </a:p>
                </p:txBody>
              </p:sp>
              <p:sp>
                <p:nvSpPr>
                  <p:cNvPr id="37" name="对角圆角矩形 8"/>
                  <p:cNvSpPr/>
                  <p:nvPr/>
                </p:nvSpPr>
                <p:spPr>
                  <a:xfrm>
                    <a:off x="3030207" y="3563543"/>
                    <a:ext cx="5820886" cy="469297"/>
                  </a:xfrm>
                  <a:prstGeom prst="round2DiagRect">
                    <a:avLst/>
                  </a:prstGeom>
                  <a:solidFill>
                    <a:srgbClr val="FFFFFF"/>
                  </a:solidFill>
                  <a:ln w="25400" cap="flat" cmpd="sng" algn="ctr">
                    <a:solidFill>
                      <a:srgbClr val="79B002"/>
                    </a:solidFill>
                    <a:prstDash val="sysDash"/>
                    <a:headEnd type="oval"/>
                    <a:tailEnd type="triangle" w="med" len="med"/>
                  </a:ln>
                  <a:effectLst/>
                </p:spPr>
                <p:txBody>
                  <a:bodyPr rtlCol="0" anchor="ctr"/>
                  <a:lstStyle/>
                  <a:p>
                    <a:r>
                      <a:rPr lang="zh-CN" altLang="zh-CN" sz="1400" dirty="0"/>
                      <a:t>对每个孩子知识点的掌握情况进行科学系统地分析，了解薄弱项，推荐适合学生个人的复习计划。</a:t>
                    </a:r>
                    <a:endParaRPr lang="zh-CN" altLang="zh-CN" sz="1400" dirty="0"/>
                  </a:p>
                </p:txBody>
              </p:sp>
              <p:sp>
                <p:nvSpPr>
                  <p:cNvPr id="38" name="任意多边形: 形状 76"/>
                  <p:cNvSpPr/>
                  <p:nvPr/>
                </p:nvSpPr>
                <p:spPr>
                  <a:xfrm>
                    <a:off x="1696981" y="3598301"/>
                    <a:ext cx="1154282" cy="434539"/>
                  </a:xfrm>
                  <a:custGeom>
                    <a:avLst/>
                    <a:gdLst>
                      <a:gd name="connsiteX0" fmla="*/ 0 w 1154282"/>
                      <a:gd name="connsiteY0" fmla="*/ 57714 h 577141"/>
                      <a:gd name="connsiteX1" fmla="*/ 57714 w 1154282"/>
                      <a:gd name="connsiteY1" fmla="*/ 0 h 577141"/>
                      <a:gd name="connsiteX2" fmla="*/ 1096568 w 1154282"/>
                      <a:gd name="connsiteY2" fmla="*/ 0 h 577141"/>
                      <a:gd name="connsiteX3" fmla="*/ 1154282 w 1154282"/>
                      <a:gd name="connsiteY3" fmla="*/ 57714 h 577141"/>
                      <a:gd name="connsiteX4" fmla="*/ 1154282 w 1154282"/>
                      <a:gd name="connsiteY4" fmla="*/ 519427 h 577141"/>
                      <a:gd name="connsiteX5" fmla="*/ 1096568 w 1154282"/>
                      <a:gd name="connsiteY5" fmla="*/ 577141 h 577141"/>
                      <a:gd name="connsiteX6" fmla="*/ 57714 w 1154282"/>
                      <a:gd name="connsiteY6" fmla="*/ 577141 h 577141"/>
                      <a:gd name="connsiteX7" fmla="*/ 0 w 1154282"/>
                      <a:gd name="connsiteY7" fmla="*/ 519427 h 577141"/>
                      <a:gd name="connsiteX8" fmla="*/ 0 w 1154282"/>
                      <a:gd name="connsiteY8" fmla="*/ 57714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282" h="577141">
                        <a:moveTo>
                          <a:pt x="0" y="57714"/>
                        </a:moveTo>
                        <a:cubicBezTo>
                          <a:pt x="0" y="25839"/>
                          <a:pt x="25839" y="0"/>
                          <a:pt x="57714" y="0"/>
                        </a:cubicBezTo>
                        <a:lnTo>
                          <a:pt x="1096568" y="0"/>
                        </a:lnTo>
                        <a:cubicBezTo>
                          <a:pt x="1128443" y="0"/>
                          <a:pt x="1154282" y="25839"/>
                          <a:pt x="1154282" y="57714"/>
                        </a:cubicBezTo>
                        <a:lnTo>
                          <a:pt x="1154282" y="519427"/>
                        </a:lnTo>
                        <a:cubicBezTo>
                          <a:pt x="1154282" y="551302"/>
                          <a:pt x="1128443" y="577141"/>
                          <a:pt x="1096568" y="577141"/>
                        </a:cubicBezTo>
                        <a:lnTo>
                          <a:pt x="57714" y="577141"/>
                        </a:lnTo>
                        <a:cubicBezTo>
                          <a:pt x="25839" y="577141"/>
                          <a:pt x="0" y="551302"/>
                          <a:pt x="0" y="519427"/>
                        </a:cubicBezTo>
                        <a:lnTo>
                          <a:pt x="0" y="57714"/>
                        </a:lnTo>
                        <a:close/>
                      </a:path>
                    </a:pathLst>
                  </a:custGeom>
                  <a:solidFill>
                    <a:srgbClr val="79B002"/>
                  </a:solidFill>
                  <a:ln w="25400" cap="flat" cmpd="sng" algn="ctr">
                    <a:solidFill>
                      <a:srgbClr val="79B002">
                        <a:shade val="50000"/>
                      </a:srgbClr>
                    </a:solidFill>
                    <a:prstDash val="solid"/>
                  </a:ln>
                  <a:effectLst/>
                </p:spPr>
                <p:txBody>
                  <a:bodyPr spcFirstLastPara="0" vert="horz" wrap="square" lIns="28334" tIns="28334" rIns="28334" bIns="28334"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mn-lt"/>
                        <a:ea typeface="微软雅黑" panose="020B0503020204020204" pitchFamily="34" charset="-122"/>
                        <a:cs typeface="+mn-cs"/>
                      </a:rPr>
                      <a:t>学情分析</a:t>
                    </a:r>
                    <a:endParaRPr kumimoji="0" lang="zh-CN" altLang="en-US" sz="1800" b="1" i="0" u="none" strike="noStrike" kern="0" cap="none" spc="0" normalizeH="0" baseline="0" noProof="0" dirty="0">
                      <a:ln>
                        <a:noFill/>
                      </a:ln>
                      <a:solidFill>
                        <a:srgbClr val="FFFFFF"/>
                      </a:solidFill>
                      <a:effectLst/>
                      <a:uLnTx/>
                      <a:uFillTx/>
                      <a:latin typeface="+mn-lt"/>
                      <a:ea typeface="微软雅黑" panose="020B0503020204020204" pitchFamily="34" charset="-122"/>
                      <a:cs typeface="+mn-cs"/>
                    </a:endParaRPr>
                  </a:p>
                </p:txBody>
              </p:sp>
              <p:sp>
                <p:nvSpPr>
                  <p:cNvPr id="39" name="对角圆角矩形 8"/>
                  <p:cNvSpPr/>
                  <p:nvPr/>
                </p:nvSpPr>
                <p:spPr>
                  <a:xfrm>
                    <a:off x="3041967" y="6061249"/>
                    <a:ext cx="5820886" cy="504056"/>
                  </a:xfrm>
                  <a:prstGeom prst="round2DiagRect">
                    <a:avLst/>
                  </a:prstGeom>
                  <a:ln>
                    <a:prstDash val="sysDash"/>
                    <a:headEnd type="oval"/>
                    <a:tailEnd type="triangle" w="med" len="med"/>
                  </a:ln>
                </p:spPr>
                <p:style>
                  <a:lnRef idx="2">
                    <a:schemeClr val="accent2"/>
                  </a:lnRef>
                  <a:fillRef idx="1">
                    <a:schemeClr val="lt1"/>
                  </a:fillRef>
                  <a:effectRef idx="0">
                    <a:schemeClr val="accent2"/>
                  </a:effectRef>
                  <a:fontRef idx="minor">
                    <a:schemeClr val="dk1"/>
                  </a:fontRef>
                </p:style>
                <p:txBody>
                  <a:bodyPr rtlCol="0" anchor="ctr"/>
                  <a:lstStyle/>
                  <a:p>
                    <a:pPr lvl="0">
                      <a:defRPr/>
                    </a:pPr>
                    <a:r>
                      <a:rPr lang="zh-CN" altLang="zh-CN" sz="1400" dirty="0"/>
                      <a:t>学生原始作答痕迹和正确的试题解析，帮助孩子发散思维，快速吃透每道错题</a:t>
                    </a:r>
                    <a:endParaRPr kumimoji="0" lang="zh-CN" altLang="en-US" sz="1400" b="0" i="0" u="none" strike="noStrike" kern="0" cap="none" spc="0" normalizeH="0" baseline="0" noProof="0" dirty="0">
                      <a:ln>
                        <a:noFill/>
                      </a:ln>
                      <a:solidFill>
                        <a:srgbClr val="000000">
                          <a:lumMod val="65000"/>
                          <a:lumOff val="35000"/>
                        </a:srgbClr>
                      </a:solidFill>
                      <a:effectLst/>
                      <a:uLnTx/>
                      <a:uFillTx/>
                      <a:ea typeface="微软雅黑" panose="020B0503020204020204" pitchFamily="34" charset="-122"/>
                      <a:cs typeface="+mn-cs"/>
                    </a:endParaRPr>
                  </a:p>
                </p:txBody>
              </p:sp>
              <p:sp>
                <p:nvSpPr>
                  <p:cNvPr id="40" name="任意多边形: 形状 78"/>
                  <p:cNvSpPr/>
                  <p:nvPr/>
                </p:nvSpPr>
                <p:spPr>
                  <a:xfrm>
                    <a:off x="1709309" y="6165304"/>
                    <a:ext cx="1154282" cy="366016"/>
                  </a:xfrm>
                  <a:custGeom>
                    <a:avLst/>
                    <a:gdLst>
                      <a:gd name="connsiteX0" fmla="*/ 0 w 1154282"/>
                      <a:gd name="connsiteY0" fmla="*/ 57714 h 577141"/>
                      <a:gd name="connsiteX1" fmla="*/ 57714 w 1154282"/>
                      <a:gd name="connsiteY1" fmla="*/ 0 h 577141"/>
                      <a:gd name="connsiteX2" fmla="*/ 1096568 w 1154282"/>
                      <a:gd name="connsiteY2" fmla="*/ 0 h 577141"/>
                      <a:gd name="connsiteX3" fmla="*/ 1154282 w 1154282"/>
                      <a:gd name="connsiteY3" fmla="*/ 57714 h 577141"/>
                      <a:gd name="connsiteX4" fmla="*/ 1154282 w 1154282"/>
                      <a:gd name="connsiteY4" fmla="*/ 519427 h 577141"/>
                      <a:gd name="connsiteX5" fmla="*/ 1096568 w 1154282"/>
                      <a:gd name="connsiteY5" fmla="*/ 577141 h 577141"/>
                      <a:gd name="connsiteX6" fmla="*/ 57714 w 1154282"/>
                      <a:gd name="connsiteY6" fmla="*/ 577141 h 577141"/>
                      <a:gd name="connsiteX7" fmla="*/ 0 w 1154282"/>
                      <a:gd name="connsiteY7" fmla="*/ 519427 h 577141"/>
                      <a:gd name="connsiteX8" fmla="*/ 0 w 1154282"/>
                      <a:gd name="connsiteY8" fmla="*/ 57714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282" h="577141">
                        <a:moveTo>
                          <a:pt x="0" y="57714"/>
                        </a:moveTo>
                        <a:cubicBezTo>
                          <a:pt x="0" y="25839"/>
                          <a:pt x="25839" y="0"/>
                          <a:pt x="57714" y="0"/>
                        </a:cubicBezTo>
                        <a:lnTo>
                          <a:pt x="1096568" y="0"/>
                        </a:lnTo>
                        <a:cubicBezTo>
                          <a:pt x="1128443" y="0"/>
                          <a:pt x="1154282" y="25839"/>
                          <a:pt x="1154282" y="57714"/>
                        </a:cubicBezTo>
                        <a:lnTo>
                          <a:pt x="1154282" y="519427"/>
                        </a:lnTo>
                        <a:cubicBezTo>
                          <a:pt x="1154282" y="551302"/>
                          <a:pt x="1128443" y="577141"/>
                          <a:pt x="1096568" y="577141"/>
                        </a:cubicBezTo>
                        <a:lnTo>
                          <a:pt x="57714" y="577141"/>
                        </a:lnTo>
                        <a:cubicBezTo>
                          <a:pt x="25839" y="577141"/>
                          <a:pt x="0" y="551302"/>
                          <a:pt x="0" y="519427"/>
                        </a:cubicBezTo>
                        <a:lnTo>
                          <a:pt x="0" y="57714"/>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8334" tIns="28334" rIns="28334" bIns="28334"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defRPr/>
                    </a:pPr>
                    <a:r>
                      <a:rPr kumimoji="0" lang="zh-CN" altLang="en-US" sz="1800" b="1" i="0" u="none" strike="noStrike" kern="0" cap="none" spc="0" normalizeH="0" baseline="0" noProof="0" dirty="0">
                        <a:ln>
                          <a:noFill/>
                        </a:ln>
                        <a:solidFill>
                          <a:srgbClr val="FFFFFF"/>
                        </a:solidFill>
                        <a:effectLst/>
                        <a:uLnTx/>
                        <a:uFillTx/>
                        <a:ea typeface="微软雅黑" panose="020B0503020204020204" pitchFamily="34" charset="-122"/>
                        <a:cs typeface="+mn-cs"/>
                      </a:rPr>
                      <a:t>试题解析</a:t>
                    </a:r>
                    <a:endParaRPr kumimoji="0" lang="zh-CN" altLang="en-US" sz="1800" b="1" i="0" u="none" strike="noStrike" kern="0" cap="none" spc="0" normalizeH="0" baseline="0" noProof="0" dirty="0">
                      <a:ln>
                        <a:noFill/>
                      </a:ln>
                      <a:solidFill>
                        <a:srgbClr val="FFFFFF"/>
                      </a:solidFill>
                      <a:effectLst/>
                      <a:uLnTx/>
                      <a:uFillTx/>
                      <a:ea typeface="微软雅黑" panose="020B0503020204020204" pitchFamily="34" charset="-122"/>
                      <a:cs typeface="+mn-cs"/>
                    </a:endParaRPr>
                  </a:p>
                </p:txBody>
              </p:sp>
              <p:sp>
                <p:nvSpPr>
                  <p:cNvPr id="41" name="任意多边形: 形状 79"/>
                  <p:cNvSpPr/>
                  <p:nvPr/>
                </p:nvSpPr>
                <p:spPr>
                  <a:xfrm rot="3231052">
                    <a:off x="856350" y="5775327"/>
                    <a:ext cx="998013" cy="499392"/>
                  </a:xfrm>
                  <a:custGeom>
                    <a:avLst/>
                    <a:gdLst>
                      <a:gd name="connsiteX0" fmla="*/ 0 w 568601"/>
                      <a:gd name="connsiteY0" fmla="*/ 14897 h 29794"/>
                      <a:gd name="connsiteX1" fmla="*/ 568601 w 568601"/>
                      <a:gd name="connsiteY1" fmla="*/ 14897 h 29794"/>
                    </a:gdLst>
                    <a:ahLst/>
                    <a:cxnLst>
                      <a:cxn ang="0">
                        <a:pos x="connsiteX0" y="connsiteY0"/>
                      </a:cxn>
                      <a:cxn ang="0">
                        <a:pos x="connsiteX1" y="connsiteY1"/>
                      </a:cxn>
                    </a:cxnLst>
                    <a:rect l="l" t="t" r="r" b="b"/>
                    <a:pathLst>
                      <a:path w="568601" h="29794">
                        <a:moveTo>
                          <a:pt x="0" y="14897"/>
                        </a:moveTo>
                        <a:lnTo>
                          <a:pt x="568601" y="14897"/>
                        </a:lnTo>
                      </a:path>
                    </a:pathLst>
                  </a:custGeom>
                  <a:noFill/>
                  <a:ln w="25400" cap="flat" cmpd="sng" algn="ctr">
                    <a:solidFill>
                      <a:schemeClr val="accent1"/>
                    </a:solidFill>
                    <a:prstDash val="solid"/>
                  </a:ln>
                  <a:effectLst/>
                </p:spPr>
                <p:txBody>
                  <a:bodyPr spcFirstLastPara="0" vert="horz" wrap="square" lIns="282785" tIns="681" rIns="282785" bIns="682" numCol="1" spcCol="1270" anchor="ctr" anchorCtr="0">
                    <a:noAutofit/>
                  </a:bodyPr>
                  <a:lstStyle/>
                  <a:p>
                    <a:pPr marL="0" marR="0" lvl="0" indent="0" algn="ctr" defTabSz="133350" eaLnBrk="1" fontAlgn="auto" latinLnBrk="0" hangingPunct="1">
                      <a:lnSpc>
                        <a:spcPct val="90000"/>
                      </a:lnSpc>
                      <a:spcBef>
                        <a:spcPts val="0"/>
                      </a:spcBef>
                      <a:spcAft>
                        <a:spcPct val="35000"/>
                      </a:spcAft>
                      <a:buClrTx/>
                      <a:buSzTx/>
                      <a:buFontTx/>
                      <a:buNone/>
                      <a:defRPr/>
                    </a:pPr>
                    <a:endParaRPr kumimoji="0" lang="zh-CN" altLang="en-US" sz="300" b="1" i="0" u="none" strike="noStrike" kern="0" cap="none" spc="0" normalizeH="0" baseline="0" noProof="0">
                      <a:ln>
                        <a:noFill/>
                      </a:ln>
                      <a:solidFill>
                        <a:srgbClr val="000000">
                          <a:hueOff val="0"/>
                          <a:satOff val="0"/>
                          <a:lumOff val="0"/>
                          <a:alphaOff val="0"/>
                        </a:srgbClr>
                      </a:solidFill>
                      <a:effectLst/>
                      <a:uLnTx/>
                      <a:uFillTx/>
                      <a:latin typeface="+mn-lt"/>
                      <a:ea typeface="微软雅黑" panose="020B0503020204020204" pitchFamily="34" charset="-122"/>
                      <a:cs typeface="+mn-cs"/>
                    </a:endParaRPr>
                  </a:p>
                </p:txBody>
              </p:sp>
              <p:sp>
                <p:nvSpPr>
                  <p:cNvPr id="42" name="文本框 4"/>
                  <p:cNvSpPr txBox="1"/>
                  <p:nvPr/>
                </p:nvSpPr>
                <p:spPr bwMode="auto">
                  <a:xfrm>
                    <a:off x="384860" y="4004414"/>
                    <a:ext cx="669910" cy="2160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lIns="61529" tIns="0" rIns="0" bIns="0" numCol="1" rtlCol="0" anchor="ctr" anchorCtr="0" compatLnSpc="1">
                    <a:noAutofit/>
                  </a:bodyPr>
                  <a:lstStyle/>
                  <a:p>
                    <a:pPr algn="ctr"/>
                    <a:endParaRPr lang="zh-CN" altLang="en-US" sz="2400" b="1" dirty="0">
                      <a:ea typeface="+mj-ea"/>
                      <a:cs typeface="黑体" panose="02010609060101010101" charset="-122"/>
                    </a:endParaRPr>
                  </a:p>
                </p:txBody>
              </p:sp>
            </p:grpSp>
            <p:sp>
              <p:nvSpPr>
                <p:cNvPr id="19" name="矩形 18"/>
                <p:cNvSpPr/>
                <p:nvPr/>
              </p:nvSpPr>
              <p:spPr>
                <a:xfrm>
                  <a:off x="25047" y="3315483"/>
                  <a:ext cx="131064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prstClr val="white"/>
                      </a:solidFill>
                      <a:ea typeface="微软雅黑" panose="020B0503020204020204" pitchFamily="34" charset="-122"/>
                    </a:rPr>
                    <a:t>产品内容</a:t>
                  </a:r>
                  <a:endParaRPr kumimoji="0" lang="en-US" altLang="zh-CN" sz="1800" b="1" i="0" u="none" strike="noStrike" kern="1200" cap="none" spc="0" normalizeH="0" baseline="0" noProof="0" dirty="0">
                    <a:ln>
                      <a:noFill/>
                    </a:ln>
                    <a:solidFill>
                      <a:prstClr val="white"/>
                    </a:solidFill>
                    <a:effectLst/>
                    <a:uLnTx/>
                    <a:uFillTx/>
                    <a:ea typeface="微软雅黑" panose="020B0503020204020204" pitchFamily="34" charset="-122"/>
                    <a:cs typeface="+mn-cs"/>
                  </a:endParaRPr>
                </a:p>
              </p:txBody>
            </p:sp>
          </p:grpSp>
          <p:sp>
            <p:nvSpPr>
              <p:cNvPr id="17" name="文本框 106"/>
              <p:cNvSpPr txBox="1"/>
              <p:nvPr/>
            </p:nvSpPr>
            <p:spPr bwMode="auto">
              <a:xfrm>
                <a:off x="351260" y="4279431"/>
                <a:ext cx="655320" cy="1600925"/>
              </a:xfrm>
              <a:prstGeom prst="rect">
                <a:avLst/>
              </a:prstGeom>
              <a:noFill/>
              <a:ln>
                <a:noFill/>
              </a:ln>
            </p:spPr>
            <p:txBody>
              <a:bodyPr vert="eaVert" wrap="none" lIns="61529" tIns="0" rIns="0" bIns="0" numCol="1" rtlCol="0" anchor="ctr" anchorCtr="0" compatLnSpc="1">
                <a:noAutofit/>
              </a:bodyPr>
              <a:lstStyle/>
              <a:p>
                <a:pPr algn="ctr"/>
                <a:r>
                  <a:rPr lang="zh-CN" altLang="en-US" sz="2400" b="1" dirty="0">
                    <a:solidFill>
                      <a:schemeClr val="bg1"/>
                    </a:solidFill>
                    <a:latin typeface="+mj-ea"/>
                    <a:ea typeface="+mj-ea"/>
                    <a:cs typeface="黑体" panose="02010609060101010101" charset="-122"/>
                  </a:rPr>
                  <a:t>个性化学习手册</a:t>
                </a:r>
                <a:endParaRPr lang="zh-CN" altLang="en-US" sz="2400" b="1" dirty="0">
                  <a:solidFill>
                    <a:schemeClr val="bg1"/>
                  </a:solidFill>
                  <a:latin typeface="+mj-ea"/>
                  <a:ea typeface="+mj-ea"/>
                  <a:cs typeface="黑体" panose="02010609060101010101" charset="-122"/>
                </a:endParaRPr>
              </a:p>
            </p:txBody>
          </p:sp>
        </p:grpSp>
        <p:sp>
          <p:nvSpPr>
            <p:cNvPr id="13" name="任意多边形: 形状 61"/>
            <p:cNvSpPr/>
            <p:nvPr/>
          </p:nvSpPr>
          <p:spPr>
            <a:xfrm>
              <a:off x="1696583" y="5574431"/>
              <a:ext cx="1154282" cy="273674"/>
            </a:xfrm>
            <a:custGeom>
              <a:avLst/>
              <a:gdLst>
                <a:gd name="connsiteX0" fmla="*/ 0 w 1154282"/>
                <a:gd name="connsiteY0" fmla="*/ 57714 h 577141"/>
                <a:gd name="connsiteX1" fmla="*/ 57714 w 1154282"/>
                <a:gd name="connsiteY1" fmla="*/ 0 h 577141"/>
                <a:gd name="connsiteX2" fmla="*/ 1096568 w 1154282"/>
                <a:gd name="connsiteY2" fmla="*/ 0 h 577141"/>
                <a:gd name="connsiteX3" fmla="*/ 1154282 w 1154282"/>
                <a:gd name="connsiteY3" fmla="*/ 57714 h 577141"/>
                <a:gd name="connsiteX4" fmla="*/ 1154282 w 1154282"/>
                <a:gd name="connsiteY4" fmla="*/ 519427 h 577141"/>
                <a:gd name="connsiteX5" fmla="*/ 1096568 w 1154282"/>
                <a:gd name="connsiteY5" fmla="*/ 577141 h 577141"/>
                <a:gd name="connsiteX6" fmla="*/ 57714 w 1154282"/>
                <a:gd name="connsiteY6" fmla="*/ 577141 h 577141"/>
                <a:gd name="connsiteX7" fmla="*/ 0 w 1154282"/>
                <a:gd name="connsiteY7" fmla="*/ 519427 h 577141"/>
                <a:gd name="connsiteX8" fmla="*/ 0 w 1154282"/>
                <a:gd name="connsiteY8" fmla="*/ 57714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282" h="577141">
                  <a:moveTo>
                    <a:pt x="0" y="57714"/>
                  </a:moveTo>
                  <a:cubicBezTo>
                    <a:pt x="0" y="25839"/>
                    <a:pt x="25839" y="0"/>
                    <a:pt x="57714" y="0"/>
                  </a:cubicBezTo>
                  <a:lnTo>
                    <a:pt x="1096568" y="0"/>
                  </a:lnTo>
                  <a:cubicBezTo>
                    <a:pt x="1128443" y="0"/>
                    <a:pt x="1154282" y="25839"/>
                    <a:pt x="1154282" y="57714"/>
                  </a:cubicBezTo>
                  <a:lnTo>
                    <a:pt x="1154282" y="519427"/>
                  </a:lnTo>
                  <a:cubicBezTo>
                    <a:pt x="1154282" y="551302"/>
                    <a:pt x="1128443" y="577141"/>
                    <a:pt x="1096568" y="577141"/>
                  </a:cubicBezTo>
                  <a:lnTo>
                    <a:pt x="57714" y="577141"/>
                  </a:lnTo>
                  <a:cubicBezTo>
                    <a:pt x="25839" y="577141"/>
                    <a:pt x="0" y="551302"/>
                    <a:pt x="0" y="519427"/>
                  </a:cubicBezTo>
                  <a:lnTo>
                    <a:pt x="0" y="57714"/>
                  </a:lnTo>
                  <a:close/>
                </a:path>
              </a:pathLst>
            </a:custGeom>
            <a:noFill/>
            <a:ln w="25400" cap="flat" cmpd="sng" algn="ctr">
              <a:solidFill>
                <a:srgbClr val="F08E21">
                  <a:shade val="50000"/>
                </a:srgbClr>
              </a:solidFill>
              <a:prstDash val="dash"/>
            </a:ln>
            <a:effectLst/>
          </p:spPr>
          <p:txBody>
            <a:bodyPr spcFirstLastPara="0" vert="horz" wrap="square" lIns="28334" tIns="28334" rIns="28334" bIns="28334"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defRPr/>
              </a:pPr>
              <a:r>
                <a:rPr kumimoji="0" lang="zh-CN" altLang="en-US" sz="1400" b="1" i="0" u="none" strike="noStrike" kern="0" cap="none" spc="0" normalizeH="0" baseline="0" noProof="0" dirty="0">
                  <a:ln>
                    <a:noFill/>
                  </a:ln>
                  <a:solidFill>
                    <a:srgbClr val="F08E30"/>
                  </a:solidFill>
                  <a:effectLst/>
                  <a:uLnTx/>
                  <a:uFillTx/>
                  <a:latin typeface="+mn-lt"/>
                  <a:ea typeface="微软雅黑" panose="020B0503020204020204" pitchFamily="34" charset="-122"/>
                  <a:cs typeface="+mn-cs"/>
                </a:rPr>
                <a:t>举一反三</a:t>
              </a:r>
              <a:endParaRPr kumimoji="0" lang="zh-CN" altLang="en-US" sz="1400" b="1" i="0" u="none" strike="noStrike" kern="0" cap="none" spc="0" normalizeH="0" baseline="0" noProof="0" dirty="0">
                <a:ln>
                  <a:noFill/>
                </a:ln>
                <a:solidFill>
                  <a:srgbClr val="F08E30"/>
                </a:solidFill>
                <a:effectLst/>
                <a:uLnTx/>
                <a:uFillTx/>
                <a:latin typeface="+mn-lt"/>
                <a:ea typeface="微软雅黑" panose="020B0503020204020204" pitchFamily="34" charset="-122"/>
                <a:cs typeface="+mn-cs"/>
              </a:endParaRPr>
            </a:p>
          </p:txBody>
        </p:sp>
      </p:grpSp>
      <p:sp>
        <p:nvSpPr>
          <p:cNvPr id="43" name="对角圆角矩形 8"/>
          <p:cNvSpPr/>
          <p:nvPr/>
        </p:nvSpPr>
        <p:spPr>
          <a:xfrm>
            <a:off x="4022038" y="5143977"/>
            <a:ext cx="7760171" cy="504056"/>
          </a:xfrm>
          <a:prstGeom prst="round2DiagRect">
            <a:avLst/>
          </a:prstGeom>
          <a:solidFill>
            <a:srgbClr val="FFFFFF"/>
          </a:solidFill>
          <a:ln w="25400" cap="flat" cmpd="sng" algn="ctr">
            <a:solidFill>
              <a:srgbClr val="79B002"/>
            </a:solidFill>
            <a:prstDash val="sysDash"/>
            <a:headEnd type="oval"/>
            <a:tailEnd type="triangle" w="med" len="med"/>
          </a:ln>
          <a:effectLst/>
        </p:spPr>
        <p:txBody>
          <a:bodyPr rtlCol="0" anchor="ctr"/>
          <a:lstStyle/>
          <a:p>
            <a:r>
              <a:rPr lang="zh-CN" altLang="zh-CN" sz="1400" dirty="0"/>
              <a:t>每位学生的错题情况，分析错题的知识点，推送同类知识点的相关题目，让学生举一反三，针对性训练，让学习时间更效，提分效果自然更明显。</a:t>
            </a:r>
            <a:endParaRPr lang="zh-CN" altLang="zh-CN" sz="1400" dirty="0"/>
          </a:p>
        </p:txBody>
      </p:sp>
      <p:sp>
        <p:nvSpPr>
          <p:cNvPr id="23" name="任意多边形: 形状 73"/>
          <p:cNvSpPr/>
          <p:nvPr/>
        </p:nvSpPr>
        <p:spPr>
          <a:xfrm>
            <a:off x="1407264" y="4424598"/>
            <a:ext cx="721786" cy="499392"/>
          </a:xfrm>
          <a:custGeom>
            <a:avLst/>
            <a:gdLst>
              <a:gd name="connsiteX0" fmla="*/ 0 w 568601"/>
              <a:gd name="connsiteY0" fmla="*/ 14897 h 29794"/>
              <a:gd name="connsiteX1" fmla="*/ 568601 w 568601"/>
              <a:gd name="connsiteY1" fmla="*/ 14897 h 29794"/>
            </a:gdLst>
            <a:ahLst/>
            <a:cxnLst>
              <a:cxn ang="0">
                <a:pos x="connsiteX0" y="connsiteY0"/>
              </a:cxn>
              <a:cxn ang="0">
                <a:pos x="connsiteX1" y="connsiteY1"/>
              </a:cxn>
            </a:cxnLst>
            <a:rect l="l" t="t" r="r" b="b"/>
            <a:pathLst>
              <a:path w="568601" h="29794">
                <a:moveTo>
                  <a:pt x="0" y="14897"/>
                </a:moveTo>
                <a:lnTo>
                  <a:pt x="568601" y="14897"/>
                </a:lnTo>
              </a:path>
            </a:pathLst>
          </a:custGeom>
          <a:noFill/>
          <a:ln w="25400" cap="flat" cmpd="sng" algn="ctr">
            <a:solidFill>
              <a:schemeClr val="accent1"/>
            </a:solidFill>
            <a:prstDash val="solid"/>
          </a:ln>
          <a:effectLst/>
        </p:spPr>
        <p:txBody>
          <a:bodyPr spcFirstLastPara="0" vert="horz" wrap="square" lIns="282785" tIns="681" rIns="282785" bIns="682" numCol="1" spcCol="1270" anchor="ctr" anchorCtr="0">
            <a:noAutofit/>
          </a:bodyPr>
          <a:lstStyle/>
          <a:p>
            <a:pPr marL="0" marR="0" lvl="0" indent="0" algn="ctr" defTabSz="133350" eaLnBrk="1" fontAlgn="auto" latinLnBrk="0" hangingPunct="1">
              <a:lnSpc>
                <a:spcPct val="90000"/>
              </a:lnSpc>
              <a:spcBef>
                <a:spcPts val="0"/>
              </a:spcBef>
              <a:spcAft>
                <a:spcPct val="35000"/>
              </a:spcAft>
              <a:buClrTx/>
              <a:buSzTx/>
              <a:buFontTx/>
              <a:buNone/>
              <a:defRPr/>
            </a:pPr>
            <a:endParaRPr kumimoji="0" lang="zh-CN" altLang="en-US" sz="300" b="1" i="0" u="none" strike="noStrike" kern="0" cap="none" spc="0" normalizeH="0" baseline="0" noProof="0">
              <a:ln>
                <a:noFill/>
              </a:ln>
              <a:solidFill>
                <a:srgbClr val="000000">
                  <a:hueOff val="0"/>
                  <a:satOff val="0"/>
                  <a:lumOff val="0"/>
                  <a:alphaOff val="0"/>
                </a:srgbClr>
              </a:solidFill>
              <a:effectLst/>
              <a:uLnTx/>
              <a:uFillTx/>
              <a:latin typeface="+mn-lt"/>
              <a:ea typeface="微软雅黑" panose="020B0503020204020204" pitchFamily="34" charset="-122"/>
              <a:cs typeface="+mn-cs"/>
            </a:endParaRPr>
          </a:p>
        </p:txBody>
      </p:sp>
      <p:sp>
        <p:nvSpPr>
          <p:cNvPr id="26" name="任意多边形: 形状 76"/>
          <p:cNvSpPr/>
          <p:nvPr/>
        </p:nvSpPr>
        <p:spPr>
          <a:xfrm>
            <a:off x="2218441" y="4358851"/>
            <a:ext cx="1538842" cy="434539"/>
          </a:xfrm>
          <a:custGeom>
            <a:avLst/>
            <a:gdLst>
              <a:gd name="connsiteX0" fmla="*/ 0 w 1154282"/>
              <a:gd name="connsiteY0" fmla="*/ 57714 h 577141"/>
              <a:gd name="connsiteX1" fmla="*/ 57714 w 1154282"/>
              <a:gd name="connsiteY1" fmla="*/ 0 h 577141"/>
              <a:gd name="connsiteX2" fmla="*/ 1096568 w 1154282"/>
              <a:gd name="connsiteY2" fmla="*/ 0 h 577141"/>
              <a:gd name="connsiteX3" fmla="*/ 1154282 w 1154282"/>
              <a:gd name="connsiteY3" fmla="*/ 57714 h 577141"/>
              <a:gd name="connsiteX4" fmla="*/ 1154282 w 1154282"/>
              <a:gd name="connsiteY4" fmla="*/ 519427 h 577141"/>
              <a:gd name="connsiteX5" fmla="*/ 1096568 w 1154282"/>
              <a:gd name="connsiteY5" fmla="*/ 577141 h 577141"/>
              <a:gd name="connsiteX6" fmla="*/ 57714 w 1154282"/>
              <a:gd name="connsiteY6" fmla="*/ 577141 h 577141"/>
              <a:gd name="connsiteX7" fmla="*/ 0 w 1154282"/>
              <a:gd name="connsiteY7" fmla="*/ 519427 h 577141"/>
              <a:gd name="connsiteX8" fmla="*/ 0 w 1154282"/>
              <a:gd name="connsiteY8" fmla="*/ 57714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282" h="577141">
                <a:moveTo>
                  <a:pt x="0" y="57714"/>
                </a:moveTo>
                <a:cubicBezTo>
                  <a:pt x="0" y="25839"/>
                  <a:pt x="25839" y="0"/>
                  <a:pt x="57714" y="0"/>
                </a:cubicBezTo>
                <a:lnTo>
                  <a:pt x="1096568" y="0"/>
                </a:lnTo>
                <a:cubicBezTo>
                  <a:pt x="1128443" y="0"/>
                  <a:pt x="1154282" y="25839"/>
                  <a:pt x="1154282" y="57714"/>
                </a:cubicBezTo>
                <a:lnTo>
                  <a:pt x="1154282" y="519427"/>
                </a:lnTo>
                <a:cubicBezTo>
                  <a:pt x="1154282" y="551302"/>
                  <a:pt x="1128443" y="577141"/>
                  <a:pt x="1096568" y="577141"/>
                </a:cubicBezTo>
                <a:lnTo>
                  <a:pt x="57714" y="577141"/>
                </a:lnTo>
                <a:cubicBezTo>
                  <a:pt x="25839" y="577141"/>
                  <a:pt x="0" y="551302"/>
                  <a:pt x="0" y="519427"/>
                </a:cubicBezTo>
                <a:lnTo>
                  <a:pt x="0" y="57714"/>
                </a:lnTo>
                <a:close/>
              </a:path>
            </a:pathLst>
          </a:custGeom>
          <a:solidFill>
            <a:srgbClr val="00B050"/>
          </a:solidFill>
          <a:ln w="25400" cap="flat" cmpd="sng" algn="ctr">
            <a:solidFill>
              <a:srgbClr val="79B002">
                <a:shade val="50000"/>
              </a:srgbClr>
            </a:solidFill>
            <a:prstDash val="solid"/>
          </a:ln>
          <a:effectLst/>
        </p:spPr>
        <p:txBody>
          <a:bodyPr spcFirstLastPara="0" vert="horz" wrap="square" lIns="28334" tIns="28334" rIns="28334" bIns="28334" numCol="1" spcCol="1270" anchor="ctr" anchorCtr="0">
            <a:noAutofit/>
          </a:bodyPr>
          <a:lstStyle/>
          <a:p>
            <a:pPr marL="0" marR="0" lvl="0" indent="0" algn="ctr" defTabSz="800100" eaLnBrk="1" fontAlgn="auto" latinLnBrk="0" hangingPunct="1">
              <a:lnSpc>
                <a:spcPct val="90000"/>
              </a:lnSpc>
              <a:spcBef>
                <a:spcPts val="0"/>
              </a:spcBef>
              <a:spcAft>
                <a:spcPct val="3500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mn-lt"/>
                <a:ea typeface="微软雅黑" panose="020B0503020204020204" pitchFamily="34" charset="-122"/>
                <a:cs typeface="+mn-cs"/>
              </a:rPr>
              <a:t>分层推送</a:t>
            </a:r>
            <a:endParaRPr kumimoji="0" lang="zh-CN" altLang="en-US" sz="1800" b="1" i="0" u="none" strike="noStrike" kern="0" cap="none" spc="0" normalizeH="0" baseline="0" noProof="0" dirty="0">
              <a:ln>
                <a:noFill/>
              </a:ln>
              <a:solidFill>
                <a:srgbClr val="FFFFFF"/>
              </a:solidFill>
              <a:effectLst/>
              <a:uLnTx/>
              <a:uFillTx/>
              <a:latin typeface="+mn-lt"/>
              <a:ea typeface="微软雅黑" panose="020B0503020204020204" pitchFamily="34" charset="-122"/>
              <a:cs typeface="+mn-cs"/>
            </a:endParaRPr>
          </a:p>
        </p:txBody>
      </p:sp>
      <p:sp>
        <p:nvSpPr>
          <p:cNvPr id="27" name="对角圆角矩形 8"/>
          <p:cNvSpPr/>
          <p:nvPr/>
        </p:nvSpPr>
        <p:spPr>
          <a:xfrm>
            <a:off x="4006359" y="4337058"/>
            <a:ext cx="7760172" cy="469297"/>
          </a:xfrm>
          <a:prstGeom prst="round2DiagRect">
            <a:avLst/>
          </a:prstGeom>
          <a:solidFill>
            <a:srgbClr val="FFFFFF"/>
          </a:solidFill>
          <a:ln w="25400" cap="flat" cmpd="sng" algn="ctr">
            <a:solidFill>
              <a:srgbClr val="79B002"/>
            </a:solidFill>
            <a:prstDash val="sysDash"/>
            <a:headEnd type="oval"/>
            <a:tailEnd type="triangle" w="med" len="med"/>
          </a:ln>
          <a:effectLst/>
        </p:spPr>
        <p:txBody>
          <a:bodyPr rtlCol="0" anchor="ctr"/>
          <a:lstStyle/>
          <a:p>
            <a:r>
              <a:rPr lang="zh-CN" altLang="en-US" sz="1400" dirty="0"/>
              <a:t>针对学优生，推送难度高的综合性题目，针对学困生，推送基础巩固习题，实现分层个性化学习。</a:t>
            </a:r>
            <a:endParaRPr lang="zh-CN" altLang="zh-CN" sz="14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2148280" y="3024282"/>
            <a:ext cx="1813226" cy="1338144"/>
          </a:xfrm>
          <a:prstGeom prst="rect">
            <a:avLst/>
          </a:prstGeom>
        </p:spPr>
      </p:pic>
      <p:pic>
        <p:nvPicPr>
          <p:cNvPr id="4" name="图片 3"/>
          <p:cNvPicPr>
            <a:picLocks noChangeAspect="1"/>
          </p:cNvPicPr>
          <p:nvPr/>
        </p:nvPicPr>
        <p:blipFill>
          <a:blip r:embed="rId2" cstate="print"/>
          <a:stretch>
            <a:fillRect/>
          </a:stretch>
        </p:blipFill>
        <p:spPr>
          <a:xfrm>
            <a:off x="8765310" y="1041907"/>
            <a:ext cx="1536909" cy="1556203"/>
          </a:xfrm>
          <a:prstGeom prst="rect">
            <a:avLst/>
          </a:prstGeom>
        </p:spPr>
      </p:pic>
      <p:sp>
        <p:nvSpPr>
          <p:cNvPr id="5" name="TextBox 6"/>
          <p:cNvSpPr txBox="1"/>
          <p:nvPr/>
        </p:nvSpPr>
        <p:spPr bwMode="auto">
          <a:xfrm>
            <a:off x="476723" y="4431585"/>
            <a:ext cx="1056487" cy="338546"/>
          </a:xfrm>
          <a:prstGeom prst="rect">
            <a:avLst/>
          </a:prstGeom>
        </p:spPr>
        <p:style>
          <a:lnRef idx="1">
            <a:schemeClr val="accent1"/>
          </a:lnRef>
          <a:fillRef idx="3">
            <a:schemeClr val="accent1"/>
          </a:fillRef>
          <a:effectRef idx="2">
            <a:schemeClr val="accent1"/>
          </a:effectRef>
          <a:fontRef idx="minor">
            <a:schemeClr val="lt1"/>
          </a:fontRef>
        </p:style>
        <p:txBody>
          <a:bodyPr wrap="square" lIns="91432" tIns="45716" rIns="91432" bIns="45716" rtlCol="0" anchor="ctr" anchorCtr="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题库命题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 name="TextBox 8"/>
          <p:cNvSpPr txBox="1"/>
          <p:nvPr/>
        </p:nvSpPr>
        <p:spPr bwMode="auto">
          <a:xfrm>
            <a:off x="2423119" y="4417579"/>
            <a:ext cx="1056487" cy="338546"/>
          </a:xfrm>
          <a:prstGeom prst="rect">
            <a:avLst/>
          </a:prstGeom>
        </p:spPr>
        <p:style>
          <a:lnRef idx="1">
            <a:schemeClr val="accent1"/>
          </a:lnRef>
          <a:fillRef idx="3">
            <a:schemeClr val="accent1"/>
          </a:fillRef>
          <a:effectRef idx="2">
            <a:schemeClr val="accent1"/>
          </a:effectRef>
          <a:fontRef idx="minor">
            <a:schemeClr val="lt1"/>
          </a:fontRef>
        </p:style>
        <p:txBody>
          <a:bodyPr wrap="square" lIns="91432" tIns="45716" rIns="91432" bIns="45716" rtlCol="0" anchor="ctr" anchorCtr="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周考扫描</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0799" y="3860433"/>
            <a:ext cx="1392001" cy="1522716"/>
          </a:xfrm>
          <a:prstGeom prst="rect">
            <a:avLst/>
          </a:prstGeom>
        </p:spPr>
      </p:pic>
      <p:sp>
        <p:nvSpPr>
          <p:cNvPr id="8" name="TextBox 8"/>
          <p:cNvSpPr txBox="1"/>
          <p:nvPr/>
        </p:nvSpPr>
        <p:spPr bwMode="auto">
          <a:xfrm>
            <a:off x="8970755" y="2678184"/>
            <a:ext cx="1056487" cy="338546"/>
          </a:xfrm>
          <a:prstGeom prst="rect">
            <a:avLst/>
          </a:prstGeom>
        </p:spPr>
        <p:style>
          <a:lnRef idx="1">
            <a:schemeClr val="accent1"/>
          </a:lnRef>
          <a:fillRef idx="3">
            <a:schemeClr val="accent1"/>
          </a:fillRef>
          <a:effectRef idx="2">
            <a:schemeClr val="accent1"/>
          </a:effectRef>
          <a:fontRef idx="minor">
            <a:schemeClr val="lt1"/>
          </a:fontRef>
        </p:style>
        <p:txBody>
          <a:bodyPr wrap="square" lIns="91432" tIns="45716" rIns="91432" bIns="45716" rtlCol="0" anchor="ctr" anchorCtr="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教师讲义</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rot="10800000">
            <a:off x="6538553" y="2990460"/>
            <a:ext cx="1706755" cy="1381179"/>
          </a:xfrm>
          <a:prstGeom prst="rect">
            <a:avLst/>
          </a:prstGeom>
          <a:noFill/>
          <a:ln w="9525">
            <a:noFill/>
            <a:miter lim="800000"/>
            <a:headEnd/>
            <a:tailEnd/>
          </a:ln>
          <a:effectLst/>
        </p:spPr>
      </p:pic>
      <p:pic>
        <p:nvPicPr>
          <p:cNvPr id="10" name="图片 9"/>
          <p:cNvPicPr>
            <a:picLocks noChangeAspect="1"/>
          </p:cNvPicPr>
          <p:nvPr/>
        </p:nvPicPr>
        <p:blipFill>
          <a:blip r:embed="rId5" cstate="print"/>
          <a:stretch>
            <a:fillRect/>
          </a:stretch>
        </p:blipFill>
        <p:spPr>
          <a:xfrm>
            <a:off x="10609382" y="3860433"/>
            <a:ext cx="1450402" cy="1522716"/>
          </a:xfrm>
          <a:prstGeom prst="rect">
            <a:avLst/>
          </a:prstGeom>
        </p:spPr>
      </p:pic>
      <p:pic>
        <p:nvPicPr>
          <p:cNvPr id="11" name="图片 10"/>
          <p:cNvPicPr>
            <a:picLocks noChangeAspect="1"/>
          </p:cNvPicPr>
          <p:nvPr/>
        </p:nvPicPr>
        <p:blipFill>
          <a:blip r:embed="rId6" cstate="print"/>
          <a:stretch>
            <a:fillRect/>
          </a:stretch>
        </p:blipFill>
        <p:spPr>
          <a:xfrm>
            <a:off x="4418477" y="3018405"/>
            <a:ext cx="1758283" cy="1338144"/>
          </a:xfrm>
          <a:prstGeom prst="rect">
            <a:avLst/>
          </a:prstGeom>
        </p:spPr>
      </p:pic>
      <p:sp>
        <p:nvSpPr>
          <p:cNvPr id="12" name="TextBox 8"/>
          <p:cNvSpPr txBox="1"/>
          <p:nvPr/>
        </p:nvSpPr>
        <p:spPr bwMode="auto">
          <a:xfrm>
            <a:off x="4693189" y="4417579"/>
            <a:ext cx="1056487" cy="338546"/>
          </a:xfrm>
          <a:prstGeom prst="rect">
            <a:avLst/>
          </a:prstGeom>
        </p:spPr>
        <p:style>
          <a:lnRef idx="1">
            <a:schemeClr val="accent1"/>
          </a:lnRef>
          <a:fillRef idx="3">
            <a:schemeClr val="accent1"/>
          </a:fillRef>
          <a:effectRef idx="2">
            <a:schemeClr val="accent1"/>
          </a:effectRef>
          <a:fontRef idx="minor">
            <a:schemeClr val="lt1"/>
          </a:fontRef>
        </p:style>
        <p:txBody>
          <a:bodyPr wrap="square" lIns="91432" tIns="45716" rIns="91432" bIns="45716" rtlCol="0" anchor="ctr" anchorCtr="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打印服务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3" name="TextBox 8"/>
          <p:cNvSpPr txBox="1"/>
          <p:nvPr/>
        </p:nvSpPr>
        <p:spPr bwMode="auto">
          <a:xfrm>
            <a:off x="6889440" y="4459719"/>
            <a:ext cx="1056487" cy="338546"/>
          </a:xfrm>
          <a:prstGeom prst="rect">
            <a:avLst/>
          </a:prstGeom>
        </p:spPr>
        <p:style>
          <a:lnRef idx="1">
            <a:schemeClr val="accent1"/>
          </a:lnRef>
          <a:fillRef idx="3">
            <a:schemeClr val="accent1"/>
          </a:fillRef>
          <a:effectRef idx="2">
            <a:schemeClr val="accent1"/>
          </a:effectRef>
          <a:fontRef idx="minor">
            <a:schemeClr val="lt1"/>
          </a:fontRef>
        </p:style>
        <p:txBody>
          <a:bodyPr wrap="square" lIns="91432" tIns="45716" rIns="91432" bIns="45716" rtlCol="0" anchor="ctr" anchorCtr="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分类派送</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 name="TextBox 8"/>
          <p:cNvSpPr txBox="1"/>
          <p:nvPr/>
        </p:nvSpPr>
        <p:spPr bwMode="auto">
          <a:xfrm>
            <a:off x="8970754" y="5523709"/>
            <a:ext cx="1056487" cy="584767"/>
          </a:xfrm>
          <a:prstGeom prst="rect">
            <a:avLst/>
          </a:prstGeom>
        </p:spPr>
        <p:style>
          <a:lnRef idx="1">
            <a:schemeClr val="accent1"/>
          </a:lnRef>
          <a:fillRef idx="3">
            <a:schemeClr val="accent1"/>
          </a:fillRef>
          <a:effectRef idx="2">
            <a:schemeClr val="accent1"/>
          </a:effectRef>
          <a:fontRef idx="minor">
            <a:schemeClr val="lt1"/>
          </a:fontRef>
        </p:style>
        <p:txBody>
          <a:bodyPr wrap="square" lIns="91432" tIns="45716" rIns="91432" bIns="45716" rtlCol="0" anchor="ctr" anchorCtr="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个性化学习手册</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TextBox 8"/>
          <p:cNvSpPr txBox="1"/>
          <p:nvPr/>
        </p:nvSpPr>
        <p:spPr bwMode="auto">
          <a:xfrm>
            <a:off x="10763027" y="5477548"/>
            <a:ext cx="1056487" cy="338546"/>
          </a:xfrm>
          <a:prstGeom prst="rect">
            <a:avLst/>
          </a:prstGeom>
        </p:spPr>
        <p:style>
          <a:lnRef idx="1">
            <a:schemeClr val="accent1"/>
          </a:lnRef>
          <a:fillRef idx="3">
            <a:schemeClr val="accent1"/>
          </a:fillRef>
          <a:effectRef idx="2">
            <a:schemeClr val="accent1"/>
          </a:effectRef>
          <a:fontRef idx="minor">
            <a:schemeClr val="lt1"/>
          </a:fontRef>
        </p:style>
        <p:txBody>
          <a:bodyPr wrap="square" lIns="91432" tIns="45716" rIns="91432" bIns="45716" rtlCol="0" anchor="ctr" anchorCtr="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抽查批阅</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7" cstate="print"/>
          <a:stretch>
            <a:fillRect/>
          </a:stretch>
        </p:blipFill>
        <p:spPr>
          <a:xfrm>
            <a:off x="10609382" y="1078262"/>
            <a:ext cx="1458283" cy="1489099"/>
          </a:xfrm>
          <a:prstGeom prst="rect">
            <a:avLst/>
          </a:prstGeom>
        </p:spPr>
      </p:pic>
      <p:sp>
        <p:nvSpPr>
          <p:cNvPr id="17" name="TextBox 8"/>
          <p:cNvSpPr txBox="1"/>
          <p:nvPr/>
        </p:nvSpPr>
        <p:spPr bwMode="auto">
          <a:xfrm>
            <a:off x="10806339" y="2678184"/>
            <a:ext cx="1056487" cy="338546"/>
          </a:xfrm>
          <a:prstGeom prst="rect">
            <a:avLst/>
          </a:prstGeom>
        </p:spPr>
        <p:style>
          <a:lnRef idx="1">
            <a:schemeClr val="accent1"/>
          </a:lnRef>
          <a:fillRef idx="3">
            <a:schemeClr val="accent1"/>
          </a:fillRef>
          <a:effectRef idx="2">
            <a:schemeClr val="accent1"/>
          </a:effectRef>
          <a:fontRef idx="minor">
            <a:schemeClr val="lt1"/>
          </a:fontRef>
        </p:style>
        <p:txBody>
          <a:bodyPr wrap="square" lIns="91432" tIns="45716" rIns="91432" bIns="45716" rtlCol="0" anchor="ctr" anchorCtr="1">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课堂讲评</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左大括号 17"/>
          <p:cNvSpPr/>
          <p:nvPr/>
        </p:nvSpPr>
        <p:spPr>
          <a:xfrm rot="5400000">
            <a:off x="5074286" y="-715497"/>
            <a:ext cx="311005" cy="6031038"/>
          </a:xfrm>
          <a:prstGeom prst="leftBrace">
            <a:avLst>
              <a:gd name="adj1" fmla="val 8333"/>
              <a:gd name="adj2" fmla="val 50181"/>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19" name="内容占位符 2"/>
          <p:cNvSpPr txBox="1"/>
          <p:nvPr/>
        </p:nvSpPr>
        <p:spPr bwMode="auto">
          <a:xfrm>
            <a:off x="3059927" y="1718250"/>
            <a:ext cx="5514434" cy="4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kern="0" dirty="0">
                <a:latin typeface="微软雅黑" panose="020B0503020204020204" pitchFamily="34" charset="-122"/>
                <a:ea typeface="微软雅黑" panose="020B0503020204020204" pitchFamily="34" charset="-122"/>
              </a:rPr>
              <a:t>专人专校驻点服务，解决最后一公里</a:t>
            </a:r>
            <a:endParaRPr lang="en-US" altLang="zh-CN" sz="2000" b="1" kern="0" dirty="0">
              <a:latin typeface="微软雅黑" panose="020B0503020204020204" pitchFamily="34" charset="-122"/>
              <a:ea typeface="微软雅黑" panose="020B0503020204020204" pitchFamily="34" charset="-122"/>
            </a:endParaRPr>
          </a:p>
        </p:txBody>
      </p:sp>
      <p:cxnSp>
        <p:nvCxnSpPr>
          <p:cNvPr id="20" name="肘形连接符 19"/>
          <p:cNvCxnSpPr>
            <a:stCxn id="9" idx="1"/>
            <a:endCxn id="4" idx="1"/>
          </p:cNvCxnSpPr>
          <p:nvPr/>
        </p:nvCxnSpPr>
        <p:spPr>
          <a:xfrm flipV="1">
            <a:off x="8245308" y="1820008"/>
            <a:ext cx="520002" cy="186104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9" idx="1"/>
            <a:endCxn id="7" idx="1"/>
          </p:cNvCxnSpPr>
          <p:nvPr/>
        </p:nvCxnSpPr>
        <p:spPr>
          <a:xfrm>
            <a:off x="8245308" y="3681049"/>
            <a:ext cx="505491" cy="94074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rotWithShape="1">
          <a:blip r:embed="rId8" cstate="print">
            <a:extLst>
              <a:ext uri="{28A0092B-C50C-407E-A947-70E740481C1C}">
                <a14:useLocalDpi xmlns:a14="http://schemas.microsoft.com/office/drawing/2010/main" val="0"/>
              </a:ext>
            </a:extLst>
          </a:blip>
          <a:srcRect r="2749" b="22065"/>
          <a:stretch>
            <a:fillRect/>
          </a:stretch>
        </p:blipFill>
        <p:spPr>
          <a:xfrm>
            <a:off x="122748" y="3033903"/>
            <a:ext cx="925467" cy="1357394"/>
          </a:xfrm>
          <a:prstGeom prst="rect">
            <a:avLst/>
          </a:prstGeom>
          <a:ln w="19050">
            <a:solidFill>
              <a:srgbClr val="FFFFFF">
                <a:lumMod val="75000"/>
              </a:srgbClr>
            </a:solidFill>
          </a:ln>
          <a:effectLst>
            <a:outerShdw blurRad="76200" dir="18900000" sy="23000" kx="-1200000" algn="bl" rotWithShape="0">
              <a:prstClr val="black">
                <a:alpha val="20000"/>
              </a:prstClr>
            </a:outerShdw>
          </a:effectLst>
        </p:spPr>
      </p:pic>
      <p:pic>
        <p:nvPicPr>
          <p:cNvPr id="23" name="图片 22"/>
          <p:cNvPicPr>
            <a:picLocks noChangeAspect="1"/>
          </p:cNvPicPr>
          <p:nvPr/>
        </p:nvPicPr>
        <p:blipFill rotWithShape="1">
          <a:blip r:embed="rId8" cstate="print">
            <a:extLst>
              <a:ext uri="{28A0092B-C50C-407E-A947-70E740481C1C}">
                <a14:useLocalDpi xmlns:a14="http://schemas.microsoft.com/office/drawing/2010/main" val="0"/>
              </a:ext>
            </a:extLst>
          </a:blip>
          <a:srcRect r="2749" b="22065"/>
          <a:stretch>
            <a:fillRect/>
          </a:stretch>
        </p:blipFill>
        <p:spPr>
          <a:xfrm>
            <a:off x="485974" y="3021184"/>
            <a:ext cx="925467" cy="1357394"/>
          </a:xfrm>
          <a:prstGeom prst="rect">
            <a:avLst/>
          </a:prstGeom>
          <a:ln w="19050">
            <a:solidFill>
              <a:srgbClr val="FFFFFF">
                <a:lumMod val="75000"/>
              </a:srgbClr>
            </a:solidFill>
          </a:ln>
          <a:effectLst>
            <a:outerShdw blurRad="76200" dir="18900000" sy="23000" kx="-1200000" algn="bl" rotWithShape="0">
              <a:prstClr val="black">
                <a:alpha val="20000"/>
              </a:prstClr>
            </a:outerShdw>
          </a:effectLst>
        </p:spPr>
      </p:pic>
      <p:pic>
        <p:nvPicPr>
          <p:cNvPr id="24" name="图片 23"/>
          <p:cNvPicPr>
            <a:picLocks noChangeAspect="1"/>
          </p:cNvPicPr>
          <p:nvPr/>
        </p:nvPicPr>
        <p:blipFill rotWithShape="1">
          <a:blip r:embed="rId8" cstate="print">
            <a:extLst>
              <a:ext uri="{28A0092B-C50C-407E-A947-70E740481C1C}">
                <a14:useLocalDpi xmlns:a14="http://schemas.microsoft.com/office/drawing/2010/main" val="0"/>
              </a:ext>
            </a:extLst>
          </a:blip>
          <a:srcRect r="2749" b="22065"/>
          <a:stretch>
            <a:fillRect/>
          </a:stretch>
        </p:blipFill>
        <p:spPr>
          <a:xfrm>
            <a:off x="884862" y="3021184"/>
            <a:ext cx="925467" cy="1357394"/>
          </a:xfrm>
          <a:prstGeom prst="rect">
            <a:avLst/>
          </a:prstGeom>
          <a:ln w="19050">
            <a:solidFill>
              <a:srgbClr val="FFFFFF">
                <a:lumMod val="75000"/>
              </a:srgbClr>
            </a:solidFill>
          </a:ln>
          <a:effectLst>
            <a:outerShdw blurRad="76200" dir="18900000" sy="23000" kx="-1200000" algn="bl" rotWithShape="0">
              <a:prstClr val="black">
                <a:alpha val="20000"/>
              </a:prstClr>
            </a:outerShdw>
          </a:effectLst>
        </p:spPr>
      </p:pic>
      <p:sp>
        <p:nvSpPr>
          <p:cNvPr id="25" name="内容占位符 2"/>
          <p:cNvSpPr txBox="1"/>
          <p:nvPr/>
        </p:nvSpPr>
        <p:spPr bwMode="auto">
          <a:xfrm>
            <a:off x="9630917" y="3352616"/>
            <a:ext cx="2382873" cy="4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kern="0" dirty="0">
                <a:latin typeface="微软雅黑" panose="020B0503020204020204" pitchFamily="34" charset="-122"/>
                <a:ea typeface="微软雅黑" panose="020B0503020204020204" pitchFamily="34" charset="-122"/>
              </a:rPr>
              <a:t>学生个性化练</a:t>
            </a:r>
            <a:endParaRPr lang="en-US" altLang="zh-CN" sz="2000" b="1" kern="0" dirty="0">
              <a:latin typeface="微软雅黑" panose="020B0503020204020204" pitchFamily="34" charset="-122"/>
              <a:ea typeface="微软雅黑" panose="020B0503020204020204" pitchFamily="34" charset="-122"/>
            </a:endParaRPr>
          </a:p>
        </p:txBody>
      </p:sp>
      <p:sp>
        <p:nvSpPr>
          <p:cNvPr id="26" name="矩形 25"/>
          <p:cNvSpPr/>
          <p:nvPr/>
        </p:nvSpPr>
        <p:spPr>
          <a:xfrm>
            <a:off x="5791315" y="2352079"/>
            <a:ext cx="877049"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kern="0" dirty="0">
                <a:solidFill>
                  <a:srgbClr val="FF0000"/>
                </a:solidFill>
                <a:latin typeface="微软雅黑" panose="020B0503020204020204" pitchFamily="34" charset="-122"/>
                <a:ea typeface="微软雅黑" panose="020B0503020204020204" pitchFamily="34" charset="-122"/>
              </a:rPr>
              <a:t>隔日达</a:t>
            </a:r>
            <a:endParaRPr lang="zh-CN" altLang="en-US" dirty="0">
              <a:solidFill>
                <a:srgbClr val="FF0000"/>
              </a:solidFill>
            </a:endParaRPr>
          </a:p>
        </p:txBody>
      </p:sp>
      <p:sp>
        <p:nvSpPr>
          <p:cNvPr id="27" name="弧形 26"/>
          <p:cNvSpPr/>
          <p:nvPr/>
        </p:nvSpPr>
        <p:spPr>
          <a:xfrm rot="19120416">
            <a:off x="5203851" y="2753524"/>
            <a:ext cx="1998447" cy="1801163"/>
          </a:xfrm>
          <a:prstGeom prst="arc">
            <a:avLst/>
          </a:prstGeom>
          <a:ln w="28575">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28" name="弧形 27"/>
          <p:cNvSpPr/>
          <p:nvPr/>
        </p:nvSpPr>
        <p:spPr>
          <a:xfrm rot="19120416">
            <a:off x="2986451" y="2753523"/>
            <a:ext cx="1998447" cy="1801163"/>
          </a:xfrm>
          <a:prstGeom prst="arc">
            <a:avLst/>
          </a:prstGeom>
          <a:ln w="28575">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29" name="弧形 28"/>
          <p:cNvSpPr/>
          <p:nvPr/>
        </p:nvSpPr>
        <p:spPr>
          <a:xfrm rot="19120416">
            <a:off x="879340" y="2768391"/>
            <a:ext cx="1998447" cy="1801163"/>
          </a:xfrm>
          <a:prstGeom prst="arc">
            <a:avLst/>
          </a:prstGeom>
          <a:ln w="28575">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30" name="TextBox 5"/>
          <p:cNvSpPr>
            <a:spLocks noChangeArrowheads="1"/>
          </p:cNvSpPr>
          <p:nvPr/>
        </p:nvSpPr>
        <p:spPr bwMode="auto">
          <a:xfrm>
            <a:off x="896158" y="296487"/>
            <a:ext cx="4911054" cy="4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ts val="2565"/>
              </a:lnSpc>
              <a:spcBef>
                <a:spcPct val="0"/>
              </a:spcBef>
              <a:buNone/>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个性化学习方案的落地</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0489" y="2708256"/>
            <a:ext cx="1857095" cy="4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日常测验</a:t>
            </a:r>
            <a:endParaRPr kumimoji="1" lang="zh-CN" altLang="en-US" dirty="0"/>
          </a:p>
        </p:txBody>
      </p:sp>
      <p:grpSp>
        <p:nvGrpSpPr>
          <p:cNvPr id="5" name="组 3"/>
          <p:cNvGrpSpPr/>
          <p:nvPr/>
        </p:nvGrpSpPr>
        <p:grpSpPr>
          <a:xfrm>
            <a:off x="4650493" y="2204864"/>
            <a:ext cx="6722321" cy="4306455"/>
            <a:chOff x="4572879" y="1297626"/>
            <a:chExt cx="4951737" cy="4307016"/>
          </a:xfrm>
        </p:grpSpPr>
        <p:sp>
          <p:nvSpPr>
            <p:cNvPr id="6" name="菱形 5"/>
            <p:cNvSpPr/>
            <p:nvPr/>
          </p:nvSpPr>
          <p:spPr>
            <a:xfrm>
              <a:off x="8750893" y="1297626"/>
              <a:ext cx="773723" cy="67571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资源</a:t>
              </a:r>
              <a:endParaRPr kumimoji="1" lang="zh-CN" altLang="en-US" dirty="0"/>
            </a:p>
          </p:txBody>
        </p:sp>
        <p:sp>
          <p:nvSpPr>
            <p:cNvPr id="7" name="矩形 6"/>
            <p:cNvSpPr/>
            <p:nvPr/>
          </p:nvSpPr>
          <p:spPr>
            <a:xfrm>
              <a:off x="4572879" y="1904497"/>
              <a:ext cx="497322" cy="212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全角色数据分析</a:t>
              </a:r>
              <a:endParaRPr kumimoji="1" lang="zh-CN" altLang="en-US" dirty="0"/>
            </a:p>
          </p:txBody>
        </p:sp>
        <p:pic>
          <p:nvPicPr>
            <p:cNvPr id="8" name="Rectangle 38935"/>
            <p:cNvPicPr>
              <a:picLocks noChangeAspect="1" noChangeArrowheads="1"/>
            </p:cNvPicPr>
            <p:nvPr/>
          </p:nvPicPr>
          <p:blipFill>
            <a:blip r:embed="rId1" cstate="print"/>
            <a:srcRect/>
            <a:stretch>
              <a:fillRect/>
            </a:stretch>
          </p:blipFill>
          <p:spPr bwMode="auto">
            <a:xfrm>
              <a:off x="5343256" y="2468871"/>
              <a:ext cx="1374066" cy="994243"/>
            </a:xfrm>
            <a:prstGeom prst="rect">
              <a:avLst/>
            </a:prstGeom>
          </p:spPr>
        </p:pic>
        <p:sp>
          <p:nvSpPr>
            <p:cNvPr id="9" name="文本框 8"/>
            <p:cNvSpPr txBox="1"/>
            <p:nvPr/>
          </p:nvSpPr>
          <p:spPr>
            <a:xfrm>
              <a:off x="5493543" y="2814674"/>
              <a:ext cx="1073258" cy="369332"/>
            </a:xfrm>
            <a:prstGeom prst="rect">
              <a:avLst/>
            </a:prstGeom>
            <a:noFill/>
          </p:spPr>
          <p:txBody>
            <a:bodyPr wrap="square" rtlCol="0">
              <a:spAutoFit/>
            </a:bodyPr>
            <a:lstStyle/>
            <a:p>
              <a:r>
                <a:rPr kumimoji="1" lang="zh-CN" altLang="en-US" b="1" dirty="0">
                  <a:solidFill>
                    <a:srgbClr val="FF0000"/>
                  </a:solidFill>
                </a:rPr>
                <a:t>讯飞教育云</a:t>
              </a:r>
              <a:endParaRPr kumimoji="1" lang="zh-CN" altLang="en-US" b="1" dirty="0">
                <a:solidFill>
                  <a:srgbClr val="FF0000"/>
                </a:solidFill>
              </a:endParaRPr>
            </a:p>
          </p:txBody>
        </p:sp>
        <p:sp>
          <p:nvSpPr>
            <p:cNvPr id="10" name="左中括号 9"/>
            <p:cNvSpPr/>
            <p:nvPr/>
          </p:nvSpPr>
          <p:spPr>
            <a:xfrm>
              <a:off x="6922537" y="1902610"/>
              <a:ext cx="172921" cy="3354154"/>
            </a:xfrm>
            <a:prstGeom prst="leftBracket">
              <a:avLst/>
            </a:prstGeom>
            <a:no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11" name="直线连接符 87"/>
            <p:cNvCxnSpPr/>
            <p:nvPr/>
          </p:nvCxnSpPr>
          <p:spPr>
            <a:xfrm>
              <a:off x="5070200" y="2120792"/>
              <a:ext cx="478272" cy="579129"/>
            </a:xfrm>
            <a:prstGeom prst="line">
              <a:avLst/>
            </a:prstGeom>
            <a:ln>
              <a:solidFill>
                <a:srgbClr val="3FE4E0"/>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线连接符 88"/>
            <p:cNvCxnSpPr/>
            <p:nvPr/>
          </p:nvCxnSpPr>
          <p:spPr>
            <a:xfrm flipV="1">
              <a:off x="5045508" y="3275167"/>
              <a:ext cx="502964" cy="586330"/>
            </a:xfrm>
            <a:prstGeom prst="line">
              <a:avLst/>
            </a:prstGeom>
            <a:ln>
              <a:solidFill>
                <a:srgbClr val="3FE4E0"/>
              </a:solidFill>
              <a:prstDash val="sysDot"/>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956458" y="1728148"/>
              <a:ext cx="1081736" cy="318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区域管理</a:t>
              </a:r>
              <a:endParaRPr kumimoji="1" lang="zh-CN" altLang="en-US" dirty="0"/>
            </a:p>
          </p:txBody>
        </p:sp>
        <p:sp>
          <p:nvSpPr>
            <p:cNvPr id="14" name="矩形 13"/>
            <p:cNvSpPr/>
            <p:nvPr/>
          </p:nvSpPr>
          <p:spPr>
            <a:xfrm>
              <a:off x="6956458" y="2338972"/>
              <a:ext cx="1081736" cy="305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校长</a:t>
              </a:r>
              <a:endParaRPr kumimoji="1" lang="zh-CN" altLang="en-US" dirty="0"/>
            </a:p>
          </p:txBody>
        </p:sp>
        <p:sp>
          <p:nvSpPr>
            <p:cNvPr id="15" name="矩形 14"/>
            <p:cNvSpPr/>
            <p:nvPr/>
          </p:nvSpPr>
          <p:spPr>
            <a:xfrm>
              <a:off x="7000580" y="4581481"/>
              <a:ext cx="1081736" cy="305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学生</a:t>
              </a:r>
              <a:endParaRPr kumimoji="1" lang="zh-CN" altLang="en-US" dirty="0"/>
            </a:p>
          </p:txBody>
        </p:sp>
        <p:sp>
          <p:nvSpPr>
            <p:cNvPr id="16" name="矩形 15"/>
            <p:cNvSpPr/>
            <p:nvPr/>
          </p:nvSpPr>
          <p:spPr>
            <a:xfrm>
              <a:off x="7000580" y="5169167"/>
              <a:ext cx="1081736" cy="305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家长</a:t>
              </a:r>
              <a:endParaRPr kumimoji="1" lang="zh-CN" altLang="en-US" dirty="0"/>
            </a:p>
          </p:txBody>
        </p:sp>
        <p:sp>
          <p:nvSpPr>
            <p:cNvPr id="17" name="矩形 16"/>
            <p:cNvSpPr/>
            <p:nvPr/>
          </p:nvSpPr>
          <p:spPr>
            <a:xfrm>
              <a:off x="6979149" y="3339626"/>
              <a:ext cx="1081736" cy="305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老师</a:t>
              </a:r>
              <a:endParaRPr kumimoji="1" lang="zh-CN" altLang="en-US" dirty="0"/>
            </a:p>
          </p:txBody>
        </p:sp>
        <p:sp>
          <p:nvSpPr>
            <p:cNvPr id="18" name="菱形 17"/>
            <p:cNvSpPr/>
            <p:nvPr/>
          </p:nvSpPr>
          <p:spPr>
            <a:xfrm>
              <a:off x="8760154" y="1842078"/>
              <a:ext cx="761086" cy="58556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管</a:t>
              </a:r>
              <a:endParaRPr kumimoji="1" lang="zh-CN" altLang="en-US" dirty="0"/>
            </a:p>
          </p:txBody>
        </p:sp>
        <p:sp>
          <p:nvSpPr>
            <p:cNvPr id="19" name="菱形 18"/>
            <p:cNvSpPr/>
            <p:nvPr/>
          </p:nvSpPr>
          <p:spPr>
            <a:xfrm>
              <a:off x="8742579" y="2264758"/>
              <a:ext cx="761086" cy="585564"/>
            </a:xfrm>
            <a:prstGeom prst="diamond">
              <a:avLst/>
            </a:prstGeom>
            <a:solidFill>
              <a:srgbClr val="3FE4E0">
                <a:alpha val="72157"/>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a:t>研</a:t>
              </a:r>
              <a:endParaRPr kumimoji="1" lang="zh-CN" altLang="en-US" dirty="0"/>
            </a:p>
          </p:txBody>
        </p:sp>
        <p:sp>
          <p:nvSpPr>
            <p:cNvPr id="20" name="菱形 19"/>
            <p:cNvSpPr/>
            <p:nvPr/>
          </p:nvSpPr>
          <p:spPr>
            <a:xfrm>
              <a:off x="8721822" y="2673268"/>
              <a:ext cx="761086" cy="585564"/>
            </a:xfrm>
            <a:prstGeom prst="diamond">
              <a:avLst/>
            </a:prstGeom>
            <a:solidFill>
              <a:srgbClr val="3FE4E0">
                <a:alpha val="72157"/>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备</a:t>
              </a:r>
              <a:endParaRPr kumimoji="1" lang="zh-CN" altLang="en-US" dirty="0"/>
            </a:p>
          </p:txBody>
        </p:sp>
        <p:sp>
          <p:nvSpPr>
            <p:cNvPr id="21" name="菱形 20"/>
            <p:cNvSpPr/>
            <p:nvPr/>
          </p:nvSpPr>
          <p:spPr>
            <a:xfrm>
              <a:off x="8760154" y="3054662"/>
              <a:ext cx="761086" cy="585564"/>
            </a:xfrm>
            <a:prstGeom prst="diamond">
              <a:avLst/>
            </a:prstGeom>
            <a:solidFill>
              <a:srgbClr val="3FE4E0">
                <a:alpha val="72157"/>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教</a:t>
              </a:r>
              <a:endParaRPr kumimoji="1" lang="zh-CN" altLang="en-US" dirty="0"/>
            </a:p>
          </p:txBody>
        </p:sp>
        <p:sp>
          <p:nvSpPr>
            <p:cNvPr id="22" name="菱形 21"/>
            <p:cNvSpPr/>
            <p:nvPr/>
          </p:nvSpPr>
          <p:spPr>
            <a:xfrm>
              <a:off x="8760154" y="3463172"/>
              <a:ext cx="761086" cy="585564"/>
            </a:xfrm>
            <a:prstGeom prst="diamond">
              <a:avLst/>
            </a:prstGeom>
            <a:solidFill>
              <a:srgbClr val="3FE4E0">
                <a:alpha val="72157"/>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辅</a:t>
              </a:r>
              <a:endParaRPr kumimoji="1" lang="zh-CN" altLang="en-US" dirty="0"/>
            </a:p>
          </p:txBody>
        </p:sp>
        <p:sp>
          <p:nvSpPr>
            <p:cNvPr id="23" name="菱形 22"/>
            <p:cNvSpPr/>
            <p:nvPr/>
          </p:nvSpPr>
          <p:spPr>
            <a:xfrm>
              <a:off x="8759480" y="3847949"/>
              <a:ext cx="761086" cy="585564"/>
            </a:xfrm>
            <a:prstGeom prst="diamond">
              <a:avLst/>
            </a:prstGeom>
            <a:solidFill>
              <a:srgbClr val="3FE4E0">
                <a:alpha val="72157"/>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改</a:t>
              </a:r>
              <a:endParaRPr kumimoji="1" lang="zh-CN" altLang="en-US" dirty="0"/>
            </a:p>
          </p:txBody>
        </p:sp>
        <p:sp>
          <p:nvSpPr>
            <p:cNvPr id="24" name="菱形 23"/>
            <p:cNvSpPr/>
            <p:nvPr/>
          </p:nvSpPr>
          <p:spPr>
            <a:xfrm>
              <a:off x="8759480" y="4433514"/>
              <a:ext cx="761086" cy="585564"/>
            </a:xfrm>
            <a:prstGeom prst="diamond">
              <a:avLst/>
            </a:prstGeom>
            <a:solidFill>
              <a:srgbClr val="3FE4E0">
                <a:alpha val="72157"/>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学</a:t>
              </a:r>
              <a:endParaRPr kumimoji="1" lang="zh-CN" altLang="en-US" dirty="0"/>
            </a:p>
          </p:txBody>
        </p:sp>
        <p:sp>
          <p:nvSpPr>
            <p:cNvPr id="25" name="菱形 24"/>
            <p:cNvSpPr/>
            <p:nvPr/>
          </p:nvSpPr>
          <p:spPr>
            <a:xfrm>
              <a:off x="8759480" y="5019078"/>
              <a:ext cx="761086" cy="58556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伴</a:t>
              </a:r>
              <a:endParaRPr kumimoji="1" lang="zh-CN" altLang="en-US" dirty="0"/>
            </a:p>
          </p:txBody>
        </p:sp>
        <p:cxnSp>
          <p:nvCxnSpPr>
            <p:cNvPr id="26" name="直线连接符 107"/>
            <p:cNvCxnSpPr>
              <a:stCxn id="13" idx="3"/>
              <a:endCxn id="18" idx="1"/>
            </p:cNvCxnSpPr>
            <p:nvPr/>
          </p:nvCxnSpPr>
          <p:spPr>
            <a:xfrm>
              <a:off x="8038194" y="1887169"/>
              <a:ext cx="721961" cy="247691"/>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线连接符 110"/>
            <p:cNvCxnSpPr>
              <a:endCxn id="18" idx="1"/>
            </p:cNvCxnSpPr>
            <p:nvPr/>
          </p:nvCxnSpPr>
          <p:spPr>
            <a:xfrm flipV="1">
              <a:off x="8044337" y="2134860"/>
              <a:ext cx="715817" cy="310626"/>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线连接符 111"/>
            <p:cNvCxnSpPr>
              <a:stCxn id="14" idx="3"/>
              <a:endCxn id="19" idx="1"/>
            </p:cNvCxnSpPr>
            <p:nvPr/>
          </p:nvCxnSpPr>
          <p:spPr>
            <a:xfrm>
              <a:off x="8038193" y="2491803"/>
              <a:ext cx="704386" cy="65737"/>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线连接符 117"/>
            <p:cNvCxnSpPr>
              <a:stCxn id="13" idx="3"/>
            </p:cNvCxnSpPr>
            <p:nvPr/>
          </p:nvCxnSpPr>
          <p:spPr>
            <a:xfrm flipV="1">
              <a:off x="8038194" y="1508413"/>
              <a:ext cx="925293" cy="378755"/>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线连接符 119"/>
            <p:cNvCxnSpPr>
              <a:endCxn id="19" idx="1"/>
            </p:cNvCxnSpPr>
            <p:nvPr/>
          </p:nvCxnSpPr>
          <p:spPr>
            <a:xfrm flipV="1">
              <a:off x="8055430" y="2557540"/>
              <a:ext cx="687149" cy="919083"/>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线连接符 121"/>
            <p:cNvCxnSpPr>
              <a:endCxn id="22" idx="1"/>
            </p:cNvCxnSpPr>
            <p:nvPr/>
          </p:nvCxnSpPr>
          <p:spPr>
            <a:xfrm>
              <a:off x="8013893" y="3500560"/>
              <a:ext cx="746262" cy="255393"/>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线连接符 122"/>
            <p:cNvCxnSpPr>
              <a:endCxn id="23" idx="1"/>
            </p:cNvCxnSpPr>
            <p:nvPr/>
          </p:nvCxnSpPr>
          <p:spPr>
            <a:xfrm>
              <a:off x="8054539" y="3522732"/>
              <a:ext cx="704941" cy="61800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线连接符 125"/>
            <p:cNvCxnSpPr>
              <a:endCxn id="20" idx="1"/>
            </p:cNvCxnSpPr>
            <p:nvPr/>
          </p:nvCxnSpPr>
          <p:spPr>
            <a:xfrm flipV="1">
              <a:off x="8071439" y="2966050"/>
              <a:ext cx="650382" cy="497243"/>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线连接符 126"/>
            <p:cNvCxnSpPr>
              <a:endCxn id="21" idx="1"/>
            </p:cNvCxnSpPr>
            <p:nvPr/>
          </p:nvCxnSpPr>
          <p:spPr>
            <a:xfrm flipV="1">
              <a:off x="8026129" y="3347444"/>
              <a:ext cx="734026" cy="126272"/>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线连接符 129"/>
            <p:cNvCxnSpPr>
              <a:endCxn id="24" idx="1"/>
            </p:cNvCxnSpPr>
            <p:nvPr/>
          </p:nvCxnSpPr>
          <p:spPr>
            <a:xfrm flipV="1">
              <a:off x="8070831" y="4726296"/>
              <a:ext cx="688648" cy="7733"/>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线连接符 131"/>
            <p:cNvCxnSpPr/>
            <p:nvPr/>
          </p:nvCxnSpPr>
          <p:spPr>
            <a:xfrm flipV="1">
              <a:off x="8070831" y="5307993"/>
              <a:ext cx="688648" cy="7733"/>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组合 10"/>
          <p:cNvGrpSpPr/>
          <p:nvPr/>
        </p:nvGrpSpPr>
        <p:grpSpPr>
          <a:xfrm>
            <a:off x="507936" y="452943"/>
            <a:ext cx="11182871" cy="551715"/>
            <a:chOff x="508001" y="452555"/>
            <a:chExt cx="11184327" cy="551786"/>
          </a:xfrm>
        </p:grpSpPr>
        <p:cxnSp>
          <p:nvCxnSpPr>
            <p:cNvPr id="38" name="直接连接符 6"/>
            <p:cNvCxnSpPr/>
            <p:nvPr/>
          </p:nvCxnSpPr>
          <p:spPr>
            <a:xfrm>
              <a:off x="508001" y="1004341"/>
              <a:ext cx="1118432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流程图: 决策 8"/>
            <p:cNvSpPr/>
            <p:nvPr/>
          </p:nvSpPr>
          <p:spPr>
            <a:xfrm>
              <a:off x="508001" y="452555"/>
              <a:ext cx="329784" cy="314794"/>
            </a:xfrm>
            <a:prstGeom prst="flowChartDecisi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流程图: 决策 9"/>
            <p:cNvSpPr/>
            <p:nvPr/>
          </p:nvSpPr>
          <p:spPr>
            <a:xfrm>
              <a:off x="633753" y="455406"/>
              <a:ext cx="329784" cy="314794"/>
            </a:xfrm>
            <a:prstGeom prst="flowChartDecision">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1" name="文本框 40"/>
          <p:cNvSpPr txBox="1"/>
          <p:nvPr/>
        </p:nvSpPr>
        <p:spPr>
          <a:xfrm>
            <a:off x="919115" y="523305"/>
            <a:ext cx="10771691" cy="369284"/>
          </a:xfrm>
          <a:prstGeom prst="rect">
            <a:avLst/>
          </a:prstGeom>
          <a:noFill/>
        </p:spPr>
        <p:txBody>
          <a:bodyPr wrap="square" rtlCol="0">
            <a:spAutoFit/>
          </a:bodyPr>
          <a:lstStyle/>
          <a:p>
            <a:r>
              <a:rPr kumimoji="1" lang="zh-CN" altLang="en-US" b="1" dirty="0">
                <a:latin typeface="Songti SC" charset="-122"/>
                <a:ea typeface="Songti SC" charset="-122"/>
                <a:cs typeface="Songti SC" charset="-122"/>
              </a:rPr>
              <a:t>智学网通过大数据</a:t>
            </a:r>
            <a:r>
              <a:rPr kumimoji="1" lang="en-US" altLang="zh-CN" b="1" dirty="0">
                <a:latin typeface="Songti SC" charset="-122"/>
                <a:ea typeface="Songti SC" charset="-122"/>
                <a:cs typeface="Songti SC" charset="-122"/>
              </a:rPr>
              <a:t>+</a:t>
            </a:r>
            <a:r>
              <a:rPr kumimoji="1" lang="zh-CN" altLang="en-US" b="1" dirty="0">
                <a:latin typeface="Songti SC" charset="-122"/>
                <a:ea typeface="Songti SC" charset="-122"/>
                <a:cs typeface="Songti SC" charset="-122"/>
              </a:rPr>
              <a:t>人工智能，挖掘数据价值，提升学校备教改辅研管的精准性和学生自主学习的有效性。</a:t>
            </a:r>
            <a:endParaRPr kumimoji="1" lang="zh-CN" altLang="en-US" b="1" dirty="0">
              <a:latin typeface="Songti SC" charset="-122"/>
              <a:ea typeface="Songti SC" charset="-122"/>
              <a:cs typeface="Songti SC" charset="-122"/>
            </a:endParaRPr>
          </a:p>
        </p:txBody>
      </p:sp>
      <p:sp>
        <p:nvSpPr>
          <p:cNvPr id="42" name="矩形 41"/>
          <p:cNvSpPr/>
          <p:nvPr/>
        </p:nvSpPr>
        <p:spPr>
          <a:xfrm>
            <a:off x="287885" y="1260147"/>
            <a:ext cx="3369877" cy="57854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bg1"/>
                </a:solidFill>
              </a:rPr>
              <a:t>1</a:t>
            </a:r>
            <a:r>
              <a:rPr kumimoji="1" lang="zh-CN" altLang="en-US" b="1" dirty="0">
                <a:solidFill>
                  <a:schemeClr val="bg1"/>
                </a:solidFill>
              </a:rPr>
              <a:t>、动态数据采集</a:t>
            </a:r>
            <a:endParaRPr kumimoji="1" lang="zh-CN" altLang="en-US" b="1" dirty="0">
              <a:solidFill>
                <a:schemeClr val="bg1"/>
              </a:solidFill>
            </a:endParaRPr>
          </a:p>
        </p:txBody>
      </p:sp>
      <p:sp>
        <p:nvSpPr>
          <p:cNvPr id="43" name="矩形 42"/>
          <p:cNvSpPr/>
          <p:nvPr/>
        </p:nvSpPr>
        <p:spPr>
          <a:xfrm>
            <a:off x="3987501" y="1254377"/>
            <a:ext cx="3369877" cy="57854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bg1"/>
                </a:solidFill>
              </a:rPr>
              <a:t>2</a:t>
            </a:r>
            <a:r>
              <a:rPr kumimoji="1" lang="zh-CN" altLang="en-US" b="1" dirty="0">
                <a:solidFill>
                  <a:schemeClr val="bg1"/>
                </a:solidFill>
              </a:rPr>
              <a:t>、动态数据分析</a:t>
            </a:r>
            <a:endParaRPr kumimoji="1" lang="zh-CN" altLang="en-US" b="1" dirty="0">
              <a:solidFill>
                <a:schemeClr val="bg1"/>
              </a:solidFill>
            </a:endParaRPr>
          </a:p>
        </p:txBody>
      </p:sp>
      <p:sp>
        <p:nvSpPr>
          <p:cNvPr id="44" name="矩形 43"/>
          <p:cNvSpPr/>
          <p:nvPr/>
        </p:nvSpPr>
        <p:spPr>
          <a:xfrm>
            <a:off x="7722755" y="1247709"/>
            <a:ext cx="3369877" cy="57854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bg1"/>
                </a:solidFill>
              </a:rPr>
              <a:t>3</a:t>
            </a:r>
            <a:r>
              <a:rPr kumimoji="1" lang="zh-CN" altLang="en-US" b="1" dirty="0">
                <a:solidFill>
                  <a:schemeClr val="bg1"/>
                </a:solidFill>
              </a:rPr>
              <a:t>、针对性应用</a:t>
            </a:r>
            <a:endParaRPr kumimoji="1" lang="zh-CN" altLang="en-US" b="1" dirty="0">
              <a:solidFill>
                <a:schemeClr val="bg1"/>
              </a:solidFill>
            </a:endParaRPr>
          </a:p>
        </p:txBody>
      </p:sp>
      <p:grpSp>
        <p:nvGrpSpPr>
          <p:cNvPr id="45" name="组 10"/>
          <p:cNvGrpSpPr/>
          <p:nvPr/>
        </p:nvGrpSpPr>
        <p:grpSpPr>
          <a:xfrm>
            <a:off x="150204" y="2783367"/>
            <a:ext cx="4500289" cy="2234335"/>
            <a:chOff x="238887" y="2008359"/>
            <a:chExt cx="4500876" cy="2234626"/>
          </a:xfrm>
        </p:grpSpPr>
        <p:sp>
          <p:nvSpPr>
            <p:cNvPr id="46" name="矩形 45"/>
            <p:cNvSpPr/>
            <p:nvPr/>
          </p:nvSpPr>
          <p:spPr>
            <a:xfrm>
              <a:off x="238887" y="2008359"/>
              <a:ext cx="497322" cy="212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动态数据采集</a:t>
              </a:r>
              <a:endParaRPr kumimoji="1" lang="zh-CN" altLang="en-US" dirty="0"/>
            </a:p>
          </p:txBody>
        </p:sp>
        <p:sp>
          <p:nvSpPr>
            <p:cNvPr id="47" name="左中括号 46"/>
            <p:cNvSpPr/>
            <p:nvPr/>
          </p:nvSpPr>
          <p:spPr>
            <a:xfrm>
              <a:off x="1007898" y="2120792"/>
              <a:ext cx="234729" cy="1872391"/>
            </a:xfrm>
            <a:prstGeom prst="leftBracket">
              <a:avLst/>
            </a:prstGeom>
            <a:noFill/>
            <a:ln>
              <a:solidFill>
                <a:srgbClr val="3FE4E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8" name="矩形 47"/>
            <p:cNvSpPr/>
            <p:nvPr/>
          </p:nvSpPr>
          <p:spPr>
            <a:xfrm>
              <a:off x="1309312" y="3661930"/>
              <a:ext cx="1857337" cy="43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校际联考</a:t>
              </a:r>
              <a:endParaRPr kumimoji="1" lang="zh-CN" altLang="en-US" dirty="0"/>
            </a:p>
          </p:txBody>
        </p:sp>
        <p:sp>
          <p:nvSpPr>
            <p:cNvPr id="49" name="矩形 48"/>
            <p:cNvSpPr/>
            <p:nvPr/>
          </p:nvSpPr>
          <p:spPr>
            <a:xfrm>
              <a:off x="1309312" y="2838806"/>
              <a:ext cx="1857337" cy="43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阶段性检测</a:t>
              </a:r>
              <a:endParaRPr kumimoji="1" lang="zh-CN" altLang="en-US" dirty="0"/>
            </a:p>
          </p:txBody>
        </p:sp>
        <p:cxnSp>
          <p:nvCxnSpPr>
            <p:cNvPr id="50" name="直线连接符 81"/>
            <p:cNvCxnSpPr/>
            <p:nvPr/>
          </p:nvCxnSpPr>
          <p:spPr>
            <a:xfrm>
              <a:off x="735573" y="3024615"/>
              <a:ext cx="550159" cy="7167"/>
            </a:xfrm>
            <a:prstGeom prst="line">
              <a:avLst/>
            </a:prstGeom>
            <a:ln>
              <a:solidFill>
                <a:srgbClr val="3FE4E0"/>
              </a:solidFill>
            </a:ln>
          </p:spPr>
          <p:style>
            <a:lnRef idx="1">
              <a:schemeClr val="accent1"/>
            </a:lnRef>
            <a:fillRef idx="0">
              <a:schemeClr val="accent1"/>
            </a:fillRef>
            <a:effectRef idx="0">
              <a:schemeClr val="accent1"/>
            </a:effectRef>
            <a:fontRef idx="minor">
              <a:schemeClr val="tx1"/>
            </a:fontRef>
          </p:style>
        </p:cxnSp>
        <p:sp>
          <p:nvSpPr>
            <p:cNvPr id="51" name="右中括号 50"/>
            <p:cNvSpPr/>
            <p:nvPr/>
          </p:nvSpPr>
          <p:spPr>
            <a:xfrm>
              <a:off x="3107716" y="2120791"/>
              <a:ext cx="262600" cy="188614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52" name="矩形 51"/>
            <p:cNvSpPr/>
            <p:nvPr/>
          </p:nvSpPr>
          <p:spPr>
            <a:xfrm>
              <a:off x="3256026" y="2206361"/>
              <a:ext cx="682697" cy="182496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文本框 52"/>
            <p:cNvSpPr txBox="1"/>
            <p:nvPr/>
          </p:nvSpPr>
          <p:spPr>
            <a:xfrm>
              <a:off x="3414542" y="2180882"/>
              <a:ext cx="574285" cy="2062103"/>
            </a:xfrm>
            <a:prstGeom prst="rect">
              <a:avLst/>
            </a:prstGeom>
            <a:noFill/>
          </p:spPr>
          <p:txBody>
            <a:bodyPr wrap="square" rtlCol="0">
              <a:spAutoFit/>
            </a:bodyPr>
            <a:lstStyle/>
            <a:p>
              <a:r>
                <a:rPr kumimoji="1" lang="zh-CN" altLang="en-US" sz="1600" b="1" dirty="0">
                  <a:solidFill>
                    <a:schemeClr val="bg1"/>
                  </a:solidFill>
                </a:rPr>
                <a:t>全学科智能批改</a:t>
              </a:r>
              <a:endParaRPr kumimoji="1" lang="zh-CN" altLang="en-US" sz="1600" b="1" dirty="0">
                <a:solidFill>
                  <a:schemeClr val="bg1"/>
                </a:solidFill>
              </a:endParaRPr>
            </a:p>
            <a:p>
              <a:endParaRPr kumimoji="1" lang="zh-CN" altLang="en-US" sz="1600" b="1" dirty="0">
                <a:solidFill>
                  <a:schemeClr val="bg1"/>
                </a:solidFill>
              </a:endParaRPr>
            </a:p>
          </p:txBody>
        </p:sp>
        <p:cxnSp>
          <p:nvCxnSpPr>
            <p:cNvPr id="54" name="直线箭头连接符 9"/>
            <p:cNvCxnSpPr>
              <a:stCxn id="52" idx="3"/>
            </p:cNvCxnSpPr>
            <p:nvPr/>
          </p:nvCxnSpPr>
          <p:spPr>
            <a:xfrm flipV="1">
              <a:off x="3938723" y="3118841"/>
              <a:ext cx="8010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116471" y="296487"/>
            <a:ext cx="5690741" cy="501961"/>
            <a:chOff x="-5" y="596139"/>
            <a:chExt cx="4090168" cy="360777"/>
          </a:xfrm>
        </p:grpSpPr>
        <p:sp>
          <p:nvSpPr>
            <p:cNvPr id="3" name="直接连接符 10"/>
            <p:cNvSpPr>
              <a:spLocks noChangeShapeType="1"/>
            </p:cNvSpPr>
            <p:nvPr/>
          </p:nvSpPr>
          <p:spPr bwMode="auto">
            <a:xfrm flipH="1">
              <a:off x="214313" y="923578"/>
              <a:ext cx="3097212" cy="0"/>
            </a:xfrm>
            <a:prstGeom prst="line">
              <a:avLst/>
            </a:prstGeom>
            <a:noFill/>
            <a:ln w="9525">
              <a:solidFill>
                <a:srgbClr val="5B9BD5"/>
              </a:solidFill>
              <a:bevel/>
            </a:ln>
            <a:extLst>
              <a:ext uri="{909E8E84-426E-40DD-AFC4-6F175D3DCCD1}">
                <a14:hiddenFill xmlns:a14="http://schemas.microsoft.com/office/drawing/2010/main">
                  <a:noFill/>
                </a14:hiddenFill>
              </a:ext>
            </a:extLst>
          </p:spPr>
          <p:txBody>
            <a:bodyPr/>
            <a:lstStyle/>
            <a:p>
              <a:endParaRPr lang="zh-CN" altLang="en-US">
                <a:ln>
                  <a:solidFill>
                    <a:schemeClr val="accent1"/>
                  </a:solidFill>
                </a:ln>
              </a:endParaRPr>
            </a:p>
          </p:txBody>
        </p:sp>
        <p:sp>
          <p:nvSpPr>
            <p:cNvPr id="4" name="Rectangle 7"/>
            <p:cNvSpPr>
              <a:spLocks noChangeArrowheads="1"/>
            </p:cNvSpPr>
            <p:nvPr/>
          </p:nvSpPr>
          <p:spPr bwMode="auto">
            <a:xfrm>
              <a:off x="-5" y="885478"/>
              <a:ext cx="439812" cy="7143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accent1"/>
                </a:solidFill>
                <a:latin typeface="Calibri" panose="020F0502020204030204" charset="0"/>
                <a:sym typeface="宋体" panose="02010600030101010101" pitchFamily="2" charset="-122"/>
              </a:endParaRPr>
            </a:p>
          </p:txBody>
        </p:sp>
        <p:sp>
          <p:nvSpPr>
            <p:cNvPr id="5" name="TextBox 5"/>
            <p:cNvSpPr>
              <a:spLocks noChangeArrowheads="1"/>
            </p:cNvSpPr>
            <p:nvPr/>
          </p:nvSpPr>
          <p:spPr bwMode="auto">
            <a:xfrm>
              <a:off x="560388" y="596139"/>
              <a:ext cx="3529775" cy="3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ts val="2565"/>
                </a:lnSpc>
                <a:spcBef>
                  <a:spcPct val="0"/>
                </a:spcBef>
                <a:buNone/>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个性化学习方案的应用</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 name="内容占位符 2"/>
          <p:cNvSpPr txBox="1">
            <a:spLocks noChangeArrowheads="1"/>
          </p:cNvSpPr>
          <p:nvPr/>
        </p:nvSpPr>
        <p:spPr bwMode="auto">
          <a:xfrm>
            <a:off x="1322612" y="1124744"/>
            <a:ext cx="4484600" cy="503934"/>
          </a:xfrm>
          <a:prstGeom prst="rect">
            <a:avLst/>
          </a:prstGeom>
          <a:noFill/>
          <a:ln w="9525">
            <a:noFill/>
            <a:miter lim="800000"/>
          </a:ln>
        </p:spPr>
        <p:txBody>
          <a:bodyPr vert="horz" wrap="square" lIns="91428" tIns="45714" rIns="91428" bIns="45714" numCol="1" anchor="t" anchorCtr="0" compatLnSpc="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50000"/>
              </a:lnSpc>
              <a:spcBef>
                <a:spcPts val="0"/>
              </a:spcBef>
            </a:pPr>
            <a:r>
              <a:rPr lang="zh-CN" altLang="en-US" b="1" dirty="0">
                <a:latin typeface="微软雅黑" panose="020B0503020204020204" pitchFamily="34" charset="-122"/>
                <a:ea typeface="微软雅黑" panose="020B0503020204020204" pitchFamily="34" charset="-122"/>
              </a:rPr>
              <a:t>教师</a:t>
            </a:r>
            <a:endParaRPr lang="zh-CN" altLang="zh-CN" b="1" dirty="0"/>
          </a:p>
        </p:txBody>
      </p:sp>
      <p:grpSp>
        <p:nvGrpSpPr>
          <p:cNvPr id="13" name="组合 12"/>
          <p:cNvGrpSpPr/>
          <p:nvPr/>
        </p:nvGrpSpPr>
        <p:grpSpPr>
          <a:xfrm>
            <a:off x="2006436" y="2045637"/>
            <a:ext cx="8409248" cy="1754098"/>
            <a:chOff x="2006697" y="2405797"/>
            <a:chExt cx="8410344" cy="1754326"/>
          </a:xfrm>
        </p:grpSpPr>
        <p:sp>
          <p:nvSpPr>
            <p:cNvPr id="7" name="AutoShape 25"/>
            <p:cNvSpPr>
              <a:spLocks noChangeAspect="1" noChangeArrowheads="1"/>
            </p:cNvSpPr>
            <p:nvPr/>
          </p:nvSpPr>
          <p:spPr bwMode="gray">
            <a:xfrm rot="5400000">
              <a:off x="1884727" y="2527767"/>
              <a:ext cx="567940" cy="324000"/>
            </a:xfrm>
            <a:prstGeom prst="triangle">
              <a:avLst>
                <a:gd name="adj" fmla="val 50000"/>
              </a:avLst>
            </a:prstGeom>
            <a:solidFill>
              <a:srgbClr val="E0AD12"/>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45714" tIns="44444" rIns="45714" bIns="44444" anchor="ctr" anchorCtr="1"/>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p>
          </p:txBody>
        </p:sp>
        <p:sp>
          <p:nvSpPr>
            <p:cNvPr id="8" name="文本框 7"/>
            <p:cNvSpPr txBox="1"/>
            <p:nvPr/>
          </p:nvSpPr>
          <p:spPr>
            <a:xfrm>
              <a:off x="2500441" y="2405797"/>
              <a:ext cx="7916600" cy="1754326"/>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提高工作效率</a:t>
              </a:r>
              <a:endParaRPr lang="en-US" altLang="zh-CN"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老师只需要出卷、改卷，其他全部交给专人；</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大数据分析报告，提供了一个数据分析场景，提高了教师在备课和教学中的效</a:t>
              </a:r>
              <a:r>
                <a:rPr lang="zh-CN" altLang="en-US" sz="1600" dirty="0">
                  <a:latin typeface="微软雅黑" panose="020B0503020204020204" pitchFamily="34" charset="-122"/>
                  <a:ea typeface="微软雅黑" panose="020B0503020204020204" pitchFamily="34" charset="-122"/>
                </a:rPr>
                <a:t>率。</a:t>
              </a:r>
              <a:endParaRPr lang="en-US" altLang="zh-CN" sz="1600"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006436" y="3764454"/>
            <a:ext cx="8550223" cy="1289905"/>
            <a:chOff x="2006697" y="3789040"/>
            <a:chExt cx="7854365" cy="1290073"/>
          </a:xfrm>
        </p:grpSpPr>
        <p:sp>
          <p:nvSpPr>
            <p:cNvPr id="9" name="AutoShape 25"/>
            <p:cNvSpPr>
              <a:spLocks noChangeAspect="1" noChangeArrowheads="1"/>
            </p:cNvSpPr>
            <p:nvPr/>
          </p:nvSpPr>
          <p:spPr bwMode="gray">
            <a:xfrm rot="5400000">
              <a:off x="1884727" y="3911010"/>
              <a:ext cx="567940" cy="324000"/>
            </a:xfrm>
            <a:prstGeom prst="triangle">
              <a:avLst>
                <a:gd name="adj" fmla="val 50000"/>
              </a:avLst>
            </a:prstGeom>
            <a:solidFill>
              <a:srgbClr val="E0AD12"/>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45714" tIns="44444" rIns="45714" bIns="44444" anchor="ctr" anchorCtr="1"/>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p>
          </p:txBody>
        </p:sp>
        <p:sp>
          <p:nvSpPr>
            <p:cNvPr id="10" name="文本框 9"/>
            <p:cNvSpPr txBox="1"/>
            <p:nvPr/>
          </p:nvSpPr>
          <p:spPr>
            <a:xfrm>
              <a:off x="2500442" y="3789040"/>
              <a:ext cx="7360620" cy="1290073"/>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减轻部分日常工作量</a:t>
              </a:r>
              <a:endParaRPr lang="en-US" altLang="zh-CN"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在不改变老师原有的工作情景和工作模式的情况下，针对教师日常工作中的考试需求，驻点人员帮助老师完成答题卡制作、校验、扫描等工作。</a:t>
              </a:r>
              <a:endParaRPr lang="zh-CN" altLang="en-US"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991285" y="5018909"/>
            <a:ext cx="8120693" cy="1289737"/>
            <a:chOff x="1991544" y="5180999"/>
            <a:chExt cx="8121751" cy="1289905"/>
          </a:xfrm>
        </p:grpSpPr>
        <p:sp>
          <p:nvSpPr>
            <p:cNvPr id="11" name="AutoShape 25"/>
            <p:cNvSpPr>
              <a:spLocks noChangeAspect="1" noChangeArrowheads="1"/>
            </p:cNvSpPr>
            <p:nvPr/>
          </p:nvSpPr>
          <p:spPr bwMode="gray">
            <a:xfrm rot="5400000">
              <a:off x="1869574" y="5302969"/>
              <a:ext cx="567940" cy="324000"/>
            </a:xfrm>
            <a:prstGeom prst="triangle">
              <a:avLst>
                <a:gd name="adj" fmla="val 50000"/>
              </a:avLst>
            </a:prstGeom>
            <a:solidFill>
              <a:srgbClr val="E0AD12"/>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45714" tIns="44444" rIns="45714" bIns="44444" anchor="ctr" anchorCtr="1"/>
            <a:lstStyle>
              <a:lvl1pPr eaLnBrk="0" hangingPunct="0">
                <a:defRPr kumimoji="1">
                  <a:solidFill>
                    <a:schemeClr val="tx1"/>
                  </a:solidFill>
                  <a:latin typeface="Arial" panose="020B0604020202020204" pitchFamily="34" charset="0"/>
                  <a:ea typeface="PMingLiU" panose="02020500000000000000" pitchFamily="18" charset="-120"/>
                </a:defRPr>
              </a:lvl1pPr>
              <a:lvl2pPr marL="742950" indent="-285750" eaLnBrk="0" hangingPunct="0">
                <a:defRPr kumimoji="1">
                  <a:solidFill>
                    <a:schemeClr val="tx1"/>
                  </a:solidFill>
                  <a:latin typeface="Arial" panose="020B0604020202020204" pitchFamily="34" charset="0"/>
                  <a:ea typeface="PMingLiU" panose="02020500000000000000" pitchFamily="18" charset="-120"/>
                </a:defRPr>
              </a:lvl2pPr>
              <a:lvl3pPr marL="1143000" indent="-228600" eaLnBrk="0" hangingPunct="0">
                <a:defRPr kumimoji="1">
                  <a:solidFill>
                    <a:schemeClr val="tx1"/>
                  </a:solidFill>
                  <a:latin typeface="Arial" panose="020B0604020202020204" pitchFamily="34" charset="0"/>
                  <a:ea typeface="PMingLiU" panose="02020500000000000000" pitchFamily="18" charset="-120"/>
                </a:defRPr>
              </a:lvl3pPr>
              <a:lvl4pPr marL="1600200" indent="-228600" eaLnBrk="0" hangingPunct="0">
                <a:defRPr kumimoji="1">
                  <a:solidFill>
                    <a:schemeClr val="tx1"/>
                  </a:solidFill>
                  <a:latin typeface="Arial" panose="020B0604020202020204" pitchFamily="34" charset="0"/>
                  <a:ea typeface="PMingLiU" panose="02020500000000000000" pitchFamily="18" charset="-120"/>
                </a:defRPr>
              </a:lvl4pPr>
              <a:lvl5pPr marL="2057400" indent="-228600" eaLnBrk="0" hangingPunct="0">
                <a:defRPr kumimoji="1">
                  <a:solidFill>
                    <a:schemeClr val="tx1"/>
                  </a:solidFill>
                  <a:latin typeface="Arial" panose="020B0604020202020204" pitchFamily="34" charset="0"/>
                  <a:ea typeface="PMingLiU"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PMingLiU" panose="02020500000000000000" pitchFamily="18" charset="-120"/>
                </a:defRPr>
              </a:lvl9pPr>
            </a:lstStyle>
            <a:p>
              <a:pPr eaLnBrk="1" hangingPunct="1"/>
              <a:endParaRPr lang="zh-CN" altLang="en-US"/>
            </a:p>
          </p:txBody>
        </p:sp>
        <p:sp>
          <p:nvSpPr>
            <p:cNvPr id="12" name="文本框 11"/>
            <p:cNvSpPr txBox="1"/>
            <p:nvPr/>
          </p:nvSpPr>
          <p:spPr>
            <a:xfrm>
              <a:off x="2485289" y="5180999"/>
              <a:ext cx="7628006" cy="1289905"/>
            </a:xfrm>
            <a:prstGeom prst="rect">
              <a:avLst/>
            </a:prstGeom>
            <a:noFill/>
          </p:spPr>
          <p:txBody>
            <a:bodyPr wrap="squar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帮助教师进行分层教学</a:t>
              </a:r>
              <a:endParaRPr lang="en-US" altLang="zh-CN"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个性化学习手册针对学生进行个性化薄弱点分析，解决传统教学中无法针对每个学生进行个性化的推题，从而帮助教师进行分层教学。</a:t>
              </a:r>
              <a:endParaRPr lang="en-US" altLang="zh-CN"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noChangeAspect="1"/>
          </p:cNvGrpSpPr>
          <p:nvPr/>
        </p:nvGrpSpPr>
        <p:grpSpPr>
          <a:xfrm>
            <a:off x="180292" y="297679"/>
            <a:ext cx="5476454" cy="501961"/>
            <a:chOff x="-5" y="596139"/>
            <a:chExt cx="3936151" cy="360777"/>
          </a:xfrm>
        </p:grpSpPr>
        <p:sp>
          <p:nvSpPr>
            <p:cNvPr id="20" name="直接连接符 10"/>
            <p:cNvSpPr>
              <a:spLocks noChangeShapeType="1"/>
            </p:cNvSpPr>
            <p:nvPr/>
          </p:nvSpPr>
          <p:spPr bwMode="auto">
            <a:xfrm flipH="1">
              <a:off x="214313" y="923578"/>
              <a:ext cx="3097212" cy="0"/>
            </a:xfrm>
            <a:prstGeom prst="line">
              <a:avLst/>
            </a:prstGeom>
            <a:noFill/>
            <a:ln w="9525">
              <a:solidFill>
                <a:srgbClr val="5B9BD5"/>
              </a:solidFill>
              <a:bevel/>
            </a:ln>
            <a:extLst>
              <a:ext uri="{909E8E84-426E-40DD-AFC4-6F175D3DCCD1}">
                <a14:hiddenFill xmlns:a14="http://schemas.microsoft.com/office/drawing/2010/main">
                  <a:noFill/>
                </a14:hiddenFill>
              </a:ext>
            </a:extLst>
          </p:spPr>
          <p:txBody>
            <a:bodyPr/>
            <a:lstStyle/>
            <a:p>
              <a:endParaRPr lang="zh-CN" altLang="en-US">
                <a:ln>
                  <a:solidFill>
                    <a:schemeClr val="accent1"/>
                  </a:solidFill>
                </a:ln>
              </a:endParaRPr>
            </a:p>
          </p:txBody>
        </p:sp>
        <p:sp>
          <p:nvSpPr>
            <p:cNvPr id="21" name="Rectangle 7"/>
            <p:cNvSpPr>
              <a:spLocks noChangeArrowheads="1"/>
            </p:cNvSpPr>
            <p:nvPr/>
          </p:nvSpPr>
          <p:spPr bwMode="auto">
            <a:xfrm>
              <a:off x="-5" y="885478"/>
              <a:ext cx="439812" cy="7143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chemeClr val="accent1"/>
                </a:solidFill>
                <a:latin typeface="Calibri" panose="020F0502020204030204" charset="0"/>
                <a:sym typeface="宋体" panose="02010600030101010101" pitchFamily="2" charset="-122"/>
              </a:endParaRPr>
            </a:p>
          </p:txBody>
        </p:sp>
        <p:sp>
          <p:nvSpPr>
            <p:cNvPr id="22" name="TextBox 5"/>
            <p:cNvSpPr>
              <a:spLocks noChangeArrowheads="1"/>
            </p:cNvSpPr>
            <p:nvPr/>
          </p:nvSpPr>
          <p:spPr bwMode="auto">
            <a:xfrm>
              <a:off x="560388" y="596139"/>
              <a:ext cx="3375758" cy="3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ts val="2565"/>
                </a:lnSpc>
                <a:spcBef>
                  <a:spcPct val="0"/>
                </a:spcBef>
                <a:buNone/>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个性化学习方案的实践应用</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 name="内容占位符 2"/>
          <p:cNvSpPr txBox="1">
            <a:spLocks noChangeArrowheads="1"/>
          </p:cNvSpPr>
          <p:nvPr/>
        </p:nvSpPr>
        <p:spPr bwMode="auto">
          <a:xfrm>
            <a:off x="1325609" y="1304838"/>
            <a:ext cx="4484600" cy="503934"/>
          </a:xfrm>
          <a:prstGeom prst="rect">
            <a:avLst/>
          </a:prstGeom>
          <a:noFill/>
          <a:ln w="9525">
            <a:noFill/>
            <a:miter lim="800000"/>
          </a:ln>
        </p:spPr>
        <p:txBody>
          <a:bodyPr vert="horz" wrap="square" lIns="91428" tIns="45714" rIns="91428" bIns="45714" numCol="1" anchor="t" anchorCtr="0" compatLnSpc="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50000"/>
              </a:lnSpc>
              <a:spcBef>
                <a:spcPts val="0"/>
              </a:spcBef>
            </a:pPr>
            <a:r>
              <a:rPr lang="zh-CN" altLang="en-US" b="1" dirty="0">
                <a:latin typeface="微软雅黑" panose="020B0503020204020204" pitchFamily="34" charset="-122"/>
                <a:ea typeface="微软雅黑" panose="020B0503020204020204" pitchFamily="34" charset="-122"/>
              </a:rPr>
              <a:t>实践应用</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使用方式</a:t>
            </a:r>
            <a:endParaRPr lang="zh-CN" altLang="zh-CN" b="1" dirty="0"/>
          </a:p>
        </p:txBody>
      </p:sp>
      <p:grpSp>
        <p:nvGrpSpPr>
          <p:cNvPr id="105" name="组合 104"/>
          <p:cNvGrpSpPr/>
          <p:nvPr/>
        </p:nvGrpSpPr>
        <p:grpSpPr>
          <a:xfrm>
            <a:off x="939629" y="3420517"/>
            <a:ext cx="4147597" cy="2744431"/>
            <a:chOff x="598488" y="3141662"/>
            <a:chExt cx="4148137" cy="2744788"/>
          </a:xfrm>
        </p:grpSpPr>
        <p:grpSp>
          <p:nvGrpSpPr>
            <p:cNvPr id="2" name="组合 1"/>
            <p:cNvGrpSpPr/>
            <p:nvPr/>
          </p:nvGrpSpPr>
          <p:grpSpPr>
            <a:xfrm>
              <a:off x="598488" y="3141662"/>
              <a:ext cx="4148137" cy="2744788"/>
              <a:chOff x="598488" y="3141662"/>
              <a:chExt cx="4148137" cy="2744788"/>
            </a:xfrm>
          </p:grpSpPr>
          <p:grpSp>
            <p:nvGrpSpPr>
              <p:cNvPr id="71" name="Group 3"/>
              <p:cNvGrpSpPr/>
              <p:nvPr/>
            </p:nvGrpSpPr>
            <p:grpSpPr bwMode="auto">
              <a:xfrm>
                <a:off x="633413" y="4527550"/>
                <a:ext cx="4113212" cy="1358900"/>
                <a:chOff x="368" y="2813"/>
                <a:chExt cx="3229" cy="1067"/>
              </a:xfrm>
            </p:grpSpPr>
            <p:sp>
              <p:nvSpPr>
                <p:cNvPr id="72" name="Freeform 4"/>
                <p:cNvSpPr/>
                <p:nvPr/>
              </p:nvSpPr>
              <p:spPr bwMode="auto">
                <a:xfrm>
                  <a:off x="369" y="2813"/>
                  <a:ext cx="3167" cy="552"/>
                </a:xfrm>
                <a:custGeom>
                  <a:avLst/>
                  <a:gdLst>
                    <a:gd name="T0" fmla="*/ 2763 w 2763"/>
                    <a:gd name="T1" fmla="*/ 209 h 450"/>
                    <a:gd name="T2" fmla="*/ 2066 w 2763"/>
                    <a:gd name="T3" fmla="*/ 0 h 450"/>
                    <a:gd name="T4" fmla="*/ 0 w 2763"/>
                    <a:gd name="T5" fmla="*/ 185 h 450"/>
                    <a:gd name="T6" fmla="*/ 656 w 2763"/>
                    <a:gd name="T7" fmla="*/ 450 h 450"/>
                    <a:gd name="T8" fmla="*/ 663 w 2763"/>
                    <a:gd name="T9" fmla="*/ 443 h 450"/>
                    <a:gd name="T10" fmla="*/ 2763 w 2763"/>
                    <a:gd name="T11" fmla="*/ 209 h 450"/>
                    <a:gd name="T12" fmla="*/ 0 60000 65536"/>
                    <a:gd name="T13" fmla="*/ 0 60000 65536"/>
                    <a:gd name="T14" fmla="*/ 0 60000 65536"/>
                    <a:gd name="T15" fmla="*/ 0 60000 65536"/>
                    <a:gd name="T16" fmla="*/ 0 60000 65536"/>
                    <a:gd name="T17" fmla="*/ 0 60000 65536"/>
                    <a:gd name="T18" fmla="*/ 0 w 2763"/>
                    <a:gd name="T19" fmla="*/ 0 h 450"/>
                    <a:gd name="T20" fmla="*/ 2763 w 2763"/>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2763" h="450">
                      <a:moveTo>
                        <a:pt x="2763" y="209"/>
                      </a:moveTo>
                      <a:lnTo>
                        <a:pt x="2066" y="0"/>
                      </a:lnTo>
                      <a:lnTo>
                        <a:pt x="0" y="185"/>
                      </a:lnTo>
                      <a:lnTo>
                        <a:pt x="656" y="450"/>
                      </a:lnTo>
                      <a:lnTo>
                        <a:pt x="663" y="443"/>
                      </a:lnTo>
                      <a:lnTo>
                        <a:pt x="2763" y="209"/>
                      </a:lnTo>
                      <a:close/>
                    </a:path>
                  </a:pathLst>
                </a:custGeom>
                <a:gradFill rotWithShape="1">
                  <a:gsLst>
                    <a:gs pos="0">
                      <a:srgbClr val="333333"/>
                    </a:gs>
                    <a:gs pos="100000">
                      <a:srgbClr val="5F5F5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grpSp>
              <p:nvGrpSpPr>
                <p:cNvPr id="73" name="Group 5"/>
                <p:cNvGrpSpPr/>
                <p:nvPr/>
              </p:nvGrpSpPr>
              <p:grpSpPr bwMode="auto">
                <a:xfrm>
                  <a:off x="368" y="3040"/>
                  <a:ext cx="3229" cy="840"/>
                  <a:chOff x="368" y="3040"/>
                  <a:chExt cx="3229" cy="840"/>
                </a:xfrm>
              </p:grpSpPr>
              <p:sp>
                <p:nvSpPr>
                  <p:cNvPr id="74" name="Freeform 6"/>
                  <p:cNvSpPr/>
                  <p:nvPr/>
                </p:nvSpPr>
                <p:spPr bwMode="auto">
                  <a:xfrm>
                    <a:off x="381" y="3459"/>
                    <a:ext cx="900" cy="403"/>
                  </a:xfrm>
                  <a:custGeom>
                    <a:avLst/>
                    <a:gdLst>
                      <a:gd name="T0" fmla="*/ 187 w 785"/>
                      <a:gd name="T1" fmla="*/ 0 h 328"/>
                      <a:gd name="T2" fmla="*/ 0 w 785"/>
                      <a:gd name="T3" fmla="*/ 9 h 328"/>
                      <a:gd name="T4" fmla="*/ 642 w 785"/>
                      <a:gd name="T5" fmla="*/ 328 h 328"/>
                      <a:gd name="T6" fmla="*/ 785 w 785"/>
                      <a:gd name="T7" fmla="*/ 311 h 328"/>
                      <a:gd name="T8" fmla="*/ 187 w 785"/>
                      <a:gd name="T9" fmla="*/ 0 h 328"/>
                      <a:gd name="T10" fmla="*/ 0 60000 65536"/>
                      <a:gd name="T11" fmla="*/ 0 60000 65536"/>
                      <a:gd name="T12" fmla="*/ 0 60000 65536"/>
                      <a:gd name="T13" fmla="*/ 0 60000 65536"/>
                      <a:gd name="T14" fmla="*/ 0 60000 65536"/>
                      <a:gd name="T15" fmla="*/ 0 w 785"/>
                      <a:gd name="T16" fmla="*/ 0 h 328"/>
                      <a:gd name="T17" fmla="*/ 785 w 785"/>
                      <a:gd name="T18" fmla="*/ 328 h 328"/>
                    </a:gdLst>
                    <a:ahLst/>
                    <a:cxnLst>
                      <a:cxn ang="T10">
                        <a:pos x="T0" y="T1"/>
                      </a:cxn>
                      <a:cxn ang="T11">
                        <a:pos x="T2" y="T3"/>
                      </a:cxn>
                      <a:cxn ang="T12">
                        <a:pos x="T4" y="T5"/>
                      </a:cxn>
                      <a:cxn ang="T13">
                        <a:pos x="T6" y="T7"/>
                      </a:cxn>
                      <a:cxn ang="T14">
                        <a:pos x="T8" y="T9"/>
                      </a:cxn>
                    </a:cxnLst>
                    <a:rect l="T15" t="T16" r="T17" b="T18"/>
                    <a:pathLst>
                      <a:path w="785" h="328">
                        <a:moveTo>
                          <a:pt x="187" y="0"/>
                        </a:moveTo>
                        <a:lnTo>
                          <a:pt x="0" y="9"/>
                        </a:lnTo>
                        <a:lnTo>
                          <a:pt x="642" y="328"/>
                        </a:lnTo>
                        <a:lnTo>
                          <a:pt x="785" y="311"/>
                        </a:lnTo>
                        <a:lnTo>
                          <a:pt x="187" y="0"/>
                        </a:lnTo>
                        <a:close/>
                      </a:path>
                    </a:pathLst>
                  </a:custGeom>
                  <a:gradFill rotWithShape="1">
                    <a:gsLst>
                      <a:gs pos="0">
                        <a:srgbClr val="969696"/>
                      </a:gs>
                      <a:gs pos="100000">
                        <a:srgbClr val="4D4D4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75" name="Freeform 7"/>
                  <p:cNvSpPr/>
                  <p:nvPr/>
                </p:nvSpPr>
                <p:spPr bwMode="auto">
                  <a:xfrm>
                    <a:off x="456" y="3085"/>
                    <a:ext cx="718" cy="764"/>
                  </a:xfrm>
                  <a:custGeom>
                    <a:avLst/>
                    <a:gdLst>
                      <a:gd name="T0" fmla="*/ 0 w 593"/>
                      <a:gd name="T1" fmla="*/ 0 h 590"/>
                      <a:gd name="T2" fmla="*/ 0 w 593"/>
                      <a:gd name="T3" fmla="*/ 302 h 590"/>
                      <a:gd name="T4" fmla="*/ 593 w 593"/>
                      <a:gd name="T5" fmla="*/ 590 h 590"/>
                      <a:gd name="T6" fmla="*/ 593 w 593"/>
                      <a:gd name="T7" fmla="*/ 234 h 590"/>
                      <a:gd name="T8" fmla="*/ 0 w 593"/>
                      <a:gd name="T9" fmla="*/ 0 h 590"/>
                      <a:gd name="T10" fmla="*/ 0 60000 65536"/>
                      <a:gd name="T11" fmla="*/ 0 60000 65536"/>
                      <a:gd name="T12" fmla="*/ 0 60000 65536"/>
                      <a:gd name="T13" fmla="*/ 0 60000 65536"/>
                      <a:gd name="T14" fmla="*/ 0 60000 65536"/>
                      <a:gd name="T15" fmla="*/ 0 w 593"/>
                      <a:gd name="T16" fmla="*/ 0 h 590"/>
                      <a:gd name="T17" fmla="*/ 593 w 593"/>
                      <a:gd name="T18" fmla="*/ 590 h 590"/>
                    </a:gdLst>
                    <a:ahLst/>
                    <a:cxnLst>
                      <a:cxn ang="T10">
                        <a:pos x="T0" y="T1"/>
                      </a:cxn>
                      <a:cxn ang="T11">
                        <a:pos x="T2" y="T3"/>
                      </a:cxn>
                      <a:cxn ang="T12">
                        <a:pos x="T4" y="T5"/>
                      </a:cxn>
                      <a:cxn ang="T13">
                        <a:pos x="T6" y="T7"/>
                      </a:cxn>
                      <a:cxn ang="T14">
                        <a:pos x="T8" y="T9"/>
                      </a:cxn>
                    </a:cxnLst>
                    <a:rect l="T15" t="T16" r="T17" b="T18"/>
                    <a:pathLst>
                      <a:path w="593" h="590">
                        <a:moveTo>
                          <a:pt x="0" y="0"/>
                        </a:moveTo>
                        <a:cubicBezTo>
                          <a:pt x="0" y="0"/>
                          <a:pt x="11" y="143"/>
                          <a:pt x="0" y="302"/>
                        </a:cubicBezTo>
                        <a:cubicBezTo>
                          <a:pt x="593" y="590"/>
                          <a:pt x="593" y="590"/>
                          <a:pt x="593" y="590"/>
                        </a:cubicBezTo>
                        <a:cubicBezTo>
                          <a:pt x="593" y="234"/>
                          <a:pt x="593" y="234"/>
                          <a:pt x="593" y="234"/>
                        </a:cubicBezTo>
                        <a:lnTo>
                          <a:pt x="0" y="0"/>
                        </a:lnTo>
                        <a:close/>
                      </a:path>
                    </a:pathLst>
                  </a:custGeom>
                  <a:gradFill rotWithShape="1">
                    <a:gsLst>
                      <a:gs pos="0">
                        <a:srgbClr val="EA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76" name="Freeform 8"/>
                  <p:cNvSpPr/>
                  <p:nvPr/>
                </p:nvSpPr>
                <p:spPr bwMode="auto">
                  <a:xfrm>
                    <a:off x="368" y="3040"/>
                    <a:ext cx="778" cy="840"/>
                  </a:xfrm>
                  <a:custGeom>
                    <a:avLst/>
                    <a:gdLst>
                      <a:gd name="T0" fmla="*/ 623 w 643"/>
                      <a:gd name="T1" fmla="*/ 250 h 648"/>
                      <a:gd name="T2" fmla="*/ 1 w 643"/>
                      <a:gd name="T3" fmla="*/ 0 h 648"/>
                      <a:gd name="T4" fmla="*/ 0 w 643"/>
                      <a:gd name="T5" fmla="*/ 13 h 648"/>
                      <a:gd name="T6" fmla="*/ 609 w 643"/>
                      <a:gd name="T7" fmla="*/ 263 h 648"/>
                      <a:gd name="T8" fmla="*/ 616 w 643"/>
                      <a:gd name="T9" fmla="*/ 633 h 648"/>
                      <a:gd name="T10" fmla="*/ 10 w 643"/>
                      <a:gd name="T11" fmla="*/ 332 h 648"/>
                      <a:gd name="T12" fmla="*/ 11 w 643"/>
                      <a:gd name="T13" fmla="*/ 343 h 648"/>
                      <a:gd name="T14" fmla="*/ 614 w 643"/>
                      <a:gd name="T15" fmla="*/ 648 h 648"/>
                      <a:gd name="T16" fmla="*/ 629 w 643"/>
                      <a:gd name="T17" fmla="*/ 648 h 648"/>
                      <a:gd name="T18" fmla="*/ 623 w 643"/>
                      <a:gd name="T19" fmla="*/ 250 h 6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3"/>
                      <a:gd name="T31" fmla="*/ 0 h 648"/>
                      <a:gd name="T32" fmla="*/ 643 w 643"/>
                      <a:gd name="T33" fmla="*/ 648 h 6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3" h="648">
                        <a:moveTo>
                          <a:pt x="623" y="250"/>
                        </a:moveTo>
                        <a:cubicBezTo>
                          <a:pt x="1" y="0"/>
                          <a:pt x="1" y="0"/>
                          <a:pt x="1" y="0"/>
                        </a:cubicBezTo>
                        <a:cubicBezTo>
                          <a:pt x="0" y="13"/>
                          <a:pt x="0" y="13"/>
                          <a:pt x="0" y="13"/>
                        </a:cubicBezTo>
                        <a:cubicBezTo>
                          <a:pt x="609" y="263"/>
                          <a:pt x="609" y="263"/>
                          <a:pt x="609" y="263"/>
                        </a:cubicBezTo>
                        <a:cubicBezTo>
                          <a:pt x="609" y="263"/>
                          <a:pt x="631" y="330"/>
                          <a:pt x="616" y="633"/>
                        </a:cubicBezTo>
                        <a:cubicBezTo>
                          <a:pt x="10" y="332"/>
                          <a:pt x="10" y="332"/>
                          <a:pt x="10" y="332"/>
                        </a:cubicBezTo>
                        <a:cubicBezTo>
                          <a:pt x="11" y="343"/>
                          <a:pt x="11" y="343"/>
                          <a:pt x="11" y="343"/>
                        </a:cubicBezTo>
                        <a:cubicBezTo>
                          <a:pt x="614" y="648"/>
                          <a:pt x="614" y="648"/>
                          <a:pt x="614" y="648"/>
                        </a:cubicBezTo>
                        <a:cubicBezTo>
                          <a:pt x="629" y="648"/>
                          <a:pt x="629" y="648"/>
                          <a:pt x="629" y="648"/>
                        </a:cubicBezTo>
                        <a:cubicBezTo>
                          <a:pt x="643" y="363"/>
                          <a:pt x="623" y="250"/>
                          <a:pt x="623" y="250"/>
                        </a:cubicBezTo>
                        <a:close/>
                      </a:path>
                    </a:pathLst>
                  </a:custGeom>
                  <a:solidFill>
                    <a:srgbClr val="B7B8B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77" name="Freeform 9"/>
                  <p:cNvSpPr/>
                  <p:nvPr/>
                </p:nvSpPr>
                <p:spPr bwMode="auto">
                  <a:xfrm>
                    <a:off x="1121" y="3069"/>
                    <a:ext cx="2476" cy="811"/>
                  </a:xfrm>
                  <a:custGeom>
                    <a:avLst/>
                    <a:gdLst/>
                    <a:ahLst/>
                    <a:cxnLst>
                      <a:cxn ang="0">
                        <a:pos x="7" y="221"/>
                      </a:cxn>
                      <a:cxn ang="0">
                        <a:pos x="0" y="228"/>
                      </a:cxn>
                      <a:cxn ang="0">
                        <a:pos x="7" y="625"/>
                      </a:cxn>
                      <a:cxn ang="0">
                        <a:pos x="2014" y="328"/>
                      </a:cxn>
                      <a:cxn ang="0">
                        <a:pos x="1997" y="0"/>
                      </a:cxn>
                      <a:cxn ang="0">
                        <a:pos x="7" y="221"/>
                      </a:cxn>
                    </a:cxnLst>
                    <a:rect l="0" t="0" r="r" b="b"/>
                    <a:pathLst>
                      <a:path w="2047" h="625">
                        <a:moveTo>
                          <a:pt x="7" y="221"/>
                        </a:moveTo>
                        <a:cubicBezTo>
                          <a:pt x="0" y="228"/>
                          <a:pt x="0" y="228"/>
                          <a:pt x="0" y="228"/>
                        </a:cubicBezTo>
                        <a:cubicBezTo>
                          <a:pt x="0" y="228"/>
                          <a:pt x="21" y="340"/>
                          <a:pt x="7" y="625"/>
                        </a:cubicBezTo>
                        <a:cubicBezTo>
                          <a:pt x="2014" y="328"/>
                          <a:pt x="2014" y="328"/>
                          <a:pt x="2014" y="328"/>
                        </a:cubicBezTo>
                        <a:cubicBezTo>
                          <a:pt x="2014" y="328"/>
                          <a:pt x="2047" y="125"/>
                          <a:pt x="1997" y="0"/>
                        </a:cubicBezTo>
                        <a:lnTo>
                          <a:pt x="7" y="221"/>
                        </a:lnTo>
                        <a:close/>
                      </a:path>
                    </a:pathLst>
                  </a:custGeom>
                  <a:gradFill rotWithShape="1">
                    <a:gsLst>
                      <a:gs pos="0">
                        <a:schemeClr val="bg2"/>
                      </a:gs>
                      <a:gs pos="50000">
                        <a:srgbClr val="C0C0C0"/>
                      </a:gs>
                      <a:gs pos="100000">
                        <a:schemeClr val="bg2"/>
                      </a:gs>
                    </a:gsLst>
                    <a:lin ang="18900000" scaled="1"/>
                  </a:gradFill>
                  <a:ln w="9525">
                    <a:noFill/>
                    <a:rou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grpSp>
          </p:grpSp>
          <p:grpSp>
            <p:nvGrpSpPr>
              <p:cNvPr id="78" name="Group 10"/>
              <p:cNvGrpSpPr/>
              <p:nvPr/>
            </p:nvGrpSpPr>
            <p:grpSpPr bwMode="auto">
              <a:xfrm>
                <a:off x="598488" y="4232275"/>
                <a:ext cx="3676650" cy="933450"/>
                <a:chOff x="340" y="2581"/>
                <a:chExt cx="2887" cy="733"/>
              </a:xfrm>
            </p:grpSpPr>
            <p:sp>
              <p:nvSpPr>
                <p:cNvPr id="79" name="Freeform 11"/>
                <p:cNvSpPr/>
                <p:nvPr/>
              </p:nvSpPr>
              <p:spPr bwMode="auto">
                <a:xfrm>
                  <a:off x="340" y="3024"/>
                  <a:ext cx="1331" cy="273"/>
                </a:xfrm>
                <a:custGeom>
                  <a:avLst/>
                  <a:gdLst>
                    <a:gd name="T0" fmla="*/ 184 w 1162"/>
                    <a:gd name="T1" fmla="*/ 0 h 223"/>
                    <a:gd name="T2" fmla="*/ 0 w 1162"/>
                    <a:gd name="T3" fmla="*/ 18 h 223"/>
                    <a:gd name="T4" fmla="*/ 1039 w 1162"/>
                    <a:gd name="T5" fmla="*/ 223 h 223"/>
                    <a:gd name="T6" fmla="*/ 1162 w 1162"/>
                    <a:gd name="T7" fmla="*/ 197 h 223"/>
                    <a:gd name="T8" fmla="*/ 184 w 1162"/>
                    <a:gd name="T9" fmla="*/ 0 h 223"/>
                    <a:gd name="T10" fmla="*/ 0 60000 65536"/>
                    <a:gd name="T11" fmla="*/ 0 60000 65536"/>
                    <a:gd name="T12" fmla="*/ 0 60000 65536"/>
                    <a:gd name="T13" fmla="*/ 0 60000 65536"/>
                    <a:gd name="T14" fmla="*/ 0 60000 65536"/>
                    <a:gd name="T15" fmla="*/ 0 w 1162"/>
                    <a:gd name="T16" fmla="*/ 0 h 223"/>
                    <a:gd name="T17" fmla="*/ 1162 w 1162"/>
                    <a:gd name="T18" fmla="*/ 223 h 223"/>
                  </a:gdLst>
                  <a:ahLst/>
                  <a:cxnLst>
                    <a:cxn ang="T10">
                      <a:pos x="T0" y="T1"/>
                    </a:cxn>
                    <a:cxn ang="T11">
                      <a:pos x="T2" y="T3"/>
                    </a:cxn>
                    <a:cxn ang="T12">
                      <a:pos x="T4" y="T5"/>
                    </a:cxn>
                    <a:cxn ang="T13">
                      <a:pos x="T6" y="T7"/>
                    </a:cxn>
                    <a:cxn ang="T14">
                      <a:pos x="T8" y="T9"/>
                    </a:cxn>
                  </a:cxnLst>
                  <a:rect l="T15" t="T16" r="T17" b="T18"/>
                  <a:pathLst>
                    <a:path w="1162" h="223">
                      <a:moveTo>
                        <a:pt x="184" y="0"/>
                      </a:moveTo>
                      <a:lnTo>
                        <a:pt x="0" y="18"/>
                      </a:lnTo>
                      <a:lnTo>
                        <a:pt x="1039" y="223"/>
                      </a:lnTo>
                      <a:lnTo>
                        <a:pt x="1162" y="197"/>
                      </a:lnTo>
                      <a:lnTo>
                        <a:pt x="184" y="0"/>
                      </a:lnTo>
                      <a:close/>
                    </a:path>
                  </a:pathLst>
                </a:custGeom>
                <a:gradFill rotWithShape="1">
                  <a:gsLst>
                    <a:gs pos="0">
                      <a:srgbClr val="4D4D4D"/>
                    </a:gs>
                    <a:gs pos="100000">
                      <a:srgbClr val="242424"/>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80" name="Freeform 12"/>
                <p:cNvSpPr/>
                <p:nvPr/>
              </p:nvSpPr>
              <p:spPr bwMode="auto">
                <a:xfrm>
                  <a:off x="426" y="2752"/>
                  <a:ext cx="1129" cy="537"/>
                </a:xfrm>
                <a:custGeom>
                  <a:avLst/>
                  <a:gdLst>
                    <a:gd name="T0" fmla="*/ 0 w 933"/>
                    <a:gd name="T1" fmla="*/ 0 h 413"/>
                    <a:gd name="T2" fmla="*/ 0 w 933"/>
                    <a:gd name="T3" fmla="*/ 225 h 413"/>
                    <a:gd name="T4" fmla="*/ 932 w 933"/>
                    <a:gd name="T5" fmla="*/ 413 h 413"/>
                    <a:gd name="T6" fmla="*/ 933 w 933"/>
                    <a:gd name="T7" fmla="*/ 122 h 413"/>
                    <a:gd name="T8" fmla="*/ 0 w 933"/>
                    <a:gd name="T9" fmla="*/ 0 h 413"/>
                    <a:gd name="T10" fmla="*/ 0 60000 65536"/>
                    <a:gd name="T11" fmla="*/ 0 60000 65536"/>
                    <a:gd name="T12" fmla="*/ 0 60000 65536"/>
                    <a:gd name="T13" fmla="*/ 0 60000 65536"/>
                    <a:gd name="T14" fmla="*/ 0 60000 65536"/>
                    <a:gd name="T15" fmla="*/ 0 w 933"/>
                    <a:gd name="T16" fmla="*/ 0 h 413"/>
                    <a:gd name="T17" fmla="*/ 933 w 933"/>
                    <a:gd name="T18" fmla="*/ 413 h 413"/>
                  </a:gdLst>
                  <a:ahLst/>
                  <a:cxnLst>
                    <a:cxn ang="T10">
                      <a:pos x="T0" y="T1"/>
                    </a:cxn>
                    <a:cxn ang="T11">
                      <a:pos x="T2" y="T3"/>
                    </a:cxn>
                    <a:cxn ang="T12">
                      <a:pos x="T4" y="T5"/>
                    </a:cxn>
                    <a:cxn ang="T13">
                      <a:pos x="T6" y="T7"/>
                    </a:cxn>
                    <a:cxn ang="T14">
                      <a:pos x="T8" y="T9"/>
                    </a:cxn>
                  </a:cxnLst>
                  <a:rect l="T15" t="T16" r="T17" b="T18"/>
                  <a:pathLst>
                    <a:path w="933" h="413">
                      <a:moveTo>
                        <a:pt x="0" y="0"/>
                      </a:moveTo>
                      <a:cubicBezTo>
                        <a:pt x="0" y="0"/>
                        <a:pt x="11" y="66"/>
                        <a:pt x="0" y="225"/>
                      </a:cubicBezTo>
                      <a:cubicBezTo>
                        <a:pt x="932" y="413"/>
                        <a:pt x="932" y="413"/>
                        <a:pt x="932" y="413"/>
                      </a:cubicBezTo>
                      <a:cubicBezTo>
                        <a:pt x="933" y="122"/>
                        <a:pt x="933" y="122"/>
                        <a:pt x="933" y="122"/>
                      </a:cubicBezTo>
                      <a:lnTo>
                        <a:pt x="0" y="0"/>
                      </a:lnTo>
                      <a:close/>
                    </a:path>
                  </a:pathLst>
                </a:custGeom>
                <a:gradFill rotWithShape="1">
                  <a:gsLst>
                    <a:gs pos="0">
                      <a:srgbClr val="EA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81" name="Freeform 13"/>
                <p:cNvSpPr/>
                <p:nvPr/>
              </p:nvSpPr>
              <p:spPr bwMode="auto">
                <a:xfrm>
                  <a:off x="340" y="2581"/>
                  <a:ext cx="2849" cy="314"/>
                </a:xfrm>
                <a:custGeom>
                  <a:avLst/>
                  <a:gdLst>
                    <a:gd name="T0" fmla="*/ 973 w 2355"/>
                    <a:gd name="T1" fmla="*/ 242 h 242"/>
                    <a:gd name="T2" fmla="*/ 2355 w 2355"/>
                    <a:gd name="T3" fmla="*/ 60 h 242"/>
                    <a:gd name="T4" fmla="*/ 1865 w 2355"/>
                    <a:gd name="T5" fmla="*/ 0 h 242"/>
                    <a:gd name="T6" fmla="*/ 0 w 2355"/>
                    <a:gd name="T7" fmla="*/ 120 h 242"/>
                    <a:gd name="T8" fmla="*/ 973 w 2355"/>
                    <a:gd name="T9" fmla="*/ 242 h 242"/>
                    <a:gd name="T10" fmla="*/ 973 w 2355"/>
                    <a:gd name="T11" fmla="*/ 242 h 242"/>
                    <a:gd name="T12" fmla="*/ 0 60000 65536"/>
                    <a:gd name="T13" fmla="*/ 0 60000 65536"/>
                    <a:gd name="T14" fmla="*/ 0 60000 65536"/>
                    <a:gd name="T15" fmla="*/ 0 60000 65536"/>
                    <a:gd name="T16" fmla="*/ 0 60000 65536"/>
                    <a:gd name="T17" fmla="*/ 0 60000 65536"/>
                    <a:gd name="T18" fmla="*/ 0 w 2355"/>
                    <a:gd name="T19" fmla="*/ 0 h 242"/>
                    <a:gd name="T20" fmla="*/ 2355 w 235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5" h="242">
                      <a:moveTo>
                        <a:pt x="973" y="242"/>
                      </a:moveTo>
                      <a:cubicBezTo>
                        <a:pt x="2355" y="60"/>
                        <a:pt x="2355" y="60"/>
                        <a:pt x="2355" y="60"/>
                      </a:cubicBezTo>
                      <a:cubicBezTo>
                        <a:pt x="1865" y="0"/>
                        <a:pt x="1865" y="0"/>
                        <a:pt x="1865" y="0"/>
                      </a:cubicBezTo>
                      <a:cubicBezTo>
                        <a:pt x="0" y="120"/>
                        <a:pt x="0" y="120"/>
                        <a:pt x="0" y="120"/>
                      </a:cubicBezTo>
                      <a:cubicBezTo>
                        <a:pt x="973" y="242"/>
                        <a:pt x="973" y="242"/>
                        <a:pt x="973" y="242"/>
                      </a:cubicBezTo>
                      <a:cubicBezTo>
                        <a:pt x="973" y="242"/>
                        <a:pt x="973" y="242"/>
                        <a:pt x="973" y="242"/>
                      </a:cubicBezTo>
                      <a:close/>
                    </a:path>
                  </a:pathLst>
                </a:custGeom>
                <a:solidFill>
                  <a:srgbClr val="72717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82" name="Freeform 14"/>
                <p:cNvSpPr/>
                <p:nvPr/>
              </p:nvSpPr>
              <p:spPr bwMode="auto">
                <a:xfrm>
                  <a:off x="340" y="2737"/>
                  <a:ext cx="1226" cy="577"/>
                </a:xfrm>
                <a:custGeom>
                  <a:avLst/>
                  <a:gdLst>
                    <a:gd name="T0" fmla="*/ 974 w 1014"/>
                    <a:gd name="T1" fmla="*/ 122 h 446"/>
                    <a:gd name="T2" fmla="*/ 974 w 1014"/>
                    <a:gd name="T3" fmla="*/ 122 h 446"/>
                    <a:gd name="T4" fmla="*/ 974 w 1014"/>
                    <a:gd name="T5" fmla="*/ 122 h 446"/>
                    <a:gd name="T6" fmla="*/ 0 w 1014"/>
                    <a:gd name="T7" fmla="*/ 0 h 446"/>
                    <a:gd name="T8" fmla="*/ 0 w 1014"/>
                    <a:gd name="T9" fmla="*/ 12 h 446"/>
                    <a:gd name="T10" fmla="*/ 966 w 1014"/>
                    <a:gd name="T11" fmla="*/ 134 h 446"/>
                    <a:gd name="T12" fmla="*/ 980 w 1014"/>
                    <a:gd name="T13" fmla="*/ 433 h 446"/>
                    <a:gd name="T14" fmla="*/ 0 w 1014"/>
                    <a:gd name="T15" fmla="*/ 239 h 446"/>
                    <a:gd name="T16" fmla="*/ 0 w 1014"/>
                    <a:gd name="T17" fmla="*/ 251 h 446"/>
                    <a:gd name="T18" fmla="*/ 980 w 1014"/>
                    <a:gd name="T19" fmla="*/ 446 h 446"/>
                    <a:gd name="T20" fmla="*/ 991 w 1014"/>
                    <a:gd name="T21" fmla="*/ 440 h 446"/>
                    <a:gd name="T22" fmla="*/ 974 w 1014"/>
                    <a:gd name="T23" fmla="*/ 122 h 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4"/>
                    <a:gd name="T37" fmla="*/ 0 h 446"/>
                    <a:gd name="T38" fmla="*/ 1014 w 1014"/>
                    <a:gd name="T39" fmla="*/ 446 h 4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4" h="446">
                      <a:moveTo>
                        <a:pt x="974" y="122"/>
                      </a:moveTo>
                      <a:cubicBezTo>
                        <a:pt x="974" y="122"/>
                        <a:pt x="974" y="122"/>
                        <a:pt x="974" y="122"/>
                      </a:cubicBezTo>
                      <a:cubicBezTo>
                        <a:pt x="974" y="122"/>
                        <a:pt x="974" y="122"/>
                        <a:pt x="974" y="122"/>
                      </a:cubicBezTo>
                      <a:cubicBezTo>
                        <a:pt x="0" y="0"/>
                        <a:pt x="0" y="0"/>
                        <a:pt x="0" y="0"/>
                      </a:cubicBezTo>
                      <a:cubicBezTo>
                        <a:pt x="0" y="12"/>
                        <a:pt x="0" y="12"/>
                        <a:pt x="0" y="12"/>
                      </a:cubicBezTo>
                      <a:cubicBezTo>
                        <a:pt x="966" y="134"/>
                        <a:pt x="966" y="134"/>
                        <a:pt x="966" y="134"/>
                      </a:cubicBezTo>
                      <a:cubicBezTo>
                        <a:pt x="966" y="134"/>
                        <a:pt x="1005" y="189"/>
                        <a:pt x="980" y="433"/>
                      </a:cubicBezTo>
                      <a:cubicBezTo>
                        <a:pt x="0" y="239"/>
                        <a:pt x="0" y="239"/>
                        <a:pt x="0" y="239"/>
                      </a:cubicBezTo>
                      <a:cubicBezTo>
                        <a:pt x="0" y="251"/>
                        <a:pt x="0" y="251"/>
                        <a:pt x="0" y="251"/>
                      </a:cubicBezTo>
                      <a:cubicBezTo>
                        <a:pt x="980" y="446"/>
                        <a:pt x="980" y="446"/>
                        <a:pt x="980" y="446"/>
                      </a:cubicBezTo>
                      <a:cubicBezTo>
                        <a:pt x="991" y="440"/>
                        <a:pt x="991" y="440"/>
                        <a:pt x="991" y="440"/>
                      </a:cubicBezTo>
                      <a:cubicBezTo>
                        <a:pt x="1014" y="190"/>
                        <a:pt x="975" y="125"/>
                        <a:pt x="974" y="122"/>
                      </a:cubicBezTo>
                      <a:close/>
                    </a:path>
                  </a:pathLst>
                </a:custGeom>
                <a:gradFill rotWithShape="1">
                  <a:gsLst>
                    <a:gs pos="0">
                      <a:srgbClr val="969696"/>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83" name="Freeform 15"/>
                <p:cNvSpPr/>
                <p:nvPr/>
              </p:nvSpPr>
              <p:spPr bwMode="auto">
                <a:xfrm>
                  <a:off x="1517" y="2658"/>
                  <a:ext cx="1710" cy="649"/>
                </a:xfrm>
                <a:custGeom>
                  <a:avLst/>
                  <a:gdLst>
                    <a:gd name="T0" fmla="*/ 1382 w 1414"/>
                    <a:gd name="T1" fmla="*/ 0 h 500"/>
                    <a:gd name="T2" fmla="*/ 0 w 1414"/>
                    <a:gd name="T3" fmla="*/ 182 h 500"/>
                    <a:gd name="T4" fmla="*/ 18 w 1414"/>
                    <a:gd name="T5" fmla="*/ 500 h 500"/>
                    <a:gd name="T6" fmla="*/ 1390 w 1414"/>
                    <a:gd name="T7" fmla="*/ 171 h 500"/>
                    <a:gd name="T8" fmla="*/ 1382 w 1414"/>
                    <a:gd name="T9" fmla="*/ 0 h 500"/>
                    <a:gd name="T10" fmla="*/ 0 60000 65536"/>
                    <a:gd name="T11" fmla="*/ 0 60000 65536"/>
                    <a:gd name="T12" fmla="*/ 0 60000 65536"/>
                    <a:gd name="T13" fmla="*/ 0 60000 65536"/>
                    <a:gd name="T14" fmla="*/ 0 60000 65536"/>
                    <a:gd name="T15" fmla="*/ 0 w 1414"/>
                    <a:gd name="T16" fmla="*/ 0 h 500"/>
                    <a:gd name="T17" fmla="*/ 1414 w 1414"/>
                    <a:gd name="T18" fmla="*/ 500 h 500"/>
                  </a:gdLst>
                  <a:ahLst/>
                  <a:cxnLst>
                    <a:cxn ang="T10">
                      <a:pos x="T0" y="T1"/>
                    </a:cxn>
                    <a:cxn ang="T11">
                      <a:pos x="T2" y="T3"/>
                    </a:cxn>
                    <a:cxn ang="T12">
                      <a:pos x="T4" y="T5"/>
                    </a:cxn>
                    <a:cxn ang="T13">
                      <a:pos x="T6" y="T7"/>
                    </a:cxn>
                    <a:cxn ang="T14">
                      <a:pos x="T8" y="T9"/>
                    </a:cxn>
                  </a:cxnLst>
                  <a:rect l="T15" t="T16" r="T17" b="T18"/>
                  <a:pathLst>
                    <a:path w="1414" h="500">
                      <a:moveTo>
                        <a:pt x="1382" y="0"/>
                      </a:moveTo>
                      <a:cubicBezTo>
                        <a:pt x="0" y="182"/>
                        <a:pt x="0" y="182"/>
                        <a:pt x="0" y="182"/>
                      </a:cubicBezTo>
                      <a:cubicBezTo>
                        <a:pt x="1" y="185"/>
                        <a:pt x="41" y="236"/>
                        <a:pt x="18" y="500"/>
                      </a:cubicBezTo>
                      <a:cubicBezTo>
                        <a:pt x="1390" y="171"/>
                        <a:pt x="1390" y="171"/>
                        <a:pt x="1390" y="171"/>
                      </a:cubicBezTo>
                      <a:cubicBezTo>
                        <a:pt x="1390" y="171"/>
                        <a:pt x="1414" y="78"/>
                        <a:pt x="1382" y="0"/>
                      </a:cubicBezTo>
                      <a:close/>
                    </a:path>
                  </a:pathLst>
                </a:custGeom>
                <a:solidFill>
                  <a:srgbClr val="6160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grpSp>
          <p:grpSp>
            <p:nvGrpSpPr>
              <p:cNvPr id="84" name="Group 22"/>
              <p:cNvGrpSpPr/>
              <p:nvPr/>
            </p:nvGrpSpPr>
            <p:grpSpPr bwMode="auto">
              <a:xfrm>
                <a:off x="806450" y="3711575"/>
                <a:ext cx="3654425" cy="784225"/>
                <a:chOff x="503" y="1705"/>
                <a:chExt cx="2870" cy="715"/>
              </a:xfrm>
            </p:grpSpPr>
            <p:sp>
              <p:nvSpPr>
                <p:cNvPr id="85" name="Freeform 23"/>
                <p:cNvSpPr/>
                <p:nvPr/>
              </p:nvSpPr>
              <p:spPr bwMode="auto">
                <a:xfrm>
                  <a:off x="505" y="2215"/>
                  <a:ext cx="699" cy="191"/>
                </a:xfrm>
                <a:custGeom>
                  <a:avLst/>
                  <a:gdLst>
                    <a:gd name="T0" fmla="*/ 195 w 610"/>
                    <a:gd name="T1" fmla="*/ 0 h 156"/>
                    <a:gd name="T2" fmla="*/ 0 w 610"/>
                    <a:gd name="T3" fmla="*/ 14 h 156"/>
                    <a:gd name="T4" fmla="*/ 495 w 610"/>
                    <a:gd name="T5" fmla="*/ 156 h 156"/>
                    <a:gd name="T6" fmla="*/ 610 w 610"/>
                    <a:gd name="T7" fmla="*/ 152 h 156"/>
                    <a:gd name="T8" fmla="*/ 195 w 610"/>
                    <a:gd name="T9" fmla="*/ 0 h 156"/>
                    <a:gd name="T10" fmla="*/ 0 60000 65536"/>
                    <a:gd name="T11" fmla="*/ 0 60000 65536"/>
                    <a:gd name="T12" fmla="*/ 0 60000 65536"/>
                    <a:gd name="T13" fmla="*/ 0 60000 65536"/>
                    <a:gd name="T14" fmla="*/ 0 60000 65536"/>
                    <a:gd name="T15" fmla="*/ 0 w 610"/>
                    <a:gd name="T16" fmla="*/ 0 h 156"/>
                    <a:gd name="T17" fmla="*/ 610 w 610"/>
                    <a:gd name="T18" fmla="*/ 156 h 156"/>
                  </a:gdLst>
                  <a:ahLst/>
                  <a:cxnLst>
                    <a:cxn ang="T10">
                      <a:pos x="T0" y="T1"/>
                    </a:cxn>
                    <a:cxn ang="T11">
                      <a:pos x="T2" y="T3"/>
                    </a:cxn>
                    <a:cxn ang="T12">
                      <a:pos x="T4" y="T5"/>
                    </a:cxn>
                    <a:cxn ang="T13">
                      <a:pos x="T6" y="T7"/>
                    </a:cxn>
                    <a:cxn ang="T14">
                      <a:pos x="T8" y="T9"/>
                    </a:cxn>
                  </a:cxnLst>
                  <a:rect l="T15" t="T16" r="T17" b="T18"/>
                  <a:pathLst>
                    <a:path w="610" h="156">
                      <a:moveTo>
                        <a:pt x="195" y="0"/>
                      </a:moveTo>
                      <a:lnTo>
                        <a:pt x="0" y="14"/>
                      </a:lnTo>
                      <a:lnTo>
                        <a:pt x="495" y="156"/>
                      </a:lnTo>
                      <a:lnTo>
                        <a:pt x="610" y="152"/>
                      </a:lnTo>
                      <a:lnTo>
                        <a:pt x="195" y="0"/>
                      </a:lnTo>
                      <a:close/>
                    </a:path>
                  </a:pathLst>
                </a:custGeom>
                <a:gradFill rotWithShape="1">
                  <a:gsLst>
                    <a:gs pos="0">
                      <a:srgbClr val="4D4D4D"/>
                    </a:gs>
                    <a:gs pos="100000">
                      <a:srgbClr val="2424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86" name="Freeform 24"/>
                <p:cNvSpPr/>
                <p:nvPr/>
              </p:nvSpPr>
              <p:spPr bwMode="auto">
                <a:xfrm>
                  <a:off x="592" y="1757"/>
                  <a:ext cx="503" cy="637"/>
                </a:xfrm>
                <a:custGeom>
                  <a:avLst/>
                  <a:gdLst>
                    <a:gd name="T0" fmla="*/ 6 w 416"/>
                    <a:gd name="T1" fmla="*/ 0 h 491"/>
                    <a:gd name="T2" fmla="*/ 0 w 416"/>
                    <a:gd name="T3" fmla="*/ 368 h 491"/>
                    <a:gd name="T4" fmla="*/ 416 w 416"/>
                    <a:gd name="T5" fmla="*/ 491 h 491"/>
                    <a:gd name="T6" fmla="*/ 416 w 416"/>
                    <a:gd name="T7" fmla="*/ 95 h 491"/>
                    <a:gd name="T8" fmla="*/ 6 w 416"/>
                    <a:gd name="T9" fmla="*/ 0 h 491"/>
                    <a:gd name="T10" fmla="*/ 0 60000 65536"/>
                    <a:gd name="T11" fmla="*/ 0 60000 65536"/>
                    <a:gd name="T12" fmla="*/ 0 60000 65536"/>
                    <a:gd name="T13" fmla="*/ 0 60000 65536"/>
                    <a:gd name="T14" fmla="*/ 0 60000 65536"/>
                    <a:gd name="T15" fmla="*/ 0 w 416"/>
                    <a:gd name="T16" fmla="*/ 0 h 491"/>
                    <a:gd name="T17" fmla="*/ 416 w 416"/>
                    <a:gd name="T18" fmla="*/ 491 h 491"/>
                  </a:gdLst>
                  <a:ahLst/>
                  <a:cxnLst>
                    <a:cxn ang="T10">
                      <a:pos x="T0" y="T1"/>
                    </a:cxn>
                    <a:cxn ang="T11">
                      <a:pos x="T2" y="T3"/>
                    </a:cxn>
                    <a:cxn ang="T12">
                      <a:pos x="T4" y="T5"/>
                    </a:cxn>
                    <a:cxn ang="T13">
                      <a:pos x="T6" y="T7"/>
                    </a:cxn>
                    <a:cxn ang="T14">
                      <a:pos x="T8" y="T9"/>
                    </a:cxn>
                  </a:cxnLst>
                  <a:rect l="T15" t="T16" r="T17" b="T18"/>
                  <a:pathLst>
                    <a:path w="416" h="491">
                      <a:moveTo>
                        <a:pt x="6" y="0"/>
                      </a:moveTo>
                      <a:cubicBezTo>
                        <a:pt x="6" y="0"/>
                        <a:pt x="28" y="138"/>
                        <a:pt x="0" y="368"/>
                      </a:cubicBezTo>
                      <a:cubicBezTo>
                        <a:pt x="416" y="491"/>
                        <a:pt x="416" y="491"/>
                        <a:pt x="416" y="491"/>
                      </a:cubicBezTo>
                      <a:cubicBezTo>
                        <a:pt x="416" y="95"/>
                        <a:pt x="416" y="95"/>
                        <a:pt x="416" y="95"/>
                      </a:cubicBezTo>
                      <a:lnTo>
                        <a:pt x="6" y="0"/>
                      </a:lnTo>
                      <a:close/>
                    </a:path>
                  </a:pathLst>
                </a:custGeom>
                <a:gradFill rotWithShape="1">
                  <a:gsLst>
                    <a:gs pos="0">
                      <a:srgbClr val="C0C0C0"/>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87" name="Freeform 25"/>
                <p:cNvSpPr/>
                <p:nvPr/>
              </p:nvSpPr>
              <p:spPr bwMode="auto">
                <a:xfrm>
                  <a:off x="503" y="1726"/>
                  <a:ext cx="595" cy="694"/>
                </a:xfrm>
                <a:custGeom>
                  <a:avLst/>
                  <a:gdLst>
                    <a:gd name="T0" fmla="*/ 474 w 492"/>
                    <a:gd name="T1" fmla="*/ 109 h 536"/>
                    <a:gd name="T2" fmla="*/ 1 w 492"/>
                    <a:gd name="T3" fmla="*/ 0 h 536"/>
                    <a:gd name="T4" fmla="*/ 1 w 492"/>
                    <a:gd name="T5" fmla="*/ 20 h 536"/>
                    <a:gd name="T6" fmla="*/ 459 w 492"/>
                    <a:gd name="T7" fmla="*/ 122 h 536"/>
                    <a:gd name="T8" fmla="*/ 469 w 492"/>
                    <a:gd name="T9" fmla="*/ 520 h 536"/>
                    <a:gd name="T10" fmla="*/ 0 w 492"/>
                    <a:gd name="T11" fmla="*/ 390 h 536"/>
                    <a:gd name="T12" fmla="*/ 1 w 492"/>
                    <a:gd name="T13" fmla="*/ 404 h 536"/>
                    <a:gd name="T14" fmla="*/ 469 w 492"/>
                    <a:gd name="T15" fmla="*/ 536 h 536"/>
                    <a:gd name="T16" fmla="*/ 482 w 492"/>
                    <a:gd name="T17" fmla="*/ 536 h 536"/>
                    <a:gd name="T18" fmla="*/ 474 w 492"/>
                    <a:gd name="T19" fmla="*/ 109 h 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2"/>
                    <a:gd name="T31" fmla="*/ 0 h 536"/>
                    <a:gd name="T32" fmla="*/ 492 w 492"/>
                    <a:gd name="T33" fmla="*/ 536 h 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2" h="536">
                      <a:moveTo>
                        <a:pt x="474" y="109"/>
                      </a:moveTo>
                      <a:cubicBezTo>
                        <a:pt x="1" y="0"/>
                        <a:pt x="1" y="0"/>
                        <a:pt x="1" y="0"/>
                      </a:cubicBezTo>
                      <a:cubicBezTo>
                        <a:pt x="1" y="20"/>
                        <a:pt x="1" y="20"/>
                        <a:pt x="1" y="20"/>
                      </a:cubicBezTo>
                      <a:cubicBezTo>
                        <a:pt x="459" y="122"/>
                        <a:pt x="459" y="122"/>
                        <a:pt x="459" y="122"/>
                      </a:cubicBezTo>
                      <a:cubicBezTo>
                        <a:pt x="459" y="122"/>
                        <a:pt x="478" y="207"/>
                        <a:pt x="469" y="520"/>
                      </a:cubicBezTo>
                      <a:cubicBezTo>
                        <a:pt x="0" y="390"/>
                        <a:pt x="0" y="390"/>
                        <a:pt x="0" y="390"/>
                      </a:cubicBezTo>
                      <a:cubicBezTo>
                        <a:pt x="1" y="404"/>
                        <a:pt x="1" y="404"/>
                        <a:pt x="1" y="404"/>
                      </a:cubicBezTo>
                      <a:cubicBezTo>
                        <a:pt x="469" y="536"/>
                        <a:pt x="469" y="536"/>
                        <a:pt x="469" y="536"/>
                      </a:cubicBezTo>
                      <a:cubicBezTo>
                        <a:pt x="482" y="536"/>
                        <a:pt x="482" y="536"/>
                        <a:pt x="482" y="536"/>
                      </a:cubicBezTo>
                      <a:cubicBezTo>
                        <a:pt x="492" y="243"/>
                        <a:pt x="474" y="109"/>
                        <a:pt x="474" y="109"/>
                      </a:cubicBezTo>
                      <a:close/>
                    </a:path>
                  </a:pathLst>
                </a:custGeom>
                <a:gradFill rotWithShape="1">
                  <a:gsLst>
                    <a:gs pos="0">
                      <a:srgbClr val="EAEAEA"/>
                    </a:gs>
                    <a:gs pos="100000">
                      <a:srgbClr val="B7B8B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88" name="Freeform 26"/>
                <p:cNvSpPr/>
                <p:nvPr/>
              </p:nvSpPr>
              <p:spPr bwMode="auto">
                <a:xfrm>
                  <a:off x="505" y="1705"/>
                  <a:ext cx="2778" cy="160"/>
                </a:xfrm>
                <a:custGeom>
                  <a:avLst/>
                  <a:gdLst>
                    <a:gd name="T0" fmla="*/ 2424 w 2424"/>
                    <a:gd name="T1" fmla="*/ 92 h 131"/>
                    <a:gd name="T2" fmla="*/ 2096 w 2424"/>
                    <a:gd name="T3" fmla="*/ 0 h 131"/>
                    <a:gd name="T4" fmla="*/ 0 w 2424"/>
                    <a:gd name="T5" fmla="*/ 17 h 131"/>
                    <a:gd name="T6" fmla="*/ 497 w 2424"/>
                    <a:gd name="T7" fmla="*/ 131 h 131"/>
                    <a:gd name="T8" fmla="*/ 504 w 2424"/>
                    <a:gd name="T9" fmla="*/ 123 h 131"/>
                    <a:gd name="T10" fmla="*/ 2424 w 2424"/>
                    <a:gd name="T11" fmla="*/ 92 h 131"/>
                    <a:gd name="T12" fmla="*/ 0 60000 65536"/>
                    <a:gd name="T13" fmla="*/ 0 60000 65536"/>
                    <a:gd name="T14" fmla="*/ 0 60000 65536"/>
                    <a:gd name="T15" fmla="*/ 0 60000 65536"/>
                    <a:gd name="T16" fmla="*/ 0 60000 65536"/>
                    <a:gd name="T17" fmla="*/ 0 60000 65536"/>
                    <a:gd name="T18" fmla="*/ 0 w 2424"/>
                    <a:gd name="T19" fmla="*/ 0 h 131"/>
                    <a:gd name="T20" fmla="*/ 2424 w 2424"/>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2424" h="131">
                      <a:moveTo>
                        <a:pt x="2424" y="92"/>
                      </a:moveTo>
                      <a:lnTo>
                        <a:pt x="2096" y="0"/>
                      </a:lnTo>
                      <a:lnTo>
                        <a:pt x="0" y="17"/>
                      </a:lnTo>
                      <a:lnTo>
                        <a:pt x="497" y="131"/>
                      </a:lnTo>
                      <a:lnTo>
                        <a:pt x="504" y="123"/>
                      </a:lnTo>
                      <a:lnTo>
                        <a:pt x="2424" y="92"/>
                      </a:lnTo>
                      <a:close/>
                    </a:path>
                  </a:pathLst>
                </a:custGeom>
                <a:gradFill rotWithShape="1">
                  <a:gsLst>
                    <a:gs pos="0">
                      <a:srgbClr val="5F5F5F"/>
                    </a:gs>
                    <a:gs pos="100000">
                      <a:srgbClr val="969696"/>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89" name="Freeform 27"/>
                <p:cNvSpPr/>
                <p:nvPr/>
              </p:nvSpPr>
              <p:spPr bwMode="auto">
                <a:xfrm>
                  <a:off x="1074" y="1818"/>
                  <a:ext cx="2299" cy="602"/>
                </a:xfrm>
                <a:custGeom>
                  <a:avLst/>
                  <a:gdLst>
                    <a:gd name="T0" fmla="*/ 1826 w 1901"/>
                    <a:gd name="T1" fmla="*/ 0 h 465"/>
                    <a:gd name="T2" fmla="*/ 7 w 1901"/>
                    <a:gd name="T3" fmla="*/ 30 h 465"/>
                    <a:gd name="T4" fmla="*/ 0 w 1901"/>
                    <a:gd name="T5" fmla="*/ 37 h 465"/>
                    <a:gd name="T6" fmla="*/ 10 w 1901"/>
                    <a:gd name="T7" fmla="*/ 465 h 465"/>
                    <a:gd name="T8" fmla="*/ 1848 w 1901"/>
                    <a:gd name="T9" fmla="*/ 382 h 465"/>
                    <a:gd name="T10" fmla="*/ 1841 w 1901"/>
                    <a:gd name="T11" fmla="*/ 5 h 465"/>
                    <a:gd name="T12" fmla="*/ 1826 w 1901"/>
                    <a:gd name="T13" fmla="*/ 0 h 465"/>
                    <a:gd name="T14" fmla="*/ 0 60000 65536"/>
                    <a:gd name="T15" fmla="*/ 0 60000 65536"/>
                    <a:gd name="T16" fmla="*/ 0 60000 65536"/>
                    <a:gd name="T17" fmla="*/ 0 60000 65536"/>
                    <a:gd name="T18" fmla="*/ 0 60000 65536"/>
                    <a:gd name="T19" fmla="*/ 0 60000 65536"/>
                    <a:gd name="T20" fmla="*/ 0 60000 65536"/>
                    <a:gd name="T21" fmla="*/ 0 w 1901"/>
                    <a:gd name="T22" fmla="*/ 0 h 465"/>
                    <a:gd name="T23" fmla="*/ 1901 w 1901"/>
                    <a:gd name="T24" fmla="*/ 465 h 4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1" h="465">
                      <a:moveTo>
                        <a:pt x="1826" y="0"/>
                      </a:moveTo>
                      <a:cubicBezTo>
                        <a:pt x="7" y="30"/>
                        <a:pt x="7" y="30"/>
                        <a:pt x="7" y="30"/>
                      </a:cubicBezTo>
                      <a:cubicBezTo>
                        <a:pt x="0" y="37"/>
                        <a:pt x="0" y="37"/>
                        <a:pt x="0" y="37"/>
                      </a:cubicBezTo>
                      <a:cubicBezTo>
                        <a:pt x="0" y="37"/>
                        <a:pt x="19" y="175"/>
                        <a:pt x="10" y="465"/>
                      </a:cubicBezTo>
                      <a:cubicBezTo>
                        <a:pt x="1848" y="382"/>
                        <a:pt x="1848" y="382"/>
                        <a:pt x="1848" y="382"/>
                      </a:cubicBezTo>
                      <a:cubicBezTo>
                        <a:pt x="1848" y="382"/>
                        <a:pt x="1901" y="194"/>
                        <a:pt x="1841" y="5"/>
                      </a:cubicBezTo>
                      <a:lnTo>
                        <a:pt x="1826" y="0"/>
                      </a:lnTo>
                      <a:close/>
                    </a:path>
                  </a:pathLst>
                </a:custGeom>
                <a:gradFill rotWithShape="1">
                  <a:gsLst>
                    <a:gs pos="0">
                      <a:srgbClr val="969696"/>
                    </a:gs>
                    <a:gs pos="50000">
                      <a:srgbClr val="EAEAEA"/>
                    </a:gs>
                    <a:gs pos="100000">
                      <a:srgbClr val="96969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grpSp>
          <p:grpSp>
            <p:nvGrpSpPr>
              <p:cNvPr id="90" name="Group 28"/>
              <p:cNvGrpSpPr/>
              <p:nvPr/>
            </p:nvGrpSpPr>
            <p:grpSpPr bwMode="auto">
              <a:xfrm>
                <a:off x="930275" y="3141662"/>
                <a:ext cx="3619500" cy="704850"/>
                <a:chOff x="688" y="542"/>
                <a:chExt cx="2841" cy="719"/>
              </a:xfrm>
            </p:grpSpPr>
            <p:sp>
              <p:nvSpPr>
                <p:cNvPr id="91" name="Freeform 29"/>
                <p:cNvSpPr/>
                <p:nvPr/>
              </p:nvSpPr>
              <p:spPr bwMode="auto">
                <a:xfrm>
                  <a:off x="688" y="1079"/>
                  <a:ext cx="654" cy="182"/>
                </a:xfrm>
                <a:custGeom>
                  <a:avLst/>
                  <a:gdLst>
                    <a:gd name="T0" fmla="*/ 187 w 571"/>
                    <a:gd name="T1" fmla="*/ 0 h 148"/>
                    <a:gd name="T2" fmla="*/ 0 w 571"/>
                    <a:gd name="T3" fmla="*/ 10 h 148"/>
                    <a:gd name="T4" fmla="*/ 445 w 571"/>
                    <a:gd name="T5" fmla="*/ 148 h 148"/>
                    <a:gd name="T6" fmla="*/ 571 w 571"/>
                    <a:gd name="T7" fmla="*/ 143 h 148"/>
                    <a:gd name="T8" fmla="*/ 187 w 571"/>
                    <a:gd name="T9" fmla="*/ 0 h 148"/>
                    <a:gd name="T10" fmla="*/ 0 60000 65536"/>
                    <a:gd name="T11" fmla="*/ 0 60000 65536"/>
                    <a:gd name="T12" fmla="*/ 0 60000 65536"/>
                    <a:gd name="T13" fmla="*/ 0 60000 65536"/>
                    <a:gd name="T14" fmla="*/ 0 60000 65536"/>
                    <a:gd name="T15" fmla="*/ 0 w 571"/>
                    <a:gd name="T16" fmla="*/ 0 h 148"/>
                    <a:gd name="T17" fmla="*/ 571 w 571"/>
                    <a:gd name="T18" fmla="*/ 148 h 148"/>
                  </a:gdLst>
                  <a:ahLst/>
                  <a:cxnLst>
                    <a:cxn ang="T10">
                      <a:pos x="T0" y="T1"/>
                    </a:cxn>
                    <a:cxn ang="T11">
                      <a:pos x="T2" y="T3"/>
                    </a:cxn>
                    <a:cxn ang="T12">
                      <a:pos x="T4" y="T5"/>
                    </a:cxn>
                    <a:cxn ang="T13">
                      <a:pos x="T6" y="T7"/>
                    </a:cxn>
                    <a:cxn ang="T14">
                      <a:pos x="T8" y="T9"/>
                    </a:cxn>
                  </a:cxnLst>
                  <a:rect l="T15" t="T16" r="T17" b="T18"/>
                  <a:pathLst>
                    <a:path w="571" h="148">
                      <a:moveTo>
                        <a:pt x="187" y="0"/>
                      </a:moveTo>
                      <a:lnTo>
                        <a:pt x="0" y="10"/>
                      </a:lnTo>
                      <a:lnTo>
                        <a:pt x="445" y="148"/>
                      </a:lnTo>
                      <a:lnTo>
                        <a:pt x="571" y="143"/>
                      </a:lnTo>
                      <a:lnTo>
                        <a:pt x="187" y="0"/>
                      </a:lnTo>
                      <a:close/>
                    </a:path>
                  </a:pathLst>
                </a:custGeom>
                <a:gradFill rotWithShape="1">
                  <a:gsLst>
                    <a:gs pos="0">
                      <a:srgbClr val="4D4D4D"/>
                    </a:gs>
                    <a:gs pos="100000">
                      <a:srgbClr val="2424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92" name="Freeform 30"/>
                <p:cNvSpPr/>
                <p:nvPr/>
              </p:nvSpPr>
              <p:spPr bwMode="auto">
                <a:xfrm>
                  <a:off x="813" y="598"/>
                  <a:ext cx="393" cy="632"/>
                </a:xfrm>
                <a:custGeom>
                  <a:avLst/>
                  <a:gdLst>
                    <a:gd name="T0" fmla="*/ 16 w 325"/>
                    <a:gd name="T1" fmla="*/ 0 h 487"/>
                    <a:gd name="T2" fmla="*/ 0 w 325"/>
                    <a:gd name="T3" fmla="*/ 382 h 487"/>
                    <a:gd name="T4" fmla="*/ 325 w 325"/>
                    <a:gd name="T5" fmla="*/ 487 h 487"/>
                    <a:gd name="T6" fmla="*/ 325 w 325"/>
                    <a:gd name="T7" fmla="*/ 90 h 487"/>
                    <a:gd name="T8" fmla="*/ 16 w 325"/>
                    <a:gd name="T9" fmla="*/ 0 h 487"/>
                    <a:gd name="T10" fmla="*/ 0 60000 65536"/>
                    <a:gd name="T11" fmla="*/ 0 60000 65536"/>
                    <a:gd name="T12" fmla="*/ 0 60000 65536"/>
                    <a:gd name="T13" fmla="*/ 0 60000 65536"/>
                    <a:gd name="T14" fmla="*/ 0 60000 65536"/>
                    <a:gd name="T15" fmla="*/ 0 w 325"/>
                    <a:gd name="T16" fmla="*/ 0 h 487"/>
                    <a:gd name="T17" fmla="*/ 325 w 325"/>
                    <a:gd name="T18" fmla="*/ 487 h 487"/>
                  </a:gdLst>
                  <a:ahLst/>
                  <a:cxnLst>
                    <a:cxn ang="T10">
                      <a:pos x="T0" y="T1"/>
                    </a:cxn>
                    <a:cxn ang="T11">
                      <a:pos x="T2" y="T3"/>
                    </a:cxn>
                    <a:cxn ang="T12">
                      <a:pos x="T4" y="T5"/>
                    </a:cxn>
                    <a:cxn ang="T13">
                      <a:pos x="T6" y="T7"/>
                    </a:cxn>
                    <a:cxn ang="T14">
                      <a:pos x="T8" y="T9"/>
                    </a:cxn>
                  </a:cxnLst>
                  <a:rect l="T15" t="T16" r="T17" b="T18"/>
                  <a:pathLst>
                    <a:path w="325" h="487">
                      <a:moveTo>
                        <a:pt x="16" y="0"/>
                      </a:moveTo>
                      <a:cubicBezTo>
                        <a:pt x="16" y="0"/>
                        <a:pt x="37" y="218"/>
                        <a:pt x="0" y="382"/>
                      </a:cubicBezTo>
                      <a:cubicBezTo>
                        <a:pt x="325" y="487"/>
                        <a:pt x="325" y="487"/>
                        <a:pt x="325" y="487"/>
                      </a:cubicBezTo>
                      <a:cubicBezTo>
                        <a:pt x="325" y="90"/>
                        <a:pt x="325" y="90"/>
                        <a:pt x="325" y="90"/>
                      </a:cubicBezTo>
                      <a:lnTo>
                        <a:pt x="16" y="0"/>
                      </a:lnTo>
                      <a:close/>
                    </a:path>
                  </a:pathLst>
                </a:custGeom>
                <a:gradFill rotWithShape="1">
                  <a:gsLst>
                    <a:gs pos="0">
                      <a:srgbClr val="E9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93" name="Freeform 31"/>
                <p:cNvSpPr/>
                <p:nvPr/>
              </p:nvSpPr>
              <p:spPr bwMode="auto">
                <a:xfrm>
                  <a:off x="688" y="542"/>
                  <a:ext cx="533" cy="719"/>
                </a:xfrm>
                <a:custGeom>
                  <a:avLst/>
                  <a:gdLst>
                    <a:gd name="T0" fmla="*/ 426 w 441"/>
                    <a:gd name="T1" fmla="*/ 134 h 555"/>
                    <a:gd name="T2" fmla="*/ 17 w 441"/>
                    <a:gd name="T3" fmla="*/ 0 h 555"/>
                    <a:gd name="T4" fmla="*/ 14 w 441"/>
                    <a:gd name="T5" fmla="*/ 0 h 555"/>
                    <a:gd name="T6" fmla="*/ 15 w 441"/>
                    <a:gd name="T7" fmla="*/ 16 h 555"/>
                    <a:gd name="T8" fmla="*/ 411 w 441"/>
                    <a:gd name="T9" fmla="*/ 147 h 555"/>
                    <a:gd name="T10" fmla="*/ 412 w 441"/>
                    <a:gd name="T11" fmla="*/ 539 h 555"/>
                    <a:gd name="T12" fmla="*/ 0 w 441"/>
                    <a:gd name="T13" fmla="*/ 424 h 555"/>
                    <a:gd name="T14" fmla="*/ 0 w 441"/>
                    <a:gd name="T15" fmla="*/ 436 h 555"/>
                    <a:gd name="T16" fmla="*/ 412 w 441"/>
                    <a:gd name="T17" fmla="*/ 555 h 555"/>
                    <a:gd name="T18" fmla="*/ 427 w 441"/>
                    <a:gd name="T19" fmla="*/ 555 h 555"/>
                    <a:gd name="T20" fmla="*/ 426 w 441"/>
                    <a:gd name="T21" fmla="*/ 134 h 5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1"/>
                    <a:gd name="T34" fmla="*/ 0 h 555"/>
                    <a:gd name="T35" fmla="*/ 441 w 441"/>
                    <a:gd name="T36" fmla="*/ 555 h 5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1" h="555">
                      <a:moveTo>
                        <a:pt x="426" y="134"/>
                      </a:moveTo>
                      <a:cubicBezTo>
                        <a:pt x="17" y="0"/>
                        <a:pt x="17" y="0"/>
                        <a:pt x="17" y="0"/>
                      </a:cubicBezTo>
                      <a:cubicBezTo>
                        <a:pt x="14" y="0"/>
                        <a:pt x="14" y="0"/>
                        <a:pt x="14" y="0"/>
                      </a:cubicBezTo>
                      <a:cubicBezTo>
                        <a:pt x="15" y="16"/>
                        <a:pt x="15" y="16"/>
                        <a:pt x="15" y="16"/>
                      </a:cubicBezTo>
                      <a:cubicBezTo>
                        <a:pt x="411" y="147"/>
                        <a:pt x="411" y="147"/>
                        <a:pt x="411" y="147"/>
                      </a:cubicBezTo>
                      <a:cubicBezTo>
                        <a:pt x="411" y="147"/>
                        <a:pt x="427" y="235"/>
                        <a:pt x="412" y="539"/>
                      </a:cubicBezTo>
                      <a:cubicBezTo>
                        <a:pt x="0" y="424"/>
                        <a:pt x="0" y="424"/>
                        <a:pt x="0" y="424"/>
                      </a:cubicBezTo>
                      <a:cubicBezTo>
                        <a:pt x="0" y="436"/>
                        <a:pt x="0" y="436"/>
                        <a:pt x="0" y="436"/>
                      </a:cubicBezTo>
                      <a:cubicBezTo>
                        <a:pt x="412" y="555"/>
                        <a:pt x="412" y="555"/>
                        <a:pt x="412" y="555"/>
                      </a:cubicBezTo>
                      <a:cubicBezTo>
                        <a:pt x="427" y="555"/>
                        <a:pt x="427" y="555"/>
                        <a:pt x="427" y="555"/>
                      </a:cubicBezTo>
                      <a:cubicBezTo>
                        <a:pt x="441" y="270"/>
                        <a:pt x="426" y="134"/>
                        <a:pt x="426" y="134"/>
                      </a:cubicBezTo>
                      <a:close/>
                    </a:path>
                  </a:pathLst>
                </a:custGeom>
                <a:gradFill rotWithShape="1">
                  <a:gsLst>
                    <a:gs pos="0">
                      <a:srgbClr val="C0C0C0"/>
                    </a:gs>
                    <a:gs pos="100000">
                      <a:schemeClr val="bg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94" name="Freeform 32"/>
                <p:cNvSpPr/>
                <p:nvPr/>
              </p:nvSpPr>
              <p:spPr bwMode="auto">
                <a:xfrm>
                  <a:off x="708" y="542"/>
                  <a:ext cx="2735" cy="174"/>
                </a:xfrm>
                <a:custGeom>
                  <a:avLst/>
                  <a:gdLst>
                    <a:gd name="T0" fmla="*/ 2386 w 2386"/>
                    <a:gd name="T1" fmla="*/ 138 h 142"/>
                    <a:gd name="T2" fmla="*/ 2054 w 2386"/>
                    <a:gd name="T3" fmla="*/ 41 h 142"/>
                    <a:gd name="T4" fmla="*/ 0 w 2386"/>
                    <a:gd name="T5" fmla="*/ 0 h 142"/>
                    <a:gd name="T6" fmla="*/ 431 w 2386"/>
                    <a:gd name="T7" fmla="*/ 142 h 142"/>
                    <a:gd name="T8" fmla="*/ 438 w 2386"/>
                    <a:gd name="T9" fmla="*/ 135 h 142"/>
                    <a:gd name="T10" fmla="*/ 2386 w 2386"/>
                    <a:gd name="T11" fmla="*/ 138 h 142"/>
                    <a:gd name="T12" fmla="*/ 0 60000 65536"/>
                    <a:gd name="T13" fmla="*/ 0 60000 65536"/>
                    <a:gd name="T14" fmla="*/ 0 60000 65536"/>
                    <a:gd name="T15" fmla="*/ 0 60000 65536"/>
                    <a:gd name="T16" fmla="*/ 0 60000 65536"/>
                    <a:gd name="T17" fmla="*/ 0 60000 65536"/>
                    <a:gd name="T18" fmla="*/ 0 w 2386"/>
                    <a:gd name="T19" fmla="*/ 0 h 142"/>
                    <a:gd name="T20" fmla="*/ 2386 w 238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386" h="142">
                      <a:moveTo>
                        <a:pt x="2386" y="138"/>
                      </a:moveTo>
                      <a:lnTo>
                        <a:pt x="2054" y="41"/>
                      </a:lnTo>
                      <a:lnTo>
                        <a:pt x="0" y="0"/>
                      </a:lnTo>
                      <a:lnTo>
                        <a:pt x="431" y="142"/>
                      </a:lnTo>
                      <a:lnTo>
                        <a:pt x="438" y="135"/>
                      </a:lnTo>
                      <a:lnTo>
                        <a:pt x="2386" y="138"/>
                      </a:lnTo>
                      <a:close/>
                    </a:path>
                  </a:pathLst>
                </a:custGeom>
                <a:gradFill rotWithShape="1">
                  <a:gsLst>
                    <a:gs pos="0">
                      <a:srgbClr val="727172"/>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sp>
              <p:nvSpPr>
                <p:cNvPr id="95" name="Freeform 33"/>
                <p:cNvSpPr/>
                <p:nvPr/>
              </p:nvSpPr>
              <p:spPr bwMode="auto">
                <a:xfrm>
                  <a:off x="1202" y="708"/>
                  <a:ext cx="2327" cy="553"/>
                </a:xfrm>
                <a:custGeom>
                  <a:avLst/>
                  <a:gdLst>
                    <a:gd name="T0" fmla="*/ 1853 w 1924"/>
                    <a:gd name="T1" fmla="*/ 3 h 427"/>
                    <a:gd name="T2" fmla="*/ 7 w 1924"/>
                    <a:gd name="T3" fmla="*/ 0 h 427"/>
                    <a:gd name="T4" fmla="*/ 0 w 1924"/>
                    <a:gd name="T5" fmla="*/ 6 h 427"/>
                    <a:gd name="T6" fmla="*/ 2 w 1924"/>
                    <a:gd name="T7" fmla="*/ 427 h 427"/>
                    <a:gd name="T8" fmla="*/ 1867 w 1924"/>
                    <a:gd name="T9" fmla="*/ 378 h 427"/>
                    <a:gd name="T10" fmla="*/ 1867 w 1924"/>
                    <a:gd name="T11" fmla="*/ 7 h 427"/>
                    <a:gd name="T12" fmla="*/ 1853 w 1924"/>
                    <a:gd name="T13" fmla="*/ 3 h 427"/>
                    <a:gd name="T14" fmla="*/ 0 60000 65536"/>
                    <a:gd name="T15" fmla="*/ 0 60000 65536"/>
                    <a:gd name="T16" fmla="*/ 0 60000 65536"/>
                    <a:gd name="T17" fmla="*/ 0 60000 65536"/>
                    <a:gd name="T18" fmla="*/ 0 60000 65536"/>
                    <a:gd name="T19" fmla="*/ 0 60000 65536"/>
                    <a:gd name="T20" fmla="*/ 0 60000 65536"/>
                    <a:gd name="T21" fmla="*/ 0 w 1924"/>
                    <a:gd name="T22" fmla="*/ 0 h 427"/>
                    <a:gd name="T23" fmla="*/ 1924 w 1924"/>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4" h="427">
                      <a:moveTo>
                        <a:pt x="1853" y="3"/>
                      </a:moveTo>
                      <a:cubicBezTo>
                        <a:pt x="7" y="0"/>
                        <a:pt x="7" y="0"/>
                        <a:pt x="7" y="0"/>
                      </a:cubicBezTo>
                      <a:cubicBezTo>
                        <a:pt x="0" y="6"/>
                        <a:pt x="0" y="6"/>
                        <a:pt x="0" y="6"/>
                      </a:cubicBezTo>
                      <a:cubicBezTo>
                        <a:pt x="0" y="6"/>
                        <a:pt x="16" y="142"/>
                        <a:pt x="2" y="427"/>
                      </a:cubicBezTo>
                      <a:cubicBezTo>
                        <a:pt x="1867" y="378"/>
                        <a:pt x="1867" y="378"/>
                        <a:pt x="1867" y="378"/>
                      </a:cubicBezTo>
                      <a:cubicBezTo>
                        <a:pt x="1867" y="378"/>
                        <a:pt x="1924" y="194"/>
                        <a:pt x="1867" y="7"/>
                      </a:cubicBezTo>
                      <a:lnTo>
                        <a:pt x="1853" y="3"/>
                      </a:lnTo>
                      <a:close/>
                    </a:path>
                  </a:pathLst>
                </a:custGeom>
                <a:gradFill rotWithShape="1">
                  <a:gsLst>
                    <a:gs pos="0">
                      <a:srgbClr val="969696"/>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ea typeface="微软雅黑" panose="020B0503020204020204" pitchFamily="34" charset="-122"/>
                  </a:endParaRPr>
                </a:p>
              </p:txBody>
            </p:sp>
          </p:grpSp>
        </p:grpSp>
        <p:sp>
          <p:nvSpPr>
            <p:cNvPr id="38" name="文本框 37"/>
            <p:cNvSpPr txBox="1"/>
            <p:nvPr/>
          </p:nvSpPr>
          <p:spPr>
            <a:xfrm rot="21093983">
              <a:off x="2301845" y="5216129"/>
              <a:ext cx="1850533" cy="307777"/>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作业形式</a:t>
              </a:r>
              <a:endParaRPr lang="zh-CN" altLang="en-US" sz="1400" dirty="0">
                <a:latin typeface="微软雅黑" panose="020B0503020204020204" pitchFamily="34" charset="-122"/>
                <a:ea typeface="微软雅黑" panose="020B0503020204020204" pitchFamily="34" charset="-122"/>
              </a:endParaRPr>
            </a:p>
          </p:txBody>
        </p:sp>
        <p:sp>
          <p:nvSpPr>
            <p:cNvPr id="99" name="文本框 98"/>
            <p:cNvSpPr txBox="1"/>
            <p:nvPr/>
          </p:nvSpPr>
          <p:spPr>
            <a:xfrm rot="21093983">
              <a:off x="2355929" y="4570416"/>
              <a:ext cx="185053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题库再练</a:t>
              </a:r>
              <a:endParaRPr lang="zh-CN" altLang="en-US" sz="1400"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2123087" y="4003552"/>
              <a:ext cx="185053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课程安排</a:t>
              </a:r>
              <a:endParaRPr lang="zh-CN" altLang="en-US" sz="1400" dirty="0">
                <a:latin typeface="微软雅黑" panose="020B0503020204020204" pitchFamily="34" charset="-122"/>
                <a:ea typeface="微软雅黑" panose="020B0503020204020204" pitchFamily="34" charset="-122"/>
              </a:endParaRPr>
            </a:p>
          </p:txBody>
        </p:sp>
        <p:sp>
          <p:nvSpPr>
            <p:cNvPr id="101" name="文本框 100"/>
            <p:cNvSpPr txBox="1"/>
            <p:nvPr/>
          </p:nvSpPr>
          <p:spPr>
            <a:xfrm>
              <a:off x="2081065" y="3396670"/>
              <a:ext cx="1850533"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自主学习</a:t>
              </a:r>
              <a:endParaRPr lang="zh-CN" altLang="en-US" sz="1400" dirty="0">
                <a:latin typeface="微软雅黑" panose="020B0503020204020204" pitchFamily="34" charset="-122"/>
                <a:ea typeface="微软雅黑" panose="020B0503020204020204" pitchFamily="34" charset="-122"/>
              </a:endParaRPr>
            </a:p>
          </p:txBody>
        </p:sp>
      </p:grpSp>
      <p:sp>
        <p:nvSpPr>
          <p:cNvPr id="103" name="矩形 102"/>
          <p:cNvSpPr/>
          <p:nvPr/>
        </p:nvSpPr>
        <p:spPr>
          <a:xfrm>
            <a:off x="5098387" y="2791152"/>
            <a:ext cx="5555385" cy="3597760"/>
          </a:xfrm>
          <a:prstGeom prst="rect">
            <a:avLst/>
          </a:prstGeom>
        </p:spPr>
        <p:txBody>
          <a:bodyPr wrap="square">
            <a:spAutoFit/>
          </a:bodyPr>
          <a:lstStyle/>
          <a:p>
            <a:pPr marL="285750" indent="-285750">
              <a:lnSpc>
                <a:spcPct val="150000"/>
              </a:lnSpc>
              <a:spcBef>
                <a:spcPts val="300"/>
              </a:spcBef>
              <a:spcAft>
                <a:spcPts val="300"/>
              </a:spcAft>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作业形式：主要作为家庭作业形式，让学生查正试卷答案错误的同时做新的推提巩固；</a:t>
            </a:r>
            <a:endParaRPr lang="zh-CN" altLang="en-US" dirty="0">
              <a:latin typeface="微软雅黑" panose="020B0503020204020204" pitchFamily="34" charset="-122"/>
              <a:ea typeface="微软雅黑" panose="020B0503020204020204" pitchFamily="34" charset="-122"/>
            </a:endParaRPr>
          </a:p>
          <a:p>
            <a:pPr marL="285750" indent="-285750">
              <a:lnSpc>
                <a:spcPct val="150000"/>
              </a:lnSpc>
              <a:spcBef>
                <a:spcPts val="300"/>
              </a:spcBef>
              <a:spcAft>
                <a:spcPts val="300"/>
              </a:spcAft>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题型再测：将题目和答案分开，先让学生再做一遍测试，之后再把答案发给学生订正</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spcBef>
                <a:spcPts val="300"/>
              </a:spcBef>
              <a:spcAft>
                <a:spcPts val="300"/>
              </a:spcAft>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课程安排：作为课程安排，上课时让学生练习，同时讲解；</a:t>
            </a:r>
            <a:endParaRPr lang="zh-CN" altLang="en-US" dirty="0">
              <a:latin typeface="微软雅黑" panose="020B0503020204020204" pitchFamily="34" charset="-122"/>
              <a:ea typeface="微软雅黑" panose="020B0503020204020204" pitchFamily="34" charset="-122"/>
            </a:endParaRPr>
          </a:p>
          <a:p>
            <a:pPr marL="285750" indent="-285750">
              <a:lnSpc>
                <a:spcPct val="150000"/>
              </a:lnSpc>
              <a:spcBef>
                <a:spcPts val="300"/>
              </a:spcBef>
              <a:spcAft>
                <a:spcPts val="300"/>
              </a:spcAft>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自主练习：学生课下进行针对性的自主学习，提高学习效率。</a:t>
            </a:r>
            <a:endParaRPr lang="zh-CN" altLang="en-US" dirty="0">
              <a:latin typeface="微软雅黑" panose="020B0503020204020204" pitchFamily="34" charset="-122"/>
              <a:ea typeface="微软雅黑" panose="020B0503020204020204" pitchFamily="34" charset="-122"/>
            </a:endParaRPr>
          </a:p>
        </p:txBody>
      </p:sp>
      <p:sp>
        <p:nvSpPr>
          <p:cNvPr id="104" name="文本框 103"/>
          <p:cNvSpPr txBox="1"/>
          <p:nvPr/>
        </p:nvSpPr>
        <p:spPr>
          <a:xfrm>
            <a:off x="2027507" y="2045529"/>
            <a:ext cx="8997701" cy="1134906"/>
          </a:xfrm>
          <a:prstGeom prst="rect">
            <a:avLst/>
          </a:prstGeom>
          <a:noFill/>
        </p:spPr>
        <p:txBody>
          <a:bodyPr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根据每个班的具体情况不同，老师使用个册的方式也有所不同，具体方式为：</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utoUpdateAnimBg="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36462" y="221102"/>
            <a:ext cx="5518741" cy="584699"/>
          </a:xfrm>
          <a:prstGeom prst="rect">
            <a:avLst/>
          </a:prstGeom>
          <a:noFill/>
        </p:spPr>
        <p:txBody>
          <a:bodyPr wrap="none" rtlCol="0">
            <a:spAutoFit/>
          </a:bodyPr>
          <a:lstStyle/>
          <a:p>
            <a:pPr algn="l"/>
            <a:r>
              <a:rPr lang="zh-CN" altLang="en-US" sz="3200" b="1" kern="0" dirty="0">
                <a:solidFill>
                  <a:srgbClr val="00B0F0"/>
                </a:solidFill>
                <a:latin typeface="微软雅黑" panose="020B0503020204020204" pitchFamily="34" charset="-122"/>
                <a:ea typeface="微软雅黑" panose="020B0503020204020204" pitchFamily="34" charset="-122"/>
                <a:sym typeface="+mn-ea"/>
              </a:rPr>
              <a:t>个性化学习手册使用效果案例</a:t>
            </a:r>
            <a:endParaRPr lang="zh-CN" altLang="en-US" sz="3200" b="1" kern="0" dirty="0">
              <a:solidFill>
                <a:srgbClr val="00B0F0"/>
              </a:solidFill>
              <a:latin typeface="微软雅黑" panose="020B0503020204020204" pitchFamily="34" charset="-122"/>
              <a:ea typeface="微软雅黑" panose="020B0503020204020204" pitchFamily="34" charset="-122"/>
              <a:sym typeface="+mn-ea"/>
            </a:endParaRPr>
          </a:p>
        </p:txBody>
      </p:sp>
      <p:sp>
        <p:nvSpPr>
          <p:cNvPr id="20" name="文本框 19"/>
          <p:cNvSpPr txBox="1"/>
          <p:nvPr/>
        </p:nvSpPr>
        <p:spPr>
          <a:xfrm>
            <a:off x="8973675" y="1168174"/>
            <a:ext cx="3262911" cy="465579"/>
          </a:xfrm>
          <a:prstGeom prst="rect">
            <a:avLst/>
          </a:prstGeom>
          <a:noFill/>
          <a:ln w="9525">
            <a:noFill/>
          </a:ln>
        </p:spPr>
        <p:txBody>
          <a:bodyPr wrap="square">
            <a:spAutoFit/>
          </a:bodyPr>
          <a:lstStyle/>
          <a:p>
            <a:pPr>
              <a:lnSpc>
                <a:spcPct val="150000"/>
              </a:lnSpc>
            </a:pPr>
            <a:r>
              <a:rPr lang="zh-CN" altLang="en-US" b="1" dirty="0">
                <a:solidFill>
                  <a:srgbClr val="008AAC"/>
                </a:solidFill>
                <a:latin typeface="等线" panose="02010600030101010101" charset="-122"/>
                <a:ea typeface="等线" panose="02010600030101010101" charset="-122"/>
              </a:rPr>
              <a:t>东营市胜利二中高三</a:t>
            </a:r>
            <a:endParaRPr lang="zh-CN" altLang="en-US" b="1" dirty="0">
              <a:solidFill>
                <a:srgbClr val="008AAC"/>
              </a:solidFill>
              <a:latin typeface="等线" panose="02010600030101010101" charset="-122"/>
              <a:ea typeface="等线" panose="02010600030101010101" charset="-122"/>
            </a:endParaRPr>
          </a:p>
        </p:txBody>
      </p:sp>
      <p:sp>
        <p:nvSpPr>
          <p:cNvPr id="21" name="文本框 20"/>
          <p:cNvSpPr txBox="1"/>
          <p:nvPr/>
        </p:nvSpPr>
        <p:spPr>
          <a:xfrm>
            <a:off x="8565324" y="3718056"/>
            <a:ext cx="3262911" cy="465579"/>
          </a:xfrm>
          <a:prstGeom prst="rect">
            <a:avLst/>
          </a:prstGeom>
          <a:noFill/>
          <a:ln w="9525">
            <a:noFill/>
          </a:ln>
        </p:spPr>
        <p:txBody>
          <a:bodyPr wrap="square">
            <a:spAutoFit/>
          </a:bodyPr>
          <a:lstStyle/>
          <a:p>
            <a:pPr algn="ctr">
              <a:lnSpc>
                <a:spcPct val="150000"/>
              </a:lnSpc>
            </a:pPr>
            <a:r>
              <a:rPr lang="zh-CN" altLang="en-US" b="1" dirty="0">
                <a:solidFill>
                  <a:srgbClr val="008AAC"/>
                </a:solidFill>
                <a:latin typeface="等线" panose="02010600030101010101" charset="-122"/>
                <a:ea typeface="等线" panose="02010600030101010101" charset="-122"/>
              </a:rPr>
              <a:t>重庆复旦中学七年级</a:t>
            </a:r>
            <a:endParaRPr lang="en-US" altLang="zh-CN" b="1" dirty="0">
              <a:solidFill>
                <a:srgbClr val="008AAC"/>
              </a:solidFill>
              <a:latin typeface="等线" panose="02010600030101010101" charset="-122"/>
              <a:ea typeface="等线" panose="02010600030101010101" charset="-122"/>
            </a:endParaRPr>
          </a:p>
        </p:txBody>
      </p:sp>
      <p:graphicFrame>
        <p:nvGraphicFramePr>
          <p:cNvPr id="22" name="图表 21"/>
          <p:cNvGraphicFramePr/>
          <p:nvPr/>
        </p:nvGraphicFramePr>
        <p:xfrm>
          <a:off x="692210" y="2249632"/>
          <a:ext cx="7026528" cy="2757589"/>
        </p:xfrm>
        <a:graphic>
          <a:graphicData uri="http://schemas.openxmlformats.org/drawingml/2006/chart">
            <c:chart xmlns:c="http://schemas.openxmlformats.org/drawingml/2006/chart" xmlns:r="http://schemas.openxmlformats.org/officeDocument/2006/relationships" r:id="rId1"/>
          </a:graphicData>
        </a:graphic>
      </p:graphicFrame>
      <p:sp>
        <p:nvSpPr>
          <p:cNvPr id="23" name="文本框 22"/>
          <p:cNvSpPr txBox="1"/>
          <p:nvPr/>
        </p:nvSpPr>
        <p:spPr>
          <a:xfrm>
            <a:off x="371274" y="1169492"/>
            <a:ext cx="7811027" cy="424100"/>
          </a:xfrm>
          <a:prstGeom prst="rect">
            <a:avLst/>
          </a:prstGeom>
          <a:noFill/>
          <a:ln w="9525">
            <a:noFill/>
          </a:ln>
        </p:spPr>
        <p:txBody>
          <a:bodyPr wrap="square">
            <a:spAutoFit/>
          </a:bodyPr>
          <a:lstStyle/>
          <a:p>
            <a:pPr>
              <a:lnSpc>
                <a:spcPct val="150000"/>
              </a:lnSpc>
            </a:pPr>
            <a:r>
              <a:rPr lang="zh-CN" altLang="en-US" sz="1600" b="1" dirty="0">
                <a:solidFill>
                  <a:srgbClr val="008AAC"/>
                </a:solidFill>
                <a:latin typeface="等线" panose="02010600030101010101" charset="-122"/>
                <a:ea typeface="等线" panose="02010600030101010101" charset="-122"/>
              </a:rPr>
              <a:t>福州八中高一年级：一半的老师持积极认可态度，一半的老师想看看效果再使用</a:t>
            </a:r>
            <a:endParaRPr lang="en-US" altLang="zh-CN" sz="1600" b="1" dirty="0">
              <a:solidFill>
                <a:srgbClr val="008AAC"/>
              </a:solidFill>
              <a:latin typeface="等线" panose="02010600030101010101" charset="-122"/>
              <a:ea typeface="等线" panose="02010600030101010101" charset="-122"/>
            </a:endParaRPr>
          </a:p>
        </p:txBody>
      </p:sp>
      <p:graphicFrame>
        <p:nvGraphicFramePr>
          <p:cNvPr id="24" name="图表 23"/>
          <p:cNvGraphicFramePr/>
          <p:nvPr/>
        </p:nvGraphicFramePr>
        <p:xfrm>
          <a:off x="8249241" y="1603828"/>
          <a:ext cx="3672362" cy="21441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图表 24"/>
          <p:cNvGraphicFramePr/>
          <p:nvPr/>
        </p:nvGraphicFramePr>
        <p:xfrm>
          <a:off x="8270893" y="4206139"/>
          <a:ext cx="3672362" cy="2135862"/>
        </p:xfrm>
        <a:graphic>
          <a:graphicData uri="http://schemas.openxmlformats.org/drawingml/2006/chart">
            <c:chart xmlns:c="http://schemas.openxmlformats.org/drawingml/2006/chart" xmlns:r="http://schemas.openxmlformats.org/officeDocument/2006/relationships" r:id="rId3"/>
          </a:graphicData>
        </a:graphic>
      </p:graphicFrame>
      <p:sp>
        <p:nvSpPr>
          <p:cNvPr id="27" name="矩形 26"/>
          <p:cNvSpPr/>
          <p:nvPr/>
        </p:nvSpPr>
        <p:spPr>
          <a:xfrm>
            <a:off x="8330389" y="6251693"/>
            <a:ext cx="3672997" cy="458848"/>
          </a:xfrm>
          <a:prstGeom prst="rect">
            <a:avLst/>
          </a:prstGeom>
        </p:spPr>
        <p:txBody>
          <a:bodyPr wrap="square" anchor="ctr" anchorCtr="0">
            <a:spAutoFit/>
          </a:bodyPr>
          <a:lstStyle/>
          <a:p>
            <a:pPr algn="ctr">
              <a:lnSpc>
                <a:spcPct val="150000"/>
              </a:lnSpc>
            </a:pPr>
            <a:r>
              <a:rPr lang="en-US" altLang="zh-CN" dirty="0">
                <a:latin typeface="微软雅黑" panose="020B0503020204020204" pitchFamily="34" charset="-122"/>
                <a:ea typeface="微软雅黑" panose="020B0503020204020204" pitchFamily="34" charset="-122"/>
                <a:cs typeface="等线" panose="02010600030101010101" charset="-122"/>
              </a:rPr>
              <a:t>……</a:t>
            </a:r>
            <a:endParaRPr lang="zh-CN" altLang="zh-CN" dirty="0">
              <a:latin typeface="微软雅黑" panose="020B0503020204020204" pitchFamily="34" charset="-122"/>
              <a:ea typeface="微软雅黑" panose="020B0503020204020204" pitchFamily="34" charset="-122"/>
            </a:endParaRPr>
          </a:p>
        </p:txBody>
      </p:sp>
      <p:sp>
        <p:nvSpPr>
          <p:cNvPr id="28" name="矩形 27"/>
          <p:cNvSpPr/>
          <p:nvPr/>
        </p:nvSpPr>
        <p:spPr>
          <a:xfrm>
            <a:off x="519362" y="1547850"/>
            <a:ext cx="6152943" cy="700485"/>
          </a:xfrm>
          <a:prstGeom prst="rect">
            <a:avLst/>
          </a:prstGeom>
        </p:spPr>
        <p:txBody>
          <a:bodyPr wrap="square" anchor="ctr" anchorCtr="0">
            <a:spAutoFit/>
          </a:bodyPr>
          <a:lstStyle/>
          <a:p>
            <a:pPr>
              <a:lnSpc>
                <a:spcPct val="150000"/>
              </a:lnSpc>
            </a:pPr>
            <a:r>
              <a:rPr lang="zh-CN" altLang="en-US" sz="1400" dirty="0">
                <a:latin typeface="微软雅黑" panose="020B0503020204020204" pitchFamily="34" charset="-122"/>
                <a:ea typeface="微软雅黑" panose="020B0503020204020204" pitchFamily="34" charset="-122"/>
                <a:cs typeface="等线" panose="02010600030101010101" charset="-122"/>
                <a:sym typeface="+mn-ea"/>
              </a:rPr>
              <a:t>使用班级：：</a:t>
            </a:r>
            <a:r>
              <a:rPr lang="en-US" altLang="zh-CN" sz="1400" dirty="0">
                <a:latin typeface="微软雅黑" panose="020B0503020204020204" pitchFamily="34" charset="-122"/>
                <a:ea typeface="微软雅黑" panose="020B0503020204020204" pitchFamily="34" charset="-122"/>
                <a:cs typeface="等线" panose="02010600030101010101" charset="-122"/>
                <a:sym typeface="+mn-ea"/>
              </a:rPr>
              <a:t>1 </a:t>
            </a:r>
            <a:r>
              <a:rPr lang="zh-CN" altLang="en-US" sz="1400" dirty="0">
                <a:latin typeface="微软雅黑" panose="020B0503020204020204" pitchFamily="34" charset="-122"/>
                <a:ea typeface="微软雅黑" panose="020B0503020204020204" pitchFamily="34" charset="-122"/>
                <a:cs typeface="等线" panose="02010600030101010101" charset="-122"/>
                <a:sym typeface="+mn-ea"/>
              </a:rPr>
              <a:t>班、</a:t>
            </a:r>
            <a:r>
              <a:rPr lang="en-US" altLang="zh-CN" sz="1400" dirty="0">
                <a:latin typeface="微软雅黑" panose="020B0503020204020204" pitchFamily="34" charset="-122"/>
                <a:ea typeface="微软雅黑" panose="020B0503020204020204" pitchFamily="34" charset="-122"/>
                <a:cs typeface="等线" panose="02010600030101010101" charset="-122"/>
                <a:sym typeface="+mn-ea"/>
              </a:rPr>
              <a:t>3 </a:t>
            </a:r>
            <a:r>
              <a:rPr lang="zh-CN" altLang="en-US" sz="1400" dirty="0">
                <a:latin typeface="微软雅黑" panose="020B0503020204020204" pitchFamily="34" charset="-122"/>
                <a:ea typeface="微软雅黑" panose="020B0503020204020204" pitchFamily="34" charset="-122"/>
                <a:cs typeface="等线" panose="02010600030101010101" charset="-122"/>
                <a:sym typeface="+mn-ea"/>
              </a:rPr>
              <a:t>班、</a:t>
            </a:r>
            <a:r>
              <a:rPr lang="en-US" altLang="zh-CN" sz="1400" dirty="0">
                <a:latin typeface="微软雅黑" panose="020B0503020204020204" pitchFamily="34" charset="-122"/>
                <a:ea typeface="微软雅黑" panose="020B0503020204020204" pitchFamily="34" charset="-122"/>
                <a:cs typeface="等线" panose="02010600030101010101" charset="-122"/>
                <a:sym typeface="+mn-ea"/>
              </a:rPr>
              <a:t>5 </a:t>
            </a:r>
            <a:r>
              <a:rPr lang="zh-CN" altLang="en-US" sz="1400" dirty="0">
                <a:latin typeface="微软雅黑" panose="020B0503020204020204" pitchFamily="34" charset="-122"/>
                <a:ea typeface="微软雅黑" panose="020B0503020204020204" pitchFamily="34" charset="-122"/>
                <a:cs typeface="等线" panose="02010600030101010101" charset="-122"/>
                <a:sym typeface="+mn-ea"/>
              </a:rPr>
              <a:t>班、</a:t>
            </a:r>
            <a:r>
              <a:rPr lang="en-US" altLang="zh-CN" sz="1400" dirty="0">
                <a:latin typeface="微软雅黑" panose="020B0503020204020204" pitchFamily="34" charset="-122"/>
                <a:ea typeface="微软雅黑" panose="020B0503020204020204" pitchFamily="34" charset="-122"/>
                <a:cs typeface="等线" panose="02010600030101010101" charset="-122"/>
                <a:sym typeface="+mn-ea"/>
              </a:rPr>
              <a:t>7 </a:t>
            </a:r>
            <a:r>
              <a:rPr lang="zh-CN" altLang="en-US" sz="1400" dirty="0">
                <a:latin typeface="微软雅黑" panose="020B0503020204020204" pitchFamily="34" charset="-122"/>
                <a:ea typeface="微软雅黑" panose="020B0503020204020204" pitchFamily="34" charset="-122"/>
                <a:cs typeface="等线" panose="02010600030101010101" charset="-122"/>
                <a:sym typeface="+mn-ea"/>
              </a:rPr>
              <a:t>班、</a:t>
            </a:r>
            <a:r>
              <a:rPr lang="en-US" altLang="zh-CN" sz="1400" dirty="0">
                <a:latin typeface="微软雅黑" panose="020B0503020204020204" pitchFamily="34" charset="-122"/>
                <a:ea typeface="微软雅黑" panose="020B0503020204020204" pitchFamily="34" charset="-122"/>
                <a:cs typeface="等线" panose="02010600030101010101" charset="-122"/>
                <a:sym typeface="+mn-ea"/>
              </a:rPr>
              <a:t>10 </a:t>
            </a:r>
            <a:r>
              <a:rPr lang="zh-CN" altLang="en-US" sz="1400" dirty="0">
                <a:latin typeface="微软雅黑" panose="020B0503020204020204" pitchFamily="34" charset="-122"/>
                <a:ea typeface="微软雅黑" panose="020B0503020204020204" pitchFamily="34" charset="-122"/>
                <a:cs typeface="等线" panose="02010600030101010101" charset="-122"/>
                <a:sym typeface="+mn-ea"/>
              </a:rPr>
              <a:t>班、</a:t>
            </a:r>
            <a:r>
              <a:rPr lang="en-US" altLang="zh-CN" sz="1400" dirty="0">
                <a:latin typeface="微软雅黑" panose="020B0503020204020204" pitchFamily="34" charset="-122"/>
                <a:ea typeface="微软雅黑" panose="020B0503020204020204" pitchFamily="34" charset="-122"/>
                <a:cs typeface="等线" panose="02010600030101010101" charset="-122"/>
                <a:sym typeface="+mn-ea"/>
              </a:rPr>
              <a:t>11 </a:t>
            </a:r>
            <a:r>
              <a:rPr lang="zh-CN" altLang="en-US" sz="1400" dirty="0">
                <a:latin typeface="微软雅黑" panose="020B0503020204020204" pitchFamily="34" charset="-122"/>
                <a:ea typeface="微软雅黑" panose="020B0503020204020204" pitchFamily="34" charset="-122"/>
                <a:cs typeface="等线" panose="02010600030101010101" charset="-122"/>
                <a:sym typeface="+mn-ea"/>
              </a:rPr>
              <a:t>班、</a:t>
            </a:r>
            <a:r>
              <a:rPr lang="en-US" altLang="zh-CN" sz="1400" dirty="0">
                <a:latin typeface="微软雅黑" panose="020B0503020204020204" pitchFamily="34" charset="-122"/>
                <a:ea typeface="微软雅黑" panose="020B0503020204020204" pitchFamily="34" charset="-122"/>
                <a:cs typeface="等线" panose="02010600030101010101" charset="-122"/>
                <a:sym typeface="+mn-ea"/>
              </a:rPr>
              <a:t>14 </a:t>
            </a:r>
            <a:r>
              <a:rPr lang="zh-CN" altLang="en-US" sz="1400" dirty="0">
                <a:latin typeface="微软雅黑" panose="020B0503020204020204" pitchFamily="34" charset="-122"/>
                <a:ea typeface="微软雅黑" panose="020B0503020204020204" pitchFamily="34" charset="-122"/>
                <a:cs typeface="等线" panose="02010600030101010101" charset="-122"/>
                <a:sym typeface="+mn-ea"/>
              </a:rPr>
              <a:t>班，共 </a:t>
            </a:r>
            <a:r>
              <a:rPr lang="en-US" altLang="zh-CN" sz="1400" dirty="0">
                <a:latin typeface="微软雅黑" panose="020B0503020204020204" pitchFamily="34" charset="-122"/>
                <a:ea typeface="微软雅黑" panose="020B0503020204020204" pitchFamily="34" charset="-122"/>
                <a:cs typeface="等线" panose="02010600030101010101" charset="-122"/>
                <a:sym typeface="+mn-ea"/>
              </a:rPr>
              <a:t>344 </a:t>
            </a:r>
            <a:r>
              <a:rPr lang="zh-CN" altLang="en-US" sz="1400" dirty="0">
                <a:latin typeface="微软雅黑" panose="020B0503020204020204" pitchFamily="34" charset="-122"/>
                <a:ea typeface="微软雅黑" panose="020B0503020204020204" pitchFamily="34" charset="-122"/>
                <a:cs typeface="等线" panose="02010600030101010101" charset="-122"/>
                <a:sym typeface="+mn-ea"/>
              </a:rPr>
              <a:t>人</a:t>
            </a:r>
            <a:endParaRPr lang="en-US" altLang="zh-CN" sz="1400" dirty="0">
              <a:latin typeface="微软雅黑" panose="020B0503020204020204" pitchFamily="34" charset="-122"/>
              <a:ea typeface="微软雅黑" panose="020B0503020204020204" pitchFamily="34" charset="-122"/>
              <a:cs typeface="等线" panose="02010600030101010101" charset="-122"/>
              <a:sym typeface="+mn-ea"/>
            </a:endParaRPr>
          </a:p>
          <a:p>
            <a:pPr>
              <a:lnSpc>
                <a:spcPct val="150000"/>
              </a:lnSpc>
            </a:pPr>
            <a:r>
              <a:rPr lang="zh-CN" altLang="en-US" sz="1400" dirty="0">
                <a:latin typeface="微软雅黑" panose="020B0503020204020204" pitchFamily="34" charset="-122"/>
                <a:ea typeface="微软雅黑" panose="020B0503020204020204" pitchFamily="34" charset="-122"/>
                <a:sym typeface="+mn-ea"/>
              </a:rPr>
              <a:t>未使用班级：</a:t>
            </a:r>
            <a:r>
              <a:rPr lang="en-US" altLang="zh-CN" sz="1400" dirty="0">
                <a:latin typeface="微软雅黑" panose="020B0503020204020204" pitchFamily="34" charset="-122"/>
                <a:ea typeface="微软雅黑" panose="020B0503020204020204" pitchFamily="34" charset="-122"/>
                <a:sym typeface="+mn-ea"/>
              </a:rPr>
              <a:t>2 </a:t>
            </a:r>
            <a:r>
              <a:rPr lang="zh-CN" altLang="en-US" sz="1400" dirty="0">
                <a:latin typeface="微软雅黑" panose="020B0503020204020204" pitchFamily="34" charset="-122"/>
                <a:ea typeface="微软雅黑" panose="020B0503020204020204" pitchFamily="34" charset="-122"/>
                <a:sym typeface="+mn-ea"/>
              </a:rPr>
              <a:t>班、</a:t>
            </a:r>
            <a:r>
              <a:rPr lang="en-US" altLang="zh-CN" sz="1400" dirty="0">
                <a:latin typeface="微软雅黑" panose="020B0503020204020204" pitchFamily="34" charset="-122"/>
                <a:ea typeface="微软雅黑" panose="020B0503020204020204" pitchFamily="34" charset="-122"/>
                <a:sym typeface="+mn-ea"/>
              </a:rPr>
              <a:t>4 </a:t>
            </a:r>
            <a:r>
              <a:rPr lang="zh-CN" altLang="en-US" sz="1400" dirty="0">
                <a:latin typeface="微软雅黑" panose="020B0503020204020204" pitchFamily="34" charset="-122"/>
                <a:ea typeface="微软雅黑" panose="020B0503020204020204" pitchFamily="34" charset="-122"/>
                <a:sym typeface="+mn-ea"/>
              </a:rPr>
              <a:t>班、</a:t>
            </a:r>
            <a:r>
              <a:rPr lang="en-US" altLang="zh-CN" sz="1400" dirty="0">
                <a:latin typeface="微软雅黑" panose="020B0503020204020204" pitchFamily="34" charset="-122"/>
                <a:ea typeface="微软雅黑" panose="020B0503020204020204" pitchFamily="34" charset="-122"/>
                <a:sym typeface="+mn-ea"/>
              </a:rPr>
              <a:t>6 </a:t>
            </a:r>
            <a:r>
              <a:rPr lang="zh-CN" altLang="en-US" sz="1400" dirty="0">
                <a:latin typeface="微软雅黑" panose="020B0503020204020204" pitchFamily="34" charset="-122"/>
                <a:ea typeface="微软雅黑" panose="020B0503020204020204" pitchFamily="34" charset="-122"/>
                <a:sym typeface="+mn-ea"/>
              </a:rPr>
              <a:t>班、</a:t>
            </a:r>
            <a:r>
              <a:rPr lang="en-US" altLang="zh-CN" sz="1400" dirty="0">
                <a:latin typeface="微软雅黑" panose="020B0503020204020204" pitchFamily="34" charset="-122"/>
                <a:ea typeface="微软雅黑" panose="020B0503020204020204" pitchFamily="34" charset="-122"/>
                <a:sym typeface="+mn-ea"/>
              </a:rPr>
              <a:t>8 </a:t>
            </a:r>
            <a:r>
              <a:rPr lang="zh-CN" altLang="en-US" sz="1400" dirty="0">
                <a:latin typeface="微软雅黑" panose="020B0503020204020204" pitchFamily="34" charset="-122"/>
                <a:ea typeface="微软雅黑" panose="020B0503020204020204" pitchFamily="34" charset="-122"/>
                <a:sym typeface="+mn-ea"/>
              </a:rPr>
              <a:t>班、</a:t>
            </a:r>
            <a:r>
              <a:rPr lang="en-US" altLang="zh-CN" sz="1400" dirty="0">
                <a:latin typeface="微软雅黑" panose="020B0503020204020204" pitchFamily="34" charset="-122"/>
                <a:ea typeface="微软雅黑" panose="020B0503020204020204" pitchFamily="34" charset="-122"/>
                <a:sym typeface="+mn-ea"/>
              </a:rPr>
              <a:t>9 </a:t>
            </a:r>
            <a:r>
              <a:rPr lang="zh-CN" altLang="en-US" sz="1400" dirty="0">
                <a:latin typeface="微软雅黑" panose="020B0503020204020204" pitchFamily="34" charset="-122"/>
                <a:ea typeface="微软雅黑" panose="020B0503020204020204" pitchFamily="34" charset="-122"/>
                <a:sym typeface="+mn-ea"/>
              </a:rPr>
              <a:t>班、</a:t>
            </a:r>
            <a:r>
              <a:rPr lang="en-US" altLang="zh-CN" sz="1400" dirty="0">
                <a:latin typeface="微软雅黑" panose="020B0503020204020204" pitchFamily="34" charset="-122"/>
                <a:ea typeface="微软雅黑" panose="020B0503020204020204" pitchFamily="34" charset="-122"/>
                <a:sym typeface="+mn-ea"/>
              </a:rPr>
              <a:t>12 </a:t>
            </a:r>
            <a:r>
              <a:rPr lang="zh-CN" altLang="en-US" sz="1400" dirty="0">
                <a:latin typeface="微软雅黑" panose="020B0503020204020204" pitchFamily="34" charset="-122"/>
                <a:ea typeface="微软雅黑" panose="020B0503020204020204" pitchFamily="34" charset="-122"/>
                <a:sym typeface="+mn-ea"/>
              </a:rPr>
              <a:t>班、</a:t>
            </a:r>
            <a:r>
              <a:rPr lang="en-US" altLang="zh-CN" sz="1400" dirty="0">
                <a:latin typeface="微软雅黑" panose="020B0503020204020204" pitchFamily="34" charset="-122"/>
                <a:ea typeface="微软雅黑" panose="020B0503020204020204" pitchFamily="34" charset="-122"/>
                <a:sym typeface="+mn-ea"/>
              </a:rPr>
              <a:t>13 </a:t>
            </a:r>
            <a:r>
              <a:rPr lang="zh-CN" altLang="en-US" sz="1400" dirty="0">
                <a:latin typeface="微软雅黑" panose="020B0503020204020204" pitchFamily="34" charset="-122"/>
                <a:ea typeface="微软雅黑" panose="020B0503020204020204" pitchFamily="34" charset="-122"/>
                <a:sym typeface="+mn-ea"/>
              </a:rPr>
              <a:t>班，共 </a:t>
            </a:r>
            <a:r>
              <a:rPr lang="en-US" altLang="zh-CN" sz="1400" dirty="0">
                <a:latin typeface="微软雅黑" panose="020B0503020204020204" pitchFamily="34" charset="-122"/>
                <a:ea typeface="微软雅黑" panose="020B0503020204020204" pitchFamily="34" charset="-122"/>
                <a:sym typeface="+mn-ea"/>
              </a:rPr>
              <a:t>342 </a:t>
            </a:r>
            <a:r>
              <a:rPr lang="zh-CN" altLang="en-US" sz="1400" dirty="0">
                <a:latin typeface="微软雅黑" panose="020B0503020204020204" pitchFamily="34" charset="-122"/>
                <a:ea typeface="微软雅黑" panose="020B0503020204020204" pitchFamily="34" charset="-122"/>
                <a:sym typeface="+mn-ea"/>
              </a:rPr>
              <a:t>人</a:t>
            </a:r>
            <a:endParaRPr lang="zh-CN" altLang="en-US" sz="1400" dirty="0">
              <a:latin typeface="微软雅黑" panose="020B0503020204020204" pitchFamily="34" charset="-122"/>
              <a:ea typeface="微软雅黑" panose="020B0503020204020204" pitchFamily="34" charset="-122"/>
              <a:cs typeface="等线" panose="02010600030101010101" charset="-122"/>
            </a:endParaRPr>
          </a:p>
        </p:txBody>
      </p:sp>
      <p:sp>
        <p:nvSpPr>
          <p:cNvPr id="3" name="椭圆 2"/>
          <p:cNvSpPr/>
          <p:nvPr/>
        </p:nvSpPr>
        <p:spPr>
          <a:xfrm>
            <a:off x="2238724" y="2868027"/>
            <a:ext cx="841576" cy="1288777"/>
          </a:xfrm>
          <a:prstGeom prst="ellipse">
            <a:avLst/>
          </a:prstGeom>
          <a:noFill/>
          <a:ln w="9525">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6" name="椭圆 35"/>
          <p:cNvSpPr/>
          <p:nvPr/>
        </p:nvSpPr>
        <p:spPr>
          <a:xfrm>
            <a:off x="4216695" y="2923118"/>
            <a:ext cx="841576" cy="1288777"/>
          </a:xfrm>
          <a:prstGeom prst="ellipse">
            <a:avLst/>
          </a:prstGeom>
          <a:noFill/>
          <a:ln w="9525">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7" name="椭圆 36"/>
          <p:cNvSpPr/>
          <p:nvPr/>
        </p:nvSpPr>
        <p:spPr>
          <a:xfrm>
            <a:off x="6194665" y="2868026"/>
            <a:ext cx="841576" cy="1288777"/>
          </a:xfrm>
          <a:prstGeom prst="ellipse">
            <a:avLst/>
          </a:prstGeom>
          <a:noFill/>
          <a:ln w="9525">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矩形 3"/>
          <p:cNvSpPr/>
          <p:nvPr/>
        </p:nvSpPr>
        <p:spPr>
          <a:xfrm>
            <a:off x="2156876" y="2221779"/>
            <a:ext cx="1005272" cy="584699"/>
          </a:xfrm>
          <a:prstGeom prst="rect">
            <a:avLst/>
          </a:prstGeom>
        </p:spPr>
        <p:txBody>
          <a:bodyPr wrap="none">
            <a:spAutoFit/>
          </a:bodyPr>
          <a:lstStyle/>
          <a:p>
            <a:pPr algn="ctr"/>
            <a:r>
              <a:rPr lang="zh-CN" altLang="en-US" sz="1600" dirty="0">
                <a:latin typeface="微软雅黑" panose="020B0503020204020204" pitchFamily="34" charset="-122"/>
                <a:ea typeface="微软雅黑" panose="020B0503020204020204" pitchFamily="34" charset="-122"/>
                <a:sym typeface="+mn-ea"/>
              </a:rPr>
              <a:t>使用前</a:t>
            </a:r>
            <a:endParaRPr lang="en-US" altLang="zh-CN" sz="1600" dirty="0">
              <a:latin typeface="微软雅黑" panose="020B0503020204020204" pitchFamily="34" charset="-122"/>
              <a:ea typeface="微软雅黑" panose="020B0503020204020204" pitchFamily="34" charset="-122"/>
              <a:sym typeface="+mn-ea"/>
            </a:endParaRPr>
          </a:p>
          <a:p>
            <a:pPr algn="ctr"/>
            <a:r>
              <a:rPr lang="zh-CN" altLang="en-US" sz="1600" dirty="0">
                <a:latin typeface="微软雅黑" panose="020B0503020204020204" pitchFamily="34" charset="-122"/>
                <a:ea typeface="微软雅黑" panose="020B0503020204020204" pitchFamily="34" charset="-122"/>
                <a:sym typeface="+mn-ea"/>
              </a:rPr>
              <a:t>水平相当</a:t>
            </a:r>
            <a:endParaRPr lang="zh-CN" altLang="en-US" sz="1600" dirty="0"/>
          </a:p>
        </p:txBody>
      </p:sp>
      <p:sp>
        <p:nvSpPr>
          <p:cNvPr id="38" name="矩形 37"/>
          <p:cNvSpPr/>
          <p:nvPr/>
        </p:nvSpPr>
        <p:spPr>
          <a:xfrm>
            <a:off x="4205475" y="2209396"/>
            <a:ext cx="1005272" cy="584699"/>
          </a:xfrm>
          <a:prstGeom prst="rect">
            <a:avLst/>
          </a:prstGeom>
        </p:spPr>
        <p:txBody>
          <a:bodyPr wrap="none">
            <a:spAutoFit/>
          </a:bodyPr>
          <a:lstStyle/>
          <a:p>
            <a:pPr algn="ctr"/>
            <a:r>
              <a:rPr lang="zh-CN" altLang="en-US" sz="1600" dirty="0">
                <a:latin typeface="微软雅黑" panose="020B0503020204020204" pitchFamily="34" charset="-122"/>
                <a:ea typeface="微软雅黑" panose="020B0503020204020204" pitchFamily="34" charset="-122"/>
                <a:sym typeface="+mn-ea"/>
              </a:rPr>
              <a:t>使用</a:t>
            </a:r>
            <a:r>
              <a:rPr lang="en-US" altLang="zh-CN" sz="1600" dirty="0">
                <a:latin typeface="微软雅黑" panose="020B0503020204020204" pitchFamily="34" charset="-122"/>
                <a:ea typeface="微软雅黑" panose="020B0503020204020204" pitchFamily="34" charset="-122"/>
                <a:sym typeface="+mn-ea"/>
              </a:rPr>
              <a:t>6</a:t>
            </a:r>
            <a:r>
              <a:rPr lang="zh-CN" altLang="en-US" sz="1600" dirty="0">
                <a:latin typeface="微软雅黑" panose="020B0503020204020204" pitchFamily="34" charset="-122"/>
                <a:ea typeface="微软雅黑" panose="020B0503020204020204" pitchFamily="34" charset="-122"/>
                <a:sym typeface="+mn-ea"/>
              </a:rPr>
              <a:t>周</a:t>
            </a:r>
            <a:endParaRPr lang="en-US" altLang="zh-CN" sz="1600" dirty="0">
              <a:latin typeface="微软雅黑" panose="020B0503020204020204" pitchFamily="34" charset="-122"/>
              <a:ea typeface="微软雅黑" panose="020B0503020204020204" pitchFamily="34" charset="-122"/>
              <a:sym typeface="+mn-ea"/>
            </a:endParaRPr>
          </a:p>
          <a:p>
            <a:pPr algn="ctr"/>
            <a:r>
              <a:rPr lang="zh-CN" altLang="en-US" sz="1600" dirty="0">
                <a:latin typeface="微软雅黑" panose="020B0503020204020204" pitchFamily="34" charset="-122"/>
                <a:ea typeface="微软雅黑" panose="020B0503020204020204" pitchFamily="34" charset="-122"/>
              </a:rPr>
              <a:t>稍有提升</a:t>
            </a:r>
            <a:endParaRPr lang="zh-CN" altLang="en-US" sz="1600" dirty="0">
              <a:latin typeface="微软雅黑" panose="020B0503020204020204" pitchFamily="34" charset="-122"/>
              <a:ea typeface="微软雅黑" panose="020B0503020204020204" pitchFamily="34" charset="-122"/>
            </a:endParaRPr>
          </a:p>
        </p:txBody>
      </p:sp>
      <p:sp>
        <p:nvSpPr>
          <p:cNvPr id="39" name="矩形 38"/>
          <p:cNvSpPr/>
          <p:nvPr/>
        </p:nvSpPr>
        <p:spPr>
          <a:xfrm>
            <a:off x="6141112" y="2207414"/>
            <a:ext cx="1040534" cy="584699"/>
          </a:xfrm>
          <a:prstGeom prst="rect">
            <a:avLst/>
          </a:prstGeom>
        </p:spPr>
        <p:txBody>
          <a:bodyPr wrap="none">
            <a:spAutoFit/>
          </a:bodyPr>
          <a:lstStyle/>
          <a:p>
            <a:pPr algn="ctr"/>
            <a:r>
              <a:rPr lang="zh-CN" altLang="en-US" sz="1600" dirty="0">
                <a:latin typeface="微软雅黑" panose="020B0503020204020204" pitchFamily="34" charset="-122"/>
                <a:ea typeface="微软雅黑" panose="020B0503020204020204" pitchFamily="34" charset="-122"/>
                <a:sym typeface="+mn-ea"/>
              </a:rPr>
              <a:t>使用</a:t>
            </a:r>
            <a:r>
              <a:rPr lang="en-US" altLang="zh-CN" sz="1600" dirty="0">
                <a:latin typeface="微软雅黑" panose="020B0503020204020204" pitchFamily="34" charset="-122"/>
                <a:ea typeface="微软雅黑" panose="020B0503020204020204" pitchFamily="34" charset="-122"/>
                <a:sym typeface="+mn-ea"/>
              </a:rPr>
              <a:t>14</a:t>
            </a:r>
            <a:r>
              <a:rPr lang="zh-CN" altLang="en-US" sz="1600" dirty="0">
                <a:latin typeface="微软雅黑" panose="020B0503020204020204" pitchFamily="34" charset="-122"/>
                <a:ea typeface="微软雅黑" panose="020B0503020204020204" pitchFamily="34" charset="-122"/>
                <a:sym typeface="+mn-ea"/>
              </a:rPr>
              <a:t>周</a:t>
            </a:r>
            <a:endParaRPr lang="en-US" altLang="zh-CN" sz="1600" dirty="0">
              <a:latin typeface="微软雅黑" panose="020B0503020204020204" pitchFamily="34" charset="-122"/>
              <a:ea typeface="微软雅黑" panose="020B0503020204020204" pitchFamily="34" charset="-122"/>
              <a:sym typeface="+mn-ea"/>
            </a:endParaRPr>
          </a:p>
          <a:p>
            <a:pPr algn="ctr"/>
            <a:r>
              <a:rPr lang="zh-CN" altLang="en-US" sz="1600" dirty="0">
                <a:latin typeface="微软雅黑" panose="020B0503020204020204" pitchFamily="34" charset="-122"/>
                <a:ea typeface="微软雅黑" panose="020B0503020204020204" pitchFamily="34" charset="-122"/>
                <a:sym typeface="+mn-ea"/>
              </a:rPr>
              <a:t>进步明显</a:t>
            </a:r>
            <a:endParaRPr lang="zh-CN" altLang="en-US" sz="1600" dirty="0"/>
          </a:p>
        </p:txBody>
      </p:sp>
      <p:sp>
        <p:nvSpPr>
          <p:cNvPr id="40" name="矩形 39"/>
          <p:cNvSpPr/>
          <p:nvPr/>
        </p:nvSpPr>
        <p:spPr>
          <a:xfrm>
            <a:off x="186346" y="5341218"/>
            <a:ext cx="3713384" cy="1412510"/>
          </a:xfrm>
          <a:prstGeom prst="rect">
            <a:avLst/>
          </a:prstGeom>
          <a:ln>
            <a:solidFill>
              <a:srgbClr val="41719C"/>
            </a:solidFill>
            <a:prstDash val="dash"/>
          </a:ln>
        </p:spPr>
        <p:txBody>
          <a:bodyPr wrap="square">
            <a:spAutoFit/>
          </a:bodyPr>
          <a:lstStyle/>
          <a:p>
            <a:pPr>
              <a:lnSpc>
                <a:spcPct val="13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陈校长说：</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“个性化作业促进学生更高效地掌握知识，提升成绩，帮助学校</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分层教学</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，全面提高教学效率”。</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矩形 40"/>
          <p:cNvSpPr/>
          <p:nvPr/>
        </p:nvSpPr>
        <p:spPr>
          <a:xfrm>
            <a:off x="3988322" y="5180038"/>
            <a:ext cx="4282571" cy="1701620"/>
          </a:xfrm>
          <a:prstGeom prst="rect">
            <a:avLst/>
          </a:prstGeom>
          <a:ln>
            <a:solidFill>
              <a:srgbClr val="41719C"/>
            </a:solidFill>
            <a:prstDash val="dash"/>
          </a:ln>
        </p:spPr>
        <p:txBody>
          <a:bodyPr wrap="square">
            <a:spAutoFit/>
          </a:bodyPr>
          <a:lstStyle/>
          <a:p>
            <a:pPr>
              <a:lnSpc>
                <a:spcPct val="13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王老师说：</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“个性化作业对于学生错题原因、班级重难点题目实现精准化分析，帮助老师了解班级整体及学生个人学情，对于重点题目、解题技巧的详细指导，有助于学生</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高效备考复习</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文本框 18"/>
          <p:cNvSpPr txBox="1"/>
          <p:nvPr/>
        </p:nvSpPr>
        <p:spPr>
          <a:xfrm>
            <a:off x="371274" y="4789279"/>
            <a:ext cx="7811027" cy="424100"/>
          </a:xfrm>
          <a:prstGeom prst="rect">
            <a:avLst/>
          </a:prstGeom>
          <a:noFill/>
          <a:ln w="9525">
            <a:noFill/>
          </a:ln>
        </p:spPr>
        <p:txBody>
          <a:bodyPr wrap="square">
            <a:spAutoFit/>
          </a:bodyPr>
          <a:lstStyle/>
          <a:p>
            <a:pPr algn="ctr">
              <a:lnSpc>
                <a:spcPct val="150000"/>
              </a:lnSpc>
            </a:pPr>
            <a:r>
              <a:rPr lang="zh-CN" altLang="en-US" sz="1600" b="1" dirty="0">
                <a:solidFill>
                  <a:srgbClr val="008AAC"/>
                </a:solidFill>
                <a:latin typeface="等线" panose="02010600030101010101" charset="-122"/>
                <a:ea typeface="等线" panose="02010600030101010101" charset="-122"/>
              </a:rPr>
              <a:t>下学期所有班级订购表达了订购意愿</a:t>
            </a:r>
            <a:endParaRPr lang="en-US" altLang="zh-CN" sz="1600" b="1" dirty="0">
              <a:solidFill>
                <a:srgbClr val="008AAC"/>
              </a:solidFill>
              <a:latin typeface="等线" panose="02010600030101010101" charset="-122"/>
              <a:ea typeface="等线"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35162" y="172101"/>
            <a:ext cx="5929828" cy="584775"/>
          </a:xfrm>
          <a:prstGeom prst="rect">
            <a:avLst/>
          </a:prstGeom>
          <a:noFill/>
        </p:spPr>
        <p:txBody>
          <a:bodyPr wrap="none" rtlCol="0">
            <a:spAutoFit/>
          </a:bodyPr>
          <a:lstStyle/>
          <a:p>
            <a:pPr algn="l"/>
            <a:r>
              <a:rPr lang="zh-CN" altLang="en-US" sz="3200" b="1" kern="0" dirty="0">
                <a:solidFill>
                  <a:srgbClr val="00B0F0"/>
                </a:solidFill>
                <a:latin typeface="微软雅黑" panose="020B0503020204020204" pitchFamily="34" charset="-122"/>
                <a:ea typeface="微软雅黑" panose="020B0503020204020204" pitchFamily="34" charset="-122"/>
                <a:sym typeface="+mn-ea"/>
              </a:rPr>
              <a:t>大数据个性化学习服务中心案例</a:t>
            </a:r>
            <a:endParaRPr lang="zh-CN" altLang="en-US" sz="3200" b="1" kern="0" dirty="0">
              <a:solidFill>
                <a:srgbClr val="00B0F0"/>
              </a:solidFill>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622598" y="2505738"/>
            <a:ext cx="4513627" cy="2839350"/>
            <a:chOff x="10227" y="4545"/>
            <a:chExt cx="6055" cy="3808"/>
          </a:xfrm>
        </p:grpSpPr>
        <p:sp>
          <p:nvSpPr>
            <p:cNvPr id="12" name="文本框 11"/>
            <p:cNvSpPr txBox="1"/>
            <p:nvPr/>
          </p:nvSpPr>
          <p:spPr bwMode="auto">
            <a:xfrm>
              <a:off x="10936" y="5467"/>
              <a:ext cx="2044" cy="339"/>
            </a:xfrm>
            <a:prstGeom prst="rect">
              <a:avLst/>
            </a:prstGeom>
            <a:ln w="88900" cap="sq">
              <a:noFill/>
              <a:miter lim="800000"/>
            </a:ln>
            <a:effectLst>
              <a:outerShdw blurRad="254000" algn="tl" rotWithShape="0">
                <a:srgbClr val="000000">
                  <a:alpha val="43000"/>
                </a:srgbClr>
              </a:outerShdw>
            </a:effectLst>
          </p:spPr>
          <p:txBody>
            <a:bodyPr wrap="square" rtlCol="0">
              <a:spAutoFit/>
            </a:bodyPr>
            <a:lstStyle/>
            <a:p>
              <a:r>
                <a:rPr lang="zh-CN" altLang="en-US" sz="1050" dirty="0">
                  <a:latin typeface="微软雅黑" panose="020B0503020204020204" pitchFamily="34" charset="-122"/>
                </a:rPr>
                <a:t>黄冈中学广州分校</a:t>
              </a:r>
              <a:endParaRPr lang="zh-CN" altLang="en-US" sz="1050" dirty="0">
                <a:latin typeface="微软雅黑" panose="020B0503020204020204" pitchFamily="34" charset="-122"/>
              </a:endParaRPr>
            </a:p>
          </p:txBody>
        </p:sp>
        <p:sp>
          <p:nvSpPr>
            <p:cNvPr id="13" name="文本框 12"/>
            <p:cNvSpPr txBox="1"/>
            <p:nvPr/>
          </p:nvSpPr>
          <p:spPr bwMode="auto">
            <a:xfrm>
              <a:off x="10936" y="7083"/>
              <a:ext cx="1995" cy="339"/>
            </a:xfrm>
            <a:prstGeom prst="rect">
              <a:avLst/>
            </a:prstGeom>
            <a:ln w="88900" cap="sq">
              <a:noFill/>
              <a:miter lim="800000"/>
            </a:ln>
            <a:effectLst>
              <a:outerShdw blurRad="254000" algn="tl" rotWithShape="0">
                <a:srgbClr val="000000">
                  <a:alpha val="43000"/>
                </a:srgbClr>
              </a:outerShdw>
            </a:effectLst>
          </p:spPr>
          <p:txBody>
            <a:bodyPr wrap="square" rtlCol="0">
              <a:spAutoFit/>
            </a:bodyPr>
            <a:lstStyle/>
            <a:p>
              <a:r>
                <a:rPr lang="zh-CN" altLang="en-US" sz="1050" dirty="0">
                  <a:latin typeface="微软雅黑" panose="020B0503020204020204" pitchFamily="34" charset="-122"/>
                </a:rPr>
                <a:t>邯郸市第一中学</a:t>
              </a:r>
              <a:endParaRPr lang="zh-CN" altLang="en-US" sz="1050" dirty="0">
                <a:latin typeface="微软雅黑" panose="020B0503020204020204" pitchFamily="34" charset="-122"/>
              </a:endParaRPr>
            </a:p>
          </p:txBody>
        </p:sp>
        <p:sp>
          <p:nvSpPr>
            <p:cNvPr id="14" name="文本框 13"/>
            <p:cNvSpPr txBox="1"/>
            <p:nvPr/>
          </p:nvSpPr>
          <p:spPr bwMode="auto">
            <a:xfrm>
              <a:off x="10919" y="7882"/>
              <a:ext cx="1731" cy="339"/>
            </a:xfrm>
            <a:prstGeom prst="rect">
              <a:avLst/>
            </a:prstGeom>
            <a:ln w="88900" cap="sq">
              <a:noFill/>
              <a:miter lim="800000"/>
            </a:ln>
            <a:effectLst>
              <a:outerShdw blurRad="254000" algn="tl" rotWithShape="0">
                <a:srgbClr val="000000">
                  <a:alpha val="43000"/>
                </a:srgbClr>
              </a:outerShdw>
            </a:effectLst>
          </p:spPr>
          <p:txBody>
            <a:bodyPr wrap="square" rtlCol="0">
              <a:spAutoFit/>
            </a:bodyPr>
            <a:lstStyle/>
            <a:p>
              <a:r>
                <a:rPr lang="zh-CN" altLang="en-US" sz="1050" dirty="0">
                  <a:latin typeface="微软雅黑" panose="020B0503020204020204" pitchFamily="34" charset="-122"/>
                </a:rPr>
                <a:t>江苏启东中学</a:t>
              </a:r>
              <a:endParaRPr lang="zh-CN" altLang="en-US" sz="1050" dirty="0">
                <a:latin typeface="微软雅黑" panose="020B0503020204020204" pitchFamily="34" charset="-122"/>
              </a:endParaRPr>
            </a:p>
          </p:txBody>
        </p:sp>
        <p:sp>
          <p:nvSpPr>
            <p:cNvPr id="15" name="文本框 14"/>
            <p:cNvSpPr txBox="1"/>
            <p:nvPr/>
          </p:nvSpPr>
          <p:spPr bwMode="auto">
            <a:xfrm>
              <a:off x="14221" y="5425"/>
              <a:ext cx="1858" cy="339"/>
            </a:xfrm>
            <a:prstGeom prst="rect">
              <a:avLst/>
            </a:prstGeom>
            <a:ln w="88900" cap="sq">
              <a:noFill/>
              <a:miter lim="800000"/>
            </a:ln>
            <a:effectLst>
              <a:outerShdw blurRad="254000" algn="tl" rotWithShape="0">
                <a:srgbClr val="000000">
                  <a:alpha val="43000"/>
                </a:srgbClr>
              </a:outerShdw>
            </a:effectLst>
          </p:spPr>
          <p:txBody>
            <a:bodyPr wrap="square" rtlCol="0">
              <a:spAutoFit/>
            </a:bodyPr>
            <a:lstStyle/>
            <a:p>
              <a:r>
                <a:rPr lang="zh-CN" altLang="en-US" sz="1050" dirty="0">
                  <a:latin typeface="微软雅黑" panose="020B0503020204020204" pitchFamily="34" charset="-122"/>
                </a:rPr>
                <a:t>江苏省盱眙中学</a:t>
              </a:r>
              <a:endParaRPr lang="zh-CN" altLang="en-US" sz="1050" dirty="0">
                <a:latin typeface="微软雅黑" panose="020B0503020204020204" pitchFamily="34" charset="-122"/>
              </a:endParaRPr>
            </a:p>
          </p:txBody>
        </p:sp>
        <p:sp>
          <p:nvSpPr>
            <p:cNvPr id="16" name="文本框 15"/>
            <p:cNvSpPr txBox="1"/>
            <p:nvPr/>
          </p:nvSpPr>
          <p:spPr bwMode="auto">
            <a:xfrm>
              <a:off x="14221" y="4601"/>
              <a:ext cx="1977" cy="339"/>
            </a:xfrm>
            <a:prstGeom prst="rect">
              <a:avLst/>
            </a:prstGeom>
            <a:ln w="88900" cap="sq">
              <a:noFill/>
              <a:miter lim="800000"/>
            </a:ln>
            <a:effectLst>
              <a:outerShdw blurRad="254000" algn="tl" rotWithShape="0">
                <a:srgbClr val="000000">
                  <a:alpha val="43000"/>
                </a:srgbClr>
              </a:outerShdw>
            </a:effectLst>
          </p:spPr>
          <p:txBody>
            <a:bodyPr wrap="square" rtlCol="0">
              <a:spAutoFit/>
            </a:bodyPr>
            <a:lstStyle/>
            <a:p>
              <a:r>
                <a:rPr lang="zh-CN" altLang="en-US" sz="1050" dirty="0">
                  <a:latin typeface="微软雅黑" panose="020B0503020204020204" pitchFamily="34" charset="-122"/>
                </a:rPr>
                <a:t>扬州大学附属中学</a:t>
              </a:r>
              <a:endParaRPr lang="zh-CN" altLang="en-US" sz="1050" dirty="0">
                <a:latin typeface="微软雅黑" panose="020B0503020204020204" pitchFamily="34" charset="-122"/>
              </a:endParaRPr>
            </a:p>
          </p:txBody>
        </p:sp>
        <p:sp>
          <p:nvSpPr>
            <p:cNvPr id="17" name="文本框 16"/>
            <p:cNvSpPr txBox="1"/>
            <p:nvPr/>
          </p:nvSpPr>
          <p:spPr bwMode="auto">
            <a:xfrm>
              <a:off x="10936" y="4648"/>
              <a:ext cx="2262" cy="339"/>
            </a:xfrm>
            <a:prstGeom prst="rect">
              <a:avLst/>
            </a:prstGeom>
            <a:ln w="88900" cap="sq">
              <a:noFill/>
              <a:miter lim="800000"/>
            </a:ln>
            <a:effectLst>
              <a:outerShdw blurRad="254000" algn="tl" rotWithShape="0">
                <a:srgbClr val="000000">
                  <a:alpha val="43000"/>
                </a:srgbClr>
              </a:outerShdw>
            </a:effectLst>
          </p:spPr>
          <p:txBody>
            <a:bodyPr wrap="square" rtlCol="0">
              <a:spAutoFit/>
            </a:bodyPr>
            <a:lstStyle/>
            <a:p>
              <a:r>
                <a:rPr lang="zh-CN" altLang="en-US" sz="1050" dirty="0">
                  <a:latin typeface="微软雅黑" panose="020B0503020204020204" pitchFamily="34" charset="-122"/>
                </a:rPr>
                <a:t>重庆复旦中学</a:t>
              </a:r>
              <a:endParaRPr lang="zh-CN" altLang="en-US" sz="1050" dirty="0">
                <a:latin typeface="微软雅黑" panose="020B0503020204020204" pitchFamily="34" charset="-122"/>
              </a:endParaRPr>
            </a:p>
          </p:txBody>
        </p:sp>
        <p:sp>
          <p:nvSpPr>
            <p:cNvPr id="18" name="文本框 17"/>
            <p:cNvSpPr txBox="1"/>
            <p:nvPr/>
          </p:nvSpPr>
          <p:spPr bwMode="auto">
            <a:xfrm>
              <a:off x="10936" y="6286"/>
              <a:ext cx="2043" cy="339"/>
            </a:xfrm>
            <a:prstGeom prst="rect">
              <a:avLst/>
            </a:prstGeom>
            <a:ln w="88900" cap="sq">
              <a:noFill/>
              <a:miter lim="800000"/>
            </a:ln>
            <a:effectLst>
              <a:outerShdw blurRad="254000" algn="tl" rotWithShape="0">
                <a:srgbClr val="000000">
                  <a:alpha val="43000"/>
                </a:srgbClr>
              </a:outerShdw>
            </a:effectLst>
          </p:spPr>
          <p:txBody>
            <a:bodyPr wrap="square" rtlCol="0">
              <a:spAutoFit/>
            </a:bodyPr>
            <a:lstStyle/>
            <a:p>
              <a:r>
                <a:rPr lang="zh-CN" altLang="en-US" sz="1050" dirty="0">
                  <a:latin typeface="微软雅黑" panose="020B0503020204020204" pitchFamily="34" charset="-122"/>
                </a:rPr>
                <a:t>合肥市第六中学</a:t>
              </a:r>
              <a:endParaRPr lang="zh-CN" altLang="en-US" sz="1050" dirty="0">
                <a:latin typeface="微软雅黑" panose="020B0503020204020204" pitchFamily="34" charset="-122"/>
              </a:endParaRPr>
            </a:p>
          </p:txBody>
        </p:sp>
        <p:sp>
          <p:nvSpPr>
            <p:cNvPr id="19" name="文本框 18"/>
            <p:cNvSpPr txBox="1"/>
            <p:nvPr/>
          </p:nvSpPr>
          <p:spPr bwMode="auto">
            <a:xfrm>
              <a:off x="14219" y="6249"/>
              <a:ext cx="1818" cy="339"/>
            </a:xfrm>
            <a:prstGeom prst="rect">
              <a:avLst/>
            </a:prstGeom>
            <a:ln w="88900" cap="sq">
              <a:noFill/>
              <a:miter lim="800000"/>
            </a:ln>
            <a:effectLst>
              <a:outerShdw blurRad="254000" algn="tl" rotWithShape="0">
                <a:srgbClr val="000000">
                  <a:alpha val="43000"/>
                </a:srgbClr>
              </a:outerShdw>
            </a:effectLst>
          </p:spPr>
          <p:txBody>
            <a:bodyPr wrap="square" rtlCol="0">
              <a:spAutoFit/>
            </a:bodyPr>
            <a:lstStyle/>
            <a:p>
              <a:r>
                <a:rPr lang="zh-CN" altLang="en-US" sz="1050" dirty="0">
                  <a:latin typeface="微软雅黑" panose="020B0503020204020204" pitchFamily="34" charset="-122"/>
                </a:rPr>
                <a:t>淮北市第一中学</a:t>
              </a:r>
              <a:endParaRPr lang="zh-CN" altLang="en-US" sz="1050" dirty="0">
                <a:latin typeface="微软雅黑" panose="020B0503020204020204" pitchFamily="34" charset="-122"/>
              </a:endParaRPr>
            </a:p>
          </p:txBody>
        </p:sp>
        <p:pic>
          <p:nvPicPr>
            <p:cNvPr id="21" name="图片 20"/>
            <p:cNvPicPr/>
            <p:nvPr/>
          </p:nvPicPr>
          <p:blipFill>
            <a:blip r:embed="rId1" cstate="print"/>
            <a:stretch>
              <a:fillRect/>
            </a:stretch>
          </p:blipFill>
          <p:spPr bwMode="auto">
            <a:xfrm>
              <a:off x="10244" y="4545"/>
              <a:ext cx="675" cy="544"/>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sp>
          <p:nvSpPr>
            <p:cNvPr id="22" name="文本框 21"/>
            <p:cNvSpPr txBox="1"/>
            <p:nvPr/>
          </p:nvSpPr>
          <p:spPr>
            <a:xfrm>
              <a:off x="14211" y="7073"/>
              <a:ext cx="2071" cy="339"/>
            </a:xfrm>
            <a:prstGeom prst="rect">
              <a:avLst/>
            </a:prstGeom>
            <a:noFill/>
          </p:spPr>
          <p:txBody>
            <a:bodyPr wrap="square" rtlCol="0">
              <a:spAutoFit/>
            </a:bodyPr>
            <a:lstStyle/>
            <a:p>
              <a:r>
                <a:rPr lang="zh-CN" altLang="en-US" sz="1050" dirty="0">
                  <a:latin typeface="微软雅黑" panose="020B0503020204020204" pitchFamily="34" charset="-122"/>
                </a:rPr>
                <a:t>福州市第八中学</a:t>
              </a:r>
              <a:endParaRPr lang="zh-CN" altLang="en-US" sz="1050" dirty="0">
                <a:latin typeface="微软雅黑" panose="020B0503020204020204" pitchFamily="34" charset="-122"/>
              </a:endParaRPr>
            </a:p>
          </p:txBody>
        </p:sp>
        <p:pic>
          <p:nvPicPr>
            <p:cNvPr id="23" name="图片 22"/>
            <p:cNvPicPr/>
            <p:nvPr/>
          </p:nvPicPr>
          <p:blipFill>
            <a:blip r:embed="rId2" cstate="print"/>
            <a:stretch>
              <a:fillRect/>
            </a:stretch>
          </p:blipFill>
          <p:spPr bwMode="auto">
            <a:xfrm>
              <a:off x="13540" y="5364"/>
              <a:ext cx="674" cy="544"/>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pic>
          <p:nvPicPr>
            <p:cNvPr id="24" name="图片 23"/>
            <p:cNvPicPr/>
            <p:nvPr/>
          </p:nvPicPr>
          <p:blipFill>
            <a:blip r:embed="rId3" cstate="print"/>
            <a:stretch>
              <a:fillRect/>
            </a:stretch>
          </p:blipFill>
          <p:spPr bwMode="auto">
            <a:xfrm>
              <a:off x="10244" y="5364"/>
              <a:ext cx="675" cy="544"/>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pic>
          <p:nvPicPr>
            <p:cNvPr id="25" name="图片 24"/>
            <p:cNvPicPr/>
            <p:nvPr/>
          </p:nvPicPr>
          <p:blipFill>
            <a:blip r:embed="rId4" cstate="print"/>
            <a:stretch>
              <a:fillRect/>
            </a:stretch>
          </p:blipFill>
          <p:spPr bwMode="auto">
            <a:xfrm>
              <a:off x="10244" y="6183"/>
              <a:ext cx="675" cy="544"/>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pic>
          <p:nvPicPr>
            <p:cNvPr id="26" name="图片 25"/>
            <p:cNvPicPr/>
            <p:nvPr/>
          </p:nvPicPr>
          <p:blipFill>
            <a:blip r:embed="rId5" cstate="print"/>
            <a:stretch>
              <a:fillRect/>
            </a:stretch>
          </p:blipFill>
          <p:spPr bwMode="auto">
            <a:xfrm>
              <a:off x="10244" y="7002"/>
              <a:ext cx="675" cy="544"/>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pic>
          <p:nvPicPr>
            <p:cNvPr id="27" name="图片 26"/>
            <p:cNvPicPr/>
            <p:nvPr/>
          </p:nvPicPr>
          <p:blipFill>
            <a:blip r:embed="rId6" cstate="print"/>
            <a:stretch>
              <a:fillRect/>
            </a:stretch>
          </p:blipFill>
          <p:spPr bwMode="auto">
            <a:xfrm>
              <a:off x="10227" y="7809"/>
              <a:ext cx="675" cy="544"/>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pic>
          <p:nvPicPr>
            <p:cNvPr id="29" name="图片 28"/>
            <p:cNvPicPr/>
            <p:nvPr/>
          </p:nvPicPr>
          <p:blipFill>
            <a:blip r:embed="rId7" cstate="print"/>
            <a:stretch>
              <a:fillRect/>
            </a:stretch>
          </p:blipFill>
          <p:spPr bwMode="auto">
            <a:xfrm>
              <a:off x="13540" y="4545"/>
              <a:ext cx="674" cy="544"/>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pic>
          <p:nvPicPr>
            <p:cNvPr id="30" name="图片 29"/>
            <p:cNvPicPr/>
            <p:nvPr/>
          </p:nvPicPr>
          <p:blipFill>
            <a:blip r:embed="rId8" cstate="print"/>
            <a:stretch>
              <a:fillRect/>
            </a:stretch>
          </p:blipFill>
          <p:spPr bwMode="auto">
            <a:xfrm>
              <a:off x="13540" y="6183"/>
              <a:ext cx="674" cy="544"/>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pic>
          <p:nvPicPr>
            <p:cNvPr id="31" name="图片 30"/>
            <p:cNvPicPr/>
            <p:nvPr/>
          </p:nvPicPr>
          <p:blipFill>
            <a:blip r:embed="rId9" cstate="print"/>
            <a:stretch>
              <a:fillRect/>
            </a:stretch>
          </p:blipFill>
          <p:spPr bwMode="auto">
            <a:xfrm>
              <a:off x="13546" y="7002"/>
              <a:ext cx="675" cy="544"/>
            </a:xfrm>
            <a:prstGeom prst="round2DiagRect">
              <a:avLst>
                <a:gd name="adj1" fmla="val 4552"/>
                <a:gd name="adj2" fmla="val 4309"/>
              </a:avLst>
            </a:prstGeom>
            <a:ln w="88900" cap="sq">
              <a:noFill/>
              <a:miter lim="800000"/>
              <a:headEnd/>
              <a:tailEnd/>
            </a:ln>
            <a:effectLst>
              <a:outerShdw blurRad="254000" algn="tl" rotWithShape="0">
                <a:srgbClr val="000000">
                  <a:alpha val="43000"/>
                </a:srgbClr>
              </a:outerShdw>
            </a:effectLst>
          </p:spPr>
        </p:pic>
        <p:sp>
          <p:nvSpPr>
            <p:cNvPr id="32" name="文本框 31"/>
            <p:cNvSpPr txBox="1"/>
            <p:nvPr/>
          </p:nvSpPr>
          <p:spPr>
            <a:xfrm>
              <a:off x="13546" y="7737"/>
              <a:ext cx="2071" cy="535"/>
            </a:xfrm>
            <a:prstGeom prst="rect">
              <a:avLst/>
            </a:prstGeom>
            <a:noFill/>
          </p:spPr>
          <p:txBody>
            <a:bodyPr wrap="square" rtlCol="0">
              <a:spAutoFit/>
            </a:bodyPr>
            <a:lstStyle/>
            <a:p>
              <a:r>
                <a:rPr lang="en-US" altLang="zh-CN" sz="2000" b="1" dirty="0">
                  <a:latin typeface="微软雅黑" panose="020B0503020204020204" pitchFamily="34" charset="-122"/>
                </a:rPr>
                <a:t>…………</a:t>
              </a:r>
              <a:endParaRPr lang="en-US" altLang="zh-CN" sz="2000" b="1" dirty="0">
                <a:latin typeface="微软雅黑" panose="020B0503020204020204" pitchFamily="34" charset="-122"/>
              </a:endParaRPr>
            </a:p>
          </p:txBody>
        </p:sp>
      </p:grpSp>
      <p:sp>
        <p:nvSpPr>
          <p:cNvPr id="34" name="文本框 33"/>
          <p:cNvSpPr txBox="1"/>
          <p:nvPr/>
        </p:nvSpPr>
        <p:spPr>
          <a:xfrm>
            <a:off x="320238" y="1379218"/>
            <a:ext cx="11414544" cy="7773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auto">
              <a:lnSpc>
                <a:spcPct val="130000"/>
              </a:lnSpc>
            </a:pPr>
            <a:r>
              <a:rPr lang="en-US" altLang="zh-CN" dirty="0">
                <a:solidFill>
                  <a:srgbClr val="002060"/>
                </a:solidFill>
                <a:latin typeface="微软雅黑" panose="020B0503020204020204" pitchFamily="34" charset="-122"/>
                <a:ea typeface="微软雅黑" panose="020B0503020204020204" pitchFamily="34" charset="-122"/>
              </a:rPr>
              <a:t>       </a:t>
            </a:r>
            <a:r>
              <a:rPr lang="zh-CN" altLang="zh-CN" dirty="0">
                <a:solidFill>
                  <a:srgbClr val="002060"/>
                </a:solidFill>
                <a:latin typeface="微软雅黑" panose="020B0503020204020204" pitchFamily="34" charset="-122"/>
                <a:ea typeface="微软雅黑" panose="020B0503020204020204" pitchFamily="34" charset="-122"/>
              </a:rPr>
              <a:t>通过</a:t>
            </a:r>
            <a:r>
              <a:rPr lang="zh-CN" altLang="en-US" dirty="0">
                <a:solidFill>
                  <a:srgbClr val="002060"/>
                </a:solidFill>
                <a:latin typeface="微软雅黑" panose="020B0503020204020204" pitchFamily="34" charset="-122"/>
                <a:ea typeface="微软雅黑" panose="020B0503020204020204" pitchFamily="34" charset="-122"/>
              </a:rPr>
              <a:t>一</a:t>
            </a:r>
            <a:r>
              <a:rPr lang="zh-CN" altLang="zh-CN" dirty="0">
                <a:solidFill>
                  <a:srgbClr val="002060"/>
                </a:solidFill>
                <a:latin typeface="微软雅黑" panose="020B0503020204020204" pitchFamily="34" charset="-122"/>
                <a:ea typeface="微软雅黑" panose="020B0503020204020204" pitchFamily="34" charset="-122"/>
              </a:rPr>
              <a:t>年市场推广，目前产品已覆盖</a:t>
            </a:r>
            <a:r>
              <a:rPr lang="en-US" altLang="zh-CN" dirty="0">
                <a:solidFill>
                  <a:srgbClr val="002060"/>
                </a:solidFill>
                <a:latin typeface="微软雅黑" panose="020B0503020204020204" pitchFamily="34" charset="-122"/>
                <a:ea typeface="微软雅黑" panose="020B0503020204020204" pitchFamily="34" charset="-122"/>
              </a:rPr>
              <a:t>1300</a:t>
            </a:r>
            <a:r>
              <a:rPr lang="zh-CN" altLang="zh-CN" dirty="0">
                <a:solidFill>
                  <a:srgbClr val="002060"/>
                </a:solidFill>
                <a:latin typeface="微软雅黑" panose="020B0503020204020204" pitchFamily="34" charset="-122"/>
                <a:ea typeface="微软雅黑" panose="020B0503020204020204" pitchFamily="34" charset="-122"/>
              </a:rPr>
              <a:t>所学校，服务</a:t>
            </a:r>
            <a:r>
              <a:rPr lang="en-US" altLang="zh-CN" dirty="0">
                <a:solidFill>
                  <a:srgbClr val="002060"/>
                </a:solidFill>
                <a:latin typeface="微软雅黑" panose="020B0503020204020204" pitchFamily="34" charset="-122"/>
                <a:ea typeface="微软雅黑" panose="020B0503020204020204" pitchFamily="34" charset="-122"/>
              </a:rPr>
              <a:t>200</a:t>
            </a:r>
            <a:r>
              <a:rPr lang="zh-CN" altLang="zh-CN" dirty="0">
                <a:solidFill>
                  <a:srgbClr val="002060"/>
                </a:solidFill>
                <a:latin typeface="微软雅黑" panose="020B0503020204020204" pitchFamily="34" charset="-122"/>
                <a:ea typeface="微软雅黑" panose="020B0503020204020204" pitchFamily="34" charset="-122"/>
              </a:rPr>
              <a:t>万学生和</a:t>
            </a:r>
            <a:r>
              <a:rPr lang="en-US" altLang="zh-CN" dirty="0">
                <a:solidFill>
                  <a:srgbClr val="002060"/>
                </a:solidFill>
                <a:latin typeface="微软雅黑" panose="020B0503020204020204" pitchFamily="34" charset="-122"/>
                <a:ea typeface="微软雅黑" panose="020B0503020204020204" pitchFamily="34" charset="-122"/>
              </a:rPr>
              <a:t>20</a:t>
            </a:r>
            <a:r>
              <a:rPr lang="zh-CN" altLang="en-US" dirty="0">
                <a:solidFill>
                  <a:srgbClr val="002060"/>
                </a:solidFill>
                <a:latin typeface="微软雅黑" panose="020B0503020204020204" pitchFamily="34" charset="-122"/>
                <a:ea typeface="微软雅黑" panose="020B0503020204020204" pitchFamily="34" charset="-122"/>
              </a:rPr>
              <a:t>万名教师</a:t>
            </a:r>
            <a:r>
              <a:rPr lang="zh-CN" altLang="zh-CN" dirty="0">
                <a:solidFill>
                  <a:srgbClr val="002060"/>
                </a:solidFill>
                <a:latin typeface="微软雅黑" panose="020B0503020204020204" pitchFamily="34" charset="-122"/>
                <a:ea typeface="微软雅黑" panose="020B0503020204020204" pitchFamily="34" charset="-122"/>
              </a:rPr>
              <a:t>，</a:t>
            </a:r>
            <a:r>
              <a:rPr lang="zh-CN" altLang="en-US" dirty="0">
                <a:solidFill>
                  <a:srgbClr val="002060"/>
                </a:solidFill>
                <a:latin typeface="微软雅黑" panose="020B0503020204020204" pitchFamily="34" charset="-122"/>
                <a:ea typeface="微软雅黑" panose="020B0503020204020204" pitchFamily="34" charset="-122"/>
              </a:rPr>
              <a:t>累计使用</a:t>
            </a:r>
            <a:r>
              <a:rPr lang="en-US" altLang="zh-CN" dirty="0">
                <a:solidFill>
                  <a:srgbClr val="002060"/>
                </a:solidFill>
                <a:latin typeface="微软雅黑" panose="020B0503020204020204" pitchFamily="34" charset="-122"/>
                <a:ea typeface="微软雅黑" panose="020B0503020204020204" pitchFamily="34" charset="-122"/>
              </a:rPr>
              <a:t>400</a:t>
            </a:r>
            <a:r>
              <a:rPr lang="zh-CN" altLang="en-US" dirty="0">
                <a:solidFill>
                  <a:srgbClr val="002060"/>
                </a:solidFill>
                <a:latin typeface="微软雅黑" panose="020B0503020204020204" pitchFamily="34" charset="-122"/>
                <a:ea typeface="微软雅黑" panose="020B0503020204020204" pitchFamily="34" charset="-122"/>
              </a:rPr>
              <a:t>多万次，生成产品</a:t>
            </a:r>
            <a:r>
              <a:rPr lang="en-US" altLang="zh-CN" dirty="0">
                <a:solidFill>
                  <a:srgbClr val="002060"/>
                </a:solidFill>
                <a:latin typeface="微软雅黑" panose="020B0503020204020204" pitchFamily="34" charset="-122"/>
                <a:ea typeface="微软雅黑" panose="020B0503020204020204" pitchFamily="34" charset="-122"/>
              </a:rPr>
              <a:t>4200</a:t>
            </a:r>
            <a:r>
              <a:rPr lang="zh-CN" altLang="en-US" dirty="0">
                <a:solidFill>
                  <a:srgbClr val="002060"/>
                </a:solidFill>
                <a:latin typeface="微软雅黑" panose="020B0503020204020204" pitchFamily="34" charset="-122"/>
                <a:ea typeface="微软雅黑" panose="020B0503020204020204" pitchFamily="34" charset="-122"/>
              </a:rPr>
              <a:t>万人次以上</a:t>
            </a:r>
            <a:r>
              <a:rPr lang="zh-CN" altLang="zh-CN" dirty="0">
                <a:solidFill>
                  <a:srgbClr val="002060"/>
                </a:solidFill>
                <a:latin typeface="微软雅黑" panose="020B0503020204020204" pitchFamily="34" charset="-122"/>
                <a:ea typeface="微软雅黑" panose="020B0503020204020204" pitchFamily="34" charset="-122"/>
              </a:rPr>
              <a:t>。</a:t>
            </a:r>
            <a:endParaRPr lang="zh-CN" altLang="zh-CN" sz="2000" dirty="0">
              <a:solidFill>
                <a:srgbClr val="002060"/>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28" name="图片 27"/>
          <p:cNvPicPr>
            <a:picLocks noChangeAspect="1"/>
          </p:cNvPicPr>
          <p:nvPr/>
        </p:nvPicPr>
        <p:blipFill>
          <a:blip r:embed="rId10" cstate="print"/>
          <a:stretch>
            <a:fillRect/>
          </a:stretch>
        </p:blipFill>
        <p:spPr>
          <a:xfrm>
            <a:off x="5807174" y="2911359"/>
            <a:ext cx="5871637" cy="3775286"/>
          </a:xfrm>
          <a:prstGeom prst="rect">
            <a:avLst/>
          </a:prstGeom>
        </p:spPr>
      </p:pic>
      <p:sp>
        <p:nvSpPr>
          <p:cNvPr id="35" name="文本框 34"/>
          <p:cNvSpPr txBox="1"/>
          <p:nvPr/>
        </p:nvSpPr>
        <p:spPr>
          <a:xfrm>
            <a:off x="7319342" y="2452451"/>
            <a:ext cx="3364809" cy="369284"/>
          </a:xfrm>
          <a:prstGeom prst="rect">
            <a:avLst/>
          </a:prstGeom>
          <a:noFill/>
          <a:ln w="9525">
            <a:noFill/>
          </a:ln>
        </p:spPr>
        <p:txBody>
          <a:bodyPr wrap="square">
            <a:spAutoFit/>
          </a:bodyPr>
          <a:lstStyle/>
          <a:p>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大数据个性化学习服务中心</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2"/>
          <p:cNvSpPr/>
          <p:nvPr/>
        </p:nvSpPr>
        <p:spPr>
          <a:xfrm>
            <a:off x="1613572" y="2455299"/>
            <a:ext cx="1839431" cy="694129"/>
          </a:xfrm>
          <a:prstGeom prst="round2Diag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91420" tIns="45710" rIns="91420" bIns="45710" rtlCol="0" anchor="ctr"/>
          <a:lstStyle/>
          <a:p>
            <a:pPr indent="1270" algn="ctr">
              <a:lnSpc>
                <a:spcPct val="150000"/>
              </a:lnSpc>
            </a:pPr>
            <a:r>
              <a:rPr lang="zh-CN" altLang="en-US" sz="2000" dirty="0">
                <a:solidFill>
                  <a:srgbClr val="FFFFFF"/>
                </a:solidFill>
              </a:rPr>
              <a:t>覆盖地市</a:t>
            </a:r>
            <a:endParaRPr lang="zh-CN" altLang="en-US" sz="2000" dirty="0">
              <a:solidFill>
                <a:srgbClr val="FFFFFF"/>
              </a:solidFill>
            </a:endParaRPr>
          </a:p>
        </p:txBody>
      </p:sp>
      <p:sp>
        <p:nvSpPr>
          <p:cNvPr id="4" name="内容占位符 7"/>
          <p:cNvSpPr txBox="1"/>
          <p:nvPr/>
        </p:nvSpPr>
        <p:spPr>
          <a:xfrm>
            <a:off x="3910920" y="2565185"/>
            <a:ext cx="6645634" cy="496692"/>
          </a:xfrm>
          <a:prstGeom prst="rect">
            <a:avLst/>
          </a:prstGeom>
        </p:spPr>
        <p:txBody>
          <a:bodyPr vert="horz" lIns="91344" tIns="45673" rIns="91344" bIns="45673" rtlCol="0">
            <a:noAutofit/>
          </a:bodyPr>
          <a:lst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fontAlgn="ctr">
              <a:lnSpc>
                <a:spcPct val="100000"/>
              </a:lnSpc>
            </a:pPr>
            <a:r>
              <a:rPr lang="zh-CN" altLang="en-US" sz="1800" dirty="0">
                <a:solidFill>
                  <a:srgbClr val="000000"/>
                </a:solidFill>
              </a:rPr>
              <a:t>全国</a:t>
            </a:r>
            <a:r>
              <a:rPr lang="en-US" altLang="zh-CN" sz="2000" dirty="0">
                <a:solidFill>
                  <a:srgbClr val="FF0000"/>
                </a:solidFill>
              </a:rPr>
              <a:t>270</a:t>
            </a:r>
            <a:r>
              <a:rPr lang="zh-CN" altLang="en-US" sz="1800" dirty="0">
                <a:solidFill>
                  <a:srgbClr val="000000"/>
                </a:solidFill>
              </a:rPr>
              <a:t>市逾</a:t>
            </a:r>
            <a:r>
              <a:rPr lang="en-US" altLang="zh-CN" sz="2000" dirty="0">
                <a:solidFill>
                  <a:srgbClr val="FF0000"/>
                </a:solidFill>
              </a:rPr>
              <a:t>13000</a:t>
            </a:r>
            <a:r>
              <a:rPr lang="zh-CN" altLang="en-US" sz="1800" dirty="0">
                <a:solidFill>
                  <a:srgbClr val="000000"/>
                </a:solidFill>
              </a:rPr>
              <a:t>所学校使用，受益师生</a:t>
            </a:r>
            <a:r>
              <a:rPr lang="en-US" altLang="zh-CN" sz="2000" dirty="0">
                <a:solidFill>
                  <a:srgbClr val="FF0000"/>
                </a:solidFill>
              </a:rPr>
              <a:t>1500</a:t>
            </a:r>
            <a:r>
              <a:rPr lang="zh-CN" altLang="en-US" sz="2000" dirty="0">
                <a:solidFill>
                  <a:srgbClr val="FF0000"/>
                </a:solidFill>
              </a:rPr>
              <a:t>万</a:t>
            </a:r>
            <a:r>
              <a:rPr lang="en-US" altLang="zh-CN" sz="2000" dirty="0">
                <a:solidFill>
                  <a:srgbClr val="FF0000"/>
                </a:solidFill>
              </a:rPr>
              <a:t>+</a:t>
            </a:r>
            <a:endParaRPr lang="en-US" altLang="zh-CN" sz="2000" dirty="0">
              <a:solidFill>
                <a:srgbClr val="FF0000"/>
              </a:solidFill>
            </a:endParaRPr>
          </a:p>
        </p:txBody>
      </p:sp>
      <p:sp>
        <p:nvSpPr>
          <p:cNvPr id="5" name="内容占位符 7"/>
          <p:cNvSpPr txBox="1"/>
          <p:nvPr/>
        </p:nvSpPr>
        <p:spPr>
          <a:xfrm>
            <a:off x="3932249" y="4840720"/>
            <a:ext cx="6596595" cy="1111906"/>
          </a:xfrm>
          <a:prstGeom prst="rect">
            <a:avLst/>
          </a:prstGeom>
        </p:spPr>
        <p:txBody>
          <a:bodyPr vert="horz" lIns="91344" tIns="45673" rIns="91344" bIns="45673" rtlCol="0">
            <a:noAutofit/>
          </a:bodyPr>
          <a:lst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fontAlgn="ctr">
              <a:lnSpc>
                <a:spcPct val="100000"/>
              </a:lnSpc>
            </a:pPr>
            <a:r>
              <a:rPr lang="zh-CN" altLang="en-US" sz="1600" dirty="0">
                <a:solidFill>
                  <a:srgbClr val="000000"/>
                </a:solidFill>
              </a:rPr>
              <a:t>每月校际联考</a:t>
            </a:r>
            <a:r>
              <a:rPr lang="en-US" altLang="zh-CN" sz="1800" dirty="0">
                <a:solidFill>
                  <a:srgbClr val="FF0000"/>
                </a:solidFill>
              </a:rPr>
              <a:t>1000</a:t>
            </a:r>
            <a:r>
              <a:rPr lang="zh-CN" altLang="en-US" sz="1600" dirty="0">
                <a:solidFill>
                  <a:srgbClr val="000000"/>
                </a:solidFill>
              </a:rPr>
              <a:t>场</a:t>
            </a:r>
            <a:endParaRPr lang="en-US" altLang="zh-CN" sz="1600" dirty="0">
              <a:solidFill>
                <a:srgbClr val="000000"/>
              </a:solidFill>
            </a:endParaRPr>
          </a:p>
          <a:p>
            <a:pPr marL="0" lvl="1" fontAlgn="ctr">
              <a:lnSpc>
                <a:spcPct val="100000"/>
              </a:lnSpc>
            </a:pPr>
            <a:r>
              <a:rPr lang="zh-CN" altLang="en-US" sz="1600" dirty="0">
                <a:solidFill>
                  <a:srgbClr val="000000"/>
                </a:solidFill>
              </a:rPr>
              <a:t>每天服务各类校级、年级考试、班级测验</a:t>
            </a:r>
            <a:r>
              <a:rPr lang="en-US" altLang="zh-CN" sz="1800" dirty="0">
                <a:solidFill>
                  <a:srgbClr val="FF0000"/>
                </a:solidFill>
              </a:rPr>
              <a:t>80000</a:t>
            </a:r>
            <a:r>
              <a:rPr lang="zh-CN" altLang="en-US" sz="1600" dirty="0">
                <a:solidFill>
                  <a:srgbClr val="000000"/>
                </a:solidFill>
              </a:rPr>
              <a:t>场</a:t>
            </a:r>
            <a:endParaRPr lang="en-US" altLang="zh-CN" sz="1600" dirty="0">
              <a:solidFill>
                <a:srgbClr val="000000"/>
              </a:solidFill>
            </a:endParaRPr>
          </a:p>
          <a:p>
            <a:pPr marL="0" lvl="1" fontAlgn="ctr">
              <a:lnSpc>
                <a:spcPct val="100000"/>
              </a:lnSpc>
            </a:pPr>
            <a:r>
              <a:rPr lang="zh-CN" altLang="en-US" sz="1600" dirty="0">
                <a:solidFill>
                  <a:srgbClr val="000000"/>
                </a:solidFill>
                <a:latin typeface="微软雅黑" panose="020B0503020204020204" pitchFamily="34" charset="-122"/>
                <a:ea typeface="微软雅黑" panose="020B0503020204020204" pitchFamily="34" charset="-122"/>
              </a:rPr>
              <a:t>每年题库更新量超过</a:t>
            </a:r>
            <a:r>
              <a:rPr lang="en-US" altLang="zh-CN" sz="1600" dirty="0">
                <a:solidFill>
                  <a:srgbClr val="FF0000"/>
                </a:solidFill>
                <a:latin typeface="微软雅黑" panose="020B0503020204020204" pitchFamily="34" charset="-122"/>
                <a:ea typeface="微软雅黑" panose="020B0503020204020204" pitchFamily="34" charset="-122"/>
              </a:rPr>
              <a:t>200</a:t>
            </a:r>
            <a:r>
              <a:rPr lang="zh-CN" altLang="en-US" sz="1600" dirty="0">
                <a:solidFill>
                  <a:srgbClr val="FF0000"/>
                </a:solidFill>
                <a:latin typeface="微软雅黑" panose="020B0503020204020204" pitchFamily="34" charset="-122"/>
                <a:ea typeface="微软雅黑" panose="020B0503020204020204" pitchFamily="34" charset="-122"/>
              </a:rPr>
              <a:t>万</a:t>
            </a:r>
            <a:r>
              <a:rPr lang="zh-CN" altLang="en-US" sz="1600" dirty="0">
                <a:solidFill>
                  <a:srgbClr val="000000"/>
                </a:solidFill>
                <a:latin typeface="微软雅黑" panose="020B0503020204020204" pitchFamily="34" charset="-122"/>
                <a:ea typeface="微软雅黑" panose="020B0503020204020204" pitchFamily="34" charset="-122"/>
              </a:rPr>
              <a:t>道</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6" name="矩形 5"/>
          <p:cNvSpPr/>
          <p:nvPr/>
        </p:nvSpPr>
        <p:spPr>
          <a:xfrm>
            <a:off x="9201439" y="4315706"/>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深圳中学</a:t>
            </a:r>
            <a:endParaRPr lang="zh-CN" altLang="en-US" sz="1600" dirty="0">
              <a:latin typeface="微软雅黑" panose="020B0503020204020204" pitchFamily="34" charset="-122"/>
              <a:ea typeface="微软雅黑" panose="020B0503020204020204" pitchFamily="34" charset="-122"/>
            </a:endParaRPr>
          </a:p>
        </p:txBody>
      </p:sp>
      <p:sp>
        <p:nvSpPr>
          <p:cNvPr id="7" name="矩形 6"/>
          <p:cNvSpPr/>
          <p:nvPr/>
        </p:nvSpPr>
        <p:spPr>
          <a:xfrm>
            <a:off x="9228885" y="3837439"/>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衡水中学</a:t>
            </a:r>
            <a:endParaRPr lang="zh-CN" altLang="en-US" sz="1600" dirty="0">
              <a:latin typeface="微软雅黑" panose="020B0503020204020204" pitchFamily="34" charset="-122"/>
              <a:ea typeface="微软雅黑" panose="020B0503020204020204" pitchFamily="34" charset="-122"/>
            </a:endParaRPr>
          </a:p>
        </p:txBody>
      </p:sp>
      <p:sp>
        <p:nvSpPr>
          <p:cNvPr id="8" name="矩形 7"/>
          <p:cNvSpPr/>
          <p:nvPr/>
        </p:nvSpPr>
        <p:spPr>
          <a:xfrm>
            <a:off x="5122451" y="3840172"/>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姜堰高中</a:t>
            </a:r>
            <a:endParaRPr lang="zh-CN" altLang="en-US" sz="1600" dirty="0">
              <a:latin typeface="微软雅黑" panose="020B0503020204020204" pitchFamily="34" charset="-122"/>
              <a:ea typeface="微软雅黑" panose="020B0503020204020204" pitchFamily="34" charset="-122"/>
            </a:endParaRPr>
          </a:p>
        </p:txBody>
      </p:sp>
      <p:sp>
        <p:nvSpPr>
          <p:cNvPr id="9" name="矩形 8"/>
          <p:cNvSpPr/>
          <p:nvPr/>
        </p:nvSpPr>
        <p:spPr>
          <a:xfrm>
            <a:off x="9228885" y="3365016"/>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南菁高中</a:t>
            </a: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3994588" y="3866997"/>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南通一中</a:t>
            </a:r>
            <a:endParaRPr lang="zh-CN" altLang="en-US" sz="1600" dirty="0">
              <a:latin typeface="微软雅黑" panose="020B0503020204020204" pitchFamily="34" charset="-122"/>
              <a:ea typeface="微软雅黑" panose="020B0503020204020204" pitchFamily="34" charset="-122"/>
            </a:endParaRPr>
          </a:p>
        </p:txBody>
      </p:sp>
      <p:sp>
        <p:nvSpPr>
          <p:cNvPr id="11" name="矩形 10"/>
          <p:cNvSpPr/>
          <p:nvPr/>
        </p:nvSpPr>
        <p:spPr>
          <a:xfrm>
            <a:off x="6070626" y="4315706"/>
            <a:ext cx="1407884"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山西实验中学</a:t>
            </a:r>
            <a:endParaRPr lang="zh-CN" altLang="en-US" sz="1600" dirty="0">
              <a:latin typeface="微软雅黑" panose="020B0503020204020204" pitchFamily="34" charset="-122"/>
              <a:ea typeface="微软雅黑" panose="020B0503020204020204" pitchFamily="34" charset="-122"/>
            </a:endParaRPr>
          </a:p>
        </p:txBody>
      </p:sp>
      <p:sp>
        <p:nvSpPr>
          <p:cNvPr id="12" name="矩形 11"/>
          <p:cNvSpPr/>
          <p:nvPr/>
        </p:nvSpPr>
        <p:spPr>
          <a:xfrm>
            <a:off x="4026880" y="4324461"/>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杭州二中</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7156713" y="3829823"/>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启东中学</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7793555" y="3360675"/>
            <a:ext cx="1407884"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东北师大附中</a:t>
            </a:r>
            <a:endParaRPr lang="zh-CN" altLang="en-US" sz="1600" dirty="0">
              <a:latin typeface="微软雅黑" panose="020B0503020204020204" pitchFamily="34" charset="-122"/>
              <a:ea typeface="微软雅黑" panose="020B0503020204020204" pitchFamily="34" charset="-122"/>
            </a:endParaRPr>
          </a:p>
        </p:txBody>
      </p:sp>
      <p:sp>
        <p:nvSpPr>
          <p:cNvPr id="15" name="矩形 14"/>
          <p:cNvSpPr/>
          <p:nvPr/>
        </p:nvSpPr>
        <p:spPr>
          <a:xfrm>
            <a:off x="8169279" y="3826777"/>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合肥一中</a:t>
            </a:r>
            <a:endParaRPr lang="zh-CN" altLang="en-US" sz="1600" dirty="0">
              <a:latin typeface="微软雅黑" panose="020B0503020204020204" pitchFamily="34" charset="-122"/>
              <a:ea typeface="微软雅黑" panose="020B0503020204020204" pitchFamily="34" charset="-122"/>
            </a:endParaRPr>
          </a:p>
        </p:txBody>
      </p:sp>
      <p:sp>
        <p:nvSpPr>
          <p:cNvPr id="16" name="矩形 15"/>
          <p:cNvSpPr/>
          <p:nvPr/>
        </p:nvSpPr>
        <p:spPr>
          <a:xfrm>
            <a:off x="7655470" y="4324461"/>
            <a:ext cx="1407884" cy="334608"/>
          </a:xfrm>
          <a:prstGeom prst="rect">
            <a:avLst/>
          </a:prstGeom>
        </p:spPr>
        <p:txBody>
          <a:bodyPr wrap="none" lIns="87534" tIns="43766" rIns="87534" bIns="43766">
            <a:spAutoFit/>
          </a:bodyPr>
          <a:lstStyle/>
          <a:p>
            <a:r>
              <a:rPr lang="zh-CN" altLang="en-US" sz="1600" dirty="0">
                <a:solidFill>
                  <a:srgbClr val="FF0000"/>
                </a:solidFill>
                <a:latin typeface="微软雅黑" panose="020B0503020204020204" pitchFamily="34" charset="-122"/>
                <a:ea typeface="微软雅黑" panose="020B0503020204020204" pitchFamily="34" charset="-122"/>
              </a:rPr>
              <a:t>湖塘实验中学</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17" name="对角圆角矩形 42"/>
          <p:cNvSpPr/>
          <p:nvPr/>
        </p:nvSpPr>
        <p:spPr>
          <a:xfrm>
            <a:off x="1613573" y="3722940"/>
            <a:ext cx="1839431" cy="694129"/>
          </a:xfrm>
          <a:prstGeom prst="round2DiagRect">
            <a:avLst/>
          </a:prstGeom>
        </p:spPr>
        <p:style>
          <a:lnRef idx="0">
            <a:schemeClr val="accent1"/>
          </a:lnRef>
          <a:fillRef idx="3">
            <a:schemeClr val="accent1"/>
          </a:fillRef>
          <a:effectRef idx="3">
            <a:schemeClr val="accent1"/>
          </a:effectRef>
          <a:fontRef idx="minor">
            <a:schemeClr val="lt1"/>
          </a:fontRef>
        </p:style>
        <p:txBody>
          <a:bodyPr lIns="91420" tIns="45710" rIns="91420" bIns="45710" rtlCol="0" anchor="ctr"/>
          <a:lstStyle/>
          <a:p>
            <a:pPr indent="1270" algn="ctr"/>
            <a:r>
              <a:rPr lang="zh-CN" altLang="en-US" sz="2000" dirty="0">
                <a:solidFill>
                  <a:srgbClr val="FFFFFF"/>
                </a:solidFill>
              </a:rPr>
              <a:t>知名学校</a:t>
            </a:r>
            <a:endParaRPr lang="en-US" altLang="zh-CN" sz="2000" dirty="0">
              <a:solidFill>
                <a:srgbClr val="FFFFFF"/>
              </a:solidFill>
            </a:endParaRPr>
          </a:p>
          <a:p>
            <a:pPr indent="1270" algn="ctr"/>
            <a:r>
              <a:rPr lang="zh-CN" altLang="en-US" sz="2000" dirty="0">
                <a:solidFill>
                  <a:srgbClr val="FFFFFF"/>
                </a:solidFill>
              </a:rPr>
              <a:t>共同选择</a:t>
            </a:r>
            <a:endParaRPr lang="zh-CN" altLang="en-US" sz="2000" dirty="0">
              <a:solidFill>
                <a:srgbClr val="FFFFFF"/>
              </a:solidFill>
            </a:endParaRPr>
          </a:p>
        </p:txBody>
      </p:sp>
      <p:sp>
        <p:nvSpPr>
          <p:cNvPr id="18" name="对角圆角矩形 43"/>
          <p:cNvSpPr/>
          <p:nvPr/>
        </p:nvSpPr>
        <p:spPr>
          <a:xfrm>
            <a:off x="1610383" y="5049608"/>
            <a:ext cx="1839431" cy="694129"/>
          </a:xfrm>
          <a:prstGeom prst="round2DiagRect">
            <a:avLst/>
          </a:prstGeom>
        </p:spPr>
        <p:style>
          <a:lnRef idx="1">
            <a:schemeClr val="accent4"/>
          </a:lnRef>
          <a:fillRef idx="3">
            <a:schemeClr val="accent4"/>
          </a:fillRef>
          <a:effectRef idx="2">
            <a:schemeClr val="accent4"/>
          </a:effectRef>
          <a:fontRef idx="minor">
            <a:schemeClr val="lt1"/>
          </a:fontRef>
        </p:style>
        <p:txBody>
          <a:bodyPr lIns="91420" tIns="45710" rIns="91420" bIns="45710" rtlCol="0" anchor="ctr"/>
          <a:lstStyle/>
          <a:p>
            <a:pPr indent="1270" algn="ctr">
              <a:lnSpc>
                <a:spcPct val="150000"/>
              </a:lnSpc>
            </a:pPr>
            <a:r>
              <a:rPr lang="zh-CN" altLang="en-US" sz="2000" dirty="0">
                <a:solidFill>
                  <a:srgbClr val="FFFFFF"/>
                </a:solidFill>
              </a:rPr>
              <a:t>练测服务</a:t>
            </a:r>
            <a:endParaRPr lang="zh-CN" altLang="en-US" sz="2000" dirty="0">
              <a:solidFill>
                <a:srgbClr val="FFFFFF"/>
              </a:solidFill>
            </a:endParaRPr>
          </a:p>
        </p:txBody>
      </p:sp>
      <p:sp>
        <p:nvSpPr>
          <p:cNvPr id="19" name="矩形 18"/>
          <p:cNvSpPr/>
          <p:nvPr/>
        </p:nvSpPr>
        <p:spPr>
          <a:xfrm>
            <a:off x="3999992" y="3397615"/>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人大附中</a:t>
            </a:r>
            <a:endParaRPr lang="zh-CN" altLang="en-US" sz="1600" dirty="0">
              <a:latin typeface="微软雅黑" panose="020B0503020204020204" pitchFamily="34" charset="-122"/>
              <a:ea typeface="微软雅黑" panose="020B0503020204020204" pitchFamily="34" charset="-122"/>
            </a:endParaRPr>
          </a:p>
        </p:txBody>
      </p:sp>
      <p:sp>
        <p:nvSpPr>
          <p:cNvPr id="20" name="矩形 19"/>
          <p:cNvSpPr/>
          <p:nvPr/>
        </p:nvSpPr>
        <p:spPr>
          <a:xfrm>
            <a:off x="6395531" y="3377431"/>
            <a:ext cx="1407884"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湖南师大附中</a:t>
            </a:r>
            <a:endParaRPr lang="zh-CN" altLang="en-US" sz="1600" dirty="0">
              <a:latin typeface="微软雅黑" panose="020B0503020204020204" pitchFamily="34" charset="-122"/>
              <a:ea typeface="微软雅黑" panose="020B0503020204020204" pitchFamily="34" charset="-122"/>
            </a:endParaRPr>
          </a:p>
        </p:txBody>
      </p:sp>
      <p:sp>
        <p:nvSpPr>
          <p:cNvPr id="21" name="矩形 20"/>
          <p:cNvSpPr/>
          <p:nvPr/>
        </p:nvSpPr>
        <p:spPr>
          <a:xfrm>
            <a:off x="5017900" y="3391882"/>
            <a:ext cx="1407884"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北师大二附中</a:t>
            </a:r>
            <a:endParaRPr lang="zh-CN" altLang="en-US" sz="1600" dirty="0">
              <a:latin typeface="微软雅黑" panose="020B0503020204020204" pitchFamily="34" charset="-122"/>
              <a:ea typeface="微软雅黑" panose="020B0503020204020204" pitchFamily="34" charset="-122"/>
            </a:endParaRPr>
          </a:p>
        </p:txBody>
      </p:sp>
      <p:sp>
        <p:nvSpPr>
          <p:cNvPr id="22" name="TextBox 44"/>
          <p:cNvSpPr txBox="1"/>
          <p:nvPr/>
        </p:nvSpPr>
        <p:spPr>
          <a:xfrm>
            <a:off x="0" y="1144195"/>
            <a:ext cx="12192000" cy="520268"/>
          </a:xfrm>
          <a:prstGeom prst="rect">
            <a:avLst/>
          </a:prstGeom>
          <a:solidFill>
            <a:srgbClr val="0070C0"/>
          </a:solidFill>
          <a:ln w="12700" cap="flat" cmpd="sng" algn="ctr">
            <a:noFill/>
            <a:prstDash val="solid"/>
            <a:miter lim="800000"/>
          </a:ln>
          <a:effectLst/>
        </p:spPr>
        <p:txBody>
          <a:bodyPr wrap="none" lIns="0" tIns="0" rIns="0" bIns="0" anchor="ctr">
            <a:noAutofit/>
          </a:bodyPr>
          <a:lstStyle>
            <a:defPPr>
              <a:defRPr lang="zh-CN"/>
            </a:defPPr>
            <a:lvl1pPr algn="ctr" defTabSz="913765" fontAlgn="auto">
              <a:spcBef>
                <a:spcPts val="0"/>
              </a:spcBef>
              <a:spcAft>
                <a:spcPts val="0"/>
              </a:spcAft>
              <a:defRPr sz="2000" kern="0">
                <a:solidFill>
                  <a:srgbClr val="FFFFFF"/>
                </a:solidFill>
                <a:latin typeface="Arial" panose="020B0604020202020204"/>
                <a:ea typeface="微软雅黑" panose="020B0503020204020204" pitchFamily="34" charset="-122"/>
              </a:defRPr>
            </a:lvl1pPr>
            <a:lvl2pPr>
              <a:defRPr>
                <a:solidFill>
                  <a:schemeClr val="tx1"/>
                </a:solidFill>
                <a:latin typeface="Times New Roman" panose="02020603050405020304" pitchFamily="18" charset="0"/>
                <a:ea typeface="宋体" panose="02010600030101010101" pitchFamily="2" charset="-122"/>
              </a:defRPr>
            </a:lvl2pPr>
            <a:lvl3pPr>
              <a:defRPr>
                <a:solidFill>
                  <a:schemeClr val="tx1"/>
                </a:solidFill>
                <a:latin typeface="Times New Roman" panose="02020603050405020304" pitchFamily="18" charset="0"/>
                <a:ea typeface="宋体" panose="02010600030101010101" pitchFamily="2" charset="-122"/>
              </a:defRPr>
            </a:lvl3pPr>
            <a:lvl4pPr>
              <a:defRPr>
                <a:solidFill>
                  <a:schemeClr val="tx1"/>
                </a:solidFill>
                <a:latin typeface="Times New Roman" panose="02020603050405020304" pitchFamily="18" charset="0"/>
                <a:ea typeface="宋体" panose="02010600030101010101" pitchFamily="2" charset="-122"/>
              </a:defRPr>
            </a:lvl4pPr>
            <a:lvl5pPr>
              <a:defRPr>
                <a:solidFill>
                  <a:schemeClr val="tx1"/>
                </a:solidFill>
                <a:latin typeface="Times New Roman" panose="02020603050405020304" pitchFamily="18" charset="0"/>
                <a:ea typeface="宋体" panose="02010600030101010101" pitchFamily="2" charset="-122"/>
              </a:defRPr>
            </a:lvl5pPr>
            <a:lvl6pPr>
              <a:defRPr>
                <a:solidFill>
                  <a:schemeClr val="tx1"/>
                </a:solidFill>
                <a:latin typeface="Times New Roman" panose="02020603050405020304" pitchFamily="18" charset="0"/>
                <a:ea typeface="宋体" panose="02010600030101010101" pitchFamily="2" charset="-122"/>
              </a:defRPr>
            </a:lvl6pPr>
            <a:lvl7pPr>
              <a:defRPr>
                <a:solidFill>
                  <a:schemeClr val="tx1"/>
                </a:solidFill>
                <a:latin typeface="Times New Roman" panose="02020603050405020304" pitchFamily="18" charset="0"/>
                <a:ea typeface="宋体" panose="02010600030101010101" pitchFamily="2" charset="-122"/>
              </a:defRPr>
            </a:lvl7pPr>
            <a:lvl8pPr>
              <a:defRPr>
                <a:solidFill>
                  <a:schemeClr val="tx1"/>
                </a:solidFill>
                <a:latin typeface="Times New Roman" panose="02020603050405020304" pitchFamily="18" charset="0"/>
                <a:ea typeface="宋体" panose="02010600030101010101" pitchFamily="2" charset="-122"/>
              </a:defRPr>
            </a:lvl8pPr>
            <a:lvl9pPr>
              <a:defRPr>
                <a:solidFill>
                  <a:schemeClr val="tx1"/>
                </a:solidFill>
                <a:latin typeface="Times New Roman" panose="02020603050405020304" pitchFamily="18" charset="0"/>
                <a:ea typeface="宋体" panose="02010600030101010101" pitchFamily="2" charset="-122"/>
              </a:defRPr>
            </a:lvl9pPr>
          </a:lstStyle>
          <a:p>
            <a:r>
              <a:rPr lang="zh-CN" altLang="en-US" dirty="0"/>
              <a:t>已经构建起国内最全、场景覆盖最广、智能化最高的智慧教学体系</a:t>
            </a:r>
            <a:endParaRPr lang="zh-CN" altLang="en-US" dirty="0"/>
          </a:p>
        </p:txBody>
      </p:sp>
      <p:sp>
        <p:nvSpPr>
          <p:cNvPr id="23" name="矩形 22"/>
          <p:cNvSpPr/>
          <p:nvPr/>
        </p:nvSpPr>
        <p:spPr>
          <a:xfrm>
            <a:off x="6174938" y="3846167"/>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天一中学</a:t>
            </a:r>
            <a:endParaRPr lang="zh-CN" altLang="en-US" sz="1600" dirty="0">
              <a:latin typeface="微软雅黑" panose="020B0503020204020204" pitchFamily="34" charset="-122"/>
              <a:ea typeface="微软雅黑" panose="020B0503020204020204" pitchFamily="34" charset="-122"/>
            </a:endParaRPr>
          </a:p>
        </p:txBody>
      </p:sp>
      <p:sp>
        <p:nvSpPr>
          <p:cNvPr id="24" name="矩形 23"/>
          <p:cNvSpPr/>
          <p:nvPr/>
        </p:nvSpPr>
        <p:spPr>
          <a:xfrm>
            <a:off x="5017902" y="4325739"/>
            <a:ext cx="997515" cy="334608"/>
          </a:xfrm>
          <a:prstGeom prst="rect">
            <a:avLst/>
          </a:prstGeom>
        </p:spPr>
        <p:txBody>
          <a:bodyPr wrap="none" lIns="87534" tIns="43766" rIns="87534" bIns="43766">
            <a:spAutoFit/>
          </a:bodyPr>
          <a:lstStyle/>
          <a:p>
            <a:r>
              <a:rPr lang="zh-CN" altLang="en-US" sz="1600" dirty="0">
                <a:latin typeface="微软雅黑" panose="020B0503020204020204" pitchFamily="34" charset="-122"/>
                <a:ea typeface="微软雅黑" panose="020B0503020204020204" pitchFamily="34" charset="-122"/>
              </a:rPr>
              <a:t>山大附中</a:t>
            </a:r>
            <a:endParaRPr lang="zh-CN" altLang="en-US" sz="1600" dirty="0">
              <a:latin typeface="微软雅黑" panose="020B0503020204020204" pitchFamily="34" charset="-122"/>
              <a:ea typeface="微软雅黑" panose="020B0503020204020204" pitchFamily="34" charset="-122"/>
            </a:endParaRPr>
          </a:p>
        </p:txBody>
      </p:sp>
      <p:sp>
        <p:nvSpPr>
          <p:cNvPr id="25" name="标题 2"/>
          <p:cNvSpPr txBox="1"/>
          <p:nvPr/>
        </p:nvSpPr>
        <p:spPr>
          <a:xfrm>
            <a:off x="912185" y="74535"/>
            <a:ext cx="5158441" cy="901791"/>
          </a:xfrm>
          <a:prstGeom prst="rect">
            <a:avLst/>
          </a:prstGeom>
        </p:spPr>
        <p:txBody>
          <a:bodyPr vert="horz" lIns="99649" tIns="49825" rIns="99649" bIns="49825" rtlCol="0" anchor="ctr">
            <a:noAutofit/>
          </a:bodyPr>
          <a:lstStyle>
            <a:lvl1pPr algn="l" defTabSz="953770" rtl="0" eaLnBrk="0" fontAlgn="base" hangingPunct="0">
              <a:spcBef>
                <a:spcPct val="0"/>
              </a:spcBef>
              <a:spcAft>
                <a:spcPct val="0"/>
              </a:spcAft>
              <a:defRPr kumimoji="1" lang="zh-CN" altLang="en-US" sz="3300" b="1" kern="1200">
                <a:solidFill>
                  <a:schemeClr val="tx1"/>
                </a:solidFill>
                <a:latin typeface="+mj-ea"/>
                <a:ea typeface="+mj-ea"/>
                <a:cs typeface="+mj-cs"/>
              </a:defRPr>
            </a:lvl1pPr>
            <a:lvl2pPr algn="l" defTabSz="953770" rtl="0" eaLnBrk="0" fontAlgn="base" hangingPunct="0">
              <a:spcBef>
                <a:spcPct val="0"/>
              </a:spcBef>
              <a:spcAft>
                <a:spcPct val="0"/>
              </a:spcAft>
              <a:defRPr kumimoji="1" sz="4000" b="1">
                <a:solidFill>
                  <a:schemeClr val="tx1"/>
                </a:solidFill>
                <a:latin typeface="微软雅黑" panose="020B0503020204020204" pitchFamily="34" charset="-122"/>
                <a:ea typeface="微软雅黑" panose="020B0503020204020204" pitchFamily="34" charset="-122"/>
              </a:defRPr>
            </a:lvl2pPr>
            <a:lvl3pPr algn="l" defTabSz="953770" rtl="0" eaLnBrk="0" fontAlgn="base" hangingPunct="0">
              <a:spcBef>
                <a:spcPct val="0"/>
              </a:spcBef>
              <a:spcAft>
                <a:spcPct val="0"/>
              </a:spcAft>
              <a:defRPr kumimoji="1" sz="4000" b="1">
                <a:solidFill>
                  <a:schemeClr val="tx1"/>
                </a:solidFill>
                <a:latin typeface="微软雅黑" panose="020B0503020204020204" pitchFamily="34" charset="-122"/>
                <a:ea typeface="微软雅黑" panose="020B0503020204020204" pitchFamily="34" charset="-122"/>
              </a:defRPr>
            </a:lvl3pPr>
            <a:lvl4pPr algn="l" defTabSz="953770" rtl="0" eaLnBrk="0" fontAlgn="base" hangingPunct="0">
              <a:spcBef>
                <a:spcPct val="0"/>
              </a:spcBef>
              <a:spcAft>
                <a:spcPct val="0"/>
              </a:spcAft>
              <a:defRPr kumimoji="1" sz="4000" b="1">
                <a:solidFill>
                  <a:schemeClr val="tx1"/>
                </a:solidFill>
                <a:latin typeface="微软雅黑" panose="020B0503020204020204" pitchFamily="34" charset="-122"/>
                <a:ea typeface="微软雅黑" panose="020B0503020204020204" pitchFamily="34" charset="-122"/>
              </a:defRPr>
            </a:lvl4pPr>
            <a:lvl5pPr algn="l" defTabSz="953770" rtl="0" eaLnBrk="0" fontAlgn="base" hangingPunct="0">
              <a:spcBef>
                <a:spcPct val="0"/>
              </a:spcBef>
              <a:spcAft>
                <a:spcPct val="0"/>
              </a:spcAft>
              <a:defRPr kumimoji="1" sz="4000" b="1">
                <a:solidFill>
                  <a:schemeClr val="tx1"/>
                </a:solidFill>
                <a:latin typeface="微软雅黑" panose="020B0503020204020204" pitchFamily="34" charset="-122"/>
                <a:ea typeface="微软雅黑" panose="020B0503020204020204" pitchFamily="34" charset="-122"/>
              </a:defRPr>
            </a:lvl5pPr>
            <a:lvl6pPr marL="457200" algn="ctr" defTabSz="955040" rtl="0" eaLnBrk="1" fontAlgn="base" hangingPunct="1">
              <a:spcBef>
                <a:spcPct val="0"/>
              </a:spcBef>
              <a:spcAft>
                <a:spcPct val="0"/>
              </a:spcAft>
              <a:defRPr kumimoji="1" sz="4200">
                <a:solidFill>
                  <a:schemeClr val="bg1"/>
                </a:solidFill>
                <a:latin typeface="Times New Roman" panose="02020603050405020304" pitchFamily="18" charset="0"/>
                <a:ea typeface="方正大黑简体" pitchFamily="2" charset="-122"/>
              </a:defRPr>
            </a:lvl6pPr>
            <a:lvl7pPr marL="914400" algn="ctr" defTabSz="955040" rtl="0" eaLnBrk="1" fontAlgn="base" hangingPunct="1">
              <a:spcBef>
                <a:spcPct val="0"/>
              </a:spcBef>
              <a:spcAft>
                <a:spcPct val="0"/>
              </a:spcAft>
              <a:defRPr kumimoji="1" sz="4200">
                <a:solidFill>
                  <a:schemeClr val="bg1"/>
                </a:solidFill>
                <a:latin typeface="Times New Roman" panose="02020603050405020304" pitchFamily="18" charset="0"/>
                <a:ea typeface="方正大黑简体" pitchFamily="2" charset="-122"/>
              </a:defRPr>
            </a:lvl7pPr>
            <a:lvl8pPr marL="1371600" algn="ctr" defTabSz="955040" rtl="0" eaLnBrk="1" fontAlgn="base" hangingPunct="1">
              <a:spcBef>
                <a:spcPct val="0"/>
              </a:spcBef>
              <a:spcAft>
                <a:spcPct val="0"/>
              </a:spcAft>
              <a:defRPr kumimoji="1" sz="4200">
                <a:solidFill>
                  <a:schemeClr val="bg1"/>
                </a:solidFill>
                <a:latin typeface="Times New Roman" panose="02020603050405020304" pitchFamily="18" charset="0"/>
                <a:ea typeface="方正大黑简体" pitchFamily="2" charset="-122"/>
              </a:defRPr>
            </a:lvl8pPr>
            <a:lvl9pPr marL="1828800" algn="ctr" defTabSz="955040" rtl="0" eaLnBrk="1" fontAlgn="base" hangingPunct="1">
              <a:spcBef>
                <a:spcPct val="0"/>
              </a:spcBef>
              <a:spcAft>
                <a:spcPct val="0"/>
              </a:spcAft>
              <a:defRPr kumimoji="1" sz="4200">
                <a:solidFill>
                  <a:schemeClr val="bg1"/>
                </a:solidFill>
                <a:latin typeface="Times New Roman" panose="02020603050405020304" pitchFamily="18" charset="0"/>
                <a:ea typeface="方正大黑简体" pitchFamily="2" charset="-122"/>
              </a:defRPr>
            </a:lvl9pPr>
          </a:lstStyle>
          <a:p>
            <a:r>
              <a:rPr lang="zh-CN" altLang="en-US" sz="2400" dirty="0">
                <a:solidFill>
                  <a:srgbClr val="0C4BA1"/>
                </a:solidFill>
                <a:latin typeface="+mn-lt"/>
                <a:ea typeface="+mn-ea"/>
                <a:cs typeface="+mn-ea"/>
              </a:rPr>
              <a:t>科大讯飞：服务全国</a:t>
            </a:r>
            <a:endParaRPr lang="zh-CN" altLang="en-US" sz="2400" dirty="0">
              <a:solidFill>
                <a:srgbClr val="0C4BA1"/>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4400" y="3574415"/>
            <a:ext cx="5644515" cy="1077218"/>
          </a:xfrm>
          <a:prstGeom prst="rect">
            <a:avLst/>
          </a:prstGeom>
          <a:noFill/>
        </p:spPr>
        <p:txBody>
          <a:bodyPr wrap="square" rtlCol="0">
            <a:spAutoFit/>
          </a:bodyPr>
          <a:lstStyle/>
          <a:p>
            <a:endParaRPr lang="en-US" altLang="zh-CN" sz="3200" dirty="0">
              <a:latin typeface="微软雅黑" panose="020B0503020204020204" pitchFamily="34" charset="-122"/>
              <a:ea typeface="微软雅黑" panose="020B0503020204020204" pitchFamily="34" charset="-122"/>
            </a:endParaRPr>
          </a:p>
          <a:p>
            <a:r>
              <a:rPr lang="zh-CN" altLang="en-US" sz="3200" b="1" dirty="0">
                <a:solidFill>
                  <a:srgbClr val="FF0000"/>
                </a:solidFill>
                <a:latin typeface="微软雅黑" panose="020B0503020204020204" pitchFamily="34" charset="-122"/>
                <a:ea typeface="微软雅黑" panose="020B0503020204020204" pitchFamily="34" charset="-122"/>
              </a:rPr>
              <a:t>  为校园智慧教育添砖加瓦！</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7" name="半闭框 6"/>
          <p:cNvSpPr/>
          <p:nvPr/>
        </p:nvSpPr>
        <p:spPr>
          <a:xfrm>
            <a:off x="2447276" y="1893029"/>
            <a:ext cx="575989" cy="575989"/>
          </a:xfrm>
          <a:prstGeom prst="halfFrame">
            <a:avLst>
              <a:gd name="adj1" fmla="val 8138"/>
              <a:gd name="adj2" fmla="val 5618"/>
            </a:avLst>
          </a:prstGeom>
          <a:solidFill>
            <a:srgbClr val="34C05D"/>
          </a:solidFill>
          <a:ln>
            <a:solidFill>
              <a:srgbClr val="34C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 name="半闭框 7"/>
          <p:cNvSpPr/>
          <p:nvPr/>
        </p:nvSpPr>
        <p:spPr>
          <a:xfrm rot="10800000">
            <a:off x="9380056" y="4255438"/>
            <a:ext cx="575989" cy="575989"/>
          </a:xfrm>
          <a:prstGeom prst="halfFrame">
            <a:avLst>
              <a:gd name="adj1" fmla="val 8138"/>
              <a:gd name="adj2" fmla="val 5618"/>
            </a:avLst>
          </a:prstGeom>
          <a:solidFill>
            <a:srgbClr val="34C05D"/>
          </a:solidFill>
          <a:ln>
            <a:solidFill>
              <a:srgbClr val="34C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 name="半闭框 8"/>
          <p:cNvSpPr/>
          <p:nvPr/>
        </p:nvSpPr>
        <p:spPr>
          <a:xfrm rot="16200000">
            <a:off x="2444788" y="4257929"/>
            <a:ext cx="575989" cy="571006"/>
          </a:xfrm>
          <a:prstGeom prst="halfFrame">
            <a:avLst>
              <a:gd name="adj1" fmla="val 3231"/>
              <a:gd name="adj2" fmla="val 3808"/>
            </a:avLst>
          </a:prstGeom>
          <a:solidFill>
            <a:srgbClr val="34C05D"/>
          </a:solidFill>
          <a:ln>
            <a:solidFill>
              <a:srgbClr val="34C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半闭框 9"/>
          <p:cNvSpPr/>
          <p:nvPr/>
        </p:nvSpPr>
        <p:spPr>
          <a:xfrm rot="5400000">
            <a:off x="9360903" y="1911835"/>
            <a:ext cx="575989" cy="571006"/>
          </a:xfrm>
          <a:prstGeom prst="halfFrame">
            <a:avLst>
              <a:gd name="adj1" fmla="val 3231"/>
              <a:gd name="adj2" fmla="val 3808"/>
            </a:avLst>
          </a:prstGeom>
          <a:solidFill>
            <a:srgbClr val="34C05D"/>
          </a:solidFill>
          <a:ln>
            <a:solidFill>
              <a:srgbClr val="34C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01735" y="2459988"/>
            <a:ext cx="1772816" cy="1772816"/>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946" y="3111002"/>
            <a:ext cx="1598949" cy="470788"/>
          </a:xfrm>
          <a:prstGeom prst="rect">
            <a:avLst/>
          </a:prstGeom>
        </p:spPr>
      </p:pic>
      <p:sp>
        <p:nvSpPr>
          <p:cNvPr id="100" name="文本框 99"/>
          <p:cNvSpPr txBox="1"/>
          <p:nvPr/>
        </p:nvSpPr>
        <p:spPr>
          <a:xfrm>
            <a:off x="3217545" y="1909445"/>
            <a:ext cx="5643880" cy="583565"/>
          </a:xfrm>
          <a:prstGeom prst="rect">
            <a:avLst/>
          </a:prstGeom>
          <a:noFill/>
          <a:ln w="9525">
            <a:noFill/>
          </a:ln>
        </p:spPr>
        <p:txBody>
          <a:bodyPr wrap="square">
            <a:spAutoFit/>
          </a:bodyPr>
          <a:lstStyle/>
          <a:p>
            <a:pPr indent="0"/>
            <a:r>
              <a:rPr lang="en-US" altLang="zh-CN" sz="3200" b="1" dirty="0">
                <a:solidFill>
                  <a:srgbClr val="FF0000"/>
                </a:solidFill>
                <a:latin typeface="微软雅黑" panose="020B0503020204020204" pitchFamily="34" charset="-122"/>
                <a:ea typeface="微软雅黑" panose="020B0503020204020204" pitchFamily="34" charset="-122"/>
              </a:rPr>
              <a:t> </a:t>
            </a:r>
            <a:r>
              <a:rPr lang="zh-CN" altLang="en-US" sz="3200" b="1" dirty="0">
                <a:solidFill>
                  <a:srgbClr val="00B0F0"/>
                </a:solidFill>
                <a:latin typeface="微软雅黑" panose="020B0503020204020204" pitchFamily="34" charset="-122"/>
                <a:ea typeface="微软雅黑" panose="020B0503020204020204" pitchFamily="34" charset="-122"/>
              </a:rPr>
              <a:t>助力因材施教，成就家庭梦想</a:t>
            </a:r>
            <a:endParaRPr lang="zh-CN" altLang="en-US" sz="3200" b="1"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40000" contrast="-20000"/>
                    </a14:imgEffect>
                    <a14:imgEffect>
                      <a14:saturation sat="66000"/>
                    </a14:imgEffect>
                    <a14:imgEffect>
                      <a14:sharpenSoften amount="-25000"/>
                    </a14:imgEffect>
                  </a14:imgLayer>
                </a14:imgProps>
              </a:ext>
            </a:extLst>
          </a:blip>
          <a:stretch>
            <a:fillRect/>
          </a:stretch>
        </p:blipFill>
        <p:spPr>
          <a:xfrm>
            <a:off x="-6808" y="61880"/>
            <a:ext cx="5990897" cy="3934024"/>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Effect>
                      <a14:colorTemperature colorTemp="11200"/>
                    </a14:imgEffect>
                  </a14:imgLayer>
                </a14:imgProps>
              </a:ext>
              <a:ext uri="{28A0092B-C50C-407E-A947-70E740481C1C}">
                <a14:useLocalDpi xmlns:a14="http://schemas.microsoft.com/office/drawing/2010/main" val="0"/>
              </a:ext>
            </a:extLst>
          </a:blip>
          <a:srcRect l="4000"/>
          <a:stretch>
            <a:fillRect/>
          </a:stretch>
        </p:blipFill>
        <p:spPr>
          <a:xfrm>
            <a:off x="5984089" y="1354833"/>
            <a:ext cx="6201103" cy="4292875"/>
          </a:xfrm>
          <a:prstGeom prst="rect">
            <a:avLst/>
          </a:prstGeom>
          <a:effectLst>
            <a:outerShdw blurRad="50800" dist="38100" dir="2700000" algn="tl" rotWithShape="0">
              <a:prstClr val="black">
                <a:alpha val="40000"/>
              </a:prstClr>
            </a:outerShdw>
          </a:effectLst>
        </p:spPr>
      </p:pic>
      <p:pic>
        <p:nvPicPr>
          <p:cNvPr id="6" name="图片 5"/>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t="10810"/>
          <a:stretch>
            <a:fillRect/>
          </a:stretch>
        </p:blipFill>
        <p:spPr>
          <a:xfrm>
            <a:off x="0" y="3137338"/>
            <a:ext cx="5990897" cy="3771837"/>
          </a:xfrm>
          <a:prstGeom prst="rect">
            <a:avLst/>
          </a:prstGeom>
          <a:effectLst>
            <a:outerShdw blurRad="50800" dist="38100" dir="2700000" algn="tl" rotWithShape="0">
              <a:prstClr val="black">
                <a:alpha val="40000"/>
              </a:prstClr>
            </a:outerShdw>
          </a:effectLst>
        </p:spPr>
      </p:pic>
      <p:sp>
        <p:nvSpPr>
          <p:cNvPr id="7" name="六边形 6"/>
          <p:cNvSpPr/>
          <p:nvPr/>
        </p:nvSpPr>
        <p:spPr>
          <a:xfrm>
            <a:off x="0" y="2244816"/>
            <a:ext cx="1817663" cy="598008"/>
          </a:xfrm>
          <a:prstGeom prst="hexagon">
            <a:avLst/>
          </a:prstGeom>
          <a:solidFill>
            <a:srgbClr val="F6F6F6"/>
          </a:solidFill>
          <a:ln w="34925">
            <a:solidFill>
              <a:srgbClr val="309A9A"/>
            </a:solidFill>
          </a:ln>
        </p:spPr>
        <p:style>
          <a:lnRef idx="2">
            <a:schemeClr val="accent1">
              <a:shade val="50000"/>
            </a:schemeClr>
          </a:lnRef>
          <a:fillRef idx="1">
            <a:schemeClr val="accent1"/>
          </a:fillRef>
          <a:effectRef idx="0">
            <a:schemeClr val="accent1"/>
          </a:effectRef>
          <a:fontRef idx="minor">
            <a:schemeClr val="lt1"/>
          </a:fontRef>
        </p:style>
        <p:txBody>
          <a:bodyPr lIns="91407" tIns="45703" rIns="91407" bIns="45703" rtlCol="0" anchor="ctr"/>
          <a:lstStyle/>
          <a:p>
            <a:pPr algn="ctr"/>
            <a:r>
              <a:rPr lang="zh-CN" altLang="en-US" sz="1500" i="1" dirty="0">
                <a:solidFill>
                  <a:srgbClr val="878787"/>
                </a:solidFill>
                <a:latin typeface="微软雅黑" panose="020B0503020204020204" pitchFamily="34" charset="-122"/>
                <a:ea typeface="微软雅黑" panose="020B0503020204020204" pitchFamily="34" charset="-122"/>
              </a:rPr>
              <a:t>课后作业</a:t>
            </a:r>
            <a:endParaRPr lang="en-US" altLang="zh-CN" sz="1500" i="1" dirty="0">
              <a:solidFill>
                <a:srgbClr val="878787"/>
              </a:solidFill>
              <a:latin typeface="微软雅黑" panose="020B0503020204020204" pitchFamily="34" charset="-122"/>
              <a:ea typeface="微软雅黑" panose="020B0503020204020204" pitchFamily="34" charset="-122"/>
            </a:endParaRPr>
          </a:p>
          <a:p>
            <a:pPr algn="ctr"/>
            <a:r>
              <a:rPr lang="en-US" altLang="zh-CN" sz="1500" i="1" dirty="0">
                <a:solidFill>
                  <a:srgbClr val="F58B11"/>
                </a:solidFill>
                <a:latin typeface="微软雅黑" panose="020B0503020204020204" pitchFamily="34" charset="-122"/>
                <a:ea typeface="微软雅黑" panose="020B0503020204020204" pitchFamily="34" charset="-122"/>
              </a:rPr>
              <a:t>1200000</a:t>
            </a:r>
            <a:r>
              <a:rPr lang="zh-CN" altLang="en-US" sz="1500" i="1" dirty="0">
                <a:solidFill>
                  <a:srgbClr val="F58B11"/>
                </a:solidFill>
                <a:latin typeface="微软雅黑" panose="020B0503020204020204" pitchFamily="34" charset="-122"/>
                <a:ea typeface="微软雅黑" panose="020B0503020204020204" pitchFamily="34" charset="-122"/>
              </a:rPr>
              <a:t>份</a:t>
            </a:r>
            <a:endParaRPr lang="zh-CN" altLang="en-US" sz="1500" i="1" dirty="0">
              <a:solidFill>
                <a:srgbClr val="F58B11"/>
              </a:solidFill>
              <a:latin typeface="微软雅黑" panose="020B0503020204020204" pitchFamily="34" charset="-122"/>
              <a:ea typeface="微软雅黑" panose="020B0503020204020204" pitchFamily="34" charset="-122"/>
            </a:endParaRPr>
          </a:p>
        </p:txBody>
      </p:sp>
      <p:sp>
        <p:nvSpPr>
          <p:cNvPr id="8" name="六边形 7"/>
          <p:cNvSpPr/>
          <p:nvPr/>
        </p:nvSpPr>
        <p:spPr>
          <a:xfrm>
            <a:off x="4372821" y="4418649"/>
            <a:ext cx="1618076" cy="598008"/>
          </a:xfrm>
          <a:prstGeom prst="hexagon">
            <a:avLst/>
          </a:prstGeom>
          <a:solidFill>
            <a:srgbClr val="F6F6F6"/>
          </a:solidFill>
          <a:ln w="34925">
            <a:solidFill>
              <a:srgbClr val="309A9A"/>
            </a:solidFill>
          </a:ln>
        </p:spPr>
        <p:style>
          <a:lnRef idx="2">
            <a:schemeClr val="accent1">
              <a:shade val="50000"/>
            </a:schemeClr>
          </a:lnRef>
          <a:fillRef idx="1">
            <a:schemeClr val="accent1"/>
          </a:fillRef>
          <a:effectRef idx="0">
            <a:schemeClr val="accent1"/>
          </a:effectRef>
          <a:fontRef idx="minor">
            <a:schemeClr val="lt1"/>
          </a:fontRef>
        </p:style>
        <p:txBody>
          <a:bodyPr lIns="91407" tIns="45703" rIns="91407" bIns="45703" rtlCol="0" anchor="ctr"/>
          <a:lstStyle/>
          <a:p>
            <a:pPr algn="ctr"/>
            <a:r>
              <a:rPr lang="zh-CN" altLang="en-US" sz="1500" i="1" dirty="0">
                <a:solidFill>
                  <a:srgbClr val="878787"/>
                </a:solidFill>
                <a:latin typeface="微软雅黑" panose="020B0503020204020204" pitchFamily="34" charset="-122"/>
                <a:ea typeface="微软雅黑" panose="020B0503020204020204" pitchFamily="34" charset="-122"/>
              </a:rPr>
              <a:t>周测试卷</a:t>
            </a:r>
            <a:endParaRPr lang="en-US" altLang="zh-CN" sz="1500" i="1" dirty="0">
              <a:solidFill>
                <a:srgbClr val="878787"/>
              </a:solidFill>
              <a:latin typeface="微软雅黑" panose="020B0503020204020204" pitchFamily="34" charset="-122"/>
              <a:ea typeface="微软雅黑" panose="020B0503020204020204" pitchFamily="34" charset="-122"/>
            </a:endParaRPr>
          </a:p>
          <a:p>
            <a:pPr algn="ctr"/>
            <a:r>
              <a:rPr lang="en-US" altLang="zh-CN" sz="1500" i="1" dirty="0">
                <a:solidFill>
                  <a:srgbClr val="F58B11"/>
                </a:solidFill>
                <a:latin typeface="微软雅黑" panose="020B0503020204020204" pitchFamily="34" charset="-122"/>
                <a:ea typeface="微软雅黑" panose="020B0503020204020204" pitchFamily="34" charset="-122"/>
              </a:rPr>
              <a:t>150000</a:t>
            </a:r>
            <a:r>
              <a:rPr lang="zh-CN" altLang="en-US" sz="1500" i="1" dirty="0">
                <a:solidFill>
                  <a:srgbClr val="F58B11"/>
                </a:solidFill>
                <a:latin typeface="微软雅黑" panose="020B0503020204020204" pitchFamily="34" charset="-122"/>
                <a:ea typeface="微软雅黑" panose="020B0503020204020204" pitchFamily="34" charset="-122"/>
              </a:rPr>
              <a:t>份</a:t>
            </a:r>
            <a:endParaRPr lang="zh-CN" altLang="en-US" sz="1500" i="1" dirty="0">
              <a:solidFill>
                <a:srgbClr val="F58B11"/>
              </a:solidFill>
              <a:latin typeface="微软雅黑" panose="020B0503020204020204" pitchFamily="34" charset="-122"/>
              <a:ea typeface="微软雅黑" panose="020B0503020204020204" pitchFamily="34" charset="-122"/>
            </a:endParaRPr>
          </a:p>
        </p:txBody>
      </p:sp>
      <p:sp>
        <p:nvSpPr>
          <p:cNvPr id="9" name="六边形 8"/>
          <p:cNvSpPr/>
          <p:nvPr/>
        </p:nvSpPr>
        <p:spPr>
          <a:xfrm>
            <a:off x="8583064" y="2244816"/>
            <a:ext cx="2540583" cy="598008"/>
          </a:xfrm>
          <a:prstGeom prst="hexagon">
            <a:avLst/>
          </a:prstGeom>
          <a:solidFill>
            <a:srgbClr val="F6F6F6"/>
          </a:solidFill>
          <a:ln w="34925">
            <a:solidFill>
              <a:srgbClr val="309A9A"/>
            </a:solidFill>
          </a:ln>
        </p:spPr>
        <p:style>
          <a:lnRef idx="2">
            <a:schemeClr val="accent1">
              <a:shade val="50000"/>
            </a:schemeClr>
          </a:lnRef>
          <a:fillRef idx="1">
            <a:schemeClr val="accent1"/>
          </a:fillRef>
          <a:effectRef idx="0">
            <a:schemeClr val="accent1"/>
          </a:effectRef>
          <a:fontRef idx="minor">
            <a:schemeClr val="lt1"/>
          </a:fontRef>
        </p:style>
        <p:txBody>
          <a:bodyPr lIns="91407" tIns="45703" rIns="91407" bIns="45703" rtlCol="0" anchor="ctr"/>
          <a:lstStyle/>
          <a:p>
            <a:pPr algn="ctr"/>
            <a:r>
              <a:rPr lang="zh-CN" altLang="en-US" sz="1500" i="1" dirty="0">
                <a:solidFill>
                  <a:srgbClr val="878787"/>
                </a:solidFill>
                <a:latin typeface="微软雅黑" panose="020B0503020204020204" pitchFamily="34" charset="-122"/>
                <a:ea typeface="微软雅黑" panose="020B0503020204020204" pitchFamily="34" charset="-122"/>
              </a:rPr>
              <a:t>月考、期中、期末</a:t>
            </a:r>
            <a:endParaRPr lang="en-US" altLang="zh-CN" sz="1500" i="1" dirty="0">
              <a:solidFill>
                <a:srgbClr val="878787"/>
              </a:solidFill>
              <a:latin typeface="微软雅黑" panose="020B0503020204020204" pitchFamily="34" charset="-122"/>
              <a:ea typeface="微软雅黑" panose="020B0503020204020204" pitchFamily="34" charset="-122"/>
            </a:endParaRPr>
          </a:p>
          <a:p>
            <a:pPr algn="ctr"/>
            <a:r>
              <a:rPr lang="en-US" altLang="zh-CN" sz="1500" i="1" dirty="0">
                <a:solidFill>
                  <a:srgbClr val="F58B11"/>
                </a:solidFill>
                <a:latin typeface="微软雅黑" panose="020B0503020204020204" pitchFamily="34" charset="-122"/>
                <a:ea typeface="微软雅黑" panose="020B0503020204020204" pitchFamily="34" charset="-122"/>
              </a:rPr>
              <a:t>1500000</a:t>
            </a:r>
            <a:r>
              <a:rPr lang="zh-CN" altLang="en-US" sz="1500" i="1" dirty="0">
                <a:solidFill>
                  <a:srgbClr val="F58B11"/>
                </a:solidFill>
                <a:latin typeface="微软雅黑" panose="020B0503020204020204" pitchFamily="34" charset="-122"/>
                <a:ea typeface="微软雅黑" panose="020B0503020204020204" pitchFamily="34" charset="-122"/>
              </a:rPr>
              <a:t>道题</a:t>
            </a:r>
            <a:endParaRPr lang="zh-CN" altLang="en-US" sz="1500" i="1" dirty="0">
              <a:solidFill>
                <a:srgbClr val="F58B11"/>
              </a:solidFill>
              <a:latin typeface="微软雅黑" panose="020B0503020204020204" pitchFamily="34" charset="-122"/>
              <a:ea typeface="微软雅黑" panose="020B0503020204020204" pitchFamily="34" charset="-122"/>
            </a:endParaRPr>
          </a:p>
        </p:txBody>
      </p:sp>
      <p:sp>
        <p:nvSpPr>
          <p:cNvPr id="10" name="矩形 9"/>
          <p:cNvSpPr/>
          <p:nvPr/>
        </p:nvSpPr>
        <p:spPr>
          <a:xfrm>
            <a:off x="5984089" y="214614"/>
            <a:ext cx="6201103" cy="923330"/>
          </a:xfrm>
          <a:prstGeom prst="rect">
            <a:avLst/>
          </a:prstGeom>
        </p:spPr>
        <p:txBody>
          <a:bodyPr wrap="squar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典型</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1500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人的高中，</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个学科，一学期下来</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海量数据无法存储和分析，丧失了大量的教与学分析价值</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1888" y="260648"/>
            <a:ext cx="2877014" cy="369332"/>
          </a:xfrm>
          <a:prstGeom prst="rect">
            <a:avLst/>
          </a:prstGeom>
          <a:noFill/>
        </p:spPr>
        <p:txBody>
          <a:bodyPr wrap="square" rtlCol="0">
            <a:spAutoFit/>
          </a:bodyPr>
          <a:lstStyle/>
          <a:p>
            <a:r>
              <a:rPr lang="zh-CN" altLang="en-US" b="1" dirty="0"/>
              <a:t>常州某校真实数据</a:t>
            </a:r>
            <a:endParaRPr lang="zh-CN" altLang="en-US" b="1" dirty="0"/>
          </a:p>
        </p:txBody>
      </p:sp>
      <p:pic>
        <p:nvPicPr>
          <p:cNvPr id="5" name="图片 4"/>
          <p:cNvPicPr>
            <a:picLocks noChangeAspect="1"/>
          </p:cNvPicPr>
          <p:nvPr/>
        </p:nvPicPr>
        <p:blipFill>
          <a:blip r:embed="rId1"/>
          <a:stretch>
            <a:fillRect/>
          </a:stretch>
        </p:blipFill>
        <p:spPr>
          <a:xfrm>
            <a:off x="481888" y="806649"/>
            <a:ext cx="11306175" cy="59150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0">
          <a:gsLst>
            <a:gs pos="0">
              <a:schemeClr val="accent1">
                <a:lumMod val="5000"/>
                <a:lumOff val="95000"/>
              </a:schemeClr>
            </a:gs>
            <a:gs pos="95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277287"/>
            <a:ext cx="6105517" cy="4071662"/>
          </a:xfrm>
          <a:prstGeom prst="rect">
            <a:avLst/>
          </a:prstGeom>
        </p:spPr>
      </p:pic>
      <p:sp>
        <p:nvSpPr>
          <p:cNvPr id="2" name="椭圆 1"/>
          <p:cNvSpPr/>
          <p:nvPr/>
        </p:nvSpPr>
        <p:spPr>
          <a:xfrm>
            <a:off x="2122911" y="2019098"/>
            <a:ext cx="1623637" cy="170245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dirty="0"/>
              <a:t>手机、</a:t>
            </a:r>
            <a:r>
              <a:rPr kumimoji="1" lang="en-US" altLang="zh-CN" dirty="0"/>
              <a:t>PAD</a:t>
            </a:r>
            <a:r>
              <a:rPr kumimoji="1" lang="zh-CN" altLang="en-US" dirty="0"/>
              <a:t>随时随地阅卷</a:t>
            </a:r>
            <a:endParaRPr kumimoji="1" lang="zh-CN" altLang="en-US" dirty="0"/>
          </a:p>
        </p:txBody>
      </p:sp>
      <p:sp>
        <p:nvSpPr>
          <p:cNvPr id="3" name="矩形 2"/>
          <p:cNvSpPr/>
          <p:nvPr/>
        </p:nvSpPr>
        <p:spPr>
          <a:xfrm>
            <a:off x="157634" y="504878"/>
            <a:ext cx="1623637" cy="772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t>网阅</a:t>
            </a:r>
            <a:endParaRPr kumimoji="1" lang="zh-CN" altLang="en-US" sz="2800"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7406" y="1272294"/>
            <a:ext cx="2884714" cy="4081648"/>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517" y="1277287"/>
            <a:ext cx="2895421" cy="4086280"/>
          </a:xfrm>
          <a:prstGeom prst="rect">
            <a:avLst/>
          </a:prstGeom>
        </p:spPr>
      </p:pic>
      <p:sp>
        <p:nvSpPr>
          <p:cNvPr id="10" name="椭圆 9"/>
          <p:cNvSpPr/>
          <p:nvPr/>
        </p:nvSpPr>
        <p:spPr>
          <a:xfrm>
            <a:off x="8348265" y="2239416"/>
            <a:ext cx="1623637" cy="170245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t>批改留痕</a:t>
            </a:r>
            <a:endParaRPr kumimoji="1" lang="zh-CN" altLang="en-US" sz="2800" b="1" dirty="0"/>
          </a:p>
        </p:txBody>
      </p:sp>
      <p:sp>
        <p:nvSpPr>
          <p:cNvPr id="11" name="矩形 10"/>
          <p:cNvSpPr/>
          <p:nvPr/>
        </p:nvSpPr>
        <p:spPr>
          <a:xfrm>
            <a:off x="10566775" y="504878"/>
            <a:ext cx="1623637" cy="772409"/>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t>手阅</a:t>
            </a:r>
            <a:endParaRPr kumimoji="1" lang="zh-CN" altLang="en-US" sz="2800" b="1" dirty="0"/>
          </a:p>
        </p:txBody>
      </p:sp>
      <p:grpSp>
        <p:nvGrpSpPr>
          <p:cNvPr id="19" name="组 18"/>
          <p:cNvGrpSpPr/>
          <p:nvPr/>
        </p:nvGrpSpPr>
        <p:grpSpPr>
          <a:xfrm>
            <a:off x="157634" y="5642917"/>
            <a:ext cx="5175866" cy="956883"/>
            <a:chOff x="717615" y="5491088"/>
            <a:chExt cx="5176540" cy="957008"/>
          </a:xfrm>
        </p:grpSpPr>
        <p:sp>
          <p:nvSpPr>
            <p:cNvPr id="12" name="椭圆 11"/>
            <p:cNvSpPr/>
            <p:nvPr/>
          </p:nvSpPr>
          <p:spPr>
            <a:xfrm>
              <a:off x="717615" y="5491088"/>
              <a:ext cx="1063888" cy="957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扫描</a:t>
              </a:r>
              <a:endParaRPr kumimoji="1" lang="zh-CN" altLang="en-US" dirty="0"/>
            </a:p>
          </p:txBody>
        </p:sp>
        <p:sp>
          <p:nvSpPr>
            <p:cNvPr id="13" name="椭圆 12"/>
            <p:cNvSpPr/>
            <p:nvPr/>
          </p:nvSpPr>
          <p:spPr>
            <a:xfrm>
              <a:off x="2821238" y="5491088"/>
              <a:ext cx="1063888" cy="957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阅卷</a:t>
              </a:r>
              <a:endParaRPr kumimoji="1" lang="zh-CN" altLang="en-US" dirty="0"/>
            </a:p>
          </p:txBody>
        </p:sp>
        <p:sp>
          <p:nvSpPr>
            <p:cNvPr id="14" name="椭圆 13"/>
            <p:cNvSpPr/>
            <p:nvPr/>
          </p:nvSpPr>
          <p:spPr>
            <a:xfrm>
              <a:off x="4830267" y="5491088"/>
              <a:ext cx="1063888" cy="957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数据分析</a:t>
              </a:r>
              <a:endParaRPr kumimoji="1" lang="zh-CN" altLang="en-US" dirty="0"/>
            </a:p>
          </p:txBody>
        </p:sp>
        <p:cxnSp>
          <p:nvCxnSpPr>
            <p:cNvPr id="16" name="直线箭头连接符 15"/>
            <p:cNvCxnSpPr/>
            <p:nvPr/>
          </p:nvCxnSpPr>
          <p:spPr>
            <a:xfrm>
              <a:off x="1923393" y="5948287"/>
              <a:ext cx="759755"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p:cNvCxnSpPr/>
            <p:nvPr/>
          </p:nvCxnSpPr>
          <p:spPr>
            <a:xfrm>
              <a:off x="4070512" y="5931953"/>
              <a:ext cx="759755"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组 20"/>
          <p:cNvGrpSpPr/>
          <p:nvPr/>
        </p:nvGrpSpPr>
        <p:grpSpPr>
          <a:xfrm>
            <a:off x="6278518" y="5642917"/>
            <a:ext cx="5175866" cy="956883"/>
            <a:chOff x="717615" y="5491088"/>
            <a:chExt cx="5176540" cy="957008"/>
          </a:xfrm>
          <a:solidFill>
            <a:srgbClr val="FF6600"/>
          </a:solidFill>
        </p:grpSpPr>
        <p:sp>
          <p:nvSpPr>
            <p:cNvPr id="22" name="椭圆 21"/>
            <p:cNvSpPr/>
            <p:nvPr/>
          </p:nvSpPr>
          <p:spPr>
            <a:xfrm>
              <a:off x="717615" y="5491088"/>
              <a:ext cx="1063888" cy="957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纸笔阅卷</a:t>
              </a:r>
              <a:endParaRPr kumimoji="1" lang="zh-CN" altLang="en-US" dirty="0"/>
            </a:p>
          </p:txBody>
        </p:sp>
        <p:sp>
          <p:nvSpPr>
            <p:cNvPr id="23" name="椭圆 22"/>
            <p:cNvSpPr/>
            <p:nvPr/>
          </p:nvSpPr>
          <p:spPr>
            <a:xfrm>
              <a:off x="2821238" y="5491088"/>
              <a:ext cx="1063888" cy="957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扫描</a:t>
              </a:r>
              <a:endParaRPr kumimoji="1" lang="zh-CN" altLang="en-US" dirty="0"/>
            </a:p>
          </p:txBody>
        </p:sp>
        <p:sp>
          <p:nvSpPr>
            <p:cNvPr id="24" name="椭圆 23"/>
            <p:cNvSpPr/>
            <p:nvPr/>
          </p:nvSpPr>
          <p:spPr>
            <a:xfrm>
              <a:off x="4830267" y="5491088"/>
              <a:ext cx="1063888" cy="957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数据分析</a:t>
              </a:r>
              <a:endParaRPr kumimoji="1" lang="zh-CN" altLang="en-US" dirty="0"/>
            </a:p>
          </p:txBody>
        </p:sp>
        <p:cxnSp>
          <p:nvCxnSpPr>
            <p:cNvPr id="25" name="直线箭头连接符 24"/>
            <p:cNvCxnSpPr/>
            <p:nvPr/>
          </p:nvCxnSpPr>
          <p:spPr>
            <a:xfrm>
              <a:off x="1923393" y="5948287"/>
              <a:ext cx="759755" cy="0"/>
            </a:xfrm>
            <a:prstGeom prst="straightConnector1">
              <a:avLst/>
            </a:prstGeom>
            <a:grpFill/>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p:cNvCxnSpPr/>
            <p:nvPr/>
          </p:nvCxnSpPr>
          <p:spPr>
            <a:xfrm>
              <a:off x="4070512" y="5931953"/>
              <a:ext cx="759755" cy="0"/>
            </a:xfrm>
            <a:prstGeom prst="straightConnector1">
              <a:avLst/>
            </a:prstGeom>
            <a:grpFill/>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椭圆 26"/>
          <p:cNvSpPr/>
          <p:nvPr/>
        </p:nvSpPr>
        <p:spPr>
          <a:xfrm>
            <a:off x="5201646" y="891083"/>
            <a:ext cx="1623637" cy="1702454"/>
          </a:xfrm>
          <a:prstGeom prst="ellipse">
            <a:avLst/>
          </a:prstGeom>
          <a:solidFill>
            <a:srgbClr val="FA6183"/>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dirty="0"/>
              <a:t>在线作业</a:t>
            </a:r>
            <a:endParaRPr kumimoji="1" lang="zh-CN" altLang="en-US" dirty="0"/>
          </a:p>
        </p:txBody>
      </p:sp>
      <p:grpSp>
        <p:nvGrpSpPr>
          <p:cNvPr id="28" name="组合 27"/>
          <p:cNvGrpSpPr/>
          <p:nvPr/>
        </p:nvGrpSpPr>
        <p:grpSpPr>
          <a:xfrm>
            <a:off x="4006975" y="196491"/>
            <a:ext cx="4374892" cy="703787"/>
            <a:chOff x="5112249" y="238020"/>
            <a:chExt cx="1436778" cy="703879"/>
          </a:xfrm>
        </p:grpSpPr>
        <p:sp>
          <p:nvSpPr>
            <p:cNvPr id="29" name="左右箭头 1"/>
            <p:cNvSpPr/>
            <p:nvPr/>
          </p:nvSpPr>
          <p:spPr>
            <a:xfrm>
              <a:off x="5112249" y="238020"/>
              <a:ext cx="1436778" cy="703879"/>
            </a:xfrm>
            <a:prstGeom prst="lef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619871" y="387902"/>
              <a:ext cx="365988" cy="369380"/>
            </a:xfrm>
            <a:prstGeom prst="rect">
              <a:avLst/>
            </a:prstGeom>
            <a:noFill/>
          </p:spPr>
          <p:txBody>
            <a:bodyPr wrap="none" rtlCol="0">
              <a:spAutoFit/>
            </a:bodyPr>
            <a:lstStyle/>
            <a:p>
              <a:pPr algn="ctr"/>
              <a:r>
                <a:rPr lang="zh-CN" altLang="en-US" b="1" dirty="0">
                  <a:solidFill>
                    <a:schemeClr val="tx2">
                      <a:lumMod val="50000"/>
                    </a:schemeClr>
                  </a:solidFill>
                </a:rPr>
                <a:t>数据打通</a:t>
              </a:r>
              <a:endParaRPr lang="zh-CN" altLang="en-US" b="1" dirty="0">
                <a:solidFill>
                  <a:schemeClr val="tx2">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268412" y="298251"/>
            <a:ext cx="7455002" cy="640080"/>
          </a:xfrm>
          <a:prstGeom prst="rect">
            <a:avLst/>
          </a:prstGeom>
        </p:spPr>
        <p:txBody>
          <a:bodyPr lIns="95500"/>
          <a:lstStyle>
            <a:lvl1pPr algn="l" defTabSz="814070" rtl="0" eaLnBrk="0" fontAlgn="base" hangingPunct="0">
              <a:spcBef>
                <a:spcPct val="0"/>
              </a:spcBef>
              <a:spcAft>
                <a:spcPct val="0"/>
              </a:spcAft>
              <a:defRPr kumimoji="1" lang="zh-CN" altLang="en-US" sz="2700" b="1" kern="1200">
                <a:solidFill>
                  <a:schemeClr val="bg1"/>
                </a:solidFill>
                <a:latin typeface="+mj-ea"/>
                <a:ea typeface="+mj-ea"/>
                <a:cs typeface="微软雅黑" panose="020B0503020204020204" pitchFamily="34" charset="-122"/>
              </a:defRPr>
            </a:lvl1pPr>
            <a:lvl2pPr algn="l" defTabSz="814070" rtl="0" eaLnBrk="0" fontAlgn="base" hangingPunct="0">
              <a:spcBef>
                <a:spcPct val="0"/>
              </a:spcBef>
              <a:spcAft>
                <a:spcPct val="0"/>
              </a:spcAft>
              <a:defRPr kumimoji="1" sz="337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algn="l" defTabSz="814070" rtl="0" eaLnBrk="0" fontAlgn="base" hangingPunct="0">
              <a:spcBef>
                <a:spcPct val="0"/>
              </a:spcBef>
              <a:spcAft>
                <a:spcPct val="0"/>
              </a:spcAft>
              <a:defRPr kumimoji="1" sz="337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algn="l" defTabSz="814070" rtl="0" eaLnBrk="0" fontAlgn="base" hangingPunct="0">
              <a:spcBef>
                <a:spcPct val="0"/>
              </a:spcBef>
              <a:spcAft>
                <a:spcPct val="0"/>
              </a:spcAft>
              <a:defRPr kumimoji="1" sz="337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algn="l" defTabSz="814070" rtl="0" eaLnBrk="0" fontAlgn="base" hangingPunct="0">
              <a:spcBef>
                <a:spcPct val="0"/>
              </a:spcBef>
              <a:spcAft>
                <a:spcPct val="0"/>
              </a:spcAft>
              <a:defRPr kumimoji="1" sz="3375" b="1">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390525" algn="ctr" defTabSz="816610" rtl="0" eaLnBrk="1" fontAlgn="base" hangingPunct="1">
              <a:spcBef>
                <a:spcPct val="0"/>
              </a:spcBef>
              <a:spcAft>
                <a:spcPct val="0"/>
              </a:spcAft>
              <a:defRPr kumimoji="1" sz="3600">
                <a:solidFill>
                  <a:schemeClr val="bg1"/>
                </a:solidFill>
                <a:latin typeface="Times New Roman" panose="02020603050405020304" pitchFamily="18" charset="0"/>
                <a:ea typeface="方正大黑简体" pitchFamily="2" charset="-122"/>
              </a:defRPr>
            </a:lvl6pPr>
            <a:lvl7pPr marL="781685" algn="ctr" defTabSz="816610" rtl="0" eaLnBrk="1" fontAlgn="base" hangingPunct="1">
              <a:spcBef>
                <a:spcPct val="0"/>
              </a:spcBef>
              <a:spcAft>
                <a:spcPct val="0"/>
              </a:spcAft>
              <a:defRPr kumimoji="1" sz="3600">
                <a:solidFill>
                  <a:schemeClr val="bg1"/>
                </a:solidFill>
                <a:latin typeface="Times New Roman" panose="02020603050405020304" pitchFamily="18" charset="0"/>
                <a:ea typeface="方正大黑简体" pitchFamily="2" charset="-122"/>
              </a:defRPr>
            </a:lvl7pPr>
            <a:lvl8pPr marL="1172210" algn="ctr" defTabSz="816610" rtl="0" eaLnBrk="1" fontAlgn="base" hangingPunct="1">
              <a:spcBef>
                <a:spcPct val="0"/>
              </a:spcBef>
              <a:spcAft>
                <a:spcPct val="0"/>
              </a:spcAft>
              <a:defRPr kumimoji="1" sz="3600">
                <a:solidFill>
                  <a:schemeClr val="bg1"/>
                </a:solidFill>
                <a:latin typeface="Times New Roman" panose="02020603050405020304" pitchFamily="18" charset="0"/>
                <a:ea typeface="方正大黑简体" pitchFamily="2" charset="-122"/>
              </a:defRPr>
            </a:lvl8pPr>
            <a:lvl9pPr marL="1562735" algn="ctr" defTabSz="816610" rtl="0" eaLnBrk="1" fontAlgn="base" hangingPunct="1">
              <a:spcBef>
                <a:spcPct val="0"/>
              </a:spcBef>
              <a:spcAft>
                <a:spcPct val="0"/>
              </a:spcAft>
              <a:defRPr kumimoji="1" sz="3600">
                <a:solidFill>
                  <a:schemeClr val="bg1"/>
                </a:solidFill>
                <a:latin typeface="Times New Roman" panose="02020603050405020304" pitchFamily="18" charset="0"/>
                <a:ea typeface="方正大黑简体" pitchFamily="2" charset="-122"/>
              </a:defRPr>
            </a:lvl9pPr>
          </a:lstStyle>
          <a:p>
            <a:r>
              <a:rPr lang="zh-CN" altLang="en-US" sz="2400" dirty="0">
                <a:solidFill>
                  <a:srgbClr val="2A62AD"/>
                </a:solidFill>
                <a:latin typeface="微软雅黑" panose="020B0503020204020204" pitchFamily="34" charset="-122"/>
                <a:ea typeface="微软雅黑" panose="020B0503020204020204" pitchFamily="34" charset="-122"/>
              </a:rPr>
              <a:t>数据采集：智能批阅，减轻工作强度</a:t>
            </a:r>
            <a:endParaRPr lang="zh-CN" altLang="en-US" sz="1800" dirty="0">
              <a:solidFill>
                <a:srgbClr val="2A62AD"/>
              </a:solidFill>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970223" y="1100292"/>
            <a:ext cx="10229020" cy="4977504"/>
            <a:chOff x="970223" y="947126"/>
            <a:chExt cx="10229020" cy="4977504"/>
          </a:xfrm>
        </p:grpSpPr>
        <p:sp>
          <p:nvSpPr>
            <p:cNvPr id="6" name="矩形 5"/>
            <p:cNvSpPr/>
            <p:nvPr/>
          </p:nvSpPr>
          <p:spPr>
            <a:xfrm>
              <a:off x="5845579" y="2105680"/>
              <a:ext cx="5336136" cy="3715883"/>
            </a:xfrm>
            <a:prstGeom prst="rect">
              <a:avLst/>
            </a:prstGeom>
            <a:noFill/>
            <a:ln w="22225">
              <a:solidFill>
                <a:srgbClr val="1297D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1635" tIns="40818" rIns="81635" bIns="40818" rtlCol="0" anchor="ctr"/>
            <a:lstStyle/>
            <a:p>
              <a:pPr defTabSz="816610"/>
              <a:endParaRPr lang="zh-CN" altLang="en-US" sz="1700" dirty="0">
                <a:solidFill>
                  <a:srgbClr val="FF6600"/>
                </a:solidFill>
              </a:endParaRPr>
            </a:p>
          </p:txBody>
        </p:sp>
        <p:sp>
          <p:nvSpPr>
            <p:cNvPr id="7" name="矩形 6"/>
            <p:cNvSpPr/>
            <p:nvPr/>
          </p:nvSpPr>
          <p:spPr>
            <a:xfrm>
              <a:off x="1105791" y="2256526"/>
              <a:ext cx="4195631" cy="3352374"/>
            </a:xfrm>
            <a:prstGeom prst="rect">
              <a:avLst/>
            </a:prstGeom>
            <a:noFill/>
            <a:ln w="22225">
              <a:solidFill>
                <a:srgbClr val="1297D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1635" tIns="40818" rIns="81635" bIns="40818" rtlCol="0" anchor="ctr"/>
            <a:lstStyle/>
            <a:p>
              <a:pPr defTabSz="816610"/>
              <a:endParaRPr lang="zh-CN" altLang="en-US" sz="1700" dirty="0">
                <a:solidFill>
                  <a:srgbClr val="FF6600"/>
                </a:solidFill>
              </a:endParaRPr>
            </a:p>
          </p:txBody>
        </p:sp>
        <p:sp>
          <p:nvSpPr>
            <p:cNvPr id="8" name="矩形 7"/>
            <p:cNvSpPr/>
            <p:nvPr/>
          </p:nvSpPr>
          <p:spPr>
            <a:xfrm>
              <a:off x="970223" y="947126"/>
              <a:ext cx="4256329" cy="1361911"/>
            </a:xfrm>
            <a:prstGeom prst="rect">
              <a:avLst/>
            </a:prstGeom>
          </p:spPr>
          <p:txBody>
            <a:bodyPr wrap="square">
              <a:spAutoFit/>
            </a:bodyPr>
            <a:lstStyle/>
            <a:p>
              <a:pPr>
                <a:lnSpc>
                  <a:spcPct val="150000"/>
                </a:lnSpc>
                <a:tabLst>
                  <a:tab pos="120650" algn="l"/>
                </a:tabLst>
              </a:pPr>
              <a:r>
                <a:rPr lang="zh-CN" altLang="en-US" sz="2000" b="1" dirty="0">
                  <a:latin typeface="微软雅黑" panose="020B0503020204020204" pitchFamily="34" charset="-122"/>
                  <a:ea typeface="微软雅黑" panose="020B0503020204020204" pitchFamily="34" charset="-122"/>
                  <a:cs typeface="Microsoft YaHei UI" panose="020B0503020204020204" pitchFamily="34" charset="-122"/>
                </a:rPr>
                <a:t>填空题：评分人机一致率</a:t>
              </a:r>
              <a:r>
                <a:rPr lang="en-US" altLang="zh-CN" sz="2200" b="1" dirty="0">
                  <a:solidFill>
                    <a:srgbClr val="FF0000"/>
                  </a:solidFill>
                  <a:latin typeface="微软雅黑" panose="020B0503020204020204" pitchFamily="34" charset="-122"/>
                  <a:ea typeface="微软雅黑" panose="020B0503020204020204" pitchFamily="34" charset="-122"/>
                  <a:cs typeface="Microsoft YaHei UI" panose="020B0503020204020204" pitchFamily="34" charset="-122"/>
                </a:rPr>
                <a:t>99%</a:t>
              </a:r>
              <a:endParaRPr lang="en-US" altLang="zh-CN" sz="2200" b="1" dirty="0">
                <a:solidFill>
                  <a:srgbClr val="FF0000"/>
                </a:solidFill>
                <a:latin typeface="微软雅黑" panose="020B0503020204020204" pitchFamily="34" charset="-122"/>
                <a:ea typeface="微软雅黑" panose="020B0503020204020204" pitchFamily="34" charset="-122"/>
                <a:cs typeface="Microsoft YaHei UI" panose="020B0503020204020204" pitchFamily="34" charset="-122"/>
              </a:endParaRPr>
            </a:p>
            <a:p>
              <a:pPr>
                <a:lnSpc>
                  <a:spcPct val="150000"/>
                </a:lnSpc>
                <a:tabLst>
                  <a:tab pos="120650" algn="l"/>
                </a:tabLst>
              </a:pPr>
              <a:r>
                <a:rPr lang="en-US" altLang="zh-CN" sz="2000" b="1" dirty="0">
                  <a:latin typeface="微软雅黑" panose="020B0503020204020204" pitchFamily="34" charset="-122"/>
                  <a:ea typeface="微软雅黑" panose="020B0503020204020204" pitchFamily="34" charset="-122"/>
                  <a:cs typeface="Microsoft YaHei UI" panose="020B0503020204020204" pitchFamily="34" charset="-122"/>
                </a:rPr>
                <a:t>             </a:t>
              </a:r>
              <a:r>
                <a:rPr lang="zh-CN" altLang="en-US" sz="2000" b="1" dirty="0">
                  <a:latin typeface="微软雅黑" panose="020B0503020204020204" pitchFamily="34" charset="-122"/>
                  <a:ea typeface="微软雅黑" panose="020B0503020204020204" pitchFamily="34" charset="-122"/>
                  <a:cs typeface="Microsoft YaHei UI" panose="020B0503020204020204" pitchFamily="34" charset="-122"/>
                </a:rPr>
                <a:t>减轻</a:t>
              </a:r>
              <a:r>
                <a:rPr lang="en-US" altLang="zh-CN" sz="2400" b="1" dirty="0">
                  <a:solidFill>
                    <a:srgbClr val="FF0000"/>
                  </a:solidFill>
                  <a:latin typeface="微软雅黑" panose="020B0503020204020204" pitchFamily="34" charset="-122"/>
                  <a:ea typeface="微软雅黑" panose="020B0503020204020204" pitchFamily="34" charset="-122"/>
                  <a:cs typeface="Microsoft YaHei UI" panose="020B0503020204020204" pitchFamily="34" charset="-122"/>
                </a:rPr>
                <a:t>99%</a:t>
              </a:r>
              <a:r>
                <a:rPr lang="zh-CN" altLang="en-US" sz="2000" b="1" dirty="0">
                  <a:latin typeface="微软雅黑" panose="020B0503020204020204" pitchFamily="34" charset="-122"/>
                  <a:ea typeface="微软雅黑" panose="020B0503020204020204" pitchFamily="34" charset="-122"/>
                  <a:cs typeface="Microsoft YaHei UI" panose="020B0503020204020204" pitchFamily="34" charset="-122"/>
                </a:rPr>
                <a:t>工作量</a:t>
              </a:r>
              <a:endParaRPr lang="en-US" altLang="zh-CN" sz="2000" b="1" dirty="0">
                <a:latin typeface="微软雅黑" panose="020B0503020204020204" pitchFamily="34" charset="-122"/>
                <a:ea typeface="微软雅黑" panose="020B0503020204020204" pitchFamily="34" charset="-122"/>
                <a:cs typeface="Microsoft YaHei UI" panose="020B0503020204020204" pitchFamily="34" charset="-122"/>
              </a:endParaRPr>
            </a:p>
            <a:p>
              <a:pPr>
                <a:lnSpc>
                  <a:spcPct val="150000"/>
                </a:lnSpc>
                <a:tabLst>
                  <a:tab pos="120650" algn="l"/>
                </a:tabLst>
              </a:pPr>
              <a:r>
                <a:rPr lang="zh-CN" altLang="en-US" sz="900" b="1" dirty="0">
                  <a:latin typeface="微软雅黑" panose="020B0503020204020204" pitchFamily="34" charset="-122"/>
                  <a:ea typeface="微软雅黑" panose="020B0503020204020204" pitchFamily="34" charset="-122"/>
                  <a:cs typeface="Microsoft YaHei UI" panose="020B0503020204020204" pitchFamily="34" charset="-122"/>
                </a:rPr>
                <a:t>    </a:t>
              </a:r>
              <a:endParaRPr lang="en-US" altLang="zh-CN" sz="900" b="1" dirty="0">
                <a:latin typeface="微软雅黑" panose="020B0503020204020204" pitchFamily="34" charset="-122"/>
                <a:ea typeface="微软雅黑" panose="020B0503020204020204" pitchFamily="34" charset="-122"/>
                <a:cs typeface="Microsoft YaHei UI" panose="020B0503020204020204" pitchFamily="34" charset="-122"/>
              </a:endParaRPr>
            </a:p>
          </p:txBody>
        </p:sp>
        <p:sp>
          <p:nvSpPr>
            <p:cNvPr id="9" name="矩形 8"/>
            <p:cNvSpPr/>
            <p:nvPr/>
          </p:nvSpPr>
          <p:spPr>
            <a:xfrm>
              <a:off x="6633748" y="1060288"/>
              <a:ext cx="4073613" cy="961289"/>
            </a:xfrm>
            <a:prstGeom prst="rect">
              <a:avLst/>
            </a:prstGeom>
          </p:spPr>
          <p:txBody>
            <a:bodyPr wrap="square">
              <a:spAutoFit/>
            </a:bodyPr>
            <a:lstStyle/>
            <a:p>
              <a:pPr>
                <a:lnSpc>
                  <a:spcPct val="150000"/>
                </a:lnSpc>
                <a:tabLst>
                  <a:tab pos="120650" algn="l"/>
                </a:tabLst>
              </a:pPr>
              <a:r>
                <a:rPr lang="zh-CN" altLang="en-US" sz="2000" b="1" dirty="0">
                  <a:latin typeface="微软雅黑" panose="020B0503020204020204" pitchFamily="34" charset="-122"/>
                  <a:ea typeface="微软雅黑" panose="020B0503020204020204" pitchFamily="34" charset="-122"/>
                  <a:cs typeface="Microsoft YaHei UI" panose="020B0503020204020204" pitchFamily="34" charset="-122"/>
                </a:rPr>
                <a:t>作文题：评分人机一致率</a:t>
              </a:r>
              <a:r>
                <a:rPr lang="en-US" altLang="zh-CN" sz="2000" b="1" dirty="0">
                  <a:solidFill>
                    <a:srgbClr val="FF0000"/>
                  </a:solidFill>
                  <a:latin typeface="微软雅黑" panose="020B0503020204020204" pitchFamily="34" charset="-122"/>
                  <a:ea typeface="微软雅黑" panose="020B0503020204020204" pitchFamily="34" charset="-122"/>
                  <a:cs typeface="Microsoft YaHei UI" panose="020B0503020204020204" pitchFamily="34" charset="-122"/>
                </a:rPr>
                <a:t>98%</a:t>
              </a:r>
              <a:endParaRPr lang="en-US" altLang="zh-CN" sz="2000" b="1" dirty="0">
                <a:solidFill>
                  <a:srgbClr val="FF0000"/>
                </a:solidFill>
                <a:latin typeface="微软雅黑" panose="020B0503020204020204" pitchFamily="34" charset="-122"/>
                <a:ea typeface="微软雅黑" panose="020B0503020204020204" pitchFamily="34" charset="-122"/>
                <a:cs typeface="Microsoft YaHei UI" panose="020B0503020204020204" pitchFamily="34" charset="-122"/>
              </a:endParaRPr>
            </a:p>
            <a:p>
              <a:pPr>
                <a:lnSpc>
                  <a:spcPct val="150000"/>
                </a:lnSpc>
                <a:tabLst>
                  <a:tab pos="120650" algn="l"/>
                </a:tabLst>
              </a:pPr>
              <a:r>
                <a:rPr lang="zh-CN" altLang="en-US" sz="2000" b="1" dirty="0">
                  <a:latin typeface="微软雅黑" panose="020B0503020204020204" pitchFamily="34" charset="-122"/>
                  <a:ea typeface="微软雅黑" panose="020B0503020204020204" pitchFamily="34" charset="-122"/>
                  <a:cs typeface="Microsoft YaHei UI" panose="020B0503020204020204" pitchFamily="34" charset="-122"/>
                </a:rPr>
                <a:t>             减轻</a:t>
              </a:r>
              <a:r>
                <a:rPr lang="en-US" altLang="zh-CN" sz="2000" b="1" dirty="0">
                  <a:solidFill>
                    <a:srgbClr val="FF0000"/>
                  </a:solidFill>
                  <a:latin typeface="微软雅黑" panose="020B0503020204020204" pitchFamily="34" charset="-122"/>
                  <a:ea typeface="微软雅黑" panose="020B0503020204020204" pitchFamily="34" charset="-122"/>
                  <a:cs typeface="Microsoft YaHei UI" panose="020B0503020204020204" pitchFamily="34" charset="-122"/>
                </a:rPr>
                <a:t>70%</a:t>
              </a:r>
              <a:r>
                <a:rPr lang="zh-CN" altLang="en-US" sz="2000" b="1" dirty="0">
                  <a:latin typeface="微软雅黑" panose="020B0503020204020204" pitchFamily="34" charset="-122"/>
                  <a:ea typeface="微软雅黑" panose="020B0503020204020204" pitchFamily="34" charset="-122"/>
                  <a:cs typeface="Microsoft YaHei UI" panose="020B0503020204020204" pitchFamily="34" charset="-122"/>
                </a:rPr>
                <a:t>工作量</a:t>
              </a:r>
              <a:endParaRPr lang="en-US" altLang="zh-CN" sz="2000" b="1" dirty="0">
                <a:latin typeface="微软雅黑" panose="020B0503020204020204" pitchFamily="34" charset="-122"/>
                <a:ea typeface="微软雅黑" panose="020B0503020204020204" pitchFamily="34" charset="-122"/>
                <a:cs typeface="Microsoft YaHei UI" panose="020B0503020204020204" pitchFamily="34" charset="-122"/>
              </a:endParaRPr>
            </a:p>
          </p:txBody>
        </p:sp>
        <p:pic>
          <p:nvPicPr>
            <p:cNvPr id="11" name="图片 10"/>
            <p:cNvPicPr>
              <a:picLocks noChangeAspect="1"/>
            </p:cNvPicPr>
            <p:nvPr/>
          </p:nvPicPr>
          <p:blipFill>
            <a:blip r:embed="rId1" cstate="print"/>
            <a:stretch>
              <a:fillRect/>
            </a:stretch>
          </p:blipFill>
          <p:spPr>
            <a:xfrm>
              <a:off x="1131535" y="2304547"/>
              <a:ext cx="4187239" cy="1296313"/>
            </a:xfrm>
            <a:prstGeom prst="rect">
              <a:avLst/>
            </a:prstGeom>
          </p:spPr>
        </p:pic>
        <p:pic>
          <p:nvPicPr>
            <p:cNvPr id="12" name="图片 11"/>
            <p:cNvPicPr>
              <a:picLocks noChangeAspect="1"/>
            </p:cNvPicPr>
            <p:nvPr/>
          </p:nvPicPr>
          <p:blipFill>
            <a:blip r:embed="rId2" cstate="print"/>
            <a:stretch>
              <a:fillRect/>
            </a:stretch>
          </p:blipFill>
          <p:spPr>
            <a:xfrm>
              <a:off x="1131535" y="3562800"/>
              <a:ext cx="4171562" cy="2003464"/>
            </a:xfrm>
            <a:prstGeom prst="rect">
              <a:avLst/>
            </a:prstGeom>
          </p:spPr>
        </p:pic>
        <p:pic>
          <p:nvPicPr>
            <p:cNvPr id="13" name="图片 12"/>
            <p:cNvPicPr>
              <a:picLocks noChangeAspect="1"/>
            </p:cNvPicPr>
            <p:nvPr/>
          </p:nvPicPr>
          <p:blipFill>
            <a:blip r:embed="rId3" cstate="print"/>
            <a:stretch>
              <a:fillRect/>
            </a:stretch>
          </p:blipFill>
          <p:spPr>
            <a:xfrm>
              <a:off x="5845578" y="2178803"/>
              <a:ext cx="5353665" cy="3745827"/>
            </a:xfrm>
            <a:prstGeom prst="rect">
              <a:avLst/>
            </a:prstGeom>
          </p:spPr>
        </p:pic>
        <p:sp>
          <p:nvSpPr>
            <p:cNvPr id="14" name="矩形 13"/>
            <p:cNvSpPr/>
            <p:nvPr/>
          </p:nvSpPr>
          <p:spPr>
            <a:xfrm>
              <a:off x="1105791" y="2178803"/>
              <a:ext cx="948706" cy="468794"/>
            </a:xfrm>
            <a:prstGeom prst="rect">
              <a:avLst/>
            </a:prstGeom>
            <a:solidFill>
              <a:srgbClr val="2A62AD"/>
            </a:solidFill>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2383" tIns="12383" rIns="12383" bIns="12383" numCol="1" spcCol="1270" anchor="ctr" anchorCtr="0">
              <a:noAutofit/>
            </a:bodyPr>
            <a:lstStyle/>
            <a:p>
              <a:pPr algn="ctr" defTabSz="866775">
                <a:lnSpc>
                  <a:spcPct val="90000"/>
                </a:lnSpc>
                <a:spcBef>
                  <a:spcPct val="0"/>
                </a:spcBef>
                <a:spcAft>
                  <a:spcPct val="35000"/>
                </a:spcAft>
              </a:pPr>
              <a:r>
                <a:rPr kumimoji="1" lang="zh-CN" altLang="en-US" sz="1600" dirty="0">
                  <a:solidFill>
                    <a:schemeClr val="bg1"/>
                  </a:solidFill>
                  <a:latin typeface="微软雅黑" panose="020B0503020204020204" pitchFamily="34" charset="-122"/>
                  <a:ea typeface="微软雅黑" panose="020B0503020204020204" pitchFamily="34" charset="-122"/>
                </a:rPr>
                <a:t>数学</a:t>
              </a:r>
              <a:endParaRPr kumimoji="1"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144606" y="3614610"/>
              <a:ext cx="948706" cy="468794"/>
            </a:xfrm>
            <a:prstGeom prst="rect">
              <a:avLst/>
            </a:prstGeom>
            <a:solidFill>
              <a:srgbClr val="2A62AD"/>
            </a:solidFill>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2383" tIns="12383" rIns="12383" bIns="12383" numCol="1" spcCol="1270" anchor="ctr" anchorCtr="0">
              <a:noAutofit/>
            </a:bodyPr>
            <a:lstStyle/>
            <a:p>
              <a:pPr algn="ctr" defTabSz="866775">
                <a:lnSpc>
                  <a:spcPct val="90000"/>
                </a:lnSpc>
                <a:spcBef>
                  <a:spcPct val="0"/>
                </a:spcBef>
                <a:spcAft>
                  <a:spcPct val="35000"/>
                </a:spcAft>
              </a:pPr>
              <a:r>
                <a:rPr kumimoji="1" lang="zh-CN" altLang="en-US" sz="1600" dirty="0">
                  <a:solidFill>
                    <a:schemeClr val="bg1"/>
                  </a:solidFill>
                  <a:latin typeface="微软雅黑" panose="020B0503020204020204" pitchFamily="34" charset="-122"/>
                  <a:ea typeface="微软雅黑" panose="020B0503020204020204" pitchFamily="34" charset="-122"/>
                </a:rPr>
                <a:t>英语</a:t>
              </a:r>
              <a:endParaRPr kumimoji="1"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8111430" y="2309037"/>
              <a:ext cx="948706" cy="468794"/>
            </a:xfrm>
            <a:prstGeom prst="rect">
              <a:avLst/>
            </a:prstGeom>
            <a:solidFill>
              <a:srgbClr val="2A62AD"/>
            </a:solidFill>
            <a:effectLst/>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2383" tIns="12383" rIns="12383" bIns="12383" numCol="1" spcCol="1270" anchor="ctr" anchorCtr="0">
              <a:noAutofit/>
            </a:bodyPr>
            <a:lstStyle/>
            <a:p>
              <a:pPr algn="ctr" defTabSz="866775">
                <a:lnSpc>
                  <a:spcPct val="90000"/>
                </a:lnSpc>
                <a:spcBef>
                  <a:spcPct val="0"/>
                </a:spcBef>
                <a:spcAft>
                  <a:spcPct val="35000"/>
                </a:spcAft>
              </a:pPr>
              <a:r>
                <a:rPr kumimoji="1" lang="zh-CN" altLang="en-US" sz="1600" dirty="0">
                  <a:solidFill>
                    <a:schemeClr val="bg1"/>
                  </a:solidFill>
                  <a:latin typeface="微软雅黑" panose="020B0503020204020204" pitchFamily="34" charset="-122"/>
                  <a:ea typeface="微软雅黑" panose="020B0503020204020204" pitchFamily="34" charset="-122"/>
                </a:rPr>
                <a:t>英语</a:t>
              </a:r>
              <a:endParaRPr kumimoji="1"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0" y="5839789"/>
            <a:ext cx="12192000" cy="992566"/>
          </a:xfrm>
          <a:prstGeom prst="rect">
            <a:avLst/>
          </a:prstGeom>
          <a:solidFill>
            <a:srgbClr val="2A62AD"/>
          </a:solidFill>
          <a:ln w="12700">
            <a:solidFill>
              <a:schemeClr val="bg1"/>
            </a:solidFill>
            <a:prstDash val="solid"/>
          </a:ln>
        </p:spPr>
        <p:style>
          <a:lnRef idx="2">
            <a:schemeClr val="dk1"/>
          </a:lnRef>
          <a:fillRef idx="1">
            <a:schemeClr val="lt1"/>
          </a:fillRef>
          <a:effectRef idx="0">
            <a:schemeClr val="dk1"/>
          </a:effectRef>
          <a:fontRef idx="minor">
            <a:schemeClr val="dk1"/>
          </a:fontRef>
        </p:style>
        <p:txBody>
          <a:bodyPr lIns="95500" tIns="47750" rIns="95500" bIns="47750" rtlCol="0" anchor="ctr"/>
          <a:lstStyle/>
          <a:p>
            <a:pPr algn="ctr">
              <a:tabLst>
                <a:tab pos="120650" algn="l"/>
              </a:tabLst>
            </a:pPr>
            <a:r>
              <a:rPr lang="zh-CN" altLang="en-US" sz="2000" dirty="0">
                <a:solidFill>
                  <a:schemeClr val="bg1"/>
                </a:solidFill>
                <a:latin typeface="微软雅黑" panose="020B0503020204020204" pitchFamily="34" charset="-122"/>
                <a:ea typeface="微软雅黑" panose="020B0503020204020204" pitchFamily="34" charset="-122"/>
                <a:cs typeface="Microsoft YaHei UI" panose="020B0503020204020204" pitchFamily="34" charset="-122"/>
              </a:rPr>
              <a:t>英语大部分题型已实现</a:t>
            </a:r>
            <a:r>
              <a:rPr lang="zh-CN" altLang="en-US" sz="2000" dirty="0">
                <a:solidFill>
                  <a:srgbClr val="FFFF00"/>
                </a:solidFill>
                <a:latin typeface="微软雅黑" panose="020B0503020204020204" pitchFamily="34" charset="-122"/>
                <a:ea typeface="微软雅黑" panose="020B0503020204020204" pitchFamily="34" charset="-122"/>
                <a:cs typeface="Microsoft YaHei UI" panose="020B0503020204020204" pitchFamily="34" charset="-122"/>
              </a:rPr>
              <a:t>智能批改；</a:t>
            </a:r>
            <a:endParaRPr lang="en-US" altLang="zh-CN" sz="2000" dirty="0">
              <a:solidFill>
                <a:srgbClr val="FFFF00"/>
              </a:solidFill>
              <a:latin typeface="微软雅黑" panose="020B0503020204020204" pitchFamily="34" charset="-122"/>
              <a:ea typeface="微软雅黑" panose="020B0503020204020204" pitchFamily="34" charset="-122"/>
              <a:cs typeface="Microsoft YaHei UI" panose="020B0503020204020204" pitchFamily="34" charset="-122"/>
            </a:endParaRPr>
          </a:p>
          <a:p>
            <a:pPr algn="ctr">
              <a:tabLst>
                <a:tab pos="120650" algn="l"/>
              </a:tabLst>
            </a:pPr>
            <a:r>
              <a:rPr lang="zh-CN" altLang="en-US" sz="2000" dirty="0">
                <a:solidFill>
                  <a:schemeClr val="bg1"/>
                </a:solidFill>
                <a:latin typeface="微软雅黑" panose="020B0503020204020204" pitchFamily="34" charset="-122"/>
                <a:ea typeface="微软雅黑" panose="020B0503020204020204" pitchFamily="34" charset="-122"/>
                <a:cs typeface="Microsoft YaHei UI" panose="020B0503020204020204" pitchFamily="34" charset="-122"/>
              </a:rPr>
              <a:t>南通一中、镇江中学等多校从竞品转变应用智学网，</a:t>
            </a:r>
            <a:endParaRPr lang="en-US" altLang="zh-CN" sz="2000" dirty="0">
              <a:solidFill>
                <a:srgbClr val="FFFF00"/>
              </a:solidFill>
              <a:latin typeface="微软雅黑" panose="020B0503020204020204" pitchFamily="34" charset="-122"/>
              <a:ea typeface="微软雅黑" panose="020B0503020204020204" pitchFamily="34" charset="-122"/>
              <a:cs typeface="Microsoft YaHei UI" panose="020B0503020204020204" pitchFamily="34" charset="-122"/>
            </a:endParaRPr>
          </a:p>
          <a:p>
            <a:pPr algn="ctr">
              <a:tabLst>
                <a:tab pos="120650" algn="l"/>
              </a:tabLst>
            </a:pPr>
            <a:r>
              <a:rPr lang="zh-CN" altLang="en-US" sz="2000" dirty="0">
                <a:solidFill>
                  <a:schemeClr val="bg1"/>
                </a:solidFill>
                <a:latin typeface="微软雅黑" panose="020B0503020204020204" pitchFamily="34" charset="-122"/>
                <a:ea typeface="微软雅黑" panose="020B0503020204020204" pitchFamily="34" charset="-122"/>
                <a:cs typeface="Microsoft YaHei UI" panose="020B0503020204020204" pitchFamily="34" charset="-122"/>
              </a:rPr>
              <a:t>已在蚌埠二中、信阳九中等</a:t>
            </a:r>
            <a:r>
              <a:rPr lang="en-US" altLang="zh-CN" sz="2000" dirty="0">
                <a:solidFill>
                  <a:srgbClr val="FFFF00"/>
                </a:solidFill>
                <a:latin typeface="微软雅黑" panose="020B0503020204020204" pitchFamily="34" charset="-122"/>
                <a:ea typeface="微软雅黑" panose="020B0503020204020204" pitchFamily="34" charset="-122"/>
                <a:cs typeface="Microsoft YaHei UI" panose="020B0503020204020204" pitchFamily="34" charset="-122"/>
              </a:rPr>
              <a:t>2000</a:t>
            </a:r>
            <a:r>
              <a:rPr lang="zh-CN" altLang="en-US" sz="2000" dirty="0">
                <a:solidFill>
                  <a:srgbClr val="FFFF00"/>
                </a:solidFill>
                <a:latin typeface="微软雅黑" panose="020B0503020204020204" pitchFamily="34" charset="-122"/>
                <a:ea typeface="微软雅黑" panose="020B0503020204020204" pitchFamily="34" charset="-122"/>
                <a:cs typeface="Microsoft YaHei UI" panose="020B0503020204020204" pitchFamily="34" charset="-122"/>
              </a:rPr>
              <a:t>多所学校常态化使用，助力近万名老师减负增效；</a:t>
            </a:r>
            <a:endParaRPr kumimoji="1" lang="zh-CN" altLang="en-US" sz="2000" dirty="0">
              <a:solidFill>
                <a:schemeClr val="tx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p:nvPr/>
        </p:nvGrpSpPr>
        <p:grpSpPr>
          <a:xfrm>
            <a:off x="5377516" y="4043654"/>
            <a:ext cx="4753341" cy="1874268"/>
            <a:chOff x="3667316" y="1277144"/>
            <a:chExt cx="5762335" cy="2886258"/>
          </a:xfrm>
        </p:grpSpPr>
        <p:pic>
          <p:nvPicPr>
            <p:cNvPr id="5" name="图片 4"/>
            <p:cNvPicPr>
              <a:picLocks noChangeAspect="1"/>
            </p:cNvPicPr>
            <p:nvPr/>
          </p:nvPicPr>
          <p:blipFill>
            <a:blip r:embed="rId1" cstate="print"/>
            <a:stretch>
              <a:fillRect/>
            </a:stretch>
          </p:blipFill>
          <p:spPr>
            <a:xfrm>
              <a:off x="3667316" y="1277144"/>
              <a:ext cx="5762335" cy="2886258"/>
            </a:xfrm>
            <a:prstGeom prst="rect">
              <a:avLst/>
            </a:prstGeom>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9096" y="2448748"/>
              <a:ext cx="2376264" cy="161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图片 6"/>
          <p:cNvPicPr>
            <a:picLocks noChangeAspect="1"/>
          </p:cNvPicPr>
          <p:nvPr/>
        </p:nvPicPr>
        <p:blipFill>
          <a:blip r:embed="rId3" cstate="print"/>
          <a:stretch>
            <a:fillRect/>
          </a:stretch>
        </p:blipFill>
        <p:spPr>
          <a:xfrm>
            <a:off x="2052898" y="4203279"/>
            <a:ext cx="2569434" cy="1832946"/>
          </a:xfrm>
          <a:prstGeom prst="rect">
            <a:avLst/>
          </a:prstGeom>
        </p:spPr>
      </p:pic>
      <p:pic>
        <p:nvPicPr>
          <p:cNvPr id="8" name="图片 7"/>
          <p:cNvPicPr>
            <a:picLocks noChangeAspect="1"/>
          </p:cNvPicPr>
          <p:nvPr/>
        </p:nvPicPr>
        <p:blipFill>
          <a:blip r:embed="rId4" cstate="print"/>
          <a:stretch>
            <a:fillRect/>
          </a:stretch>
        </p:blipFill>
        <p:spPr>
          <a:xfrm>
            <a:off x="-21242" y="146695"/>
            <a:ext cx="12192000" cy="3725003"/>
          </a:xfrm>
          <a:prstGeom prst="rect">
            <a:avLst/>
          </a:prstGeom>
        </p:spPr>
      </p:pic>
      <p:sp>
        <p:nvSpPr>
          <p:cNvPr id="9" name="矩形 8"/>
          <p:cNvSpPr/>
          <p:nvPr/>
        </p:nvSpPr>
        <p:spPr>
          <a:xfrm>
            <a:off x="3510552" y="2126350"/>
            <a:ext cx="3160985" cy="1560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zh-CN" altLang="en-US" dirty="0"/>
              <a:t>作文批改工作量大</a:t>
            </a:r>
            <a:endParaRPr kumimoji="1" lang="zh-CN" altLang="en-US" dirty="0"/>
          </a:p>
          <a:p>
            <a:pPr marL="285750" indent="-285750">
              <a:buFont typeface="Arial" panose="020B0604020202020204" pitchFamily="34" charset="0"/>
              <a:buChar char="•"/>
            </a:pPr>
            <a:r>
              <a:rPr kumimoji="1" lang="zh-CN" altLang="en-US" dirty="0"/>
              <a:t>难以聚焦作文共性问题</a:t>
            </a:r>
            <a:endParaRPr kumimoji="1" lang="zh-CN" altLang="en-US" dirty="0"/>
          </a:p>
          <a:p>
            <a:pPr marL="285750" indent="-285750">
              <a:buFont typeface="Arial" panose="020B0604020202020204" pitchFamily="34" charset="0"/>
              <a:buChar char="•"/>
            </a:pPr>
            <a:r>
              <a:rPr kumimoji="1" lang="zh-CN" altLang="en-US" dirty="0"/>
              <a:t>无法开展个性化作文学习</a:t>
            </a:r>
            <a:endParaRPr kumimoji="1" lang="zh-CN" altLang="en-US" dirty="0"/>
          </a:p>
          <a:p>
            <a:pPr marL="285750" indent="-285750">
              <a:buFont typeface="Arial" panose="020B0604020202020204" pitchFamily="34" charset="0"/>
              <a:buChar char="•"/>
            </a:pPr>
            <a:r>
              <a:rPr kumimoji="1" lang="zh-CN" altLang="en-US" dirty="0"/>
              <a:t>缺少优秀范文推荐途径</a:t>
            </a:r>
            <a:endParaRPr kumimoji="1" lang="zh-CN" altLang="en-US" dirty="0"/>
          </a:p>
          <a:p>
            <a:pPr marL="285750" indent="-285750" algn="ctr">
              <a:buFont typeface="Arial" panose="020B0604020202020204" pitchFamily="34" charset="0"/>
              <a:buChar char="•"/>
            </a:pPr>
            <a:endParaRPr kumimoji="1" lang="zh-CN" altLang="en-US" dirty="0"/>
          </a:p>
        </p:txBody>
      </p:sp>
      <p:sp>
        <p:nvSpPr>
          <p:cNvPr id="10" name="矩形 9"/>
          <p:cNvSpPr/>
          <p:nvPr/>
        </p:nvSpPr>
        <p:spPr>
          <a:xfrm>
            <a:off x="7916568" y="2437874"/>
            <a:ext cx="3610304" cy="16080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zh-CN" altLang="en-US" dirty="0"/>
              <a:t>缺少精细化的批改意见</a:t>
            </a:r>
            <a:endParaRPr kumimoji="1" lang="zh-CN" altLang="en-US" dirty="0"/>
          </a:p>
          <a:p>
            <a:pPr marL="285750" indent="-285750">
              <a:buFont typeface="Arial" panose="020B0604020202020204" pitchFamily="34" charset="0"/>
              <a:buChar char="•"/>
            </a:pPr>
            <a:r>
              <a:rPr kumimoji="1" lang="zh-CN" altLang="en-US" dirty="0"/>
              <a:t>作文学习找不到重点</a:t>
            </a:r>
            <a:endParaRPr kumimoji="1" lang="zh-CN" altLang="en-US" dirty="0"/>
          </a:p>
          <a:p>
            <a:pPr marL="285750" indent="-285750">
              <a:buFont typeface="Arial" panose="020B0604020202020204" pitchFamily="34" charset="0"/>
              <a:buChar char="•"/>
            </a:pPr>
            <a:r>
              <a:rPr kumimoji="1" lang="zh-CN" altLang="en-US" dirty="0"/>
              <a:t>无法及时反馈批改意见</a:t>
            </a:r>
            <a:endParaRPr kumimoji="1" lang="zh-CN" altLang="en-US" dirty="0"/>
          </a:p>
          <a:p>
            <a:pPr marL="285750" indent="-285750">
              <a:buFont typeface="Arial" panose="020B0604020202020204" pitchFamily="34" charset="0"/>
              <a:buChar char="•"/>
            </a:pPr>
            <a:r>
              <a:rPr kumimoji="1" lang="zh-CN" altLang="en-US" dirty="0"/>
              <a:t>缺少同类范文</a:t>
            </a:r>
            <a:endParaRPr kumimoji="1" lang="zh-CN" altLang="en-US" dirty="0"/>
          </a:p>
        </p:txBody>
      </p:sp>
      <p:grpSp>
        <p:nvGrpSpPr>
          <p:cNvPr id="11" name="组 5"/>
          <p:cNvGrpSpPr/>
          <p:nvPr/>
        </p:nvGrpSpPr>
        <p:grpSpPr>
          <a:xfrm>
            <a:off x="157655" y="5643205"/>
            <a:ext cx="5176540" cy="957008"/>
            <a:chOff x="717615" y="5491088"/>
            <a:chExt cx="5176540" cy="957008"/>
          </a:xfrm>
        </p:grpSpPr>
        <p:sp>
          <p:nvSpPr>
            <p:cNvPr id="12" name="椭圆 11"/>
            <p:cNvSpPr/>
            <p:nvPr/>
          </p:nvSpPr>
          <p:spPr>
            <a:xfrm>
              <a:off x="717615" y="5491088"/>
              <a:ext cx="1063888" cy="957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教师出题</a:t>
              </a:r>
              <a:endParaRPr kumimoji="1" lang="zh-CN" altLang="en-US" dirty="0"/>
            </a:p>
          </p:txBody>
        </p:sp>
        <p:sp>
          <p:nvSpPr>
            <p:cNvPr id="13" name="椭圆 12"/>
            <p:cNvSpPr/>
            <p:nvPr/>
          </p:nvSpPr>
          <p:spPr>
            <a:xfrm>
              <a:off x="2821238" y="5491088"/>
              <a:ext cx="1063888" cy="957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学生手写作文</a:t>
              </a:r>
              <a:endParaRPr kumimoji="1" lang="zh-CN" altLang="en-US" dirty="0"/>
            </a:p>
          </p:txBody>
        </p:sp>
        <p:sp>
          <p:nvSpPr>
            <p:cNvPr id="14" name="椭圆 13"/>
            <p:cNvSpPr/>
            <p:nvPr/>
          </p:nvSpPr>
          <p:spPr>
            <a:xfrm>
              <a:off x="4830267" y="5491088"/>
              <a:ext cx="1063888" cy="957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系统扫描</a:t>
              </a:r>
              <a:endParaRPr kumimoji="1" lang="zh-CN" altLang="en-US" dirty="0"/>
            </a:p>
          </p:txBody>
        </p:sp>
        <p:cxnSp>
          <p:nvCxnSpPr>
            <p:cNvPr id="15" name="直线箭头连接符 9"/>
            <p:cNvCxnSpPr/>
            <p:nvPr/>
          </p:nvCxnSpPr>
          <p:spPr>
            <a:xfrm>
              <a:off x="1923393" y="5948287"/>
              <a:ext cx="759755"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0"/>
            <p:cNvCxnSpPr/>
            <p:nvPr/>
          </p:nvCxnSpPr>
          <p:spPr>
            <a:xfrm>
              <a:off x="4070512" y="5931953"/>
              <a:ext cx="759755"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0848" y="4000923"/>
            <a:ext cx="3642541" cy="185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直线箭头连接符 17"/>
          <p:cNvCxnSpPr/>
          <p:nvPr/>
        </p:nvCxnSpPr>
        <p:spPr>
          <a:xfrm>
            <a:off x="5391809" y="6121709"/>
            <a:ext cx="759755"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组 11"/>
          <p:cNvGrpSpPr/>
          <p:nvPr/>
        </p:nvGrpSpPr>
        <p:grpSpPr>
          <a:xfrm>
            <a:off x="6398083" y="5668630"/>
            <a:ext cx="5176540" cy="957008"/>
            <a:chOff x="717615" y="5491088"/>
            <a:chExt cx="5176540" cy="957008"/>
          </a:xfrm>
        </p:grpSpPr>
        <p:sp>
          <p:nvSpPr>
            <p:cNvPr id="20" name="椭圆 19"/>
            <p:cNvSpPr/>
            <p:nvPr/>
          </p:nvSpPr>
          <p:spPr>
            <a:xfrm>
              <a:off x="717615" y="5491088"/>
              <a:ext cx="1063888" cy="957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自动评分</a:t>
              </a:r>
              <a:endParaRPr kumimoji="1" lang="zh-CN" altLang="en-US" dirty="0"/>
            </a:p>
          </p:txBody>
        </p:sp>
        <p:sp>
          <p:nvSpPr>
            <p:cNvPr id="21" name="椭圆 20"/>
            <p:cNvSpPr/>
            <p:nvPr/>
          </p:nvSpPr>
          <p:spPr>
            <a:xfrm>
              <a:off x="4830267" y="5491088"/>
              <a:ext cx="1063888" cy="957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分析报告</a:t>
              </a:r>
              <a:endParaRPr kumimoji="1" lang="zh-CN" altLang="en-US" dirty="0"/>
            </a:p>
          </p:txBody>
        </p:sp>
        <p:cxnSp>
          <p:nvCxnSpPr>
            <p:cNvPr id="22" name="直线箭头连接符 15"/>
            <p:cNvCxnSpPr/>
            <p:nvPr/>
          </p:nvCxnSpPr>
          <p:spPr>
            <a:xfrm>
              <a:off x="1923393" y="5948287"/>
              <a:ext cx="759755"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线箭头连接符 16"/>
            <p:cNvCxnSpPr/>
            <p:nvPr/>
          </p:nvCxnSpPr>
          <p:spPr>
            <a:xfrm>
              <a:off x="4070512" y="5931953"/>
              <a:ext cx="759755"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821238" y="5491088"/>
              <a:ext cx="1063888" cy="957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t>智能批改</a:t>
              </a:r>
              <a:endParaRPr kumimoji="1" lang="zh-CN" altLang="en-US" dirty="0"/>
            </a:p>
          </p:txBody>
        </p:sp>
      </p:grpSp>
      <p:sp>
        <p:nvSpPr>
          <p:cNvPr id="25" name="矩形 24"/>
          <p:cNvSpPr/>
          <p:nvPr/>
        </p:nvSpPr>
        <p:spPr>
          <a:xfrm>
            <a:off x="-245598" y="-40720"/>
            <a:ext cx="12034567" cy="601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chemeClr val="tx1"/>
                </a:solidFill>
              </a:rPr>
              <a:t>精批细改一篇英语作文平均需要</a:t>
            </a:r>
            <a:r>
              <a:rPr kumimoji="1" lang="en-US" altLang="zh-CN" sz="2000" b="1" dirty="0">
                <a:solidFill>
                  <a:schemeClr val="tx1"/>
                </a:solidFill>
              </a:rPr>
              <a:t>5</a:t>
            </a:r>
            <a:r>
              <a:rPr kumimoji="1" lang="zh-CN" altLang="en-US" sz="2000" b="1" dirty="0">
                <a:solidFill>
                  <a:schemeClr val="tx1"/>
                </a:solidFill>
              </a:rPr>
              <a:t>分钟，一个班级一次英语作文批改需要花费</a:t>
            </a:r>
            <a:r>
              <a:rPr kumimoji="1" lang="en-US" altLang="zh-CN" sz="2000" b="1" dirty="0">
                <a:solidFill>
                  <a:schemeClr val="tx1"/>
                </a:solidFill>
              </a:rPr>
              <a:t>4</a:t>
            </a:r>
            <a:r>
              <a:rPr kumimoji="1" lang="zh-CN" altLang="en-US" sz="2000" b="1" dirty="0">
                <a:solidFill>
                  <a:schemeClr val="tx1"/>
                </a:solidFill>
              </a:rPr>
              <a:t>小时以上</a:t>
            </a:r>
            <a:r>
              <a:rPr kumimoji="1" lang="en-US" altLang="zh-CN" sz="2000" b="1" dirty="0">
                <a:solidFill>
                  <a:schemeClr val="tx1"/>
                </a:solidFill>
              </a:rPr>
              <a:t>……</a:t>
            </a:r>
            <a:endParaRPr kumimoji="1" lang="zh-CN" altLang="en-US" sz="2000" b="1" dirty="0">
              <a:solidFill>
                <a:schemeClr val="tx1"/>
              </a:solidFill>
            </a:endParaRPr>
          </a:p>
        </p:txBody>
      </p:sp>
      <p:sp>
        <p:nvSpPr>
          <p:cNvPr id="26" name="矩形 25"/>
          <p:cNvSpPr/>
          <p:nvPr/>
        </p:nvSpPr>
        <p:spPr>
          <a:xfrm>
            <a:off x="-21242" y="4203279"/>
            <a:ext cx="1956227" cy="1375747"/>
          </a:xfrm>
          <a:prstGeom prst="rect">
            <a:avLst/>
          </a:prstGeom>
          <a:solidFill>
            <a:srgbClr val="FF660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dirty="0"/>
              <a:t>智能批改</a:t>
            </a:r>
            <a:endParaRPr kumimoji="1" lang="zh-CN" altLang="en-US" dirty="0"/>
          </a:p>
          <a:p>
            <a:pPr algn="ctr"/>
            <a:r>
              <a:rPr kumimoji="1" lang="zh-CN" altLang="en-US" dirty="0"/>
              <a:t>作文教学效率</a:t>
            </a:r>
            <a:endParaRPr kumimoji="1" lang="zh-CN" altLang="en-US" dirty="0"/>
          </a:p>
          <a:p>
            <a:pPr algn="ctr"/>
            <a:r>
              <a:rPr kumimoji="1" lang="zh-CN" altLang="en-US" dirty="0"/>
              <a:t>提升数十倍</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557135"/>
            <a:ext cx="6605752" cy="706024"/>
          </a:xfrm>
          <a:prstGeom prst="rect">
            <a:avLst/>
          </a:prstGeom>
          <a:solidFill>
            <a:srgbClr val="FF660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dirty="0"/>
              <a:t>备学生，帮助预设教学重点，典型题和典型卷</a:t>
            </a:r>
            <a:endParaRPr kumimoji="1" lang="zh-CN" altLang="en-US" dirty="0"/>
          </a:p>
        </p:txBody>
      </p:sp>
      <p:grpSp>
        <p:nvGrpSpPr>
          <p:cNvPr id="5" name="组 7"/>
          <p:cNvGrpSpPr/>
          <p:nvPr/>
        </p:nvGrpSpPr>
        <p:grpSpPr>
          <a:xfrm>
            <a:off x="-22991" y="1488528"/>
            <a:ext cx="6344964" cy="4494295"/>
            <a:chOff x="118898" y="1677712"/>
            <a:chExt cx="6463512" cy="4727303"/>
          </a:xfrm>
        </p:grpSpPr>
        <p:pic>
          <p:nvPicPr>
            <p:cNvPr id="6" name="图片 5"/>
            <p:cNvPicPr>
              <a:picLocks noChangeAspect="1"/>
            </p:cNvPicPr>
            <p:nvPr/>
          </p:nvPicPr>
          <p:blipFill>
            <a:blip r:embed="rId1" cstate="print"/>
            <a:stretch>
              <a:fillRect/>
            </a:stretch>
          </p:blipFill>
          <p:spPr>
            <a:xfrm>
              <a:off x="118898" y="1677712"/>
              <a:ext cx="3009900" cy="2029539"/>
            </a:xfrm>
            <a:prstGeom prst="rect">
              <a:avLst/>
            </a:prstGeom>
          </p:spPr>
        </p:pic>
        <p:pic>
          <p:nvPicPr>
            <p:cNvPr id="7" name="图片 6"/>
            <p:cNvPicPr>
              <a:picLocks noChangeAspect="1"/>
            </p:cNvPicPr>
            <p:nvPr/>
          </p:nvPicPr>
          <p:blipFill>
            <a:blip r:embed="rId2" cstate="print"/>
            <a:stretch>
              <a:fillRect/>
            </a:stretch>
          </p:blipFill>
          <p:spPr>
            <a:xfrm>
              <a:off x="118898" y="3707252"/>
              <a:ext cx="6463512" cy="2697763"/>
            </a:xfrm>
            <a:prstGeom prst="rect">
              <a:avLst/>
            </a:prstGeom>
          </p:spPr>
        </p:pic>
        <p:pic>
          <p:nvPicPr>
            <p:cNvPr id="8" name="图片 7"/>
            <p:cNvPicPr>
              <a:picLocks noChangeAspect="1"/>
            </p:cNvPicPr>
            <p:nvPr/>
          </p:nvPicPr>
          <p:blipFill>
            <a:blip r:embed="rId3" cstate="print"/>
            <a:stretch>
              <a:fillRect/>
            </a:stretch>
          </p:blipFill>
          <p:spPr>
            <a:xfrm>
              <a:off x="3128798" y="1677713"/>
              <a:ext cx="3453612" cy="2409497"/>
            </a:xfrm>
            <a:prstGeom prst="rect">
              <a:avLst/>
            </a:prstGeom>
          </p:spPr>
        </p:pic>
      </p:grpSp>
      <p:sp>
        <p:nvSpPr>
          <p:cNvPr id="9" name="椭圆 8"/>
          <p:cNvSpPr/>
          <p:nvPr/>
        </p:nvSpPr>
        <p:spPr>
          <a:xfrm>
            <a:off x="1623847" y="2883023"/>
            <a:ext cx="1150883" cy="971651"/>
          </a:xfrm>
          <a:prstGeom prst="ellipse">
            <a:avLst/>
          </a:prstGeom>
          <a:solidFill>
            <a:srgbClr val="FF6600"/>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a:t>预设讲评顺序</a:t>
            </a:r>
            <a:endParaRPr kumimoji="1" lang="zh-CN" altLang="en-US" dirty="0"/>
          </a:p>
        </p:txBody>
      </p:sp>
      <p:sp>
        <p:nvSpPr>
          <p:cNvPr id="10" name="椭圆 9"/>
          <p:cNvSpPr/>
          <p:nvPr/>
        </p:nvSpPr>
        <p:spPr>
          <a:xfrm>
            <a:off x="4886651" y="2735600"/>
            <a:ext cx="1435322" cy="633249"/>
          </a:xfrm>
          <a:prstGeom prst="ellipse">
            <a:avLst/>
          </a:prstGeom>
          <a:solidFill>
            <a:srgbClr val="FF6600"/>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a:t>典型卷</a:t>
            </a:r>
            <a:endParaRPr kumimoji="1" lang="zh-CN" altLang="en-US" dirty="0"/>
          </a:p>
        </p:txBody>
      </p:sp>
      <p:sp>
        <p:nvSpPr>
          <p:cNvPr id="11" name="椭圆 10"/>
          <p:cNvSpPr/>
          <p:nvPr/>
        </p:nvSpPr>
        <p:spPr>
          <a:xfrm>
            <a:off x="3754490" y="5045627"/>
            <a:ext cx="1132161" cy="819145"/>
          </a:xfrm>
          <a:prstGeom prst="ellipse">
            <a:avLst/>
          </a:prstGeom>
          <a:solidFill>
            <a:srgbClr val="FF6600"/>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dirty="0"/>
              <a:t>得分统计</a:t>
            </a:r>
            <a:endParaRPr kumimoji="1" lang="zh-CN" altLang="en-US" dirty="0"/>
          </a:p>
        </p:txBody>
      </p:sp>
      <p:pic>
        <p:nvPicPr>
          <p:cNvPr id="12" name="图片 11"/>
          <p:cNvPicPr>
            <a:picLocks noChangeAspect="1"/>
          </p:cNvPicPr>
          <p:nvPr/>
        </p:nvPicPr>
        <p:blipFill>
          <a:blip r:embed="rId4" cstate="print"/>
          <a:stretch>
            <a:fillRect/>
          </a:stretch>
        </p:blipFill>
        <p:spPr>
          <a:xfrm>
            <a:off x="6321973" y="1555014"/>
            <a:ext cx="5870027" cy="4427809"/>
          </a:xfrm>
          <a:prstGeom prst="rect">
            <a:avLst/>
          </a:prstGeom>
        </p:spPr>
      </p:pic>
      <p:sp>
        <p:nvSpPr>
          <p:cNvPr id="13" name="矩形 12"/>
          <p:cNvSpPr/>
          <p:nvPr/>
        </p:nvSpPr>
        <p:spPr>
          <a:xfrm>
            <a:off x="6605752" y="557135"/>
            <a:ext cx="5586249" cy="70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t>备资源  （从人找资源，到资源找人）</a:t>
            </a:r>
            <a:endParaRPr kumimoji="1" lang="zh-CN" altLang="en-US" sz="2000" b="1" dirty="0"/>
          </a:p>
        </p:txBody>
      </p:sp>
      <p:sp>
        <p:nvSpPr>
          <p:cNvPr id="14" name="椭圆 13"/>
          <p:cNvSpPr/>
          <p:nvPr/>
        </p:nvSpPr>
        <p:spPr>
          <a:xfrm>
            <a:off x="9151554" y="2327524"/>
            <a:ext cx="2168087" cy="825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t>推荐拓展资源</a:t>
            </a:r>
            <a:endParaRPr kumimoji="1" lang="zh-CN" altLang="en-US" sz="1600" b="1" dirty="0"/>
          </a:p>
          <a:p>
            <a:pPr algn="ctr"/>
            <a:r>
              <a:rPr kumimoji="1" lang="zh-CN" altLang="en-US" sz="1600" b="1" dirty="0"/>
              <a:t>加入典型题</a:t>
            </a:r>
            <a:endParaRPr kumimoji="1" lang="zh-CN" altLang="en-US" sz="16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stretch>
            <a:fillRect/>
          </a:stretch>
        </p:blipFill>
        <p:spPr>
          <a:xfrm>
            <a:off x="-2" y="1083287"/>
            <a:ext cx="11849100" cy="5270500"/>
          </a:xfrm>
          <a:prstGeom prst="rect">
            <a:avLst/>
          </a:prstGeom>
        </p:spPr>
      </p:pic>
      <p:pic>
        <p:nvPicPr>
          <p:cNvPr id="11" name="图片 10"/>
          <p:cNvPicPr>
            <a:picLocks noChangeAspect="1"/>
          </p:cNvPicPr>
          <p:nvPr/>
        </p:nvPicPr>
        <p:blipFill>
          <a:blip r:embed="rId2" cstate="print"/>
          <a:stretch>
            <a:fillRect/>
          </a:stretch>
        </p:blipFill>
        <p:spPr>
          <a:xfrm>
            <a:off x="7483457" y="1083287"/>
            <a:ext cx="4708543" cy="5267873"/>
          </a:xfrm>
          <a:prstGeom prst="rect">
            <a:avLst/>
          </a:prstGeom>
        </p:spPr>
      </p:pic>
      <p:sp>
        <p:nvSpPr>
          <p:cNvPr id="12" name="椭圆 11"/>
          <p:cNvSpPr/>
          <p:nvPr/>
        </p:nvSpPr>
        <p:spPr>
          <a:xfrm>
            <a:off x="3846783" y="3719850"/>
            <a:ext cx="3636672" cy="971651"/>
          </a:xfrm>
          <a:prstGeom prst="ellipse">
            <a:avLst/>
          </a:prstGeom>
          <a:solidFill>
            <a:srgbClr val="FF6600"/>
          </a:solidFill>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dirty="0"/>
              <a:t>班级共性错题，可以查看班级</a:t>
            </a:r>
            <a:r>
              <a:rPr kumimoji="1" lang="en-US" altLang="zh-CN" dirty="0"/>
              <a:t>/</a:t>
            </a:r>
            <a:r>
              <a:rPr kumimoji="1" lang="zh-CN" altLang="en-US" dirty="0"/>
              <a:t>年级得分对比</a:t>
            </a:r>
            <a:endParaRPr kumimoji="1" lang="zh-CN" altLang="en-US" dirty="0"/>
          </a:p>
        </p:txBody>
      </p:sp>
      <p:sp>
        <p:nvSpPr>
          <p:cNvPr id="14" name="椭圆 13"/>
          <p:cNvSpPr/>
          <p:nvPr/>
        </p:nvSpPr>
        <p:spPr>
          <a:xfrm>
            <a:off x="8753684" y="2968938"/>
            <a:ext cx="2168087" cy="825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t>班级整体知识点掌握情况</a:t>
            </a:r>
            <a:endParaRPr kumimoji="1" lang="zh-CN" altLang="en-US" sz="1600" b="1" dirty="0"/>
          </a:p>
        </p:txBody>
      </p:sp>
      <p:sp>
        <p:nvSpPr>
          <p:cNvPr id="16" name="矩形 15"/>
          <p:cNvSpPr/>
          <p:nvPr/>
        </p:nvSpPr>
        <p:spPr>
          <a:xfrm>
            <a:off x="-1" y="379890"/>
            <a:ext cx="7483455" cy="706024"/>
          </a:xfrm>
          <a:prstGeom prst="rect">
            <a:avLst/>
          </a:prstGeom>
          <a:solidFill>
            <a:srgbClr val="FF6600"/>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dirty="0"/>
              <a:t>考前复习课，聚焦学情重点，错题再练，变式题推荐，让</a:t>
            </a:r>
            <a:r>
              <a:rPr kumimoji="1" lang="zh-CN" altLang="en-US"/>
              <a:t>复习更高效</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3774</Words>
  <Application>WPS 演示</Application>
  <PresentationFormat>自定义</PresentationFormat>
  <Paragraphs>523</Paragraphs>
  <Slides>25</Slides>
  <Notes>21</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25</vt:i4>
      </vt:variant>
    </vt:vector>
  </HeadingPairs>
  <TitlesOfParts>
    <vt:vector size="44" baseType="lpstr">
      <vt:lpstr>Arial</vt:lpstr>
      <vt:lpstr>宋体</vt:lpstr>
      <vt:lpstr>Wingdings</vt:lpstr>
      <vt:lpstr>方正大黑简体</vt:lpstr>
      <vt:lpstr>微软雅黑</vt:lpstr>
      <vt:lpstr>Songti SC</vt:lpstr>
      <vt:lpstr>Times New Roman</vt:lpstr>
      <vt:lpstr>Microsoft YaHei UI</vt:lpstr>
      <vt:lpstr>Baoli SC</vt:lpstr>
      <vt:lpstr>Calibri</vt:lpstr>
      <vt:lpstr>Arial Unicode MS</vt:lpstr>
      <vt:lpstr>Wingdings</vt:lpstr>
      <vt:lpstr>黑体</vt:lpstr>
      <vt:lpstr>等线</vt:lpstr>
      <vt:lpstr>PMingLiU</vt:lpstr>
      <vt:lpstr>等线</vt:lpstr>
      <vt:lpstr>Arial</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Administrator</cp:lastModifiedBy>
  <cp:revision>612</cp:revision>
  <dcterms:created xsi:type="dcterms:W3CDTF">2016-04-14T03:39:00Z</dcterms:created>
  <dcterms:modified xsi:type="dcterms:W3CDTF">2019-08-28T09:22:57Z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