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2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7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CFDA8-266A-447A-AE46-088A126DAC92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0642-D3DF-4B1A-9020-698A78416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3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E942-4A27-4AE1-8F02-01F148BF2C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80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E942-4A27-4AE1-8F02-01F148BF2C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6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2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64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1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96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9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8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75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0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09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2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4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4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58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76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57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12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95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A0C4-0B82-46E6-A986-BAFC4A866DAA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4FF3-8144-47F6-9395-1082423A6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3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34"/>
          <p:cNvSpPr/>
          <p:nvPr/>
        </p:nvSpPr>
        <p:spPr bwMode="auto">
          <a:xfrm rot="10800000">
            <a:off x="9142432" y="4487384"/>
            <a:ext cx="3045459" cy="2335717"/>
          </a:xfrm>
          <a:custGeom>
            <a:avLst/>
            <a:gdLst>
              <a:gd name="connsiteX0" fmla="*/ 5170049 w 5170049"/>
              <a:gd name="connsiteY0" fmla="*/ 0 h 3965173"/>
              <a:gd name="connsiteX1" fmla="*/ 76444 w 5170049"/>
              <a:gd name="connsiteY1" fmla="*/ 3789406 h 3965173"/>
              <a:gd name="connsiteX2" fmla="*/ 0 w 5170049"/>
              <a:gd name="connsiteY2" fmla="*/ 3965173 h 3965173"/>
              <a:gd name="connsiteX3" fmla="*/ 0 w 5170049"/>
              <a:gd name="connsiteY3" fmla="*/ 2647946 h 3965173"/>
              <a:gd name="connsiteX4" fmla="*/ 20846 w 5170049"/>
              <a:gd name="connsiteY4" fmla="*/ 2624180 h 3965173"/>
              <a:gd name="connsiteX5" fmla="*/ 5170049 w 5170049"/>
              <a:gd name="connsiteY5" fmla="*/ 0 h 396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0049" h="3965173">
                <a:moveTo>
                  <a:pt x="5170049" y="0"/>
                </a:moveTo>
                <a:cubicBezTo>
                  <a:pt x="2761096" y="670430"/>
                  <a:pt x="878776" y="2062528"/>
                  <a:pt x="76444" y="3789406"/>
                </a:cubicBezTo>
                <a:lnTo>
                  <a:pt x="0" y="3965173"/>
                </a:lnTo>
                <a:lnTo>
                  <a:pt x="0" y="2647946"/>
                </a:lnTo>
                <a:lnTo>
                  <a:pt x="20846" y="2624180"/>
                </a:lnTo>
                <a:cubicBezTo>
                  <a:pt x="1187318" y="1351042"/>
                  <a:pt x="3015288" y="398756"/>
                  <a:pt x="51700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35"/>
          <p:cNvSpPr/>
          <p:nvPr/>
        </p:nvSpPr>
        <p:spPr bwMode="auto">
          <a:xfrm rot="10800000">
            <a:off x="9042557" y="5353921"/>
            <a:ext cx="3145334" cy="1501698"/>
          </a:xfrm>
          <a:custGeom>
            <a:avLst/>
            <a:gdLst>
              <a:gd name="connsiteX0" fmla="*/ 0 w 5339598"/>
              <a:gd name="connsiteY0" fmla="*/ 0 h 2549321"/>
              <a:gd name="connsiteX1" fmla="*/ 173624 w 5339598"/>
              <a:gd name="connsiteY1" fmla="*/ 0 h 2549321"/>
              <a:gd name="connsiteX2" fmla="*/ 5339598 w 5339598"/>
              <a:gd name="connsiteY2" fmla="*/ 0 h 2549321"/>
              <a:gd name="connsiteX3" fmla="*/ 145442 w 5339598"/>
              <a:gd name="connsiteY3" fmla="*/ 2402037 h 2549321"/>
              <a:gd name="connsiteX4" fmla="*/ 0 w 5339598"/>
              <a:gd name="connsiteY4" fmla="*/ 2549321 h 25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98" h="2549321">
                <a:moveTo>
                  <a:pt x="0" y="0"/>
                </a:moveTo>
                <a:lnTo>
                  <a:pt x="173624" y="0"/>
                </a:lnTo>
                <a:cubicBezTo>
                  <a:pt x="1174781" y="0"/>
                  <a:pt x="2776634" y="0"/>
                  <a:pt x="5339598" y="0"/>
                </a:cubicBezTo>
                <a:cubicBezTo>
                  <a:pt x="3210166" y="336061"/>
                  <a:pt x="1375420" y="1208452"/>
                  <a:pt x="145442" y="2402037"/>
                </a:cubicBezTo>
                <a:lnTo>
                  <a:pt x="0" y="25493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 bwMode="auto">
          <a:xfrm>
            <a:off x="3793" y="89839"/>
            <a:ext cx="8220718" cy="6304887"/>
          </a:xfrm>
          <a:custGeom>
            <a:avLst/>
            <a:gdLst>
              <a:gd name="connsiteX0" fmla="*/ 5170049 w 5170049"/>
              <a:gd name="connsiteY0" fmla="*/ 0 h 3965173"/>
              <a:gd name="connsiteX1" fmla="*/ 76444 w 5170049"/>
              <a:gd name="connsiteY1" fmla="*/ 3789406 h 3965173"/>
              <a:gd name="connsiteX2" fmla="*/ 0 w 5170049"/>
              <a:gd name="connsiteY2" fmla="*/ 3965173 h 3965173"/>
              <a:gd name="connsiteX3" fmla="*/ 0 w 5170049"/>
              <a:gd name="connsiteY3" fmla="*/ 2647946 h 3965173"/>
              <a:gd name="connsiteX4" fmla="*/ 20846 w 5170049"/>
              <a:gd name="connsiteY4" fmla="*/ 2624180 h 3965173"/>
              <a:gd name="connsiteX5" fmla="*/ 5170049 w 5170049"/>
              <a:gd name="connsiteY5" fmla="*/ 0 h 396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0049" h="3965173">
                <a:moveTo>
                  <a:pt x="5170049" y="0"/>
                </a:moveTo>
                <a:cubicBezTo>
                  <a:pt x="2761096" y="670430"/>
                  <a:pt x="878776" y="2062528"/>
                  <a:pt x="76444" y="3789406"/>
                </a:cubicBezTo>
                <a:lnTo>
                  <a:pt x="0" y="3965173"/>
                </a:lnTo>
                <a:lnTo>
                  <a:pt x="0" y="2647946"/>
                </a:lnTo>
                <a:lnTo>
                  <a:pt x="20846" y="2624180"/>
                </a:lnTo>
                <a:cubicBezTo>
                  <a:pt x="1187318" y="1351042"/>
                  <a:pt x="3015288" y="398756"/>
                  <a:pt x="51700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 bwMode="auto">
          <a:xfrm>
            <a:off x="3792" y="-11903"/>
            <a:ext cx="8490313" cy="4053589"/>
          </a:xfrm>
          <a:custGeom>
            <a:avLst/>
            <a:gdLst>
              <a:gd name="connsiteX0" fmla="*/ 0 w 5339598"/>
              <a:gd name="connsiteY0" fmla="*/ 0 h 2549321"/>
              <a:gd name="connsiteX1" fmla="*/ 173624 w 5339598"/>
              <a:gd name="connsiteY1" fmla="*/ 0 h 2549321"/>
              <a:gd name="connsiteX2" fmla="*/ 5339598 w 5339598"/>
              <a:gd name="connsiteY2" fmla="*/ 0 h 2549321"/>
              <a:gd name="connsiteX3" fmla="*/ 145442 w 5339598"/>
              <a:gd name="connsiteY3" fmla="*/ 2402037 h 2549321"/>
              <a:gd name="connsiteX4" fmla="*/ 0 w 5339598"/>
              <a:gd name="connsiteY4" fmla="*/ 2549321 h 25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98" h="2549321">
                <a:moveTo>
                  <a:pt x="0" y="0"/>
                </a:moveTo>
                <a:lnTo>
                  <a:pt x="173624" y="0"/>
                </a:lnTo>
                <a:cubicBezTo>
                  <a:pt x="1174781" y="0"/>
                  <a:pt x="2776634" y="0"/>
                  <a:pt x="5339598" y="0"/>
                </a:cubicBezTo>
                <a:cubicBezTo>
                  <a:pt x="3210166" y="336061"/>
                  <a:pt x="1375420" y="1208452"/>
                  <a:pt x="145442" y="2402037"/>
                </a:cubicBezTo>
                <a:lnTo>
                  <a:pt x="0" y="254932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1178646" y="777065"/>
            <a:ext cx="2824904" cy="282490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404040"/>
            </a:solidFill>
            <a:round/>
          </a:ln>
        </p:spPr>
        <p:txBody>
          <a:bodyPr vert="horz" wrap="square" lIns="91380" tIns="45689" rIns="91380" bIns="45689" numCol="1" anchor="t" anchorCtr="0" compatLnSpc="1"/>
          <a:lstStyle/>
          <a:p>
            <a:endParaRPr lang="zh-CN" altLang="en-US"/>
          </a:p>
        </p:txBody>
      </p:sp>
      <p:sp>
        <p:nvSpPr>
          <p:cNvPr id="85" name="TextBox 22"/>
          <p:cNvSpPr txBox="1"/>
          <p:nvPr/>
        </p:nvSpPr>
        <p:spPr>
          <a:xfrm>
            <a:off x="3840243" y="3147978"/>
            <a:ext cx="7585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云校园基础数据搭建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3784619" y="4271555"/>
            <a:ext cx="7530236" cy="0"/>
          </a:xfrm>
          <a:prstGeom prst="line">
            <a:avLst/>
          </a:prstGeom>
          <a:ln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072754" y="4414250"/>
            <a:ext cx="2953965" cy="337237"/>
            <a:chOff x="7476" y="8245"/>
            <a:chExt cx="4655" cy="670"/>
          </a:xfrm>
        </p:grpSpPr>
        <p:grpSp>
          <p:nvGrpSpPr>
            <p:cNvPr id="87" name="组合 86"/>
            <p:cNvGrpSpPr/>
            <p:nvPr/>
          </p:nvGrpSpPr>
          <p:grpSpPr>
            <a:xfrm>
              <a:off x="7476" y="8339"/>
              <a:ext cx="491" cy="491"/>
              <a:chOff x="801291" y="3535885"/>
              <a:chExt cx="219347" cy="219347"/>
            </a:xfrm>
          </p:grpSpPr>
          <p:sp>
            <p:nvSpPr>
              <p:cNvPr id="88" name="Oval 10"/>
              <p:cNvSpPr>
                <a:spLocks noChangeArrowheads="1"/>
              </p:cNvSpPr>
              <p:nvPr/>
            </p:nvSpPr>
            <p:spPr bwMode="auto">
              <a:xfrm>
                <a:off x="801291" y="3535885"/>
                <a:ext cx="219347" cy="219347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41" tIns="60920" rIns="121841" bIns="609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135" b="1">
                  <a:solidFill>
                    <a:srgbClr val="FFFF00"/>
                  </a:solidFill>
                  <a:latin typeface="+mn-ea"/>
                </a:endParaRPr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860980" y="3583766"/>
                <a:ext cx="100336" cy="114060"/>
                <a:chOff x="860980" y="3583766"/>
                <a:chExt cx="100336" cy="114060"/>
              </a:xfrm>
            </p:grpSpPr>
            <p:sp>
              <p:nvSpPr>
                <p:cNvPr id="90" name="Freeform 12"/>
                <p:cNvSpPr>
                  <a:spLocks noEditPoints="1"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841" tIns="60920" rIns="121841" bIns="609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 sz="2135" b="1">
                    <a:solidFill>
                      <a:srgbClr val="FFFF00"/>
                    </a:solidFill>
                    <a:latin typeface="+mn-ea"/>
                  </a:endParaRPr>
                </a:p>
              </p:txBody>
            </p:sp>
            <p:sp>
              <p:nvSpPr>
                <p:cNvPr id="91" name="Freeform 13"/>
                <p:cNvSpPr/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841" tIns="60920" rIns="121841" bIns="609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 sz="2135" b="1">
                    <a:solidFill>
                      <a:srgbClr val="FFFF00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92" name="Text Box 19"/>
            <p:cNvSpPr txBox="1">
              <a:spLocks noChangeArrowheads="1"/>
            </p:cNvSpPr>
            <p:nvPr/>
          </p:nvSpPr>
          <p:spPr bwMode="auto">
            <a:xfrm>
              <a:off x="7989" y="8245"/>
              <a:ext cx="4142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北京凤凰学易科技有限公司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64" y="1779493"/>
            <a:ext cx="2302612" cy="8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8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49" y="1314146"/>
            <a:ext cx="3662467" cy="324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任意多边形: 形状 34"/>
          <p:cNvSpPr/>
          <p:nvPr/>
        </p:nvSpPr>
        <p:spPr bwMode="auto">
          <a:xfrm rot="10800000">
            <a:off x="9142432" y="4487384"/>
            <a:ext cx="3045459" cy="2335717"/>
          </a:xfrm>
          <a:custGeom>
            <a:avLst/>
            <a:gdLst>
              <a:gd name="connsiteX0" fmla="*/ 5170049 w 5170049"/>
              <a:gd name="connsiteY0" fmla="*/ 0 h 3965173"/>
              <a:gd name="connsiteX1" fmla="*/ 76444 w 5170049"/>
              <a:gd name="connsiteY1" fmla="*/ 3789406 h 3965173"/>
              <a:gd name="connsiteX2" fmla="*/ 0 w 5170049"/>
              <a:gd name="connsiteY2" fmla="*/ 3965173 h 3965173"/>
              <a:gd name="connsiteX3" fmla="*/ 0 w 5170049"/>
              <a:gd name="connsiteY3" fmla="*/ 2647946 h 3965173"/>
              <a:gd name="connsiteX4" fmla="*/ 20846 w 5170049"/>
              <a:gd name="connsiteY4" fmla="*/ 2624180 h 3965173"/>
              <a:gd name="connsiteX5" fmla="*/ 5170049 w 5170049"/>
              <a:gd name="connsiteY5" fmla="*/ 0 h 396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0049" h="3965173">
                <a:moveTo>
                  <a:pt x="5170049" y="0"/>
                </a:moveTo>
                <a:cubicBezTo>
                  <a:pt x="2761096" y="670430"/>
                  <a:pt x="878776" y="2062528"/>
                  <a:pt x="76444" y="3789406"/>
                </a:cubicBezTo>
                <a:lnTo>
                  <a:pt x="0" y="3965173"/>
                </a:lnTo>
                <a:lnTo>
                  <a:pt x="0" y="2647946"/>
                </a:lnTo>
                <a:lnTo>
                  <a:pt x="20846" y="2624180"/>
                </a:lnTo>
                <a:cubicBezTo>
                  <a:pt x="1187318" y="1351042"/>
                  <a:pt x="3015288" y="398756"/>
                  <a:pt x="51700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35"/>
          <p:cNvSpPr/>
          <p:nvPr/>
        </p:nvSpPr>
        <p:spPr bwMode="auto">
          <a:xfrm rot="10800000">
            <a:off x="9042557" y="5353921"/>
            <a:ext cx="3145334" cy="1501698"/>
          </a:xfrm>
          <a:custGeom>
            <a:avLst/>
            <a:gdLst>
              <a:gd name="connsiteX0" fmla="*/ 0 w 5339598"/>
              <a:gd name="connsiteY0" fmla="*/ 0 h 2549321"/>
              <a:gd name="connsiteX1" fmla="*/ 173624 w 5339598"/>
              <a:gd name="connsiteY1" fmla="*/ 0 h 2549321"/>
              <a:gd name="connsiteX2" fmla="*/ 5339598 w 5339598"/>
              <a:gd name="connsiteY2" fmla="*/ 0 h 2549321"/>
              <a:gd name="connsiteX3" fmla="*/ 145442 w 5339598"/>
              <a:gd name="connsiteY3" fmla="*/ 2402037 h 2549321"/>
              <a:gd name="connsiteX4" fmla="*/ 0 w 5339598"/>
              <a:gd name="connsiteY4" fmla="*/ 2549321 h 25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98" h="2549321">
                <a:moveTo>
                  <a:pt x="0" y="0"/>
                </a:moveTo>
                <a:lnTo>
                  <a:pt x="173624" y="0"/>
                </a:lnTo>
                <a:cubicBezTo>
                  <a:pt x="1174781" y="0"/>
                  <a:pt x="2776634" y="0"/>
                  <a:pt x="5339598" y="0"/>
                </a:cubicBezTo>
                <a:cubicBezTo>
                  <a:pt x="3210166" y="336061"/>
                  <a:pt x="1375420" y="1208452"/>
                  <a:pt x="145442" y="2402037"/>
                </a:cubicBezTo>
                <a:lnTo>
                  <a:pt x="0" y="25493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 bwMode="auto">
          <a:xfrm>
            <a:off x="3793" y="89839"/>
            <a:ext cx="8220718" cy="6304887"/>
          </a:xfrm>
          <a:custGeom>
            <a:avLst/>
            <a:gdLst>
              <a:gd name="connsiteX0" fmla="*/ 5170049 w 5170049"/>
              <a:gd name="connsiteY0" fmla="*/ 0 h 3965173"/>
              <a:gd name="connsiteX1" fmla="*/ 76444 w 5170049"/>
              <a:gd name="connsiteY1" fmla="*/ 3789406 h 3965173"/>
              <a:gd name="connsiteX2" fmla="*/ 0 w 5170049"/>
              <a:gd name="connsiteY2" fmla="*/ 3965173 h 3965173"/>
              <a:gd name="connsiteX3" fmla="*/ 0 w 5170049"/>
              <a:gd name="connsiteY3" fmla="*/ 2647946 h 3965173"/>
              <a:gd name="connsiteX4" fmla="*/ 20846 w 5170049"/>
              <a:gd name="connsiteY4" fmla="*/ 2624180 h 3965173"/>
              <a:gd name="connsiteX5" fmla="*/ 5170049 w 5170049"/>
              <a:gd name="connsiteY5" fmla="*/ 0 h 396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0049" h="3965173">
                <a:moveTo>
                  <a:pt x="5170049" y="0"/>
                </a:moveTo>
                <a:cubicBezTo>
                  <a:pt x="2761096" y="670430"/>
                  <a:pt x="878776" y="2062528"/>
                  <a:pt x="76444" y="3789406"/>
                </a:cubicBezTo>
                <a:lnTo>
                  <a:pt x="0" y="3965173"/>
                </a:lnTo>
                <a:lnTo>
                  <a:pt x="0" y="2647946"/>
                </a:lnTo>
                <a:lnTo>
                  <a:pt x="20846" y="2624180"/>
                </a:lnTo>
                <a:cubicBezTo>
                  <a:pt x="1187318" y="1351042"/>
                  <a:pt x="3015288" y="398756"/>
                  <a:pt x="51700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 bwMode="auto">
          <a:xfrm>
            <a:off x="3792" y="2064"/>
            <a:ext cx="8490313" cy="4053589"/>
          </a:xfrm>
          <a:custGeom>
            <a:avLst/>
            <a:gdLst>
              <a:gd name="connsiteX0" fmla="*/ 0 w 5339598"/>
              <a:gd name="connsiteY0" fmla="*/ 0 h 2549321"/>
              <a:gd name="connsiteX1" fmla="*/ 173624 w 5339598"/>
              <a:gd name="connsiteY1" fmla="*/ 0 h 2549321"/>
              <a:gd name="connsiteX2" fmla="*/ 5339598 w 5339598"/>
              <a:gd name="connsiteY2" fmla="*/ 0 h 2549321"/>
              <a:gd name="connsiteX3" fmla="*/ 145442 w 5339598"/>
              <a:gd name="connsiteY3" fmla="*/ 2402037 h 2549321"/>
              <a:gd name="connsiteX4" fmla="*/ 0 w 5339598"/>
              <a:gd name="connsiteY4" fmla="*/ 2549321 h 25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598" h="2549321">
                <a:moveTo>
                  <a:pt x="0" y="0"/>
                </a:moveTo>
                <a:lnTo>
                  <a:pt x="173624" y="0"/>
                </a:lnTo>
                <a:cubicBezTo>
                  <a:pt x="1174781" y="0"/>
                  <a:pt x="2776634" y="0"/>
                  <a:pt x="5339598" y="0"/>
                </a:cubicBezTo>
                <a:cubicBezTo>
                  <a:pt x="3210166" y="336061"/>
                  <a:pt x="1375420" y="1208452"/>
                  <a:pt x="145442" y="2402037"/>
                </a:cubicBezTo>
                <a:lnTo>
                  <a:pt x="0" y="25493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380" tIns="45689" rIns="91380" bIns="45689" numCol="1" anchor="t" anchorCtr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86" name="直接连接符 85"/>
          <p:cNvCxnSpPr/>
          <p:nvPr/>
        </p:nvCxnSpPr>
        <p:spPr>
          <a:xfrm>
            <a:off x="2993950" y="5532109"/>
            <a:ext cx="7529992" cy="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831849" y="5869216"/>
            <a:ext cx="3178709" cy="338377"/>
            <a:chOff x="11269" y="9863"/>
            <a:chExt cx="5007" cy="533"/>
          </a:xfrm>
        </p:grpSpPr>
        <p:grpSp>
          <p:nvGrpSpPr>
            <p:cNvPr id="93" name="Group 14"/>
            <p:cNvGrpSpPr/>
            <p:nvPr/>
          </p:nvGrpSpPr>
          <p:grpSpPr bwMode="auto">
            <a:xfrm>
              <a:off x="11269" y="9883"/>
              <a:ext cx="511" cy="511"/>
              <a:chOff x="4248" y="3024"/>
              <a:chExt cx="600" cy="599"/>
            </a:xfrm>
          </p:grpSpPr>
          <p:sp>
            <p:nvSpPr>
              <p:cNvPr id="94" name="Oval 15"/>
              <p:cNvSpPr>
                <a:spLocks noChangeArrowheads="1"/>
              </p:cNvSpPr>
              <p:nvPr/>
            </p:nvSpPr>
            <p:spPr bwMode="auto">
              <a:xfrm>
                <a:off x="4248" y="3024"/>
                <a:ext cx="600" cy="599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41" tIns="60920" rIns="121841" bIns="609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13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95" name="Group 16"/>
              <p:cNvGrpSpPr/>
              <p:nvPr/>
            </p:nvGrpSpPr>
            <p:grpSpPr bwMode="auto">
              <a:xfrm>
                <a:off x="4441" y="3144"/>
                <a:ext cx="215" cy="345"/>
                <a:chOff x="4441" y="3144"/>
                <a:chExt cx="215" cy="345"/>
              </a:xfrm>
            </p:grpSpPr>
            <p:sp>
              <p:nvSpPr>
                <p:cNvPr id="96" name="Freeform 17"/>
                <p:cNvSpPr>
                  <a:spLocks noEditPoints="1"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841" tIns="60920" rIns="121841" bIns="609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 sz="2135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97" name="Freeform 18"/>
                <p:cNvSpPr/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841" tIns="60920" rIns="121841" bIns="609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 sz="2135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98" name="Text Box 20"/>
            <p:cNvSpPr txBox="1">
              <a:spLocks noChangeArrowheads="1"/>
            </p:cNvSpPr>
            <p:nvPr/>
          </p:nvSpPr>
          <p:spPr bwMode="auto">
            <a:xfrm>
              <a:off x="12077" y="9863"/>
              <a:ext cx="419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  <a:latin typeface="+mn-ea"/>
                </a:rPr>
                <a:t>北京凤凰学易科技有限公司</a:t>
              </a:r>
            </a:p>
          </p:txBody>
        </p:sp>
      </p:grpSp>
      <p:sp>
        <p:nvSpPr>
          <p:cNvPr id="67" name="TextBox 22"/>
          <p:cNvSpPr txBox="1"/>
          <p:nvPr/>
        </p:nvSpPr>
        <p:spPr>
          <a:xfrm>
            <a:off x="2898087" y="4665535"/>
            <a:ext cx="7529992" cy="76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399" b="1" dirty="0">
                <a:solidFill>
                  <a:srgbClr val="0070C0"/>
                </a:solidFill>
                <a:latin typeface="+mj-ea"/>
                <a:ea typeface="+mj-ea"/>
              </a:rPr>
              <a:t>客服</a:t>
            </a:r>
            <a:r>
              <a:rPr lang="en-US" altLang="zh-CN" sz="4399" b="1" dirty="0">
                <a:solidFill>
                  <a:srgbClr val="0070C0"/>
                </a:solidFill>
                <a:latin typeface="+mj-ea"/>
                <a:ea typeface="+mj-ea"/>
              </a:rPr>
              <a:t>QQ</a:t>
            </a:r>
            <a:r>
              <a:rPr lang="zh-CN" altLang="en-US" sz="4399" b="1" dirty="0">
                <a:solidFill>
                  <a:srgbClr val="0070C0"/>
                </a:solidFill>
                <a:latin typeface="+mj-ea"/>
                <a:ea typeface="+mj-ea"/>
              </a:rPr>
              <a:t>：</a:t>
            </a:r>
            <a:r>
              <a:rPr lang="en-US" altLang="zh-CN" sz="4399" b="1" dirty="0">
                <a:solidFill>
                  <a:srgbClr val="0070C0"/>
                </a:solidFill>
                <a:latin typeface="+mj-ea"/>
                <a:ea typeface="+mj-ea"/>
              </a:rPr>
              <a:t>806958954</a:t>
            </a:r>
            <a:endParaRPr lang="zh-CN" altLang="en-US" sz="4399" b="1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1178646" y="777065"/>
            <a:ext cx="2824904" cy="282490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404040"/>
            </a:solidFill>
            <a:round/>
          </a:ln>
        </p:spPr>
        <p:txBody>
          <a:bodyPr vert="horz" wrap="square" lIns="91380" tIns="45689" rIns="91380" bIns="45689" numCol="1" anchor="t" anchorCtr="0" compatLnSpc="1"/>
          <a:lstStyle/>
          <a:p>
            <a:endParaRPr lang="zh-CN" altLang="en-US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228" y="1774414"/>
            <a:ext cx="2333085" cy="8303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05334" y="5532110"/>
            <a:ext cx="6707857" cy="337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学易教育信息化一站式解决方案，改变传统教学方式，让学习更容易！</a:t>
            </a:r>
            <a:endParaRPr lang="zh-CN" altLang="en-US" sz="1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99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3D70E9-144B-4969-A97E-053BE18A499A}"/>
              </a:ext>
            </a:extLst>
          </p:cNvPr>
          <p:cNvSpPr txBox="1">
            <a:spLocks/>
          </p:cNvSpPr>
          <p:nvPr/>
        </p:nvSpPr>
        <p:spPr>
          <a:xfrm>
            <a:off x="1224248" y="1232694"/>
            <a:ext cx="8229600" cy="4770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"/>
              <a:defRPr/>
            </a:pP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管理员基础信息建设流程及顺序</a:t>
            </a:r>
          </a:p>
          <a:p>
            <a:pPr marL="0" indent="0">
              <a:buNone/>
              <a:defRPr/>
            </a:pPr>
            <a:endParaRPr lang="en-US" alt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第一步：进入</a:t>
            </a:r>
            <a:r>
              <a:rPr lang="en-US" altLang="zh-CN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管理后台</a:t>
            </a:r>
            <a:r>
              <a:rPr lang="en-US" altLang="zh-CN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机构管理</a:t>
            </a:r>
            <a:r>
              <a:rPr lang="en-US" altLang="zh-CN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marL="0" indent="0">
              <a:buNone/>
              <a:defRPr/>
            </a:pP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第二步：建设年级</a:t>
            </a:r>
            <a:endParaRPr lang="en-US" alt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第三步：设置每个年级的课程</a:t>
            </a:r>
            <a:endParaRPr lang="en-US" alt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第四步：设置班级</a:t>
            </a:r>
            <a:endParaRPr lang="en-US" alt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第五步：添加教师</a:t>
            </a:r>
            <a:endParaRPr lang="en-US" alt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第六步：添加学生</a:t>
            </a:r>
            <a:endParaRPr lang="en-US" altLang="zh-CN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*其  他：授权权限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4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</a:p>
        </p:txBody>
      </p:sp>
    </p:spTree>
    <p:extLst>
      <p:ext uri="{BB962C8B-B14F-4D97-AF65-F5344CB8AC3E}">
        <p14:creationId xmlns:p14="http://schemas.microsoft.com/office/powerpoint/2010/main" val="66653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后台管理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AE22F8-C98D-4CF8-9FE8-8DE7028E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1611426"/>
            <a:ext cx="5209310" cy="309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2DB7094-4DFE-4D3B-8658-346E02781902}"/>
              </a:ext>
            </a:extLst>
          </p:cNvPr>
          <p:cNvSpPr txBox="1"/>
          <p:nvPr/>
        </p:nvSpPr>
        <p:spPr>
          <a:xfrm>
            <a:off x="1256865" y="5246574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第一步：进入后台管理，进入左侧的机构管理。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58749B-6D79-4E2B-BE5F-4CE42B429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92902"/>
            <a:ext cx="5504871" cy="3092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55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年级设置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DB7094-4DFE-4D3B-8658-346E02781902}"/>
              </a:ext>
            </a:extLst>
          </p:cNvPr>
          <p:cNvSpPr txBox="1"/>
          <p:nvPr/>
        </p:nvSpPr>
        <p:spPr>
          <a:xfrm>
            <a:off x="1256865" y="5246574"/>
            <a:ext cx="90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第二步：在机构管理</a:t>
            </a:r>
            <a:r>
              <a:rPr lang="en-US" altLang="zh-CN" dirty="0"/>
              <a:t>-</a:t>
            </a:r>
            <a:r>
              <a:rPr lang="zh-CN" altLang="en-US" dirty="0"/>
              <a:t>选择学校</a:t>
            </a:r>
            <a:r>
              <a:rPr lang="en-US" altLang="zh-CN" dirty="0"/>
              <a:t>-</a:t>
            </a:r>
            <a:r>
              <a:rPr lang="zh-CN" altLang="en-US" dirty="0"/>
              <a:t>基础信息中，右侧</a:t>
            </a:r>
            <a:r>
              <a:rPr lang="en-US" altLang="zh-CN" dirty="0"/>
              <a:t>【</a:t>
            </a:r>
            <a:r>
              <a:rPr lang="zh-CN" altLang="en-US" dirty="0"/>
              <a:t>增加年级</a:t>
            </a:r>
            <a:r>
              <a:rPr lang="en-US" altLang="zh-CN" dirty="0"/>
              <a:t>】</a:t>
            </a:r>
            <a:r>
              <a:rPr lang="zh-CN" altLang="en-US" dirty="0"/>
              <a:t>。添加学校的年级情况。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A0770B-02F6-46F0-9C24-186CB5224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416"/>
            <a:ext cx="12192000" cy="42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课程设置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DB7094-4DFE-4D3B-8658-346E02781902}"/>
              </a:ext>
            </a:extLst>
          </p:cNvPr>
          <p:cNvSpPr txBox="1"/>
          <p:nvPr/>
        </p:nvSpPr>
        <p:spPr>
          <a:xfrm>
            <a:off x="1256865" y="524657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第三步：在基础信息中，右侧</a:t>
            </a:r>
            <a:r>
              <a:rPr lang="en-US" altLang="zh-CN" dirty="0"/>
              <a:t>【</a:t>
            </a:r>
            <a:r>
              <a:rPr lang="zh-CN" altLang="en-US" dirty="0"/>
              <a:t>课程管理</a:t>
            </a:r>
            <a:r>
              <a:rPr lang="en-US" altLang="zh-CN" dirty="0"/>
              <a:t>】</a:t>
            </a:r>
            <a:r>
              <a:rPr lang="zh-CN" altLang="en-US" dirty="0"/>
              <a:t>，设置该年级的课程、版本。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675C7F6-DA9D-4FC6-BB94-2248448D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0" y="1242094"/>
            <a:ext cx="7742451" cy="341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78E49B-2EB9-4F65-B2A6-E9FAD913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697" y="1242094"/>
            <a:ext cx="3231321" cy="34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89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班级管理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DB7094-4DFE-4D3B-8658-346E02781902}"/>
              </a:ext>
            </a:extLst>
          </p:cNvPr>
          <p:cNvSpPr txBox="1"/>
          <p:nvPr/>
        </p:nvSpPr>
        <p:spPr>
          <a:xfrm>
            <a:off x="1256865" y="524657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第四步：在基础信息中，右侧</a:t>
            </a:r>
            <a:r>
              <a:rPr lang="en-US" altLang="zh-CN" dirty="0"/>
              <a:t>【</a:t>
            </a:r>
            <a:r>
              <a:rPr lang="zh-CN" altLang="en-US" dirty="0"/>
              <a:t>班级管理</a:t>
            </a:r>
            <a:r>
              <a:rPr lang="en-US" altLang="zh-CN" dirty="0"/>
              <a:t>】</a:t>
            </a:r>
            <a:r>
              <a:rPr lang="zh-CN" altLang="en-US" dirty="0"/>
              <a:t>，设置班级。支持批量添加。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DD7E2A-D381-44B8-9285-FB94E4CF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99" y="890561"/>
            <a:ext cx="7371286" cy="313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D97E4C-B85F-4877-990C-C3C98DD6D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77" y="1958598"/>
            <a:ext cx="5181323" cy="31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9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添加教师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DB7094-4DFE-4D3B-8658-346E02781902}"/>
              </a:ext>
            </a:extLst>
          </p:cNvPr>
          <p:cNvSpPr txBox="1"/>
          <p:nvPr/>
        </p:nvSpPr>
        <p:spPr>
          <a:xfrm>
            <a:off x="1155265" y="6054967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第五步：在教师管理中，右侧</a:t>
            </a:r>
            <a:r>
              <a:rPr lang="en-US" altLang="zh-CN" dirty="0"/>
              <a:t>【</a:t>
            </a:r>
            <a:r>
              <a:rPr lang="zh-CN" altLang="en-US" dirty="0"/>
              <a:t>新增教师</a:t>
            </a:r>
            <a:r>
              <a:rPr lang="en-US" altLang="zh-CN" dirty="0"/>
              <a:t>】</a:t>
            </a:r>
            <a:r>
              <a:rPr lang="zh-CN" altLang="en-US" dirty="0"/>
              <a:t>、</a:t>
            </a:r>
            <a:r>
              <a:rPr lang="en-US" altLang="zh-CN" dirty="0"/>
              <a:t>【</a:t>
            </a:r>
            <a:r>
              <a:rPr lang="zh-CN" altLang="en-US" dirty="0"/>
              <a:t>导入教师</a:t>
            </a:r>
            <a:r>
              <a:rPr lang="en-US" altLang="zh-CN" dirty="0"/>
              <a:t>】</a:t>
            </a:r>
            <a:r>
              <a:rPr lang="zh-CN" altLang="en-US" dirty="0"/>
              <a:t>，增加教师信息。这样每个教师的账号就生成了。</a:t>
            </a:r>
            <a:endParaRPr lang="en-US" altLang="zh-CN" dirty="0"/>
          </a:p>
          <a:p>
            <a:r>
              <a:rPr lang="en-US" altLang="zh-CN" dirty="0"/>
              <a:t>                  </a:t>
            </a:r>
            <a:r>
              <a:rPr lang="zh-CN" altLang="en-US" dirty="0">
                <a:solidFill>
                  <a:srgbClr val="FF0000"/>
                </a:solidFill>
              </a:rPr>
              <a:t>教师手机号码，即为教师的平台账号。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1C0F44-5BC6-4DFB-8D5B-154774FA7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556"/>
            <a:ext cx="12192000" cy="3494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22822E-D49F-43DD-AB8A-E03A6AFBA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814" y="2920217"/>
            <a:ext cx="3233660" cy="305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033C86-1B03-4CD5-89AE-BA9687267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450" y="3974396"/>
            <a:ext cx="4341573" cy="19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添加学生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DB7094-4DFE-4D3B-8658-346E02781902}"/>
              </a:ext>
            </a:extLst>
          </p:cNvPr>
          <p:cNvSpPr txBox="1"/>
          <p:nvPr/>
        </p:nvSpPr>
        <p:spPr>
          <a:xfrm>
            <a:off x="1155265" y="6054967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第六步：在学生管理中，右侧</a:t>
            </a:r>
            <a:r>
              <a:rPr lang="en-US" altLang="zh-CN" dirty="0"/>
              <a:t>【</a:t>
            </a:r>
            <a:r>
              <a:rPr lang="zh-CN" altLang="en-US" dirty="0"/>
              <a:t>新增学生</a:t>
            </a:r>
            <a:r>
              <a:rPr lang="en-US" altLang="zh-CN" dirty="0"/>
              <a:t>】</a:t>
            </a:r>
            <a:r>
              <a:rPr lang="zh-CN" altLang="en-US" dirty="0"/>
              <a:t>、</a:t>
            </a:r>
            <a:r>
              <a:rPr lang="en-US" altLang="zh-CN" dirty="0"/>
              <a:t>【</a:t>
            </a:r>
            <a:r>
              <a:rPr lang="zh-CN" altLang="en-US" dirty="0"/>
              <a:t>导入学生</a:t>
            </a:r>
            <a:r>
              <a:rPr lang="en-US" altLang="zh-CN" dirty="0"/>
              <a:t>】</a:t>
            </a:r>
            <a:r>
              <a:rPr lang="zh-CN" altLang="en-US" dirty="0"/>
              <a:t>，增加学生信息。这样学生的账号就生成了。</a:t>
            </a:r>
            <a:endParaRPr lang="en-US" altLang="zh-CN" dirty="0"/>
          </a:p>
          <a:p>
            <a:r>
              <a:rPr lang="en-US" altLang="zh-CN" dirty="0"/>
              <a:t>                  </a:t>
            </a:r>
            <a:r>
              <a:rPr lang="zh-CN" altLang="en-US" dirty="0">
                <a:solidFill>
                  <a:srgbClr val="FF0000"/>
                </a:solidFill>
              </a:rPr>
              <a:t>学号即为学生的平台账号。家长账号为孩子学号</a:t>
            </a:r>
            <a:r>
              <a:rPr lang="en-US" altLang="zh-CN" dirty="0">
                <a:solidFill>
                  <a:srgbClr val="FF0000"/>
                </a:solidFill>
              </a:rPr>
              <a:t>+“P”</a:t>
            </a:r>
            <a:r>
              <a:rPr lang="zh-CN" altLang="en-US" dirty="0">
                <a:solidFill>
                  <a:srgbClr val="FF0000"/>
                </a:solidFill>
              </a:rPr>
              <a:t>，所有初始密码为</a:t>
            </a:r>
            <a:r>
              <a:rPr lang="en-US" altLang="zh-CN" dirty="0">
                <a:solidFill>
                  <a:srgbClr val="FF0000"/>
                </a:solidFill>
              </a:rPr>
              <a:t>123abc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924DC4-D6FB-41BF-A8DD-C386ABA9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572"/>
            <a:ext cx="12192000" cy="418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7E2179-DF9B-4E44-BBD9-C341C26AD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709" y="2846249"/>
            <a:ext cx="3535709" cy="31091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9FF42B-3F38-464C-8A09-2EFEEE47B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415" y="4124392"/>
            <a:ext cx="3858694" cy="18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515C3B-2F17-47FB-AD30-1682E2C807D4}"/>
              </a:ext>
            </a:extLst>
          </p:cNvPr>
          <p:cNvSpPr/>
          <p:nvPr/>
        </p:nvSpPr>
        <p:spPr>
          <a:xfrm>
            <a:off x="369599" y="18585"/>
            <a:ext cx="1774532" cy="740181"/>
          </a:xfrm>
          <a:prstGeom prst="rect">
            <a:avLst/>
          </a:prstGeom>
          <a:solidFill>
            <a:srgbClr val="2A2A2A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9">
              <a:latin typeface="+mj-ea"/>
              <a:ea typeface="+mj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98E0B50-A11B-46A9-B9A6-103800244D51}"/>
              </a:ext>
            </a:extLst>
          </p:cNvPr>
          <p:cNvSpPr txBox="1"/>
          <p:nvPr/>
        </p:nvSpPr>
        <p:spPr>
          <a:xfrm>
            <a:off x="304365" y="245432"/>
            <a:ext cx="1839767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31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1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*权限设置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DB7094-4DFE-4D3B-8658-346E02781902}"/>
              </a:ext>
            </a:extLst>
          </p:cNvPr>
          <p:cNvSpPr txBox="1"/>
          <p:nvPr/>
        </p:nvSpPr>
        <p:spPr>
          <a:xfrm>
            <a:off x="1155265" y="6054967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其他：在教师管理中，右侧</a:t>
            </a:r>
            <a:r>
              <a:rPr lang="en-US" altLang="zh-CN" dirty="0"/>
              <a:t>【</a:t>
            </a:r>
            <a:r>
              <a:rPr lang="zh-CN" altLang="en-US" dirty="0"/>
              <a:t>授权</a:t>
            </a:r>
            <a:r>
              <a:rPr lang="en-US" altLang="zh-CN" dirty="0"/>
              <a:t>】</a:t>
            </a:r>
            <a:r>
              <a:rPr lang="zh-CN" altLang="en-US" dirty="0"/>
              <a:t>，设置教师的平台权利，包括年级管理员、班级管理员、财务等。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8E908B3-1710-454B-9B92-73388AB03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613"/>
            <a:ext cx="12192000" cy="260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D28A01-A673-4401-9DCE-B192EB823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101" y="3139054"/>
            <a:ext cx="6361905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64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324</Words>
  <Application>Microsoft Office PowerPoint</Application>
  <PresentationFormat>宽屏</PresentationFormat>
  <Paragraphs>41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张祥游</dc:creator>
  <cp:lastModifiedBy>lin wei</cp:lastModifiedBy>
  <cp:revision>73</cp:revision>
  <dcterms:created xsi:type="dcterms:W3CDTF">2018-06-08T06:07:09Z</dcterms:created>
  <dcterms:modified xsi:type="dcterms:W3CDTF">2019-03-18T05:25:47Z</dcterms:modified>
</cp:coreProperties>
</file>