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</p:sldMasterIdLst>
  <p:sldIdLst>
    <p:sldId id="256" r:id="rId3"/>
    <p:sldId id="329" r:id="rId4"/>
    <p:sldId id="340" r:id="rId5"/>
    <p:sldId id="258" r:id="rId6"/>
    <p:sldId id="335" r:id="rId7"/>
    <p:sldId id="341" r:id="rId8"/>
    <p:sldId id="342" r:id="rId9"/>
    <p:sldId id="343" r:id="rId10"/>
    <p:sldId id="352" r:id="rId11"/>
    <p:sldId id="336" r:id="rId12"/>
    <p:sldId id="351" r:id="rId13"/>
    <p:sldId id="337" r:id="rId14"/>
    <p:sldId id="338" r:id="rId15"/>
    <p:sldId id="355" r:id="rId16"/>
    <p:sldId id="332" r:id="rId17"/>
    <p:sldId id="295" r:id="rId18"/>
    <p:sldId id="359" r:id="rId19"/>
    <p:sldId id="267" r:id="rId20"/>
    <p:sldId id="349" r:id="rId21"/>
    <p:sldId id="322" r:id="rId22"/>
    <p:sldId id="357" r:id="rId23"/>
    <p:sldId id="294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34D"/>
    <a:srgbClr val="0000FF"/>
    <a:srgbClr val="3399FF"/>
    <a:srgbClr val="660066"/>
    <a:srgbClr val="FF3399"/>
    <a:srgbClr val="CC0099"/>
    <a:srgbClr val="D60093"/>
    <a:srgbClr val="FFFF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94660"/>
  </p:normalViewPr>
  <p:slideViewPr>
    <p:cSldViewPr snapToObjects="1" showGuides="1">
      <p:cViewPr>
        <p:scale>
          <a:sx n="80" d="100"/>
          <a:sy n="80" d="100"/>
        </p:scale>
        <p:origin x="-1008" y="534"/>
      </p:cViewPr>
      <p:guideLst>
        <p:guide orient="horz" pos="2160"/>
        <p:guide pos="27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video" Target="file:///C:\Users\Administrator\Desktop\2019.5&#24656;&#40857;\&#25163;&#26426;QQ&#35270;&#39057;_20190521213656.mp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jpeg"/><Relationship Id="rId7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13.xml"/><Relationship Id="rId9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4097"/>
          <p:cNvSpPr>
            <a:spLocks noGrp="1"/>
          </p:cNvSpPr>
          <p:nvPr>
            <p:ph type="ctrTitle"/>
          </p:nvPr>
        </p:nvSpPr>
        <p:spPr>
          <a:xfrm>
            <a:off x="900113" y="404813"/>
            <a:ext cx="7772400" cy="1470025"/>
          </a:xfrm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 lang="en-US" altLang="zh-CN" sz="80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18 </a:t>
            </a:r>
            <a:r>
              <a:rPr lang="zh-CN" altLang="en-US" sz="80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恐 龙</a:t>
            </a:r>
            <a:endParaRPr lang="zh-CN" altLang="en-US" sz="80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099" name="图片 4098" descr="43084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6625"/>
            <a:ext cx="9144000" cy="4645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文本框 10242"/>
          <p:cNvSpPr txBox="1"/>
          <p:nvPr/>
        </p:nvSpPr>
        <p:spPr>
          <a:xfrm>
            <a:off x="323851" y="4149080"/>
            <a:ext cx="8820149" cy="2103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400">
                <a:latin typeface="Arial" panose="020B0604020202020204" pitchFamily="34" charset="0"/>
                <a:ea typeface="楷体" panose="02010609060101010101" charset="-122"/>
              </a:rPr>
              <a:t>    </a:t>
            </a:r>
            <a:r>
              <a:rPr lang="zh-CN" altLang="en-US" sz="4400" smtClean="0">
                <a:latin typeface="Arial" panose="020B0604020202020204" pitchFamily="34" charset="0"/>
                <a:ea typeface="楷体" panose="02010609060101010101" charset="-122"/>
              </a:rPr>
              <a:t>   梁龙的              ，从头到尾足有二十多米，走起路来，好像是一架移动的吊桥。</a:t>
            </a:r>
            <a:endParaRPr lang="zh-CN" altLang="en-US" sz="4400" dirty="0">
              <a:latin typeface="Arial" panose="020B0604020202020204" pitchFamily="34" charset="0"/>
              <a:ea typeface="楷体" panose="02010609060101010101" charset="-122"/>
            </a:endParaRPr>
          </a:p>
        </p:txBody>
      </p:sp>
      <p:pic>
        <p:nvPicPr>
          <p:cNvPr id="10" name="Picture 6" descr="201011090432362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330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59832" y="4149080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身体很长</a:t>
            </a:r>
            <a:endParaRPr lang="zh-CN" altLang="en-US" sz="44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形标注 16"/>
          <p:cNvSpPr/>
          <p:nvPr/>
        </p:nvSpPr>
        <p:spPr>
          <a:xfrm>
            <a:off x="6084168" y="5492551"/>
            <a:ext cx="1728358" cy="888777"/>
          </a:xfrm>
          <a:prstGeom prst="wedgeEllipseCallout">
            <a:avLst>
              <a:gd name="adj1" fmla="val 28286"/>
              <a:gd name="adj2" fmla="val -777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形标注 15"/>
          <p:cNvSpPr/>
          <p:nvPr/>
        </p:nvSpPr>
        <p:spPr>
          <a:xfrm>
            <a:off x="1187624" y="6021288"/>
            <a:ext cx="1882247" cy="836712"/>
          </a:xfrm>
          <a:prstGeom prst="wedgeEllipseCallout">
            <a:avLst>
              <a:gd name="adj1" fmla="val -22095"/>
              <a:gd name="adj2" fmla="val -147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3" name="文本框 10242"/>
          <p:cNvSpPr txBox="1"/>
          <p:nvPr/>
        </p:nvSpPr>
        <p:spPr>
          <a:xfrm>
            <a:off x="215354" y="3944937"/>
            <a:ext cx="8820149" cy="2103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400" dirty="0">
                <a:latin typeface="Arial" panose="020B0604020202020204" pitchFamily="34" charset="0"/>
                <a:ea typeface="楷体" panose="02010609060101010101" charset="-122"/>
              </a:rPr>
              <a:t>    </a:t>
            </a:r>
            <a:r>
              <a:rPr lang="zh-CN" altLang="en-US" sz="4400" dirty="0" smtClean="0">
                <a:latin typeface="Arial" panose="020B0604020202020204" pitchFamily="34" charset="0"/>
                <a:ea typeface="楷体" panose="02010609060101010101" charset="-122"/>
              </a:rPr>
              <a:t>   梁</a:t>
            </a:r>
            <a:r>
              <a:rPr lang="zh-CN" altLang="en-US" sz="4400" dirty="0">
                <a:latin typeface="Arial" panose="020B0604020202020204" pitchFamily="34" charset="0"/>
                <a:ea typeface="楷体" panose="02010609060101010101" charset="-122"/>
              </a:rPr>
              <a:t>龙的</a:t>
            </a:r>
            <a:r>
              <a:rPr lang="zh-CN" altLang="en-US" sz="4400" dirty="0">
                <a:solidFill>
                  <a:srgbClr val="0000FF"/>
                </a:solidFill>
                <a:ea typeface="楷体" panose="02010609060101010101" charset="-122"/>
              </a:rPr>
              <a:t>身体很长</a:t>
            </a:r>
            <a:r>
              <a:rPr lang="zh-CN" altLang="en-US" sz="4400" dirty="0">
                <a:latin typeface="Arial" panose="020B0604020202020204" pitchFamily="34" charset="0"/>
                <a:ea typeface="楷体" panose="02010609060101010101" charset="-122"/>
              </a:rPr>
              <a:t>，从头到尾</a:t>
            </a:r>
            <a:r>
              <a:rPr lang="zh-CN" altLang="en-US" sz="4400" dirty="0" smtClean="0">
                <a:latin typeface="Arial" panose="020B0604020202020204" pitchFamily="34" charset="0"/>
                <a:ea typeface="楷体" panose="02010609060101010101" charset="-122"/>
              </a:rPr>
              <a:t>足有</a:t>
            </a:r>
            <a:r>
              <a:rPr lang="zh-CN" altLang="en-US" sz="4400" dirty="0">
                <a:latin typeface="Arial" panose="020B0604020202020204" pitchFamily="34" charset="0"/>
                <a:ea typeface="楷体" panose="02010609060101010101" charset="-122"/>
              </a:rPr>
              <a:t>二十多米，走起路来，好像</a:t>
            </a:r>
            <a:r>
              <a:rPr lang="zh-CN" altLang="en-US" sz="4400" dirty="0" smtClean="0">
                <a:latin typeface="Arial" panose="020B0604020202020204" pitchFamily="34" charset="0"/>
                <a:ea typeface="楷体" panose="02010609060101010101" charset="-122"/>
              </a:rPr>
              <a:t>是一</a:t>
            </a:r>
            <a:r>
              <a:rPr lang="zh-CN" altLang="en-US" sz="4400" dirty="0">
                <a:latin typeface="Arial" panose="020B0604020202020204" pitchFamily="34" charset="0"/>
                <a:ea typeface="楷体" panose="02010609060101010101" charset="-122"/>
              </a:rPr>
              <a:t>架移动的吊桥。</a:t>
            </a:r>
          </a:p>
        </p:txBody>
      </p:sp>
      <p:sp>
        <p:nvSpPr>
          <p:cNvPr id="10245" name="文本框 10244"/>
          <p:cNvSpPr txBox="1"/>
          <p:nvPr/>
        </p:nvSpPr>
        <p:spPr>
          <a:xfrm>
            <a:off x="1187624" y="6033482"/>
            <a:ext cx="1728358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列数字</a:t>
            </a:r>
          </a:p>
        </p:txBody>
      </p:sp>
      <p:sp>
        <p:nvSpPr>
          <p:cNvPr id="10246" name="文本框 10245"/>
          <p:cNvSpPr txBox="1"/>
          <p:nvPr/>
        </p:nvSpPr>
        <p:spPr>
          <a:xfrm>
            <a:off x="6084168" y="5492551"/>
            <a:ext cx="1728358" cy="707886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4000" b="1" dirty="0">
                <a:solidFill>
                  <a:srgbClr val="FF3399"/>
                </a:solidFill>
                <a:latin typeface="楷体" pitchFamily="49" charset="-122"/>
                <a:ea typeface="楷体" pitchFamily="49" charset="-122"/>
              </a:rPr>
              <a:t>打比方</a:t>
            </a:r>
          </a:p>
        </p:txBody>
      </p:sp>
      <p:pic>
        <p:nvPicPr>
          <p:cNvPr id="9" name="Picture 7" descr="2008523115352586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44000" cy="1884089"/>
          </a:xfrm>
          <a:prstGeom prst="rect">
            <a:avLst/>
          </a:prstGeom>
          <a:noFill/>
        </p:spPr>
      </p:pic>
      <p:pic>
        <p:nvPicPr>
          <p:cNvPr id="10" name="Picture 6" descr="201011090432362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06084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91740" y="4653136"/>
            <a:ext cx="3492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FF0000"/>
                </a:solidFill>
                <a:ea typeface="楷体" panose="02010609060101010101" charset="-122"/>
              </a:rPr>
              <a:t>二十多米</a:t>
            </a:r>
            <a:endParaRPr lang="zh-CN" altLang="en-US" sz="4400" dirty="0">
              <a:solidFill>
                <a:srgbClr val="FF0000"/>
              </a:solidFill>
              <a:ea typeface="楷体" panose="02010609060101010101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2200" y="4603775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FF3399"/>
                </a:solidFill>
                <a:latin typeface="楷体" pitchFamily="49" charset="-122"/>
                <a:ea typeface="楷体" pitchFamily="49" charset="-122"/>
              </a:rPr>
              <a:t>好像是一</a:t>
            </a:r>
            <a:endParaRPr lang="zh-CN" altLang="en-US" sz="4400" dirty="0">
              <a:solidFill>
                <a:srgbClr val="FF3399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354" y="5251847"/>
            <a:ext cx="3827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FF3399"/>
                </a:solidFill>
                <a:latin typeface="楷体" pitchFamily="49" charset="-122"/>
                <a:ea typeface="楷体" pitchFamily="49" charset="-122"/>
              </a:rPr>
              <a:t>架移动的吊桥</a:t>
            </a:r>
            <a:endParaRPr lang="zh-CN" altLang="en-US" sz="4400" dirty="0">
              <a:solidFill>
                <a:srgbClr val="FF3399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64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．</a:t>
            </a:r>
            <a:endParaRPr lang="zh-CN" altLang="en-US" dirty="0"/>
          </a:p>
        </p:txBody>
      </p:sp>
      <p:sp>
        <p:nvSpPr>
          <p:cNvPr id="15" name="下弧形箭头 14">
            <a:hlinkClick r:id="rId4" action="ppaction://hlinksldjump"/>
          </p:cNvPr>
          <p:cNvSpPr/>
          <p:nvPr/>
        </p:nvSpPr>
        <p:spPr>
          <a:xfrm>
            <a:off x="7607300" y="6121400"/>
            <a:ext cx="1212850" cy="476250"/>
          </a:xfrm>
          <a:prstGeom prst="curvedUpArrow">
            <a:avLst>
              <a:gd name="adj1" fmla="val 50933"/>
              <a:gd name="adj2" fmla="val 101866"/>
              <a:gd name="adj3" fmla="val 33333"/>
            </a:avLst>
          </a:prstGeom>
          <a:solidFill>
            <a:schemeClr val="accent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形标注 7"/>
          <p:cNvSpPr/>
          <p:nvPr/>
        </p:nvSpPr>
        <p:spPr>
          <a:xfrm>
            <a:off x="5735092" y="5517232"/>
            <a:ext cx="1789658" cy="1080418"/>
          </a:xfrm>
          <a:prstGeom prst="wedgeEllipseCallout">
            <a:avLst>
              <a:gd name="adj1" fmla="val 1064"/>
              <a:gd name="adj2" fmla="val -1089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290" name="图片 12289" descr="剑龙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4938" y="0"/>
            <a:ext cx="6119812" cy="3644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文本框 12290"/>
          <p:cNvSpPr txBox="1"/>
          <p:nvPr/>
        </p:nvSpPr>
        <p:spPr>
          <a:xfrm>
            <a:off x="900113" y="3644900"/>
            <a:ext cx="8005762" cy="2103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400" dirty="0">
                <a:latin typeface="Arial" panose="020B0604020202020204" pitchFamily="34" charset="0"/>
                <a:ea typeface="楷体" panose="02010609060101010101" charset="-122"/>
              </a:rPr>
              <a:t>       剑龙的背上插着两排三角形</a:t>
            </a:r>
          </a:p>
          <a:p>
            <a:r>
              <a:rPr lang="zh-CN" altLang="en-US" sz="4400" dirty="0">
                <a:latin typeface="Arial" panose="020B0604020202020204" pitchFamily="34" charset="0"/>
                <a:ea typeface="楷体" panose="02010609060101010101" charset="-122"/>
              </a:rPr>
              <a:t>的剑板，尾巴上还有四支利剑一</a:t>
            </a:r>
          </a:p>
          <a:p>
            <a:r>
              <a:rPr lang="zh-CN" altLang="en-US" sz="4400" dirty="0">
                <a:latin typeface="Arial" panose="020B0604020202020204" pitchFamily="34" charset="0"/>
                <a:ea typeface="楷体" panose="02010609060101010101" charset="-122"/>
              </a:rPr>
              <a:t>样的尾刺。</a:t>
            </a:r>
          </a:p>
        </p:txBody>
      </p:sp>
      <p:sp>
        <p:nvSpPr>
          <p:cNvPr id="12292" name="文本框 12291"/>
          <p:cNvSpPr txBox="1"/>
          <p:nvPr/>
        </p:nvSpPr>
        <p:spPr>
          <a:xfrm>
            <a:off x="880224" y="3645024"/>
            <a:ext cx="8084264" cy="2123658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4400" dirty="0">
                <a:latin typeface="Arial" panose="020B0604020202020204" pitchFamily="34" charset="0"/>
                <a:ea typeface="楷体" panose="02010609060101010101" charset="-122"/>
              </a:rPr>
              <a:t>       剑龙的背上插着两排三角形</a:t>
            </a:r>
          </a:p>
          <a:p>
            <a:r>
              <a:rPr lang="zh-CN" altLang="en-US" sz="4400" dirty="0">
                <a:latin typeface="Arial" panose="020B0604020202020204" pitchFamily="34" charset="0"/>
                <a:ea typeface="楷体" panose="02010609060101010101" charset="-122"/>
              </a:rPr>
              <a:t>的</a:t>
            </a:r>
            <a:r>
              <a:rPr lang="zh-CN" altLang="en-US" sz="4400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</a:rPr>
              <a:t>剑板</a:t>
            </a:r>
            <a:r>
              <a:rPr lang="zh-CN" altLang="en-US" sz="4400" dirty="0">
                <a:latin typeface="Arial" panose="020B0604020202020204" pitchFamily="34" charset="0"/>
                <a:ea typeface="楷体" panose="02010609060101010101" charset="-122"/>
              </a:rPr>
              <a:t>，尾巴上还有四支利剑一</a:t>
            </a:r>
          </a:p>
          <a:p>
            <a:r>
              <a:rPr lang="zh-CN" altLang="en-US" sz="4400" dirty="0">
                <a:latin typeface="Arial" panose="020B0604020202020204" pitchFamily="34" charset="0"/>
                <a:ea typeface="楷体" panose="02010609060101010101" charset="-122"/>
              </a:rPr>
              <a:t>样的</a:t>
            </a:r>
            <a:r>
              <a:rPr lang="zh-CN" altLang="en-US" sz="4400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</a:rPr>
              <a:t>尾刺</a:t>
            </a:r>
            <a:r>
              <a:rPr lang="zh-CN" altLang="en-US" sz="4400" dirty="0">
                <a:latin typeface="Arial" panose="020B0604020202020204" pitchFamily="34" charset="0"/>
                <a:ea typeface="楷体" panose="02010609060101010101" charset="-122"/>
              </a:rPr>
              <a:t>。</a:t>
            </a:r>
          </a:p>
        </p:txBody>
      </p:sp>
      <p:sp>
        <p:nvSpPr>
          <p:cNvPr id="12293" name="文本框 12292"/>
          <p:cNvSpPr txBox="1"/>
          <p:nvPr/>
        </p:nvSpPr>
        <p:spPr>
          <a:xfrm>
            <a:off x="5735092" y="5601434"/>
            <a:ext cx="187220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打比方</a:t>
            </a:r>
          </a:p>
        </p:txBody>
      </p:sp>
      <p:sp>
        <p:nvSpPr>
          <p:cNvPr id="12294" name="下弧形箭头 12293">
            <a:hlinkClick r:id="rId3" action="ppaction://hlinksldjump"/>
          </p:cNvPr>
          <p:cNvSpPr/>
          <p:nvPr/>
        </p:nvSpPr>
        <p:spPr>
          <a:xfrm>
            <a:off x="7607300" y="6121400"/>
            <a:ext cx="1212850" cy="476250"/>
          </a:xfrm>
          <a:prstGeom prst="curvedUpArrow">
            <a:avLst>
              <a:gd name="adj1" fmla="val 50933"/>
              <a:gd name="adj2" fmla="val 101866"/>
              <a:gd name="adj3" fmla="val 33333"/>
            </a:avLst>
          </a:prstGeom>
          <a:solidFill>
            <a:schemeClr val="accent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19088" y="3645024"/>
            <a:ext cx="8045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ea typeface="楷体" panose="02010609060101010101" charset="-122"/>
              </a:rPr>
              <a:t>                 </a:t>
            </a:r>
            <a:r>
              <a:rPr lang="zh-CN" altLang="en-US" sz="4400" dirty="0" smtClean="0">
                <a:ea typeface="楷体" panose="02010609060101010101" charset="-122"/>
              </a:rPr>
              <a:t>剑龙的背上插着两排三角形</a:t>
            </a:r>
          </a:p>
          <a:p>
            <a:r>
              <a:rPr lang="zh-CN" altLang="en-US" sz="4400" dirty="0" smtClean="0">
                <a:ea typeface="楷体" panose="02010609060101010101" charset="-122"/>
              </a:rPr>
              <a:t>的剑板，尾巴上还有</a:t>
            </a:r>
            <a:r>
              <a:rPr lang="zh-CN" altLang="en-US" sz="4400" dirty="0" smtClean="0">
                <a:solidFill>
                  <a:srgbClr val="FF0000"/>
                </a:solidFill>
                <a:ea typeface="楷体" panose="02010609060101010101" charset="-122"/>
              </a:rPr>
              <a:t>四支利剑</a:t>
            </a:r>
            <a:r>
              <a:rPr lang="zh-CN" altLang="en-US" sz="4400" dirty="0" smtClean="0">
                <a:ea typeface="楷体" panose="02010609060101010101" charset="-122"/>
              </a:rPr>
              <a:t>一</a:t>
            </a:r>
          </a:p>
          <a:p>
            <a:r>
              <a:rPr lang="zh-CN" altLang="en-US" sz="4400" dirty="0" smtClean="0">
                <a:ea typeface="楷体" panose="02010609060101010101" charset="-122"/>
              </a:rPr>
              <a:t>样的尾刺。</a:t>
            </a:r>
            <a:endParaRPr lang="zh-CN" alt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形标注 9"/>
          <p:cNvSpPr/>
          <p:nvPr/>
        </p:nvSpPr>
        <p:spPr>
          <a:xfrm>
            <a:off x="4787900" y="5786454"/>
            <a:ext cx="1723549" cy="811196"/>
          </a:xfrm>
          <a:prstGeom prst="wedgeEllipseCallout">
            <a:avLst>
              <a:gd name="adj1" fmla="val -145543"/>
              <a:gd name="adj2" fmla="val -66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18" name="图片 9217" descr="三角龙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475" y="1588"/>
            <a:ext cx="6299200" cy="3859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文本框 9218"/>
          <p:cNvSpPr txBox="1"/>
          <p:nvPr/>
        </p:nvSpPr>
        <p:spPr>
          <a:xfrm>
            <a:off x="-11112" y="3860800"/>
            <a:ext cx="9417963" cy="25545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</a:rPr>
              <a:t>    三角龙的脸上有三只大角，一只长在</a:t>
            </a:r>
          </a:p>
          <a:p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</a:rPr>
              <a:t>鼻子上方，另外两只长在眼睛上方，每只</a:t>
            </a:r>
          </a:p>
          <a:p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</a:rPr>
              <a:t>角都有一米长——这样的脸型，让任何动</a:t>
            </a:r>
          </a:p>
          <a:p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</a:rPr>
              <a:t>物</a:t>
            </a:r>
            <a:r>
              <a:rPr lang="zh-CN" altLang="en-US" sz="4000" dirty="0" smtClean="0">
                <a:latin typeface="楷体" panose="02010609060101010101" charset="-122"/>
                <a:ea typeface="楷体" panose="02010609060101010101" charset="-122"/>
              </a:rPr>
              <a:t>都         。</a:t>
            </a:r>
            <a:endParaRPr lang="zh-CN" altLang="en-US" sz="40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221" name="文本框 9220"/>
          <p:cNvSpPr txBox="1"/>
          <p:nvPr/>
        </p:nvSpPr>
        <p:spPr>
          <a:xfrm>
            <a:off x="4787900" y="5786454"/>
            <a:ext cx="1723549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列数字</a:t>
            </a:r>
          </a:p>
        </p:txBody>
      </p:sp>
      <p:sp>
        <p:nvSpPr>
          <p:cNvPr id="9222" name="下弧形箭头 9221">
            <a:hlinkClick r:id="rId3" action="ppaction://hlinksldjump"/>
          </p:cNvPr>
          <p:cNvSpPr/>
          <p:nvPr/>
        </p:nvSpPr>
        <p:spPr>
          <a:xfrm>
            <a:off x="7534275" y="6121400"/>
            <a:ext cx="1214438" cy="476250"/>
          </a:xfrm>
          <a:prstGeom prst="curvedUpArrow">
            <a:avLst>
              <a:gd name="adj1" fmla="val 51000"/>
              <a:gd name="adj2" fmla="val 102000"/>
              <a:gd name="adj3" fmla="val 33333"/>
            </a:avLst>
          </a:prstGeom>
          <a:solidFill>
            <a:schemeClr val="accent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00166" y="5078568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一米长</a:t>
            </a:r>
            <a:endParaRPr lang="zh-CN" altLang="en-US" sz="4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5661248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望而生畏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386080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三只大角</a:t>
            </a:r>
            <a:endParaRPr lang="zh-CN" altLang="en-US" sz="4000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33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07504" y="2060848"/>
          <a:ext cx="8820471" cy="3312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157"/>
                <a:gridCol w="2940157"/>
                <a:gridCol w="2940157"/>
              </a:tblGrid>
              <a:tr h="662474">
                <a:tc>
                  <a:txBody>
                    <a:bodyPr/>
                    <a:lstStyle/>
                    <a:p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种类</a:t>
                      </a:r>
                      <a:endParaRPr lang="zh-CN" altLang="en-US" sz="36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3600" b="1" i="0" u="none" kern="1200" baseline="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外形特点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3600" b="1" i="0" u="none" kern="1200" baseline="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说明方法</a:t>
                      </a:r>
                    </a:p>
                  </a:txBody>
                  <a:tcPr/>
                </a:tc>
              </a:tr>
              <a:tr h="662474">
                <a:tc>
                  <a:txBody>
                    <a:bodyPr/>
                    <a:lstStyle/>
                    <a:p>
                      <a: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3600" b="0" i="0" u="none" kern="1200" baseline="0" dirty="0" smtClean="0">
                          <a:solidFill>
                            <a:srgbClr val="0000FF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雷龙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3600" b="0" i="0" u="none" kern="1200" baseline="0" dirty="0" smtClean="0">
                          <a:solidFill>
                            <a:srgbClr val="0000FF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庞然大物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800" b="1" i="0" u="none" kern="1200" baseline="0" dirty="0" smtClean="0">
                          <a:solidFill>
                            <a:srgbClr val="0000FF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作比较   打比方</a:t>
                      </a:r>
                    </a:p>
                  </a:txBody>
                  <a:tcPr/>
                </a:tc>
              </a:tr>
              <a:tr h="662474">
                <a:tc>
                  <a:txBody>
                    <a:bodyPr/>
                    <a:lstStyle/>
                    <a:p>
                      <a: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3600" b="0" i="0" u="none" kern="1200" baseline="0" dirty="0" smtClean="0">
                          <a:solidFill>
                            <a:srgbClr val="0000FF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梁龙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3600" b="0" i="0" u="none" kern="1200" baseline="0" dirty="0" smtClean="0">
                          <a:solidFill>
                            <a:srgbClr val="0000FF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身体很长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800" b="1" i="0" u="none" kern="1200" baseline="0" dirty="0" smtClean="0">
                          <a:solidFill>
                            <a:srgbClr val="0000FF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列数字   打比方</a:t>
                      </a:r>
                    </a:p>
                  </a:txBody>
                  <a:tcPr/>
                </a:tc>
              </a:tr>
              <a:tr h="662474">
                <a:tc>
                  <a:txBody>
                    <a:bodyPr/>
                    <a:lstStyle/>
                    <a:p>
                      <a: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3600" b="0" i="0" u="none" kern="1200" baseline="0" dirty="0" smtClean="0">
                          <a:solidFill>
                            <a:srgbClr val="0000FF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剑龙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3600" b="0" i="0" u="none" kern="1200" baseline="0" dirty="0" smtClean="0">
                          <a:solidFill>
                            <a:srgbClr val="0000FF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剑板和尾刺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800" b="1" i="0" u="none" kern="1200" baseline="0" dirty="0" smtClean="0">
                          <a:solidFill>
                            <a:srgbClr val="0000FF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打比方</a:t>
                      </a:r>
                    </a:p>
                  </a:txBody>
                  <a:tcPr/>
                </a:tc>
              </a:tr>
              <a:tr h="662474">
                <a:tc>
                  <a:txBody>
                    <a:bodyPr/>
                    <a:lstStyle/>
                    <a:p>
                      <a: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3600" b="0" i="0" u="none" kern="1200" baseline="0" dirty="0" smtClean="0">
                          <a:solidFill>
                            <a:srgbClr val="0000FF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三角龙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3600" b="0" i="0" u="none" kern="1200" baseline="0" dirty="0" smtClean="0">
                          <a:solidFill>
                            <a:srgbClr val="0000FF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三只大角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800" b="1" i="0" u="none" kern="1200" baseline="0" dirty="0" smtClean="0">
                          <a:solidFill>
                            <a:srgbClr val="0000FF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列数字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620688"/>
            <a:ext cx="3096344" cy="769441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观察发现：</a:t>
            </a:r>
            <a:endParaRPr lang="zh-CN" altLang="en-US" sz="44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5121"/>
          <p:cNvSpPr txBox="1"/>
          <p:nvPr/>
        </p:nvSpPr>
        <p:spPr>
          <a:xfrm>
            <a:off x="128270" y="22860"/>
            <a:ext cx="8886825" cy="6924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400" dirty="0">
                <a:latin typeface="Arial" panose="020B0604020202020204" pitchFamily="34" charset="0"/>
                <a:ea typeface="楷体" panose="02010609060101010101" charset="-122"/>
              </a:rPr>
              <a:t>     </a:t>
            </a:r>
            <a:r>
              <a:rPr lang="zh-CN" altLang="en-US" sz="44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ea typeface="楷体" panose="02010609060101010101" charset="-122"/>
              </a:rPr>
              <a:t> </a:t>
            </a:r>
            <a:r>
              <a:rPr lang="zh-CN" altLang="en-US" sz="40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ea typeface="楷体" panose="02010609060101010101" charset="-122"/>
              </a:rPr>
              <a:t>恐龙的种类很多，形态更是千奇百怪</a:t>
            </a:r>
            <a:r>
              <a:rPr lang="zh-CN" altLang="en-US" sz="40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ea typeface="楷体" panose="02010609060101010101" charset="-122"/>
              </a:rPr>
              <a:t>。</a:t>
            </a:r>
            <a:r>
              <a:rPr lang="zh-CN" altLang="en-US" sz="4000" dirty="0">
                <a:solidFill>
                  <a:srgbClr val="0000FF"/>
                </a:solidFill>
                <a:uFillTx/>
                <a:latin typeface="Arial" panose="020B0604020202020204" pitchFamily="34" charset="0"/>
                <a:ea typeface="楷体" panose="02010609060101010101" charset="-122"/>
              </a:rPr>
              <a:t>雷龙是个庞然大物，身体比六头大象还要重。它每踏下一步就发出一声轰响，好似雷鸣一般。</a:t>
            </a:r>
            <a:r>
              <a:rPr lang="zh-CN" altLang="en-US" sz="40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楷体" panose="02010609060101010101" charset="-122"/>
              </a:rPr>
              <a:t>梁龙的身体很长，从头到尾足有二十多米</a:t>
            </a:r>
            <a:r>
              <a:rPr lang="zh-CN" altLang="en-US" sz="4000" dirty="0" smtClean="0">
                <a:solidFill>
                  <a:srgbClr val="FF0000"/>
                </a:solidFill>
                <a:uFillTx/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zh-CN" altLang="en-US" sz="4000" dirty="0" smtClean="0">
                <a:solidFill>
                  <a:srgbClr val="FF0000"/>
                </a:solidFill>
                <a:ea typeface="楷体" panose="02010609060101010101" charset="-122"/>
              </a:rPr>
              <a:t>走起路</a:t>
            </a:r>
            <a:r>
              <a:rPr lang="zh-CN" altLang="en-US" sz="4000" dirty="0" smtClean="0">
                <a:solidFill>
                  <a:srgbClr val="FF0000"/>
                </a:solidFill>
                <a:ea typeface="楷体" panose="02010609060101010101" charset="-122"/>
              </a:rPr>
              <a:t>来，</a:t>
            </a:r>
            <a:r>
              <a:rPr lang="zh-CN" altLang="en-US" sz="4000" dirty="0" smtClean="0">
                <a:solidFill>
                  <a:srgbClr val="FF0000"/>
                </a:solidFill>
                <a:uFillTx/>
                <a:latin typeface="Arial" panose="020B0604020202020204" pitchFamily="34" charset="0"/>
                <a:ea typeface="楷体" panose="02010609060101010101" charset="-122"/>
              </a:rPr>
              <a:t>好</a:t>
            </a:r>
            <a:r>
              <a:rPr lang="zh-CN" altLang="en-US" sz="40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楷体" panose="02010609060101010101" charset="-122"/>
              </a:rPr>
              <a:t>像是一架移动的吊桥。</a:t>
            </a:r>
            <a:r>
              <a:rPr lang="zh-CN" altLang="en-US" sz="4000" dirty="0">
                <a:solidFill>
                  <a:srgbClr val="660066"/>
                </a:solidFill>
                <a:uFillTx/>
                <a:latin typeface="Arial" panose="020B0604020202020204" pitchFamily="34" charset="0"/>
                <a:ea typeface="楷体" panose="02010609060101010101" charset="-122"/>
              </a:rPr>
              <a:t>剑龙的背上插着两排三角形的剑板，尾巴上还有四支利剑一样的尾刺。</a:t>
            </a:r>
            <a:r>
              <a:rPr lang="zh-CN" altLang="en-US" sz="40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楷体" panose="02010609060101010101" charset="-122"/>
              </a:rPr>
              <a:t>三角龙的脸上有三只大角，一只长在鼻子上方，另外两只长在眼睛上方，每只角都有一米长</a:t>
            </a:r>
            <a:r>
              <a:rPr lang="en-US" altLang="zh-CN" sz="40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楷体" panose="02010609060101010101" charset="-122"/>
              </a:rPr>
              <a:t>——</a:t>
            </a:r>
            <a:r>
              <a:rPr lang="zh-CN" altLang="en-US" sz="40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楷体" panose="02010609060101010101" charset="-122"/>
              </a:rPr>
              <a:t>这样的脸型，让任何动物都望而生畏。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霸王龙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140968"/>
            <a:ext cx="8197254" cy="37199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179512" y="657270"/>
            <a:ext cx="87636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 smtClean="0">
                <a:ea typeface="楷体" panose="02010609060101010101" charset="-122"/>
              </a:rPr>
              <a:t>       霸王龙就是非常凶猛的肉食恐龙。</a:t>
            </a:r>
            <a:r>
              <a:rPr lang="zh-CN" altLang="en-US" sz="4400" dirty="0" smtClean="0">
                <a:uFill>
                  <a:solidFill>
                    <a:srgbClr val="FF0000"/>
                  </a:solidFill>
                </a:uFill>
                <a:ea typeface="楷体" panose="02010609060101010101" charset="-122"/>
              </a:rPr>
              <a:t>它</a:t>
            </a:r>
            <a:r>
              <a:rPr lang="zh-CN" altLang="en-US" sz="4400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ea typeface="楷体" panose="02010609060101010101" charset="-122"/>
              </a:rPr>
              <a:t>脑袋大</a:t>
            </a:r>
            <a:r>
              <a:rPr lang="zh-CN" altLang="en-US" sz="4400" dirty="0" smtClean="0">
                <a:uFill>
                  <a:solidFill>
                    <a:srgbClr val="FF0000"/>
                  </a:solidFill>
                </a:uFill>
                <a:ea typeface="楷体" panose="02010609060101010101" charset="-122"/>
              </a:rPr>
              <a:t>，</a:t>
            </a:r>
            <a:r>
              <a:rPr lang="zh-CN" altLang="en-US" sz="4400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ea typeface="楷体" panose="02010609060101010101" charset="-122"/>
              </a:rPr>
              <a:t>身子短</a:t>
            </a:r>
            <a:r>
              <a:rPr lang="zh-CN" altLang="en-US" sz="4400" dirty="0" smtClean="0">
                <a:uFill>
                  <a:solidFill>
                    <a:srgbClr val="FF0000"/>
                  </a:solidFill>
                </a:uFill>
                <a:ea typeface="楷体" panose="02010609060101010101" charset="-122"/>
              </a:rPr>
              <a:t>，</a:t>
            </a:r>
            <a:r>
              <a:rPr lang="zh-CN" altLang="en-US" sz="440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ea typeface="楷体" panose="02010609060101010101" charset="-122"/>
              </a:rPr>
              <a:t>牙齿就像锋利无比的匕首。</a:t>
            </a:r>
            <a:endParaRPr lang="zh-CN" altLang="en-US" sz="4400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45085"/>
            <a:ext cx="4067175" cy="354838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12995" y="85725"/>
            <a:ext cx="4043680" cy="35058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2399" y="3573016"/>
            <a:ext cx="88042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</a:rPr>
              <a:t>    鱼龙和翼龙是恐龙的亲戚。</a:t>
            </a:r>
            <a:r>
              <a:rPr lang="zh-CN" altLang="en-US" sz="4400" dirty="0" smtClean="0">
                <a:latin typeface="楷体" panose="02010609060101010101" charset="-122"/>
                <a:ea typeface="楷体" panose="02010609060101010101" charset="-122"/>
              </a:rPr>
              <a:t>鱼龙很像今天的海豚，它能潜入水中寻找食物。</a:t>
            </a:r>
            <a:r>
              <a:rPr lang="zh-CN" altLang="en-US" sz="44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翼龙身体两侧长着翅膀，展翅高飞时，如同一架在天空中翱翔的轻型飞机。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文本框 15363"/>
          <p:cNvSpPr txBox="1"/>
          <p:nvPr/>
        </p:nvSpPr>
        <p:spPr>
          <a:xfrm>
            <a:off x="260985" y="-148590"/>
            <a:ext cx="323089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6000" dirty="0" err="1" smtClean="0">
                <a:latin typeface="楷体" panose="02010609060101010101" charset="-122"/>
                <a:ea typeface="楷体" panose="02010609060101010101" charset="-122"/>
              </a:rPr>
              <a:t>zhǒng</a:t>
            </a:r>
            <a:endParaRPr lang="en-US" altLang="zh-CN" sz="6000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6000" dirty="0" smtClean="0">
                <a:latin typeface="楷体" panose="02010609060101010101" charset="-122"/>
                <a:ea typeface="楷体" panose="02010609060101010101" charset="-122"/>
              </a:rPr>
              <a:t> 肿头龙</a:t>
            </a:r>
            <a:endParaRPr lang="zh-CN" altLang="en-US" sz="60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511" y="2924944"/>
            <a:ext cx="912749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肿头龙生活在六千七百万年前，体长</a:t>
            </a: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米左右，头顶肿大，好像长着一个巨瘤，用两条粗壮的后腿走路，是鸟脚类恐龙的一种。脸部与口部饰以角质或骨质突起的棘状物或肿瘤；而头颅背部覆以突起的构，头骨顶部出奇的肿厚、隆起，厚度达</a:t>
            </a: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25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厘米。由于头骨肿厚，头骨上的部分孔洞也封闭了。肿头龙主要生活在山地的内陆平原和沙漠中。</a:t>
            </a:r>
            <a:endParaRPr lang="zh-CN" altLang="en-US" sz="3200" dirty="0">
              <a:latin typeface="楷体" pitchFamily="49" charset="-122"/>
              <a:ea typeface="楷体" pitchFamily="49" charset="-122"/>
              <a:cs typeface="楷体" panose="02010609060101010101" charset="-122"/>
            </a:endParaRPr>
          </a:p>
        </p:txBody>
      </p:sp>
      <p:pic>
        <p:nvPicPr>
          <p:cNvPr id="7" name="图片 6" descr="肿头龙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"/>
            <a:ext cx="4752528" cy="2924943"/>
          </a:xfrm>
          <a:prstGeom prst="rect">
            <a:avLst/>
          </a:prstGeom>
        </p:spPr>
      </p:pic>
      <p:pic>
        <p:nvPicPr>
          <p:cNvPr id="8" name="图片 7" descr="肿头龙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2749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文本框 15363"/>
          <p:cNvSpPr txBox="1"/>
          <p:nvPr/>
        </p:nvSpPr>
        <p:spPr>
          <a:xfrm>
            <a:off x="539553" y="404664"/>
            <a:ext cx="3024336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6000" dirty="0" smtClean="0">
                <a:latin typeface="楷体" panose="02010609060101010101" charset="-122"/>
                <a:ea typeface="楷体" panose="02010609060101010101" charset="-122"/>
              </a:rPr>
              <a:t>甲龙</a:t>
            </a:r>
            <a:endParaRPr lang="zh-CN" altLang="en-US" sz="60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511" y="2924944"/>
            <a:ext cx="91274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食植物，白垩纪晚期的甲龙头宽又平，覆盖在脸面上的厚甲板和头上侧的三角形突棘，使得它的头部就像戴上了一个钢铁般的头盔，尾巴直如铁棒，尾锤与众不同，稍呈平坦。装甲坦克式的护身构造加上甲龙特有的钢头功夫，在掠杀习以为常的恐龙时代，面对任何穷凶极恶的暴龙类恐龙都可不屑一顾。甲龙的化石是在北美洲西部的地层被发现。</a:t>
            </a:r>
            <a:endParaRPr lang="zh-CN" altLang="en-US" sz="3200" dirty="0">
              <a:latin typeface="楷体" pitchFamily="49" charset="-122"/>
              <a:ea typeface="楷体" pitchFamily="49" charset="-122"/>
              <a:cs typeface="楷体" panose="02010609060101010101" charset="-122"/>
            </a:endParaRPr>
          </a:p>
        </p:txBody>
      </p:sp>
      <p:pic>
        <p:nvPicPr>
          <p:cNvPr id="5" name="图片 4" descr="甲龙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6760" y="0"/>
            <a:ext cx="4567240" cy="2664296"/>
          </a:xfrm>
          <a:prstGeom prst="rect">
            <a:avLst/>
          </a:prstGeom>
        </p:spPr>
      </p:pic>
      <p:pic>
        <p:nvPicPr>
          <p:cNvPr id="6" name="图片 5" descr="甲龙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96" y="1628800"/>
            <a:ext cx="9036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        </a:t>
            </a: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恐龙生活在一亿五千万年前的（    ）、（     ），它们的繁殖方式是（    ），以吃（    ）为主，也有专门（    ）的。大约在（              ），这些恐龙神秘地消失了。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556" y="22048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沼泽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5856" y="2204864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森林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3668" y="285293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卵生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8064" y="285293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植物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23728" y="342900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食肉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60" y="407707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六千五百万年前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9572" y="614591"/>
            <a:ext cx="2448272" cy="707886"/>
          </a:xfrm>
          <a:prstGeom prst="rect">
            <a:avLst/>
          </a:prstGeom>
          <a:solidFill>
            <a:srgbClr val="3399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回顾课文：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548680"/>
            <a:ext cx="4176464" cy="707886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恐龙的“身份证”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555026"/>
            <a:ext cx="8820472" cy="3970318"/>
          </a:xfrm>
          <a:prstGeom prst="rect">
            <a:avLst/>
          </a:prstGeom>
          <a:noFill/>
          <a:ln w="76200">
            <a:solidFill>
              <a:srgbClr val="D0D34D"/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名  称：</a:t>
            </a:r>
            <a:endParaRPr lang="en-US" altLang="zh-CN" sz="3600" b="1" u="sng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主要生活地：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主要生活时间：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主要特点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:</a:t>
            </a:r>
          </a:p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最有意思的地方：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sz="3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48478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小建议：用上今天学习的说明方法哦！</a:t>
            </a:r>
            <a:endParaRPr lang="zh-CN" altLang="en-US" sz="36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肿头龙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60" y="72007"/>
            <a:ext cx="2671040" cy="2420889"/>
          </a:xfrm>
          <a:prstGeom prst="rect">
            <a:avLst/>
          </a:prstGeom>
          <a:ln w="101600">
            <a:solidFill>
              <a:srgbClr val="D0D34D"/>
            </a:solidFill>
          </a:ln>
        </p:spPr>
      </p:pic>
      <p:pic>
        <p:nvPicPr>
          <p:cNvPr id="3" name="图片 2" descr="甲龙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8584" y="72007"/>
            <a:ext cx="2801568" cy="2420889"/>
          </a:xfrm>
          <a:prstGeom prst="rect">
            <a:avLst/>
          </a:prstGeom>
          <a:ln w="101600">
            <a:solidFill>
              <a:srgbClr val="D0D34D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95536" y="256490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肿头龙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249289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甲龙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8224" y="256664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蛇颈龙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623905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迅猛龙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7904" y="623905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窃蛋龙</a:t>
            </a:r>
          </a:p>
        </p:txBody>
      </p:sp>
      <p:pic>
        <p:nvPicPr>
          <p:cNvPr id="5122" name="Picture 2" descr="https://timgsa.baidu.com/timg?image&amp;quality=80&amp;size=b9999_10000&amp;sec=1558512172320&amp;di=ffea5259419582f52cb7577042023f97&amp;imgtype=0&amp;src=http%3A%2F%2Fhbimg.b0.upaiyun.com%2F498bafc14e0db7e5c9fca597971bed1ee02f1c8c4f8fc-lIwGnC_fw6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0"/>
            <a:ext cx="2699792" cy="2492896"/>
          </a:xfrm>
          <a:prstGeom prst="rect">
            <a:avLst/>
          </a:prstGeom>
          <a:noFill/>
          <a:ln w="101600">
            <a:solidFill>
              <a:srgbClr val="D0D34D"/>
            </a:solidFill>
          </a:ln>
        </p:spPr>
      </p:pic>
      <p:pic>
        <p:nvPicPr>
          <p:cNvPr id="5124" name="Picture 4" descr="https://timgsa.baidu.com/timg?image&amp;quality=80&amp;size=b9999_10000&amp;sec=1558512268381&amp;di=d68ddab900ee50bfbe942ca0fc4a5d18&amp;imgtype=0&amp;src=http%3A%2F%2Fdingyue.nosdn.127.net%2FQ7DIdLtY5IlRL6HPuyDqry3OdpEOKrJQqLypHdaUTDroR152937543321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760" y="3212976"/>
            <a:ext cx="2671040" cy="2954070"/>
          </a:xfrm>
          <a:prstGeom prst="rect">
            <a:avLst/>
          </a:prstGeom>
          <a:noFill/>
          <a:ln w="101600">
            <a:solidFill>
              <a:srgbClr val="D0D34D"/>
            </a:solidFill>
          </a:ln>
        </p:spPr>
      </p:pic>
      <p:pic>
        <p:nvPicPr>
          <p:cNvPr id="12" name="图片 11" descr="窃蛋龙_看图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8584" y="3211235"/>
            <a:ext cx="2801568" cy="2955811"/>
          </a:xfrm>
          <a:prstGeom prst="rect">
            <a:avLst/>
          </a:prstGeom>
          <a:ln w="101600">
            <a:solidFill>
              <a:srgbClr val="D0D34D"/>
            </a:solidFill>
          </a:ln>
        </p:spPr>
      </p:pic>
      <p:pic>
        <p:nvPicPr>
          <p:cNvPr id="5128" name="Picture 8" descr="https://gss0.bdstatic.com/94o3dSag_xI4khGkpoWK1HF6hhy/baike/c0%3Dbaike80%2C5%2C5%2C80%2C26/sign=81bf1b665d82b2b7b392319650c4a08a/dcc451da81cb39db9606e434d4160924aa1830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1366" y="3211235"/>
            <a:ext cx="2718618" cy="2955812"/>
          </a:xfrm>
          <a:prstGeom prst="rect">
            <a:avLst/>
          </a:prstGeom>
          <a:noFill/>
          <a:ln w="101600">
            <a:solidFill>
              <a:srgbClr val="D0D34D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804248" y="6239053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腕龙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03155" y="587921"/>
            <a:ext cx="3005951" cy="769441"/>
          </a:xfrm>
          <a:prstGeom prst="rect">
            <a:avLst/>
          </a:prstGeom>
          <a:solidFill>
            <a:srgbClr val="3399FF"/>
          </a:solidFill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latin typeface="楷体" panose="02010609060101010101" charset="-122"/>
                <a:ea typeface="楷体" panose="02010609060101010101" charset="-122"/>
              </a:rPr>
              <a:t>布置作业：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08706" y="2204864"/>
            <a:ext cx="86117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400" dirty="0" smtClean="0">
                <a:latin typeface="楷体" pitchFamily="49" charset="-122"/>
                <a:ea typeface="楷体" pitchFamily="49" charset="-122"/>
              </a:rPr>
              <a:t>运用今天所学习的说明方法，介绍一种身边的事物。</a:t>
            </a:r>
            <a:endParaRPr lang="zh-CN" altLang="zh-CN" sz="44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5121"/>
          <p:cNvSpPr txBox="1"/>
          <p:nvPr/>
        </p:nvSpPr>
        <p:spPr>
          <a:xfrm>
            <a:off x="323850" y="1341755"/>
            <a:ext cx="888682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400" dirty="0">
                <a:latin typeface="Arial" panose="020B0604020202020204" pitchFamily="34" charset="0"/>
                <a:ea typeface="楷体" panose="02010609060101010101" charset="-122"/>
              </a:rPr>
              <a:t>      </a:t>
            </a:r>
          </a:p>
        </p:txBody>
      </p:sp>
      <p:cxnSp>
        <p:nvCxnSpPr>
          <p:cNvPr id="2" name="曲线连接符 1"/>
          <p:cNvCxnSpPr/>
          <p:nvPr/>
        </p:nvCxnSpPr>
        <p:spPr>
          <a:xfrm rot="16200000">
            <a:off x="4249420" y="4459605"/>
            <a:ext cx="55880" cy="12065"/>
          </a:xfrm>
          <a:prstGeom prst="curvedConnector3">
            <a:avLst>
              <a:gd name="adj1" fmla="val 4943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1560" y="404664"/>
            <a:ext cx="2447950" cy="707886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视频欣赏：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7" name="手机QQ视频_2019052121365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341755"/>
            <a:ext cx="8064896" cy="5412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145" descr="梁龙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8889"/>
            <a:ext cx="3600400" cy="2654691"/>
          </a:xfrm>
          <a:prstGeom prst="rect">
            <a:avLst/>
          </a:prstGeom>
          <a:noFill/>
          <a:ln w="76200" cmpd="sng">
            <a:solidFill>
              <a:srgbClr val="D0D34D"/>
            </a:solidFill>
          </a:ln>
        </p:spPr>
      </p:pic>
      <p:pic>
        <p:nvPicPr>
          <p:cNvPr id="6147" name="内容占位符 6146" descr="三角龙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860032" y="3465874"/>
            <a:ext cx="3600399" cy="2490058"/>
          </a:xfrm>
          <a:ln w="76200" cmpd="sng">
            <a:solidFill>
              <a:srgbClr val="D0D34D"/>
            </a:solidFill>
          </a:ln>
        </p:spPr>
      </p:pic>
      <p:sp>
        <p:nvSpPr>
          <p:cNvPr id="6151" name="文本框 6150">
            <a:hlinkClick r:id="rId4" action="ppaction://hlinksldjump"/>
          </p:cNvPr>
          <p:cNvSpPr txBox="1"/>
          <p:nvPr/>
        </p:nvSpPr>
        <p:spPr>
          <a:xfrm>
            <a:off x="6080627" y="5955932"/>
            <a:ext cx="1803741" cy="646331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hlinkClick r:id="rId4" action="ppaction://hlinksldjump"/>
              </a:rPr>
              <a:t>三角龙</a:t>
            </a:r>
            <a:endParaRPr lang="zh-CN" altLang="en-US" sz="36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154" name="图片 6153" descr="剑龙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3" y="3465874"/>
            <a:ext cx="3495421" cy="2490058"/>
          </a:xfrm>
          <a:prstGeom prst="rect">
            <a:avLst/>
          </a:prstGeom>
          <a:noFill/>
          <a:ln w="76200" cmpd="sng">
            <a:solidFill>
              <a:srgbClr val="D0D34D"/>
            </a:solidFill>
          </a:ln>
        </p:spPr>
      </p:pic>
      <p:pic>
        <p:nvPicPr>
          <p:cNvPr id="6155" name="图片 6154" descr="雷龙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12186"/>
            <a:ext cx="3495421" cy="2645802"/>
          </a:xfrm>
          <a:prstGeom prst="rect">
            <a:avLst/>
          </a:prstGeom>
          <a:noFill/>
          <a:ln w="76200" cmpd="sng">
            <a:solidFill>
              <a:srgbClr val="D0D34D"/>
            </a:solidFill>
          </a:ln>
        </p:spPr>
      </p:pic>
      <p:sp>
        <p:nvSpPr>
          <p:cNvPr id="6157" name="文本框 6156">
            <a:hlinkClick r:id="rId7" action="ppaction://hlinksldjump"/>
          </p:cNvPr>
          <p:cNvSpPr txBox="1"/>
          <p:nvPr/>
        </p:nvSpPr>
        <p:spPr>
          <a:xfrm>
            <a:off x="6042850" y="2757988"/>
            <a:ext cx="1337462" cy="707886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hlinkClick r:id="rId7" action="ppaction://hlinksldjump"/>
              </a:rPr>
              <a:t>梁龙</a:t>
            </a:r>
            <a:endParaRPr lang="zh-CN" altLang="en-US" sz="40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158" name="文本框 6157">
            <a:hlinkClick r:id="rId8" action="ppaction://hlinksldjump"/>
          </p:cNvPr>
          <p:cNvSpPr txBox="1"/>
          <p:nvPr/>
        </p:nvSpPr>
        <p:spPr>
          <a:xfrm>
            <a:off x="1619672" y="2757988"/>
            <a:ext cx="1728192" cy="707886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雷龙</a:t>
            </a:r>
          </a:p>
        </p:txBody>
      </p:sp>
      <p:sp>
        <p:nvSpPr>
          <p:cNvPr id="6159" name="文本框 6158">
            <a:hlinkClick r:id="rId9" action="ppaction://hlinksldjump"/>
          </p:cNvPr>
          <p:cNvSpPr txBox="1"/>
          <p:nvPr/>
        </p:nvSpPr>
        <p:spPr>
          <a:xfrm>
            <a:off x="1619672" y="5955932"/>
            <a:ext cx="1273221" cy="707886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hlinkClick r:id="rId9" action="ppaction://hlinksldjump"/>
              </a:rPr>
              <a:t>剑</a:t>
            </a:r>
            <a:r>
              <a:rPr lang="zh-CN" altLang="en-US" sz="40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hlinkClick r:id="rId9" action="ppaction://hlinksldjump"/>
              </a:rPr>
              <a:t>龙</a:t>
            </a:r>
            <a:endParaRPr lang="zh-CN" altLang="en-US" sz="40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7" grpId="0"/>
      <p:bldP spid="6158" grpId="0"/>
      <p:bldP spid="61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形标注 6"/>
          <p:cNvSpPr/>
          <p:nvPr/>
        </p:nvSpPr>
        <p:spPr>
          <a:xfrm>
            <a:off x="1403350" y="5798582"/>
            <a:ext cx="1728358" cy="873542"/>
          </a:xfrm>
          <a:prstGeom prst="wedgeEllipseCallout">
            <a:avLst>
              <a:gd name="adj1" fmla="val -22207"/>
              <a:gd name="adj2" fmla="val -119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314" name="图片 13313" descr="雷龙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1" y="-14605"/>
            <a:ext cx="4834277" cy="3721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文本框 13314"/>
          <p:cNvSpPr txBox="1"/>
          <p:nvPr/>
        </p:nvSpPr>
        <p:spPr>
          <a:xfrm>
            <a:off x="0" y="3860800"/>
            <a:ext cx="8648521" cy="212365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400" dirty="0">
                <a:latin typeface="Arial" panose="020B0604020202020204" pitchFamily="34" charset="0"/>
                <a:ea typeface="楷体" panose="02010609060101010101" charset="-122"/>
              </a:rPr>
              <a:t>      </a:t>
            </a:r>
            <a:r>
              <a:rPr lang="zh-CN" altLang="en-US" sz="4400" dirty="0" smtClean="0">
                <a:latin typeface="Arial" panose="020B0604020202020204" pitchFamily="34" charset="0"/>
                <a:ea typeface="楷体" panose="02010609060101010101" charset="-122"/>
              </a:rPr>
              <a:t> </a:t>
            </a:r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雷</a:t>
            </a:r>
            <a:r>
              <a:rPr lang="zh-CN" altLang="en-US" sz="4400" dirty="0">
                <a:latin typeface="楷体" pitchFamily="49" charset="-122"/>
                <a:ea typeface="楷体" pitchFamily="49" charset="-122"/>
              </a:rPr>
              <a:t>龙是</a:t>
            </a:r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个        </a:t>
            </a:r>
            <a:r>
              <a:rPr lang="zh-CN" altLang="en-US" sz="4400" dirty="0" smtClean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4400" dirty="0">
                <a:latin typeface="楷体" panose="02010609060101010101" charset="-122"/>
                <a:ea typeface="楷体" panose="02010609060101010101" charset="-122"/>
              </a:rPr>
              <a:t>它的身体</a:t>
            </a:r>
          </a:p>
          <a:p>
            <a:r>
              <a:rPr lang="zh-CN" altLang="en-US" sz="4400" dirty="0">
                <a:latin typeface="楷体" panose="02010609060101010101" charset="-122"/>
                <a:ea typeface="楷体" panose="02010609060101010101" charset="-122"/>
              </a:rPr>
              <a:t>比六头大象</a:t>
            </a:r>
            <a:r>
              <a:rPr lang="zh-CN" altLang="en-US" sz="4400" dirty="0" smtClean="0">
                <a:latin typeface="楷体" panose="02010609060101010101" charset="-122"/>
                <a:ea typeface="楷体" panose="02010609060101010101" charset="-122"/>
              </a:rPr>
              <a:t>还要重</a:t>
            </a:r>
            <a:r>
              <a:rPr lang="zh-CN" altLang="en-US" sz="4400" dirty="0">
                <a:latin typeface="楷体" panose="02010609060101010101" charset="-122"/>
                <a:ea typeface="楷体" panose="02010609060101010101" charset="-122"/>
              </a:rPr>
              <a:t>，它每踏下一</a:t>
            </a:r>
            <a:r>
              <a:rPr lang="zh-CN" altLang="en-US" sz="4400" dirty="0" smtClean="0">
                <a:latin typeface="楷体" panose="02010609060101010101" charset="-122"/>
                <a:ea typeface="楷体" panose="02010609060101010101" charset="-122"/>
              </a:rPr>
              <a:t>步</a:t>
            </a:r>
            <a:endParaRPr lang="en-US" altLang="zh-CN" sz="4400" dirty="0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400" dirty="0" smtClean="0">
                <a:latin typeface="楷体" panose="02010609060101010101" charset="-122"/>
                <a:ea typeface="楷体" panose="02010609060101010101" charset="-122"/>
              </a:rPr>
              <a:t>就发</a:t>
            </a:r>
            <a:r>
              <a:rPr lang="zh-CN" altLang="en-US" sz="4400" dirty="0">
                <a:latin typeface="楷体" panose="02010609060101010101" charset="-122"/>
                <a:ea typeface="楷体" panose="02010609060101010101" charset="-122"/>
              </a:rPr>
              <a:t>出一声轰响，好似雷鸣一般。</a:t>
            </a:r>
          </a:p>
        </p:txBody>
      </p:sp>
      <p:sp>
        <p:nvSpPr>
          <p:cNvPr id="13317" name="文本框 13316"/>
          <p:cNvSpPr txBox="1"/>
          <p:nvPr/>
        </p:nvSpPr>
        <p:spPr>
          <a:xfrm>
            <a:off x="1403350" y="5889466"/>
            <a:ext cx="1728358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作比较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-36512" y="4509120"/>
            <a:ext cx="47115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比六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头大象</a:t>
            </a:r>
            <a:r>
              <a:rPr lang="zh-CN" altLang="en-US" sz="44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还要重</a:t>
            </a:r>
            <a:endParaRPr lang="zh-CN" altLang="en-US" sz="4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3861048"/>
            <a:ext cx="2962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庞然大物</a:t>
            </a:r>
            <a:endParaRPr lang="zh-CN" altLang="en-US" sz="44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Show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49275"/>
            <a:ext cx="7697788" cy="5773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untitle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772816"/>
            <a:ext cx="5076056" cy="3231414"/>
          </a:xfrm>
          <a:prstGeom prst="rect">
            <a:avLst/>
          </a:prstGeom>
          <a:noFill/>
        </p:spPr>
      </p:pic>
      <p:pic>
        <p:nvPicPr>
          <p:cNvPr id="117763" name="Picture 3" descr="0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09784"/>
            <a:ext cx="1476374" cy="1326064"/>
          </a:xfrm>
          <a:prstGeom prst="rect">
            <a:avLst/>
          </a:prstGeom>
          <a:noFill/>
        </p:spPr>
      </p:pic>
      <p:pic>
        <p:nvPicPr>
          <p:cNvPr id="117764" name="Picture 4" descr="0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4849" y="1071140"/>
            <a:ext cx="1406991" cy="1403351"/>
          </a:xfrm>
          <a:prstGeom prst="rect">
            <a:avLst/>
          </a:prstGeom>
          <a:noFill/>
        </p:spPr>
      </p:pic>
      <p:pic>
        <p:nvPicPr>
          <p:cNvPr id="117765" name="Picture 5" descr="0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0326"/>
            <a:ext cx="1553441" cy="1314450"/>
          </a:xfrm>
          <a:prstGeom prst="rect">
            <a:avLst/>
          </a:prstGeom>
          <a:noFill/>
        </p:spPr>
      </p:pic>
      <p:pic>
        <p:nvPicPr>
          <p:cNvPr id="117766" name="Picture 6" descr="0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6115" y="2600326"/>
            <a:ext cx="1480015" cy="1243013"/>
          </a:xfrm>
          <a:prstGeom prst="rect">
            <a:avLst/>
          </a:prstGeom>
          <a:noFill/>
        </p:spPr>
      </p:pic>
      <p:pic>
        <p:nvPicPr>
          <p:cNvPr id="117767" name="Picture 7" descr="0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67" y="3951288"/>
            <a:ext cx="1476374" cy="1476374"/>
          </a:xfrm>
          <a:prstGeom prst="rect">
            <a:avLst/>
          </a:prstGeom>
          <a:noFill/>
        </p:spPr>
      </p:pic>
      <p:pic>
        <p:nvPicPr>
          <p:cNvPr id="117768" name="Picture 8" descr="0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6117" y="3951288"/>
            <a:ext cx="1355724" cy="1355724"/>
          </a:xfrm>
          <a:prstGeom prst="rect">
            <a:avLst/>
          </a:prstGeom>
          <a:noFill/>
        </p:spPr>
      </p:pic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3131840" y="2816226"/>
            <a:ext cx="14398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6600" b="1" dirty="0"/>
              <a:t>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形标注 7"/>
          <p:cNvSpPr/>
          <p:nvPr/>
        </p:nvSpPr>
        <p:spPr>
          <a:xfrm>
            <a:off x="5364088" y="5984458"/>
            <a:ext cx="1574470" cy="774913"/>
          </a:xfrm>
          <a:prstGeom prst="wedgeEllipseCallout">
            <a:avLst>
              <a:gd name="adj1" fmla="val -25358"/>
              <a:gd name="adj2" fmla="val -876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314" name="图片 13313" descr="雷龙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8152" y="90587"/>
            <a:ext cx="5400600" cy="3721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文本框 13314"/>
          <p:cNvSpPr txBox="1"/>
          <p:nvPr/>
        </p:nvSpPr>
        <p:spPr>
          <a:xfrm>
            <a:off x="109461" y="3860800"/>
            <a:ext cx="9212778" cy="212365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400" dirty="0">
                <a:latin typeface="Arial" panose="020B0604020202020204" pitchFamily="34" charset="0"/>
                <a:ea typeface="楷体" panose="02010609060101010101" charset="-122"/>
              </a:rPr>
              <a:t>      </a:t>
            </a:r>
            <a:r>
              <a:rPr lang="zh-CN" altLang="en-US" sz="4400" dirty="0" smtClean="0">
                <a:latin typeface="Arial" panose="020B0604020202020204" pitchFamily="34" charset="0"/>
                <a:ea typeface="楷体" panose="02010609060101010101" charset="-122"/>
              </a:rPr>
              <a:t> </a:t>
            </a:r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雷</a:t>
            </a:r>
            <a:r>
              <a:rPr lang="zh-CN" altLang="en-US" sz="4400" dirty="0">
                <a:latin typeface="楷体" pitchFamily="49" charset="-122"/>
                <a:ea typeface="楷体" pitchFamily="49" charset="-122"/>
              </a:rPr>
              <a:t>龙是个</a:t>
            </a:r>
            <a:r>
              <a:rPr lang="zh-CN" altLang="en-US" sz="4400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庞然大物</a:t>
            </a:r>
            <a:r>
              <a:rPr lang="zh-CN" altLang="en-US" sz="4400" dirty="0">
                <a:latin typeface="楷体" panose="02010609060101010101" charset="-122"/>
                <a:ea typeface="楷体" panose="02010609060101010101" charset="-122"/>
              </a:rPr>
              <a:t>，它的身体</a:t>
            </a:r>
          </a:p>
          <a:p>
            <a:r>
              <a:rPr lang="zh-CN" altLang="en-US" sz="4400" dirty="0">
                <a:latin typeface="楷体" panose="02010609060101010101" charset="-122"/>
                <a:ea typeface="楷体" panose="02010609060101010101" charset="-122"/>
              </a:rPr>
              <a:t>比六头大象</a:t>
            </a:r>
            <a:r>
              <a:rPr lang="zh-CN" altLang="en-US" sz="4400" dirty="0" smtClean="0">
                <a:latin typeface="楷体" panose="02010609060101010101" charset="-122"/>
                <a:ea typeface="楷体" panose="02010609060101010101" charset="-122"/>
              </a:rPr>
              <a:t>还要重</a:t>
            </a:r>
            <a:r>
              <a:rPr lang="zh-CN" altLang="en-US" sz="4400" dirty="0">
                <a:latin typeface="楷体" panose="02010609060101010101" charset="-122"/>
                <a:ea typeface="楷体" panose="02010609060101010101" charset="-122"/>
              </a:rPr>
              <a:t>，它每踏下一步就</a:t>
            </a:r>
          </a:p>
          <a:p>
            <a:r>
              <a:rPr lang="zh-CN" altLang="en-US" sz="4400" dirty="0">
                <a:latin typeface="楷体" panose="02010609060101010101" charset="-122"/>
                <a:ea typeface="楷体" panose="02010609060101010101" charset="-122"/>
              </a:rPr>
              <a:t>发出一声轰响，好似雷鸣一般。</a:t>
            </a:r>
          </a:p>
        </p:txBody>
      </p:sp>
      <p:sp>
        <p:nvSpPr>
          <p:cNvPr id="13317" name="文本框 13316"/>
          <p:cNvSpPr txBox="1"/>
          <p:nvPr/>
        </p:nvSpPr>
        <p:spPr>
          <a:xfrm>
            <a:off x="109461" y="5805264"/>
            <a:ext cx="4512774" cy="95410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运用作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比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较的说明方法，</a:t>
            </a:r>
            <a:endParaRPr lang="en-US" altLang="zh-CN" sz="28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让我感受到雷龙又大又重。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318" name="文本框 13317"/>
          <p:cNvSpPr txBox="1"/>
          <p:nvPr/>
        </p:nvSpPr>
        <p:spPr>
          <a:xfrm>
            <a:off x="5364088" y="6023029"/>
            <a:ext cx="1574470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D60093"/>
                </a:solidFill>
                <a:latin typeface="楷体" pitchFamily="49" charset="-122"/>
                <a:ea typeface="楷体" pitchFamily="49" charset="-122"/>
              </a:rPr>
              <a:t>打比方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7504" y="4529455"/>
            <a:ext cx="47115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比六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头大象</a:t>
            </a:r>
            <a:r>
              <a:rPr lang="zh-CN" altLang="en-US" sz="44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还要重</a:t>
            </a:r>
            <a:endParaRPr lang="zh-CN" altLang="en-US" sz="4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16510" y="5179839"/>
            <a:ext cx="3579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D60093"/>
                </a:solidFill>
                <a:latin typeface="楷体" panose="02010609060101010101" charset="-122"/>
                <a:ea typeface="楷体" panose="02010609060101010101" charset="-122"/>
              </a:rPr>
              <a:t>好似雷鸣一般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48880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学习任务：四人一小组，用学习雷龙的方法，选择其他三种恐龙中的</a:t>
            </a:r>
            <a:r>
              <a:rPr lang="zh-CN" altLang="en-US" sz="3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一种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研究，并尝试把它读好。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50977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学习方法：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下弧形箭头 3">
            <a:hlinkClick r:id="rId2" action="ppaction://hlinksldjump"/>
          </p:cNvPr>
          <p:cNvSpPr/>
          <p:nvPr/>
        </p:nvSpPr>
        <p:spPr>
          <a:xfrm>
            <a:off x="7607300" y="6048375"/>
            <a:ext cx="1212850" cy="476250"/>
          </a:xfrm>
          <a:prstGeom prst="curvedUpArrow">
            <a:avLst>
              <a:gd name="adj1" fmla="val 50933"/>
              <a:gd name="adj2" fmla="val 101866"/>
              <a:gd name="adj3" fmla="val 33333"/>
            </a:avLst>
          </a:prstGeom>
          <a:solidFill>
            <a:schemeClr val="accent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4360455"/>
            <a:ext cx="89644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语言交流模式：我们组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喜欢的是</a:t>
            </a:r>
            <a:r>
              <a:rPr lang="en-US" altLang="zh-CN" sz="2800" b="1" u="sng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     </a:t>
            </a:r>
            <a:r>
              <a:rPr lang="zh-CN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。文中描写它的句子是（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），我们组觉得它的特点是（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找关键词</a:t>
            </a:r>
            <a:r>
              <a:rPr lang="zh-CN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），运用（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）的说明方法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写出了（ ）龙的（  ）。</a:t>
            </a:r>
            <a:endParaRPr lang="zh-CN" altLang="zh-CN" sz="28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412776"/>
            <a:ext cx="172819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找句子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2051720" y="1628800"/>
            <a:ext cx="576064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1403484"/>
            <a:ext cx="230425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抓关键词</a:t>
            </a:r>
          </a:p>
        </p:txBody>
      </p:sp>
      <p:sp>
        <p:nvSpPr>
          <p:cNvPr id="11" name="右箭头 10"/>
          <p:cNvSpPr/>
          <p:nvPr/>
        </p:nvSpPr>
        <p:spPr>
          <a:xfrm>
            <a:off x="5004048" y="1628800"/>
            <a:ext cx="648072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652120" y="1403484"/>
            <a:ext cx="259228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用说明方法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1374</Words>
  <Application>Microsoft Office PowerPoint</Application>
  <PresentationFormat>全屏显示(4:3)</PresentationFormat>
  <Paragraphs>102</Paragraphs>
  <Slides>22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默认设计模板</vt:lpstr>
      <vt:lpstr>1_默认设计模板</vt:lpstr>
      <vt:lpstr>18 恐 龙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Administrator</cp:lastModifiedBy>
  <cp:revision>130</cp:revision>
  <dcterms:created xsi:type="dcterms:W3CDTF">2013-05-12T03:47:00Z</dcterms:created>
  <dcterms:modified xsi:type="dcterms:W3CDTF">2019-05-27T07:45:29Z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