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73" r:id="rId4"/>
    <p:sldId id="274" r:id="rId5"/>
    <p:sldId id="275" r:id="rId6"/>
    <p:sldId id="277" r:id="rId7"/>
    <p:sldId id="279" r:id="rId8"/>
    <p:sldId id="286" r:id="rId9"/>
    <p:sldId id="276" r:id="rId10"/>
    <p:sldId id="280" r:id="rId11"/>
    <p:sldId id="292" r:id="rId12"/>
    <p:sldId id="281" r:id="rId13"/>
    <p:sldId id="282" r:id="rId14"/>
    <p:sldId id="261" r:id="rId15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3300"/>
    <a:srgbClr val="800000"/>
    <a:srgbClr val="000000"/>
    <a:srgbClr val="000066"/>
    <a:srgbClr val="9900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7DF52D-9CDA-4E1A-9AEE-CB0FB549181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IMG20190322074059_爱奇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" y="74295"/>
            <a:ext cx="8945245" cy="6709410"/>
          </a:xfrm>
          <a:prstGeom prst="rect">
            <a:avLst/>
          </a:prstGeom>
        </p:spPr>
      </p:pic>
      <p:pic>
        <p:nvPicPr>
          <p:cNvPr id="8" name="图片 7" descr="IMG20190322094241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198755"/>
            <a:ext cx="7926070" cy="5944870"/>
          </a:xfrm>
          <a:prstGeom prst="rect">
            <a:avLst/>
          </a:prstGeom>
        </p:spPr>
      </p:pic>
      <p:pic>
        <p:nvPicPr>
          <p:cNvPr id="9" name="图片 8" descr="IMG20190322095701_爱奇艺"/>
          <p:cNvPicPr>
            <a:picLocks noChangeAspect="1"/>
          </p:cNvPicPr>
          <p:nvPr/>
        </p:nvPicPr>
        <p:blipFill>
          <a:blip r:embed="rId3"/>
          <a:srcRect t="7840" r="10227"/>
          <a:stretch>
            <a:fillRect/>
          </a:stretch>
        </p:blipFill>
        <p:spPr>
          <a:xfrm>
            <a:off x="779780" y="810895"/>
            <a:ext cx="7124700" cy="5485765"/>
          </a:xfrm>
          <a:prstGeom prst="rect">
            <a:avLst/>
          </a:prstGeom>
        </p:spPr>
      </p:pic>
      <p:pic>
        <p:nvPicPr>
          <p:cNvPr id="10" name="图片 9" descr="IMG20190322104449_爱奇艺"/>
          <p:cNvPicPr>
            <a:picLocks noChangeAspect="1"/>
          </p:cNvPicPr>
          <p:nvPr/>
        </p:nvPicPr>
        <p:blipFill>
          <a:blip r:embed="rId4"/>
          <a:srcRect l="6073" t="1111" r="23049" b="27424"/>
          <a:stretch>
            <a:fillRect/>
          </a:stretch>
        </p:blipFill>
        <p:spPr>
          <a:xfrm>
            <a:off x="1915160" y="1252220"/>
            <a:ext cx="7129145" cy="5391150"/>
          </a:xfrm>
          <a:prstGeom prst="rect">
            <a:avLst/>
          </a:prstGeom>
        </p:spPr>
      </p:pic>
      <p:pic>
        <p:nvPicPr>
          <p:cNvPr id="2" name="图片 1" descr="IMG20190322093011_爱奇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" y="74295"/>
            <a:ext cx="8945245" cy="670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4" name="矩形 38948"/>
              <p:cNvSpPr/>
              <p:nvPr/>
            </p:nvSpPr>
            <p:spPr>
              <a:xfrm>
                <a:off x="1920" y="58"/>
                <a:ext cx="2112" cy="20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课堂小结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" name="文本框 112"/>
          <p:cNvSpPr txBox="1"/>
          <p:nvPr/>
        </p:nvSpPr>
        <p:spPr>
          <a:xfrm>
            <a:off x="2546350" y="2216785"/>
            <a:ext cx="4050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b="1">
                <a:ea typeface="宋体" panose="02010600030101010101" pitchFamily="2" charset="-122"/>
              </a:rPr>
              <a:t>本节课你有哪些收获？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4" name="矩形 38948"/>
              <p:cNvSpPr/>
              <p:nvPr/>
            </p:nvSpPr>
            <p:spPr>
              <a:xfrm>
                <a:off x="1920" y="58"/>
                <a:ext cx="2112" cy="20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内化提升</a:t>
                </a:r>
                <a:endParaRPr lang="zh-CN" altLang="en-US" sz="2400" b="1" dirty="0"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" name="文本框 112"/>
          <p:cNvSpPr txBox="1"/>
          <p:nvPr/>
        </p:nvSpPr>
        <p:spPr>
          <a:xfrm>
            <a:off x="1071880" y="1455420"/>
            <a:ext cx="69996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lang="zh-CN" b="1">
                <a:ea typeface="宋体" panose="02010600030101010101" pitchFamily="2" charset="-122"/>
              </a:rPr>
              <a:t>已知函数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 baseline="-25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b="1">
                <a:ea typeface="宋体" panose="02010600030101010101" pitchFamily="2" charset="-122"/>
              </a:rPr>
              <a:t>＋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 baseline="-25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b="1">
                <a:ea typeface="宋体" panose="02010600030101010101" pitchFamily="2" charset="-122"/>
              </a:rPr>
              <a:t>，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 baseline="-25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b="1">
                <a:ea typeface="宋体" panose="02010600030101010101" pitchFamily="2" charset="-122"/>
              </a:rPr>
              <a:t>与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b="1">
                <a:ea typeface="宋体" panose="02010600030101010101" pitchFamily="2" charset="-122"/>
              </a:rPr>
              <a:t>成正比例，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 baseline="-25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b="1">
                <a:ea typeface="宋体" panose="02010600030101010101" pitchFamily="2" charset="-122"/>
              </a:rPr>
              <a:t>与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zh-CN" b="1">
                <a:ea typeface="宋体" panose="02010600030101010101" pitchFamily="2" charset="-122"/>
              </a:rPr>
              <a:t>成反比例，且当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=1 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= 6，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当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= 2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= 5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,求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b="1">
                <a:ea typeface="宋体" panose="02010600030101010101" pitchFamily="2" charset="-122"/>
              </a:rPr>
              <a:t>与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b="1">
                <a:ea typeface="宋体" panose="02010600030101010101" pitchFamily="2" charset="-122"/>
              </a:rPr>
              <a:t>的函数关系式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WordArt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2709863"/>
            <a:ext cx="4621212" cy="137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55625" y="1015365"/>
            <a:ext cx="78206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/>
            <a:r>
              <a:rPr lang="zh-CN" b="1">
                <a:ea typeface="宋体" panose="02010600030101010101" pitchFamily="2" charset="-122"/>
              </a:rPr>
              <a:t>学校组织八年级学生去无锡三国城春游</a:t>
            </a:r>
            <a:r>
              <a:rPr lang="en-US" altLang="zh-CN" b="1">
                <a:ea typeface="宋体" panose="02010600030101010101" pitchFamily="2" charset="-122"/>
              </a:rPr>
              <a:t>: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965" y="1761490"/>
            <a:ext cx="73552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98120" algn="l"/>
            <a:r>
              <a:rPr lang="zh-CN" b="1">
                <a:ea typeface="宋体" panose="02010600030101010101" pitchFamily="2" charset="-122"/>
              </a:rPr>
              <a:t>（1）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若汽车行驶速度是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（km/h）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，那么行驶的路程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（km）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随时间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（h）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变化而变化；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798195" y="2839720"/>
            <a:ext cx="725487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ym typeface="+mn-ea"/>
              </a:rPr>
              <a:t>（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2）若汽车已经行驶了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km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，按照（1）中的速度，那么行驶了的路程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（km）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随时间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（h）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变化而变化；</a:t>
            </a:r>
            <a:endParaRPr lang="zh-CN" b="1">
              <a:sym typeface="+mn-ea"/>
            </a:endParaRPr>
          </a:p>
          <a:p>
            <a:pPr algn="l"/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608965" y="4334510"/>
            <a:ext cx="73640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198120" algn="l"/>
            <a:r>
              <a:rPr lang="zh-CN" b="1">
                <a:sym typeface="+mn-ea"/>
              </a:rPr>
              <a:t>（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3）</a:t>
            </a:r>
            <a:r>
              <a:rPr lang="zh-CN" b="1">
                <a:sym typeface="+mn-ea"/>
              </a:rPr>
              <a:t>已知无锡三国城距学校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56 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km</a:t>
            </a:r>
            <a:r>
              <a:rPr lang="zh-CN" b="1">
                <a:sym typeface="+mn-ea"/>
              </a:rPr>
              <a:t>，一辆汽车匀速从学校出发，那么全程所用时间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(h)</a:t>
            </a:r>
            <a:r>
              <a:rPr lang="zh-CN" b="1">
                <a:sym typeface="+mn-ea"/>
              </a:rPr>
              <a:t>随速度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v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(km/h)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变化而变化；</a:t>
            </a:r>
            <a:endParaRPr lang="zh-CN" altLang="en-US" b="1"/>
          </a:p>
        </p:txBody>
      </p:sp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13322" name="矩形 38948"/>
              <p:cNvSpPr/>
              <p:nvPr/>
            </p:nvSpPr>
            <p:spPr>
              <a:xfrm>
                <a:off x="1920" y="58"/>
                <a:ext cx="2112" cy="198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情境感悟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55625" y="1015365"/>
            <a:ext cx="6720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/>
            <a:r>
              <a:rPr lang="zh-CN" b="1">
                <a:ea typeface="宋体" panose="02010600030101010101" pitchFamily="2" charset="-122"/>
              </a:rPr>
              <a:t>学校组织八年级学生去无锡三国城春游：</a:t>
            </a: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1072515" y="1817370"/>
            <a:ext cx="69989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98120" algn="l"/>
            <a:r>
              <a:rPr lang="zh-CN" b="1">
                <a:ea typeface="宋体" panose="02010600030101010101" pitchFamily="2" charset="-122"/>
              </a:rPr>
              <a:t>（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b="1">
                <a:ea typeface="宋体" panose="02010600030101010101" pitchFamily="2" charset="-122"/>
              </a:rPr>
              <a:t>）学校初中部约有 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600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zh-CN" b="1">
                <a:ea typeface="宋体" panose="02010600030101010101" pitchFamily="2" charset="-122"/>
              </a:rPr>
              <a:t>，租用的车辆数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辆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随每辆车</a:t>
            </a:r>
            <a:r>
              <a:rPr lang="zh-CN" b="1">
                <a:ea typeface="宋体" panose="02010600030101010101" pitchFamily="2" charset="-122"/>
              </a:rPr>
              <a:t>人数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b="1">
                <a:ea typeface="宋体" panose="02010600030101010101" pitchFamily="2" charset="-122"/>
              </a:rPr>
              <a:t>人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的变化而变化；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1073150" y="3221990"/>
            <a:ext cx="6998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98120" algn="l"/>
            <a:r>
              <a:rPr lang="zh-CN" b="1">
                <a:ea typeface="宋体" panose="02010600030101010101" pitchFamily="2" charset="-122"/>
              </a:rPr>
              <a:t>（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b="1">
                <a:ea typeface="宋体" panose="02010600030101010101" pitchFamily="2" charset="-122"/>
              </a:rPr>
              <a:t>）某间餐厅里共有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b="1">
                <a:ea typeface="宋体" panose="02010600030101010101" pitchFamily="2" charset="-122"/>
              </a:rPr>
              <a:t>人排队等待用餐，每行人数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b="1">
                <a:ea typeface="宋体" panose="02010600030101010101" pitchFamily="2" charset="-122"/>
              </a:rPr>
              <a:t>人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b="1">
                <a:ea typeface="宋体" panose="02010600030101010101" pitchFamily="2" charset="-122"/>
              </a:rPr>
              <a:t>随排队行数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b="1">
                <a:ea typeface="宋体" panose="02010600030101010101" pitchFamily="2" charset="-122"/>
              </a:rPr>
              <a:t>行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b="1">
                <a:ea typeface="宋体" panose="02010600030101010101" pitchFamily="2" charset="-122"/>
              </a:rPr>
              <a:t>的变化而变化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b="1"/>
          </a:p>
        </p:txBody>
      </p:sp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13322" name="矩形 38948"/>
              <p:cNvSpPr/>
              <p:nvPr/>
            </p:nvSpPr>
            <p:spPr>
              <a:xfrm>
                <a:off x="1920" y="58"/>
                <a:ext cx="2112" cy="198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情境感悟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43"/>
              <a:chOff x="1920" y="36"/>
              <a:chExt cx="2112" cy="245"/>
            </a:xfrm>
          </p:grpSpPr>
          <p:sp>
            <p:nvSpPr>
              <p:cNvPr id="13322" name="矩形 38948"/>
              <p:cNvSpPr/>
              <p:nvPr/>
            </p:nvSpPr>
            <p:spPr>
              <a:xfrm>
                <a:off x="1920" y="58"/>
                <a:ext cx="2112" cy="223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火眼金睛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6" name="文本框 105"/>
          <p:cNvSpPr txBox="1"/>
          <p:nvPr/>
        </p:nvSpPr>
        <p:spPr>
          <a:xfrm>
            <a:off x="1135380" y="1229360"/>
            <a:ext cx="68738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b="1">
                <a:ea typeface="宋体" panose="02010600030101010101" pitchFamily="2" charset="-122"/>
              </a:rPr>
              <a:t>下列关系式中的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zh-CN" b="1">
                <a:ea typeface="宋体" panose="02010600030101010101" pitchFamily="2" charset="-122"/>
              </a:rPr>
              <a:t>是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zh-CN" b="1">
                <a:ea typeface="宋体" panose="02010600030101010101" pitchFamily="2" charset="-122"/>
              </a:rPr>
              <a:t>的反比例函数吗？如果是，比例系数 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k是多少？</a:t>
            </a:r>
            <a:endParaRPr lang="zh-CN" altLang="en-US" b="1"/>
          </a:p>
        </p:txBody>
      </p:sp>
      <p:graphicFrame>
        <p:nvGraphicFramePr>
          <p:cNvPr id="2" name="对象 -2147482611"/>
          <p:cNvGraphicFramePr>
            <a:graphicFrameLocks noChangeAspect="1"/>
          </p:cNvGraphicFramePr>
          <p:nvPr/>
        </p:nvGraphicFramePr>
        <p:xfrm>
          <a:off x="1964055" y="2334260"/>
          <a:ext cx="1045845" cy="8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93700" imgH="393700" progId="Equation.KSEE3">
                  <p:embed/>
                </p:oleObj>
              </mc:Choice>
              <mc:Fallback>
                <p:oleObj name="" r:id="rId2" imgW="393700" imgH="3937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4055" y="2334260"/>
                        <a:ext cx="1045845" cy="8337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13"/>
          <p:cNvGraphicFramePr>
            <a:graphicFrameLocks noChangeAspect="1"/>
          </p:cNvGraphicFramePr>
          <p:nvPr/>
        </p:nvGraphicFramePr>
        <p:xfrm>
          <a:off x="4299585" y="2382520"/>
          <a:ext cx="1211580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4" imgW="647700" imgH="393700" progId="Equation.KSEE3">
                  <p:embed/>
                </p:oleObj>
              </mc:Choice>
              <mc:Fallback>
                <p:oleObj name="" r:id="rId4" imgW="647700" imgH="393700" progId="Equation.KSEE3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9585" y="2382520"/>
                        <a:ext cx="1211580" cy="737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12"/>
          <p:cNvGraphicFramePr>
            <a:graphicFrameLocks noChangeAspect="1"/>
          </p:cNvGraphicFramePr>
          <p:nvPr/>
        </p:nvGraphicFramePr>
        <p:xfrm>
          <a:off x="6455410" y="2359660"/>
          <a:ext cx="1211580" cy="83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571500" imgH="393700" progId="Equation.KSEE3">
                  <p:embed/>
                </p:oleObj>
              </mc:Choice>
              <mc:Fallback>
                <p:oleObj name="" r:id="rId6" imgW="571500" imgH="393700" progId="Equation.KSEE3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5410" y="2359660"/>
                        <a:ext cx="1211580" cy="834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1"/>
          <p:cNvGraphicFramePr>
            <a:graphicFrameLocks noChangeAspect="1"/>
          </p:cNvGraphicFramePr>
          <p:nvPr/>
        </p:nvGraphicFramePr>
        <p:xfrm>
          <a:off x="1964055" y="4167505"/>
          <a:ext cx="1266190" cy="53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8" imgW="545465" imgH="228600" progId="Equation.KSEE3">
                  <p:embed/>
                </p:oleObj>
              </mc:Choice>
              <mc:Fallback>
                <p:oleObj name="" r:id="rId8" imgW="545465" imgH="228600" progId="Equation.KSEE3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4055" y="4167505"/>
                        <a:ext cx="1266190" cy="5308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20"/>
          <p:cNvGraphicFramePr>
            <a:graphicFrameLocks noChangeAspect="1"/>
          </p:cNvGraphicFramePr>
          <p:nvPr/>
        </p:nvGraphicFramePr>
        <p:xfrm>
          <a:off x="4299585" y="4196715"/>
          <a:ext cx="895985" cy="46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0" imgW="393700" imgH="203200" progId="Equation.KSEE3">
                  <p:embed/>
                </p:oleObj>
              </mc:Choice>
              <mc:Fallback>
                <p:oleObj name="" r:id="rId10" imgW="393700" imgH="203200" progId="Equation.KSEE3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99585" y="4196715"/>
                        <a:ext cx="895985" cy="4629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19"/>
          <p:cNvGraphicFramePr>
            <a:graphicFrameLocks noChangeAspect="1"/>
          </p:cNvGraphicFramePr>
          <p:nvPr/>
        </p:nvGraphicFramePr>
        <p:xfrm>
          <a:off x="6455410" y="4013835"/>
          <a:ext cx="971550" cy="83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2" imgW="457200" imgH="393700" progId="Equation.KSEE3">
                  <p:embed/>
                </p:oleObj>
              </mc:Choice>
              <mc:Fallback>
                <p:oleObj name="" r:id="rId12" imgW="457200" imgH="393700" progId="Equation.KSEE3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55410" y="4013835"/>
                        <a:ext cx="971550" cy="837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254125" y="2515870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837555" y="4137660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6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510915" y="4137660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5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54125" y="4167505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837555" y="2515870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510915" y="2515870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137275" y="3142615"/>
            <a:ext cx="1677035" cy="871220"/>
            <a:chOff x="9783" y="4989"/>
            <a:chExt cx="2641" cy="1372"/>
          </a:xfrm>
        </p:grpSpPr>
        <p:sp>
          <p:nvSpPr>
            <p:cNvPr id="10" name="文本框 9"/>
            <p:cNvSpPr txBox="1"/>
            <p:nvPr/>
          </p:nvSpPr>
          <p:spPr>
            <a:xfrm>
              <a:off x="9783" y="5276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00" y="498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zh-CN" i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u="sng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00" y="553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6835140" y="3194050"/>
            <a:ext cx="864235" cy="3810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4310" y="2908300"/>
            <a:ext cx="975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rgbClr val="0000FF"/>
                </a:solidFill>
              </a:rPr>
              <a:t>不是常数</a:t>
            </a:r>
            <a:endParaRPr lang="zh-CN" altLang="zh-CN">
              <a:solidFill>
                <a:srgbClr val="0000FF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9305" y="4482465"/>
            <a:ext cx="2562225" cy="767715"/>
            <a:chOff x="1243" y="7108"/>
            <a:chExt cx="4035" cy="1209"/>
          </a:xfrm>
        </p:grpSpPr>
        <p:sp>
          <p:nvSpPr>
            <p:cNvPr id="9" name="文本框 8"/>
            <p:cNvSpPr txBox="1"/>
            <p:nvPr/>
          </p:nvSpPr>
          <p:spPr>
            <a:xfrm>
              <a:off x="1243" y="7399"/>
              <a:ext cx="36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2400">
                  <a:solidFill>
                    <a:srgbClr val="FF0000"/>
                  </a:solidFill>
                </a:rPr>
                <a:t>解：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400">
                  <a:solidFill>
                    <a:srgbClr val="FF0000"/>
                  </a:solidFill>
                </a:rPr>
                <a:t>=2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39" y="7714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anchor="ctr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650" y="7108"/>
              <a:ext cx="122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  1</a:t>
              </a:r>
              <a:r>
                <a:rPr lang="en-US" altLang="zh-CN" sz="2400" u="sng">
                  <a:solidFill>
                    <a:srgbClr val="FF0000"/>
                  </a:solidFill>
                </a:rPr>
                <a:t>  </a:t>
              </a:r>
              <a:endParaRPr lang="en-US" altLang="zh-CN" sz="2400" u="sng">
                <a:solidFill>
                  <a:srgbClr val="FF0000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775" y="7592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25" y="7109"/>
              <a:ext cx="175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__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2945" y="5024120"/>
            <a:ext cx="2477135" cy="767715"/>
            <a:chOff x="1243" y="7144"/>
            <a:chExt cx="3901" cy="1209"/>
          </a:xfrm>
        </p:grpSpPr>
        <p:sp>
          <p:nvSpPr>
            <p:cNvPr id="36" name="文本框 35"/>
            <p:cNvSpPr txBox="1"/>
            <p:nvPr/>
          </p:nvSpPr>
          <p:spPr>
            <a:xfrm>
              <a:off x="1243" y="7399"/>
              <a:ext cx="36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y</a:t>
              </a:r>
              <a:r>
                <a:rPr lang="en-US" altLang="zh-CN" sz="2400">
                  <a:solidFill>
                    <a:srgbClr val="FF0000"/>
                  </a:solidFill>
                </a:rPr>
                <a:t>=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53" y="7144"/>
              <a:ext cx="122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2</a:t>
              </a:r>
              <a:r>
                <a:rPr lang="en-US" altLang="zh-CN" sz="2400" u="sng">
                  <a:solidFill>
                    <a:srgbClr val="FF0000"/>
                  </a:solidFill>
                </a:rPr>
                <a:t>  </a:t>
              </a:r>
              <a:endParaRPr lang="en-US" altLang="zh-CN" sz="2400" u="sng">
                <a:solidFill>
                  <a:srgbClr val="FF0000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53" y="7628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91" y="7145"/>
              <a:ext cx="175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__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89305" y="5626735"/>
            <a:ext cx="3044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∴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>
                <a:solidFill>
                  <a:srgbClr val="FF0000"/>
                </a:solidFill>
              </a:rPr>
              <a:t>是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>
                <a:solidFill>
                  <a:srgbClr val="FF0000"/>
                </a:solidFill>
              </a:rPr>
              <a:t>的反比例函数，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>
                <a:solidFill>
                  <a:srgbClr val="FF0000"/>
                </a:solidFill>
              </a:rPr>
              <a:t>=2</a:t>
            </a:r>
            <a:endParaRPr lang="en-US" altLang="zh-CN" sz="2400">
              <a:solidFill>
                <a:srgbClr val="FF00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093720" y="4488180"/>
            <a:ext cx="2680970" cy="843280"/>
            <a:chOff x="492" y="7103"/>
            <a:chExt cx="4222" cy="1328"/>
          </a:xfrm>
        </p:grpSpPr>
        <p:sp>
          <p:nvSpPr>
            <p:cNvPr id="43" name="文本框 42"/>
            <p:cNvSpPr txBox="1"/>
            <p:nvPr/>
          </p:nvSpPr>
          <p:spPr>
            <a:xfrm>
              <a:off x="492" y="7350"/>
              <a:ext cx="36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解：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400">
                  <a:solidFill>
                    <a:srgbClr val="FF0000"/>
                  </a:solidFill>
                </a:rPr>
                <a:t>=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226" y="7103"/>
              <a:ext cx="122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1</a:t>
              </a:r>
              <a:r>
                <a:rPr lang="en-US" altLang="zh-CN" sz="2400" u="sng">
                  <a:solidFill>
                    <a:srgbClr val="FF0000"/>
                  </a:solidFill>
                </a:rPr>
                <a:t>  </a:t>
              </a:r>
              <a:endParaRPr lang="en-US" altLang="zh-CN" sz="2400" u="sng">
                <a:solidFill>
                  <a:srgbClr val="FF0000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196" y="7706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961" y="7223"/>
              <a:ext cx="175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__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382645" y="5186045"/>
            <a:ext cx="3044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∴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>
                <a:solidFill>
                  <a:srgbClr val="FF0000"/>
                </a:solidFill>
              </a:rPr>
              <a:t>是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>
                <a:solidFill>
                  <a:srgbClr val="FF0000"/>
                </a:solidFill>
              </a:rPr>
              <a:t>的反比例函数，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>
                <a:solidFill>
                  <a:srgbClr val="FF0000"/>
                </a:solidFill>
              </a:rPr>
              <a:t>=1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774690" y="4330700"/>
            <a:ext cx="3407410" cy="1879600"/>
            <a:chOff x="9094" y="6820"/>
            <a:chExt cx="5366" cy="2960"/>
          </a:xfrm>
        </p:grpSpPr>
        <p:sp>
          <p:nvSpPr>
            <p:cNvPr id="49" name="文本框 48"/>
            <p:cNvSpPr txBox="1"/>
            <p:nvPr/>
          </p:nvSpPr>
          <p:spPr>
            <a:xfrm>
              <a:off x="9094" y="7485"/>
              <a:ext cx="36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解：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400">
                  <a:solidFill>
                    <a:srgbClr val="FF0000"/>
                  </a:solidFill>
                </a:rPr>
                <a:t>=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798" y="7672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1212" y="6820"/>
              <a:ext cx="2424" cy="1142"/>
              <a:chOff x="11212" y="6820"/>
              <a:chExt cx="2424" cy="1142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1828" y="7238"/>
                <a:ext cx="122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800">
                    <a:solidFill>
                      <a:srgbClr val="FF0000"/>
                    </a:solidFill>
                  </a:rPr>
                  <a:t>3</a:t>
                </a:r>
                <a:r>
                  <a:rPr lang="en-US" altLang="zh-CN" sz="2400" u="sng">
                    <a:solidFill>
                      <a:srgbClr val="FF0000"/>
                    </a:solidFill>
                  </a:rPr>
                  <a:t>  </a:t>
                </a:r>
                <a:endParaRPr lang="en-US" altLang="zh-CN" sz="2400" u="sng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212" y="7238"/>
                <a:ext cx="242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rgbClr val="FF0000"/>
                    </a:solidFill>
                  </a:rPr>
                  <a:t>___</a:t>
                </a:r>
                <a:endParaRPr lang="en-US" altLang="zh-CN" sz="24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 rot="0">
                <a:off x="11563" y="6820"/>
                <a:ext cx="1752" cy="759"/>
                <a:chOff x="10651" y="8040"/>
                <a:chExt cx="1752" cy="759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10916" y="8040"/>
                  <a:ext cx="1222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80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zh-CN" sz="2400" u="sng">
                      <a:solidFill>
                        <a:srgbClr val="FF0000"/>
                      </a:solidFill>
                    </a:rPr>
                    <a:t>  </a:t>
                  </a:r>
                  <a:endParaRPr lang="en-US" altLang="zh-CN" sz="2400" u="sng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10651" y="8075"/>
                  <a:ext cx="175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solidFill>
                        <a:srgbClr val="FF0000"/>
                      </a:solidFill>
                    </a:rPr>
                    <a:t>_</a:t>
                  </a:r>
                  <a:endParaRPr lang="en-US" altLang="zh-CN" sz="240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57" name="文本框 56"/>
            <p:cNvSpPr txBox="1"/>
            <p:nvPr/>
          </p:nvSpPr>
          <p:spPr>
            <a:xfrm>
              <a:off x="9665" y="8210"/>
              <a:ext cx="479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∴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zh-CN" altLang="en-US" sz="2000">
                  <a:solidFill>
                    <a:srgbClr val="FF0000"/>
                  </a:solidFill>
                </a:rPr>
                <a:t>是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000">
                  <a:solidFill>
                    <a:srgbClr val="FF0000"/>
                  </a:solidFill>
                </a:rPr>
                <a:t>的反比例函数</a:t>
              </a:r>
              <a:r>
                <a:rPr lang="en-US" altLang="zh-CN" sz="2000">
                  <a:solidFill>
                    <a:srgbClr val="FF0000"/>
                  </a:solidFill>
                </a:rPr>
                <a:t>,</a:t>
              </a:r>
              <a:endParaRPr lang="en-US" altLang="zh-CN" sz="2000">
                <a:solidFill>
                  <a:srgbClr val="FF0000"/>
                </a:solidFill>
              </a:endParaRPr>
            </a:p>
            <a:p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>
                  <a:solidFill>
                    <a:srgbClr val="FF0000"/>
                  </a:solidFill>
                </a:rPr>
                <a:t>=</a:t>
              </a:r>
              <a:r>
                <a:rPr lang="en-US" altLang="zh-CN" sz="2400">
                  <a:noFill/>
                </a:rPr>
                <a:t>1</a:t>
              </a:r>
              <a:endParaRPr lang="en-US" altLang="zh-CN" sz="2400">
                <a:noFill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1548" y="8637"/>
              <a:ext cx="1752" cy="1143"/>
              <a:chOff x="11563" y="6820"/>
              <a:chExt cx="1752" cy="1143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1828" y="7238"/>
                <a:ext cx="122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800">
                    <a:solidFill>
                      <a:srgbClr val="FF0000"/>
                    </a:solidFill>
                  </a:rPr>
                  <a:t>3</a:t>
                </a:r>
                <a:r>
                  <a:rPr lang="en-US" altLang="zh-CN" sz="2400" u="sng">
                    <a:solidFill>
                      <a:srgbClr val="FF0000"/>
                    </a:solidFill>
                  </a:rPr>
                  <a:t>  </a:t>
                </a:r>
                <a:endParaRPr lang="en-US" altLang="zh-CN" sz="2400" u="sng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 rot="0">
                <a:off x="11563" y="6820"/>
                <a:ext cx="1752" cy="759"/>
                <a:chOff x="10651" y="8040"/>
                <a:chExt cx="1752" cy="759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10916" y="8040"/>
                  <a:ext cx="1222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80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zh-CN" sz="2400" u="sng">
                      <a:solidFill>
                        <a:srgbClr val="FF0000"/>
                      </a:solidFill>
                    </a:rPr>
                    <a:t>  </a:t>
                  </a:r>
                  <a:endParaRPr lang="en-US" altLang="zh-CN" sz="2400" u="sng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10651" y="8075"/>
                  <a:ext cx="175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solidFill>
                        <a:srgbClr val="FF0000"/>
                      </a:solidFill>
                    </a:rPr>
                    <a:t>_</a:t>
                  </a:r>
                  <a:endParaRPr lang="en-US" altLang="zh-CN" sz="240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41" grpId="0"/>
      <p:bldP spid="47" grpId="0"/>
      <p:bldP spid="20" grpId="0"/>
      <p:bldP spid="24" grpId="0"/>
      <p:bldP spid="47" grpId="1"/>
      <p:bldP spid="41" grpId="1"/>
      <p:bldP spid="27" grpId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43"/>
              <a:chOff x="1920" y="36"/>
              <a:chExt cx="2112" cy="245"/>
            </a:xfrm>
          </p:grpSpPr>
          <p:sp>
            <p:nvSpPr>
              <p:cNvPr id="13322" name="矩形 38948"/>
              <p:cNvSpPr/>
              <p:nvPr/>
            </p:nvSpPr>
            <p:spPr>
              <a:xfrm>
                <a:off x="1920" y="58"/>
                <a:ext cx="2112" cy="223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火眼金睛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6" name="文本框 105"/>
          <p:cNvSpPr txBox="1"/>
          <p:nvPr/>
        </p:nvSpPr>
        <p:spPr>
          <a:xfrm>
            <a:off x="1078230" y="1015365"/>
            <a:ext cx="69989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>
                <a:ea typeface="宋体" panose="02010600030101010101" pitchFamily="2" charset="-122"/>
              </a:rPr>
              <a:t> </a:t>
            </a:r>
            <a:r>
              <a:rPr b="1">
                <a:ea typeface="宋体" panose="02010600030101010101" pitchFamily="2" charset="-122"/>
              </a:rPr>
              <a:t>2.下列的数表中分别给出了变量 </a:t>
            </a:r>
            <a:r>
              <a:rPr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</a:t>
            </a:r>
            <a:r>
              <a:rPr b="1">
                <a:ea typeface="宋体" panose="02010600030101010101" pitchFamily="2" charset="-122"/>
              </a:rPr>
              <a:t>与 </a:t>
            </a:r>
            <a:r>
              <a:rPr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b="1">
                <a:ea typeface="宋体" panose="02010600030101010101" pitchFamily="2" charset="-122"/>
              </a:rPr>
              <a:t>之间的对应关系，其中有一个表示的是反比例函数,你能把它找出来并求出它的函数表达式吗?</a:t>
            </a:r>
            <a:endParaRPr b="1">
              <a:ea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1078230" y="2819400"/>
          <a:ext cx="286258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940"/>
                <a:gridCol w="408940"/>
                <a:gridCol w="408940"/>
                <a:gridCol w="408940"/>
                <a:gridCol w="408940"/>
                <a:gridCol w="408940"/>
                <a:gridCol w="408940"/>
              </a:tblGrid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5086350" y="2819400"/>
          <a:ext cx="286258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940"/>
                <a:gridCol w="408940"/>
                <a:gridCol w="408940"/>
                <a:gridCol w="408940"/>
                <a:gridCol w="408940"/>
                <a:gridCol w="408940"/>
                <a:gridCol w="408940"/>
              </a:tblGrid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/>
        </p:nvGraphicFramePr>
        <p:xfrm>
          <a:off x="3140710" y="4224655"/>
          <a:ext cx="286258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940"/>
                <a:gridCol w="408940"/>
                <a:gridCol w="408940"/>
                <a:gridCol w="408940"/>
                <a:gridCol w="408940"/>
                <a:gridCol w="408940"/>
                <a:gridCol w="408940"/>
              </a:tblGrid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en-US" sz="2800" b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2475" y="1561465"/>
            <a:ext cx="763905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lang="en-US" altLang="zh-CN" b="1">
                <a:ea typeface="宋体" panose="02010600030101010101" pitchFamily="2" charset="-122"/>
              </a:rPr>
              <a:t>1</a:t>
            </a:r>
            <a:r>
              <a:rPr lang="zh-CN" b="1">
                <a:ea typeface="宋体" panose="02010600030101010101" pitchFamily="2" charset="-122"/>
              </a:rPr>
              <a:t>．已知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 lang="zh-CN" b="1">
                <a:sym typeface="+mn-ea"/>
              </a:rPr>
              <a:t>是</a:t>
            </a:r>
            <a:r>
              <a:rPr lang="zh-CN" b="1">
                <a:sym typeface="+mn-ea"/>
              </a:rPr>
              <a:t>关于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</a:t>
            </a:r>
            <a:r>
              <a:rPr lang="zh-CN" b="1">
                <a:sym typeface="+mn-ea"/>
              </a:rPr>
              <a:t>的反比例函数，</a:t>
            </a:r>
            <a:r>
              <a:rPr b="1">
                <a:sym typeface="+mn-ea"/>
              </a:rPr>
              <a:t>当 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=1</a:t>
            </a:r>
            <a:r>
              <a:rPr b="1">
                <a:sym typeface="+mn-ea"/>
              </a:rPr>
              <a:t>时，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b="1">
                <a:latin typeface="Times New Roman" panose="02020603050405020304" pitchFamily="18" charset="0"/>
                <a:ea typeface="Batang" panose="02030600000101010101" charset="-127"/>
                <a:cs typeface="Times New Roman" panose="02020603050405020304" pitchFamily="18" charset="0"/>
                <a:sym typeface="+mn-ea"/>
              </a:rPr>
              <a:t>－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b="1">
                <a:sym typeface="+mn-ea"/>
              </a:rPr>
              <a:t>，求这个反比例函数的解析式</a:t>
            </a:r>
            <a:r>
              <a:rPr lang="en-US" b="1">
                <a:sym typeface="+mn-ea"/>
              </a:rPr>
              <a:t>.</a:t>
            </a:r>
            <a:endParaRPr b="1">
              <a:sym typeface="+mn-ea"/>
            </a:endParaRPr>
          </a:p>
          <a:p>
            <a:pPr indent="266700" algn="l"/>
            <a:endParaRPr lang="zh-CN" altLang="en-US"/>
          </a:p>
        </p:txBody>
      </p:sp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4" name="矩形 38948"/>
              <p:cNvSpPr/>
              <p:nvPr/>
            </p:nvSpPr>
            <p:spPr>
              <a:xfrm>
                <a:off x="1920" y="58"/>
                <a:ext cx="2112" cy="20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小试牛刀</a:t>
                </a:r>
                <a:endParaRPr lang="zh-CN" altLang="zh-CN" sz="2400" b="1" dirty="0"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80410" y="260858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0410" y="260858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54430" y="2973705"/>
            <a:ext cx="4803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解：设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=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69360" y="2824480"/>
            <a:ext cx="1605280" cy="793115"/>
            <a:chOff x="9452" y="6714"/>
            <a:chExt cx="2528" cy="1249"/>
          </a:xfrm>
        </p:grpSpPr>
        <p:sp>
          <p:nvSpPr>
            <p:cNvPr id="5" name="文本框 4"/>
            <p:cNvSpPr txBox="1"/>
            <p:nvPr/>
          </p:nvSpPr>
          <p:spPr>
            <a:xfrm>
              <a:off x="9452" y="7141"/>
              <a:ext cx="2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52" y="6714"/>
              <a:ext cx="2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52" y="6714"/>
              <a:ext cx="2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</a:t>
              </a:r>
              <a:endPara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28253" y="3495675"/>
            <a:ext cx="36664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把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=1</a:t>
            </a:r>
            <a:r>
              <a:rPr>
                <a:solidFill>
                  <a:srgbClr val="FF0000"/>
                </a:solidFill>
                <a:sym typeface="+mn-ea"/>
              </a:rPr>
              <a:t>，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charset="-127"/>
                <a:cs typeface="Times New Roman" panose="02020603050405020304" pitchFamily="18" charset="0"/>
                <a:sym typeface="+mn-ea"/>
              </a:rPr>
              <a:t>－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代入得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80410" y="4017645"/>
            <a:ext cx="2117090" cy="932180"/>
            <a:chOff x="3252" y="6881"/>
            <a:chExt cx="3334" cy="1468"/>
          </a:xfrm>
        </p:grpSpPr>
        <p:grpSp>
          <p:nvGrpSpPr>
            <p:cNvPr id="16" name="组合 15"/>
            <p:cNvGrpSpPr/>
            <p:nvPr/>
          </p:nvGrpSpPr>
          <p:grpSpPr>
            <a:xfrm>
              <a:off x="4058" y="6881"/>
              <a:ext cx="2528" cy="1468"/>
              <a:chOff x="4058" y="6881"/>
              <a:chExt cx="2528" cy="146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058" y="7527"/>
                <a:ext cx="252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058" y="6881"/>
                <a:ext cx="252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058" y="6881"/>
                <a:ext cx="252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</a:t>
                </a:r>
                <a:endPara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252" y="7139"/>
              <a:ext cx="208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－</a:t>
              </a:r>
              <a:r>
                <a:rPr lang="en-US" altLang="zh-CN">
                  <a:solidFill>
                    <a:srgbClr val="FF0000"/>
                  </a:solidFill>
                  <a:sym typeface="+mn-ea"/>
                </a:rPr>
                <a:t>2=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839720" y="4791075"/>
            <a:ext cx="3044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>
                <a:solidFill>
                  <a:srgbClr val="FF0000"/>
                </a:solidFill>
              </a:rPr>
              <a:t>=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42540" y="5313045"/>
            <a:ext cx="3044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∴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>
                <a:solidFill>
                  <a:srgbClr val="FF0000"/>
                </a:solidFill>
              </a:rPr>
              <a:t>=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endParaRPr lang="en-US" altLang="zh-CN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06545" y="5130800"/>
            <a:ext cx="1605915" cy="793115"/>
            <a:chOff x="9452" y="6714"/>
            <a:chExt cx="2529" cy="1249"/>
          </a:xfrm>
        </p:grpSpPr>
        <p:sp>
          <p:nvSpPr>
            <p:cNvPr id="20" name="文本框 19"/>
            <p:cNvSpPr txBox="1"/>
            <p:nvPr/>
          </p:nvSpPr>
          <p:spPr>
            <a:xfrm>
              <a:off x="9452" y="7141"/>
              <a:ext cx="2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452" y="6714"/>
              <a:ext cx="2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452" y="6714"/>
              <a:ext cx="2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</a:t>
              </a:r>
              <a:endPara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2345" y="1628775"/>
            <a:ext cx="745807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lang="en-US" altLang="zh-CN" b="1">
                <a:ea typeface="宋体" panose="02010600030101010101" pitchFamily="2" charset="-122"/>
              </a:rPr>
              <a:t>2</a:t>
            </a:r>
            <a:r>
              <a:rPr lang="zh-CN" b="1">
                <a:ea typeface="宋体" panose="02010600030101010101" pitchFamily="2" charset="-122"/>
              </a:rPr>
              <a:t>．已知                       </a:t>
            </a:r>
            <a:r>
              <a:rPr lang="zh-CN" b="1">
                <a:sym typeface="+mn-ea"/>
              </a:rPr>
              <a:t>是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 lang="zh-CN" b="1">
                <a:sym typeface="+mn-ea"/>
              </a:rPr>
              <a:t>关于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</a:t>
            </a:r>
            <a:r>
              <a:rPr lang="zh-CN" b="1">
                <a:sym typeface="+mn-ea"/>
              </a:rPr>
              <a:t>的反比例函数，求 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k </a:t>
            </a:r>
            <a:r>
              <a:rPr lang="zh-CN" b="1">
                <a:sym typeface="+mn-ea"/>
              </a:rPr>
              <a:t>的值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/>
          </a:p>
          <a:p>
            <a:pPr indent="266700" algn="l"/>
            <a:endParaRPr lang="zh-CN" altLang="en-US"/>
          </a:p>
        </p:txBody>
      </p:sp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4" name="矩形 38948"/>
              <p:cNvSpPr/>
              <p:nvPr/>
            </p:nvSpPr>
            <p:spPr>
              <a:xfrm>
                <a:off x="1920" y="58"/>
                <a:ext cx="2112" cy="20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小试牛刀</a:t>
                </a:r>
                <a:endParaRPr lang="zh-CN" altLang="en-US" sz="2400" b="1" dirty="0"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3" name="对象 -2147482618"/>
          <p:cNvGraphicFramePr>
            <a:graphicFrameLocks noChangeAspect="1"/>
          </p:cNvGraphicFramePr>
          <p:nvPr/>
        </p:nvGraphicFramePr>
        <p:xfrm>
          <a:off x="3224530" y="1717675"/>
          <a:ext cx="1307465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95300" imgH="228600" progId="Equation.KSEE3">
                  <p:embed/>
                </p:oleObj>
              </mc:Choice>
              <mc:Fallback>
                <p:oleObj name="" r:id="rId2" imgW="495300" imgH="228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4530" y="1717675"/>
                        <a:ext cx="1307465" cy="603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55625" y="1799590"/>
            <a:ext cx="12903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7030A0"/>
                </a:solidFill>
              </a:rPr>
              <a:t>变式</a:t>
            </a:r>
            <a:r>
              <a:rPr lang="en-US" altLang="zh-CN">
                <a:solidFill>
                  <a:srgbClr val="7030A0"/>
                </a:solidFill>
              </a:rPr>
              <a:t>1</a:t>
            </a:r>
            <a:endParaRPr lang="en-US" altLang="zh-CN">
              <a:solidFill>
                <a:srgbClr val="7030A0"/>
              </a:solidFill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82720" y="337629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914400" imgH="215900" progId="Equation.KSEE3">
                  <p:embed/>
                </p:oleObj>
              </mc:Choice>
              <mc:Fallback>
                <p:oleObj name="" r:id="rId4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2720" y="337629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3023870" y="1717675"/>
          <a:ext cx="1508125" cy="6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622300" imgH="254000" progId="Equation.KSEE3">
                  <p:embed/>
                </p:oleObj>
              </mc:Choice>
              <mc:Fallback>
                <p:oleObj name="" r:id="rId6" imgW="622300" imgH="254000" progId="Equation.KSEE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3870" y="1717675"/>
                        <a:ext cx="1508125" cy="6515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55625" y="1799590"/>
            <a:ext cx="12903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7030A0"/>
                </a:solidFill>
              </a:rPr>
              <a:t>变式</a:t>
            </a:r>
            <a:r>
              <a:rPr lang="en-US" altLang="zh-CN">
                <a:solidFill>
                  <a:srgbClr val="7030A0"/>
                </a:solidFill>
              </a:rPr>
              <a:t>2</a:t>
            </a:r>
            <a:endParaRPr lang="en-US" altLang="zh-CN">
              <a:solidFill>
                <a:srgbClr val="7030A0"/>
              </a:solidFill>
            </a:endParaRPr>
          </a:p>
        </p:txBody>
      </p:sp>
      <p:graphicFrame>
        <p:nvGraphicFramePr>
          <p:cNvPr id="15" name="对象 14"/>
          <p:cNvGraphicFramePr/>
          <p:nvPr/>
        </p:nvGraphicFramePr>
        <p:xfrm>
          <a:off x="2654300" y="1717675"/>
          <a:ext cx="2247265" cy="6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8" imgW="927100" imgH="254000" progId="Equation.KSEE3">
                  <p:embed/>
                </p:oleObj>
              </mc:Choice>
              <mc:Fallback>
                <p:oleObj name="" r:id="rId8" imgW="927100" imgH="254000" progId="Equation.KSEE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4300" y="1717675"/>
                        <a:ext cx="2247265" cy="6515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4" name="矩形 38948"/>
              <p:cNvSpPr/>
              <p:nvPr/>
            </p:nvSpPr>
            <p:spPr>
              <a:xfrm>
                <a:off x="1920" y="58"/>
                <a:ext cx="2112" cy="20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大显身手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3" name="文本框 112"/>
          <p:cNvSpPr txBox="1"/>
          <p:nvPr/>
        </p:nvSpPr>
        <p:spPr>
          <a:xfrm>
            <a:off x="457835" y="1537335"/>
            <a:ext cx="69189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/>
            <a:r>
              <a:rPr lang="zh-CN" b="1">
                <a:ea typeface="宋体" panose="02010600030101010101" pitchFamily="2" charset="-122"/>
              </a:rPr>
              <a:t>（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b="1">
                <a:ea typeface="宋体" panose="02010600030101010101" pitchFamily="2" charset="-122"/>
              </a:rPr>
              <a:t>）将一块体积为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</a:rPr>
              <a:t>200 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b="1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b="1">
                <a:ea typeface="宋体" panose="02010600030101010101" pitchFamily="2" charset="-122"/>
              </a:rPr>
              <a:t>的金属块重铸为长方体，其高度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(cm)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随底面积</a:t>
            </a:r>
            <a:r>
              <a:rPr lang="zh-CN" b="1">
                <a:ea typeface="宋体" panose="02010600030101010101" pitchFamily="2" charset="-122"/>
              </a:rPr>
              <a:t> </a:t>
            </a:r>
            <a:r>
              <a:rPr lang="en-US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(cm</a:t>
            </a:r>
            <a:r>
              <a:rPr lang="en-US" b="1" baseline="30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的变化而变化；</a:t>
            </a: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555625" y="1015365"/>
            <a:ext cx="77120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>
                <a:cs typeface="Times New Roman" panose="02020603050405020304" pitchFamily="18" charset="0"/>
                <a:sym typeface="+mn-ea"/>
              </a:rPr>
              <a:t>    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1.列出下列问题中的函数关系式.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5625" y="2921000"/>
            <a:ext cx="691769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>
                <a:sym typeface="+mn-ea"/>
              </a:rPr>
              <a:t>  </a:t>
            </a:r>
            <a:r>
              <a:rPr lang="zh-CN" b="1">
                <a:sym typeface="+mn-ea"/>
              </a:rPr>
              <a:t>（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>
                <a:sym typeface="+mn-ea"/>
              </a:rPr>
              <a:t>）某村有耕地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</a:t>
            </a:r>
            <a:r>
              <a:rPr lang="zh-CN" b="1">
                <a:sym typeface="+mn-ea"/>
              </a:rPr>
              <a:t>公顷，人均占有耕地面积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b="1">
                <a:sym typeface="+mn-ea"/>
              </a:rPr>
              <a:t>（公顷）随人口数量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（人）的变化而变化；</a:t>
            </a:r>
            <a:endParaRPr lang="zh-CN" b="1">
              <a:sym typeface="+mn-ea"/>
            </a:endParaRPr>
          </a:p>
          <a:p>
            <a:pPr algn="l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6730" y="4271645"/>
            <a:ext cx="682117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l"/>
            <a:r>
              <a:rPr lang="zh-CN" b="1">
                <a:sym typeface="+mn-ea"/>
              </a:rPr>
              <a:t>（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b="1">
                <a:sym typeface="+mn-ea"/>
              </a:rPr>
              <a:t>）某银行为资助某社会福利厂，提供了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</a:t>
            </a:r>
            <a:r>
              <a:rPr lang="zh-CN" b="1">
                <a:sym typeface="+mn-ea"/>
              </a:rPr>
              <a:t>万元的无息贷款，该厂的平均年还款额 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y</a:t>
            </a:r>
            <a:r>
              <a:rPr lang="zh-CN" b="1">
                <a:sym typeface="+mn-ea"/>
              </a:rPr>
              <a:t>（万元）随还款年限 </a:t>
            </a:r>
            <a:r>
              <a:rPr lang="en-US" b="1" i="1">
                <a:latin typeface="Times New Roman" panose="02020603050405020304" pitchFamily="18" charset="0"/>
                <a:sym typeface="+mn-ea"/>
              </a:rPr>
              <a:t>x</a:t>
            </a:r>
            <a:r>
              <a:rPr lang="zh-CN" b="1">
                <a:sym typeface="+mn-ea"/>
              </a:rPr>
              <a:t>（年）的变化而变化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193915" y="1537335"/>
            <a:ext cx="1677035" cy="871220"/>
            <a:chOff x="9783" y="4989"/>
            <a:chExt cx="2641" cy="1372"/>
          </a:xfrm>
        </p:grpSpPr>
        <p:sp>
          <p:nvSpPr>
            <p:cNvPr id="10" name="文本框 9"/>
            <p:cNvSpPr txBox="1"/>
            <p:nvPr/>
          </p:nvSpPr>
          <p:spPr>
            <a:xfrm>
              <a:off x="9783" y="5276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00" y="498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lang="en-US" altLang="zh-CN" u="sng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00" y="553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93915" y="2993390"/>
            <a:ext cx="1677035" cy="871220"/>
            <a:chOff x="9783" y="4989"/>
            <a:chExt cx="2641" cy="1372"/>
          </a:xfrm>
        </p:grpSpPr>
        <p:sp>
          <p:nvSpPr>
            <p:cNvPr id="7" name="文本框 6"/>
            <p:cNvSpPr txBox="1"/>
            <p:nvPr/>
          </p:nvSpPr>
          <p:spPr>
            <a:xfrm>
              <a:off x="9783" y="5276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700" y="498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lang="en-US" altLang="zh-CN" u="sng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00" y="553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93915" y="4735830"/>
            <a:ext cx="1677035" cy="871220"/>
            <a:chOff x="9783" y="4989"/>
            <a:chExt cx="2641" cy="1372"/>
          </a:xfrm>
        </p:grpSpPr>
        <p:sp>
          <p:nvSpPr>
            <p:cNvPr id="15" name="文本框 14"/>
            <p:cNvSpPr txBox="1"/>
            <p:nvPr/>
          </p:nvSpPr>
          <p:spPr>
            <a:xfrm>
              <a:off x="9783" y="5276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700" y="498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lang="en-US" altLang="zh-CN" u="sng">
                <a:solidFill>
                  <a:srgbClr val="FF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700" y="553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20" name="组合 38946"/>
          <p:cNvGrpSpPr/>
          <p:nvPr/>
        </p:nvGrpSpPr>
        <p:grpSpPr>
          <a:xfrm>
            <a:off x="555308" y="327978"/>
            <a:ext cx="2314035" cy="687387"/>
            <a:chOff x="768" y="335"/>
            <a:chExt cx="1488" cy="433"/>
          </a:xfrm>
        </p:grpSpPr>
        <p:grpSp>
          <p:nvGrpSpPr>
            <p:cNvPr id="13321" name="组合 38947"/>
            <p:cNvGrpSpPr/>
            <p:nvPr/>
          </p:nvGrpSpPr>
          <p:grpSpPr>
            <a:xfrm>
              <a:off x="768" y="335"/>
              <a:ext cx="1488" cy="328"/>
              <a:chOff x="1920" y="36"/>
              <a:chExt cx="2112" cy="234"/>
            </a:xfrm>
          </p:grpSpPr>
          <p:sp>
            <p:nvSpPr>
              <p:cNvPr id="4" name="矩形 38948"/>
              <p:cNvSpPr/>
              <p:nvPr/>
            </p:nvSpPr>
            <p:spPr>
              <a:xfrm>
                <a:off x="1920" y="58"/>
                <a:ext cx="2112" cy="207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en-US" altLang="zh-CN" sz="2400" b="1" dirty="0">
                    <a:latin typeface="Times New Roman" panose="02020603050405020304" pitchFamily="18" charset="0"/>
                    <a:ea typeface="隶书" pitchFamily="49" charset="-122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隶书" pitchFamily="49" charset="-122"/>
                  </a:rPr>
                  <a:t>大显身手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endParaRPr>
              </a:p>
            </p:txBody>
          </p:sp>
          <p:sp>
            <p:nvSpPr>
              <p:cNvPr id="38950" name="矩形 38949"/>
              <p:cNvSpPr/>
              <p:nvPr/>
            </p:nvSpPr>
            <p:spPr>
              <a:xfrm>
                <a:off x="3601" y="36"/>
                <a:ext cx="164" cy="2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>
                <a:spAutoFit/>
              </a:bodyPr>
              <a:p>
                <a:pPr eaLnBrk="0" fontAlgn="base" hangingPunct="0"/>
                <a:endParaRPr sz="2800" b="1" strike="noStrike" noProof="1" dirty="0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BatangChe" panose="02030609000101010101" pitchFamily="49" charset="-127"/>
                </a:endParaRPr>
              </a:p>
            </p:txBody>
          </p:sp>
        </p:grpSp>
        <p:pic>
          <p:nvPicPr>
            <p:cNvPr id="13325" name="图片 38951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" y="43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5194935" y="1264285"/>
            <a:ext cx="1677035" cy="871220"/>
            <a:chOff x="9783" y="4989"/>
            <a:chExt cx="2641" cy="1372"/>
          </a:xfrm>
        </p:grpSpPr>
        <p:sp>
          <p:nvSpPr>
            <p:cNvPr id="7" name="文本框 6"/>
            <p:cNvSpPr txBox="1"/>
            <p:nvPr/>
          </p:nvSpPr>
          <p:spPr>
            <a:xfrm>
              <a:off x="9783" y="5276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700" y="498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lang="en-US" altLang="zh-CN" u="sng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00" y="5539"/>
              <a:ext cx="1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15645" y="1412240"/>
            <a:ext cx="77120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>
                <a:cs typeface="Times New Roman" panose="02020603050405020304" pitchFamily="18" charset="0"/>
                <a:sym typeface="+mn-ea"/>
              </a:rPr>
              <a:t>    2</a:t>
            </a:r>
            <a:r>
              <a:rPr lang="zh-CN" b="1">
                <a:cs typeface="Times New Roman" panose="02020603050405020304" pitchFamily="18" charset="0"/>
                <a:sym typeface="+mn-ea"/>
              </a:rPr>
              <a:t>.你能根据生活实际，再为             赋予不同的意义吗？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57cf9d2f-78cc-4b6a-8999-15755f9c52f5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>全屏显示(4:3)</PresentationFormat>
  <Paragraphs>269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隶书</vt:lpstr>
      <vt:lpstr>微软雅黑</vt:lpstr>
      <vt:lpstr>BatangChe</vt:lpstr>
      <vt:lpstr>Batang</vt:lpstr>
      <vt:lpstr>Arial Unicode MS</vt:lpstr>
      <vt:lpstr>Calibri</vt:lpstr>
      <vt:lpstr>默认设计模板</vt:lpstr>
      <vt:lpstr>1_默认设计模板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12999数学网www.12999.com</Company>
  <LinksUpToDate>false</LinksUpToDate>
  <SharedDoc>false</SharedDoc>
  <HyperlinksChanged>false</HyperlinksChanged>
  <AppVersion>14.0000</AppVersion>
  <Manager>12999数学网www.12999.com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12999数学网www.12999.com</dc:title>
  <dc:creator>12999数学网www.12999.com</dc:creator>
  <cp:keywords>12999数学网www.12999.com</cp:keywords>
  <dc:description>12999数学网www.12999.com</dc:description>
  <dc:subject>12999数学网www.12999.com</dc:subject>
  <cp:category>12999数学网www.12999.com</cp:category>
  <cp:lastModifiedBy>莫漓洛夭</cp:lastModifiedBy>
  <cp:revision>98</cp:revision>
  <dcterms:created xsi:type="dcterms:W3CDTF">2010-11-13T12:49:00Z</dcterms:created>
  <dcterms:modified xsi:type="dcterms:W3CDTF">2019-03-27T06:14:21Z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