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0" r:id="rId3"/>
    <p:sldId id="512" r:id="rId4"/>
    <p:sldId id="514" r:id="rId5"/>
    <p:sldId id="515" r:id="rId6"/>
    <p:sldId id="516" r:id="rId7"/>
    <p:sldId id="517" r:id="rId8"/>
    <p:sldId id="528" r:id="rId9"/>
    <p:sldId id="518" r:id="rId10"/>
    <p:sldId id="519" r:id="rId11"/>
    <p:sldId id="520" r:id="rId12"/>
    <p:sldId id="521" r:id="rId13"/>
    <p:sldId id="536" r:id="rId14"/>
    <p:sldId id="523" r:id="rId15"/>
    <p:sldId id="529" r:id="rId16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DCDA"/>
    <a:srgbClr val="3333FF"/>
    <a:srgbClr val="0000FF"/>
    <a:srgbClr val="FF00FF"/>
    <a:srgbClr val="C7EEFA"/>
    <a:srgbClr val="244242"/>
    <a:srgbClr val="00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511"/>
    <p:restoredTop sz="69917"/>
  </p:normalViewPr>
  <p:slideViewPr>
    <p:cSldViewPr snapToGrid="0" showGuides="1">
      <p:cViewPr varScale="1">
        <p:scale>
          <a:sx n="130" d="100"/>
          <a:sy n="130" d="100"/>
        </p:scale>
        <p:origin x="96" y="168"/>
      </p:cViewPr>
      <p:guideLst>
        <p:guide orient="horz" pos="1620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913B9F-3F03-49BA-B5CD-1DCC2F8AC3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94DF4D-B987-4489-A7DE-F916C70EEF7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779CC9-C64A-4F8F-9723-F180F3813AA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483A9C-C120-40BF-9E6E-1D454E8931F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39" descr="구름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40" descr="구름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8" name="组合 10"/>
          <p:cNvGrpSpPr/>
          <p:nvPr userDrawn="1"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3079" name="Oval 17"/>
            <p:cNvSpPr/>
            <p:nvPr userDrawn="1"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pPr lvl="0" eaLnBrk="0" hangingPunct="0"/>
              <a:endParaRPr lang="ko-KR" altLang="en-US" dirty="0">
                <a:latin typeface="Arial" panose="020B0604020202020204" pitchFamily="34" charset="0"/>
                <a:ea typeface="Malgun Gothic" panose="020B0503020000020004" pitchFamily="34" charset="-127"/>
              </a:endParaRPr>
            </a:p>
          </p:txBody>
        </p:sp>
        <p:pic>
          <p:nvPicPr>
            <p:cNvPr id="3080" name="Picture 16" descr="꽃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81" name="矩形 3"/>
          <p:cNvSpPr/>
          <p:nvPr userDrawn="1"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1100" dirty="0">
                <a:solidFill>
                  <a:srgbClr val="41414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100" dirty="0">
              <a:solidFill>
                <a:srgbClr val="41414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3"/>
          <p:cNvSpPr>
            <a:spLocks noChangeArrowheads="1"/>
          </p:cNvSpPr>
          <p:nvPr/>
        </p:nvSpPr>
        <p:spPr bwMode="auto"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14079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感受美好自然，培养语文素养！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1407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3"/>
          <p:cNvSpPr>
            <a:spLocks noChangeArrowheads="1"/>
          </p:cNvSpPr>
          <p:nvPr/>
        </p:nvSpPr>
        <p:spPr bwMode="auto">
          <a:xfrm>
            <a:off x="1833563" y="1471613"/>
            <a:ext cx="5399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1407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GAN SHOU MEI HAO ZI RAN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1407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1407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PEI YANG YU WEN SU YANG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1407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25" y="25400"/>
            <a:ext cx="1800225" cy="307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统编版小学语文教师</a:t>
            </a:r>
            <a:endParaRPr kumimoji="0" lang="zh-CN" altLang="en-US" sz="1400" b="0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日期占位符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AE6543-82D1-4E5F-AA63-03BE4B90659A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DFC0BC-7C56-43D8-BF27-3D2647D2FCDC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913765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6533" r="3345"/>
          <a:stretch>
            <a:fillRect/>
          </a:stretch>
        </p:blipFill>
        <p:spPr>
          <a:xfrm>
            <a:off x="7110730" y="3402965"/>
            <a:ext cx="1541145" cy="1362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3300" y="1248410"/>
            <a:ext cx="714375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铜墙铁壁   牢不可破   坚不可摧</a:t>
            </a:r>
            <a:endParaRPr lang="zh-CN" altLang="en-US" sz="3200" b="1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1003300" y="2804160"/>
            <a:ext cx="634047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削铁如泥   吹毛断发   无坚不摧</a:t>
            </a:r>
            <a:endParaRPr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45260" y="1316355"/>
            <a:ext cx="508952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以子之矛陷子之盾，何如？</a:t>
            </a:r>
            <a:endParaRPr lang="zh-CN" altLang="en-US" sz="3200" b="1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523365" y="2730500"/>
            <a:ext cx="357759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其人弗能应也。</a:t>
            </a:r>
            <a:endParaRPr lang="zh-CN" altLang="en-US" sz="32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4355" y="520065"/>
            <a:ext cx="819785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如果“矛”戳穿了“盾”，就说明：“矛”很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，“盾”不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1530" y="2253615"/>
            <a:ext cx="768413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如果“矛”不能戳穿“盾”，就说明“矛”不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，“盾”很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55" y="3801745"/>
            <a:ext cx="676783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想一想：有没有第</a:t>
            </a:r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种情况发生呢？</a:t>
            </a:r>
            <a:endParaRPr lang="zh-CN" alt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9960" y="1417320"/>
            <a:ext cx="7237730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夫不可陷之盾与无不陷之矛，不可同世而立。</a:t>
            </a:r>
            <a:endParaRPr lang="zh-CN" alt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6895" y="740410"/>
            <a:ext cx="8348980" cy="2651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古时候，西方的人一直认为上帝是万能的。直到有一天，一位智者淡定地问了一句：“                             ”上帝居然回答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上来了。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4265" y="2099945"/>
            <a:ext cx="574738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上帝啊，你能否造一块自己搬不动的石头？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0570" y="1712595"/>
            <a:ext cx="7643495" cy="2075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>
              <a:lnSpc>
                <a:spcPct val="13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正确、流利地朗读课文，熟读成诵。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ct val="13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课外搜集其他的寓言故事，然后用自己的话讲给其他人听，并说说你的感受。</a:t>
            </a:r>
            <a:endParaRPr lang="zh-CN" altLang="en-US" sz="3200" b="1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796925" y="615315"/>
            <a:ext cx="265811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课后作业：</a:t>
            </a:r>
            <a:endParaRPr lang="zh-CN" altLang="en-US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3840"/>
          <a:stretch>
            <a:fillRect/>
          </a:stretch>
        </p:blipFill>
        <p:spPr>
          <a:xfrm>
            <a:off x="970280" y="842010"/>
            <a:ext cx="6520180" cy="391414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594610" y="386398"/>
            <a:ext cx="827088" cy="77311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文本框 10"/>
          <p:cNvSpPr txBox="1"/>
          <p:nvPr/>
        </p:nvSpPr>
        <p:spPr>
          <a:xfrm>
            <a:off x="2594293" y="386398"/>
            <a:ext cx="3532187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15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自相矛盾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20210304_172548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7985" y="39928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3265" y="640715"/>
            <a:ext cx="7443470" cy="4570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楚人有鬻盾与矛者，誉之曰：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吾盾之坚，物莫能陷也。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又誉其矛曰：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吾矛之利，于物无不陷也。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或曰：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以子之矛陷子之盾，何如？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其人弗能应也。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夫不可陷之盾与无不陷之矛，不可同世而立。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200" b="1" dirty="0" smtClean="0"/>
          </a:p>
        </p:txBody>
      </p:sp>
      <p:pic>
        <p:nvPicPr>
          <p:cNvPr id="9" name="20210304_172548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8160" y="3950970"/>
            <a:ext cx="619125" cy="6191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2555875" y="3851910"/>
            <a:ext cx="4815205" cy="31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723265" y="4476115"/>
            <a:ext cx="2743835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5655" y="942340"/>
            <a:ext cx="7454900" cy="29711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夫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不可陷之盾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无不陷之矛，不可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同世而立。</a:t>
            </a:r>
            <a:endParaRPr lang="zh-CN" altLang="en-US" sz="4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50" y="1144905"/>
            <a:ext cx="3879215" cy="392811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楚人有鬻盾与矛者，誉之曰：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吾盾之坚，物莫能陷也。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又誉其矛曰：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吾矛之利，于物无不陷也。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或曰：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以子之矛陷子之盾，何如？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其人弗能应也。夫不可陷之盾与无不陷之矛，不可同世而立。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400" b="1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4018280" y="1149985"/>
            <a:ext cx="5125720" cy="3928110"/>
          </a:xfrm>
          <a:prstGeom prst="rect">
            <a:avLst/>
          </a:prstGeom>
          <a:solidFill>
            <a:schemeClr val="bg1"/>
          </a:solidFill>
          <a:ln w="34925" cmpd="sng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古时候，有个楚国人卖矛又卖盾。他拿起自己的盾夸口说:“我的盾坚固得很，随你用什么矛都戳不穿它。”他又举起自己的矛夸口说:“我的矛锐利得很，随你什么盾它都能戳穿。”有个围观的人问他:“用你的矛来戳你的盾，会怎么样呢?”那个楚国人张口结舌，回答不出来了。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090" y="414020"/>
            <a:ext cx="20148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 smtClean="0"/>
              <a:t>文言文</a:t>
            </a:r>
            <a:endParaRPr lang="zh-CN" altLang="en-US" sz="3200" b="1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5331460" y="419100"/>
            <a:ext cx="166497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 smtClean="0"/>
              <a:t>白话文</a:t>
            </a:r>
            <a:endParaRPr lang="zh-CN" alt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4385" y="1039495"/>
            <a:ext cx="7306310" cy="2651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誉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之曰：“吾盾之坚，物莫能陷也。”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其人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能应也。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不可同世而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200" b="1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100695" y="1039495"/>
            <a:ext cx="114808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夸口</a:t>
            </a:r>
            <a:endParaRPr lang="zh-CN" altLang="en-US" sz="3200" b="1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5138420" y="1613535"/>
            <a:ext cx="105727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4415" y="2280920"/>
            <a:ext cx="135128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存在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3265" y="640715"/>
            <a:ext cx="7443470" cy="4570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楚人有鬻盾与矛者，誉之曰：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吾盾之坚，物莫能陷也。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又誉其矛曰：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吾矛之利，于物无不陷也。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或曰：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以子之矛陷子之盾，何如？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其人弗能应也。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夫不可陷之盾与无不陷之矛，不可同世而立。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95" y="938530"/>
            <a:ext cx="7293610" cy="366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310" r="3783"/>
          <a:stretch>
            <a:fillRect/>
          </a:stretch>
        </p:blipFill>
        <p:spPr>
          <a:xfrm>
            <a:off x="7371080" y="3428365"/>
            <a:ext cx="1534160" cy="1325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56385" y="983615"/>
            <a:ext cx="515874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吾盾之坚，物莫能陷也。</a:t>
            </a:r>
            <a:endParaRPr lang="zh-CN" altLang="en-US" sz="3200" b="1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619885" y="2288540"/>
            <a:ext cx="524002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吾矛之利，于物无不陷也。</a:t>
            </a:r>
            <a:endParaRPr lang="zh-CN" altLang="en-US" sz="3200" b="1" dirty="0" smtClean="0"/>
          </a:p>
        </p:txBody>
      </p:sp>
      <p:sp>
        <p:nvSpPr>
          <p:cNvPr id="5" name="椭圆 4"/>
          <p:cNvSpPr/>
          <p:nvPr/>
        </p:nvSpPr>
        <p:spPr>
          <a:xfrm>
            <a:off x="2760345" y="1085215"/>
            <a:ext cx="645160" cy="5822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03370" y="986155"/>
            <a:ext cx="1247775" cy="7302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5910" y="2399665"/>
            <a:ext cx="645160" cy="5822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64380" y="2362835"/>
            <a:ext cx="1269365" cy="6565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hangingPunct="1">
          <a:lnSpc>
            <a:spcPct val="130000"/>
          </a:lnSpc>
          <a:defRPr sz="3200"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WPS 演示</Application>
  <PresentationFormat/>
  <Paragraphs>60</Paragraphs>
  <Slides>14</Slides>
  <Notes>0</Notes>
  <HiddenSlides>2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Times New Roman</vt:lpstr>
      <vt:lpstr>黑体</vt:lpstr>
      <vt:lpstr>Malgun Gothic</vt:lpstr>
      <vt:lpstr>Calibri</vt:lpstr>
      <vt:lpstr>微软雅黑</vt:lpstr>
      <vt:lpstr>楷体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</dc:creator>
  <cp:keywords>状元成才路</cp:keywords>
  <dc:description>声  明
 本文件仅用于个人学习、研究或欣赏，以及其他非商业性或非盈利性用途，但同时应遵守著作权法及其他相关法律的规定，不得侵犯本司及相关权利人的合法权利。
 除此以外，将本文件任何内容用于其他用途时，应获得授权，如发现未经授权用于商业或盈利用途将追加侵权者的法律责任。
武汉天成贵龙文化传播有限公司
湖北山河律师事务所</dc:description>
  <dc:subject>状元成才路</dc:subject>
  <cp:lastModifiedBy>一瓢水</cp:lastModifiedBy>
  <cp:revision>717</cp:revision>
  <dcterms:created xsi:type="dcterms:W3CDTF">2016-01-14T05:53:00Z</dcterms:created>
  <dcterms:modified xsi:type="dcterms:W3CDTF">2021-03-15T04:49:06Z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48F87ED19F8245B79FE3645D0C1E4A14</vt:lpwstr>
  </property>
</Properties>
</file>