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9" r:id="rId3"/>
    <p:sldId id="376" r:id="rId4"/>
    <p:sldId id="377" r:id="rId5"/>
    <p:sldId id="311" r:id="rId6"/>
    <p:sldId id="314" r:id="rId7"/>
    <p:sldId id="367" r:id="rId8"/>
    <p:sldId id="372" r:id="rId9"/>
    <p:sldId id="361" r:id="rId10"/>
    <p:sldId id="352" r:id="rId11"/>
    <p:sldId id="368" r:id="rId12"/>
    <p:sldId id="373" r:id="rId13"/>
    <p:sldId id="375" r:id="rId14"/>
    <p:sldId id="289" r:id="rId15"/>
    <p:sldId id="274" r:id="rId16"/>
    <p:sldId id="281" r:id="rId17"/>
    <p:sldId id="282" r:id="rId18"/>
    <p:sldId id="283" r:id="rId19"/>
    <p:sldId id="338" r:id="rId20"/>
    <p:sldId id="261" r:id="rId21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336600"/>
    <a:srgbClr val="800000"/>
    <a:srgbClr val="000000"/>
    <a:srgbClr val="000066"/>
    <a:srgbClr val="99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howGuides="1">
      <p:cViewPr varScale="1">
        <p:scale>
          <a:sx n="86" d="100"/>
          <a:sy n="86" d="100"/>
        </p:scale>
        <p:origin x="1291" y="58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2.jpeg"/><Relationship Id="rId10" Type="http://schemas.openxmlformats.org/officeDocument/2006/relationships/slide" Target="slide19.xml"/><Relationship Id="rId4" Type="http://schemas.openxmlformats.org/officeDocument/2006/relationships/slide" Target="slide16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D15651-7359-4F49-A9B5-B687EBFF5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519"/>
            <a:ext cx="9135906" cy="6071234"/>
          </a:xfrm>
          <a:prstGeom prst="rect">
            <a:avLst/>
          </a:prstGeom>
        </p:spPr>
      </p:pic>
      <p:sp>
        <p:nvSpPr>
          <p:cNvPr id="3074" name="Rectangle 6"/>
          <p:cNvSpPr/>
          <p:nvPr/>
        </p:nvSpPr>
        <p:spPr>
          <a:xfrm>
            <a:off x="197643" y="2981523"/>
            <a:ext cx="8748713" cy="13542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5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平面直角坐标系（</a:t>
            </a:r>
            <a:r>
              <a:rPr lang="en-US" altLang="zh-CN" sz="5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5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5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5" name="Rectangle 8"/>
          <p:cNvSpPr/>
          <p:nvPr/>
        </p:nvSpPr>
        <p:spPr>
          <a:xfrm>
            <a:off x="7391891" y="250421"/>
            <a:ext cx="173513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八年级</a:t>
            </a:r>
            <a:r>
              <a:rPr lang="en-US" altLang="zh-CN" sz="2000" b="1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r>
              <a:rPr lang="en-US" altLang="zh-CN" sz="2000" b="1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3076" name="Rectangle 8"/>
          <p:cNvSpPr/>
          <p:nvPr/>
        </p:nvSpPr>
        <p:spPr>
          <a:xfrm>
            <a:off x="6372225" y="1557338"/>
            <a:ext cx="184150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endParaRPr lang="en-US" altLang="zh-CN" sz="3500" b="1" dirty="0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7" name="Rectangle 7"/>
          <p:cNvSpPr/>
          <p:nvPr/>
        </p:nvSpPr>
        <p:spPr>
          <a:xfrm>
            <a:off x="5648325" y="121450"/>
            <a:ext cx="1816100" cy="57943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3366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初中数学</a:t>
            </a:r>
            <a:endParaRPr lang="en-US" altLang="zh-CN" sz="3200" b="1" dirty="0">
              <a:solidFill>
                <a:srgbClr val="3366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/>
          <p:nvPr/>
        </p:nvSpPr>
        <p:spPr>
          <a:xfrm>
            <a:off x="251520" y="1170771"/>
            <a:ext cx="871296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议一议：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、直角坐标系内，点与有序实数对具有</a:t>
            </a:r>
            <a:r>
              <a:rPr lang="en-US" altLang="zh-CN" sz="2800" b="1" dirty="0">
                <a:latin typeface="Times New Roman" panose="02020603050405020304" pitchFamily="18" charset="0"/>
              </a:rPr>
              <a:t>________</a:t>
            </a:r>
            <a:r>
              <a:rPr lang="zh-CN" altLang="en-US" sz="2800" b="1" dirty="0">
                <a:latin typeface="Times New Roman" panose="02020603050405020304" pitchFamily="18" charset="0"/>
              </a:rPr>
              <a:t>关系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64" name="Rectangle 4"/>
          <p:cNvSpPr/>
          <p:nvPr/>
        </p:nvSpPr>
        <p:spPr>
          <a:xfrm>
            <a:off x="69353" y="2390923"/>
            <a:ext cx="7598991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、我们称这样的有序实数对叫做</a:t>
            </a:r>
            <a:r>
              <a:rPr lang="en-US" altLang="zh-CN" sz="2800" b="1" dirty="0">
                <a:latin typeface="Times New Roman" panose="02020603050405020304" pitchFamily="18" charset="0"/>
              </a:rPr>
              <a:t>________.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矩形 9227" descr="water"/>
          <p:cNvSpPr/>
          <p:nvPr/>
        </p:nvSpPr>
        <p:spPr>
          <a:xfrm>
            <a:off x="419100" y="336550"/>
            <a:ext cx="1828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fontAlgn="base"/>
            <a:r>
              <a:rPr lang="zh-CN" altLang="zh-CN" sz="3600" strike="noStrike" noProof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交流展示</a:t>
            </a:r>
            <a:endParaRPr lang="zh-CN" altLang="zh-CN" sz="3600" strike="noStrike" noProof="1"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107763" dir="13499999" sx="125000" sy="125000" rotWithShape="0">
                  <a:srgbClr val="C7DFD3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521" y="3167454"/>
            <a:ext cx="873148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3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、点 </a:t>
            </a:r>
            <a:r>
              <a:rPr lang="en-US" altLang="zh-CN" sz="28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P </a:t>
            </a:r>
            <a:r>
              <a:rPr lang="zh-CN" altLang="en-US" sz="28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的坐标为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（</a:t>
            </a:r>
            <a:r>
              <a:rPr lang="en-US" altLang="zh-CN" sz="28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a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，</a:t>
            </a:r>
            <a:r>
              <a:rPr lang="en-US" altLang="zh-CN" sz="28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b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），其中</a:t>
            </a:r>
            <a:r>
              <a:rPr lang="en-US" altLang="zh-CN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_______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为横坐标，</a:t>
            </a:r>
            <a:endParaRPr lang="zh-CN" altLang="en-US" sz="2800" b="1" noProof="1">
              <a:sym typeface="宋体" panose="02010600030101010101" pitchFamily="2" charset="-122"/>
            </a:endParaRPr>
          </a:p>
          <a:p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                                                           </a:t>
            </a:r>
            <a:r>
              <a:rPr lang="en-US" altLang="zh-CN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_______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为纵坐标。</a:t>
            </a:r>
            <a:endParaRPr lang="zh-CN" altLang="en-US" sz="2800" b="1" noProof="1"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208" y="4640917"/>
            <a:ext cx="814947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noProof="1">
                <a:latin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noProof="1">
                <a:latin typeface="Times New Roman" panose="02020603050405020304" pitchFamily="18" charset="0"/>
                <a:sym typeface="+mn-ea"/>
              </a:rPr>
              <a:t>、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点</a:t>
            </a:r>
            <a:r>
              <a:rPr lang="en-US" altLang="zh-CN" sz="28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P 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（</a:t>
            </a:r>
            <a:r>
              <a:rPr lang="en-US" altLang="zh-CN" sz="28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a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，</a:t>
            </a:r>
            <a:r>
              <a:rPr lang="en-US" altLang="zh-CN" sz="28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b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）与点</a:t>
            </a:r>
            <a:r>
              <a:rPr lang="en-US" altLang="zh-CN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Q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（</a:t>
            </a:r>
            <a:r>
              <a:rPr lang="en-US" altLang="zh-CN" sz="28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b</a:t>
            </a:r>
            <a:r>
              <a:rPr lang="zh-CN" altLang="en-US" sz="28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，</a:t>
            </a:r>
            <a:r>
              <a:rPr lang="en-US" altLang="zh-CN" sz="28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a</a:t>
            </a:r>
            <a:r>
              <a:rPr lang="zh-CN" altLang="en-US" sz="28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）表示同一个点吗？</a:t>
            </a:r>
            <a:endParaRPr lang="zh-CN" altLang="en-US" sz="2800" b="1" noProof="1">
              <a:sym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FB6E74-BD2A-420C-8833-A56989888F74}"/>
              </a:ext>
            </a:extLst>
          </p:cNvPr>
          <p:cNvSpPr txBox="1"/>
          <p:nvPr/>
        </p:nvSpPr>
        <p:spPr>
          <a:xfrm>
            <a:off x="5436096" y="238005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点的坐标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6948BA5-FD72-441D-82A6-2BA2F8A7020D}"/>
              </a:ext>
            </a:extLst>
          </p:cNvPr>
          <p:cNvGrpSpPr/>
          <p:nvPr/>
        </p:nvGrpSpPr>
        <p:grpSpPr>
          <a:xfrm>
            <a:off x="6012160" y="3157519"/>
            <a:ext cx="360040" cy="927295"/>
            <a:chOff x="6012160" y="3157519"/>
            <a:chExt cx="360040" cy="92729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6CCF930-256E-43F9-AEAF-F41F48208076}"/>
                </a:ext>
              </a:extLst>
            </p:cNvPr>
            <p:cNvSpPr txBox="1"/>
            <p:nvPr/>
          </p:nvSpPr>
          <p:spPr>
            <a:xfrm>
              <a:off x="6012160" y="3157519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16554F8-27E9-45EB-9795-2CFAD373CB73}"/>
                </a:ext>
              </a:extLst>
            </p:cNvPr>
            <p:cNvSpPr txBox="1"/>
            <p:nvPr/>
          </p:nvSpPr>
          <p:spPr>
            <a:xfrm>
              <a:off x="6012160" y="3561594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FE68741E-31E5-4296-A8B7-11E67411C09D}"/>
              </a:ext>
            </a:extLst>
          </p:cNvPr>
          <p:cNvSpPr txBox="1"/>
          <p:nvPr/>
        </p:nvSpPr>
        <p:spPr>
          <a:xfrm>
            <a:off x="6387425" y="159715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一一对应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2" grpId="0"/>
      <p:bldP spid="2" grpId="1"/>
      <p:bldP spid="3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直接连接符 15361"/>
          <p:cNvSpPr/>
          <p:nvPr/>
        </p:nvSpPr>
        <p:spPr>
          <a:xfrm flipV="1">
            <a:off x="4572000" y="836613"/>
            <a:ext cx="1588" cy="4591050"/>
          </a:xfrm>
          <a:prstGeom prst="line">
            <a:avLst/>
          </a:prstGeom>
          <a:ln w="53975" cap="flat" cmpd="sng">
            <a:solidFill>
              <a:srgbClr val="00008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10" name="直接连接符 15362"/>
          <p:cNvSpPr/>
          <p:nvPr/>
        </p:nvSpPr>
        <p:spPr>
          <a:xfrm>
            <a:off x="4533900" y="134302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11" name="直接连接符 15363"/>
          <p:cNvSpPr/>
          <p:nvPr/>
        </p:nvSpPr>
        <p:spPr>
          <a:xfrm>
            <a:off x="4533900" y="170497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12" name="直接连接符 15364"/>
          <p:cNvSpPr/>
          <p:nvPr/>
        </p:nvSpPr>
        <p:spPr>
          <a:xfrm>
            <a:off x="4533900" y="206692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13" name="直接连接符 15365"/>
          <p:cNvSpPr/>
          <p:nvPr/>
        </p:nvSpPr>
        <p:spPr>
          <a:xfrm>
            <a:off x="4533900" y="241935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14" name="直接连接符 15366"/>
          <p:cNvSpPr/>
          <p:nvPr/>
        </p:nvSpPr>
        <p:spPr>
          <a:xfrm>
            <a:off x="4533900" y="278130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15" name="直接连接符 15367"/>
          <p:cNvSpPr/>
          <p:nvPr/>
        </p:nvSpPr>
        <p:spPr>
          <a:xfrm>
            <a:off x="4533900" y="350520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16" name="直接连接符 15368"/>
          <p:cNvSpPr/>
          <p:nvPr/>
        </p:nvSpPr>
        <p:spPr>
          <a:xfrm>
            <a:off x="4533900" y="386715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17" name="直接连接符 15369"/>
          <p:cNvSpPr/>
          <p:nvPr/>
        </p:nvSpPr>
        <p:spPr>
          <a:xfrm>
            <a:off x="4533900" y="421957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18" name="直接连接符 15370"/>
          <p:cNvSpPr/>
          <p:nvPr/>
        </p:nvSpPr>
        <p:spPr>
          <a:xfrm>
            <a:off x="4533900" y="458152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19" name="直接连接符 15371"/>
          <p:cNvSpPr/>
          <p:nvPr/>
        </p:nvSpPr>
        <p:spPr>
          <a:xfrm>
            <a:off x="4533900" y="494347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0" name="直接连接符 15372"/>
          <p:cNvSpPr/>
          <p:nvPr/>
        </p:nvSpPr>
        <p:spPr>
          <a:xfrm>
            <a:off x="4533900" y="530542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1" name="直接连接符 15373"/>
          <p:cNvSpPr/>
          <p:nvPr/>
        </p:nvSpPr>
        <p:spPr>
          <a:xfrm>
            <a:off x="1028700" y="3124200"/>
            <a:ext cx="7086600" cy="1588"/>
          </a:xfrm>
          <a:prstGeom prst="line">
            <a:avLst/>
          </a:prstGeom>
          <a:ln w="53975" cap="flat" cmpd="sng">
            <a:solidFill>
              <a:srgbClr val="00008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2" name="直接连接符 15374"/>
          <p:cNvSpPr/>
          <p:nvPr/>
        </p:nvSpPr>
        <p:spPr>
          <a:xfrm>
            <a:off x="1333500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3" name="直接连接符 15375"/>
          <p:cNvSpPr/>
          <p:nvPr/>
        </p:nvSpPr>
        <p:spPr>
          <a:xfrm>
            <a:off x="1695450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4" name="直接连接符 15376"/>
          <p:cNvSpPr/>
          <p:nvPr/>
        </p:nvSpPr>
        <p:spPr>
          <a:xfrm>
            <a:off x="2047875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5" name="直接连接符 15377"/>
          <p:cNvSpPr/>
          <p:nvPr/>
        </p:nvSpPr>
        <p:spPr>
          <a:xfrm>
            <a:off x="2409825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6" name="直接连接符 15378"/>
          <p:cNvSpPr/>
          <p:nvPr/>
        </p:nvSpPr>
        <p:spPr>
          <a:xfrm>
            <a:off x="2771775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7" name="直接连接符 15379"/>
          <p:cNvSpPr/>
          <p:nvPr/>
        </p:nvSpPr>
        <p:spPr>
          <a:xfrm>
            <a:off x="3133725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8" name="直接连接符 15380"/>
          <p:cNvSpPr/>
          <p:nvPr/>
        </p:nvSpPr>
        <p:spPr>
          <a:xfrm>
            <a:off x="3495675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29" name="直接连接符 15381"/>
          <p:cNvSpPr/>
          <p:nvPr/>
        </p:nvSpPr>
        <p:spPr>
          <a:xfrm>
            <a:off x="3848100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30" name="直接连接符 15382"/>
          <p:cNvSpPr/>
          <p:nvPr/>
        </p:nvSpPr>
        <p:spPr>
          <a:xfrm>
            <a:off x="4210050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31" name="直接连接符 15383"/>
          <p:cNvSpPr/>
          <p:nvPr/>
        </p:nvSpPr>
        <p:spPr>
          <a:xfrm>
            <a:off x="4933950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32" name="直接连接符 15384"/>
          <p:cNvSpPr/>
          <p:nvPr/>
        </p:nvSpPr>
        <p:spPr>
          <a:xfrm>
            <a:off x="5295900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33" name="直接连接符 15385"/>
          <p:cNvSpPr/>
          <p:nvPr/>
        </p:nvSpPr>
        <p:spPr>
          <a:xfrm>
            <a:off x="5648325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34" name="直接连接符 15386"/>
          <p:cNvSpPr/>
          <p:nvPr/>
        </p:nvSpPr>
        <p:spPr>
          <a:xfrm>
            <a:off x="6010275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35" name="直接连接符 15387"/>
          <p:cNvSpPr/>
          <p:nvPr/>
        </p:nvSpPr>
        <p:spPr>
          <a:xfrm>
            <a:off x="6372225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36" name="直接连接符 15388"/>
          <p:cNvSpPr/>
          <p:nvPr/>
        </p:nvSpPr>
        <p:spPr>
          <a:xfrm>
            <a:off x="6734175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37" name="直接连接符 15389"/>
          <p:cNvSpPr/>
          <p:nvPr/>
        </p:nvSpPr>
        <p:spPr>
          <a:xfrm>
            <a:off x="7096125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38" name="直接连接符 15390"/>
          <p:cNvSpPr/>
          <p:nvPr/>
        </p:nvSpPr>
        <p:spPr>
          <a:xfrm>
            <a:off x="7448550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39" name="直接连接符 15391"/>
          <p:cNvSpPr/>
          <p:nvPr/>
        </p:nvSpPr>
        <p:spPr>
          <a:xfrm>
            <a:off x="7810500" y="3105150"/>
            <a:ext cx="1588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40" name="文本框 15392"/>
          <p:cNvSpPr txBox="1"/>
          <p:nvPr/>
        </p:nvSpPr>
        <p:spPr>
          <a:xfrm>
            <a:off x="7848600" y="30480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7441" name="文本框 15393"/>
          <p:cNvSpPr txBox="1"/>
          <p:nvPr/>
        </p:nvSpPr>
        <p:spPr>
          <a:xfrm>
            <a:off x="4643438" y="54927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7442" name="文本框 15394"/>
          <p:cNvSpPr txBox="1"/>
          <p:nvPr/>
        </p:nvSpPr>
        <p:spPr>
          <a:xfrm>
            <a:off x="4495800" y="29718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7443" name="文本框 15395"/>
          <p:cNvSpPr txBox="1"/>
          <p:nvPr/>
        </p:nvSpPr>
        <p:spPr>
          <a:xfrm>
            <a:off x="3962400" y="310832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17444" name="文本框 15396"/>
          <p:cNvSpPr txBox="1"/>
          <p:nvPr/>
        </p:nvSpPr>
        <p:spPr>
          <a:xfrm>
            <a:off x="5181600" y="310832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445" name="文本框 15397"/>
          <p:cNvSpPr txBox="1"/>
          <p:nvPr/>
        </p:nvSpPr>
        <p:spPr>
          <a:xfrm>
            <a:off x="5486400" y="310832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446" name="文本框 15398"/>
          <p:cNvSpPr txBox="1"/>
          <p:nvPr/>
        </p:nvSpPr>
        <p:spPr>
          <a:xfrm>
            <a:off x="5867400" y="31242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447" name="文本框 15399"/>
          <p:cNvSpPr txBox="1"/>
          <p:nvPr/>
        </p:nvSpPr>
        <p:spPr>
          <a:xfrm>
            <a:off x="6248400" y="31242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448" name="文本框 15400"/>
          <p:cNvSpPr txBox="1"/>
          <p:nvPr/>
        </p:nvSpPr>
        <p:spPr>
          <a:xfrm>
            <a:off x="6553200" y="31242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7449" name="文本框 15401"/>
          <p:cNvSpPr txBox="1"/>
          <p:nvPr/>
        </p:nvSpPr>
        <p:spPr>
          <a:xfrm>
            <a:off x="6934200" y="31242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7450" name="文本框 15402"/>
          <p:cNvSpPr txBox="1"/>
          <p:nvPr/>
        </p:nvSpPr>
        <p:spPr>
          <a:xfrm>
            <a:off x="7315200" y="31242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7451" name="文本框 15403"/>
          <p:cNvSpPr txBox="1"/>
          <p:nvPr/>
        </p:nvSpPr>
        <p:spPr>
          <a:xfrm>
            <a:off x="7620000" y="31242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452" name="文本框 15404"/>
          <p:cNvSpPr txBox="1"/>
          <p:nvPr/>
        </p:nvSpPr>
        <p:spPr>
          <a:xfrm>
            <a:off x="3581400" y="310832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17453" name="文本框 15405"/>
          <p:cNvSpPr txBox="1"/>
          <p:nvPr/>
        </p:nvSpPr>
        <p:spPr>
          <a:xfrm>
            <a:off x="3200400" y="31242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17454" name="文本框 15406"/>
          <p:cNvSpPr txBox="1"/>
          <p:nvPr/>
        </p:nvSpPr>
        <p:spPr>
          <a:xfrm>
            <a:off x="2819400" y="31242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17455" name="文本框 15407"/>
          <p:cNvSpPr txBox="1"/>
          <p:nvPr/>
        </p:nvSpPr>
        <p:spPr>
          <a:xfrm>
            <a:off x="2514600" y="31242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17456" name="文本框 15408"/>
          <p:cNvSpPr txBox="1"/>
          <p:nvPr/>
        </p:nvSpPr>
        <p:spPr>
          <a:xfrm>
            <a:off x="2133600" y="31242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7457" name="文本框 15409"/>
          <p:cNvSpPr txBox="1"/>
          <p:nvPr/>
        </p:nvSpPr>
        <p:spPr>
          <a:xfrm>
            <a:off x="1752600" y="31242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-7</a:t>
            </a:r>
          </a:p>
        </p:txBody>
      </p:sp>
      <p:sp>
        <p:nvSpPr>
          <p:cNvPr id="17458" name="文本框 15410"/>
          <p:cNvSpPr txBox="1"/>
          <p:nvPr/>
        </p:nvSpPr>
        <p:spPr>
          <a:xfrm>
            <a:off x="1447800" y="31242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-8</a:t>
            </a:r>
          </a:p>
        </p:txBody>
      </p:sp>
      <p:sp>
        <p:nvSpPr>
          <p:cNvPr id="17459" name="文本框 15411"/>
          <p:cNvSpPr txBox="1"/>
          <p:nvPr/>
        </p:nvSpPr>
        <p:spPr>
          <a:xfrm>
            <a:off x="1066800" y="31242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-9</a:t>
            </a:r>
          </a:p>
        </p:txBody>
      </p:sp>
      <p:sp>
        <p:nvSpPr>
          <p:cNvPr id="17460" name="文本框 15412"/>
          <p:cNvSpPr txBox="1"/>
          <p:nvPr/>
        </p:nvSpPr>
        <p:spPr>
          <a:xfrm>
            <a:off x="4800600" y="31242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461" name="文本框 15413"/>
          <p:cNvSpPr txBox="1"/>
          <p:nvPr/>
        </p:nvSpPr>
        <p:spPr>
          <a:xfrm>
            <a:off x="4267200" y="2590800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462" name="文本框 15414"/>
          <p:cNvSpPr txBox="1"/>
          <p:nvPr/>
        </p:nvSpPr>
        <p:spPr>
          <a:xfrm>
            <a:off x="4267200" y="2209800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463" name="文本框 15415"/>
          <p:cNvSpPr txBox="1"/>
          <p:nvPr/>
        </p:nvSpPr>
        <p:spPr>
          <a:xfrm>
            <a:off x="4267200" y="1889125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464" name="文本框 15416"/>
          <p:cNvSpPr txBox="1"/>
          <p:nvPr/>
        </p:nvSpPr>
        <p:spPr>
          <a:xfrm>
            <a:off x="4267200" y="1524000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465" name="文本框 15417"/>
          <p:cNvSpPr txBox="1"/>
          <p:nvPr/>
        </p:nvSpPr>
        <p:spPr>
          <a:xfrm>
            <a:off x="4268788" y="1158875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466" name="文本框 15418"/>
          <p:cNvSpPr txBox="1"/>
          <p:nvPr/>
        </p:nvSpPr>
        <p:spPr>
          <a:xfrm>
            <a:off x="4067944" y="32766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17467" name="文本框 15419"/>
          <p:cNvSpPr txBox="1"/>
          <p:nvPr/>
        </p:nvSpPr>
        <p:spPr>
          <a:xfrm>
            <a:off x="4067944" y="36417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17468" name="文本框 15420"/>
          <p:cNvSpPr txBox="1"/>
          <p:nvPr/>
        </p:nvSpPr>
        <p:spPr>
          <a:xfrm>
            <a:off x="4067944" y="40227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17469" name="文本框 15421"/>
          <p:cNvSpPr txBox="1"/>
          <p:nvPr/>
        </p:nvSpPr>
        <p:spPr>
          <a:xfrm>
            <a:off x="4067944" y="44037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17470" name="文本框 15422"/>
          <p:cNvSpPr txBox="1"/>
          <p:nvPr/>
        </p:nvSpPr>
        <p:spPr>
          <a:xfrm>
            <a:off x="4067944" y="47847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15424" name="文本框 15423"/>
          <p:cNvSpPr txBox="1"/>
          <p:nvPr/>
        </p:nvSpPr>
        <p:spPr>
          <a:xfrm>
            <a:off x="5105400" y="4296029"/>
            <a:ext cx="2209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第四象限</a:t>
            </a:r>
          </a:p>
        </p:txBody>
      </p:sp>
      <p:sp>
        <p:nvSpPr>
          <p:cNvPr id="15425" name="文本框 15424"/>
          <p:cNvSpPr txBox="1"/>
          <p:nvPr/>
        </p:nvSpPr>
        <p:spPr>
          <a:xfrm>
            <a:off x="920750" y="5749925"/>
            <a:ext cx="73977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注意：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坐标轴上的点不属于任何象限内</a:t>
            </a:r>
          </a:p>
        </p:txBody>
      </p:sp>
      <p:sp>
        <p:nvSpPr>
          <p:cNvPr id="15426" name="矩形 15425"/>
          <p:cNvSpPr/>
          <p:nvPr/>
        </p:nvSpPr>
        <p:spPr>
          <a:xfrm>
            <a:off x="5238750" y="1568450"/>
            <a:ext cx="2019300" cy="641350"/>
          </a:xfrm>
          <a:prstGeom prst="rect">
            <a:avLst/>
          </a:prstGeom>
          <a:noFill/>
          <a:ln w="50800">
            <a:noFill/>
          </a:ln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第一象限</a:t>
            </a:r>
          </a:p>
        </p:txBody>
      </p:sp>
      <p:sp>
        <p:nvSpPr>
          <p:cNvPr id="15427" name="矩形 15426"/>
          <p:cNvSpPr/>
          <p:nvPr/>
        </p:nvSpPr>
        <p:spPr>
          <a:xfrm>
            <a:off x="1752600" y="1573622"/>
            <a:ext cx="2019300" cy="641350"/>
          </a:xfrm>
          <a:prstGeom prst="rect">
            <a:avLst/>
          </a:prstGeom>
          <a:noFill/>
          <a:ln w="50800">
            <a:noFill/>
          </a:ln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第二象限</a:t>
            </a:r>
          </a:p>
        </p:txBody>
      </p:sp>
      <p:sp>
        <p:nvSpPr>
          <p:cNvPr id="15428" name="矩形 15427"/>
          <p:cNvSpPr/>
          <p:nvPr/>
        </p:nvSpPr>
        <p:spPr>
          <a:xfrm>
            <a:off x="1828800" y="4323778"/>
            <a:ext cx="2019300" cy="641350"/>
          </a:xfrm>
          <a:prstGeom prst="rect">
            <a:avLst/>
          </a:prstGeom>
          <a:noFill/>
          <a:ln w="50800">
            <a:noFill/>
          </a:ln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99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第三象限</a:t>
            </a:r>
          </a:p>
        </p:txBody>
      </p:sp>
      <p:sp>
        <p:nvSpPr>
          <p:cNvPr id="73" name="矩形 9227" descr="water">
            <a:extLst>
              <a:ext uri="{FF2B5EF4-FFF2-40B4-BE49-F238E27FC236}">
                <a16:creationId xmlns:a16="http://schemas.microsoft.com/office/drawing/2014/main" id="{3BC49F28-569B-431E-9997-3459CED84AD1}"/>
              </a:ext>
            </a:extLst>
          </p:cNvPr>
          <p:cNvSpPr/>
          <p:nvPr/>
        </p:nvSpPr>
        <p:spPr>
          <a:xfrm>
            <a:off x="419100" y="336550"/>
            <a:ext cx="1828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fontAlgn="base"/>
            <a:r>
              <a:rPr lang="zh-CN" altLang="en-US" sz="3600" noProof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</a:rPr>
              <a:t>认识象限</a:t>
            </a:r>
            <a:endParaRPr lang="zh-CN" altLang="zh-CN" sz="3600" strike="noStrike" noProof="1"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3"/>
              </a:blipFill>
              <a:effectLst>
                <a:outerShdw dist="107763" dir="13499999" sx="125000" sy="125000" rotWithShape="0">
                  <a:srgbClr val="C7DFD3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4" grpId="0"/>
      <p:bldP spid="15425" grpId="0"/>
      <p:bldP spid="15426" grpId="0"/>
      <p:bldP spid="15427" grpId="0"/>
      <p:bldP spid="154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直接连接符 14337"/>
          <p:cNvSpPr/>
          <p:nvPr/>
        </p:nvSpPr>
        <p:spPr>
          <a:xfrm flipV="1">
            <a:off x="4589463" y="1346200"/>
            <a:ext cx="1587" cy="4591050"/>
          </a:xfrm>
          <a:prstGeom prst="line">
            <a:avLst/>
          </a:prstGeom>
          <a:ln w="28575" cap="flat" cmpd="sng">
            <a:solidFill>
              <a:srgbClr val="00008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6" name="直接连接符 14338"/>
          <p:cNvSpPr/>
          <p:nvPr/>
        </p:nvSpPr>
        <p:spPr>
          <a:xfrm>
            <a:off x="4551363" y="184150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7" name="直接连接符 14339"/>
          <p:cNvSpPr/>
          <p:nvPr/>
        </p:nvSpPr>
        <p:spPr>
          <a:xfrm>
            <a:off x="4551363" y="220345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8" name="直接连接符 14340"/>
          <p:cNvSpPr/>
          <p:nvPr/>
        </p:nvSpPr>
        <p:spPr>
          <a:xfrm>
            <a:off x="4551363" y="256540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9" name="直接连接符 14341"/>
          <p:cNvSpPr/>
          <p:nvPr/>
        </p:nvSpPr>
        <p:spPr>
          <a:xfrm>
            <a:off x="4551363" y="291782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0" name="直接连接符 14342"/>
          <p:cNvSpPr/>
          <p:nvPr/>
        </p:nvSpPr>
        <p:spPr>
          <a:xfrm>
            <a:off x="4551363" y="327977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1" name="直接连接符 14343"/>
          <p:cNvSpPr/>
          <p:nvPr/>
        </p:nvSpPr>
        <p:spPr>
          <a:xfrm>
            <a:off x="4551363" y="400367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2" name="直接连接符 14344"/>
          <p:cNvSpPr/>
          <p:nvPr/>
        </p:nvSpPr>
        <p:spPr>
          <a:xfrm>
            <a:off x="4551363" y="436562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3" name="直接连接符 14345"/>
          <p:cNvSpPr/>
          <p:nvPr/>
        </p:nvSpPr>
        <p:spPr>
          <a:xfrm>
            <a:off x="4551363" y="471805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4" name="直接连接符 14346"/>
          <p:cNvSpPr/>
          <p:nvPr/>
        </p:nvSpPr>
        <p:spPr>
          <a:xfrm>
            <a:off x="4551363" y="508000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5" name="直接连接符 14347"/>
          <p:cNvSpPr/>
          <p:nvPr/>
        </p:nvSpPr>
        <p:spPr>
          <a:xfrm>
            <a:off x="4551363" y="544195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6" name="直接连接符 14348"/>
          <p:cNvSpPr/>
          <p:nvPr/>
        </p:nvSpPr>
        <p:spPr>
          <a:xfrm>
            <a:off x="4551363" y="580390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7" name="直接连接符 14349"/>
          <p:cNvSpPr/>
          <p:nvPr/>
        </p:nvSpPr>
        <p:spPr>
          <a:xfrm>
            <a:off x="1046163" y="3622675"/>
            <a:ext cx="7086600" cy="1588"/>
          </a:xfrm>
          <a:prstGeom prst="line">
            <a:avLst/>
          </a:prstGeom>
          <a:ln w="28575" cap="flat" cmpd="sng">
            <a:solidFill>
              <a:srgbClr val="00008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8" name="直接连接符 14350"/>
          <p:cNvSpPr/>
          <p:nvPr/>
        </p:nvSpPr>
        <p:spPr>
          <a:xfrm>
            <a:off x="135096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9" name="直接连接符 14351"/>
          <p:cNvSpPr/>
          <p:nvPr/>
        </p:nvSpPr>
        <p:spPr>
          <a:xfrm>
            <a:off x="171291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0" name="直接连接符 14352"/>
          <p:cNvSpPr/>
          <p:nvPr/>
        </p:nvSpPr>
        <p:spPr>
          <a:xfrm>
            <a:off x="206533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1" name="直接连接符 14353"/>
          <p:cNvSpPr/>
          <p:nvPr/>
        </p:nvSpPr>
        <p:spPr>
          <a:xfrm>
            <a:off x="242728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2" name="直接连接符 14354"/>
          <p:cNvSpPr/>
          <p:nvPr/>
        </p:nvSpPr>
        <p:spPr>
          <a:xfrm>
            <a:off x="278923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3" name="直接连接符 14355"/>
          <p:cNvSpPr/>
          <p:nvPr/>
        </p:nvSpPr>
        <p:spPr>
          <a:xfrm>
            <a:off x="315118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4" name="直接连接符 14356"/>
          <p:cNvSpPr/>
          <p:nvPr/>
        </p:nvSpPr>
        <p:spPr>
          <a:xfrm>
            <a:off x="351313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5" name="直接连接符 14357"/>
          <p:cNvSpPr/>
          <p:nvPr/>
        </p:nvSpPr>
        <p:spPr>
          <a:xfrm>
            <a:off x="386556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6" name="直接连接符 14358"/>
          <p:cNvSpPr/>
          <p:nvPr/>
        </p:nvSpPr>
        <p:spPr>
          <a:xfrm>
            <a:off x="422751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7" name="直接连接符 14359"/>
          <p:cNvSpPr/>
          <p:nvPr/>
        </p:nvSpPr>
        <p:spPr>
          <a:xfrm>
            <a:off x="495141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8" name="直接连接符 14360"/>
          <p:cNvSpPr/>
          <p:nvPr/>
        </p:nvSpPr>
        <p:spPr>
          <a:xfrm>
            <a:off x="531336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9" name="直接连接符 14361"/>
          <p:cNvSpPr/>
          <p:nvPr/>
        </p:nvSpPr>
        <p:spPr>
          <a:xfrm>
            <a:off x="566578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0" name="直接连接符 14362"/>
          <p:cNvSpPr/>
          <p:nvPr/>
        </p:nvSpPr>
        <p:spPr>
          <a:xfrm>
            <a:off x="602773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1" name="直接连接符 14363"/>
          <p:cNvSpPr/>
          <p:nvPr/>
        </p:nvSpPr>
        <p:spPr>
          <a:xfrm>
            <a:off x="638968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2" name="直接连接符 14364"/>
          <p:cNvSpPr/>
          <p:nvPr/>
        </p:nvSpPr>
        <p:spPr>
          <a:xfrm>
            <a:off x="675163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3" name="直接连接符 14365"/>
          <p:cNvSpPr/>
          <p:nvPr/>
        </p:nvSpPr>
        <p:spPr>
          <a:xfrm>
            <a:off x="711358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4" name="直接连接符 14366"/>
          <p:cNvSpPr/>
          <p:nvPr/>
        </p:nvSpPr>
        <p:spPr>
          <a:xfrm>
            <a:off x="746601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5" name="直接连接符 14367"/>
          <p:cNvSpPr/>
          <p:nvPr/>
        </p:nvSpPr>
        <p:spPr>
          <a:xfrm>
            <a:off x="782796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6" name="文本框 14368"/>
          <p:cNvSpPr txBox="1"/>
          <p:nvPr/>
        </p:nvSpPr>
        <p:spPr>
          <a:xfrm>
            <a:off x="4589463" y="118427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417" name="文本框 14369"/>
          <p:cNvSpPr txBox="1"/>
          <p:nvPr/>
        </p:nvSpPr>
        <p:spPr>
          <a:xfrm>
            <a:off x="4513263" y="347027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</a:rPr>
              <a:t>o</a:t>
            </a:r>
          </a:p>
        </p:txBody>
      </p:sp>
      <p:pic>
        <p:nvPicPr>
          <p:cNvPr id="14371" name="图片 143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69" y="1335088"/>
            <a:ext cx="7105650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19" name="文本框 14371"/>
          <p:cNvSpPr txBox="1"/>
          <p:nvPr/>
        </p:nvSpPr>
        <p:spPr>
          <a:xfrm>
            <a:off x="3979863" y="36068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16420" name="文本框 14372"/>
          <p:cNvSpPr txBox="1"/>
          <p:nvPr/>
        </p:nvSpPr>
        <p:spPr>
          <a:xfrm>
            <a:off x="5199063" y="36068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421" name="文本框 14373"/>
          <p:cNvSpPr txBox="1"/>
          <p:nvPr/>
        </p:nvSpPr>
        <p:spPr>
          <a:xfrm>
            <a:off x="5503863" y="36068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422" name="文本框 14374"/>
          <p:cNvSpPr txBox="1"/>
          <p:nvPr/>
        </p:nvSpPr>
        <p:spPr>
          <a:xfrm>
            <a:off x="58848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423" name="文本框 14375"/>
          <p:cNvSpPr txBox="1"/>
          <p:nvPr/>
        </p:nvSpPr>
        <p:spPr>
          <a:xfrm>
            <a:off x="62658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424" name="文本框 14376"/>
          <p:cNvSpPr txBox="1"/>
          <p:nvPr/>
        </p:nvSpPr>
        <p:spPr>
          <a:xfrm>
            <a:off x="65706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425" name="文本框 14377"/>
          <p:cNvSpPr txBox="1"/>
          <p:nvPr/>
        </p:nvSpPr>
        <p:spPr>
          <a:xfrm>
            <a:off x="69516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6426" name="文本框 14378"/>
          <p:cNvSpPr txBox="1"/>
          <p:nvPr/>
        </p:nvSpPr>
        <p:spPr>
          <a:xfrm>
            <a:off x="73326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6427" name="文本框 14379"/>
          <p:cNvSpPr txBox="1"/>
          <p:nvPr/>
        </p:nvSpPr>
        <p:spPr>
          <a:xfrm>
            <a:off x="76374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6428" name="文本框 14380"/>
          <p:cNvSpPr txBox="1"/>
          <p:nvPr/>
        </p:nvSpPr>
        <p:spPr>
          <a:xfrm>
            <a:off x="3598863" y="36068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16429" name="文本框 14381"/>
          <p:cNvSpPr txBox="1"/>
          <p:nvPr/>
        </p:nvSpPr>
        <p:spPr>
          <a:xfrm>
            <a:off x="32178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16430" name="文本框 14382"/>
          <p:cNvSpPr txBox="1"/>
          <p:nvPr/>
        </p:nvSpPr>
        <p:spPr>
          <a:xfrm>
            <a:off x="28368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16431" name="文本框 14383"/>
          <p:cNvSpPr txBox="1"/>
          <p:nvPr/>
        </p:nvSpPr>
        <p:spPr>
          <a:xfrm>
            <a:off x="25320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16432" name="文本框 14384"/>
          <p:cNvSpPr txBox="1"/>
          <p:nvPr/>
        </p:nvSpPr>
        <p:spPr>
          <a:xfrm>
            <a:off x="21510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6433" name="文本框 14385"/>
          <p:cNvSpPr txBox="1"/>
          <p:nvPr/>
        </p:nvSpPr>
        <p:spPr>
          <a:xfrm>
            <a:off x="17700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-7</a:t>
            </a:r>
          </a:p>
        </p:txBody>
      </p:sp>
      <p:sp>
        <p:nvSpPr>
          <p:cNvPr id="16434" name="文本框 14386"/>
          <p:cNvSpPr txBox="1"/>
          <p:nvPr/>
        </p:nvSpPr>
        <p:spPr>
          <a:xfrm>
            <a:off x="14652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-8</a:t>
            </a:r>
          </a:p>
        </p:txBody>
      </p:sp>
      <p:sp>
        <p:nvSpPr>
          <p:cNvPr id="16435" name="文本框 14387"/>
          <p:cNvSpPr txBox="1"/>
          <p:nvPr/>
        </p:nvSpPr>
        <p:spPr>
          <a:xfrm>
            <a:off x="10842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-9</a:t>
            </a:r>
          </a:p>
        </p:txBody>
      </p:sp>
      <p:sp>
        <p:nvSpPr>
          <p:cNvPr id="16436" name="文本框 14388"/>
          <p:cNvSpPr txBox="1"/>
          <p:nvPr/>
        </p:nvSpPr>
        <p:spPr>
          <a:xfrm>
            <a:off x="48180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437" name="文本框 14389"/>
          <p:cNvSpPr txBox="1"/>
          <p:nvPr/>
        </p:nvSpPr>
        <p:spPr>
          <a:xfrm>
            <a:off x="4284663" y="3089275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438" name="文本框 14390"/>
          <p:cNvSpPr txBox="1"/>
          <p:nvPr/>
        </p:nvSpPr>
        <p:spPr>
          <a:xfrm>
            <a:off x="4284663" y="2708275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439" name="文本框 14391"/>
          <p:cNvSpPr txBox="1"/>
          <p:nvPr/>
        </p:nvSpPr>
        <p:spPr>
          <a:xfrm>
            <a:off x="4284663" y="2387600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440" name="文本框 14392"/>
          <p:cNvSpPr txBox="1"/>
          <p:nvPr/>
        </p:nvSpPr>
        <p:spPr>
          <a:xfrm>
            <a:off x="4284663" y="2022475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441" name="文本框 14393"/>
          <p:cNvSpPr txBox="1"/>
          <p:nvPr/>
        </p:nvSpPr>
        <p:spPr>
          <a:xfrm>
            <a:off x="4284663" y="1641475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442" name="文本框 14394"/>
          <p:cNvSpPr txBox="1"/>
          <p:nvPr/>
        </p:nvSpPr>
        <p:spPr>
          <a:xfrm>
            <a:off x="4102224" y="377507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16443" name="文本框 14395"/>
          <p:cNvSpPr txBox="1"/>
          <p:nvPr/>
        </p:nvSpPr>
        <p:spPr>
          <a:xfrm>
            <a:off x="4067944" y="41402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16444" name="文本框 14396"/>
          <p:cNvSpPr txBox="1"/>
          <p:nvPr/>
        </p:nvSpPr>
        <p:spPr>
          <a:xfrm>
            <a:off x="4067944" y="45212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16445" name="文本框 14397"/>
          <p:cNvSpPr txBox="1"/>
          <p:nvPr/>
        </p:nvSpPr>
        <p:spPr>
          <a:xfrm>
            <a:off x="4067944" y="49022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16446" name="文本框 14398"/>
          <p:cNvSpPr txBox="1"/>
          <p:nvPr/>
        </p:nvSpPr>
        <p:spPr>
          <a:xfrm>
            <a:off x="4067944" y="52832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16464" name="文本框 14419"/>
          <p:cNvSpPr txBox="1"/>
          <p:nvPr/>
        </p:nvSpPr>
        <p:spPr>
          <a:xfrm>
            <a:off x="7956550" y="3573463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41808E24-2089-4A8D-926B-16956E39E84F}"/>
              </a:ext>
            </a:extLst>
          </p:cNvPr>
          <p:cNvSpPr txBox="1"/>
          <p:nvPr/>
        </p:nvSpPr>
        <p:spPr>
          <a:xfrm>
            <a:off x="1011238" y="812061"/>
            <a:ext cx="7086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noProof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想一想：各象限的点的坐标有何特征？</a:t>
            </a:r>
            <a:endParaRPr lang="en-US" altLang="x-none" sz="3200" b="1" noProof="1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E0A8CB2-CA11-4C2C-9775-450072A47D99}"/>
              </a:ext>
            </a:extLst>
          </p:cNvPr>
          <p:cNvGrpSpPr/>
          <p:nvPr/>
        </p:nvGrpSpPr>
        <p:grpSpPr>
          <a:xfrm>
            <a:off x="1445893" y="1486530"/>
            <a:ext cx="6244760" cy="4280293"/>
            <a:chOff x="1445893" y="1486530"/>
            <a:chExt cx="6244760" cy="4280293"/>
          </a:xfrm>
        </p:grpSpPr>
        <p:sp>
          <p:nvSpPr>
            <p:cNvPr id="16457" name="椭圆 14409"/>
            <p:cNvSpPr/>
            <p:nvPr/>
          </p:nvSpPr>
          <p:spPr>
            <a:xfrm>
              <a:off x="1968500" y="5381625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6458" name="文本框 14410"/>
            <p:cNvSpPr txBox="1"/>
            <p:nvPr/>
          </p:nvSpPr>
          <p:spPr>
            <a:xfrm>
              <a:off x="2972167" y="2089141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6459" name="文本框 14411"/>
            <p:cNvSpPr txBox="1"/>
            <p:nvPr/>
          </p:nvSpPr>
          <p:spPr>
            <a:xfrm>
              <a:off x="1709738" y="5006975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6460" name="椭圆 14412"/>
            <p:cNvSpPr/>
            <p:nvPr/>
          </p:nvSpPr>
          <p:spPr>
            <a:xfrm>
              <a:off x="3419475" y="2492375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6461" name="文本框 14413"/>
            <p:cNvSpPr txBox="1"/>
            <p:nvPr/>
          </p:nvSpPr>
          <p:spPr>
            <a:xfrm>
              <a:off x="6389688" y="4432300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6462" name="椭圆 14417"/>
            <p:cNvSpPr/>
            <p:nvPr/>
          </p:nvSpPr>
          <p:spPr>
            <a:xfrm>
              <a:off x="6299200" y="464661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422" name="文本框 14421"/>
            <p:cNvSpPr txBox="1"/>
            <p:nvPr/>
          </p:nvSpPr>
          <p:spPr>
            <a:xfrm>
              <a:off x="6670962" y="1486530"/>
              <a:ext cx="9906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(5,5)</a:t>
              </a:r>
            </a:p>
          </p:txBody>
        </p:sp>
        <p:sp>
          <p:nvSpPr>
            <p:cNvPr id="93" name="文本框 14410">
              <a:extLst>
                <a:ext uri="{FF2B5EF4-FFF2-40B4-BE49-F238E27FC236}">
                  <a16:creationId xmlns:a16="http://schemas.microsoft.com/office/drawing/2014/main" id="{70076361-DF1B-499F-B157-712A7E69AE5A}"/>
                </a:ext>
              </a:extLst>
            </p:cNvPr>
            <p:cNvSpPr txBox="1"/>
            <p:nvPr/>
          </p:nvSpPr>
          <p:spPr>
            <a:xfrm>
              <a:off x="5586413" y="2459734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5" name="椭圆 14412">
              <a:extLst>
                <a:ext uri="{FF2B5EF4-FFF2-40B4-BE49-F238E27FC236}">
                  <a16:creationId xmlns:a16="http://schemas.microsoft.com/office/drawing/2014/main" id="{855C958E-C4ED-407E-9A1B-7631C588B135}"/>
                </a:ext>
              </a:extLst>
            </p:cNvPr>
            <p:cNvSpPr/>
            <p:nvPr/>
          </p:nvSpPr>
          <p:spPr>
            <a:xfrm>
              <a:off x="5550898" y="2849465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6" name="文本框 14410">
              <a:extLst>
                <a:ext uri="{FF2B5EF4-FFF2-40B4-BE49-F238E27FC236}">
                  <a16:creationId xmlns:a16="http://schemas.microsoft.com/office/drawing/2014/main" id="{14425863-A7B7-480D-9F4C-061252153832}"/>
                </a:ext>
              </a:extLst>
            </p:cNvPr>
            <p:cNvSpPr txBox="1"/>
            <p:nvPr/>
          </p:nvSpPr>
          <p:spPr>
            <a:xfrm>
              <a:off x="6416054" y="1539080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7" name="椭圆 14412">
              <a:extLst>
                <a:ext uri="{FF2B5EF4-FFF2-40B4-BE49-F238E27FC236}">
                  <a16:creationId xmlns:a16="http://schemas.microsoft.com/office/drawing/2014/main" id="{01663071-6455-4BE2-A649-2E133D0C2425}"/>
                </a:ext>
              </a:extLst>
            </p:cNvPr>
            <p:cNvSpPr/>
            <p:nvPr/>
          </p:nvSpPr>
          <p:spPr>
            <a:xfrm>
              <a:off x="6303136" y="1767680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8" name="文本框 14410">
              <a:extLst>
                <a:ext uri="{FF2B5EF4-FFF2-40B4-BE49-F238E27FC236}">
                  <a16:creationId xmlns:a16="http://schemas.microsoft.com/office/drawing/2014/main" id="{2154AD8C-FD59-4410-A43F-853E66622827}"/>
                </a:ext>
              </a:extLst>
            </p:cNvPr>
            <p:cNvSpPr txBox="1"/>
            <p:nvPr/>
          </p:nvSpPr>
          <p:spPr>
            <a:xfrm>
              <a:off x="2315189" y="2901157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99" name="椭圆 14412">
              <a:extLst>
                <a:ext uri="{FF2B5EF4-FFF2-40B4-BE49-F238E27FC236}">
                  <a16:creationId xmlns:a16="http://schemas.microsoft.com/office/drawing/2014/main" id="{C328A7D0-B6FB-47DF-A307-702C7D05269B}"/>
                </a:ext>
              </a:extLst>
            </p:cNvPr>
            <p:cNvSpPr/>
            <p:nvPr/>
          </p:nvSpPr>
          <p:spPr>
            <a:xfrm>
              <a:off x="2693661" y="3208338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0" name="椭圆 14412">
              <a:extLst>
                <a:ext uri="{FF2B5EF4-FFF2-40B4-BE49-F238E27FC236}">
                  <a16:creationId xmlns:a16="http://schemas.microsoft.com/office/drawing/2014/main" id="{056B1971-EA03-44EA-A27C-EF00B05A0475}"/>
                </a:ext>
              </a:extLst>
            </p:cNvPr>
            <p:cNvSpPr/>
            <p:nvPr/>
          </p:nvSpPr>
          <p:spPr>
            <a:xfrm>
              <a:off x="3052933" y="4628872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1" name="文本框 14410">
              <a:extLst>
                <a:ext uri="{FF2B5EF4-FFF2-40B4-BE49-F238E27FC236}">
                  <a16:creationId xmlns:a16="http://schemas.microsoft.com/office/drawing/2014/main" id="{E9F7ACC5-2FFB-4E84-8D01-C4F510BDD68D}"/>
                </a:ext>
              </a:extLst>
            </p:cNvPr>
            <p:cNvSpPr txBox="1"/>
            <p:nvPr/>
          </p:nvSpPr>
          <p:spPr>
            <a:xfrm>
              <a:off x="3037367" y="4242913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02" name="文本框 14410">
              <a:extLst>
                <a:ext uri="{FF2B5EF4-FFF2-40B4-BE49-F238E27FC236}">
                  <a16:creationId xmlns:a16="http://schemas.microsoft.com/office/drawing/2014/main" id="{A4E0430E-F046-4812-BABA-B2794993B935}"/>
                </a:ext>
              </a:extLst>
            </p:cNvPr>
            <p:cNvSpPr txBox="1"/>
            <p:nvPr/>
          </p:nvSpPr>
          <p:spPr>
            <a:xfrm>
              <a:off x="5703196" y="5299075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3" name="椭圆 14412">
              <a:extLst>
                <a:ext uri="{FF2B5EF4-FFF2-40B4-BE49-F238E27FC236}">
                  <a16:creationId xmlns:a16="http://schemas.microsoft.com/office/drawing/2014/main" id="{438715BB-ED01-4DBC-88A8-6BC343BECA75}"/>
                </a:ext>
              </a:extLst>
            </p:cNvPr>
            <p:cNvSpPr/>
            <p:nvPr/>
          </p:nvSpPr>
          <p:spPr>
            <a:xfrm>
              <a:off x="5558390" y="5369718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E20973B6-F323-4C3B-AD34-08B0B31DB353}"/>
                </a:ext>
              </a:extLst>
            </p:cNvPr>
            <p:cNvSpPr txBox="1"/>
            <p:nvPr/>
          </p:nvSpPr>
          <p:spPr>
            <a:xfrm>
              <a:off x="3328080" y="4195761"/>
              <a:ext cx="9906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(-4,-3)</a:t>
              </a: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E4C86B3F-80E1-45B2-AE28-EDA51591EE69}"/>
                </a:ext>
              </a:extLst>
            </p:cNvPr>
            <p:cNvSpPr txBox="1"/>
            <p:nvPr/>
          </p:nvSpPr>
          <p:spPr>
            <a:xfrm>
              <a:off x="2082503" y="4923631"/>
              <a:ext cx="9906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(-7,-5)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2A61FECD-57F2-49FD-AE0F-3DF7DE4059DD}"/>
                </a:ext>
              </a:extLst>
            </p:cNvPr>
            <p:cNvSpPr txBox="1"/>
            <p:nvPr/>
          </p:nvSpPr>
          <p:spPr>
            <a:xfrm>
              <a:off x="1445893" y="2807697"/>
              <a:ext cx="9906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(-5,1)</a:t>
              </a: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32D7F1EF-2E58-4323-968B-9D02B482B20B}"/>
                </a:ext>
              </a:extLst>
            </p:cNvPr>
            <p:cNvSpPr txBox="1"/>
            <p:nvPr/>
          </p:nvSpPr>
          <p:spPr>
            <a:xfrm>
              <a:off x="3297171" y="2032794"/>
              <a:ext cx="9906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(-3,3)</a:t>
              </a: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1F0F897D-332F-4780-BA68-6C2CB4CE044E}"/>
                </a:ext>
              </a:extLst>
            </p:cNvPr>
            <p:cNvSpPr txBox="1"/>
            <p:nvPr/>
          </p:nvSpPr>
          <p:spPr>
            <a:xfrm>
              <a:off x="5773739" y="2413132"/>
              <a:ext cx="9906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(3,2)</a:t>
              </a: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49B52803-9459-474D-9DF3-0B341F35CBD2}"/>
                </a:ext>
              </a:extLst>
            </p:cNvPr>
            <p:cNvSpPr txBox="1"/>
            <p:nvPr/>
          </p:nvSpPr>
          <p:spPr>
            <a:xfrm>
              <a:off x="6700053" y="4367213"/>
              <a:ext cx="9906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(5,-3)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70B108B-4819-488F-BECC-02C19AD3A94A}"/>
                </a:ext>
              </a:extLst>
            </p:cNvPr>
            <p:cNvSpPr txBox="1"/>
            <p:nvPr/>
          </p:nvSpPr>
          <p:spPr>
            <a:xfrm>
              <a:off x="6022156" y="5247710"/>
              <a:ext cx="9906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(3,-5)</a:t>
              </a:r>
            </a:p>
          </p:txBody>
        </p:sp>
      </p:grpSp>
      <p:sp>
        <p:nvSpPr>
          <p:cNvPr id="107" name="矩形 9227" descr="water">
            <a:extLst>
              <a:ext uri="{FF2B5EF4-FFF2-40B4-BE49-F238E27FC236}">
                <a16:creationId xmlns:a16="http://schemas.microsoft.com/office/drawing/2014/main" id="{CF60576A-9B73-4C9E-804F-612C15BC2E09}"/>
              </a:ext>
            </a:extLst>
          </p:cNvPr>
          <p:cNvSpPr/>
          <p:nvPr/>
        </p:nvSpPr>
        <p:spPr>
          <a:xfrm>
            <a:off x="545306" y="320561"/>
            <a:ext cx="1828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fontAlgn="base"/>
            <a:r>
              <a:rPr lang="zh-CN" altLang="zh-CN" sz="3600" strike="noStrike" noProof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4"/>
                </a:blip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拓展提升</a:t>
            </a:r>
            <a:endParaRPr lang="zh-CN" altLang="zh-CN" sz="3600" strike="noStrike" noProof="1"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4"/>
              </a:blipFill>
              <a:effectLst>
                <a:outerShdw dist="107763" dir="13499999" sx="125000" sy="125000" rotWithShape="0">
                  <a:srgbClr val="C7DFD3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1439399C-3D29-4628-B77B-D729999183A0}"/>
              </a:ext>
            </a:extLst>
          </p:cNvPr>
          <p:cNvSpPr txBox="1"/>
          <p:nvPr/>
        </p:nvSpPr>
        <p:spPr>
          <a:xfrm>
            <a:off x="1124360" y="5968561"/>
            <a:ext cx="753980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noProof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想一想：坐标轴上的点的坐标有何特征？</a:t>
            </a:r>
            <a:endParaRPr lang="en-US" altLang="x-none" sz="3200" b="1" noProof="1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0BFDB83-F23D-4D3C-BD00-61489033C227}"/>
              </a:ext>
            </a:extLst>
          </p:cNvPr>
          <p:cNvGrpSpPr/>
          <p:nvPr/>
        </p:nvGrpSpPr>
        <p:grpSpPr>
          <a:xfrm>
            <a:off x="3085251" y="1816362"/>
            <a:ext cx="5305656" cy="2953979"/>
            <a:chOff x="3085251" y="1816362"/>
            <a:chExt cx="5305656" cy="295397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93DBF75-7E41-45A8-BA49-C2128FCA1DD5}"/>
                </a:ext>
              </a:extLst>
            </p:cNvPr>
            <p:cNvGrpSpPr/>
            <p:nvPr/>
          </p:nvGrpSpPr>
          <p:grpSpPr>
            <a:xfrm>
              <a:off x="3085251" y="1816362"/>
              <a:ext cx="5305656" cy="2953979"/>
              <a:chOff x="3085251" y="1816362"/>
              <a:chExt cx="5305656" cy="2953979"/>
            </a:xfrm>
          </p:grpSpPr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8B411021-E383-4D34-AE55-4BCF93B9C9BC}"/>
                  </a:ext>
                </a:extLst>
              </p:cNvPr>
              <p:cNvGrpSpPr/>
              <p:nvPr/>
            </p:nvGrpSpPr>
            <p:grpSpPr>
              <a:xfrm>
                <a:off x="3085251" y="2846291"/>
                <a:ext cx="5305656" cy="1924050"/>
                <a:chOff x="3092055" y="2860675"/>
                <a:chExt cx="5305656" cy="1924050"/>
              </a:xfrm>
            </p:grpSpPr>
            <p:grpSp>
              <p:nvGrpSpPr>
                <p:cNvPr id="110" name="组合 109">
                  <a:extLst>
                    <a:ext uri="{FF2B5EF4-FFF2-40B4-BE49-F238E27FC236}">
                      <a16:creationId xmlns:a16="http://schemas.microsoft.com/office/drawing/2014/main" id="{B7348CC3-DCF2-4615-B0E1-0F8F4687EA81}"/>
                    </a:ext>
                  </a:extLst>
                </p:cNvPr>
                <p:cNvGrpSpPr/>
                <p:nvPr/>
              </p:nvGrpSpPr>
              <p:grpSpPr>
                <a:xfrm>
                  <a:off x="7020565" y="3152881"/>
                  <a:ext cx="531371" cy="542025"/>
                  <a:chOff x="7020565" y="3152881"/>
                  <a:chExt cx="531371" cy="542025"/>
                </a:xfrm>
              </p:grpSpPr>
              <p:sp>
                <p:nvSpPr>
                  <p:cNvPr id="115" name="文本框 14410">
                    <a:extLst>
                      <a:ext uri="{FF2B5EF4-FFF2-40B4-BE49-F238E27FC236}">
                        <a16:creationId xmlns:a16="http://schemas.microsoft.com/office/drawing/2014/main" id="{D5BDD595-16DA-437A-89FC-D250EE361A8C}"/>
                      </a:ext>
                    </a:extLst>
                  </p:cNvPr>
                  <p:cNvSpPr txBox="1"/>
                  <p:nvPr/>
                </p:nvSpPr>
                <p:spPr>
                  <a:xfrm>
                    <a:off x="7094736" y="3152881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</a:rPr>
                      <a:t>M</a:t>
                    </a:r>
                  </a:p>
                </p:txBody>
              </p:sp>
              <p:sp>
                <p:nvSpPr>
                  <p:cNvPr id="116" name="椭圆 14412">
                    <a:extLst>
                      <a:ext uri="{FF2B5EF4-FFF2-40B4-BE49-F238E27FC236}">
                        <a16:creationId xmlns:a16="http://schemas.microsoft.com/office/drawing/2014/main" id="{25AEC930-C611-421C-BDA3-27938B6814F4}"/>
                      </a:ext>
                    </a:extLst>
                  </p:cNvPr>
                  <p:cNvSpPr/>
                  <p:nvPr/>
                </p:nvSpPr>
                <p:spPr>
                  <a:xfrm>
                    <a:off x="7020565" y="3550443"/>
                    <a:ext cx="144463" cy="14446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BBA27C96-3BB2-4AE2-8727-B1163DD78D1E}"/>
                    </a:ext>
                  </a:extLst>
                </p:cNvPr>
                <p:cNvSpPr txBox="1"/>
                <p:nvPr/>
              </p:nvSpPr>
              <p:spPr>
                <a:xfrm>
                  <a:off x="7407111" y="3085131"/>
                  <a:ext cx="990600" cy="5191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(7,0)</a:t>
                  </a:r>
                </a:p>
              </p:txBody>
            </p:sp>
            <p:grpSp>
              <p:nvGrpSpPr>
                <p:cNvPr id="129" name="组合 128">
                  <a:extLst>
                    <a:ext uri="{FF2B5EF4-FFF2-40B4-BE49-F238E27FC236}">
                      <a16:creationId xmlns:a16="http://schemas.microsoft.com/office/drawing/2014/main" id="{0707F7D1-AF12-4A8A-A809-A55D3BA7D459}"/>
                    </a:ext>
                  </a:extLst>
                </p:cNvPr>
                <p:cNvGrpSpPr/>
                <p:nvPr/>
              </p:nvGrpSpPr>
              <p:grpSpPr>
                <a:xfrm>
                  <a:off x="4517698" y="2901157"/>
                  <a:ext cx="542580" cy="457200"/>
                  <a:chOff x="4527009" y="2947509"/>
                  <a:chExt cx="542580" cy="457200"/>
                </a:xfrm>
              </p:grpSpPr>
              <p:sp>
                <p:nvSpPr>
                  <p:cNvPr id="130" name="文本框 14410">
                    <a:extLst>
                      <a:ext uri="{FF2B5EF4-FFF2-40B4-BE49-F238E27FC236}">
                        <a16:creationId xmlns:a16="http://schemas.microsoft.com/office/drawing/2014/main" id="{71B531F1-760E-4406-BC59-E519D603C840}"/>
                      </a:ext>
                    </a:extLst>
                  </p:cNvPr>
                  <p:cNvSpPr txBox="1"/>
                  <p:nvPr/>
                </p:nvSpPr>
                <p:spPr>
                  <a:xfrm>
                    <a:off x="4612389" y="2947509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</a:rPr>
                      <a:t>N</a:t>
                    </a:r>
                  </a:p>
                </p:txBody>
              </p:sp>
              <p:sp>
                <p:nvSpPr>
                  <p:cNvPr id="131" name="椭圆 14412">
                    <a:extLst>
                      <a:ext uri="{FF2B5EF4-FFF2-40B4-BE49-F238E27FC236}">
                        <a16:creationId xmlns:a16="http://schemas.microsoft.com/office/drawing/2014/main" id="{FDAD53B8-A3F0-4B0F-AE72-C6F9791A3914}"/>
                      </a:ext>
                    </a:extLst>
                  </p:cNvPr>
                  <p:cNvSpPr/>
                  <p:nvPr/>
                </p:nvSpPr>
                <p:spPr>
                  <a:xfrm>
                    <a:off x="4527009" y="3246576"/>
                    <a:ext cx="144463" cy="14446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9B0DEBD1-6237-413D-9282-A71786A55486}"/>
                    </a:ext>
                  </a:extLst>
                </p:cNvPr>
                <p:cNvSpPr txBox="1"/>
                <p:nvPr/>
              </p:nvSpPr>
              <p:spPr>
                <a:xfrm>
                  <a:off x="4799928" y="2860675"/>
                  <a:ext cx="990600" cy="5191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(0,1)</a:t>
                  </a:r>
                </a:p>
              </p:txBody>
            </p:sp>
            <p:grpSp>
              <p:nvGrpSpPr>
                <p:cNvPr id="133" name="组合 132">
                  <a:extLst>
                    <a:ext uri="{FF2B5EF4-FFF2-40B4-BE49-F238E27FC236}">
                      <a16:creationId xmlns:a16="http://schemas.microsoft.com/office/drawing/2014/main" id="{9007BE1D-AD50-4DE9-AD37-B3A748712EF2}"/>
                    </a:ext>
                  </a:extLst>
                </p:cNvPr>
                <p:cNvGrpSpPr/>
                <p:nvPr/>
              </p:nvGrpSpPr>
              <p:grpSpPr>
                <a:xfrm>
                  <a:off x="4554538" y="4292639"/>
                  <a:ext cx="614770" cy="492086"/>
                  <a:chOff x="4527009" y="2898953"/>
                  <a:chExt cx="614770" cy="492086"/>
                </a:xfrm>
              </p:grpSpPr>
              <p:sp>
                <p:nvSpPr>
                  <p:cNvPr id="134" name="文本框 14410">
                    <a:extLst>
                      <a:ext uri="{FF2B5EF4-FFF2-40B4-BE49-F238E27FC236}">
                        <a16:creationId xmlns:a16="http://schemas.microsoft.com/office/drawing/2014/main" id="{E362891C-D38D-4909-A5C5-DAB740EE888C}"/>
                      </a:ext>
                    </a:extLst>
                  </p:cNvPr>
                  <p:cNvSpPr txBox="1"/>
                  <p:nvPr/>
                </p:nvSpPr>
                <p:spPr>
                  <a:xfrm>
                    <a:off x="4684579" y="2898953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</a:rPr>
                      <a:t>R</a:t>
                    </a:r>
                  </a:p>
                </p:txBody>
              </p:sp>
              <p:sp>
                <p:nvSpPr>
                  <p:cNvPr id="135" name="椭圆 14412">
                    <a:extLst>
                      <a:ext uri="{FF2B5EF4-FFF2-40B4-BE49-F238E27FC236}">
                        <a16:creationId xmlns:a16="http://schemas.microsoft.com/office/drawing/2014/main" id="{7F926709-EA24-4C10-9BC8-F2511943C686}"/>
                      </a:ext>
                    </a:extLst>
                  </p:cNvPr>
                  <p:cNvSpPr/>
                  <p:nvPr/>
                </p:nvSpPr>
                <p:spPr>
                  <a:xfrm>
                    <a:off x="4527009" y="3246576"/>
                    <a:ext cx="144463" cy="14446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FE4273B7-D8C1-4663-AF4E-6841AFA782D4}"/>
                    </a:ext>
                  </a:extLst>
                </p:cNvPr>
                <p:cNvSpPr txBox="1"/>
                <p:nvPr/>
              </p:nvSpPr>
              <p:spPr>
                <a:xfrm>
                  <a:off x="5002323" y="4230726"/>
                  <a:ext cx="990600" cy="5191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(0,-3)</a:t>
                  </a:r>
                </a:p>
              </p:txBody>
            </p:sp>
            <p:grpSp>
              <p:nvGrpSpPr>
                <p:cNvPr id="137" name="组合 136">
                  <a:extLst>
                    <a:ext uri="{FF2B5EF4-FFF2-40B4-BE49-F238E27FC236}">
                      <a16:creationId xmlns:a16="http://schemas.microsoft.com/office/drawing/2014/main" id="{540400A7-7125-4B38-9530-8275068A7F6E}"/>
                    </a:ext>
                  </a:extLst>
                </p:cNvPr>
                <p:cNvGrpSpPr/>
                <p:nvPr/>
              </p:nvGrpSpPr>
              <p:grpSpPr>
                <a:xfrm>
                  <a:off x="3092055" y="3064796"/>
                  <a:ext cx="506174" cy="629338"/>
                  <a:chOff x="4527009" y="2761701"/>
                  <a:chExt cx="506174" cy="629338"/>
                </a:xfrm>
              </p:grpSpPr>
              <p:sp>
                <p:nvSpPr>
                  <p:cNvPr id="138" name="文本框 14410">
                    <a:extLst>
                      <a:ext uri="{FF2B5EF4-FFF2-40B4-BE49-F238E27FC236}">
                        <a16:creationId xmlns:a16="http://schemas.microsoft.com/office/drawing/2014/main" id="{53367A44-7468-4FDB-AC12-2D8B8C87C3F8}"/>
                      </a:ext>
                    </a:extLst>
                  </p:cNvPr>
                  <p:cNvSpPr txBox="1"/>
                  <p:nvPr/>
                </p:nvSpPr>
                <p:spPr>
                  <a:xfrm>
                    <a:off x="4575983" y="2761701"/>
                    <a:ext cx="457200" cy="4572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</a:rPr>
                      <a:t>Q</a:t>
                    </a:r>
                  </a:p>
                </p:txBody>
              </p:sp>
              <p:sp>
                <p:nvSpPr>
                  <p:cNvPr id="139" name="椭圆 14412">
                    <a:extLst>
                      <a:ext uri="{FF2B5EF4-FFF2-40B4-BE49-F238E27FC236}">
                        <a16:creationId xmlns:a16="http://schemas.microsoft.com/office/drawing/2014/main" id="{EFB234C6-3BC2-48FE-A31B-B2CB0B650631}"/>
                      </a:ext>
                    </a:extLst>
                  </p:cNvPr>
                  <p:cNvSpPr/>
                  <p:nvPr/>
                </p:nvSpPr>
                <p:spPr>
                  <a:xfrm>
                    <a:off x="4527009" y="3246576"/>
                    <a:ext cx="144463" cy="14446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71890C34-75D6-4997-8528-0503624D0D99}"/>
                    </a:ext>
                  </a:extLst>
                </p:cNvPr>
                <p:cNvSpPr txBox="1"/>
                <p:nvPr/>
              </p:nvSpPr>
              <p:spPr>
                <a:xfrm>
                  <a:off x="3427733" y="3035300"/>
                  <a:ext cx="990600" cy="5191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(-4,0)</a:t>
                  </a:r>
                </a:p>
              </p:txBody>
            </p:sp>
          </p:grp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D40C0064-E6D3-4BDD-B2B0-6532B5E74384}"/>
                  </a:ext>
                </a:extLst>
              </p:cNvPr>
              <p:cNvSpPr txBox="1"/>
              <p:nvPr/>
            </p:nvSpPr>
            <p:spPr>
              <a:xfrm>
                <a:off x="4813234" y="1816362"/>
                <a:ext cx="990600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(0,4)</a:t>
                </a:r>
              </a:p>
            </p:txBody>
          </p:sp>
          <p:sp>
            <p:nvSpPr>
              <p:cNvPr id="112" name="文本框 14410">
                <a:extLst>
                  <a:ext uri="{FF2B5EF4-FFF2-40B4-BE49-F238E27FC236}">
                    <a16:creationId xmlns:a16="http://schemas.microsoft.com/office/drawing/2014/main" id="{34898083-7A08-46A0-8503-B6405B4F6DEB}"/>
                  </a:ext>
                </a:extLst>
              </p:cNvPr>
              <p:cNvSpPr txBox="1"/>
              <p:nvPr/>
            </p:nvSpPr>
            <p:spPr>
              <a:xfrm>
                <a:off x="4606893" y="1879633"/>
                <a:ext cx="457200" cy="457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9900CC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椭圆 14412">
              <a:extLst>
                <a:ext uri="{FF2B5EF4-FFF2-40B4-BE49-F238E27FC236}">
                  <a16:creationId xmlns:a16="http://schemas.microsoft.com/office/drawing/2014/main" id="{2A562CFE-C4F7-4B7A-B8F6-8496EE1AC39C}"/>
                </a:ext>
              </a:extLst>
            </p:cNvPr>
            <p:cNvSpPr/>
            <p:nvPr/>
          </p:nvSpPr>
          <p:spPr>
            <a:xfrm>
              <a:off x="4540543" y="2058290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375750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227" descr="water">
            <a:extLst>
              <a:ext uri="{FF2B5EF4-FFF2-40B4-BE49-F238E27FC236}">
                <a16:creationId xmlns:a16="http://schemas.microsoft.com/office/drawing/2014/main" id="{B57124FB-E181-4327-B63C-2ADC14060725}"/>
              </a:ext>
            </a:extLst>
          </p:cNvPr>
          <p:cNvSpPr/>
          <p:nvPr/>
        </p:nvSpPr>
        <p:spPr>
          <a:xfrm>
            <a:off x="436563" y="258763"/>
            <a:ext cx="1828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fontAlgn="base"/>
            <a:r>
              <a:rPr lang="zh-CN" altLang="zh-CN" sz="3600" strike="noStrike" noProof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新知展示</a:t>
            </a:r>
            <a:endParaRPr lang="zh-CN" altLang="zh-CN" sz="3600" strike="noStrike" noProof="1"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107763" dir="13499999" sx="125000" sy="125000" rotWithShape="0">
                  <a:srgbClr val="C7DFD3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C91DA6-00B7-4FE2-818B-9A97C45618FA}"/>
              </a:ext>
            </a:extLst>
          </p:cNvPr>
          <p:cNvSpPr txBox="1"/>
          <p:nvPr/>
        </p:nvSpPr>
        <p:spPr>
          <a:xfrm>
            <a:off x="576262" y="803572"/>
            <a:ext cx="62690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例</a:t>
            </a:r>
            <a:r>
              <a:rPr lang="en-US" altLang="zh-CN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：根据以上总结规律，完成下列填空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.</a:t>
            </a:r>
            <a:endParaRPr lang="en-US" altLang="x-none" sz="2400" i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9AAF99B-04BD-4C8D-9DF3-706EB8F69C45}"/>
              </a:ext>
            </a:extLst>
          </p:cNvPr>
          <p:cNvSpPr txBox="1"/>
          <p:nvPr/>
        </p:nvSpPr>
        <p:spPr>
          <a:xfrm>
            <a:off x="426217" y="1554888"/>
            <a:ext cx="774086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</a:rPr>
              <a:t>P</a:t>
            </a:r>
            <a:r>
              <a:rPr lang="zh-CN" altLang="en-US" sz="2800" b="1" dirty="0"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Times New Roman" panose="02020603050405020304" pitchFamily="18" charset="0"/>
              </a:rPr>
              <a:t>）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点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在第一象限，则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x_____0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y_____0</a:t>
            </a:r>
          </a:p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点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在第二象限，则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x_____0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y_____0</a:t>
            </a:r>
          </a:p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点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在第三象限，则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x_____0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y_____0</a:t>
            </a:r>
          </a:p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点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在第四象限，则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x_____0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y_____0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D023DD-B7E2-43F5-BD87-4B467F91988F}"/>
              </a:ext>
            </a:extLst>
          </p:cNvPr>
          <p:cNvSpPr/>
          <p:nvPr/>
        </p:nvSpPr>
        <p:spPr>
          <a:xfrm>
            <a:off x="410853" y="4341763"/>
            <a:ext cx="7598991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、在</a:t>
            </a:r>
            <a:r>
              <a:rPr lang="en-US" altLang="zh-CN" sz="2800" b="1" dirty="0">
                <a:latin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 panose="02020603050405020304" pitchFamily="18" charset="0"/>
              </a:rPr>
              <a:t>轴上的点，</a:t>
            </a:r>
            <a:r>
              <a:rPr lang="en-US" altLang="zh-CN" sz="2800" b="1" dirty="0">
                <a:latin typeface="Times New Roman" panose="02020603050405020304" pitchFamily="18" charset="0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</a:rPr>
              <a:t>坐标为</a:t>
            </a:r>
            <a:r>
              <a:rPr lang="en-US" altLang="zh-CN" sz="2800" b="1" dirty="0">
                <a:latin typeface="Times New Roman" panose="02020603050405020304" pitchFamily="18" charset="0"/>
              </a:rPr>
              <a:t>0</a:t>
            </a:r>
          </a:p>
          <a:p>
            <a:pPr algn="l"/>
            <a:r>
              <a:rPr lang="zh-CN" altLang="en-US" sz="2800" b="1" dirty="0">
                <a:latin typeface="Times New Roman" panose="02020603050405020304" pitchFamily="18" charset="0"/>
              </a:rPr>
              <a:t>      在</a:t>
            </a:r>
            <a:r>
              <a:rPr lang="en-US" altLang="zh-CN" sz="2800" b="1" dirty="0">
                <a:latin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Times New Roman" panose="02020603050405020304" pitchFamily="18" charset="0"/>
              </a:rPr>
              <a:t>轴上的点，</a:t>
            </a:r>
            <a:r>
              <a:rPr lang="en-US" altLang="zh-CN" sz="2800" b="1" dirty="0">
                <a:latin typeface="Times New Roman" panose="02020603050405020304" pitchFamily="18" charset="0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</a:rPr>
              <a:t>坐标为</a:t>
            </a:r>
            <a:r>
              <a:rPr lang="en-US" altLang="zh-CN" sz="2800" b="1" dirty="0">
                <a:latin typeface="Times New Roman" panose="02020603050405020304" pitchFamily="18" charset="0"/>
              </a:rPr>
              <a:t>0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4D8DA4-0915-4269-B4CD-BD832DA32B91}"/>
              </a:ext>
            </a:extLst>
          </p:cNvPr>
          <p:cNvSpPr txBox="1"/>
          <p:nvPr/>
        </p:nvSpPr>
        <p:spPr>
          <a:xfrm>
            <a:off x="2987824" y="42955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纵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902304-7087-453C-B3A4-D0EEDC2137A0}"/>
              </a:ext>
            </a:extLst>
          </p:cNvPr>
          <p:cNvSpPr txBox="1"/>
          <p:nvPr/>
        </p:nvSpPr>
        <p:spPr>
          <a:xfrm>
            <a:off x="2987824" y="477265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横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AFD3C7-7D0A-487B-85BC-88D0AD93A8DF}"/>
              </a:ext>
            </a:extLst>
          </p:cNvPr>
          <p:cNvSpPr txBox="1"/>
          <p:nvPr/>
        </p:nvSpPr>
        <p:spPr>
          <a:xfrm>
            <a:off x="3799495" y="194022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＞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284402-9431-4BE3-913E-83780AD1B543}"/>
              </a:ext>
            </a:extLst>
          </p:cNvPr>
          <p:cNvSpPr txBox="1"/>
          <p:nvPr/>
        </p:nvSpPr>
        <p:spPr>
          <a:xfrm>
            <a:off x="5479771" y="241684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＞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6E753C5-CA22-4789-9C2A-C573414EFC51}"/>
              </a:ext>
            </a:extLst>
          </p:cNvPr>
          <p:cNvSpPr txBox="1"/>
          <p:nvPr/>
        </p:nvSpPr>
        <p:spPr>
          <a:xfrm>
            <a:off x="3783629" y="239388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＜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FF03BE-156C-42FB-93B4-9D3D09F71DAF}"/>
              </a:ext>
            </a:extLst>
          </p:cNvPr>
          <p:cNvSpPr txBox="1"/>
          <p:nvPr/>
        </p:nvSpPr>
        <p:spPr>
          <a:xfrm>
            <a:off x="5495637" y="191528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＞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BC1E8CE-32F7-4DDD-8BE2-E44AE0B0E3E4}"/>
              </a:ext>
            </a:extLst>
          </p:cNvPr>
          <p:cNvSpPr txBox="1"/>
          <p:nvPr/>
        </p:nvSpPr>
        <p:spPr>
          <a:xfrm>
            <a:off x="3820331" y="284338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＜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BFA052E-413A-4A76-A3CD-8DD9C32CAC32}"/>
              </a:ext>
            </a:extLst>
          </p:cNvPr>
          <p:cNvSpPr txBox="1"/>
          <p:nvPr/>
        </p:nvSpPr>
        <p:spPr>
          <a:xfrm>
            <a:off x="5451545" y="284338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＜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B8B1507-C23E-4B5F-90AF-D05DDBFE2E32}"/>
              </a:ext>
            </a:extLst>
          </p:cNvPr>
          <p:cNvSpPr txBox="1"/>
          <p:nvPr/>
        </p:nvSpPr>
        <p:spPr>
          <a:xfrm>
            <a:off x="3820331" y="327843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＞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613627-7004-4533-92F3-D81E6F9079EC}"/>
              </a:ext>
            </a:extLst>
          </p:cNvPr>
          <p:cNvSpPr txBox="1"/>
          <p:nvPr/>
        </p:nvSpPr>
        <p:spPr>
          <a:xfrm>
            <a:off x="5448557" y="326379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＜</a:t>
            </a:r>
          </a:p>
        </p:txBody>
      </p:sp>
    </p:spTree>
    <p:extLst>
      <p:ext uri="{BB962C8B-B14F-4D97-AF65-F5344CB8AC3E}">
        <p14:creationId xmlns:p14="http://schemas.microsoft.com/office/powerpoint/2010/main" val="508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9">
            <a:hlinkClick r:id="rId2" action="ppaction://hlinksldjump"/>
            <a:extLst>
              <a:ext uri="{FF2B5EF4-FFF2-40B4-BE49-F238E27FC236}">
                <a16:creationId xmlns:a16="http://schemas.microsoft.com/office/drawing/2014/main" id="{C063BDE2-AC03-4A37-9CCB-CD759586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484313"/>
            <a:ext cx="34480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4">
            <a:extLst>
              <a:ext uri="{FF2B5EF4-FFF2-40B4-BE49-F238E27FC236}">
                <a16:creationId xmlns:a16="http://schemas.microsoft.com/office/drawing/2014/main" id="{D095F242-6549-403D-829B-8B60FE205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3481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336600"/>
                </a:solidFill>
              </a:rPr>
              <a:t>【</a:t>
            </a:r>
            <a:r>
              <a:rPr lang="zh-CN" altLang="en-US" sz="3600">
                <a:solidFill>
                  <a:srgbClr val="336600"/>
                </a:solidFill>
                <a:latin typeface="Tahoma" panose="020B0604030504040204" pitchFamily="34" charset="0"/>
              </a:rPr>
              <a:t>我爱挑战</a:t>
            </a:r>
            <a:r>
              <a:rPr lang="en-US" altLang="zh-CN" sz="3600">
                <a:solidFill>
                  <a:srgbClr val="336600"/>
                </a:solidFill>
              </a:rPr>
              <a:t>】</a:t>
            </a:r>
            <a:endParaRPr lang="zh-CN" altLang="en-US" sz="3600">
              <a:solidFill>
                <a:srgbClr val="336600"/>
              </a:solidFill>
            </a:endParaRPr>
          </a:p>
        </p:txBody>
      </p:sp>
      <p:pic>
        <p:nvPicPr>
          <p:cNvPr id="12293" name="图片 7">
            <a:hlinkClick r:id="rId4" action="ppaction://hlinksldjump"/>
            <a:extLst>
              <a:ext uri="{FF2B5EF4-FFF2-40B4-BE49-F238E27FC236}">
                <a16:creationId xmlns:a16="http://schemas.microsoft.com/office/drawing/2014/main" id="{BFE0BF00-F501-4D18-B911-38644BFDB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277813"/>
            <a:ext cx="27892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3953CB04-89D6-47F6-9377-7E49848A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068638"/>
            <a:ext cx="27908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1877F043-B0AD-45DD-8C81-819F475C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464050"/>
            <a:ext cx="37274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BC551C40-EE71-4834-AD1B-2EFCE7E9E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8913"/>
            <a:ext cx="5529263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5.2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平面直角坐标系（</a:t>
            </a: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2" name="动作按钮: 转到结尾 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599D3EE-3453-4811-923A-D783E2C23DAB}"/>
              </a:ext>
            </a:extLst>
          </p:cNvPr>
          <p:cNvSpPr/>
          <p:nvPr/>
        </p:nvSpPr>
        <p:spPr>
          <a:xfrm>
            <a:off x="250825" y="5589463"/>
            <a:ext cx="432048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3">
            <a:hlinkClick r:id="rId2" action="ppaction://hlinksldjump"/>
            <a:extLst>
              <a:ext uri="{FF2B5EF4-FFF2-40B4-BE49-F238E27FC236}">
                <a16:creationId xmlns:a16="http://schemas.microsoft.com/office/drawing/2014/main" id="{5BF3BAE3-9461-481B-ABF0-7C88AF6B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800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544584C6-14A3-461C-9C21-E15A9DCDB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8913"/>
            <a:ext cx="5529263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5.2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平面直角坐标系（</a:t>
            </a: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18A899A-BE99-4D55-9D90-055BDC57A067}"/>
              </a:ext>
            </a:extLst>
          </p:cNvPr>
          <p:cNvSpPr txBox="1"/>
          <p:nvPr/>
        </p:nvSpPr>
        <p:spPr>
          <a:xfrm>
            <a:off x="196850" y="1203325"/>
            <a:ext cx="8748713" cy="349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判断：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．对于坐标平面内的任一点，都有唯 一的一对有序实数与它对应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</a:rPr>
              <a:t>（  　）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．在直角坐标系内，原点的坐标是</a:t>
            </a:r>
            <a:r>
              <a:rPr lang="en-US" altLang="zh-CN" sz="2800" b="1" dirty="0">
                <a:latin typeface="Times New Roman" panose="02020603050405020304" pitchFamily="18" charset="0"/>
              </a:rPr>
              <a:t>0.</a:t>
            </a:r>
            <a:r>
              <a:rPr lang="zh-CN" altLang="en-US" sz="2800" b="1" dirty="0">
                <a:latin typeface="Times New Roman" panose="02020603050405020304" pitchFamily="18" charset="0"/>
              </a:rPr>
              <a:t>（  　）　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．若点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P </a:t>
            </a:r>
            <a:r>
              <a:rPr lang="zh-CN" altLang="en-US" sz="2800" b="1" dirty="0">
                <a:latin typeface="Times New Roman" panose="02020603050405020304" pitchFamily="18" charset="0"/>
              </a:rPr>
              <a:t>的坐标为（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），且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宋体" panose="02010600030101010101" pitchFamily="2" charset="-122"/>
              </a:rPr>
              <a:t>·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 </a:t>
            </a:r>
            <a:r>
              <a:rPr lang="zh-CN" altLang="en-US" sz="2800" b="1" dirty="0">
                <a:latin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</a:rPr>
              <a:t>0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，则点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P </a:t>
            </a:r>
            <a:r>
              <a:rPr lang="zh-CN" altLang="en-US" sz="2800" b="1" dirty="0">
                <a:latin typeface="Times New Roman" panose="02020603050405020304" pitchFamily="18" charset="0"/>
              </a:rPr>
              <a:t>一定在坐标原点</a:t>
            </a:r>
            <a:r>
              <a:rPr lang="en-US" altLang="zh-CN" sz="2800" b="1" dirty="0">
                <a:latin typeface="Times New Roman" panose="02020603050405020304" pitchFamily="18" charset="0"/>
              </a:rPr>
              <a:t>.  </a:t>
            </a:r>
            <a:r>
              <a:rPr lang="zh-CN" altLang="en-US" sz="2800" b="1" dirty="0">
                <a:latin typeface="Times New Roman" panose="02020603050405020304" pitchFamily="18" charset="0"/>
              </a:rPr>
              <a:t>（        ）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3AD1414-E805-4B1F-9D6E-7C5E4E5658CA}"/>
              </a:ext>
            </a:extLst>
          </p:cNvPr>
          <p:cNvSpPr txBox="1"/>
          <p:nvPr/>
        </p:nvSpPr>
        <p:spPr>
          <a:xfrm>
            <a:off x="2483768" y="2379668"/>
            <a:ext cx="609600" cy="577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1D41D4B-325B-47CC-B736-6A348ACAE6C5}"/>
              </a:ext>
            </a:extLst>
          </p:cNvPr>
          <p:cNvSpPr txBox="1"/>
          <p:nvPr/>
        </p:nvSpPr>
        <p:spPr>
          <a:xfrm>
            <a:off x="6500813" y="2846176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8031387-2D5F-4AD0-AC1A-3BFA6FFECD04}"/>
              </a:ext>
            </a:extLst>
          </p:cNvPr>
          <p:cNvSpPr txBox="1"/>
          <p:nvPr/>
        </p:nvSpPr>
        <p:spPr>
          <a:xfrm>
            <a:off x="3104853" y="4117023"/>
            <a:ext cx="6096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9E4D7EB-B3BA-4BD9-A404-708C8FB2EB06}"/>
              </a:ext>
            </a:extLst>
          </p:cNvPr>
          <p:cNvSpPr txBox="1"/>
          <p:nvPr/>
        </p:nvSpPr>
        <p:spPr>
          <a:xfrm>
            <a:off x="5796136" y="205196"/>
            <a:ext cx="87075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分</a:t>
            </a:r>
            <a:endParaRPr lang="en-US" altLang="zh-CN" sz="3200" b="1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705D11DB-899F-43B1-8887-1DE24F26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8913"/>
            <a:ext cx="5529263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5.2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平面直角坐标系（</a:t>
            </a: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pic>
        <p:nvPicPr>
          <p:cNvPr id="5" name="图片 3">
            <a:hlinkClick r:id="rId2" action="ppaction://hlinksldjump"/>
            <a:extLst>
              <a:ext uri="{FF2B5EF4-FFF2-40B4-BE49-F238E27FC236}">
                <a16:creationId xmlns:a16="http://schemas.microsoft.com/office/drawing/2014/main" id="{F5AF8F11-0F71-4D87-8814-741D3906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0" y="4982178"/>
            <a:ext cx="800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072BE55-EACE-432C-B70E-8DA3AEC64B42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952917"/>
            <a:ext cx="8147248" cy="295216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已知点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P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坐标为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（</a:t>
            </a:r>
            <a:r>
              <a:rPr lang="en-US" altLang="zh-C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m-2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，</a:t>
            </a:r>
            <a:r>
              <a:rPr lang="en-US" altLang="zh-C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m+1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）</a:t>
            </a:r>
            <a:endParaRPr lang="en-US" altLang="zh-CN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（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1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）点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P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在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x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轴上，则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a=_______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（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2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）点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P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在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y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轴上，则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a=_______</a:t>
            </a:r>
          </a:p>
          <a:p>
            <a:pPr>
              <a:lnSpc>
                <a:spcPct val="120000"/>
              </a:lnSpc>
              <a:buNone/>
            </a:pP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（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3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）点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P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在第三象限，则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a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的取值范围是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_______</a:t>
            </a:r>
            <a:endParaRPr lang="zh-CN" altLang="en-US" sz="2800" b="1" kern="0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zh-CN" altLang="en-US" sz="2800" b="1" kern="0" dirty="0">
              <a:latin typeface="宋体" panose="02010600030101010101" pitchFamily="2" charset="-122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0D8736B-9052-44B0-B489-DCF38A291A02}"/>
              </a:ext>
            </a:extLst>
          </p:cNvPr>
          <p:cNvSpPr txBox="1"/>
          <p:nvPr/>
        </p:nvSpPr>
        <p:spPr>
          <a:xfrm>
            <a:off x="4811479" y="2492896"/>
            <a:ext cx="59503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-1</a:t>
            </a:r>
            <a:endParaRPr lang="en-US" altLang="zh-CN" sz="3200" b="1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04E7AB19-07AE-4054-BD5D-3E33A48687DE}"/>
              </a:ext>
            </a:extLst>
          </p:cNvPr>
          <p:cNvSpPr txBox="1"/>
          <p:nvPr/>
        </p:nvSpPr>
        <p:spPr>
          <a:xfrm>
            <a:off x="4815814" y="3092147"/>
            <a:ext cx="45878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en-US" altLang="zh-CN" sz="3200" b="1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FD188229-2C04-4596-9F6A-4DBCFE36E246}"/>
              </a:ext>
            </a:extLst>
          </p:cNvPr>
          <p:cNvSpPr txBox="1"/>
          <p:nvPr/>
        </p:nvSpPr>
        <p:spPr>
          <a:xfrm>
            <a:off x="7380312" y="3665435"/>
            <a:ext cx="141737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＜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-1</a:t>
            </a:r>
            <a:endParaRPr lang="en-US" altLang="zh-CN" sz="3200" b="1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977C0E6-1B08-4229-91CF-CA4F2090100C}"/>
              </a:ext>
            </a:extLst>
          </p:cNvPr>
          <p:cNvSpPr txBox="1"/>
          <p:nvPr/>
        </p:nvSpPr>
        <p:spPr>
          <a:xfrm>
            <a:off x="5796136" y="205196"/>
            <a:ext cx="114486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分</a:t>
            </a:r>
            <a:endParaRPr lang="en-US" altLang="zh-CN" sz="3200" b="1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3A3E17F-43EB-4549-8A57-E9976E69F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96975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华文行楷" pitchFamily="2" charset="-122"/>
              </a:rPr>
            </a:br>
            <a:endParaRPr lang="zh-CN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华文行楷" pitchFamily="2" charset="-122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B15A4B8-8C30-4FFD-9937-B08AFCC1C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939213" cy="1944687"/>
          </a:xfrm>
        </p:spPr>
        <p:txBody>
          <a:bodyPr/>
          <a:lstStyle/>
          <a:p>
            <a:pPr>
              <a:lnSpc>
                <a:spcPct val="160000"/>
              </a:lnSpc>
              <a:buFontTx/>
              <a:buNone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 已知点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P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4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，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-3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），则点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P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到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x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轴的距离为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______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，到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y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轴的距离为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______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。</a:t>
            </a:r>
            <a:endParaRPr lang="zh-CN" altLang="en-US" sz="2800" b="1" dirty="0">
              <a:latin typeface="宋体" pitchFamily="2" charset="-122"/>
            </a:endParaRPr>
          </a:p>
        </p:txBody>
      </p:sp>
      <p:pic>
        <p:nvPicPr>
          <p:cNvPr id="15366" name="图片 6">
            <a:hlinkClick r:id="rId2" action="ppaction://hlinksldjump"/>
            <a:extLst>
              <a:ext uri="{FF2B5EF4-FFF2-40B4-BE49-F238E27FC236}">
                <a16:creationId xmlns:a16="http://schemas.microsoft.com/office/drawing/2014/main" id="{8E216237-AC44-4EF4-A624-CA490AED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41168"/>
            <a:ext cx="800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FA3247F0-088A-47F5-B244-967CA677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8913"/>
            <a:ext cx="5314950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5.2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平面直角坐标系（</a:t>
            </a: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A1788B7-6FCF-44CA-9510-E1D1724A966A}"/>
              </a:ext>
            </a:extLst>
          </p:cNvPr>
          <p:cNvSpPr txBox="1">
            <a:spLocks noChangeArrowheads="1"/>
          </p:cNvSpPr>
          <p:nvPr/>
        </p:nvSpPr>
        <p:spPr>
          <a:xfrm>
            <a:off x="3643999" y="2145964"/>
            <a:ext cx="4709832" cy="115637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60000"/>
              </a:lnSpc>
              <a:buFontTx/>
              <a:buNone/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 </a:t>
            </a:r>
            <a:r>
              <a:rPr lang="zh-CN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到原点的距离为</a:t>
            </a:r>
            <a:r>
              <a:rPr lang="en-US" altLang="zh-CN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______</a:t>
            </a:r>
            <a:r>
              <a:rPr lang="zh-CN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。</a:t>
            </a:r>
            <a:endParaRPr lang="zh-CN" altLang="en-US" sz="2800" b="1" kern="0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218BC1A-9409-4C92-8192-D1E36F5CD032}"/>
              </a:ext>
            </a:extLst>
          </p:cNvPr>
          <p:cNvSpPr txBox="1"/>
          <p:nvPr/>
        </p:nvSpPr>
        <p:spPr>
          <a:xfrm>
            <a:off x="7308304" y="1519292"/>
            <a:ext cx="45878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endParaRPr lang="en-US" altLang="zh-CN" sz="3200" b="1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FA46ED6-0DB6-4C34-B8B8-ADD13888B7BA}"/>
              </a:ext>
            </a:extLst>
          </p:cNvPr>
          <p:cNvSpPr txBox="1"/>
          <p:nvPr/>
        </p:nvSpPr>
        <p:spPr>
          <a:xfrm>
            <a:off x="2695080" y="2200275"/>
            <a:ext cx="45878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en-US" altLang="zh-CN" sz="3200" b="1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E26C9B4-F233-4DD7-BC95-226370981901}"/>
              </a:ext>
            </a:extLst>
          </p:cNvPr>
          <p:cNvSpPr txBox="1"/>
          <p:nvPr/>
        </p:nvSpPr>
        <p:spPr>
          <a:xfrm>
            <a:off x="6975180" y="2200274"/>
            <a:ext cx="54914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00CC"/>
                </a:solidFill>
                <a:latin typeface="Arial Black" panose="020B0A040201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5</a:t>
            </a:r>
            <a:endParaRPr lang="en-US" altLang="zh-CN" sz="3200" b="1" dirty="0">
              <a:solidFill>
                <a:srgbClr val="0000CC"/>
              </a:solidFill>
              <a:latin typeface="Arial Black" panose="020B0A040201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E508F19-E3D4-4D32-B28D-FF2550FFFF67}"/>
              </a:ext>
            </a:extLst>
          </p:cNvPr>
          <p:cNvSpPr txBox="1"/>
          <p:nvPr/>
        </p:nvSpPr>
        <p:spPr>
          <a:xfrm>
            <a:off x="5796136" y="205196"/>
            <a:ext cx="182774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分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+5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分</a:t>
            </a:r>
            <a:endParaRPr lang="en-US" altLang="zh-CN" sz="3200" b="1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图片 4">
            <a:hlinkClick r:id="rId2" action="ppaction://hlinksldjump"/>
            <a:extLst>
              <a:ext uri="{FF2B5EF4-FFF2-40B4-BE49-F238E27FC236}">
                <a16:creationId xmlns:a16="http://schemas.microsoft.com/office/drawing/2014/main" id="{7DBFAA71-2F9B-4434-BC79-3265E650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869160"/>
            <a:ext cx="800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8CF1A1B-3E3D-420C-8BAA-12776EE8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8913"/>
            <a:ext cx="5314950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5.2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平面直角坐标系（</a:t>
            </a: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7C6FAAD-E1B7-498E-924C-21D34CD82C21}"/>
              </a:ext>
            </a:extLst>
          </p:cNvPr>
          <p:cNvSpPr txBox="1">
            <a:spLocks noChangeArrowheads="1"/>
          </p:cNvSpPr>
          <p:nvPr/>
        </p:nvSpPr>
        <p:spPr>
          <a:xfrm>
            <a:off x="1304777" y="1484313"/>
            <a:ext cx="7596336" cy="19446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60000"/>
              </a:lnSpc>
              <a:buFontTx/>
              <a:buNone/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在平面直角坐标系中，              </a:t>
            </a:r>
            <a:endParaRPr lang="en-US" altLang="zh-CN" sz="2800" b="1" kern="0" dirty="0"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  <a:p>
            <a:pPr>
              <a:lnSpc>
                <a:spcPct val="160000"/>
              </a:lnSpc>
              <a:buFontTx/>
              <a:buNone/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已知点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P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到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x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轴的距离为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1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，到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y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轴的距离为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2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，</a:t>
            </a:r>
            <a:endParaRPr lang="en-US" altLang="zh-CN" sz="2800" b="1" kern="0" dirty="0"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  <a:p>
            <a:pPr>
              <a:lnSpc>
                <a:spcPct val="160000"/>
              </a:lnSpc>
              <a:buFontTx/>
              <a:buNone/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则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P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点坐标为</a:t>
            </a:r>
            <a:r>
              <a:rPr lang="en-US" altLang="zh-CN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_______</a:t>
            </a:r>
            <a:endParaRPr lang="zh-CN" altLang="en-US" sz="2800" b="1" kern="0" dirty="0">
              <a:latin typeface="宋体" pitchFamily="2" charset="-122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D6A8C19-3C5D-4B47-A32F-7EDC957E3C6A}"/>
              </a:ext>
            </a:extLst>
          </p:cNvPr>
          <p:cNvSpPr txBox="1"/>
          <p:nvPr/>
        </p:nvSpPr>
        <p:spPr>
          <a:xfrm>
            <a:off x="3491880" y="2996952"/>
            <a:ext cx="132600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(2,-1)</a:t>
            </a:r>
            <a:endParaRPr lang="en-US" altLang="zh-CN" sz="3200" b="1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6D290B-F3AB-4034-AB81-E1C798034190}"/>
              </a:ext>
            </a:extLst>
          </p:cNvPr>
          <p:cNvSpPr txBox="1"/>
          <p:nvPr/>
        </p:nvSpPr>
        <p:spPr>
          <a:xfrm>
            <a:off x="4954327" y="1609636"/>
            <a:ext cx="266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+mn-ea"/>
              </a:rPr>
              <a:t>点</a:t>
            </a:r>
            <a:r>
              <a:rPr lang="en-US" altLang="zh-CN" sz="28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+mn-ea"/>
              </a:rPr>
              <a:t>P</a:t>
            </a:r>
            <a:r>
              <a:rPr lang="zh-CN" altLang="en-US" sz="28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+mn-ea"/>
              </a:rPr>
              <a:t>在第四象限</a:t>
            </a:r>
            <a:r>
              <a:rPr lang="en-US" altLang="zh-CN" sz="28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+mn-ea"/>
              </a:rPr>
              <a:t>,</a:t>
            </a:r>
            <a:endParaRPr lang="zh-CN" altLang="en-US" sz="2800" b="1" kern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+mn-ea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D05D643-A638-41FF-814B-FA185D8B5A19}"/>
              </a:ext>
            </a:extLst>
          </p:cNvPr>
          <p:cNvSpPr txBox="1"/>
          <p:nvPr/>
        </p:nvSpPr>
        <p:spPr>
          <a:xfrm>
            <a:off x="5796136" y="205196"/>
            <a:ext cx="210185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分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+10</a:t>
            </a:r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分</a:t>
            </a:r>
            <a:endParaRPr lang="en-US" altLang="zh-CN" sz="3200" b="1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7B79EBD-E4C4-428F-9A18-DF4193E87680}"/>
              </a:ext>
            </a:extLst>
          </p:cNvPr>
          <p:cNvSpPr txBox="1"/>
          <p:nvPr/>
        </p:nvSpPr>
        <p:spPr>
          <a:xfrm>
            <a:off x="3399253" y="3581727"/>
            <a:ext cx="3110147" cy="206210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第一象限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(2,1)</a:t>
            </a: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第二象限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(-2,1)</a:t>
            </a: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第三象限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(-2,-1)</a:t>
            </a: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第四象限</a:t>
            </a:r>
            <a:r>
              <a:rPr lang="en-US" altLang="zh-CN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(2,-1)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/>
          <p:cNvSpPr txBox="1"/>
          <p:nvPr/>
        </p:nvSpPr>
        <p:spPr>
          <a:xfrm>
            <a:off x="2468563" y="425450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0" name="Picture 4" descr="ART_279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3752" y="842023"/>
            <a:ext cx="9036496" cy="5908675"/>
          </a:xfrm>
          <a:prstGeom prst="rect">
            <a:avLst/>
          </a:prstGeom>
          <a:blipFill rotWithShape="0">
            <a:blip r:embed="rId3">
              <a:grayscl/>
            </a:blip>
            <a:stretch>
              <a:fillRect/>
            </a:stretch>
          </a:blip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534" name="Text Box 10"/>
          <p:cNvSpPr txBox="1"/>
          <p:nvPr/>
        </p:nvSpPr>
        <p:spPr>
          <a:xfrm>
            <a:off x="2759415" y="3248819"/>
            <a:ext cx="3313113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dirty="0">
              <a:solidFill>
                <a:srgbClr val="009900"/>
              </a:solidFill>
              <a:latin typeface="宋体" panose="02010600030101010101" pitchFamily="2" charset="-122"/>
            </a:endParaRPr>
          </a:p>
        </p:txBody>
      </p:sp>
      <p:sp>
        <p:nvSpPr>
          <p:cNvPr id="18440" name="Text Box 11"/>
          <p:cNvSpPr txBox="1"/>
          <p:nvPr/>
        </p:nvSpPr>
        <p:spPr>
          <a:xfrm>
            <a:off x="2384938" y="3796361"/>
            <a:ext cx="46085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对老师说，你有哪些困惑？</a:t>
            </a:r>
          </a:p>
        </p:txBody>
      </p:sp>
      <p:sp>
        <p:nvSpPr>
          <p:cNvPr id="22536" name="Rectangle 4"/>
          <p:cNvSpPr/>
          <p:nvPr/>
        </p:nvSpPr>
        <p:spPr>
          <a:xfrm>
            <a:off x="395288" y="260350"/>
            <a:ext cx="2011362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solidFill>
                  <a:srgbClr val="3366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课堂反思</a:t>
            </a:r>
          </a:p>
        </p:txBody>
      </p:sp>
      <p:sp>
        <p:nvSpPr>
          <p:cNvPr id="18442" name="Text Box 10"/>
          <p:cNvSpPr txBox="1"/>
          <p:nvPr/>
        </p:nvSpPr>
        <p:spPr>
          <a:xfrm>
            <a:off x="2357214" y="1923604"/>
            <a:ext cx="45370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对自己说，你有哪些收获？</a:t>
            </a:r>
          </a:p>
        </p:txBody>
      </p:sp>
      <p:sp>
        <p:nvSpPr>
          <p:cNvPr id="18444" name="文本框 18443"/>
          <p:cNvSpPr txBox="1"/>
          <p:nvPr/>
        </p:nvSpPr>
        <p:spPr>
          <a:xfrm>
            <a:off x="2370569" y="2879310"/>
            <a:ext cx="51332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对同学说，你有哪些温馨提示？</a:t>
            </a:r>
          </a:p>
        </p:txBody>
      </p:sp>
      <p:sp>
        <p:nvSpPr>
          <p:cNvPr id="2" name="Text Box 11"/>
          <p:cNvSpPr txBox="1"/>
          <p:nvPr/>
        </p:nvSpPr>
        <p:spPr>
          <a:xfrm>
            <a:off x="2592016" y="4427480"/>
            <a:ext cx="39599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……</a:t>
            </a:r>
            <a:endParaRPr lang="zh-CN" altLang="en-US" sz="2400" b="1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DAF3396-74F6-4C6C-8CAE-653C757719C1}"/>
              </a:ext>
            </a:extLst>
          </p:cNvPr>
          <p:cNvSpPr txBox="1"/>
          <p:nvPr/>
        </p:nvSpPr>
        <p:spPr>
          <a:xfrm>
            <a:off x="2617919" y="26617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谈谈你的收获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bldLvl="0"/>
      <p:bldP spid="18442" grpId="0" bldLvl="0"/>
      <p:bldP spid="18444" grpId="0" bldLvl="0"/>
      <p:bldP spid="2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DFC920E3-F175-4400-A4DF-1480FC579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3" t="3491" r="10225" b="16146"/>
          <a:stretch/>
        </p:blipFill>
        <p:spPr>
          <a:xfrm>
            <a:off x="5735676" y="3349829"/>
            <a:ext cx="632443" cy="503250"/>
          </a:xfrm>
          <a:prstGeom prst="rect">
            <a:avLst/>
          </a:prstGeom>
        </p:spPr>
      </p:pic>
      <p:sp>
        <p:nvSpPr>
          <p:cNvPr id="3103" name="Text Box 5"/>
          <p:cNvSpPr txBox="1">
            <a:spLocks noChangeArrowheads="1"/>
          </p:cNvSpPr>
          <p:nvPr/>
        </p:nvSpPr>
        <p:spPr bwMode="auto">
          <a:xfrm>
            <a:off x="971550" y="188913"/>
            <a:ext cx="5529263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5.2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平面直角坐标系（</a:t>
            </a: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9425" y="708660"/>
            <a:ext cx="1502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altLang="zh-CN" sz="2800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探究一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5095D42-D57D-481F-995B-342E5603C751}"/>
              </a:ext>
            </a:extLst>
          </p:cNvPr>
          <p:cNvGrpSpPr/>
          <p:nvPr/>
        </p:nvGrpSpPr>
        <p:grpSpPr>
          <a:xfrm>
            <a:off x="966801" y="740603"/>
            <a:ext cx="6950120" cy="3789482"/>
            <a:chOff x="733680" y="1015964"/>
            <a:chExt cx="7383262" cy="49889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4BA42B-08B3-4CB5-A3BF-F78F148015C2}"/>
                </a:ext>
              </a:extLst>
            </p:cNvPr>
            <p:cNvGrpSpPr/>
            <p:nvPr/>
          </p:nvGrpSpPr>
          <p:grpSpPr>
            <a:xfrm>
              <a:off x="733680" y="1015964"/>
              <a:ext cx="7150688" cy="4988910"/>
              <a:chOff x="1019302" y="1250501"/>
              <a:chExt cx="7150688" cy="4988910"/>
            </a:xfrm>
          </p:grpSpPr>
          <p:sp>
            <p:nvSpPr>
              <p:cNvPr id="4098" name="Line 2"/>
              <p:cNvSpPr/>
              <p:nvPr/>
            </p:nvSpPr>
            <p:spPr>
              <a:xfrm flipV="1">
                <a:off x="1019302" y="3646724"/>
                <a:ext cx="7073871" cy="32673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099" name="Line 3"/>
              <p:cNvSpPr/>
              <p:nvPr/>
            </p:nvSpPr>
            <p:spPr>
              <a:xfrm>
                <a:off x="4463909" y="1291472"/>
                <a:ext cx="51530" cy="487383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100" name="Line 4"/>
              <p:cNvSpPr/>
              <p:nvPr/>
            </p:nvSpPr>
            <p:spPr>
              <a:xfrm>
                <a:off x="1083468" y="4020130"/>
                <a:ext cx="3054574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1" name="Line 5"/>
              <p:cNvSpPr/>
              <p:nvPr/>
            </p:nvSpPr>
            <p:spPr>
              <a:xfrm>
                <a:off x="1083467" y="3294419"/>
                <a:ext cx="3017245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2" name="Line 6"/>
              <p:cNvSpPr/>
              <p:nvPr/>
            </p:nvSpPr>
            <p:spPr>
              <a:xfrm flipV="1">
                <a:off x="4788911" y="3292765"/>
                <a:ext cx="3381079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3" name="Line 7"/>
              <p:cNvSpPr/>
              <p:nvPr/>
            </p:nvSpPr>
            <p:spPr>
              <a:xfrm>
                <a:off x="4813834" y="4006903"/>
                <a:ext cx="3320806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4" name="Line 8"/>
              <p:cNvSpPr/>
              <p:nvPr/>
            </p:nvSpPr>
            <p:spPr>
              <a:xfrm flipV="1">
                <a:off x="4088692" y="1250501"/>
                <a:ext cx="24042" cy="205549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5" name="Line 9"/>
              <p:cNvSpPr/>
              <p:nvPr/>
            </p:nvSpPr>
            <p:spPr>
              <a:xfrm flipV="1">
                <a:off x="4788911" y="1250501"/>
                <a:ext cx="0" cy="205549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6" name="Line 10"/>
              <p:cNvSpPr/>
              <p:nvPr/>
            </p:nvSpPr>
            <p:spPr>
              <a:xfrm flipV="1">
                <a:off x="4138042" y="4006903"/>
                <a:ext cx="0" cy="2213986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7" name="Line 11"/>
              <p:cNvSpPr/>
              <p:nvPr/>
            </p:nvSpPr>
            <p:spPr>
              <a:xfrm flipV="1">
                <a:off x="4802190" y="3988381"/>
                <a:ext cx="23288" cy="225103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8" name="Text Box 12"/>
              <p:cNvSpPr txBox="1"/>
              <p:nvPr/>
            </p:nvSpPr>
            <p:spPr>
              <a:xfrm>
                <a:off x="1962194" y="3217732"/>
                <a:ext cx="16002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竹林北路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09" name="Text Box 13"/>
              <p:cNvSpPr txBox="1"/>
              <p:nvPr/>
            </p:nvSpPr>
            <p:spPr>
              <a:xfrm>
                <a:off x="5630536" y="3230746"/>
                <a:ext cx="1828800" cy="4571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竹林北路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10" name="Text Box 14"/>
              <p:cNvSpPr txBox="1"/>
              <p:nvPr/>
            </p:nvSpPr>
            <p:spPr>
              <a:xfrm>
                <a:off x="4060549" y="1519610"/>
                <a:ext cx="553997" cy="1523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龙锦路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11" name="Text Box 15"/>
              <p:cNvSpPr txBox="1"/>
              <p:nvPr/>
            </p:nvSpPr>
            <p:spPr>
              <a:xfrm>
                <a:off x="4088692" y="4641304"/>
                <a:ext cx="553997" cy="1523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龙锦路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123" name="Text Box 27"/>
            <p:cNvSpPr txBox="1"/>
            <p:nvPr/>
          </p:nvSpPr>
          <p:spPr>
            <a:xfrm>
              <a:off x="6475724" y="4616243"/>
              <a:ext cx="164121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7030A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Times New Roman" panose="02020603050405020304" pitchFamily="18" charset="0"/>
                </a:rPr>
                <a:t>紫荆公园</a:t>
              </a:r>
              <a:endParaRPr lang="zh-CN" altLang="en-US" sz="2400" b="1" dirty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A478F55-AD87-4C99-9323-7C7F23915E31}"/>
              </a:ext>
            </a:extLst>
          </p:cNvPr>
          <p:cNvGrpSpPr/>
          <p:nvPr/>
        </p:nvGrpSpPr>
        <p:grpSpPr>
          <a:xfrm>
            <a:off x="4257836" y="3613999"/>
            <a:ext cx="1720020" cy="503572"/>
            <a:chOff x="4582868" y="4643744"/>
            <a:chExt cx="1720020" cy="503572"/>
          </a:xfrm>
        </p:grpSpPr>
        <p:sp>
          <p:nvSpPr>
            <p:cNvPr id="94228" name="Text Box 20"/>
            <p:cNvSpPr txBox="1">
              <a:spLocks noChangeArrowheads="1"/>
            </p:cNvSpPr>
            <p:nvPr/>
          </p:nvSpPr>
          <p:spPr bwMode="auto">
            <a:xfrm>
              <a:off x="4973950" y="4685651"/>
              <a:ext cx="914400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n-ea"/>
                  <a:cs typeface="Times New Roman" panose="02020603050405020304" pitchFamily="18" charset="0"/>
                </a:rPr>
                <a:t>0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94226" name="Line 18"/>
            <p:cNvSpPr/>
            <p:nvPr/>
          </p:nvSpPr>
          <p:spPr>
            <a:xfrm flipV="1">
              <a:off x="4582868" y="4643744"/>
              <a:ext cx="172002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938A230-1167-49FA-B128-BBD28FFD10C8}"/>
              </a:ext>
            </a:extLst>
          </p:cNvPr>
          <p:cNvGrpSpPr/>
          <p:nvPr/>
        </p:nvGrpSpPr>
        <p:grpSpPr>
          <a:xfrm>
            <a:off x="6080523" y="2678425"/>
            <a:ext cx="1147784" cy="950868"/>
            <a:chOff x="6094683" y="3655566"/>
            <a:chExt cx="1147784" cy="950868"/>
          </a:xfrm>
        </p:grpSpPr>
        <p:sp>
          <p:nvSpPr>
            <p:cNvPr id="94229" name="Text Box 21"/>
            <p:cNvSpPr txBox="1">
              <a:spLocks noChangeArrowheads="1"/>
            </p:cNvSpPr>
            <p:nvPr/>
          </p:nvSpPr>
          <p:spPr bwMode="auto">
            <a:xfrm>
              <a:off x="6218028" y="3842461"/>
              <a:ext cx="1024439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n-ea"/>
                  <a:cs typeface="Times New Roman" panose="02020603050405020304" pitchFamily="18" charset="0"/>
                </a:rPr>
                <a:t>0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94225" name="Line 17"/>
            <p:cNvSpPr/>
            <p:nvPr/>
          </p:nvSpPr>
          <p:spPr>
            <a:xfrm>
              <a:off x="6094683" y="3655566"/>
              <a:ext cx="0" cy="95086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0" name="Text Box 33">
            <a:extLst>
              <a:ext uri="{FF2B5EF4-FFF2-40B4-BE49-F238E27FC236}">
                <a16:creationId xmlns:a16="http://schemas.microsoft.com/office/drawing/2014/main" id="{4C60F9CC-EE12-4D27-969A-974EC9AC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6" y="4619921"/>
            <a:ext cx="74888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龙锦路东边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30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</a:rPr>
              <a:t>，竹林北路南边 </a:t>
            </a:r>
            <a:r>
              <a:rPr lang="en-US" altLang="zh-CN" sz="2800" b="1" dirty="0">
                <a:latin typeface="+mn-ea"/>
                <a:ea typeface="+mn-ea"/>
                <a:cs typeface="Times New Roman" panose="02020603050405020304" pitchFamily="18" charset="0"/>
              </a:rPr>
              <a:t>20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33">
            <a:extLst>
              <a:ext uri="{FF2B5EF4-FFF2-40B4-BE49-F238E27FC236}">
                <a16:creationId xmlns:a16="http://schemas.microsoft.com/office/drawing/2014/main" id="{9CCF567A-FE0D-4FB4-9BFA-D8B07E79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03" y="5177625"/>
            <a:ext cx="906073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</a:rPr>
              <a:t>议一议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：（</a:t>
            </a:r>
            <a:r>
              <a:rPr lang="en-US" altLang="zh-CN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）如果只说“龙锦路东边，竹林北路南边”            能找到公园位置吗？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Group 245">
            <a:extLst>
              <a:ext uri="{FF2B5EF4-FFF2-40B4-BE49-F238E27FC236}">
                <a16:creationId xmlns:a16="http://schemas.microsoft.com/office/drawing/2014/main" id="{C5C5A194-250C-44C5-9CD8-8853B1401128}"/>
              </a:ext>
            </a:extLst>
          </p:cNvPr>
          <p:cNvGrpSpPr>
            <a:grpSpLocks/>
          </p:cNvGrpSpPr>
          <p:nvPr/>
        </p:nvGrpSpPr>
        <p:grpSpPr bwMode="auto">
          <a:xfrm>
            <a:off x="6654415" y="617472"/>
            <a:ext cx="942450" cy="949325"/>
            <a:chOff x="0" y="0"/>
            <a:chExt cx="1712" cy="1814"/>
          </a:xfrm>
        </p:grpSpPr>
        <p:sp>
          <p:nvSpPr>
            <p:cNvPr id="46" name="AutoShape 246">
              <a:extLst>
                <a:ext uri="{FF2B5EF4-FFF2-40B4-BE49-F238E27FC236}">
                  <a16:creationId xmlns:a16="http://schemas.microsoft.com/office/drawing/2014/main" id="{1247C83A-4A0B-4A2E-98F6-DEB6134F7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0"/>
              <a:ext cx="1361" cy="340"/>
            </a:xfrm>
            <a:prstGeom prst="rightArrow">
              <a:avLst>
                <a:gd name="adj1" fmla="val 50000"/>
                <a:gd name="adj2" fmla="val 100074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AutoShape 247">
              <a:extLst>
                <a:ext uri="{FF2B5EF4-FFF2-40B4-BE49-F238E27FC236}">
                  <a16:creationId xmlns:a16="http://schemas.microsoft.com/office/drawing/2014/main" id="{C5CED8DE-7616-44AD-8061-BE6AA2B980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3" y="453"/>
              <a:ext cx="342" cy="1361"/>
            </a:xfrm>
            <a:prstGeom prst="upArrow">
              <a:avLst>
                <a:gd name="adj1" fmla="val 50000"/>
                <a:gd name="adj2" fmla="val 99488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Text Box 248">
              <a:extLst>
                <a:ext uri="{FF2B5EF4-FFF2-40B4-BE49-F238E27FC236}">
                  <a16:creationId xmlns:a16="http://schemas.microsoft.com/office/drawing/2014/main" id="{A975DC3E-D26F-4E34-A4EA-0CEC93C65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" y="0"/>
              <a:ext cx="37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北</a:t>
              </a:r>
            </a:p>
          </p:txBody>
        </p:sp>
        <p:sp>
          <p:nvSpPr>
            <p:cNvPr id="49" name="Text Box 249">
              <a:extLst>
                <a:ext uri="{FF2B5EF4-FFF2-40B4-BE49-F238E27FC236}">
                  <a16:creationId xmlns:a16="http://schemas.microsoft.com/office/drawing/2014/main" id="{E0D8343D-C07E-4571-81D5-444173002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" y="907"/>
              <a:ext cx="37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东</a:t>
              </a:r>
            </a:p>
          </p:txBody>
        </p: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B98F33AB-32DB-4473-9C98-4A9F53039C40}"/>
              </a:ext>
            </a:extLst>
          </p:cNvPr>
          <p:cNvSpPr/>
          <p:nvPr/>
        </p:nvSpPr>
        <p:spPr bwMode="auto">
          <a:xfrm>
            <a:off x="4564585" y="2859643"/>
            <a:ext cx="3182727" cy="1750208"/>
          </a:xfrm>
          <a:prstGeom prst="rect">
            <a:avLst/>
          </a:prstGeom>
          <a:solidFill>
            <a:srgbClr val="FF000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1" name="Text Box 33">
            <a:extLst>
              <a:ext uri="{FF2B5EF4-FFF2-40B4-BE49-F238E27FC236}">
                <a16:creationId xmlns:a16="http://schemas.microsoft.com/office/drawing/2014/main" id="{8B1D7D8B-03E5-485D-A958-0BDAED90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690" y="6088800"/>
            <a:ext cx="711164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只有方向，没有距离不能确定位置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Text Box 33">
            <a:extLst>
              <a:ext uri="{FF2B5EF4-FFF2-40B4-BE49-F238E27FC236}">
                <a16:creationId xmlns:a16="http://schemas.microsoft.com/office/drawing/2014/main" id="{AB9A3737-6537-4953-838C-01A3EB4F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6" y="4634229"/>
            <a:ext cx="71583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           30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                             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20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4" grpId="1"/>
      <p:bldP spid="50" grpId="0" animBg="1"/>
      <p:bldP spid="50" grpId="1" animBg="1"/>
      <p:bldP spid="51" grpId="0"/>
      <p:bldP spid="51" grpId="1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gray">
          <a:xfrm>
            <a:off x="2633663" y="2716212"/>
            <a:ext cx="4608512" cy="1366838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0" cap="none" spc="0" normalizeH="0" baseline="0" noProof="0" dirty="0">
                <a:ln w="28575">
                  <a:noFill/>
                  <a:round/>
                </a:ln>
                <a:solidFill>
                  <a:srgbClr val="99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 谢</a:t>
            </a:r>
            <a:r>
              <a:rPr kumimoji="0" lang="en-US" altLang="zh-CN" sz="5400" b="1" i="0" u="none" strike="noStrike" kern="10" cap="none" spc="0" normalizeH="0" baseline="0" noProof="0" dirty="0">
                <a:ln w="28575">
                  <a:noFill/>
                  <a:round/>
                </a:ln>
                <a:solidFill>
                  <a:srgbClr val="99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!</a:t>
            </a:r>
            <a:endParaRPr kumimoji="0" lang="zh-CN" altLang="en-US" sz="5400" b="1" i="0" u="none" strike="noStrike" kern="10" cap="none" spc="0" normalizeH="0" baseline="0" noProof="0" dirty="0">
              <a:ln w="28575">
                <a:noFill/>
                <a:round/>
              </a:ln>
              <a:solidFill>
                <a:srgbClr val="99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DFC920E3-F175-4400-A4DF-1480FC579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3" t="3491" r="10225" b="16146"/>
          <a:stretch/>
        </p:blipFill>
        <p:spPr>
          <a:xfrm>
            <a:off x="5735676" y="3349829"/>
            <a:ext cx="632443" cy="503250"/>
          </a:xfrm>
          <a:prstGeom prst="rect">
            <a:avLst/>
          </a:prstGeom>
        </p:spPr>
      </p:pic>
      <p:sp>
        <p:nvSpPr>
          <p:cNvPr id="3103" name="Text Box 5"/>
          <p:cNvSpPr txBox="1">
            <a:spLocks noChangeArrowheads="1"/>
          </p:cNvSpPr>
          <p:nvPr/>
        </p:nvSpPr>
        <p:spPr bwMode="auto">
          <a:xfrm>
            <a:off x="971550" y="188913"/>
            <a:ext cx="5529263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5.2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平面直角坐标系（</a:t>
            </a: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9425" y="708660"/>
            <a:ext cx="1502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altLang="zh-CN" sz="2800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探究一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5095D42-D57D-481F-995B-342E5603C751}"/>
              </a:ext>
            </a:extLst>
          </p:cNvPr>
          <p:cNvGrpSpPr/>
          <p:nvPr/>
        </p:nvGrpSpPr>
        <p:grpSpPr>
          <a:xfrm>
            <a:off x="966801" y="740603"/>
            <a:ext cx="6950120" cy="3789482"/>
            <a:chOff x="733680" y="1015964"/>
            <a:chExt cx="7383262" cy="49889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4BA42B-08B3-4CB5-A3BF-F78F148015C2}"/>
                </a:ext>
              </a:extLst>
            </p:cNvPr>
            <p:cNvGrpSpPr/>
            <p:nvPr/>
          </p:nvGrpSpPr>
          <p:grpSpPr>
            <a:xfrm>
              <a:off x="733680" y="1015964"/>
              <a:ext cx="7150688" cy="4988910"/>
              <a:chOff x="1019302" y="1250501"/>
              <a:chExt cx="7150688" cy="4988910"/>
            </a:xfrm>
          </p:grpSpPr>
          <p:sp>
            <p:nvSpPr>
              <p:cNvPr id="4098" name="Line 2"/>
              <p:cNvSpPr/>
              <p:nvPr/>
            </p:nvSpPr>
            <p:spPr>
              <a:xfrm flipV="1">
                <a:off x="1019302" y="3646724"/>
                <a:ext cx="7073871" cy="32673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099" name="Line 3"/>
              <p:cNvSpPr/>
              <p:nvPr/>
            </p:nvSpPr>
            <p:spPr>
              <a:xfrm>
                <a:off x="4463909" y="1291472"/>
                <a:ext cx="51530" cy="487383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100" name="Line 4"/>
              <p:cNvSpPr/>
              <p:nvPr/>
            </p:nvSpPr>
            <p:spPr>
              <a:xfrm>
                <a:off x="1083468" y="4020130"/>
                <a:ext cx="3054574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1" name="Line 5"/>
              <p:cNvSpPr/>
              <p:nvPr/>
            </p:nvSpPr>
            <p:spPr>
              <a:xfrm>
                <a:off x="1083467" y="3294419"/>
                <a:ext cx="3017245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2" name="Line 6"/>
              <p:cNvSpPr/>
              <p:nvPr/>
            </p:nvSpPr>
            <p:spPr>
              <a:xfrm flipV="1">
                <a:off x="4788911" y="3292765"/>
                <a:ext cx="3381079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3" name="Line 7"/>
              <p:cNvSpPr/>
              <p:nvPr/>
            </p:nvSpPr>
            <p:spPr>
              <a:xfrm>
                <a:off x="4813834" y="4006903"/>
                <a:ext cx="3320806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4" name="Line 8"/>
              <p:cNvSpPr/>
              <p:nvPr/>
            </p:nvSpPr>
            <p:spPr>
              <a:xfrm flipV="1">
                <a:off x="4088692" y="1250501"/>
                <a:ext cx="24042" cy="205549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5" name="Line 9"/>
              <p:cNvSpPr/>
              <p:nvPr/>
            </p:nvSpPr>
            <p:spPr>
              <a:xfrm flipV="1">
                <a:off x="4788911" y="1250501"/>
                <a:ext cx="0" cy="205549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6" name="Line 10"/>
              <p:cNvSpPr/>
              <p:nvPr/>
            </p:nvSpPr>
            <p:spPr>
              <a:xfrm flipV="1">
                <a:off x="4138042" y="4006903"/>
                <a:ext cx="0" cy="2213986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7" name="Line 11"/>
              <p:cNvSpPr/>
              <p:nvPr/>
            </p:nvSpPr>
            <p:spPr>
              <a:xfrm flipV="1">
                <a:off x="4802190" y="3988381"/>
                <a:ext cx="23288" cy="225103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8" name="Text Box 12"/>
              <p:cNvSpPr txBox="1"/>
              <p:nvPr/>
            </p:nvSpPr>
            <p:spPr>
              <a:xfrm>
                <a:off x="1962194" y="3217732"/>
                <a:ext cx="16002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竹林北路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09" name="Text Box 13"/>
              <p:cNvSpPr txBox="1"/>
              <p:nvPr/>
            </p:nvSpPr>
            <p:spPr>
              <a:xfrm>
                <a:off x="5630536" y="3230746"/>
                <a:ext cx="1828800" cy="4571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竹林北路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10" name="Text Box 14"/>
              <p:cNvSpPr txBox="1"/>
              <p:nvPr/>
            </p:nvSpPr>
            <p:spPr>
              <a:xfrm>
                <a:off x="4060549" y="1519610"/>
                <a:ext cx="553997" cy="1523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龙锦路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11" name="Text Box 15"/>
              <p:cNvSpPr txBox="1"/>
              <p:nvPr/>
            </p:nvSpPr>
            <p:spPr>
              <a:xfrm>
                <a:off x="4088692" y="4641304"/>
                <a:ext cx="553997" cy="1523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龙锦路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123" name="Text Box 27"/>
            <p:cNvSpPr txBox="1"/>
            <p:nvPr/>
          </p:nvSpPr>
          <p:spPr>
            <a:xfrm>
              <a:off x="6475724" y="4616243"/>
              <a:ext cx="164121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7030A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Times New Roman" panose="02020603050405020304" pitchFamily="18" charset="0"/>
                </a:rPr>
                <a:t>紫荆公园</a:t>
              </a:r>
              <a:endParaRPr lang="zh-CN" altLang="en-US" sz="2400" b="1" dirty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A478F55-AD87-4C99-9323-7C7F23915E31}"/>
              </a:ext>
            </a:extLst>
          </p:cNvPr>
          <p:cNvGrpSpPr/>
          <p:nvPr/>
        </p:nvGrpSpPr>
        <p:grpSpPr>
          <a:xfrm>
            <a:off x="4257836" y="3613999"/>
            <a:ext cx="1720020" cy="503572"/>
            <a:chOff x="4582868" y="4643744"/>
            <a:chExt cx="1720020" cy="503572"/>
          </a:xfrm>
        </p:grpSpPr>
        <p:sp>
          <p:nvSpPr>
            <p:cNvPr id="94228" name="Text Box 20"/>
            <p:cNvSpPr txBox="1">
              <a:spLocks noChangeArrowheads="1"/>
            </p:cNvSpPr>
            <p:nvPr/>
          </p:nvSpPr>
          <p:spPr bwMode="auto">
            <a:xfrm>
              <a:off x="4973950" y="4685651"/>
              <a:ext cx="914400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n-ea"/>
                  <a:cs typeface="Times New Roman" panose="02020603050405020304" pitchFamily="18" charset="0"/>
                </a:rPr>
                <a:t>0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94226" name="Line 18"/>
            <p:cNvSpPr/>
            <p:nvPr/>
          </p:nvSpPr>
          <p:spPr>
            <a:xfrm flipV="1">
              <a:off x="4582868" y="4643744"/>
              <a:ext cx="172002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938A230-1167-49FA-B128-BBD28FFD10C8}"/>
              </a:ext>
            </a:extLst>
          </p:cNvPr>
          <p:cNvGrpSpPr/>
          <p:nvPr/>
        </p:nvGrpSpPr>
        <p:grpSpPr>
          <a:xfrm>
            <a:off x="6080523" y="2678425"/>
            <a:ext cx="1147784" cy="950868"/>
            <a:chOff x="6094683" y="3655566"/>
            <a:chExt cx="1147784" cy="950868"/>
          </a:xfrm>
        </p:grpSpPr>
        <p:sp>
          <p:nvSpPr>
            <p:cNvPr id="94229" name="Text Box 21"/>
            <p:cNvSpPr txBox="1">
              <a:spLocks noChangeArrowheads="1"/>
            </p:cNvSpPr>
            <p:nvPr/>
          </p:nvSpPr>
          <p:spPr bwMode="auto">
            <a:xfrm>
              <a:off x="6218028" y="3842461"/>
              <a:ext cx="1024439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n-ea"/>
                  <a:cs typeface="Times New Roman" panose="02020603050405020304" pitchFamily="18" charset="0"/>
                </a:rPr>
                <a:t>0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94225" name="Line 17"/>
            <p:cNvSpPr/>
            <p:nvPr/>
          </p:nvSpPr>
          <p:spPr>
            <a:xfrm>
              <a:off x="6094683" y="3655566"/>
              <a:ext cx="0" cy="95086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0" name="Text Box 33">
            <a:extLst>
              <a:ext uri="{FF2B5EF4-FFF2-40B4-BE49-F238E27FC236}">
                <a16:creationId xmlns:a16="http://schemas.microsoft.com/office/drawing/2014/main" id="{4C60F9CC-EE12-4D27-969A-974EC9AC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6" y="4619921"/>
            <a:ext cx="74888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龙锦路东边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30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</a:rPr>
              <a:t>，竹林北路南边 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20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33">
            <a:extLst>
              <a:ext uri="{FF2B5EF4-FFF2-40B4-BE49-F238E27FC236}">
                <a16:creationId xmlns:a16="http://schemas.microsoft.com/office/drawing/2014/main" id="{9CCF567A-FE0D-4FB4-9BFA-D8B07E79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61" y="5155697"/>
            <a:ext cx="8607051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</a:rPr>
              <a:t>议一议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：（</a:t>
            </a:r>
            <a:r>
              <a:rPr lang="en-US" altLang="zh-CN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）如果只说“距离龙锦路</a:t>
            </a:r>
            <a:r>
              <a:rPr lang="en-US" altLang="zh-CN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30m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，距离竹林北路</a:t>
            </a:r>
            <a:r>
              <a:rPr lang="en-US" altLang="zh-CN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20m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”能找到公园位置吗？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Group 245">
            <a:extLst>
              <a:ext uri="{FF2B5EF4-FFF2-40B4-BE49-F238E27FC236}">
                <a16:creationId xmlns:a16="http://schemas.microsoft.com/office/drawing/2014/main" id="{C5C5A194-250C-44C5-9CD8-8853B1401128}"/>
              </a:ext>
            </a:extLst>
          </p:cNvPr>
          <p:cNvGrpSpPr>
            <a:grpSpLocks/>
          </p:cNvGrpSpPr>
          <p:nvPr/>
        </p:nvGrpSpPr>
        <p:grpSpPr bwMode="auto">
          <a:xfrm>
            <a:off x="6654415" y="617472"/>
            <a:ext cx="942450" cy="949325"/>
            <a:chOff x="0" y="0"/>
            <a:chExt cx="1712" cy="1814"/>
          </a:xfrm>
        </p:grpSpPr>
        <p:sp>
          <p:nvSpPr>
            <p:cNvPr id="46" name="AutoShape 246">
              <a:extLst>
                <a:ext uri="{FF2B5EF4-FFF2-40B4-BE49-F238E27FC236}">
                  <a16:creationId xmlns:a16="http://schemas.microsoft.com/office/drawing/2014/main" id="{1247C83A-4A0B-4A2E-98F6-DEB6134F7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0"/>
              <a:ext cx="1361" cy="340"/>
            </a:xfrm>
            <a:prstGeom prst="rightArrow">
              <a:avLst>
                <a:gd name="adj1" fmla="val 50000"/>
                <a:gd name="adj2" fmla="val 100074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AutoShape 247">
              <a:extLst>
                <a:ext uri="{FF2B5EF4-FFF2-40B4-BE49-F238E27FC236}">
                  <a16:creationId xmlns:a16="http://schemas.microsoft.com/office/drawing/2014/main" id="{C5CED8DE-7616-44AD-8061-BE6AA2B980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3" y="453"/>
              <a:ext cx="342" cy="1361"/>
            </a:xfrm>
            <a:prstGeom prst="upArrow">
              <a:avLst>
                <a:gd name="adj1" fmla="val 50000"/>
                <a:gd name="adj2" fmla="val 99488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Text Box 248">
              <a:extLst>
                <a:ext uri="{FF2B5EF4-FFF2-40B4-BE49-F238E27FC236}">
                  <a16:creationId xmlns:a16="http://schemas.microsoft.com/office/drawing/2014/main" id="{A975DC3E-D26F-4E34-A4EA-0CEC93C65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" y="0"/>
              <a:ext cx="37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北</a:t>
              </a:r>
            </a:p>
          </p:txBody>
        </p:sp>
        <p:sp>
          <p:nvSpPr>
            <p:cNvPr id="49" name="Text Box 249">
              <a:extLst>
                <a:ext uri="{FF2B5EF4-FFF2-40B4-BE49-F238E27FC236}">
                  <a16:creationId xmlns:a16="http://schemas.microsoft.com/office/drawing/2014/main" id="{E0D8343D-C07E-4571-81D5-444173002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" y="907"/>
              <a:ext cx="37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东</a:t>
              </a:r>
            </a:p>
          </p:txBody>
        </p:sp>
      </p:grpSp>
      <p:sp>
        <p:nvSpPr>
          <p:cNvPr id="51" name="Text Box 33">
            <a:extLst>
              <a:ext uri="{FF2B5EF4-FFF2-40B4-BE49-F238E27FC236}">
                <a16:creationId xmlns:a16="http://schemas.microsoft.com/office/drawing/2014/main" id="{8B1D7D8B-03E5-485D-A958-0BDAED90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402" y="6090353"/>
            <a:ext cx="711164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只有距离，没有方向不能确定位置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Text Box 33">
            <a:extLst>
              <a:ext uri="{FF2B5EF4-FFF2-40B4-BE49-F238E27FC236}">
                <a16:creationId xmlns:a16="http://schemas.microsoft.com/office/drawing/2014/main" id="{AB9A3737-6537-4953-838C-01A3EB4F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62" y="4620989"/>
            <a:ext cx="71583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东边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南边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51" grpId="0"/>
      <p:bldP spid="51" grpId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DFC920E3-F175-4400-A4DF-1480FC579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3" t="3491" r="10225" b="16146"/>
          <a:stretch/>
        </p:blipFill>
        <p:spPr>
          <a:xfrm>
            <a:off x="5735676" y="3349829"/>
            <a:ext cx="632443" cy="503250"/>
          </a:xfrm>
          <a:prstGeom prst="rect">
            <a:avLst/>
          </a:prstGeom>
        </p:spPr>
      </p:pic>
      <p:sp>
        <p:nvSpPr>
          <p:cNvPr id="3103" name="Text Box 5"/>
          <p:cNvSpPr txBox="1">
            <a:spLocks noChangeArrowheads="1"/>
          </p:cNvSpPr>
          <p:nvPr/>
        </p:nvSpPr>
        <p:spPr bwMode="auto">
          <a:xfrm>
            <a:off x="971550" y="188913"/>
            <a:ext cx="5529263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5.2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平面直角坐标系（</a:t>
            </a: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9425" y="708660"/>
            <a:ext cx="1502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altLang="zh-CN" sz="2800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探究一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5095D42-D57D-481F-995B-342E5603C751}"/>
              </a:ext>
            </a:extLst>
          </p:cNvPr>
          <p:cNvGrpSpPr/>
          <p:nvPr/>
        </p:nvGrpSpPr>
        <p:grpSpPr>
          <a:xfrm>
            <a:off x="966801" y="740603"/>
            <a:ext cx="6950120" cy="3789482"/>
            <a:chOff x="733680" y="1015964"/>
            <a:chExt cx="7383262" cy="49889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4BA42B-08B3-4CB5-A3BF-F78F148015C2}"/>
                </a:ext>
              </a:extLst>
            </p:cNvPr>
            <p:cNvGrpSpPr/>
            <p:nvPr/>
          </p:nvGrpSpPr>
          <p:grpSpPr>
            <a:xfrm>
              <a:off x="733680" y="1015964"/>
              <a:ext cx="7150688" cy="4988910"/>
              <a:chOff x="1019302" y="1250501"/>
              <a:chExt cx="7150688" cy="4988910"/>
            </a:xfrm>
          </p:grpSpPr>
          <p:sp>
            <p:nvSpPr>
              <p:cNvPr id="4098" name="Line 2"/>
              <p:cNvSpPr/>
              <p:nvPr/>
            </p:nvSpPr>
            <p:spPr>
              <a:xfrm flipV="1">
                <a:off x="1019302" y="3646724"/>
                <a:ext cx="7073871" cy="32673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099" name="Line 3"/>
              <p:cNvSpPr/>
              <p:nvPr/>
            </p:nvSpPr>
            <p:spPr>
              <a:xfrm>
                <a:off x="4463909" y="1291472"/>
                <a:ext cx="51530" cy="487383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100" name="Line 4"/>
              <p:cNvSpPr/>
              <p:nvPr/>
            </p:nvSpPr>
            <p:spPr>
              <a:xfrm>
                <a:off x="1083468" y="4020130"/>
                <a:ext cx="3054574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1" name="Line 5"/>
              <p:cNvSpPr/>
              <p:nvPr/>
            </p:nvSpPr>
            <p:spPr>
              <a:xfrm>
                <a:off x="1083467" y="3294419"/>
                <a:ext cx="3017245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2" name="Line 6"/>
              <p:cNvSpPr/>
              <p:nvPr/>
            </p:nvSpPr>
            <p:spPr>
              <a:xfrm flipV="1">
                <a:off x="4788911" y="3292765"/>
                <a:ext cx="3381079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3" name="Line 7"/>
              <p:cNvSpPr/>
              <p:nvPr/>
            </p:nvSpPr>
            <p:spPr>
              <a:xfrm>
                <a:off x="4813834" y="4006903"/>
                <a:ext cx="3320806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4" name="Line 8"/>
              <p:cNvSpPr/>
              <p:nvPr/>
            </p:nvSpPr>
            <p:spPr>
              <a:xfrm flipV="1">
                <a:off x="4088692" y="1250501"/>
                <a:ext cx="24042" cy="205549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5" name="Line 9"/>
              <p:cNvSpPr/>
              <p:nvPr/>
            </p:nvSpPr>
            <p:spPr>
              <a:xfrm flipV="1">
                <a:off x="4788911" y="1250501"/>
                <a:ext cx="0" cy="205549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6" name="Line 10"/>
              <p:cNvSpPr/>
              <p:nvPr/>
            </p:nvSpPr>
            <p:spPr>
              <a:xfrm flipV="1">
                <a:off x="4138042" y="4006903"/>
                <a:ext cx="0" cy="2213986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7" name="Line 11"/>
              <p:cNvSpPr/>
              <p:nvPr/>
            </p:nvSpPr>
            <p:spPr>
              <a:xfrm flipV="1">
                <a:off x="4802190" y="3988381"/>
                <a:ext cx="23288" cy="225103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08" name="Text Box 12"/>
              <p:cNvSpPr txBox="1"/>
              <p:nvPr/>
            </p:nvSpPr>
            <p:spPr>
              <a:xfrm>
                <a:off x="1962194" y="3217732"/>
                <a:ext cx="16002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竹林北路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09" name="Text Box 13"/>
              <p:cNvSpPr txBox="1"/>
              <p:nvPr/>
            </p:nvSpPr>
            <p:spPr>
              <a:xfrm>
                <a:off x="5630536" y="3230746"/>
                <a:ext cx="1828800" cy="4571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竹林北路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10" name="Text Box 14"/>
              <p:cNvSpPr txBox="1"/>
              <p:nvPr/>
            </p:nvSpPr>
            <p:spPr>
              <a:xfrm>
                <a:off x="4060549" y="1519610"/>
                <a:ext cx="553997" cy="1523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龙锦路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11" name="Text Box 15"/>
              <p:cNvSpPr txBox="1"/>
              <p:nvPr/>
            </p:nvSpPr>
            <p:spPr>
              <a:xfrm>
                <a:off x="4088692" y="4641304"/>
                <a:ext cx="553997" cy="1523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龙锦路</a:t>
                </a:r>
                <a:endPara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123" name="Text Box 27"/>
            <p:cNvSpPr txBox="1"/>
            <p:nvPr/>
          </p:nvSpPr>
          <p:spPr>
            <a:xfrm>
              <a:off x="6475724" y="4616243"/>
              <a:ext cx="164121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7030A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  <a:cs typeface="Times New Roman" panose="02020603050405020304" pitchFamily="18" charset="0"/>
                </a:rPr>
                <a:t>紫荆公园</a:t>
              </a:r>
              <a:endParaRPr lang="zh-CN" altLang="en-US" sz="2400" b="1" dirty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A478F55-AD87-4C99-9323-7C7F23915E31}"/>
              </a:ext>
            </a:extLst>
          </p:cNvPr>
          <p:cNvGrpSpPr/>
          <p:nvPr/>
        </p:nvGrpSpPr>
        <p:grpSpPr>
          <a:xfrm>
            <a:off x="4257836" y="3613999"/>
            <a:ext cx="1720020" cy="503572"/>
            <a:chOff x="4582868" y="4643744"/>
            <a:chExt cx="1720020" cy="503572"/>
          </a:xfrm>
        </p:grpSpPr>
        <p:sp>
          <p:nvSpPr>
            <p:cNvPr id="94228" name="Text Box 20"/>
            <p:cNvSpPr txBox="1">
              <a:spLocks noChangeArrowheads="1"/>
            </p:cNvSpPr>
            <p:nvPr/>
          </p:nvSpPr>
          <p:spPr bwMode="auto">
            <a:xfrm>
              <a:off x="4973950" y="4685651"/>
              <a:ext cx="914400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n-ea"/>
                  <a:cs typeface="Times New Roman" panose="02020603050405020304" pitchFamily="18" charset="0"/>
                </a:rPr>
                <a:t>0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94226" name="Line 18"/>
            <p:cNvSpPr/>
            <p:nvPr/>
          </p:nvSpPr>
          <p:spPr>
            <a:xfrm flipV="1">
              <a:off x="4582868" y="4643744"/>
              <a:ext cx="172002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938A230-1167-49FA-B128-BBD28FFD10C8}"/>
              </a:ext>
            </a:extLst>
          </p:cNvPr>
          <p:cNvGrpSpPr/>
          <p:nvPr/>
        </p:nvGrpSpPr>
        <p:grpSpPr>
          <a:xfrm>
            <a:off x="6080523" y="2678425"/>
            <a:ext cx="1147784" cy="950868"/>
            <a:chOff x="6094683" y="3655566"/>
            <a:chExt cx="1147784" cy="950868"/>
          </a:xfrm>
        </p:grpSpPr>
        <p:sp>
          <p:nvSpPr>
            <p:cNvPr id="94229" name="Text Box 21"/>
            <p:cNvSpPr txBox="1">
              <a:spLocks noChangeArrowheads="1"/>
            </p:cNvSpPr>
            <p:nvPr/>
          </p:nvSpPr>
          <p:spPr bwMode="auto">
            <a:xfrm>
              <a:off x="6218028" y="3842461"/>
              <a:ext cx="1024439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n-ea"/>
                  <a:cs typeface="Times New Roman" panose="02020603050405020304" pitchFamily="18" charset="0"/>
                </a:rPr>
                <a:t>0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94225" name="Line 17"/>
            <p:cNvSpPr/>
            <p:nvPr/>
          </p:nvSpPr>
          <p:spPr>
            <a:xfrm>
              <a:off x="6094683" y="3655566"/>
              <a:ext cx="0" cy="95086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0" name="Text Box 33">
            <a:extLst>
              <a:ext uri="{FF2B5EF4-FFF2-40B4-BE49-F238E27FC236}">
                <a16:creationId xmlns:a16="http://schemas.microsoft.com/office/drawing/2014/main" id="{4C60F9CC-EE12-4D27-969A-974EC9AC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6" y="4619921"/>
            <a:ext cx="74888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龙锦路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东边</a:t>
            </a: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30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</a:rPr>
              <a:t>，竹林北路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南边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20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33">
            <a:extLst>
              <a:ext uri="{FF2B5EF4-FFF2-40B4-BE49-F238E27FC236}">
                <a16:creationId xmlns:a16="http://schemas.microsoft.com/office/drawing/2014/main" id="{9CCF567A-FE0D-4FB4-9BFA-D8B07E79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61" y="5155697"/>
            <a:ext cx="8607051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</a:rPr>
              <a:t>议一议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：（</a:t>
            </a:r>
            <a:r>
              <a:rPr lang="en-US" altLang="zh-CN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）只说“龙锦路东边</a:t>
            </a:r>
            <a:r>
              <a:rPr lang="en-US" altLang="zh-CN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30m</a:t>
            </a: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处”能找到公园位置吗？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Group 245">
            <a:extLst>
              <a:ext uri="{FF2B5EF4-FFF2-40B4-BE49-F238E27FC236}">
                <a16:creationId xmlns:a16="http://schemas.microsoft.com/office/drawing/2014/main" id="{C5C5A194-250C-44C5-9CD8-8853B1401128}"/>
              </a:ext>
            </a:extLst>
          </p:cNvPr>
          <p:cNvGrpSpPr>
            <a:grpSpLocks/>
          </p:cNvGrpSpPr>
          <p:nvPr/>
        </p:nvGrpSpPr>
        <p:grpSpPr bwMode="auto">
          <a:xfrm>
            <a:off x="6654415" y="617472"/>
            <a:ext cx="942450" cy="949325"/>
            <a:chOff x="0" y="0"/>
            <a:chExt cx="1712" cy="1814"/>
          </a:xfrm>
        </p:grpSpPr>
        <p:sp>
          <p:nvSpPr>
            <p:cNvPr id="46" name="AutoShape 246">
              <a:extLst>
                <a:ext uri="{FF2B5EF4-FFF2-40B4-BE49-F238E27FC236}">
                  <a16:creationId xmlns:a16="http://schemas.microsoft.com/office/drawing/2014/main" id="{1247C83A-4A0B-4A2E-98F6-DEB6134F7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0"/>
              <a:ext cx="1361" cy="340"/>
            </a:xfrm>
            <a:prstGeom prst="rightArrow">
              <a:avLst>
                <a:gd name="adj1" fmla="val 50000"/>
                <a:gd name="adj2" fmla="val 100074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AutoShape 247">
              <a:extLst>
                <a:ext uri="{FF2B5EF4-FFF2-40B4-BE49-F238E27FC236}">
                  <a16:creationId xmlns:a16="http://schemas.microsoft.com/office/drawing/2014/main" id="{C5CED8DE-7616-44AD-8061-BE6AA2B980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3" y="453"/>
              <a:ext cx="342" cy="1361"/>
            </a:xfrm>
            <a:prstGeom prst="upArrow">
              <a:avLst>
                <a:gd name="adj1" fmla="val 50000"/>
                <a:gd name="adj2" fmla="val 99488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Text Box 248">
              <a:extLst>
                <a:ext uri="{FF2B5EF4-FFF2-40B4-BE49-F238E27FC236}">
                  <a16:creationId xmlns:a16="http://schemas.microsoft.com/office/drawing/2014/main" id="{A975DC3E-D26F-4E34-A4EA-0CEC93C65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" y="0"/>
              <a:ext cx="37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北</a:t>
              </a:r>
            </a:p>
          </p:txBody>
        </p:sp>
        <p:sp>
          <p:nvSpPr>
            <p:cNvPr id="49" name="Text Box 249">
              <a:extLst>
                <a:ext uri="{FF2B5EF4-FFF2-40B4-BE49-F238E27FC236}">
                  <a16:creationId xmlns:a16="http://schemas.microsoft.com/office/drawing/2014/main" id="{E0D8343D-C07E-4571-81D5-444173002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" y="907"/>
              <a:ext cx="37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东</a:t>
              </a:r>
            </a:p>
          </p:txBody>
        </p:sp>
      </p:grpSp>
      <p:sp>
        <p:nvSpPr>
          <p:cNvPr id="51" name="Text Box 33">
            <a:extLst>
              <a:ext uri="{FF2B5EF4-FFF2-40B4-BE49-F238E27FC236}">
                <a16:creationId xmlns:a16="http://schemas.microsoft.com/office/drawing/2014/main" id="{8B1D7D8B-03E5-485D-A958-0BDAED90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402" y="6090353"/>
            <a:ext cx="711164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只有一组方向和距离不能确定位置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98E4A18-708D-42CE-AA37-A13CF82167A1}"/>
              </a:ext>
            </a:extLst>
          </p:cNvPr>
          <p:cNvGrpSpPr/>
          <p:nvPr/>
        </p:nvGrpSpPr>
        <p:grpSpPr>
          <a:xfrm>
            <a:off x="2414458" y="5139527"/>
            <a:ext cx="4854482" cy="3614"/>
            <a:chOff x="2347759" y="2000962"/>
            <a:chExt cx="4854482" cy="3614"/>
          </a:xfrm>
        </p:grpSpPr>
        <p:cxnSp>
          <p:nvCxnSpPr>
            <p:cNvPr id="38" name="直接连接符 48">
              <a:extLst>
                <a:ext uri="{FF2B5EF4-FFF2-40B4-BE49-F238E27FC236}">
                  <a16:creationId xmlns:a16="http://schemas.microsoft.com/office/drawing/2014/main" id="{83688CBE-512B-4980-B73B-8DCE283512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73491" y="2000962"/>
              <a:ext cx="142875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接连接符 48">
              <a:extLst>
                <a:ext uri="{FF2B5EF4-FFF2-40B4-BE49-F238E27FC236}">
                  <a16:creationId xmlns:a16="http://schemas.microsoft.com/office/drawing/2014/main" id="{0BBD2AF2-578B-4E5F-927A-3A42D22AF5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47759" y="2002988"/>
              <a:ext cx="142875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" name="Line 17">
            <a:extLst>
              <a:ext uri="{FF2B5EF4-FFF2-40B4-BE49-F238E27FC236}">
                <a16:creationId xmlns:a16="http://schemas.microsoft.com/office/drawing/2014/main" id="{4401060F-3703-41C7-8D3C-F208E87FB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123" y="971995"/>
            <a:ext cx="0" cy="36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2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1981200" y="3581400"/>
            <a:ext cx="62484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029200" y="1524000"/>
            <a:ext cx="0" cy="42672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23093" y="856318"/>
            <a:ext cx="774541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+mn-ea"/>
                <a:cs typeface="Times New Roman" panose="02020603050405020304" pitchFamily="18" charset="0"/>
              </a:rPr>
              <a:t>龙锦路东边 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zh-CN" altLang="en-US" sz="2800" b="1" dirty="0">
                <a:latin typeface="+mn-ea"/>
                <a:cs typeface="Times New Roman" panose="02020603050405020304" pitchFamily="18" charset="0"/>
              </a:rPr>
              <a:t>，竹林北路南边 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160" name="Text Box 5"/>
          <p:cNvSpPr txBox="1">
            <a:spLocks noChangeArrowheads="1"/>
          </p:cNvSpPr>
          <p:nvPr/>
        </p:nvSpPr>
        <p:spPr bwMode="auto">
          <a:xfrm>
            <a:off x="971550" y="188913"/>
            <a:ext cx="5672138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5.2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平面直角坐标系（</a:t>
            </a: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2BBFB450-D0FA-4E52-8FEA-38C1E627BA17}"/>
              </a:ext>
            </a:extLst>
          </p:cNvPr>
          <p:cNvGrpSpPr/>
          <p:nvPr/>
        </p:nvGrpSpPr>
        <p:grpSpPr>
          <a:xfrm>
            <a:off x="894035" y="1340509"/>
            <a:ext cx="6589773" cy="4943624"/>
            <a:chOff x="1578454" y="1290509"/>
            <a:chExt cx="6589773" cy="4943624"/>
          </a:xfrm>
        </p:grpSpPr>
        <p:sp>
          <p:nvSpPr>
            <p:cNvPr id="83" name="Line 2">
              <a:extLst>
                <a:ext uri="{FF2B5EF4-FFF2-40B4-BE49-F238E27FC236}">
                  <a16:creationId xmlns:a16="http://schemas.microsoft.com/office/drawing/2014/main" id="{1E271FCC-1FBB-4909-AC87-DEE14FC12D68}"/>
                </a:ext>
              </a:extLst>
            </p:cNvPr>
            <p:cNvSpPr/>
            <p:nvPr/>
          </p:nvSpPr>
          <p:spPr>
            <a:xfrm flipV="1">
              <a:off x="1578454" y="3646724"/>
              <a:ext cx="6514719" cy="3009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4" name="Line 3">
              <a:extLst>
                <a:ext uri="{FF2B5EF4-FFF2-40B4-BE49-F238E27FC236}">
                  <a16:creationId xmlns:a16="http://schemas.microsoft.com/office/drawing/2014/main" id="{7890AB36-A712-4540-B1CB-0EBE343AD5BC}"/>
                </a:ext>
              </a:extLst>
            </p:cNvPr>
            <p:cNvSpPr/>
            <p:nvPr/>
          </p:nvSpPr>
          <p:spPr>
            <a:xfrm>
              <a:off x="4699520" y="1290509"/>
              <a:ext cx="51530" cy="487383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5" name="Line 4">
              <a:extLst>
                <a:ext uri="{FF2B5EF4-FFF2-40B4-BE49-F238E27FC236}">
                  <a16:creationId xmlns:a16="http://schemas.microsoft.com/office/drawing/2014/main" id="{00ECEBDE-624C-4D4E-B622-62A8A3E1F0D2}"/>
                </a:ext>
              </a:extLst>
            </p:cNvPr>
            <p:cNvSpPr/>
            <p:nvPr/>
          </p:nvSpPr>
          <p:spPr>
            <a:xfrm>
              <a:off x="1578454" y="3857478"/>
              <a:ext cx="28956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6" name="Line 5">
              <a:extLst>
                <a:ext uri="{FF2B5EF4-FFF2-40B4-BE49-F238E27FC236}">
                  <a16:creationId xmlns:a16="http://schemas.microsoft.com/office/drawing/2014/main" id="{FA757BF3-48F9-4CCD-8FC5-62545689AF4C}"/>
                </a:ext>
              </a:extLst>
            </p:cNvPr>
            <p:cNvSpPr/>
            <p:nvPr/>
          </p:nvSpPr>
          <p:spPr>
            <a:xfrm>
              <a:off x="1578454" y="3466706"/>
              <a:ext cx="289560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" name="Line 6">
              <a:extLst>
                <a:ext uri="{FF2B5EF4-FFF2-40B4-BE49-F238E27FC236}">
                  <a16:creationId xmlns:a16="http://schemas.microsoft.com/office/drawing/2014/main" id="{74D802E2-8533-4650-8D1D-B30BA2BBB250}"/>
                </a:ext>
              </a:extLst>
            </p:cNvPr>
            <p:cNvSpPr/>
            <p:nvPr/>
          </p:nvSpPr>
          <p:spPr>
            <a:xfrm>
              <a:off x="4930277" y="3452838"/>
              <a:ext cx="323795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8" name="Line 7">
              <a:extLst>
                <a:ext uri="{FF2B5EF4-FFF2-40B4-BE49-F238E27FC236}">
                  <a16:creationId xmlns:a16="http://schemas.microsoft.com/office/drawing/2014/main" id="{17B559F9-178F-4F38-BD2B-46794EEE13AF}"/>
                </a:ext>
              </a:extLst>
            </p:cNvPr>
            <p:cNvSpPr/>
            <p:nvPr/>
          </p:nvSpPr>
          <p:spPr>
            <a:xfrm>
              <a:off x="4950457" y="3835869"/>
              <a:ext cx="320111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9" name="Line 8">
              <a:extLst>
                <a:ext uri="{FF2B5EF4-FFF2-40B4-BE49-F238E27FC236}">
                  <a16:creationId xmlns:a16="http://schemas.microsoft.com/office/drawing/2014/main" id="{F5434B8E-89CF-43CF-8A01-5C360B69284E}"/>
                </a:ext>
              </a:extLst>
            </p:cNvPr>
            <p:cNvSpPr/>
            <p:nvPr/>
          </p:nvSpPr>
          <p:spPr>
            <a:xfrm flipV="1">
              <a:off x="4479039" y="1561706"/>
              <a:ext cx="0" cy="19050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0" name="Line 9">
              <a:extLst>
                <a:ext uri="{FF2B5EF4-FFF2-40B4-BE49-F238E27FC236}">
                  <a16:creationId xmlns:a16="http://schemas.microsoft.com/office/drawing/2014/main" id="{01C83ACF-4DAE-44F2-BD6A-6FCF3D1A9367}"/>
                </a:ext>
              </a:extLst>
            </p:cNvPr>
            <p:cNvSpPr/>
            <p:nvPr/>
          </p:nvSpPr>
          <p:spPr>
            <a:xfrm flipV="1">
              <a:off x="4940386" y="1561706"/>
              <a:ext cx="0" cy="19050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1" name="Line 10">
              <a:extLst>
                <a:ext uri="{FF2B5EF4-FFF2-40B4-BE49-F238E27FC236}">
                  <a16:creationId xmlns:a16="http://schemas.microsoft.com/office/drawing/2014/main" id="{1FBE2FB6-EA47-41BD-86C0-3FBD06D6B63F}"/>
                </a:ext>
              </a:extLst>
            </p:cNvPr>
            <p:cNvSpPr/>
            <p:nvPr/>
          </p:nvSpPr>
          <p:spPr>
            <a:xfrm flipV="1">
              <a:off x="4490458" y="3857478"/>
              <a:ext cx="0" cy="19812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" name="Line 11">
              <a:extLst>
                <a:ext uri="{FF2B5EF4-FFF2-40B4-BE49-F238E27FC236}">
                  <a16:creationId xmlns:a16="http://schemas.microsoft.com/office/drawing/2014/main" id="{F2454531-55F0-4F5F-9EC7-54B29599391A}"/>
                </a:ext>
              </a:extLst>
            </p:cNvPr>
            <p:cNvSpPr/>
            <p:nvPr/>
          </p:nvSpPr>
          <p:spPr>
            <a:xfrm flipV="1">
              <a:off x="4950457" y="3857478"/>
              <a:ext cx="0" cy="19812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" name="Text Box 12">
              <a:extLst>
                <a:ext uri="{FF2B5EF4-FFF2-40B4-BE49-F238E27FC236}">
                  <a16:creationId xmlns:a16="http://schemas.microsoft.com/office/drawing/2014/main" id="{A82DC380-3AC3-4950-9BA6-8C899F486F96}"/>
                </a:ext>
              </a:extLst>
            </p:cNvPr>
            <p:cNvSpPr txBox="1"/>
            <p:nvPr/>
          </p:nvSpPr>
          <p:spPr>
            <a:xfrm>
              <a:off x="2361757" y="3434417"/>
              <a:ext cx="160020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竹林北路</a:t>
              </a:r>
              <a:endPara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4" name="Text Box 13">
              <a:extLst>
                <a:ext uri="{FF2B5EF4-FFF2-40B4-BE49-F238E27FC236}">
                  <a16:creationId xmlns:a16="http://schemas.microsoft.com/office/drawing/2014/main" id="{86A92598-ABBC-4511-B348-AA4AB6A52214}"/>
                </a:ext>
              </a:extLst>
            </p:cNvPr>
            <p:cNvSpPr txBox="1"/>
            <p:nvPr/>
          </p:nvSpPr>
          <p:spPr>
            <a:xfrm>
              <a:off x="5652338" y="3418124"/>
              <a:ext cx="18288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竹林北路</a:t>
              </a:r>
              <a:endPara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5" name="Text Box 14">
              <a:extLst>
                <a:ext uri="{FF2B5EF4-FFF2-40B4-BE49-F238E27FC236}">
                  <a16:creationId xmlns:a16="http://schemas.microsoft.com/office/drawing/2014/main" id="{A24C64C7-F024-4EF2-94F3-2B7B94600AA4}"/>
                </a:ext>
              </a:extLst>
            </p:cNvPr>
            <p:cNvSpPr txBox="1"/>
            <p:nvPr/>
          </p:nvSpPr>
          <p:spPr>
            <a:xfrm>
              <a:off x="4474054" y="1827946"/>
              <a:ext cx="553998" cy="152400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龙锦路</a:t>
              </a:r>
              <a:endPara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6" name="Text Box 15">
              <a:extLst>
                <a:ext uri="{FF2B5EF4-FFF2-40B4-BE49-F238E27FC236}">
                  <a16:creationId xmlns:a16="http://schemas.microsoft.com/office/drawing/2014/main" id="{354AAE45-1EAF-4F48-89B6-A3E72A82ACFF}"/>
                </a:ext>
              </a:extLst>
            </p:cNvPr>
            <p:cNvSpPr txBox="1"/>
            <p:nvPr/>
          </p:nvSpPr>
          <p:spPr>
            <a:xfrm>
              <a:off x="4474054" y="4710133"/>
              <a:ext cx="553998" cy="152400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龙锦路</a:t>
              </a:r>
              <a:endPara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D4BEC54-F043-4227-851F-59FB1CB132EF}"/>
              </a:ext>
            </a:extLst>
          </p:cNvPr>
          <p:cNvGrpSpPr/>
          <p:nvPr/>
        </p:nvGrpSpPr>
        <p:grpSpPr>
          <a:xfrm>
            <a:off x="5403471" y="4550258"/>
            <a:ext cx="2158965" cy="456769"/>
            <a:chOff x="5859973" y="4347846"/>
            <a:chExt cx="2104188" cy="423042"/>
          </a:xfrm>
        </p:grpSpPr>
        <p:sp>
          <p:nvSpPr>
            <p:cNvPr id="82" name="Oval 25">
              <a:extLst>
                <a:ext uri="{FF2B5EF4-FFF2-40B4-BE49-F238E27FC236}">
                  <a16:creationId xmlns:a16="http://schemas.microsoft.com/office/drawing/2014/main" id="{7FF14F16-1CF7-4D1C-A993-0E37C226D7A8}"/>
                </a:ext>
              </a:extLst>
            </p:cNvPr>
            <p:cNvSpPr/>
            <p:nvPr/>
          </p:nvSpPr>
          <p:spPr>
            <a:xfrm>
              <a:off x="5859973" y="4347846"/>
              <a:ext cx="418722" cy="363257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0" name="Text Box 27">
              <a:extLst>
                <a:ext uri="{FF2B5EF4-FFF2-40B4-BE49-F238E27FC236}">
                  <a16:creationId xmlns:a16="http://schemas.microsoft.com/office/drawing/2014/main" id="{33D81641-DE53-49D7-B369-9951337D348E}"/>
                </a:ext>
              </a:extLst>
            </p:cNvPr>
            <p:cNvSpPr txBox="1"/>
            <p:nvPr/>
          </p:nvSpPr>
          <p:spPr>
            <a:xfrm>
              <a:off x="6364584" y="4400321"/>
              <a:ext cx="1599577" cy="370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紫荆公园</a:t>
              </a:r>
              <a:endParaRPr lang="zh-C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3" name="Text Box 20">
            <a:extLst>
              <a:ext uri="{FF2B5EF4-FFF2-40B4-BE49-F238E27FC236}">
                <a16:creationId xmlns:a16="http://schemas.microsoft.com/office/drawing/2014/main" id="{D858D1B7-BE18-47A1-B332-4A67615C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377" y="4787305"/>
            <a:ext cx="914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74" name="Text Box 21">
            <a:extLst>
              <a:ext uri="{FF2B5EF4-FFF2-40B4-BE49-F238E27FC236}">
                <a16:creationId xmlns:a16="http://schemas.microsoft.com/office/drawing/2014/main" id="{C4BE2C14-CE55-4858-A2F0-C9D2389FF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91" y="4011145"/>
            <a:ext cx="914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75" name="Line 18">
            <a:extLst>
              <a:ext uri="{FF2B5EF4-FFF2-40B4-BE49-F238E27FC236}">
                <a16:creationId xmlns:a16="http://schemas.microsoft.com/office/drawing/2014/main" id="{3742FCF0-D25F-45BE-80AD-197F1C0EC0FA}"/>
              </a:ext>
            </a:extLst>
          </p:cNvPr>
          <p:cNvSpPr/>
          <p:nvPr/>
        </p:nvSpPr>
        <p:spPr>
          <a:xfrm flipV="1">
            <a:off x="4037439" y="4797152"/>
            <a:ext cx="1687834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76" name="Line 17">
            <a:extLst>
              <a:ext uri="{FF2B5EF4-FFF2-40B4-BE49-F238E27FC236}">
                <a16:creationId xmlns:a16="http://schemas.microsoft.com/office/drawing/2014/main" id="{22A26E90-F162-4FF2-BFCB-F237C6EBD02C}"/>
              </a:ext>
            </a:extLst>
          </p:cNvPr>
          <p:cNvSpPr/>
          <p:nvPr/>
        </p:nvSpPr>
        <p:spPr>
          <a:xfrm>
            <a:off x="5585988" y="3692918"/>
            <a:ext cx="0" cy="1067215"/>
          </a:xfrm>
          <a:prstGeom prst="line">
            <a:avLst/>
          </a:prstGeom>
          <a:ln w="254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086224-B57E-419B-9E38-55B7168096CB}"/>
              </a:ext>
            </a:extLst>
          </p:cNvPr>
          <p:cNvGrpSpPr/>
          <p:nvPr/>
        </p:nvGrpSpPr>
        <p:grpSpPr>
          <a:xfrm>
            <a:off x="894035" y="3585805"/>
            <a:ext cx="6683558" cy="530226"/>
            <a:chOff x="1896271" y="2564904"/>
            <a:chExt cx="6683558" cy="53022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A3252ECA-C785-46BB-A5E9-D26B7B2F08ED}"/>
                </a:ext>
              </a:extLst>
            </p:cNvPr>
            <p:cNvGrpSpPr/>
            <p:nvPr/>
          </p:nvGrpSpPr>
          <p:grpSpPr>
            <a:xfrm>
              <a:off x="1896271" y="2564904"/>
              <a:ext cx="6683558" cy="530226"/>
              <a:chOff x="1896271" y="2564904"/>
              <a:chExt cx="6683558" cy="530226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A432897F-617C-45B5-B8A7-17092AFDD877}"/>
                  </a:ext>
                </a:extLst>
              </p:cNvPr>
              <p:cNvGrpSpPr/>
              <p:nvPr/>
            </p:nvGrpSpPr>
            <p:grpSpPr>
              <a:xfrm>
                <a:off x="1896271" y="2568567"/>
                <a:ext cx="6683558" cy="521287"/>
                <a:chOff x="1848882" y="3579908"/>
                <a:chExt cx="6683558" cy="521287"/>
              </a:xfrm>
            </p:grpSpPr>
            <p:grpSp>
              <p:nvGrpSpPr>
                <p:cNvPr id="4" name="组合 3">
                  <a:extLst>
                    <a:ext uri="{FF2B5EF4-FFF2-40B4-BE49-F238E27FC236}">
                      <a16:creationId xmlns:a16="http://schemas.microsoft.com/office/drawing/2014/main" id="{101DB5F6-B26C-47E6-AE30-C604349596A7}"/>
                    </a:ext>
                  </a:extLst>
                </p:cNvPr>
                <p:cNvGrpSpPr/>
                <p:nvPr/>
              </p:nvGrpSpPr>
              <p:grpSpPr>
                <a:xfrm>
                  <a:off x="1848882" y="3579908"/>
                  <a:ext cx="6683558" cy="521287"/>
                  <a:chOff x="1848882" y="3579908"/>
                  <a:chExt cx="6683558" cy="521287"/>
                </a:xfrm>
              </p:grpSpPr>
              <p:sp>
                <p:nvSpPr>
                  <p:cNvPr id="9627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848882" y="3698098"/>
                    <a:ext cx="6683558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28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489250" y="3579909"/>
                    <a:ext cx="0" cy="134523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Text Box 21">
                    <a:extLst>
                      <a:ext uri="{FF2B5EF4-FFF2-40B4-BE49-F238E27FC236}">
                        <a16:creationId xmlns:a16="http://schemas.microsoft.com/office/drawing/2014/main" id="{BC27B953-8340-47BF-8ED8-0FB0351AB1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6983" y="3618273"/>
                    <a:ext cx="475857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100" name="Text Box 21">
                    <a:extLst>
                      <a:ext uri="{FF2B5EF4-FFF2-40B4-BE49-F238E27FC236}">
                        <a16:creationId xmlns:a16="http://schemas.microsoft.com/office/drawing/2014/main" id="{00085090-8935-470C-BFF2-9F16B066D8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49983" y="3639530"/>
                    <a:ext cx="58539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10</a:t>
                    </a:r>
                  </a:p>
                </p:txBody>
              </p:sp>
              <p:sp>
                <p:nvSpPr>
                  <p:cNvPr id="101" name="Line 28">
                    <a:extLst>
                      <a:ext uri="{FF2B5EF4-FFF2-40B4-BE49-F238E27FC236}">
                        <a16:creationId xmlns:a16="http://schemas.microsoft.com/office/drawing/2014/main" id="{7535652B-4F9A-4AA1-A897-F3D5405B23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03111" y="3579908"/>
                    <a:ext cx="0" cy="137123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Text Box 21">
                    <a:extLst>
                      <a:ext uri="{FF2B5EF4-FFF2-40B4-BE49-F238E27FC236}">
                        <a16:creationId xmlns:a16="http://schemas.microsoft.com/office/drawing/2014/main" id="{2B0B3D10-66A0-4C94-8388-1CE65AA2B7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0397" y="3630684"/>
                    <a:ext cx="67266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-10</a:t>
                    </a:r>
                  </a:p>
                </p:txBody>
              </p:sp>
            </p:grpSp>
            <p:sp>
              <p:nvSpPr>
                <p:cNvPr id="107" name="Line 28">
                  <a:extLst>
                    <a:ext uri="{FF2B5EF4-FFF2-40B4-BE49-F238E27FC236}">
                      <a16:creationId xmlns:a16="http://schemas.microsoft.com/office/drawing/2014/main" id="{E5BBD2D4-6F16-463E-954D-920E31EDD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77879" y="3583138"/>
                  <a:ext cx="0" cy="137123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Text Box 21">
                <a:extLst>
                  <a:ext uri="{FF2B5EF4-FFF2-40B4-BE49-F238E27FC236}">
                    <a16:creationId xmlns:a16="http://schemas.microsoft.com/office/drawing/2014/main" id="{9B4E9BC8-38F2-45CD-A019-E1438616B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8238" y="2615776"/>
                <a:ext cx="585391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CE3689A2-E883-43A5-9DC5-F3CE862A8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4168" y="2564904"/>
                <a:ext cx="0" cy="13712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8EB9F385-FA47-4C58-AD0D-0E637868C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8224" y="2564904"/>
                <a:ext cx="0" cy="13712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49" name="Text Box 21">
                <a:extLst>
                  <a:ext uri="{FF2B5EF4-FFF2-40B4-BE49-F238E27FC236}">
                    <a16:creationId xmlns:a16="http://schemas.microsoft.com/office/drawing/2014/main" id="{443EC6E1-BDC8-42C2-8444-1980C0B41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4814" y="2633465"/>
                <a:ext cx="585391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30</a:t>
                </a:r>
              </a:p>
            </p:txBody>
          </p:sp>
        </p:grpSp>
        <p:sp>
          <p:nvSpPr>
            <p:cNvPr id="51" name="Line 28">
              <a:extLst>
                <a:ext uri="{FF2B5EF4-FFF2-40B4-BE49-F238E27FC236}">
                  <a16:creationId xmlns:a16="http://schemas.microsoft.com/office/drawing/2014/main" id="{8CB20BD6-2169-49A0-A612-B500B1238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928" y="2564904"/>
              <a:ext cx="0" cy="13712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D1C92DB3-D2D8-4623-8C23-259F57F1C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1880" y="2564904"/>
              <a:ext cx="0" cy="13712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3" name="Text Box 21">
              <a:extLst>
                <a:ext uri="{FF2B5EF4-FFF2-40B4-BE49-F238E27FC236}">
                  <a16:creationId xmlns:a16="http://schemas.microsoft.com/office/drawing/2014/main" id="{60D2D89D-7D2F-4F95-BB10-12C7EE440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6602" y="2620302"/>
              <a:ext cx="672664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-30</a:t>
              </a:r>
            </a:p>
          </p:txBody>
        </p:sp>
        <p:sp>
          <p:nvSpPr>
            <p:cNvPr id="54" name="Text Box 21">
              <a:extLst>
                <a:ext uri="{FF2B5EF4-FFF2-40B4-BE49-F238E27FC236}">
                  <a16:creationId xmlns:a16="http://schemas.microsoft.com/office/drawing/2014/main" id="{CB084FB9-B9C5-4379-ADF6-359968CDA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505" y="2613542"/>
              <a:ext cx="672664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-20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92B7CD0-6BF5-4716-9E42-730C6BD7A3D4}"/>
              </a:ext>
            </a:extLst>
          </p:cNvPr>
          <p:cNvGrpSpPr/>
          <p:nvPr/>
        </p:nvGrpSpPr>
        <p:grpSpPr>
          <a:xfrm rot="16200000">
            <a:off x="2030564" y="3217640"/>
            <a:ext cx="4548165" cy="793905"/>
            <a:chOff x="2842253" y="2564904"/>
            <a:chExt cx="4548165" cy="793905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B74728F2-F505-4E0E-B7B0-E1CAF7665D5A}"/>
                </a:ext>
              </a:extLst>
            </p:cNvPr>
            <p:cNvGrpSpPr/>
            <p:nvPr/>
          </p:nvGrpSpPr>
          <p:grpSpPr>
            <a:xfrm>
              <a:off x="2842253" y="2564904"/>
              <a:ext cx="4548165" cy="775240"/>
              <a:chOff x="2842253" y="2564904"/>
              <a:chExt cx="4548165" cy="775240"/>
            </a:xfrm>
          </p:grpSpPr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5EB648A5-1FA2-423C-A6C1-85F7165E0C28}"/>
                  </a:ext>
                </a:extLst>
              </p:cNvPr>
              <p:cNvGrpSpPr/>
              <p:nvPr/>
            </p:nvGrpSpPr>
            <p:grpSpPr>
              <a:xfrm>
                <a:off x="2842253" y="2568567"/>
                <a:ext cx="4548165" cy="771577"/>
                <a:chOff x="2794864" y="3579908"/>
                <a:chExt cx="4548165" cy="771577"/>
              </a:xfrm>
            </p:grpSpPr>
            <p:grpSp>
              <p:nvGrpSpPr>
                <p:cNvPr id="67" name="组合 66">
                  <a:extLst>
                    <a:ext uri="{FF2B5EF4-FFF2-40B4-BE49-F238E27FC236}">
                      <a16:creationId xmlns:a16="http://schemas.microsoft.com/office/drawing/2014/main" id="{F47D9F59-441A-4388-A88E-3AD49DC7B110}"/>
                    </a:ext>
                  </a:extLst>
                </p:cNvPr>
                <p:cNvGrpSpPr/>
                <p:nvPr/>
              </p:nvGrpSpPr>
              <p:grpSpPr>
                <a:xfrm>
                  <a:off x="2794864" y="3579908"/>
                  <a:ext cx="4548165" cy="771577"/>
                  <a:chOff x="2794864" y="3579908"/>
                  <a:chExt cx="4548165" cy="771577"/>
                </a:xfrm>
              </p:grpSpPr>
              <p:sp>
                <p:nvSpPr>
                  <p:cNvPr id="69" name="Line 22">
                    <a:extLst>
                      <a:ext uri="{FF2B5EF4-FFF2-40B4-BE49-F238E27FC236}">
                        <a16:creationId xmlns:a16="http://schemas.microsoft.com/office/drawing/2014/main" id="{63C055D4-9680-45DF-A91B-F054ADBF6F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94864" y="3698101"/>
                    <a:ext cx="4548165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Line 28">
                    <a:extLst>
                      <a:ext uri="{FF2B5EF4-FFF2-40B4-BE49-F238E27FC236}">
                        <a16:creationId xmlns:a16="http://schemas.microsoft.com/office/drawing/2014/main" id="{3C352A99-E017-456E-B785-A77DA4D1F7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89250" y="3579909"/>
                    <a:ext cx="0" cy="134523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Text Box 21">
                    <a:extLst>
                      <a:ext uri="{FF2B5EF4-FFF2-40B4-BE49-F238E27FC236}">
                        <a16:creationId xmlns:a16="http://schemas.microsoft.com/office/drawing/2014/main" id="{6C222579-A3EA-48EB-BFBD-A08F1967A25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5209261" y="3755950"/>
                    <a:ext cx="58539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10</a:t>
                    </a:r>
                  </a:p>
                </p:txBody>
              </p:sp>
              <p:sp>
                <p:nvSpPr>
                  <p:cNvPr id="97" name="Line 28">
                    <a:extLst>
                      <a:ext uri="{FF2B5EF4-FFF2-40B4-BE49-F238E27FC236}">
                        <a16:creationId xmlns:a16="http://schemas.microsoft.com/office/drawing/2014/main" id="{D3EE11E7-E414-4964-BAF7-A39069D68C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03111" y="3579908"/>
                    <a:ext cx="0" cy="137123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Text Box 21">
                    <a:extLst>
                      <a:ext uri="{FF2B5EF4-FFF2-40B4-BE49-F238E27FC236}">
                        <a16:creationId xmlns:a16="http://schemas.microsoft.com/office/drawing/2014/main" id="{6B56BAA2-17AD-4A9E-8C04-DE56B63E0C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4103737" y="3784320"/>
                    <a:ext cx="67266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-10</a:t>
                    </a:r>
                  </a:p>
                </p:txBody>
              </p:sp>
            </p:grpSp>
            <p:sp>
              <p:nvSpPr>
                <p:cNvPr id="68" name="Line 28">
                  <a:extLst>
                    <a:ext uri="{FF2B5EF4-FFF2-40B4-BE49-F238E27FC236}">
                      <a16:creationId xmlns:a16="http://schemas.microsoft.com/office/drawing/2014/main" id="{048701DF-E474-4955-8B9D-4542FE52B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77879" y="3583138"/>
                  <a:ext cx="0" cy="137123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Text Box 21">
                <a:extLst>
                  <a:ext uri="{FF2B5EF4-FFF2-40B4-BE49-F238E27FC236}">
                    <a16:creationId xmlns:a16="http://schemas.microsoft.com/office/drawing/2014/main" id="{E76E8E32-2AEC-4DE9-AA81-33E0240867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791188" y="2744608"/>
                <a:ext cx="585391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4" name="Line 28">
                <a:extLst>
                  <a:ext uri="{FF2B5EF4-FFF2-40B4-BE49-F238E27FC236}">
                    <a16:creationId xmlns:a16="http://schemas.microsoft.com/office/drawing/2014/main" id="{C93C7727-EC0D-472B-AD3E-23FC8B247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4168" y="2564904"/>
                <a:ext cx="0" cy="13712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65" name="Line 28">
                <a:extLst>
                  <a:ext uri="{FF2B5EF4-FFF2-40B4-BE49-F238E27FC236}">
                    <a16:creationId xmlns:a16="http://schemas.microsoft.com/office/drawing/2014/main" id="{1DE8727B-BB2F-4E59-B8CC-C7FF4F997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8224" y="2564904"/>
                <a:ext cx="0" cy="13712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66" name="Text Box 21">
                <a:extLst>
                  <a:ext uri="{FF2B5EF4-FFF2-40B4-BE49-F238E27FC236}">
                    <a16:creationId xmlns:a16="http://schemas.microsoft.com/office/drawing/2014/main" id="{51C05637-45E1-4B14-A43C-62F4A8BEDB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6336772" y="2744610"/>
                <a:ext cx="585391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30</a:t>
                </a:r>
              </a:p>
            </p:txBody>
          </p:sp>
        </p:grpSp>
        <p:sp>
          <p:nvSpPr>
            <p:cNvPr id="58" name="Line 28">
              <a:extLst>
                <a:ext uri="{FF2B5EF4-FFF2-40B4-BE49-F238E27FC236}">
                  <a16:creationId xmlns:a16="http://schemas.microsoft.com/office/drawing/2014/main" id="{53836690-266D-49B5-AD79-DD65B04D2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928" y="2564904"/>
              <a:ext cx="0" cy="13712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9" name="Line 28">
              <a:extLst>
                <a:ext uri="{FF2B5EF4-FFF2-40B4-BE49-F238E27FC236}">
                  <a16:creationId xmlns:a16="http://schemas.microsoft.com/office/drawing/2014/main" id="{0F047DDF-F2FA-47F3-8E69-7CF486940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1880" y="2564904"/>
              <a:ext cx="0" cy="13712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0" name="Text Box 21">
              <a:extLst>
                <a:ext uri="{FF2B5EF4-FFF2-40B4-BE49-F238E27FC236}">
                  <a16:creationId xmlns:a16="http://schemas.microsoft.com/office/drawing/2014/main" id="{0E2BD0E6-7814-4621-AECD-7ECD878F6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170902" y="2791644"/>
              <a:ext cx="672664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-30</a:t>
              </a:r>
            </a:p>
          </p:txBody>
        </p:sp>
        <p:sp>
          <p:nvSpPr>
            <p:cNvPr id="61" name="Text Box 21">
              <a:extLst>
                <a:ext uri="{FF2B5EF4-FFF2-40B4-BE49-F238E27FC236}">
                  <a16:creationId xmlns:a16="http://schemas.microsoft.com/office/drawing/2014/main" id="{534AAAEA-EBFB-4577-BAFC-769D7452D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633225" y="2791644"/>
              <a:ext cx="672664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-20</a:t>
              </a:r>
            </a:p>
          </p:txBody>
        </p:sp>
      </p:grpSp>
      <p:sp>
        <p:nvSpPr>
          <p:cNvPr id="108" name="Text Box 19">
            <a:extLst>
              <a:ext uri="{FF2B5EF4-FFF2-40B4-BE49-F238E27FC236}">
                <a16:creationId xmlns:a16="http://schemas.microsoft.com/office/drawing/2014/main" id="{4A6D8E73-6AB8-4A36-AF41-FB7B55EAD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26" y="5983911"/>
            <a:ext cx="774541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同时借助两条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数轴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表示平面内一点的位置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DBB3A8-D313-4E4C-9BBA-21497F9BE99C}"/>
              </a:ext>
            </a:extLst>
          </p:cNvPr>
          <p:cNvSpPr txBox="1"/>
          <p:nvPr/>
        </p:nvSpPr>
        <p:spPr>
          <a:xfrm>
            <a:off x="5346459" y="4797380"/>
            <a:ext cx="290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（ </a:t>
            </a:r>
            <a:r>
              <a:rPr lang="en-US" altLang="zh-CN" sz="3200" b="1" dirty="0"/>
              <a:t>30</a:t>
            </a:r>
            <a:r>
              <a:rPr lang="zh-CN" altLang="en-US" sz="3200" b="1" dirty="0"/>
              <a:t>  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      ）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FF087407-1CEB-4F4B-9BDA-F68BCEC4E225}"/>
              </a:ext>
            </a:extLst>
          </p:cNvPr>
          <p:cNvSpPr txBox="1"/>
          <p:nvPr/>
        </p:nvSpPr>
        <p:spPr>
          <a:xfrm>
            <a:off x="6664391" y="4798188"/>
            <a:ext cx="122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-20</a:t>
            </a:r>
            <a:endParaRPr lang="zh-CN" altLang="en-US" sz="3200" b="1" dirty="0"/>
          </a:p>
        </p:txBody>
      </p:sp>
      <p:sp>
        <p:nvSpPr>
          <p:cNvPr id="114" name="Text Box 19">
            <a:extLst>
              <a:ext uri="{FF2B5EF4-FFF2-40B4-BE49-F238E27FC236}">
                <a16:creationId xmlns:a16="http://schemas.microsoft.com/office/drawing/2014/main" id="{0A799631-F214-4FCB-8268-9BFEBA1FC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73" y="841089"/>
            <a:ext cx="852090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latin typeface="+mn-ea"/>
                <a:ea typeface="+mn-ea"/>
                <a:cs typeface="Times New Roman" panose="02020603050405020304" pitchFamily="18" charset="0"/>
              </a:rPr>
              <a:t>如果用正负号区分相反方向，公园位置可以如何描述？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/>
      <p:bldP spid="73" grpId="0"/>
      <p:bldP spid="74" grpId="0"/>
      <p:bldP spid="108" grpId="0"/>
      <p:bldP spid="8" grpId="0"/>
      <p:bldP spid="113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4648200" y="1752600"/>
            <a:ext cx="4191000" cy="4095750"/>
            <a:chOff x="2544" y="1200"/>
            <a:chExt cx="2640" cy="2580"/>
          </a:xfrm>
        </p:grpSpPr>
        <p:pic>
          <p:nvPicPr>
            <p:cNvPr id="9229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0000"/>
                </a:clrFrom>
                <a:clrTo>
                  <a:srgbClr val="FFFFFF"/>
                </a:clrTo>
              </a:clrChange>
              <a:clrChange>
                <a:clrFrom>
                  <a:srgbClr val="000080"/>
                </a:clrFrom>
                <a:clrTo>
                  <a:srgbClr val="FFFFFF"/>
                </a:clrTo>
              </a:clrChange>
              <a:clrChange>
                <a:clrFrom>
                  <a:srgbClr val="000000"/>
                </a:clrFrom>
                <a:clrTo>
                  <a:srgbClr val="FFFFFF"/>
                </a:clrTo>
              </a:clrChange>
            </a:blip>
            <a:stretch>
              <a:fillRect/>
            </a:stretch>
          </p:blipFill>
          <p:spPr>
            <a:xfrm>
              <a:off x="2544" y="2352"/>
              <a:ext cx="2640" cy="3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0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FFFFFF"/>
                </a:clrTo>
              </a:clrChange>
              <a:clrChange>
                <a:clrFrom>
                  <a:srgbClr val="000080"/>
                </a:clrFrom>
                <a:clrTo>
                  <a:srgbClr val="FFFFFF"/>
                </a:clrTo>
              </a:clrChange>
              <a:clrChange>
                <a:clrFrom>
                  <a:srgbClr val="FF0000"/>
                </a:clrFrom>
                <a:clrTo>
                  <a:srgbClr val="FFFFFF"/>
                </a:clrTo>
              </a:clrChange>
            </a:blip>
            <a:stretch>
              <a:fillRect/>
            </a:stretch>
          </p:blipFill>
          <p:spPr>
            <a:xfrm>
              <a:off x="3552" y="1200"/>
              <a:ext cx="381" cy="2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1" name="Text Box 5"/>
            <p:cNvSpPr txBox="1"/>
            <p:nvPr/>
          </p:nvSpPr>
          <p:spPr>
            <a:xfrm>
              <a:off x="4992" y="2496"/>
              <a:ext cx="192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altLang="zh-CN" sz="28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2" name="Text Box 6"/>
            <p:cNvSpPr txBox="1"/>
            <p:nvPr/>
          </p:nvSpPr>
          <p:spPr>
            <a:xfrm>
              <a:off x="3888" y="1248"/>
              <a:ext cx="192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altLang="zh-CN" sz="28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219" name="Text Box 7"/>
          <p:cNvSpPr txBox="1"/>
          <p:nvPr/>
        </p:nvSpPr>
        <p:spPr>
          <a:xfrm>
            <a:off x="971550" y="1399423"/>
            <a:ext cx="5943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平面直角坐标系的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特征：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60" name="Text Box 8"/>
          <p:cNvSpPr txBox="1"/>
          <p:nvPr/>
        </p:nvSpPr>
        <p:spPr>
          <a:xfrm>
            <a:off x="1004822" y="2338387"/>
            <a:ext cx="4051324" cy="310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①两条数轴互相垂直且原点重合；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②通常取向右、向上为正方向；  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③两数轴单位长度一般取相同．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71550" y="188913"/>
            <a:ext cx="5314950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5.2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平面直角坐标系（</a:t>
            </a:r>
            <a:r>
              <a:rPr kumimoji="0" lang="en-US" altLang="zh-CN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1" kern="1200" cap="none" spc="0" normalizeH="0" baseline="0" noProof="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grpSp>
        <p:nvGrpSpPr>
          <p:cNvPr id="9222" name="组合 14"/>
          <p:cNvGrpSpPr/>
          <p:nvPr/>
        </p:nvGrpSpPr>
        <p:grpSpPr>
          <a:xfrm>
            <a:off x="4648200" y="1894002"/>
            <a:ext cx="4191000" cy="4095750"/>
            <a:chOff x="3851275" y="2133600"/>
            <a:chExt cx="4191000" cy="4095750"/>
          </a:xfrm>
        </p:grpSpPr>
        <p:grpSp>
          <p:nvGrpSpPr>
            <p:cNvPr id="9223" name="Group 8"/>
            <p:cNvGrpSpPr/>
            <p:nvPr/>
          </p:nvGrpSpPr>
          <p:grpSpPr>
            <a:xfrm>
              <a:off x="3851275" y="2133600"/>
              <a:ext cx="4191000" cy="4095750"/>
              <a:chOff x="2544" y="1200"/>
              <a:chExt cx="2640" cy="2580"/>
            </a:xfrm>
          </p:grpSpPr>
          <p:pic>
            <p:nvPicPr>
              <p:cNvPr id="9225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4" y="2352"/>
                <a:ext cx="2640" cy="3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226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2" y="1200"/>
                <a:ext cx="381" cy="258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9224" name="TextBox 16"/>
            <p:cNvSpPr txBox="1"/>
            <p:nvPr/>
          </p:nvSpPr>
          <p:spPr>
            <a:xfrm>
              <a:off x="5548092" y="4195123"/>
              <a:ext cx="302419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Text Box 7">
            <a:extLst>
              <a:ext uri="{FF2B5EF4-FFF2-40B4-BE49-F238E27FC236}">
                <a16:creationId xmlns:a16="http://schemas.microsoft.com/office/drawing/2014/main" id="{BE7BA060-ECAE-4FDD-A63C-FB4BB0E3873C}"/>
              </a:ext>
            </a:extLst>
          </p:cNvPr>
          <p:cNvSpPr txBox="1"/>
          <p:nvPr/>
        </p:nvSpPr>
        <p:spPr>
          <a:xfrm>
            <a:off x="971550" y="755764"/>
            <a:ext cx="676880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你能否自己动手画一画平面直角坐标系呢？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003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直接连接符 14337"/>
          <p:cNvSpPr/>
          <p:nvPr/>
        </p:nvSpPr>
        <p:spPr>
          <a:xfrm flipV="1">
            <a:off x="4589463" y="1346200"/>
            <a:ext cx="1587" cy="4591050"/>
          </a:xfrm>
          <a:prstGeom prst="line">
            <a:avLst/>
          </a:prstGeom>
          <a:ln w="28575" cap="flat" cmpd="sng">
            <a:solidFill>
              <a:srgbClr val="00008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6" name="直接连接符 14338"/>
          <p:cNvSpPr/>
          <p:nvPr/>
        </p:nvSpPr>
        <p:spPr>
          <a:xfrm>
            <a:off x="4551363" y="184150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7" name="直接连接符 14339"/>
          <p:cNvSpPr/>
          <p:nvPr/>
        </p:nvSpPr>
        <p:spPr>
          <a:xfrm>
            <a:off x="4551363" y="220345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8" name="直接连接符 14340"/>
          <p:cNvSpPr/>
          <p:nvPr/>
        </p:nvSpPr>
        <p:spPr>
          <a:xfrm>
            <a:off x="4551363" y="256540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9" name="直接连接符 14341"/>
          <p:cNvSpPr/>
          <p:nvPr/>
        </p:nvSpPr>
        <p:spPr>
          <a:xfrm>
            <a:off x="4551363" y="291782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0" name="直接连接符 14342"/>
          <p:cNvSpPr/>
          <p:nvPr/>
        </p:nvSpPr>
        <p:spPr>
          <a:xfrm>
            <a:off x="4551363" y="327977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1" name="直接连接符 14343"/>
          <p:cNvSpPr/>
          <p:nvPr/>
        </p:nvSpPr>
        <p:spPr>
          <a:xfrm>
            <a:off x="4551363" y="400367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2" name="直接连接符 14344"/>
          <p:cNvSpPr/>
          <p:nvPr/>
        </p:nvSpPr>
        <p:spPr>
          <a:xfrm>
            <a:off x="4551363" y="4365625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3" name="直接连接符 14345"/>
          <p:cNvSpPr/>
          <p:nvPr/>
        </p:nvSpPr>
        <p:spPr>
          <a:xfrm>
            <a:off x="4551363" y="471805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4" name="直接连接符 14346"/>
          <p:cNvSpPr/>
          <p:nvPr/>
        </p:nvSpPr>
        <p:spPr>
          <a:xfrm>
            <a:off x="4551363" y="508000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5" name="直接连接符 14347"/>
          <p:cNvSpPr/>
          <p:nvPr/>
        </p:nvSpPr>
        <p:spPr>
          <a:xfrm>
            <a:off x="4551363" y="544195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6" name="直接连接符 14348"/>
          <p:cNvSpPr/>
          <p:nvPr/>
        </p:nvSpPr>
        <p:spPr>
          <a:xfrm>
            <a:off x="4551363" y="5803900"/>
            <a:ext cx="85725" cy="1588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7" name="直接连接符 14349"/>
          <p:cNvSpPr/>
          <p:nvPr/>
        </p:nvSpPr>
        <p:spPr>
          <a:xfrm>
            <a:off x="1046163" y="3622675"/>
            <a:ext cx="7086600" cy="1588"/>
          </a:xfrm>
          <a:prstGeom prst="line">
            <a:avLst/>
          </a:prstGeom>
          <a:ln w="28575" cap="flat" cmpd="sng">
            <a:solidFill>
              <a:srgbClr val="00008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8" name="直接连接符 14350"/>
          <p:cNvSpPr/>
          <p:nvPr/>
        </p:nvSpPr>
        <p:spPr>
          <a:xfrm>
            <a:off x="135096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9" name="直接连接符 14351"/>
          <p:cNvSpPr/>
          <p:nvPr/>
        </p:nvSpPr>
        <p:spPr>
          <a:xfrm>
            <a:off x="171291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0" name="直接连接符 14352"/>
          <p:cNvSpPr/>
          <p:nvPr/>
        </p:nvSpPr>
        <p:spPr>
          <a:xfrm>
            <a:off x="206533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1" name="直接连接符 14353"/>
          <p:cNvSpPr/>
          <p:nvPr/>
        </p:nvSpPr>
        <p:spPr>
          <a:xfrm>
            <a:off x="242728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2" name="直接连接符 14354"/>
          <p:cNvSpPr/>
          <p:nvPr/>
        </p:nvSpPr>
        <p:spPr>
          <a:xfrm>
            <a:off x="278923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3" name="直接连接符 14355"/>
          <p:cNvSpPr/>
          <p:nvPr/>
        </p:nvSpPr>
        <p:spPr>
          <a:xfrm>
            <a:off x="315118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4" name="直接连接符 14356"/>
          <p:cNvSpPr/>
          <p:nvPr/>
        </p:nvSpPr>
        <p:spPr>
          <a:xfrm>
            <a:off x="351313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5" name="直接连接符 14357"/>
          <p:cNvSpPr/>
          <p:nvPr/>
        </p:nvSpPr>
        <p:spPr>
          <a:xfrm>
            <a:off x="386556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6" name="直接连接符 14358"/>
          <p:cNvSpPr/>
          <p:nvPr/>
        </p:nvSpPr>
        <p:spPr>
          <a:xfrm>
            <a:off x="422751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7" name="直接连接符 14359"/>
          <p:cNvSpPr/>
          <p:nvPr/>
        </p:nvSpPr>
        <p:spPr>
          <a:xfrm>
            <a:off x="495141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8" name="直接连接符 14360"/>
          <p:cNvSpPr/>
          <p:nvPr/>
        </p:nvSpPr>
        <p:spPr>
          <a:xfrm>
            <a:off x="531336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09" name="直接连接符 14361"/>
          <p:cNvSpPr/>
          <p:nvPr/>
        </p:nvSpPr>
        <p:spPr>
          <a:xfrm>
            <a:off x="566578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0" name="直接连接符 14362"/>
          <p:cNvSpPr/>
          <p:nvPr/>
        </p:nvSpPr>
        <p:spPr>
          <a:xfrm>
            <a:off x="602773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1" name="直接连接符 14363"/>
          <p:cNvSpPr/>
          <p:nvPr/>
        </p:nvSpPr>
        <p:spPr>
          <a:xfrm>
            <a:off x="638968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2" name="直接连接符 14364"/>
          <p:cNvSpPr/>
          <p:nvPr/>
        </p:nvSpPr>
        <p:spPr>
          <a:xfrm>
            <a:off x="675163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3" name="直接连接符 14365"/>
          <p:cNvSpPr/>
          <p:nvPr/>
        </p:nvSpPr>
        <p:spPr>
          <a:xfrm>
            <a:off x="7113588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4" name="直接连接符 14366"/>
          <p:cNvSpPr/>
          <p:nvPr/>
        </p:nvSpPr>
        <p:spPr>
          <a:xfrm>
            <a:off x="746601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5" name="直接连接符 14367"/>
          <p:cNvSpPr/>
          <p:nvPr/>
        </p:nvSpPr>
        <p:spPr>
          <a:xfrm>
            <a:off x="7827963" y="3603625"/>
            <a:ext cx="1587" cy="85725"/>
          </a:xfrm>
          <a:prstGeom prst="line">
            <a:avLst/>
          </a:prstGeom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16" name="文本框 14368"/>
          <p:cNvSpPr txBox="1"/>
          <p:nvPr/>
        </p:nvSpPr>
        <p:spPr>
          <a:xfrm>
            <a:off x="4589463" y="118427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6417" name="文本框 14369"/>
          <p:cNvSpPr txBox="1"/>
          <p:nvPr/>
        </p:nvSpPr>
        <p:spPr>
          <a:xfrm>
            <a:off x="4513263" y="347027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</a:rPr>
              <a:t>o</a:t>
            </a:r>
          </a:p>
        </p:txBody>
      </p:sp>
      <p:pic>
        <p:nvPicPr>
          <p:cNvPr id="14371" name="图片 143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69" y="1335088"/>
            <a:ext cx="7105650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19" name="文本框 14371"/>
          <p:cNvSpPr txBox="1"/>
          <p:nvPr/>
        </p:nvSpPr>
        <p:spPr>
          <a:xfrm>
            <a:off x="3979863" y="36068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16420" name="文本框 14372"/>
          <p:cNvSpPr txBox="1"/>
          <p:nvPr/>
        </p:nvSpPr>
        <p:spPr>
          <a:xfrm>
            <a:off x="5199063" y="36068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421" name="文本框 14373"/>
          <p:cNvSpPr txBox="1"/>
          <p:nvPr/>
        </p:nvSpPr>
        <p:spPr>
          <a:xfrm>
            <a:off x="5503863" y="3606800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422" name="文本框 14374"/>
          <p:cNvSpPr txBox="1"/>
          <p:nvPr/>
        </p:nvSpPr>
        <p:spPr>
          <a:xfrm>
            <a:off x="58848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423" name="文本框 14375"/>
          <p:cNvSpPr txBox="1"/>
          <p:nvPr/>
        </p:nvSpPr>
        <p:spPr>
          <a:xfrm>
            <a:off x="62658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424" name="文本框 14376"/>
          <p:cNvSpPr txBox="1"/>
          <p:nvPr/>
        </p:nvSpPr>
        <p:spPr>
          <a:xfrm>
            <a:off x="65706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425" name="文本框 14377"/>
          <p:cNvSpPr txBox="1"/>
          <p:nvPr/>
        </p:nvSpPr>
        <p:spPr>
          <a:xfrm>
            <a:off x="69516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6426" name="文本框 14378"/>
          <p:cNvSpPr txBox="1"/>
          <p:nvPr/>
        </p:nvSpPr>
        <p:spPr>
          <a:xfrm>
            <a:off x="73326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6427" name="文本框 14379"/>
          <p:cNvSpPr txBox="1"/>
          <p:nvPr/>
        </p:nvSpPr>
        <p:spPr>
          <a:xfrm>
            <a:off x="76374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6428" name="文本框 14380"/>
          <p:cNvSpPr txBox="1"/>
          <p:nvPr/>
        </p:nvSpPr>
        <p:spPr>
          <a:xfrm>
            <a:off x="3598863" y="36068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16429" name="文本框 14381"/>
          <p:cNvSpPr txBox="1"/>
          <p:nvPr/>
        </p:nvSpPr>
        <p:spPr>
          <a:xfrm>
            <a:off x="32178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16430" name="文本框 14382"/>
          <p:cNvSpPr txBox="1"/>
          <p:nvPr/>
        </p:nvSpPr>
        <p:spPr>
          <a:xfrm>
            <a:off x="28368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16431" name="文本框 14383"/>
          <p:cNvSpPr txBox="1"/>
          <p:nvPr/>
        </p:nvSpPr>
        <p:spPr>
          <a:xfrm>
            <a:off x="25320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16432" name="文本框 14384"/>
          <p:cNvSpPr txBox="1"/>
          <p:nvPr/>
        </p:nvSpPr>
        <p:spPr>
          <a:xfrm>
            <a:off x="21510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6433" name="文本框 14385"/>
          <p:cNvSpPr txBox="1"/>
          <p:nvPr/>
        </p:nvSpPr>
        <p:spPr>
          <a:xfrm>
            <a:off x="17700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-7</a:t>
            </a:r>
          </a:p>
        </p:txBody>
      </p:sp>
      <p:sp>
        <p:nvSpPr>
          <p:cNvPr id="16434" name="文本框 14386"/>
          <p:cNvSpPr txBox="1"/>
          <p:nvPr/>
        </p:nvSpPr>
        <p:spPr>
          <a:xfrm>
            <a:off x="14652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-8</a:t>
            </a:r>
          </a:p>
        </p:txBody>
      </p:sp>
      <p:sp>
        <p:nvSpPr>
          <p:cNvPr id="16435" name="文本框 14387"/>
          <p:cNvSpPr txBox="1"/>
          <p:nvPr/>
        </p:nvSpPr>
        <p:spPr>
          <a:xfrm>
            <a:off x="1084263" y="362267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-9</a:t>
            </a:r>
          </a:p>
        </p:txBody>
      </p:sp>
      <p:sp>
        <p:nvSpPr>
          <p:cNvPr id="16436" name="文本框 14388"/>
          <p:cNvSpPr txBox="1"/>
          <p:nvPr/>
        </p:nvSpPr>
        <p:spPr>
          <a:xfrm>
            <a:off x="4818063" y="3622675"/>
            <a:ext cx="304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437" name="文本框 14389"/>
          <p:cNvSpPr txBox="1"/>
          <p:nvPr/>
        </p:nvSpPr>
        <p:spPr>
          <a:xfrm>
            <a:off x="4284663" y="3089275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438" name="文本框 14390"/>
          <p:cNvSpPr txBox="1"/>
          <p:nvPr/>
        </p:nvSpPr>
        <p:spPr>
          <a:xfrm>
            <a:off x="4284663" y="2708275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439" name="文本框 14391"/>
          <p:cNvSpPr txBox="1"/>
          <p:nvPr/>
        </p:nvSpPr>
        <p:spPr>
          <a:xfrm>
            <a:off x="4284663" y="2387600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440" name="文本框 14392"/>
          <p:cNvSpPr txBox="1"/>
          <p:nvPr/>
        </p:nvSpPr>
        <p:spPr>
          <a:xfrm>
            <a:off x="4284663" y="2022475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441" name="文本框 14393"/>
          <p:cNvSpPr txBox="1"/>
          <p:nvPr/>
        </p:nvSpPr>
        <p:spPr>
          <a:xfrm>
            <a:off x="4284663" y="1641475"/>
            <a:ext cx="3206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442" name="文本框 14394"/>
          <p:cNvSpPr txBox="1"/>
          <p:nvPr/>
        </p:nvSpPr>
        <p:spPr>
          <a:xfrm>
            <a:off x="4102224" y="377507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16443" name="文本框 14395"/>
          <p:cNvSpPr txBox="1"/>
          <p:nvPr/>
        </p:nvSpPr>
        <p:spPr>
          <a:xfrm>
            <a:off x="4067944" y="41402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16444" name="文本框 14396"/>
          <p:cNvSpPr txBox="1"/>
          <p:nvPr/>
        </p:nvSpPr>
        <p:spPr>
          <a:xfrm>
            <a:off x="4067944" y="45212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16445" name="文本框 14397"/>
          <p:cNvSpPr txBox="1"/>
          <p:nvPr/>
        </p:nvSpPr>
        <p:spPr>
          <a:xfrm>
            <a:off x="4067944" y="49022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16446" name="文本框 14398"/>
          <p:cNvSpPr txBox="1"/>
          <p:nvPr/>
        </p:nvSpPr>
        <p:spPr>
          <a:xfrm>
            <a:off x="4067944" y="52832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16457" name="椭圆 14409"/>
          <p:cNvSpPr/>
          <p:nvPr/>
        </p:nvSpPr>
        <p:spPr>
          <a:xfrm>
            <a:off x="1968500" y="5381625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58" name="文本框 14410"/>
          <p:cNvSpPr txBox="1"/>
          <p:nvPr/>
        </p:nvSpPr>
        <p:spPr>
          <a:xfrm>
            <a:off x="2972167" y="2089141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6459" name="文本框 14411"/>
          <p:cNvSpPr txBox="1"/>
          <p:nvPr/>
        </p:nvSpPr>
        <p:spPr>
          <a:xfrm>
            <a:off x="1709738" y="5006975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6460" name="椭圆 14412"/>
          <p:cNvSpPr/>
          <p:nvPr/>
        </p:nvSpPr>
        <p:spPr>
          <a:xfrm>
            <a:off x="3419475" y="2492375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61" name="文本框 14413"/>
          <p:cNvSpPr txBox="1"/>
          <p:nvPr/>
        </p:nvSpPr>
        <p:spPr>
          <a:xfrm>
            <a:off x="6389688" y="44323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16462" name="椭圆 14417"/>
          <p:cNvSpPr/>
          <p:nvPr/>
        </p:nvSpPr>
        <p:spPr>
          <a:xfrm>
            <a:off x="6299200" y="4646613"/>
            <a:ext cx="144463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464" name="文本框 14419"/>
          <p:cNvSpPr txBox="1"/>
          <p:nvPr/>
        </p:nvSpPr>
        <p:spPr>
          <a:xfrm>
            <a:off x="7956550" y="3573463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422" name="文本框 14421"/>
          <p:cNvSpPr txBox="1"/>
          <p:nvPr/>
        </p:nvSpPr>
        <p:spPr>
          <a:xfrm>
            <a:off x="5451355" y="2035994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(2,3)</a:t>
            </a:r>
          </a:p>
        </p:txBody>
      </p:sp>
      <p:sp>
        <p:nvSpPr>
          <p:cNvPr id="14424" name="直接连接符 14423"/>
          <p:cNvSpPr/>
          <p:nvPr/>
        </p:nvSpPr>
        <p:spPr>
          <a:xfrm>
            <a:off x="3492500" y="2565400"/>
            <a:ext cx="0" cy="107950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425" name="直接连接符 14424"/>
          <p:cNvSpPr/>
          <p:nvPr/>
        </p:nvSpPr>
        <p:spPr>
          <a:xfrm>
            <a:off x="3492500" y="2565400"/>
            <a:ext cx="1079500" cy="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426" name="直接连接符 14425"/>
          <p:cNvSpPr/>
          <p:nvPr/>
        </p:nvSpPr>
        <p:spPr>
          <a:xfrm flipV="1">
            <a:off x="2051050" y="3644900"/>
            <a:ext cx="0" cy="1800225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427" name="直接连接符 14426"/>
          <p:cNvSpPr/>
          <p:nvPr/>
        </p:nvSpPr>
        <p:spPr>
          <a:xfrm>
            <a:off x="2051050" y="5445125"/>
            <a:ext cx="2520950" cy="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428" name="直接连接符 14427"/>
          <p:cNvSpPr/>
          <p:nvPr/>
        </p:nvSpPr>
        <p:spPr>
          <a:xfrm flipV="1">
            <a:off x="6372225" y="3644900"/>
            <a:ext cx="0" cy="107950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429" name="直接连接符 14428"/>
          <p:cNvSpPr/>
          <p:nvPr/>
        </p:nvSpPr>
        <p:spPr>
          <a:xfrm flipH="1">
            <a:off x="4572000" y="4724400"/>
            <a:ext cx="1800225" cy="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1" name="矩形 9227" descr="water">
            <a:extLst>
              <a:ext uri="{FF2B5EF4-FFF2-40B4-BE49-F238E27FC236}">
                <a16:creationId xmlns:a16="http://schemas.microsoft.com/office/drawing/2014/main" id="{7D8311A4-1F47-4D84-8C28-0D3FC97DC522}"/>
              </a:ext>
            </a:extLst>
          </p:cNvPr>
          <p:cNvSpPr/>
          <p:nvPr/>
        </p:nvSpPr>
        <p:spPr>
          <a:xfrm>
            <a:off x="436563" y="258763"/>
            <a:ext cx="1828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fontAlgn="base"/>
            <a:r>
              <a:rPr lang="zh-CN" altLang="zh-CN" sz="3600" strike="noStrike" noProof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4"/>
                </a:blip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新知展示</a:t>
            </a:r>
            <a:endParaRPr lang="zh-CN" altLang="zh-CN" sz="3600" strike="noStrike" noProof="1"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4"/>
              </a:blipFill>
              <a:effectLst>
                <a:outerShdw dist="107763" dir="13499999" sx="125000" sy="125000" rotWithShape="0">
                  <a:srgbClr val="C7DFD3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41808E24-2089-4A8D-926B-16956E39E84F}"/>
              </a:ext>
            </a:extLst>
          </p:cNvPr>
          <p:cNvSpPr txBox="1"/>
          <p:nvPr/>
        </p:nvSpPr>
        <p:spPr>
          <a:xfrm>
            <a:off x="576262" y="803572"/>
            <a:ext cx="54006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例</a:t>
            </a:r>
            <a:r>
              <a:rPr lang="en-US" altLang="zh-CN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：请你写出图中各点的坐标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.</a:t>
            </a:r>
            <a:endParaRPr lang="en-US" altLang="x-none" sz="2400" i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3" name="文本框 14410">
            <a:extLst>
              <a:ext uri="{FF2B5EF4-FFF2-40B4-BE49-F238E27FC236}">
                <a16:creationId xmlns:a16="http://schemas.microsoft.com/office/drawing/2014/main" id="{70076361-DF1B-499F-B157-712A7E69AE5A}"/>
              </a:ext>
            </a:extLst>
          </p:cNvPr>
          <p:cNvSpPr txBox="1"/>
          <p:nvPr/>
        </p:nvSpPr>
        <p:spPr>
          <a:xfrm>
            <a:off x="5586413" y="2459734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5" name="椭圆 14412">
            <a:extLst>
              <a:ext uri="{FF2B5EF4-FFF2-40B4-BE49-F238E27FC236}">
                <a16:creationId xmlns:a16="http://schemas.microsoft.com/office/drawing/2014/main" id="{855C958E-C4ED-407E-9A1B-7631C588B135}"/>
              </a:ext>
            </a:extLst>
          </p:cNvPr>
          <p:cNvSpPr/>
          <p:nvPr/>
        </p:nvSpPr>
        <p:spPr>
          <a:xfrm>
            <a:off x="5550898" y="2849465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6" name="文本框 14410">
            <a:extLst>
              <a:ext uri="{FF2B5EF4-FFF2-40B4-BE49-F238E27FC236}">
                <a16:creationId xmlns:a16="http://schemas.microsoft.com/office/drawing/2014/main" id="{14425863-A7B7-480D-9F4C-061252153832}"/>
              </a:ext>
            </a:extLst>
          </p:cNvPr>
          <p:cNvSpPr txBox="1"/>
          <p:nvPr/>
        </p:nvSpPr>
        <p:spPr>
          <a:xfrm>
            <a:off x="5243512" y="2133503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7" name="椭圆 14412">
            <a:extLst>
              <a:ext uri="{FF2B5EF4-FFF2-40B4-BE49-F238E27FC236}">
                <a16:creationId xmlns:a16="http://schemas.microsoft.com/office/drawing/2014/main" id="{01663071-6455-4BE2-A649-2E133D0C2425}"/>
              </a:ext>
            </a:extLst>
          </p:cNvPr>
          <p:cNvSpPr/>
          <p:nvPr/>
        </p:nvSpPr>
        <p:spPr>
          <a:xfrm>
            <a:off x="5238266" y="2494756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8" name="文本框 14410">
            <a:extLst>
              <a:ext uri="{FF2B5EF4-FFF2-40B4-BE49-F238E27FC236}">
                <a16:creationId xmlns:a16="http://schemas.microsoft.com/office/drawing/2014/main" id="{2154AD8C-FD59-4410-A43F-853E66622827}"/>
              </a:ext>
            </a:extLst>
          </p:cNvPr>
          <p:cNvSpPr txBox="1"/>
          <p:nvPr/>
        </p:nvSpPr>
        <p:spPr>
          <a:xfrm>
            <a:off x="2315189" y="2901157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9" name="椭圆 14412">
            <a:extLst>
              <a:ext uri="{FF2B5EF4-FFF2-40B4-BE49-F238E27FC236}">
                <a16:creationId xmlns:a16="http://schemas.microsoft.com/office/drawing/2014/main" id="{C328A7D0-B6FB-47DF-A307-702C7D05269B}"/>
              </a:ext>
            </a:extLst>
          </p:cNvPr>
          <p:cNvSpPr/>
          <p:nvPr/>
        </p:nvSpPr>
        <p:spPr>
          <a:xfrm>
            <a:off x="2693661" y="3208338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0" name="椭圆 14412">
            <a:extLst>
              <a:ext uri="{FF2B5EF4-FFF2-40B4-BE49-F238E27FC236}">
                <a16:creationId xmlns:a16="http://schemas.microsoft.com/office/drawing/2014/main" id="{056B1971-EA03-44EA-A27C-EF00B05A0475}"/>
              </a:ext>
            </a:extLst>
          </p:cNvPr>
          <p:cNvSpPr/>
          <p:nvPr/>
        </p:nvSpPr>
        <p:spPr>
          <a:xfrm>
            <a:off x="3052933" y="4628872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1" name="文本框 14410">
            <a:extLst>
              <a:ext uri="{FF2B5EF4-FFF2-40B4-BE49-F238E27FC236}">
                <a16:creationId xmlns:a16="http://schemas.microsoft.com/office/drawing/2014/main" id="{E9F7ACC5-2FFB-4E84-8D01-C4F510BDD68D}"/>
              </a:ext>
            </a:extLst>
          </p:cNvPr>
          <p:cNvSpPr txBox="1"/>
          <p:nvPr/>
        </p:nvSpPr>
        <p:spPr>
          <a:xfrm>
            <a:off x="3037367" y="4242913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02" name="文本框 14410">
            <a:extLst>
              <a:ext uri="{FF2B5EF4-FFF2-40B4-BE49-F238E27FC236}">
                <a16:creationId xmlns:a16="http://schemas.microsoft.com/office/drawing/2014/main" id="{A4E0430E-F046-4812-BABA-B2794993B935}"/>
              </a:ext>
            </a:extLst>
          </p:cNvPr>
          <p:cNvSpPr txBox="1"/>
          <p:nvPr/>
        </p:nvSpPr>
        <p:spPr>
          <a:xfrm>
            <a:off x="5703196" y="5299075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03" name="椭圆 14412">
            <a:extLst>
              <a:ext uri="{FF2B5EF4-FFF2-40B4-BE49-F238E27FC236}">
                <a16:creationId xmlns:a16="http://schemas.microsoft.com/office/drawing/2014/main" id="{438715BB-ED01-4DBC-88A8-6BC343BECA75}"/>
              </a:ext>
            </a:extLst>
          </p:cNvPr>
          <p:cNvSpPr/>
          <p:nvPr/>
        </p:nvSpPr>
        <p:spPr>
          <a:xfrm>
            <a:off x="5558390" y="5369718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8" name="直接连接符 107">
            <a:extLst>
              <a:ext uri="{FF2B5EF4-FFF2-40B4-BE49-F238E27FC236}">
                <a16:creationId xmlns:a16="http://schemas.microsoft.com/office/drawing/2014/main" id="{053834C1-237C-4CDE-AA0F-311EDF96970E}"/>
              </a:ext>
            </a:extLst>
          </p:cNvPr>
          <p:cNvSpPr/>
          <p:nvPr/>
        </p:nvSpPr>
        <p:spPr>
          <a:xfrm>
            <a:off x="5623129" y="3009312"/>
            <a:ext cx="0" cy="640383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9" name="直接连接符 108">
            <a:extLst>
              <a:ext uri="{FF2B5EF4-FFF2-40B4-BE49-F238E27FC236}">
                <a16:creationId xmlns:a16="http://schemas.microsoft.com/office/drawing/2014/main" id="{50623FCB-D029-4B78-BEA3-8B974FF48992}"/>
              </a:ext>
            </a:extLst>
          </p:cNvPr>
          <p:cNvSpPr/>
          <p:nvPr/>
        </p:nvSpPr>
        <p:spPr>
          <a:xfrm>
            <a:off x="4637088" y="2940624"/>
            <a:ext cx="1079500" cy="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1" name="直接连接符 110">
            <a:extLst>
              <a:ext uri="{FF2B5EF4-FFF2-40B4-BE49-F238E27FC236}">
                <a16:creationId xmlns:a16="http://schemas.microsoft.com/office/drawing/2014/main" id="{B2EB8E53-2AAA-47A3-A85B-009A7143C254}"/>
              </a:ext>
            </a:extLst>
          </p:cNvPr>
          <p:cNvSpPr/>
          <p:nvPr/>
        </p:nvSpPr>
        <p:spPr>
          <a:xfrm flipV="1">
            <a:off x="5331255" y="2511360"/>
            <a:ext cx="0" cy="1147762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2" name="直接连接符 111">
            <a:extLst>
              <a:ext uri="{FF2B5EF4-FFF2-40B4-BE49-F238E27FC236}">
                <a16:creationId xmlns:a16="http://schemas.microsoft.com/office/drawing/2014/main" id="{7218FC7A-5DE4-4A06-87A9-F887B6673E62}"/>
              </a:ext>
            </a:extLst>
          </p:cNvPr>
          <p:cNvSpPr/>
          <p:nvPr/>
        </p:nvSpPr>
        <p:spPr>
          <a:xfrm flipH="1">
            <a:off x="4572000" y="2555219"/>
            <a:ext cx="759255" cy="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3" name="直接连接符 112">
            <a:extLst>
              <a:ext uri="{FF2B5EF4-FFF2-40B4-BE49-F238E27FC236}">
                <a16:creationId xmlns:a16="http://schemas.microsoft.com/office/drawing/2014/main" id="{5D247FEB-EDE6-477A-AB21-1D1F23E02F0E}"/>
              </a:ext>
            </a:extLst>
          </p:cNvPr>
          <p:cNvSpPr/>
          <p:nvPr/>
        </p:nvSpPr>
        <p:spPr>
          <a:xfrm>
            <a:off x="2771800" y="3279775"/>
            <a:ext cx="0" cy="36992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4" name="直接连接符 113">
            <a:extLst>
              <a:ext uri="{FF2B5EF4-FFF2-40B4-BE49-F238E27FC236}">
                <a16:creationId xmlns:a16="http://schemas.microsoft.com/office/drawing/2014/main" id="{49718226-DAA3-4AEB-9D0E-EE61CFAC8D49}"/>
              </a:ext>
            </a:extLst>
          </p:cNvPr>
          <p:cNvSpPr/>
          <p:nvPr/>
        </p:nvSpPr>
        <p:spPr>
          <a:xfrm flipH="1">
            <a:off x="2751138" y="3279775"/>
            <a:ext cx="1800225" cy="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8" name="直接连接符 117">
            <a:extLst>
              <a:ext uri="{FF2B5EF4-FFF2-40B4-BE49-F238E27FC236}">
                <a16:creationId xmlns:a16="http://schemas.microsoft.com/office/drawing/2014/main" id="{0E9A0F90-824D-474B-88E6-0104852AB7B3}"/>
              </a:ext>
            </a:extLst>
          </p:cNvPr>
          <p:cNvSpPr/>
          <p:nvPr/>
        </p:nvSpPr>
        <p:spPr>
          <a:xfrm>
            <a:off x="3276599" y="4718050"/>
            <a:ext cx="1079500" cy="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9" name="直接连接符 118">
            <a:extLst>
              <a:ext uri="{FF2B5EF4-FFF2-40B4-BE49-F238E27FC236}">
                <a16:creationId xmlns:a16="http://schemas.microsoft.com/office/drawing/2014/main" id="{ADEC2F11-B16F-4D34-9E23-691537161F97}"/>
              </a:ext>
            </a:extLst>
          </p:cNvPr>
          <p:cNvSpPr/>
          <p:nvPr/>
        </p:nvSpPr>
        <p:spPr>
          <a:xfrm flipH="1">
            <a:off x="3124921" y="3659122"/>
            <a:ext cx="16644" cy="1010531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E20973B6-F323-4C3B-AD34-08B0B31DB353}"/>
              </a:ext>
            </a:extLst>
          </p:cNvPr>
          <p:cNvSpPr txBox="1"/>
          <p:nvPr/>
        </p:nvSpPr>
        <p:spPr>
          <a:xfrm>
            <a:off x="3328080" y="419576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(-4,-3)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E4C86B3F-80E1-45B2-AE28-EDA51591EE69}"/>
              </a:ext>
            </a:extLst>
          </p:cNvPr>
          <p:cNvSpPr txBox="1"/>
          <p:nvPr/>
        </p:nvSpPr>
        <p:spPr>
          <a:xfrm>
            <a:off x="2082503" y="492363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(-7,-5)</a:t>
            </a: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2A61FECD-57F2-49FD-AE0F-3DF7DE4059DD}"/>
              </a:ext>
            </a:extLst>
          </p:cNvPr>
          <p:cNvSpPr txBox="1"/>
          <p:nvPr/>
        </p:nvSpPr>
        <p:spPr>
          <a:xfrm>
            <a:off x="1445893" y="2807697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(-5,1)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32D7F1EF-2E58-4323-968B-9D02B482B20B}"/>
              </a:ext>
            </a:extLst>
          </p:cNvPr>
          <p:cNvSpPr txBox="1"/>
          <p:nvPr/>
        </p:nvSpPr>
        <p:spPr>
          <a:xfrm>
            <a:off x="3297171" y="2032794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(-3,3)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1F0F897D-332F-4780-BA68-6C2CB4CE044E}"/>
              </a:ext>
            </a:extLst>
          </p:cNvPr>
          <p:cNvSpPr txBox="1"/>
          <p:nvPr/>
        </p:nvSpPr>
        <p:spPr>
          <a:xfrm>
            <a:off x="5773739" y="2413132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(3,2)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9B52803-9459-474D-9DF3-0B341F35CBD2}"/>
              </a:ext>
            </a:extLst>
          </p:cNvPr>
          <p:cNvSpPr txBox="1"/>
          <p:nvPr/>
        </p:nvSpPr>
        <p:spPr>
          <a:xfrm>
            <a:off x="6700053" y="4367213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(5,-3)</a:t>
            </a: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270B108B-4819-488F-BECC-02C19AD3A94A}"/>
              </a:ext>
            </a:extLst>
          </p:cNvPr>
          <p:cNvSpPr txBox="1"/>
          <p:nvPr/>
        </p:nvSpPr>
        <p:spPr>
          <a:xfrm>
            <a:off x="6022156" y="524771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(3,-5)</a:t>
            </a:r>
          </a:p>
        </p:txBody>
      </p:sp>
      <p:sp>
        <p:nvSpPr>
          <p:cNvPr id="127" name="直接连接符 126">
            <a:extLst>
              <a:ext uri="{FF2B5EF4-FFF2-40B4-BE49-F238E27FC236}">
                <a16:creationId xmlns:a16="http://schemas.microsoft.com/office/drawing/2014/main" id="{9FA132C4-4708-4B52-A5AE-0BB0AA4F76F7}"/>
              </a:ext>
            </a:extLst>
          </p:cNvPr>
          <p:cNvSpPr/>
          <p:nvPr/>
        </p:nvSpPr>
        <p:spPr>
          <a:xfrm>
            <a:off x="4589463" y="5441949"/>
            <a:ext cx="1079500" cy="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8" name="直接连接符 127">
            <a:extLst>
              <a:ext uri="{FF2B5EF4-FFF2-40B4-BE49-F238E27FC236}">
                <a16:creationId xmlns:a16="http://schemas.microsoft.com/office/drawing/2014/main" id="{2723ED4F-8CD9-4D17-86D1-7A2920135C4F}"/>
              </a:ext>
            </a:extLst>
          </p:cNvPr>
          <p:cNvSpPr/>
          <p:nvPr/>
        </p:nvSpPr>
        <p:spPr>
          <a:xfrm flipV="1">
            <a:off x="5634987" y="3581400"/>
            <a:ext cx="0" cy="1800225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BCAC44C1-D166-4392-918C-FD978EF37DDA}"/>
              </a:ext>
            </a:extLst>
          </p:cNvPr>
          <p:cNvSpPr/>
          <p:nvPr/>
        </p:nvSpPr>
        <p:spPr>
          <a:xfrm>
            <a:off x="394766" y="6000749"/>
            <a:ext cx="8557427" cy="584775"/>
          </a:xfrm>
          <a:prstGeom prst="rect">
            <a:avLst/>
          </a:prstGeom>
          <a:noFill/>
          <a:ln w="50800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思考</a:t>
            </a:r>
            <a:r>
              <a:rPr lang="zh-CN" altLang="en-US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：点（</a:t>
            </a:r>
            <a:r>
              <a:rPr lang="en-US" altLang="zh-CN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，</a:t>
            </a:r>
            <a:r>
              <a:rPr lang="en-US" altLang="zh-CN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）和点（</a:t>
            </a:r>
            <a:r>
              <a:rPr lang="en-US" altLang="zh-CN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，</a:t>
            </a:r>
            <a:r>
              <a:rPr lang="en-US" altLang="zh-CN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）是同一个点吗？</a:t>
            </a:r>
            <a:endParaRPr lang="zh-CN" altLang="en-US" sz="3200" b="1" dirty="0">
              <a:solidFill>
                <a:srgbClr val="990099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2" grpId="0"/>
      <p:bldP spid="14424" grpId="0" animBg="1"/>
      <p:bldP spid="14425" grpId="0" animBg="1"/>
      <p:bldP spid="14426" grpId="0" animBg="1"/>
      <p:bldP spid="14427" grpId="0" animBg="1"/>
      <p:bldP spid="14428" grpId="0" animBg="1"/>
      <p:bldP spid="14429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8" grpId="0" animBg="1"/>
      <p:bldP spid="119" grpId="0" animBg="1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 animBg="1"/>
      <p:bldP spid="128" grpId="0" animBg="1"/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06F35A-2B6F-4133-8C9E-F6EA8E85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69" y="1335088"/>
            <a:ext cx="7105650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直接连接符 14349">
            <a:extLst>
              <a:ext uri="{FF2B5EF4-FFF2-40B4-BE49-F238E27FC236}">
                <a16:creationId xmlns:a16="http://schemas.microsoft.com/office/drawing/2014/main" id="{B3D8B1EA-4871-4273-BA84-3C7EB0DA7B4E}"/>
              </a:ext>
            </a:extLst>
          </p:cNvPr>
          <p:cNvSpPr/>
          <p:nvPr/>
        </p:nvSpPr>
        <p:spPr>
          <a:xfrm>
            <a:off x="1046163" y="3622675"/>
            <a:ext cx="7086600" cy="1588"/>
          </a:xfrm>
          <a:prstGeom prst="line">
            <a:avLst/>
          </a:prstGeom>
          <a:ln w="28575" cap="flat" cmpd="sng">
            <a:solidFill>
              <a:srgbClr val="00008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直接连接符 14337">
            <a:extLst>
              <a:ext uri="{FF2B5EF4-FFF2-40B4-BE49-F238E27FC236}">
                <a16:creationId xmlns:a16="http://schemas.microsoft.com/office/drawing/2014/main" id="{DB7BFC6A-ACB2-4020-AA36-8B7F0B6F6117}"/>
              </a:ext>
            </a:extLst>
          </p:cNvPr>
          <p:cNvSpPr/>
          <p:nvPr/>
        </p:nvSpPr>
        <p:spPr>
          <a:xfrm flipV="1">
            <a:off x="4589463" y="1346200"/>
            <a:ext cx="1587" cy="4591050"/>
          </a:xfrm>
          <a:prstGeom prst="line">
            <a:avLst/>
          </a:prstGeom>
          <a:ln w="28575" cap="flat" cmpd="sng">
            <a:solidFill>
              <a:srgbClr val="00008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文本框 14369">
            <a:extLst>
              <a:ext uri="{FF2B5EF4-FFF2-40B4-BE49-F238E27FC236}">
                <a16:creationId xmlns:a16="http://schemas.microsoft.com/office/drawing/2014/main" id="{A6F29ECD-E704-4742-8B79-A5A89CFB0349}"/>
              </a:ext>
            </a:extLst>
          </p:cNvPr>
          <p:cNvSpPr txBox="1"/>
          <p:nvPr/>
        </p:nvSpPr>
        <p:spPr>
          <a:xfrm>
            <a:off x="4513263" y="347027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0" name="文本框 14368">
            <a:extLst>
              <a:ext uri="{FF2B5EF4-FFF2-40B4-BE49-F238E27FC236}">
                <a16:creationId xmlns:a16="http://schemas.microsoft.com/office/drawing/2014/main" id="{C41EB11B-83A4-4517-87C1-4B7C6D1243B8}"/>
              </a:ext>
            </a:extLst>
          </p:cNvPr>
          <p:cNvSpPr txBox="1"/>
          <p:nvPr/>
        </p:nvSpPr>
        <p:spPr>
          <a:xfrm>
            <a:off x="4589463" y="118427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1" name="文本框 14419">
            <a:extLst>
              <a:ext uri="{FF2B5EF4-FFF2-40B4-BE49-F238E27FC236}">
                <a16:creationId xmlns:a16="http://schemas.microsoft.com/office/drawing/2014/main" id="{0C5E7CF5-A295-4F9A-909A-140610685C70}"/>
              </a:ext>
            </a:extLst>
          </p:cNvPr>
          <p:cNvSpPr txBox="1"/>
          <p:nvPr/>
        </p:nvSpPr>
        <p:spPr>
          <a:xfrm>
            <a:off x="7942263" y="3567325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3976051-4956-4ED3-BFCD-C592B25939FC}"/>
              </a:ext>
            </a:extLst>
          </p:cNvPr>
          <p:cNvGrpSpPr/>
          <p:nvPr/>
        </p:nvGrpSpPr>
        <p:grpSpPr>
          <a:xfrm>
            <a:off x="5973711" y="3137244"/>
            <a:ext cx="531371" cy="542025"/>
            <a:chOff x="7020565" y="3152881"/>
            <a:chExt cx="531371" cy="542025"/>
          </a:xfrm>
        </p:grpSpPr>
        <p:sp>
          <p:nvSpPr>
            <p:cNvPr id="13" name="文本框 14410">
              <a:extLst>
                <a:ext uri="{FF2B5EF4-FFF2-40B4-BE49-F238E27FC236}">
                  <a16:creationId xmlns:a16="http://schemas.microsoft.com/office/drawing/2014/main" id="{2AA73201-7A39-4C09-A773-EB1BC3F51C35}"/>
                </a:ext>
              </a:extLst>
            </p:cNvPr>
            <p:cNvSpPr txBox="1"/>
            <p:nvPr/>
          </p:nvSpPr>
          <p:spPr>
            <a:xfrm>
              <a:off x="7094736" y="3152881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4" name="椭圆 14412">
              <a:extLst>
                <a:ext uri="{FF2B5EF4-FFF2-40B4-BE49-F238E27FC236}">
                  <a16:creationId xmlns:a16="http://schemas.microsoft.com/office/drawing/2014/main" id="{E16A9DD1-D30A-47DE-9F28-330FEE39FD35}"/>
                </a:ext>
              </a:extLst>
            </p:cNvPr>
            <p:cNvSpPr/>
            <p:nvPr/>
          </p:nvSpPr>
          <p:spPr>
            <a:xfrm>
              <a:off x="7020565" y="3550443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204ECE9-CB4B-429D-BAD3-016B5B77085D}"/>
              </a:ext>
            </a:extLst>
          </p:cNvPr>
          <p:cNvGrpSpPr/>
          <p:nvPr/>
        </p:nvGrpSpPr>
        <p:grpSpPr>
          <a:xfrm>
            <a:off x="4527009" y="2788106"/>
            <a:ext cx="645180" cy="602933"/>
            <a:chOff x="4527009" y="2788106"/>
            <a:chExt cx="645180" cy="602933"/>
          </a:xfrm>
        </p:grpSpPr>
        <p:sp>
          <p:nvSpPr>
            <p:cNvPr id="16" name="文本框 14410">
              <a:extLst>
                <a:ext uri="{FF2B5EF4-FFF2-40B4-BE49-F238E27FC236}">
                  <a16:creationId xmlns:a16="http://schemas.microsoft.com/office/drawing/2014/main" id="{C71C98F7-5E55-45DF-9547-24F29F912D65}"/>
                </a:ext>
              </a:extLst>
            </p:cNvPr>
            <p:cNvSpPr txBox="1"/>
            <p:nvPr/>
          </p:nvSpPr>
          <p:spPr>
            <a:xfrm>
              <a:off x="4714989" y="2788106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7" name="椭圆 14412">
              <a:extLst>
                <a:ext uri="{FF2B5EF4-FFF2-40B4-BE49-F238E27FC236}">
                  <a16:creationId xmlns:a16="http://schemas.microsoft.com/office/drawing/2014/main" id="{E9781BE2-4BBB-4157-9756-0989B90E21A2}"/>
                </a:ext>
              </a:extLst>
            </p:cNvPr>
            <p:cNvSpPr/>
            <p:nvPr/>
          </p:nvSpPr>
          <p:spPr>
            <a:xfrm>
              <a:off x="4527009" y="3246576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9FFDC13-DD13-47DC-A2A6-86D6D10188D3}"/>
              </a:ext>
            </a:extLst>
          </p:cNvPr>
          <p:cNvGrpSpPr/>
          <p:nvPr/>
        </p:nvGrpSpPr>
        <p:grpSpPr>
          <a:xfrm>
            <a:off x="3092055" y="3064796"/>
            <a:ext cx="506174" cy="629338"/>
            <a:chOff x="4527009" y="2761701"/>
            <a:chExt cx="506174" cy="629338"/>
          </a:xfrm>
        </p:grpSpPr>
        <p:sp>
          <p:nvSpPr>
            <p:cNvPr id="19" name="文本框 14410">
              <a:extLst>
                <a:ext uri="{FF2B5EF4-FFF2-40B4-BE49-F238E27FC236}">
                  <a16:creationId xmlns:a16="http://schemas.microsoft.com/office/drawing/2014/main" id="{637574A6-7947-44BA-AE4D-297E15FE480A}"/>
                </a:ext>
              </a:extLst>
            </p:cNvPr>
            <p:cNvSpPr txBox="1"/>
            <p:nvPr/>
          </p:nvSpPr>
          <p:spPr>
            <a:xfrm>
              <a:off x="4575983" y="2761701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20" name="椭圆 14412">
              <a:extLst>
                <a:ext uri="{FF2B5EF4-FFF2-40B4-BE49-F238E27FC236}">
                  <a16:creationId xmlns:a16="http://schemas.microsoft.com/office/drawing/2014/main" id="{13792DC8-5A6C-4D3F-8CB9-FD7F22993F2E}"/>
                </a:ext>
              </a:extLst>
            </p:cNvPr>
            <p:cNvSpPr/>
            <p:nvPr/>
          </p:nvSpPr>
          <p:spPr>
            <a:xfrm>
              <a:off x="4527009" y="3246576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1" name="文本框 14387">
            <a:extLst>
              <a:ext uri="{FF2B5EF4-FFF2-40B4-BE49-F238E27FC236}">
                <a16:creationId xmlns:a16="http://schemas.microsoft.com/office/drawing/2014/main" id="{DA74D241-FBA8-4A2F-A831-F8AE040AFF6E}"/>
              </a:ext>
            </a:extLst>
          </p:cNvPr>
          <p:cNvSpPr txBox="1"/>
          <p:nvPr/>
        </p:nvSpPr>
        <p:spPr>
          <a:xfrm>
            <a:off x="4138427" y="3851274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22" name="文本框 14387">
            <a:extLst>
              <a:ext uri="{FF2B5EF4-FFF2-40B4-BE49-F238E27FC236}">
                <a16:creationId xmlns:a16="http://schemas.microsoft.com/office/drawing/2014/main" id="{0E6DDACE-44F7-4A7B-A68D-9C59D9AE4A7E}"/>
              </a:ext>
            </a:extLst>
          </p:cNvPr>
          <p:cNvSpPr txBox="1"/>
          <p:nvPr/>
        </p:nvSpPr>
        <p:spPr>
          <a:xfrm>
            <a:off x="1472880" y="3617267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-8</a:t>
            </a:r>
          </a:p>
        </p:txBody>
      </p:sp>
      <p:sp>
        <p:nvSpPr>
          <p:cNvPr id="23" name="文本框 14387">
            <a:extLst>
              <a:ext uri="{FF2B5EF4-FFF2-40B4-BE49-F238E27FC236}">
                <a16:creationId xmlns:a16="http://schemas.microsoft.com/office/drawing/2014/main" id="{1F42206C-1A9C-47C9-A55A-80647586595D}"/>
              </a:ext>
            </a:extLst>
          </p:cNvPr>
          <p:cNvSpPr txBox="1"/>
          <p:nvPr/>
        </p:nvSpPr>
        <p:spPr>
          <a:xfrm>
            <a:off x="2236588" y="3620151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24" name="文本框 14387">
            <a:extLst>
              <a:ext uri="{FF2B5EF4-FFF2-40B4-BE49-F238E27FC236}">
                <a16:creationId xmlns:a16="http://schemas.microsoft.com/office/drawing/2014/main" id="{585F7815-9606-4D19-8632-F5A207FFF228}"/>
              </a:ext>
            </a:extLst>
          </p:cNvPr>
          <p:cNvSpPr txBox="1"/>
          <p:nvPr/>
        </p:nvSpPr>
        <p:spPr>
          <a:xfrm>
            <a:off x="1853087" y="3625857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-7</a:t>
            </a:r>
          </a:p>
        </p:txBody>
      </p:sp>
      <p:sp>
        <p:nvSpPr>
          <p:cNvPr id="25" name="文本框 14387">
            <a:extLst>
              <a:ext uri="{FF2B5EF4-FFF2-40B4-BE49-F238E27FC236}">
                <a16:creationId xmlns:a16="http://schemas.microsoft.com/office/drawing/2014/main" id="{58D5BE3F-122E-436A-84F6-0AC4D2C9B829}"/>
              </a:ext>
            </a:extLst>
          </p:cNvPr>
          <p:cNvSpPr txBox="1"/>
          <p:nvPr/>
        </p:nvSpPr>
        <p:spPr>
          <a:xfrm>
            <a:off x="2961084" y="3609791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26" name="文本框 14387">
            <a:extLst>
              <a:ext uri="{FF2B5EF4-FFF2-40B4-BE49-F238E27FC236}">
                <a16:creationId xmlns:a16="http://schemas.microsoft.com/office/drawing/2014/main" id="{B21C06DC-25C6-46FA-A471-813353BEA232}"/>
              </a:ext>
            </a:extLst>
          </p:cNvPr>
          <p:cNvSpPr txBox="1"/>
          <p:nvPr/>
        </p:nvSpPr>
        <p:spPr>
          <a:xfrm>
            <a:off x="2588619" y="3618119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27" name="文本框 14387">
            <a:extLst>
              <a:ext uri="{FF2B5EF4-FFF2-40B4-BE49-F238E27FC236}">
                <a16:creationId xmlns:a16="http://schemas.microsoft.com/office/drawing/2014/main" id="{6D664E0D-EFC4-401A-921C-5F9E2117C0A5}"/>
              </a:ext>
            </a:extLst>
          </p:cNvPr>
          <p:cNvSpPr txBox="1"/>
          <p:nvPr/>
        </p:nvSpPr>
        <p:spPr>
          <a:xfrm>
            <a:off x="4739834" y="3597078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8" name="文本框 14387">
            <a:extLst>
              <a:ext uri="{FF2B5EF4-FFF2-40B4-BE49-F238E27FC236}">
                <a16:creationId xmlns:a16="http://schemas.microsoft.com/office/drawing/2014/main" id="{8A09FDF3-25D7-431A-BEF2-F078C5035917}"/>
              </a:ext>
            </a:extLst>
          </p:cNvPr>
          <p:cNvSpPr txBox="1"/>
          <p:nvPr/>
        </p:nvSpPr>
        <p:spPr>
          <a:xfrm>
            <a:off x="3324151" y="360424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29" name="文本框 14387">
            <a:extLst>
              <a:ext uri="{FF2B5EF4-FFF2-40B4-BE49-F238E27FC236}">
                <a16:creationId xmlns:a16="http://schemas.microsoft.com/office/drawing/2014/main" id="{A77BAF06-DA94-4340-B687-D727C85EF78B}"/>
              </a:ext>
            </a:extLst>
          </p:cNvPr>
          <p:cNvSpPr txBox="1"/>
          <p:nvPr/>
        </p:nvSpPr>
        <p:spPr>
          <a:xfrm>
            <a:off x="4036769" y="3597487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30" name="文本框 14387">
            <a:extLst>
              <a:ext uri="{FF2B5EF4-FFF2-40B4-BE49-F238E27FC236}">
                <a16:creationId xmlns:a16="http://schemas.microsoft.com/office/drawing/2014/main" id="{1F39C8F9-B785-4E62-BF76-37318E4FE0C8}"/>
              </a:ext>
            </a:extLst>
          </p:cNvPr>
          <p:cNvSpPr txBox="1"/>
          <p:nvPr/>
        </p:nvSpPr>
        <p:spPr>
          <a:xfrm>
            <a:off x="3661956" y="360424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31" name="文本框 14387">
            <a:extLst>
              <a:ext uri="{FF2B5EF4-FFF2-40B4-BE49-F238E27FC236}">
                <a16:creationId xmlns:a16="http://schemas.microsoft.com/office/drawing/2014/main" id="{8903F7B5-495F-4A92-A09D-425004F74B86}"/>
              </a:ext>
            </a:extLst>
          </p:cNvPr>
          <p:cNvSpPr txBox="1"/>
          <p:nvPr/>
        </p:nvSpPr>
        <p:spPr>
          <a:xfrm>
            <a:off x="5086025" y="3597077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448787A-D57E-4C20-B8DD-6DB30C634408}"/>
              </a:ext>
            </a:extLst>
          </p:cNvPr>
          <p:cNvGrpSpPr/>
          <p:nvPr/>
        </p:nvGrpSpPr>
        <p:grpSpPr>
          <a:xfrm>
            <a:off x="4554538" y="4292639"/>
            <a:ext cx="614770" cy="492086"/>
            <a:chOff x="4527009" y="2898953"/>
            <a:chExt cx="614770" cy="492086"/>
          </a:xfrm>
        </p:grpSpPr>
        <p:sp>
          <p:nvSpPr>
            <p:cNvPr id="33" name="文本框 14410">
              <a:extLst>
                <a:ext uri="{FF2B5EF4-FFF2-40B4-BE49-F238E27FC236}">
                  <a16:creationId xmlns:a16="http://schemas.microsoft.com/office/drawing/2014/main" id="{AC4C0611-8D69-4821-AF42-CFCAF104A487}"/>
                </a:ext>
              </a:extLst>
            </p:cNvPr>
            <p:cNvSpPr txBox="1"/>
            <p:nvPr/>
          </p:nvSpPr>
          <p:spPr>
            <a:xfrm>
              <a:off x="4684579" y="2898953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4" name="椭圆 14412">
              <a:extLst>
                <a:ext uri="{FF2B5EF4-FFF2-40B4-BE49-F238E27FC236}">
                  <a16:creationId xmlns:a16="http://schemas.microsoft.com/office/drawing/2014/main" id="{8DAA2DA4-F9BD-449B-99F0-FC12254A6DCD}"/>
                </a:ext>
              </a:extLst>
            </p:cNvPr>
            <p:cNvSpPr/>
            <p:nvPr/>
          </p:nvSpPr>
          <p:spPr>
            <a:xfrm>
              <a:off x="4527009" y="3246576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870FA48-4AA6-4884-B5C7-B912A7DFFFCA}"/>
              </a:ext>
            </a:extLst>
          </p:cNvPr>
          <p:cNvGrpSpPr/>
          <p:nvPr/>
        </p:nvGrpSpPr>
        <p:grpSpPr>
          <a:xfrm>
            <a:off x="4527009" y="1758736"/>
            <a:ext cx="614770" cy="548311"/>
            <a:chOff x="4527009" y="2842728"/>
            <a:chExt cx="614770" cy="548311"/>
          </a:xfrm>
        </p:grpSpPr>
        <p:sp>
          <p:nvSpPr>
            <p:cNvPr id="36" name="文本框 14410">
              <a:extLst>
                <a:ext uri="{FF2B5EF4-FFF2-40B4-BE49-F238E27FC236}">
                  <a16:creationId xmlns:a16="http://schemas.microsoft.com/office/drawing/2014/main" id="{6B22A5A7-6E66-4E17-B52A-AA222F25510D}"/>
                </a:ext>
              </a:extLst>
            </p:cNvPr>
            <p:cNvSpPr txBox="1"/>
            <p:nvPr/>
          </p:nvSpPr>
          <p:spPr>
            <a:xfrm>
              <a:off x="4684579" y="2842728"/>
              <a:ext cx="4572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7" name="椭圆 14412">
              <a:extLst>
                <a:ext uri="{FF2B5EF4-FFF2-40B4-BE49-F238E27FC236}">
                  <a16:creationId xmlns:a16="http://schemas.microsoft.com/office/drawing/2014/main" id="{8CDF1A06-9EEA-4846-AC14-D7B282BBDE27}"/>
                </a:ext>
              </a:extLst>
            </p:cNvPr>
            <p:cNvSpPr/>
            <p:nvPr/>
          </p:nvSpPr>
          <p:spPr>
            <a:xfrm>
              <a:off x="4527009" y="3246576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0" name="文本框 14387">
            <a:extLst>
              <a:ext uri="{FF2B5EF4-FFF2-40B4-BE49-F238E27FC236}">
                <a16:creationId xmlns:a16="http://schemas.microsoft.com/office/drawing/2014/main" id="{F5E2B11D-3E34-4A02-91AC-0EFAF7875C26}"/>
              </a:ext>
            </a:extLst>
          </p:cNvPr>
          <p:cNvSpPr txBox="1"/>
          <p:nvPr/>
        </p:nvSpPr>
        <p:spPr>
          <a:xfrm>
            <a:off x="5817322" y="358765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1" name="文本框 14387">
            <a:extLst>
              <a:ext uri="{FF2B5EF4-FFF2-40B4-BE49-F238E27FC236}">
                <a16:creationId xmlns:a16="http://schemas.microsoft.com/office/drawing/2014/main" id="{86E8611B-E640-4B28-88B4-E88C5A8BDF46}"/>
              </a:ext>
            </a:extLst>
          </p:cNvPr>
          <p:cNvSpPr txBox="1"/>
          <p:nvPr/>
        </p:nvSpPr>
        <p:spPr>
          <a:xfrm>
            <a:off x="5434111" y="3597487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" name="文本框 14387">
            <a:extLst>
              <a:ext uri="{FF2B5EF4-FFF2-40B4-BE49-F238E27FC236}">
                <a16:creationId xmlns:a16="http://schemas.microsoft.com/office/drawing/2014/main" id="{C9E05DD4-FB61-4225-AD26-B76ACC3695EA}"/>
              </a:ext>
            </a:extLst>
          </p:cNvPr>
          <p:cNvSpPr txBox="1"/>
          <p:nvPr/>
        </p:nvSpPr>
        <p:spPr>
          <a:xfrm>
            <a:off x="6199782" y="3591791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3" name="文本框 14387">
            <a:extLst>
              <a:ext uri="{FF2B5EF4-FFF2-40B4-BE49-F238E27FC236}">
                <a16:creationId xmlns:a16="http://schemas.microsoft.com/office/drawing/2014/main" id="{F4BF05AD-9365-43CB-926F-2B1408B4B4A6}"/>
              </a:ext>
            </a:extLst>
          </p:cNvPr>
          <p:cNvSpPr txBox="1"/>
          <p:nvPr/>
        </p:nvSpPr>
        <p:spPr>
          <a:xfrm>
            <a:off x="7252616" y="3604244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4" name="文本框 14387">
            <a:extLst>
              <a:ext uri="{FF2B5EF4-FFF2-40B4-BE49-F238E27FC236}">
                <a16:creationId xmlns:a16="http://schemas.microsoft.com/office/drawing/2014/main" id="{2F78E5D3-BA1D-426A-96D7-5A859829C12F}"/>
              </a:ext>
            </a:extLst>
          </p:cNvPr>
          <p:cNvSpPr txBox="1"/>
          <p:nvPr/>
        </p:nvSpPr>
        <p:spPr>
          <a:xfrm>
            <a:off x="6528114" y="3597486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5" name="文本框 14387">
            <a:extLst>
              <a:ext uri="{FF2B5EF4-FFF2-40B4-BE49-F238E27FC236}">
                <a16:creationId xmlns:a16="http://schemas.microsoft.com/office/drawing/2014/main" id="{2585BD29-9E06-48A2-B830-173E56162CFF}"/>
              </a:ext>
            </a:extLst>
          </p:cNvPr>
          <p:cNvSpPr txBox="1"/>
          <p:nvPr/>
        </p:nvSpPr>
        <p:spPr>
          <a:xfrm>
            <a:off x="6872045" y="3607141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6" name="文本框 14387">
            <a:extLst>
              <a:ext uri="{FF2B5EF4-FFF2-40B4-BE49-F238E27FC236}">
                <a16:creationId xmlns:a16="http://schemas.microsoft.com/office/drawing/2014/main" id="{9C206588-48BF-4D97-BC00-4366D6B8F726}"/>
              </a:ext>
            </a:extLst>
          </p:cNvPr>
          <p:cNvSpPr txBox="1"/>
          <p:nvPr/>
        </p:nvSpPr>
        <p:spPr>
          <a:xfrm>
            <a:off x="4140885" y="4157392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47" name="文本框 14387">
            <a:extLst>
              <a:ext uri="{FF2B5EF4-FFF2-40B4-BE49-F238E27FC236}">
                <a16:creationId xmlns:a16="http://schemas.microsoft.com/office/drawing/2014/main" id="{638C65C6-C5DA-4531-99C6-36042E066A32}"/>
              </a:ext>
            </a:extLst>
          </p:cNvPr>
          <p:cNvSpPr txBox="1"/>
          <p:nvPr/>
        </p:nvSpPr>
        <p:spPr>
          <a:xfrm>
            <a:off x="4136384" y="487566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48" name="文本框 14387">
            <a:extLst>
              <a:ext uri="{FF2B5EF4-FFF2-40B4-BE49-F238E27FC236}">
                <a16:creationId xmlns:a16="http://schemas.microsoft.com/office/drawing/2014/main" id="{6189ADDD-9A92-4D9D-A41D-E59C81340582}"/>
              </a:ext>
            </a:extLst>
          </p:cNvPr>
          <p:cNvSpPr txBox="1"/>
          <p:nvPr/>
        </p:nvSpPr>
        <p:spPr>
          <a:xfrm>
            <a:off x="4133998" y="451405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-3</a:t>
            </a:r>
          </a:p>
        </p:txBody>
      </p:sp>
      <p:sp>
        <p:nvSpPr>
          <p:cNvPr id="49" name="文本框 14387">
            <a:extLst>
              <a:ext uri="{FF2B5EF4-FFF2-40B4-BE49-F238E27FC236}">
                <a16:creationId xmlns:a16="http://schemas.microsoft.com/office/drawing/2014/main" id="{C5A8AC40-1359-48A1-87BB-31BE562D6ADC}"/>
              </a:ext>
            </a:extLst>
          </p:cNvPr>
          <p:cNvSpPr txBox="1"/>
          <p:nvPr/>
        </p:nvSpPr>
        <p:spPr>
          <a:xfrm>
            <a:off x="4136682" y="3092847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0" name="文本框 14387">
            <a:extLst>
              <a:ext uri="{FF2B5EF4-FFF2-40B4-BE49-F238E27FC236}">
                <a16:creationId xmlns:a16="http://schemas.microsoft.com/office/drawing/2014/main" id="{07C59B75-BE7D-45D4-A083-C944337011B4}"/>
              </a:ext>
            </a:extLst>
          </p:cNvPr>
          <p:cNvSpPr txBox="1"/>
          <p:nvPr/>
        </p:nvSpPr>
        <p:spPr>
          <a:xfrm>
            <a:off x="4147591" y="5242126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52" name="文本框 14387">
            <a:extLst>
              <a:ext uri="{FF2B5EF4-FFF2-40B4-BE49-F238E27FC236}">
                <a16:creationId xmlns:a16="http://schemas.microsoft.com/office/drawing/2014/main" id="{5ACF986E-0B90-4A7E-8D3F-F614CE753F5F}"/>
              </a:ext>
            </a:extLst>
          </p:cNvPr>
          <p:cNvSpPr txBox="1"/>
          <p:nvPr/>
        </p:nvSpPr>
        <p:spPr>
          <a:xfrm>
            <a:off x="4142040" y="2381237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3" name="文本框 14387">
            <a:extLst>
              <a:ext uri="{FF2B5EF4-FFF2-40B4-BE49-F238E27FC236}">
                <a16:creationId xmlns:a16="http://schemas.microsoft.com/office/drawing/2014/main" id="{37FB7A66-96B6-4187-9475-2DB79E245CAD}"/>
              </a:ext>
            </a:extLst>
          </p:cNvPr>
          <p:cNvSpPr txBox="1"/>
          <p:nvPr/>
        </p:nvSpPr>
        <p:spPr>
          <a:xfrm>
            <a:off x="4131635" y="2740369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4" name="文本框 14387">
            <a:extLst>
              <a:ext uri="{FF2B5EF4-FFF2-40B4-BE49-F238E27FC236}">
                <a16:creationId xmlns:a16="http://schemas.microsoft.com/office/drawing/2014/main" id="{D622BA8D-0BF8-4F9E-960C-B96309303796}"/>
              </a:ext>
            </a:extLst>
          </p:cNvPr>
          <p:cNvSpPr txBox="1"/>
          <p:nvPr/>
        </p:nvSpPr>
        <p:spPr>
          <a:xfrm>
            <a:off x="4142040" y="1993953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5" name="文本框 14387">
            <a:extLst>
              <a:ext uri="{FF2B5EF4-FFF2-40B4-BE49-F238E27FC236}">
                <a16:creationId xmlns:a16="http://schemas.microsoft.com/office/drawing/2014/main" id="{0A3E463F-BDF4-4B00-BDA9-27A78EEC2FF0}"/>
              </a:ext>
            </a:extLst>
          </p:cNvPr>
          <p:cNvSpPr txBox="1"/>
          <p:nvPr/>
        </p:nvSpPr>
        <p:spPr>
          <a:xfrm>
            <a:off x="4155492" y="1608678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6" name="直接连接符 55">
            <a:extLst>
              <a:ext uri="{FF2B5EF4-FFF2-40B4-BE49-F238E27FC236}">
                <a16:creationId xmlns:a16="http://schemas.microsoft.com/office/drawing/2014/main" id="{18E7DCA4-EE1F-4DE3-95BE-866DE4C05929}"/>
              </a:ext>
            </a:extLst>
          </p:cNvPr>
          <p:cNvSpPr/>
          <p:nvPr/>
        </p:nvSpPr>
        <p:spPr>
          <a:xfrm>
            <a:off x="4604791" y="3617267"/>
            <a:ext cx="1513383" cy="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C671121-C9D4-47F0-9E68-67C6FD986C89}"/>
              </a:ext>
            </a:extLst>
          </p:cNvPr>
          <p:cNvSpPr txBox="1"/>
          <p:nvPr/>
        </p:nvSpPr>
        <p:spPr>
          <a:xfrm>
            <a:off x="6350261" y="3093907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(4,0)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D5B824C-9D5D-4CD0-B1A8-C1FA8E71CE2D}"/>
              </a:ext>
            </a:extLst>
          </p:cNvPr>
          <p:cNvSpPr txBox="1"/>
          <p:nvPr/>
        </p:nvSpPr>
        <p:spPr>
          <a:xfrm>
            <a:off x="4943609" y="1727779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(0,4)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8D1377B-9DD0-4573-AAF9-0E447C7DD931}"/>
              </a:ext>
            </a:extLst>
          </p:cNvPr>
          <p:cNvSpPr txBox="1"/>
          <p:nvPr/>
        </p:nvSpPr>
        <p:spPr>
          <a:xfrm>
            <a:off x="4960254" y="2740369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(0,1)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254FB01-24C2-4DA0-820E-468F05C6CD0B}"/>
              </a:ext>
            </a:extLst>
          </p:cNvPr>
          <p:cNvSpPr txBox="1"/>
          <p:nvPr/>
        </p:nvSpPr>
        <p:spPr>
          <a:xfrm>
            <a:off x="2285982" y="3027795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(-4,0)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3EEB5C66-9621-4A63-926E-D6EFCE9A6830}"/>
              </a:ext>
            </a:extLst>
          </p:cNvPr>
          <p:cNvSpPr txBox="1"/>
          <p:nvPr/>
        </p:nvSpPr>
        <p:spPr>
          <a:xfrm>
            <a:off x="5002323" y="4230726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(0,-3)</a:t>
            </a:r>
          </a:p>
        </p:txBody>
      </p:sp>
      <p:sp>
        <p:nvSpPr>
          <p:cNvPr id="62" name="直接连接符 61">
            <a:extLst>
              <a:ext uri="{FF2B5EF4-FFF2-40B4-BE49-F238E27FC236}">
                <a16:creationId xmlns:a16="http://schemas.microsoft.com/office/drawing/2014/main" id="{06C28E88-BFD6-4E99-B535-917B01F053B4}"/>
              </a:ext>
            </a:extLst>
          </p:cNvPr>
          <p:cNvSpPr/>
          <p:nvPr/>
        </p:nvSpPr>
        <p:spPr>
          <a:xfrm>
            <a:off x="4612692" y="3259482"/>
            <a:ext cx="0" cy="373114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3" name="直接连接符 62">
            <a:extLst>
              <a:ext uri="{FF2B5EF4-FFF2-40B4-BE49-F238E27FC236}">
                <a16:creationId xmlns:a16="http://schemas.microsoft.com/office/drawing/2014/main" id="{833B5011-7AAE-4278-AAC6-F982EFE05863}"/>
              </a:ext>
            </a:extLst>
          </p:cNvPr>
          <p:cNvSpPr/>
          <p:nvPr/>
        </p:nvSpPr>
        <p:spPr>
          <a:xfrm flipH="1" flipV="1">
            <a:off x="4588835" y="2300340"/>
            <a:ext cx="7800" cy="1287308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4" name="直接连接符 63">
            <a:extLst>
              <a:ext uri="{FF2B5EF4-FFF2-40B4-BE49-F238E27FC236}">
                <a16:creationId xmlns:a16="http://schemas.microsoft.com/office/drawing/2014/main" id="{94E61C56-F337-43CD-A57D-62A9B3D0CC85}"/>
              </a:ext>
            </a:extLst>
          </p:cNvPr>
          <p:cNvSpPr/>
          <p:nvPr/>
        </p:nvSpPr>
        <p:spPr>
          <a:xfrm flipH="1">
            <a:off x="3160028" y="3617129"/>
            <a:ext cx="1405309" cy="138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5" name="直接连接符 64">
            <a:extLst>
              <a:ext uri="{FF2B5EF4-FFF2-40B4-BE49-F238E27FC236}">
                <a16:creationId xmlns:a16="http://schemas.microsoft.com/office/drawing/2014/main" id="{83B932A1-C238-4726-9E78-AB7831D75B85}"/>
              </a:ext>
            </a:extLst>
          </p:cNvPr>
          <p:cNvSpPr/>
          <p:nvPr/>
        </p:nvSpPr>
        <p:spPr>
          <a:xfrm>
            <a:off x="4612692" y="3624263"/>
            <a:ext cx="0" cy="1079500"/>
          </a:xfrm>
          <a:prstGeom prst="line">
            <a:avLst/>
          </a:prstGeom>
          <a:ln w="508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FAFC634-333D-4131-A811-3C28C070D844}"/>
              </a:ext>
            </a:extLst>
          </p:cNvPr>
          <p:cNvSpPr/>
          <p:nvPr/>
        </p:nvSpPr>
        <p:spPr>
          <a:xfrm>
            <a:off x="918320" y="184550"/>
            <a:ext cx="8557427" cy="1323439"/>
          </a:xfrm>
          <a:prstGeom prst="rect">
            <a:avLst/>
          </a:prstGeom>
          <a:noFill/>
          <a:ln w="50800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分享：在直角坐标系中，</a:t>
            </a:r>
            <a:endParaRPr lang="en-US" altLang="zh-CN" sz="3200" b="1" dirty="0">
              <a:solidFill>
                <a:srgbClr val="990099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</a:t>
            </a:r>
            <a:r>
              <a:rPr lang="zh-CN" altLang="en-US" sz="3200" b="1" dirty="0">
                <a:solidFill>
                  <a:srgbClr val="9900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表示一点位置的实数对是有序的</a:t>
            </a:r>
          </a:p>
        </p:txBody>
      </p:sp>
    </p:spTree>
    <p:extLst>
      <p:ext uri="{BB962C8B-B14F-4D97-AF65-F5344CB8AC3E}">
        <p14:creationId xmlns:p14="http://schemas.microsoft.com/office/powerpoint/2010/main" val="299842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9217"/>
          <p:cNvSpPr txBox="1"/>
          <p:nvPr/>
        </p:nvSpPr>
        <p:spPr>
          <a:xfrm>
            <a:off x="223526" y="2309703"/>
            <a:ext cx="6244619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例</a:t>
            </a:r>
            <a:r>
              <a:rPr lang="en-US" altLang="zh-CN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：在平面直角坐标系中，画出下列各</a:t>
            </a: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点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.</a:t>
            </a:r>
            <a:endParaRPr lang="en-US" altLang="x-none" sz="2400" i="1" noProof="1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x-none" sz="2400" i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(4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1)   </a:t>
            </a:r>
            <a:r>
              <a:rPr lang="en-US" altLang="x-none" sz="2400" i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</a:t>
            </a: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－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3)</a:t>
            </a: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x-none" sz="2400" i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</a:t>
            </a: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－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－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2)</a:t>
            </a: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en-US" altLang="x-none" sz="2400" i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(2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－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4)</a:t>
            </a:r>
            <a:endParaRPr lang="zh-CN" altLang="en-US" sz="240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A313B30-D00E-48DA-9F87-07F1AF3C8E89}"/>
              </a:ext>
            </a:extLst>
          </p:cNvPr>
          <p:cNvGrpSpPr/>
          <p:nvPr/>
        </p:nvGrpSpPr>
        <p:grpSpPr>
          <a:xfrm>
            <a:off x="7211242" y="2689954"/>
            <a:ext cx="71438" cy="1222375"/>
            <a:chOff x="4248150" y="3049588"/>
            <a:chExt cx="71438" cy="1222375"/>
          </a:xfrm>
        </p:grpSpPr>
        <p:sp>
          <p:nvSpPr>
            <p:cNvPr id="12291" name="直接连接符 9219"/>
            <p:cNvSpPr/>
            <p:nvPr/>
          </p:nvSpPr>
          <p:spPr>
            <a:xfrm>
              <a:off x="4248150" y="3049588"/>
              <a:ext cx="71438" cy="1587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92" name="直接连接符 9220"/>
            <p:cNvSpPr/>
            <p:nvPr/>
          </p:nvSpPr>
          <p:spPr>
            <a:xfrm>
              <a:off x="4248150" y="3357563"/>
              <a:ext cx="71438" cy="1587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93" name="直接连接符 9221"/>
            <p:cNvSpPr/>
            <p:nvPr/>
          </p:nvSpPr>
          <p:spPr>
            <a:xfrm>
              <a:off x="4248150" y="3663950"/>
              <a:ext cx="71438" cy="1588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94" name="直接连接符 9222"/>
            <p:cNvSpPr/>
            <p:nvPr/>
          </p:nvSpPr>
          <p:spPr>
            <a:xfrm>
              <a:off x="4248150" y="3963988"/>
              <a:ext cx="71438" cy="1587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95" name="直接连接符 9223"/>
            <p:cNvSpPr/>
            <p:nvPr/>
          </p:nvSpPr>
          <p:spPr>
            <a:xfrm>
              <a:off x="4248150" y="4270375"/>
              <a:ext cx="71438" cy="1588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F8C3BE9-026A-45E8-84CE-EC1AA40AB7E6}"/>
              </a:ext>
            </a:extLst>
          </p:cNvPr>
          <p:cNvGrpSpPr/>
          <p:nvPr/>
        </p:nvGrpSpPr>
        <p:grpSpPr>
          <a:xfrm>
            <a:off x="7217248" y="4459634"/>
            <a:ext cx="71438" cy="1222375"/>
            <a:chOff x="4248150" y="4884738"/>
            <a:chExt cx="71438" cy="1222375"/>
          </a:xfrm>
        </p:grpSpPr>
        <p:sp>
          <p:nvSpPr>
            <p:cNvPr id="12296" name="直接连接符 9224"/>
            <p:cNvSpPr/>
            <p:nvPr/>
          </p:nvSpPr>
          <p:spPr>
            <a:xfrm>
              <a:off x="4248150" y="4884738"/>
              <a:ext cx="71438" cy="1587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97" name="直接连接符 9225"/>
            <p:cNvSpPr/>
            <p:nvPr/>
          </p:nvSpPr>
          <p:spPr>
            <a:xfrm>
              <a:off x="4248150" y="5192713"/>
              <a:ext cx="71438" cy="1587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98" name="直接连接符 9226"/>
            <p:cNvSpPr/>
            <p:nvPr/>
          </p:nvSpPr>
          <p:spPr>
            <a:xfrm>
              <a:off x="4248150" y="5491163"/>
              <a:ext cx="71438" cy="1587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99" name="直接连接符 9227"/>
            <p:cNvSpPr/>
            <p:nvPr/>
          </p:nvSpPr>
          <p:spPr>
            <a:xfrm>
              <a:off x="4248150" y="5799138"/>
              <a:ext cx="71438" cy="1587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00" name="直接连接符 9228"/>
            <p:cNvSpPr/>
            <p:nvPr/>
          </p:nvSpPr>
          <p:spPr>
            <a:xfrm>
              <a:off x="4248150" y="6105525"/>
              <a:ext cx="71438" cy="1588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90FFE89-DB47-470E-8705-6349FC05564C}"/>
              </a:ext>
            </a:extLst>
          </p:cNvPr>
          <p:cNvGrpSpPr/>
          <p:nvPr/>
        </p:nvGrpSpPr>
        <p:grpSpPr>
          <a:xfrm>
            <a:off x="5623068" y="4087284"/>
            <a:ext cx="1203325" cy="73025"/>
            <a:chOff x="2774950" y="4545013"/>
            <a:chExt cx="1203325" cy="73025"/>
          </a:xfrm>
        </p:grpSpPr>
        <p:sp>
          <p:nvSpPr>
            <p:cNvPr id="12302" name="直接连接符 9230"/>
            <p:cNvSpPr/>
            <p:nvPr/>
          </p:nvSpPr>
          <p:spPr>
            <a:xfrm>
              <a:off x="2774950" y="4545013"/>
              <a:ext cx="1588" cy="7302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03" name="直接连接符 9231"/>
            <p:cNvSpPr/>
            <p:nvPr/>
          </p:nvSpPr>
          <p:spPr>
            <a:xfrm>
              <a:off x="3078163" y="4545013"/>
              <a:ext cx="1587" cy="7302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04" name="直接连接符 9232"/>
            <p:cNvSpPr/>
            <p:nvPr/>
          </p:nvSpPr>
          <p:spPr>
            <a:xfrm>
              <a:off x="3379788" y="4545013"/>
              <a:ext cx="1587" cy="7302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05" name="直接连接符 9233"/>
            <p:cNvSpPr/>
            <p:nvPr/>
          </p:nvSpPr>
          <p:spPr>
            <a:xfrm>
              <a:off x="3675063" y="4545013"/>
              <a:ext cx="1587" cy="7302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06" name="直接连接符 9234"/>
            <p:cNvSpPr/>
            <p:nvPr/>
          </p:nvSpPr>
          <p:spPr>
            <a:xfrm>
              <a:off x="3976688" y="4545013"/>
              <a:ext cx="1587" cy="7302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E5D626D-9739-4F96-88D2-0F15BED3EDCB}"/>
              </a:ext>
            </a:extLst>
          </p:cNvPr>
          <p:cNvGrpSpPr/>
          <p:nvPr/>
        </p:nvGrpSpPr>
        <p:grpSpPr>
          <a:xfrm>
            <a:off x="5076056" y="2013297"/>
            <a:ext cx="4155785" cy="4094163"/>
            <a:chOff x="5087281" y="1961373"/>
            <a:chExt cx="4155785" cy="4094163"/>
          </a:xfrm>
        </p:grpSpPr>
        <p:sp>
          <p:nvSpPr>
            <p:cNvPr id="12312" name="文本框 9240"/>
            <p:cNvSpPr txBox="1"/>
            <p:nvPr/>
          </p:nvSpPr>
          <p:spPr>
            <a:xfrm>
              <a:off x="7311314" y="1961373"/>
              <a:ext cx="3175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000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48ADC91-1652-4301-86CB-DAE8B1AD6677}"/>
                </a:ext>
              </a:extLst>
            </p:cNvPr>
            <p:cNvGrpSpPr/>
            <p:nvPr/>
          </p:nvGrpSpPr>
          <p:grpSpPr>
            <a:xfrm>
              <a:off x="5087281" y="2159811"/>
              <a:ext cx="3851275" cy="3895725"/>
              <a:chOff x="5125455" y="2669172"/>
              <a:chExt cx="3851275" cy="3895725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89C5001D-8FCD-46CB-9EB2-9DEBA877362D}"/>
                  </a:ext>
                </a:extLst>
              </p:cNvPr>
              <p:cNvGrpSpPr/>
              <p:nvPr/>
            </p:nvGrpSpPr>
            <p:grpSpPr>
              <a:xfrm>
                <a:off x="5125455" y="2669172"/>
                <a:ext cx="3851275" cy="3895725"/>
                <a:chOff x="5137151" y="2670175"/>
                <a:chExt cx="3851275" cy="3895725"/>
              </a:xfrm>
            </p:grpSpPr>
            <p:sp>
              <p:nvSpPr>
                <p:cNvPr id="12290" name="直接连接符 9218"/>
                <p:cNvSpPr/>
                <p:nvPr/>
              </p:nvSpPr>
              <p:spPr>
                <a:xfrm flipV="1">
                  <a:off x="7272337" y="2670175"/>
                  <a:ext cx="1588" cy="3895725"/>
                </a:xfrm>
                <a:prstGeom prst="line">
                  <a:avLst/>
                </a:prstGeom>
                <a:ln w="2857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sp>
              <p:nvSpPr>
                <p:cNvPr id="12301" name="直接连接符 9229"/>
                <p:cNvSpPr/>
                <p:nvPr/>
              </p:nvSpPr>
              <p:spPr>
                <a:xfrm flipV="1">
                  <a:off x="5137151" y="4618037"/>
                  <a:ext cx="3851275" cy="1587"/>
                </a:xfrm>
                <a:prstGeom prst="line">
                  <a:avLst/>
                </a:prstGeom>
                <a:ln w="28575" cap="flat" cmpd="sng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sp>
              <p:nvSpPr>
                <p:cNvPr id="12313" name="文本框 9241"/>
                <p:cNvSpPr txBox="1"/>
                <p:nvPr/>
              </p:nvSpPr>
              <p:spPr>
                <a:xfrm>
                  <a:off x="7000545" y="4506736"/>
                  <a:ext cx="319087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x-none" sz="2000" i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o</a:t>
                  </a:r>
                </a:p>
              </p:txBody>
            </p:sp>
          </p:grp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210E43E6-0378-43AD-A936-F6274AF0EB6A}"/>
                  </a:ext>
                </a:extLst>
              </p:cNvPr>
              <p:cNvGrpSpPr/>
              <p:nvPr/>
            </p:nvGrpSpPr>
            <p:grpSpPr>
              <a:xfrm>
                <a:off x="5229227" y="4585585"/>
                <a:ext cx="1852612" cy="420393"/>
                <a:chOff x="2268538" y="4567238"/>
                <a:chExt cx="1852612" cy="420393"/>
              </a:xfrm>
            </p:grpSpPr>
            <p:sp>
              <p:nvSpPr>
                <p:cNvPr id="12314" name="文本框 9242"/>
                <p:cNvSpPr txBox="1"/>
                <p:nvPr/>
              </p:nvSpPr>
              <p:spPr>
                <a:xfrm>
                  <a:off x="3635375" y="4567238"/>
                  <a:ext cx="485775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dist"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-1</a:t>
                  </a:r>
                </a:p>
              </p:txBody>
            </p:sp>
            <p:sp>
              <p:nvSpPr>
                <p:cNvPr id="12319" name="文本框 9247"/>
                <p:cNvSpPr txBox="1"/>
                <p:nvPr/>
              </p:nvSpPr>
              <p:spPr>
                <a:xfrm>
                  <a:off x="3276600" y="4567238"/>
                  <a:ext cx="525463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dist"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-2</a:t>
                  </a:r>
                </a:p>
              </p:txBody>
            </p:sp>
            <p:sp>
              <p:nvSpPr>
                <p:cNvPr id="12320" name="文本框 9248"/>
                <p:cNvSpPr txBox="1"/>
                <p:nvPr/>
              </p:nvSpPr>
              <p:spPr>
                <a:xfrm>
                  <a:off x="2997332" y="4590756"/>
                  <a:ext cx="495300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dist">
                    <a:spcBef>
                      <a:spcPct val="50000"/>
                    </a:spcBef>
                  </a:pPr>
                  <a:r>
                    <a:rPr lang="en-US" altLang="zh-CN" sz="2000" dirty="0">
                      <a:latin typeface="Times New Roman" panose="02020603050405020304" pitchFamily="18" charset="0"/>
                    </a:rPr>
                    <a:t>-</a:t>
                  </a:r>
                  <a:r>
                    <a:rPr lang="en-US" altLang="x-none" sz="2000" dirty="0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2321" name="文本框 9249"/>
                <p:cNvSpPr txBox="1"/>
                <p:nvPr/>
              </p:nvSpPr>
              <p:spPr>
                <a:xfrm>
                  <a:off x="2700338" y="4579938"/>
                  <a:ext cx="465137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dist"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-4</a:t>
                  </a:r>
                </a:p>
              </p:txBody>
            </p:sp>
            <p:sp>
              <p:nvSpPr>
                <p:cNvPr id="12322" name="文本框 9250"/>
                <p:cNvSpPr txBox="1"/>
                <p:nvPr/>
              </p:nvSpPr>
              <p:spPr>
                <a:xfrm>
                  <a:off x="2268538" y="4579938"/>
                  <a:ext cx="641350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dist"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﹣5</a:t>
                  </a:r>
                </a:p>
              </p:txBody>
            </p:sp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B7CFD07D-ABEC-4DBB-A4A5-1DB69D82B5A5}"/>
                  </a:ext>
                </a:extLst>
              </p:cNvPr>
              <p:cNvGrpSpPr/>
              <p:nvPr/>
            </p:nvGrpSpPr>
            <p:grpSpPr>
              <a:xfrm>
                <a:off x="7380444" y="4604335"/>
                <a:ext cx="1465263" cy="409575"/>
                <a:chOff x="4438650" y="4567238"/>
                <a:chExt cx="1465263" cy="409575"/>
              </a:xfrm>
            </p:grpSpPr>
            <p:sp>
              <p:nvSpPr>
                <p:cNvPr id="12315" name="文本框 9243"/>
                <p:cNvSpPr txBox="1"/>
                <p:nvPr/>
              </p:nvSpPr>
              <p:spPr>
                <a:xfrm>
                  <a:off x="4757738" y="4567238"/>
                  <a:ext cx="254000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dist"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2316" name="文本框 9244"/>
                <p:cNvSpPr txBox="1"/>
                <p:nvPr/>
              </p:nvSpPr>
              <p:spPr>
                <a:xfrm>
                  <a:off x="5011738" y="4567238"/>
                  <a:ext cx="255587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dist"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2317" name="文本框 9245"/>
                <p:cNvSpPr txBox="1"/>
                <p:nvPr/>
              </p:nvSpPr>
              <p:spPr>
                <a:xfrm>
                  <a:off x="5330825" y="4579938"/>
                  <a:ext cx="254000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dist"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2318" name="文本框 9246"/>
                <p:cNvSpPr txBox="1"/>
                <p:nvPr/>
              </p:nvSpPr>
              <p:spPr>
                <a:xfrm>
                  <a:off x="5648325" y="4579938"/>
                  <a:ext cx="255588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dist"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12323" name="文本框 9251"/>
                <p:cNvSpPr txBox="1"/>
                <p:nvPr/>
              </p:nvSpPr>
              <p:spPr>
                <a:xfrm>
                  <a:off x="4438650" y="4579938"/>
                  <a:ext cx="255588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dist"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5274CC46-E2DE-4660-A94E-636CEDD13C82}"/>
                  </a:ext>
                </a:extLst>
              </p:cNvPr>
              <p:cNvGrpSpPr/>
              <p:nvPr/>
            </p:nvGrpSpPr>
            <p:grpSpPr>
              <a:xfrm>
                <a:off x="6921499" y="2967038"/>
                <a:ext cx="268287" cy="1625600"/>
                <a:chOff x="6921499" y="2967038"/>
                <a:chExt cx="268287" cy="1625600"/>
              </a:xfrm>
            </p:grpSpPr>
            <p:sp>
              <p:nvSpPr>
                <p:cNvPr id="12325" name="文本框 9253"/>
                <p:cNvSpPr txBox="1"/>
                <p:nvPr/>
              </p:nvSpPr>
              <p:spPr>
                <a:xfrm>
                  <a:off x="6921499" y="3899981"/>
                  <a:ext cx="268287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grpSp>
              <p:nvGrpSpPr>
                <p:cNvPr id="2" name="组合 1">
                  <a:extLst>
                    <a:ext uri="{FF2B5EF4-FFF2-40B4-BE49-F238E27FC236}">
                      <a16:creationId xmlns:a16="http://schemas.microsoft.com/office/drawing/2014/main" id="{71B4E5D2-66A8-4D1E-8B56-50A35491D9CB}"/>
                    </a:ext>
                  </a:extLst>
                </p:cNvPr>
                <p:cNvGrpSpPr/>
                <p:nvPr/>
              </p:nvGrpSpPr>
              <p:grpSpPr>
                <a:xfrm>
                  <a:off x="6921499" y="2967038"/>
                  <a:ext cx="268287" cy="1625600"/>
                  <a:chOff x="4027488" y="2835275"/>
                  <a:chExt cx="268287" cy="1625600"/>
                </a:xfrm>
              </p:grpSpPr>
              <p:sp>
                <p:nvSpPr>
                  <p:cNvPr id="12324" name="文本框 9252"/>
                  <p:cNvSpPr txBox="1"/>
                  <p:nvPr/>
                </p:nvSpPr>
                <p:spPr>
                  <a:xfrm>
                    <a:off x="4027488" y="4064000"/>
                    <a:ext cx="268287" cy="3968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x-none" sz="2000" dirty="0">
                        <a:latin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12326" name="文本框 9254"/>
                  <p:cNvSpPr txBox="1"/>
                  <p:nvPr/>
                </p:nvSpPr>
                <p:spPr>
                  <a:xfrm>
                    <a:off x="4027488" y="3467100"/>
                    <a:ext cx="268287" cy="3968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x-none" sz="2000" dirty="0"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2327" name="文本框 9255"/>
                  <p:cNvSpPr txBox="1"/>
                  <p:nvPr/>
                </p:nvSpPr>
                <p:spPr>
                  <a:xfrm>
                    <a:off x="4027488" y="3157538"/>
                    <a:ext cx="268287" cy="3968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x-none" sz="2000" dirty="0">
                        <a:latin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12328" name="文本框 9256"/>
                  <p:cNvSpPr txBox="1"/>
                  <p:nvPr/>
                </p:nvSpPr>
                <p:spPr>
                  <a:xfrm>
                    <a:off x="4027488" y="2835275"/>
                    <a:ext cx="268287" cy="39687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x-none" sz="2000" dirty="0">
                        <a:latin typeface="Times New Roman" panose="02020603050405020304" pitchFamily="18" charset="0"/>
                      </a:rPr>
                      <a:t>5</a:t>
                    </a:r>
                  </a:p>
                </p:txBody>
              </p:sp>
            </p:grpSp>
          </p:grp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F481D1E-C8B0-4B55-BF93-EF44E159626E}"/>
                  </a:ext>
                </a:extLst>
              </p:cNvPr>
              <p:cNvGrpSpPr/>
              <p:nvPr/>
            </p:nvGrpSpPr>
            <p:grpSpPr>
              <a:xfrm>
                <a:off x="6715605" y="4677741"/>
                <a:ext cx="680073" cy="1675907"/>
                <a:chOff x="3767455" y="4629715"/>
                <a:chExt cx="680073" cy="1675907"/>
              </a:xfrm>
            </p:grpSpPr>
            <p:sp>
              <p:nvSpPr>
                <p:cNvPr id="12329" name="文本框 9257"/>
                <p:cNvSpPr txBox="1"/>
                <p:nvPr/>
              </p:nvSpPr>
              <p:spPr>
                <a:xfrm>
                  <a:off x="3816508" y="4629715"/>
                  <a:ext cx="573087" cy="3968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-1</a:t>
                  </a:r>
                </a:p>
              </p:txBody>
            </p:sp>
            <p:sp>
              <p:nvSpPr>
                <p:cNvPr id="12330" name="文本框 9258"/>
                <p:cNvSpPr txBox="1"/>
                <p:nvPr/>
              </p:nvSpPr>
              <p:spPr>
                <a:xfrm>
                  <a:off x="3776333" y="4955569"/>
                  <a:ext cx="671195" cy="398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-2</a:t>
                  </a:r>
                </a:p>
              </p:txBody>
            </p:sp>
            <p:sp>
              <p:nvSpPr>
                <p:cNvPr id="12331" name="文本框 9259"/>
                <p:cNvSpPr txBox="1"/>
                <p:nvPr/>
              </p:nvSpPr>
              <p:spPr>
                <a:xfrm>
                  <a:off x="3767455" y="5292725"/>
                  <a:ext cx="671195" cy="398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-3</a:t>
                  </a:r>
                </a:p>
              </p:txBody>
            </p:sp>
            <p:sp>
              <p:nvSpPr>
                <p:cNvPr id="12332" name="文本框 9260"/>
                <p:cNvSpPr txBox="1"/>
                <p:nvPr/>
              </p:nvSpPr>
              <p:spPr>
                <a:xfrm>
                  <a:off x="3785235" y="5600700"/>
                  <a:ext cx="635635" cy="398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-4</a:t>
                  </a:r>
                </a:p>
              </p:txBody>
            </p:sp>
            <p:sp>
              <p:nvSpPr>
                <p:cNvPr id="12333" name="文本框 9261"/>
                <p:cNvSpPr txBox="1"/>
                <p:nvPr/>
              </p:nvSpPr>
              <p:spPr>
                <a:xfrm>
                  <a:off x="3816400" y="5906842"/>
                  <a:ext cx="573087" cy="3987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x-none" sz="2000" dirty="0">
                      <a:latin typeface="Times New Roman" panose="02020603050405020304" pitchFamily="18" charset="0"/>
                    </a:rPr>
                    <a:t>-5</a:t>
                  </a:r>
                </a:p>
              </p:txBody>
            </p:sp>
          </p:grpSp>
        </p:grpSp>
        <p:sp>
          <p:nvSpPr>
            <p:cNvPr id="12334" name="文本框 9262"/>
            <p:cNvSpPr txBox="1"/>
            <p:nvPr/>
          </p:nvSpPr>
          <p:spPr>
            <a:xfrm>
              <a:off x="8796978" y="4170675"/>
              <a:ext cx="446088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000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9" name="矩形 9227" descr="water"/>
          <p:cNvSpPr/>
          <p:nvPr/>
        </p:nvSpPr>
        <p:spPr>
          <a:xfrm>
            <a:off x="419100" y="336550"/>
            <a:ext cx="1828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fontAlgn="base"/>
            <a:r>
              <a:rPr lang="zh-CN" altLang="zh-CN" sz="3600" strike="noStrike" noProof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新知展示</a:t>
            </a:r>
            <a:endParaRPr lang="zh-CN" altLang="zh-CN" sz="3600" strike="noStrike" noProof="1"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107763" dir="13499999" sx="125000" sy="125000" rotWithShape="0">
                  <a:srgbClr val="C7DFD3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C19C3CC6-676C-4D71-8016-85EB3FECDED2}"/>
              </a:ext>
            </a:extLst>
          </p:cNvPr>
          <p:cNvSpPr txBox="1"/>
          <p:nvPr/>
        </p:nvSpPr>
        <p:spPr>
          <a:xfrm>
            <a:off x="336719" y="967641"/>
            <a:ext cx="6610222" cy="120032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在直角坐标系中：</a:t>
            </a:r>
          </a:p>
          <a:p>
            <a:pPr algn="l"/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任意一</a:t>
            </a:r>
            <a:r>
              <a:rPr lang="zh-CN" altLang="en-US" sz="2400" b="1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点的位置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都可以用一对</a:t>
            </a:r>
            <a:r>
              <a:rPr lang="zh-CN" altLang="en-US" sz="2400" b="1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有序实数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表示；</a:t>
            </a:r>
            <a:endParaRPr lang="zh-CN" altLang="en-US" sz="2400" b="1" noProof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反之，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一对有序实数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可以确定一个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点的位置</a:t>
            </a:r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en-US" altLang="zh-CN" sz="2400" b="1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7DF7F858-28EC-455D-8577-53C424EA285E}"/>
              </a:ext>
            </a:extLst>
          </p:cNvPr>
          <p:cNvGrpSpPr/>
          <p:nvPr/>
        </p:nvGrpSpPr>
        <p:grpSpPr>
          <a:xfrm>
            <a:off x="7456450" y="4073872"/>
            <a:ext cx="1203325" cy="73025"/>
            <a:chOff x="2774950" y="4545013"/>
            <a:chExt cx="1203325" cy="73025"/>
          </a:xfrm>
        </p:grpSpPr>
        <p:sp>
          <p:nvSpPr>
            <p:cNvPr id="61" name="直接连接符 9230">
              <a:extLst>
                <a:ext uri="{FF2B5EF4-FFF2-40B4-BE49-F238E27FC236}">
                  <a16:creationId xmlns:a16="http://schemas.microsoft.com/office/drawing/2014/main" id="{0D093257-BBD1-4578-A439-CA9E3039EB60}"/>
                </a:ext>
              </a:extLst>
            </p:cNvPr>
            <p:cNvSpPr/>
            <p:nvPr/>
          </p:nvSpPr>
          <p:spPr>
            <a:xfrm>
              <a:off x="2774950" y="4545013"/>
              <a:ext cx="1588" cy="7302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2" name="直接连接符 9231">
              <a:extLst>
                <a:ext uri="{FF2B5EF4-FFF2-40B4-BE49-F238E27FC236}">
                  <a16:creationId xmlns:a16="http://schemas.microsoft.com/office/drawing/2014/main" id="{C5D8F5CC-3E75-47BE-8764-B214835E58A5}"/>
                </a:ext>
              </a:extLst>
            </p:cNvPr>
            <p:cNvSpPr/>
            <p:nvPr/>
          </p:nvSpPr>
          <p:spPr>
            <a:xfrm>
              <a:off x="3078163" y="4545013"/>
              <a:ext cx="1587" cy="7302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" name="直接连接符 9232">
              <a:extLst>
                <a:ext uri="{FF2B5EF4-FFF2-40B4-BE49-F238E27FC236}">
                  <a16:creationId xmlns:a16="http://schemas.microsoft.com/office/drawing/2014/main" id="{F8864EE9-D3E1-41AC-9ED5-D1D05B4FBEF2}"/>
                </a:ext>
              </a:extLst>
            </p:cNvPr>
            <p:cNvSpPr/>
            <p:nvPr/>
          </p:nvSpPr>
          <p:spPr>
            <a:xfrm>
              <a:off x="3379788" y="4545013"/>
              <a:ext cx="1587" cy="7302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直接连接符 9233">
              <a:extLst>
                <a:ext uri="{FF2B5EF4-FFF2-40B4-BE49-F238E27FC236}">
                  <a16:creationId xmlns:a16="http://schemas.microsoft.com/office/drawing/2014/main" id="{69C92959-6748-4ED0-B5B6-F44730E2CF63}"/>
                </a:ext>
              </a:extLst>
            </p:cNvPr>
            <p:cNvSpPr/>
            <p:nvPr/>
          </p:nvSpPr>
          <p:spPr>
            <a:xfrm>
              <a:off x="3675063" y="4545013"/>
              <a:ext cx="1587" cy="7302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直接连接符 9234">
              <a:extLst>
                <a:ext uri="{FF2B5EF4-FFF2-40B4-BE49-F238E27FC236}">
                  <a16:creationId xmlns:a16="http://schemas.microsoft.com/office/drawing/2014/main" id="{BA561709-14DD-4B8D-A893-092334EED220}"/>
                </a:ext>
              </a:extLst>
            </p:cNvPr>
            <p:cNvSpPr/>
            <p:nvPr/>
          </p:nvSpPr>
          <p:spPr>
            <a:xfrm>
              <a:off x="3976688" y="4545013"/>
              <a:ext cx="1587" cy="7302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3E1F412C-F284-456C-BBAE-6439737ED73B}"/>
              </a:ext>
            </a:extLst>
          </p:cNvPr>
          <p:cNvSpPr txBox="1"/>
          <p:nvPr/>
        </p:nvSpPr>
        <p:spPr>
          <a:xfrm>
            <a:off x="237456" y="3513812"/>
            <a:ext cx="62446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x-none" sz="2400" i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</a:t>
            </a:r>
            <a:r>
              <a:rPr lang="en-US" altLang="x-none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(1</a:t>
            </a:r>
            <a:r>
              <a:rPr lang="en-US" altLang="x-none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altLang="x-none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4)</a:t>
            </a:r>
            <a:r>
              <a:rPr lang="zh-CN" altLang="en-US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altLang="x-none" sz="2400" i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lang="en-US" altLang="x-none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</a:t>
            </a:r>
            <a:r>
              <a:rPr lang="zh-CN" altLang="en-US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－</a:t>
            </a:r>
            <a:r>
              <a:rPr lang="en-US" altLang="zh-CN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3,</a:t>
            </a:r>
            <a:r>
              <a:rPr lang="en-US" altLang="x-none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2)</a:t>
            </a:r>
            <a:r>
              <a:rPr lang="zh-CN" altLang="en-US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zh-CN" sz="2400" i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G</a:t>
            </a:r>
            <a:r>
              <a:rPr lang="en-US" altLang="x-none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zh-CN" altLang="en-US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－</a:t>
            </a:r>
            <a:r>
              <a:rPr lang="en-US" altLang="x-none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2,</a:t>
            </a:r>
            <a:r>
              <a:rPr lang="zh-CN" altLang="en-US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－</a:t>
            </a:r>
            <a:r>
              <a:rPr lang="en-US" altLang="x-none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3)</a:t>
            </a:r>
            <a:r>
              <a:rPr lang="zh-CN" altLang="en-US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zh-CN" sz="2400" i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en-US" altLang="x-none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(1,</a:t>
            </a:r>
            <a:r>
              <a:rPr lang="zh-CN" altLang="en-US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－</a:t>
            </a:r>
            <a:r>
              <a:rPr lang="en-US" altLang="x-none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2)</a:t>
            </a:r>
            <a:r>
              <a:rPr lang="zh-CN" altLang="en-US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58AF85DA-8F18-48E9-84FB-E785A427AD98}"/>
              </a:ext>
            </a:extLst>
          </p:cNvPr>
          <p:cNvSpPr txBox="1"/>
          <p:nvPr/>
        </p:nvSpPr>
        <p:spPr>
          <a:xfrm>
            <a:off x="271717" y="4206289"/>
            <a:ext cx="62446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x-none" sz="2400" i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P</a:t>
            </a:r>
            <a:r>
              <a:rPr lang="en-US" altLang="x-none" sz="24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(0,1)</a:t>
            </a:r>
            <a:r>
              <a:rPr lang="zh-CN" altLang="en-US" sz="24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altLang="zh-CN" sz="2400" i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Q</a:t>
            </a:r>
            <a:r>
              <a:rPr lang="en-US" altLang="x-none" sz="24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zh-CN" altLang="en-US" sz="24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－</a:t>
            </a:r>
            <a:r>
              <a:rPr lang="en-US" altLang="x-none" sz="24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4,0)</a:t>
            </a:r>
            <a:r>
              <a:rPr lang="zh-CN" altLang="en-US" sz="24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zh-CN" altLang="en-US" sz="2400" i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0" name="Text Box 3">
            <a:extLst>
              <a:ext uri="{FF2B5EF4-FFF2-40B4-BE49-F238E27FC236}">
                <a16:creationId xmlns:a16="http://schemas.microsoft.com/office/drawing/2014/main" id="{F1A6F99D-F7EF-4923-BC9C-A7059E647CE5}"/>
              </a:ext>
            </a:extLst>
          </p:cNvPr>
          <p:cNvSpPr txBox="1"/>
          <p:nvPr/>
        </p:nvSpPr>
        <p:spPr>
          <a:xfrm>
            <a:off x="375986" y="5048488"/>
            <a:ext cx="4870124" cy="83099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l"/>
            <a:r>
              <a:rPr lang="zh-CN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直角坐标系内有无数个点</a:t>
            </a:r>
            <a:endParaRPr lang="en-US" altLang="zh-CN" sz="2400" b="1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74DD42F-7944-4A7E-A5E5-B23FE63E5570}"/>
              </a:ext>
            </a:extLst>
          </p:cNvPr>
          <p:cNvGrpSpPr/>
          <p:nvPr/>
        </p:nvGrpSpPr>
        <p:grpSpPr>
          <a:xfrm>
            <a:off x="5517501" y="2600846"/>
            <a:ext cx="3671483" cy="3164182"/>
            <a:chOff x="5517501" y="2600846"/>
            <a:chExt cx="3671483" cy="316418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FF2A81D-2F46-4155-9493-F3097F207F26}"/>
                </a:ext>
              </a:extLst>
            </p:cNvPr>
            <p:cNvGrpSpPr/>
            <p:nvPr/>
          </p:nvGrpSpPr>
          <p:grpSpPr>
            <a:xfrm>
              <a:off x="5539516" y="2600846"/>
              <a:ext cx="3649468" cy="3164182"/>
              <a:chOff x="5539516" y="2600846"/>
              <a:chExt cx="3649468" cy="3164182"/>
            </a:xfrm>
          </p:grpSpPr>
          <p:sp>
            <p:nvSpPr>
              <p:cNvPr id="66" name="椭圆 14417">
                <a:extLst>
                  <a:ext uri="{FF2B5EF4-FFF2-40B4-BE49-F238E27FC236}">
                    <a16:creationId xmlns:a16="http://schemas.microsoft.com/office/drawing/2014/main" id="{52031001-4CE7-410D-BD35-80E9EECF0724}"/>
                  </a:ext>
                </a:extLst>
              </p:cNvPr>
              <p:cNvSpPr/>
              <p:nvPr/>
            </p:nvSpPr>
            <p:spPr>
              <a:xfrm>
                <a:off x="8273476" y="3827654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椭圆 14417">
                <a:extLst>
                  <a:ext uri="{FF2B5EF4-FFF2-40B4-BE49-F238E27FC236}">
                    <a16:creationId xmlns:a16="http://schemas.microsoft.com/office/drawing/2014/main" id="{0993B3BE-A521-4840-B949-5EC151AF26F8}"/>
                  </a:ext>
                </a:extLst>
              </p:cNvPr>
              <p:cNvSpPr/>
              <p:nvPr/>
            </p:nvSpPr>
            <p:spPr>
              <a:xfrm>
                <a:off x="6446524" y="3253136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椭圆 14417">
                <a:extLst>
                  <a:ext uri="{FF2B5EF4-FFF2-40B4-BE49-F238E27FC236}">
                    <a16:creationId xmlns:a16="http://schemas.microsoft.com/office/drawing/2014/main" id="{C1085EAB-9C4F-499F-A108-F96A1E903BBC}"/>
                  </a:ext>
                </a:extLst>
              </p:cNvPr>
              <p:cNvSpPr/>
              <p:nvPr/>
            </p:nvSpPr>
            <p:spPr>
              <a:xfrm>
                <a:off x="6194762" y="4676559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椭圆 14417">
                <a:extLst>
                  <a:ext uri="{FF2B5EF4-FFF2-40B4-BE49-F238E27FC236}">
                    <a16:creationId xmlns:a16="http://schemas.microsoft.com/office/drawing/2014/main" id="{02991469-D39D-40D5-B3BE-5C20B57950A4}"/>
                  </a:ext>
                </a:extLst>
              </p:cNvPr>
              <p:cNvSpPr/>
              <p:nvPr/>
            </p:nvSpPr>
            <p:spPr>
              <a:xfrm>
                <a:off x="7701004" y="5301208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椭圆 14417">
                <a:extLst>
                  <a:ext uri="{FF2B5EF4-FFF2-40B4-BE49-F238E27FC236}">
                    <a16:creationId xmlns:a16="http://schemas.microsoft.com/office/drawing/2014/main" id="{7201EDF0-34DF-4B09-87A3-0FEB8EC38D53}"/>
                  </a:ext>
                </a:extLst>
              </p:cNvPr>
              <p:cNvSpPr/>
              <p:nvPr/>
            </p:nvSpPr>
            <p:spPr>
              <a:xfrm>
                <a:off x="7399879" y="2963828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椭圆 14417">
                <a:extLst>
                  <a:ext uri="{FF2B5EF4-FFF2-40B4-BE49-F238E27FC236}">
                    <a16:creationId xmlns:a16="http://schemas.microsoft.com/office/drawing/2014/main" id="{0B2DBB76-23F5-4ADA-BC22-E468C8497D5A}"/>
                  </a:ext>
                </a:extLst>
              </p:cNvPr>
              <p:cNvSpPr/>
              <p:nvPr/>
            </p:nvSpPr>
            <p:spPr>
              <a:xfrm>
                <a:off x="6150596" y="3598712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椭圆 14417">
                <a:extLst>
                  <a:ext uri="{FF2B5EF4-FFF2-40B4-BE49-F238E27FC236}">
                    <a16:creationId xmlns:a16="http://schemas.microsoft.com/office/drawing/2014/main" id="{F134DF76-CEA6-477A-B732-5DCD8DBB0DDC}"/>
                  </a:ext>
                </a:extLst>
              </p:cNvPr>
              <p:cNvSpPr/>
              <p:nvPr/>
            </p:nvSpPr>
            <p:spPr>
              <a:xfrm>
                <a:off x="6464442" y="5082704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椭圆 14417">
                <a:extLst>
                  <a:ext uri="{FF2B5EF4-FFF2-40B4-BE49-F238E27FC236}">
                    <a16:creationId xmlns:a16="http://schemas.microsoft.com/office/drawing/2014/main" id="{8D0B439A-0530-42D5-9F4A-AB0991F335BF}"/>
                  </a:ext>
                </a:extLst>
              </p:cNvPr>
              <p:cNvSpPr/>
              <p:nvPr/>
            </p:nvSpPr>
            <p:spPr>
              <a:xfrm>
                <a:off x="7428029" y="4706910"/>
                <a:ext cx="144463" cy="1444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文本框 14410">
                <a:extLst>
                  <a:ext uri="{FF2B5EF4-FFF2-40B4-BE49-F238E27FC236}">
                    <a16:creationId xmlns:a16="http://schemas.microsoft.com/office/drawing/2014/main" id="{88B67587-8049-427D-B6BB-548C8420EA6A}"/>
                  </a:ext>
                </a:extLst>
              </p:cNvPr>
              <p:cNvSpPr txBox="1"/>
              <p:nvPr/>
            </p:nvSpPr>
            <p:spPr>
              <a:xfrm>
                <a:off x="8159720" y="3461037"/>
                <a:ext cx="1029264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9900CC"/>
                    </a:solidFill>
                    <a:cs typeface="Arial" panose="020B0604020202020204" pitchFamily="34" charset="0"/>
                  </a:rPr>
                  <a:t>A(4,1)</a:t>
                </a:r>
              </a:p>
            </p:txBody>
          </p:sp>
          <p:sp>
            <p:nvSpPr>
              <p:cNvPr id="78" name="文本框 14410">
                <a:extLst>
                  <a:ext uri="{FF2B5EF4-FFF2-40B4-BE49-F238E27FC236}">
                    <a16:creationId xmlns:a16="http://schemas.microsoft.com/office/drawing/2014/main" id="{8A1FCDD1-2FDF-44E4-8395-7011535CB3D1}"/>
                  </a:ext>
                </a:extLst>
              </p:cNvPr>
              <p:cNvSpPr txBox="1"/>
              <p:nvPr/>
            </p:nvSpPr>
            <p:spPr>
              <a:xfrm>
                <a:off x="7304206" y="2600846"/>
                <a:ext cx="1029264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9900CC"/>
                    </a:solidFill>
                    <a:cs typeface="Arial" panose="020B0604020202020204" pitchFamily="34" charset="0"/>
                  </a:rPr>
                  <a:t>E(1,4)</a:t>
                </a:r>
              </a:p>
            </p:txBody>
          </p:sp>
          <p:sp>
            <p:nvSpPr>
              <p:cNvPr id="79" name="文本框 14410">
                <a:extLst>
                  <a:ext uri="{FF2B5EF4-FFF2-40B4-BE49-F238E27FC236}">
                    <a16:creationId xmlns:a16="http://schemas.microsoft.com/office/drawing/2014/main" id="{015B5D08-AC74-4FDF-8595-D4A4C69C8B61}"/>
                  </a:ext>
                </a:extLst>
              </p:cNvPr>
              <p:cNvSpPr txBox="1"/>
              <p:nvPr/>
            </p:nvSpPr>
            <p:spPr>
              <a:xfrm>
                <a:off x="6014934" y="2878200"/>
                <a:ext cx="1029264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9900CC"/>
                    </a:solidFill>
                    <a:cs typeface="Arial" panose="020B0604020202020204" pitchFamily="34" charset="0"/>
                  </a:rPr>
                  <a:t>B(-2,3)</a:t>
                </a:r>
              </a:p>
            </p:txBody>
          </p:sp>
          <p:sp>
            <p:nvSpPr>
              <p:cNvPr id="80" name="文本框 14410">
                <a:extLst>
                  <a:ext uri="{FF2B5EF4-FFF2-40B4-BE49-F238E27FC236}">
                    <a16:creationId xmlns:a16="http://schemas.microsoft.com/office/drawing/2014/main" id="{A45BCEF6-75FB-4B4A-A14B-9FA8D7BA8809}"/>
                  </a:ext>
                </a:extLst>
              </p:cNvPr>
              <p:cNvSpPr txBox="1"/>
              <p:nvPr/>
            </p:nvSpPr>
            <p:spPr>
              <a:xfrm>
                <a:off x="5539516" y="3266680"/>
                <a:ext cx="1029264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9900CC"/>
                    </a:solidFill>
                    <a:cs typeface="Arial" panose="020B0604020202020204" pitchFamily="34" charset="0"/>
                  </a:rPr>
                  <a:t>F(-3,2)</a:t>
                </a:r>
              </a:p>
            </p:txBody>
          </p:sp>
          <p:sp>
            <p:nvSpPr>
              <p:cNvPr id="81" name="文本框 14410">
                <a:extLst>
                  <a:ext uri="{FF2B5EF4-FFF2-40B4-BE49-F238E27FC236}">
                    <a16:creationId xmlns:a16="http://schemas.microsoft.com/office/drawing/2014/main" id="{1FB11004-9098-4767-8797-74699698272B}"/>
                  </a:ext>
                </a:extLst>
              </p:cNvPr>
              <p:cNvSpPr txBox="1"/>
              <p:nvPr/>
            </p:nvSpPr>
            <p:spPr>
              <a:xfrm>
                <a:off x="5725340" y="4738989"/>
                <a:ext cx="1029264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9900CC"/>
                    </a:solidFill>
                    <a:cs typeface="Arial" panose="020B0604020202020204" pitchFamily="34" charset="0"/>
                  </a:rPr>
                  <a:t>C(-3,-2)</a:t>
                </a:r>
              </a:p>
            </p:txBody>
          </p:sp>
          <p:sp>
            <p:nvSpPr>
              <p:cNvPr id="82" name="文本框 14410">
                <a:extLst>
                  <a:ext uri="{FF2B5EF4-FFF2-40B4-BE49-F238E27FC236}">
                    <a16:creationId xmlns:a16="http://schemas.microsoft.com/office/drawing/2014/main" id="{759FDD97-EA46-4BF7-BDE4-492B3724086F}"/>
                  </a:ext>
                </a:extLst>
              </p:cNvPr>
              <p:cNvSpPr txBox="1"/>
              <p:nvPr/>
            </p:nvSpPr>
            <p:spPr>
              <a:xfrm>
                <a:off x="5960883" y="5154935"/>
                <a:ext cx="1029264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9900CC"/>
                    </a:solidFill>
                    <a:cs typeface="Arial" panose="020B0604020202020204" pitchFamily="34" charset="0"/>
                  </a:rPr>
                  <a:t>G(-2,-3)</a:t>
                </a:r>
              </a:p>
            </p:txBody>
          </p:sp>
          <p:sp>
            <p:nvSpPr>
              <p:cNvPr id="83" name="文本框 14410">
                <a:extLst>
                  <a:ext uri="{FF2B5EF4-FFF2-40B4-BE49-F238E27FC236}">
                    <a16:creationId xmlns:a16="http://schemas.microsoft.com/office/drawing/2014/main" id="{1A7DEA75-AF61-4B39-8E1F-67672693D891}"/>
                  </a:ext>
                </a:extLst>
              </p:cNvPr>
              <p:cNvSpPr txBox="1"/>
              <p:nvPr/>
            </p:nvSpPr>
            <p:spPr>
              <a:xfrm>
                <a:off x="7756489" y="5364918"/>
                <a:ext cx="1029264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9900CC"/>
                    </a:solidFill>
                    <a:cs typeface="Arial" panose="020B0604020202020204" pitchFamily="34" charset="0"/>
                  </a:rPr>
                  <a:t>D(2,-4)</a:t>
                </a:r>
              </a:p>
            </p:txBody>
          </p:sp>
          <p:sp>
            <p:nvSpPr>
              <p:cNvPr id="84" name="文本框 14410">
                <a:extLst>
                  <a:ext uri="{FF2B5EF4-FFF2-40B4-BE49-F238E27FC236}">
                    <a16:creationId xmlns:a16="http://schemas.microsoft.com/office/drawing/2014/main" id="{74605ED2-4BE8-4241-8EB4-1B6BA1ACA1E3}"/>
                  </a:ext>
                </a:extLst>
              </p:cNvPr>
              <p:cNvSpPr txBox="1"/>
              <p:nvPr/>
            </p:nvSpPr>
            <p:spPr>
              <a:xfrm>
                <a:off x="7546656" y="4614767"/>
                <a:ext cx="1029264" cy="4001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9900CC"/>
                    </a:solidFill>
                    <a:cs typeface="Arial" panose="020B0604020202020204" pitchFamily="34" charset="0"/>
                  </a:rPr>
                  <a:t>H(1,-2)</a:t>
                </a:r>
              </a:p>
            </p:txBody>
          </p:sp>
        </p:grpSp>
        <p:sp>
          <p:nvSpPr>
            <p:cNvPr id="85" name="椭圆 14417">
              <a:extLst>
                <a:ext uri="{FF2B5EF4-FFF2-40B4-BE49-F238E27FC236}">
                  <a16:creationId xmlns:a16="http://schemas.microsoft.com/office/drawing/2014/main" id="{276172EB-23BB-40A5-B04A-84141885487B}"/>
                </a:ext>
              </a:extLst>
            </p:cNvPr>
            <p:cNvSpPr/>
            <p:nvPr/>
          </p:nvSpPr>
          <p:spPr>
            <a:xfrm>
              <a:off x="7165784" y="3804784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6" name="椭圆 14417">
              <a:extLst>
                <a:ext uri="{FF2B5EF4-FFF2-40B4-BE49-F238E27FC236}">
                  <a16:creationId xmlns:a16="http://schemas.microsoft.com/office/drawing/2014/main" id="{39619C22-DF29-4003-8047-942DEC41386F}"/>
                </a:ext>
              </a:extLst>
            </p:cNvPr>
            <p:cNvSpPr/>
            <p:nvPr/>
          </p:nvSpPr>
          <p:spPr>
            <a:xfrm>
              <a:off x="5866811" y="4087366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7" name="文本框 14410">
              <a:extLst>
                <a:ext uri="{FF2B5EF4-FFF2-40B4-BE49-F238E27FC236}">
                  <a16:creationId xmlns:a16="http://schemas.microsoft.com/office/drawing/2014/main" id="{474D3AF2-6E3C-4CBA-B41F-ECA8C664611F}"/>
                </a:ext>
              </a:extLst>
            </p:cNvPr>
            <p:cNvSpPr txBox="1"/>
            <p:nvPr/>
          </p:nvSpPr>
          <p:spPr>
            <a:xfrm>
              <a:off x="7165784" y="3469146"/>
              <a:ext cx="102926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9900CC"/>
                  </a:solidFill>
                  <a:cs typeface="Arial" panose="020B0604020202020204" pitchFamily="34" charset="0"/>
                </a:rPr>
                <a:t>P(0,1)</a:t>
              </a:r>
            </a:p>
          </p:txBody>
        </p:sp>
        <p:sp>
          <p:nvSpPr>
            <p:cNvPr id="88" name="文本框 14410">
              <a:extLst>
                <a:ext uri="{FF2B5EF4-FFF2-40B4-BE49-F238E27FC236}">
                  <a16:creationId xmlns:a16="http://schemas.microsoft.com/office/drawing/2014/main" id="{DB47ED7C-6CC4-4A9D-8E44-9AAAA2F10D00}"/>
                </a:ext>
              </a:extLst>
            </p:cNvPr>
            <p:cNvSpPr txBox="1"/>
            <p:nvPr/>
          </p:nvSpPr>
          <p:spPr>
            <a:xfrm>
              <a:off x="5517501" y="3725203"/>
              <a:ext cx="102926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9900CC"/>
                  </a:solidFill>
                  <a:cs typeface="Arial" panose="020B0604020202020204" pitchFamily="34" charset="0"/>
                </a:rPr>
                <a:t>Q(-4,0)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FC50566-27AF-413A-A513-818EBE6F6297}"/>
              </a:ext>
            </a:extLst>
          </p:cNvPr>
          <p:cNvGrpSpPr/>
          <p:nvPr/>
        </p:nvGrpSpPr>
        <p:grpSpPr>
          <a:xfrm>
            <a:off x="6789552" y="1204323"/>
            <a:ext cx="2421113" cy="633171"/>
            <a:chOff x="6738071" y="1237848"/>
            <a:chExt cx="2605959" cy="584775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417D4513-06CE-450C-A4B6-43F1317EBAE5}"/>
                </a:ext>
              </a:extLst>
            </p:cNvPr>
            <p:cNvSpPr/>
            <p:nvPr/>
          </p:nvSpPr>
          <p:spPr>
            <a:xfrm>
              <a:off x="6738071" y="1237848"/>
              <a:ext cx="2605959" cy="58477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（形      数）</a:t>
              </a:r>
            </a:p>
          </p:txBody>
        </p: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7841C2D8-93AC-469B-A256-C9D85FE79FB3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0" y="1496872"/>
              <a:ext cx="57704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3A9026D9-B462-48D1-9DB7-C5C9A17E109F}"/>
              </a:ext>
            </a:extLst>
          </p:cNvPr>
          <p:cNvGrpSpPr/>
          <p:nvPr/>
        </p:nvGrpSpPr>
        <p:grpSpPr>
          <a:xfrm>
            <a:off x="6785874" y="1656609"/>
            <a:ext cx="2421113" cy="584775"/>
            <a:chOff x="6738071" y="1237848"/>
            <a:chExt cx="2605959" cy="540078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4B15F67F-F150-41C0-80C2-5E2E93D302F4}"/>
                </a:ext>
              </a:extLst>
            </p:cNvPr>
            <p:cNvSpPr/>
            <p:nvPr/>
          </p:nvSpPr>
          <p:spPr>
            <a:xfrm>
              <a:off x="6738071" y="1237848"/>
              <a:ext cx="2605959" cy="540078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（数      形）</a:t>
              </a:r>
            </a:p>
          </p:txBody>
        </p: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4F796E0D-682D-4A9F-9756-BA4BAD119E19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0" y="1496872"/>
              <a:ext cx="57704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9" grpId="0" bldLvl="0" animBg="1"/>
      <p:bldP spid="67" grpId="0"/>
      <p:bldP spid="68" grpId="0"/>
      <p:bldP spid="70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1532</Words>
  <Application>Microsoft Office PowerPoint</Application>
  <PresentationFormat>全屏显示(4:3)</PresentationFormat>
  <Paragraphs>391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方正粗黑宋简体</vt:lpstr>
      <vt:lpstr>黑体</vt:lpstr>
      <vt:lpstr>华文行楷</vt:lpstr>
      <vt:lpstr>华文琥珀</vt:lpstr>
      <vt:lpstr>宋体</vt:lpstr>
      <vt:lpstr>Arial</vt:lpstr>
      <vt:lpstr>Arial Black</vt:lpstr>
      <vt:lpstr>Tahoma</vt:lpstr>
      <vt:lpstr>Times New Roman</vt:lpstr>
      <vt:lpstr>Verdana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shaokai liu</dc:creator>
  <cp:lastModifiedBy>798296649@qq.com</cp:lastModifiedBy>
  <cp:revision>238</cp:revision>
  <dcterms:created xsi:type="dcterms:W3CDTF">2010-11-13T12:49:00Z</dcterms:created>
  <dcterms:modified xsi:type="dcterms:W3CDTF">2019-11-26T07:08:59Z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