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7"/>
  </p:notesMasterIdLst>
  <p:handoutMasterIdLst>
    <p:handoutMasterId r:id="rId18"/>
  </p:handoutMasterIdLst>
  <p:sldIdLst>
    <p:sldId id="257" r:id="rId6"/>
    <p:sldId id="281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2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6"/>
        <p:guide pos="2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14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3"/>
          <p:cNvPicPr>
            <a:picLocks noGrp="1" noChangeAspect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254000" y="198438"/>
            <a:ext cx="9131300" cy="2667000"/>
          </a:xfrm>
          <a:effectLst>
            <a:outerShdw dist="17961" dir="2699999" algn="ctr" rotWithShape="0">
              <a:srgbClr val="003D5C"/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53683" y="2995613"/>
            <a:ext cx="482600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动车速度：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200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千米/时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graphicFrame>
        <p:nvGraphicFramePr>
          <p:cNvPr id="5124" name="表格 5123"/>
          <p:cNvGraphicFramePr/>
          <p:nvPr>
            <p:custDataLst>
              <p:tags r:id="rId3"/>
            </p:custDataLst>
          </p:nvPr>
        </p:nvGraphicFramePr>
        <p:xfrm>
          <a:off x="253683" y="3783648"/>
          <a:ext cx="7490460" cy="1151890"/>
        </p:xfrm>
        <a:graphic>
          <a:graphicData uri="http://schemas.openxmlformats.org/drawingml/2006/table">
            <a:tbl>
              <a:tblPr/>
              <a:tblGrid>
                <a:gridCol w="1849755"/>
                <a:gridCol w="824230"/>
                <a:gridCol w="964565"/>
                <a:gridCol w="962660"/>
                <a:gridCol w="963295"/>
                <a:gridCol w="1123950"/>
                <a:gridCol w="802005"/>
              </a:tblGrid>
              <a:tr h="5975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时间/时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43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路程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千米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FontTx/>
                        <a:buNone/>
                      </a:pPr>
                      <a:endParaRPr lang="zh-CN" altLang="en-US" dirty="0">
                        <a:latin typeface="Calibri" panose="020F050202020403020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FontTx/>
                        <a:buNone/>
                      </a:pPr>
                      <a:endParaRPr lang="zh-CN" altLang="en-US" dirty="0">
                        <a:latin typeface="Calibri" panose="020F050202020403020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FontTx/>
                        <a:buNone/>
                      </a:pPr>
                      <a:endParaRPr lang="zh-CN" altLang="en-US" dirty="0">
                        <a:latin typeface="Calibri" panose="020F050202020403020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FontTx/>
                        <a:buNone/>
                      </a:pPr>
                      <a:endParaRPr lang="zh-CN" altLang="en-US" dirty="0">
                        <a:latin typeface="Calibri" panose="020F050202020403020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FontTx/>
                        <a:buNone/>
                      </a:pPr>
                      <a:endParaRPr lang="zh-CN" altLang="en-US" dirty="0">
                        <a:latin typeface="Calibri" panose="020F0502020204030204" charset="0"/>
                        <a:ea typeface="黑体" panose="02010609060101010101" pitchFamily="49" charset="-122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927985" y="4384675"/>
          <a:ext cx="4817110" cy="551180"/>
        </p:xfrm>
        <a:graphic>
          <a:graphicData uri="http://schemas.openxmlformats.org/drawingml/2006/table">
            <a:tbl>
              <a:tblPr/>
              <a:tblGrid>
                <a:gridCol w="963295"/>
                <a:gridCol w="967740"/>
                <a:gridCol w="957580"/>
                <a:gridCol w="1123315"/>
                <a:gridCol w="805180"/>
              </a:tblGrid>
              <a:tr h="5511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400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600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800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1000</a:t>
                      </a: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......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635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72"/>
          <p:cNvSpPr/>
          <p:nvPr/>
        </p:nvSpPr>
        <p:spPr>
          <a:xfrm>
            <a:off x="1588770" y="2080260"/>
            <a:ext cx="726281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表中的两种量成正比例关系吗？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172" name="表格 7171"/>
          <p:cNvGraphicFramePr/>
          <p:nvPr>
            <p:custDataLst>
              <p:tags r:id="rId2"/>
            </p:custDataLst>
          </p:nvPr>
        </p:nvGraphicFramePr>
        <p:xfrm>
          <a:off x="1588453" y="859155"/>
          <a:ext cx="7519988" cy="1111568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887412"/>
                <a:gridCol w="928688"/>
                <a:gridCol w="928687"/>
                <a:gridCol w="1071563"/>
                <a:gridCol w="1019175"/>
              </a:tblGrid>
              <a:tr h="5607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单价/元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数量/个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635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" y="190500"/>
            <a:ext cx="9862185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-635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3"/>
          <p:cNvPicPr>
            <a:picLocks noGrp="1" noChangeAspect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1343025" y="229553"/>
            <a:ext cx="8893175" cy="3673475"/>
          </a:xfrm>
          <a:effectLst>
            <a:outerShdw dist="17961" dir="2699999" algn="ctr" rotWithShape="0">
              <a:srgbClr val="003D5C"/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95425" y="4087813"/>
            <a:ext cx="36941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狮子林：  门票：</a:t>
            </a: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40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元/张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graphicFrame>
        <p:nvGraphicFramePr>
          <p:cNvPr id="6148" name="表格 6147"/>
          <p:cNvGraphicFramePr/>
          <p:nvPr>
            <p:custDataLst>
              <p:tags r:id="rId3"/>
            </p:custDataLst>
          </p:nvPr>
        </p:nvGraphicFramePr>
        <p:xfrm>
          <a:off x="1343025" y="4625975"/>
          <a:ext cx="7519988" cy="1081723"/>
        </p:xfrm>
        <a:graphic>
          <a:graphicData uri="http://schemas.openxmlformats.org/drawingml/2006/table">
            <a:tbl>
              <a:tblPr/>
              <a:tblGrid>
                <a:gridCol w="1717675"/>
                <a:gridCol w="967105"/>
                <a:gridCol w="968058"/>
                <a:gridCol w="966787"/>
                <a:gridCol w="966788"/>
                <a:gridCol w="966787"/>
                <a:gridCol w="966788"/>
              </a:tblGrid>
              <a:tr h="5308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数量/张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总价/元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635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"/>
          <p:cNvPicPr>
            <a:picLocks noGrp="1" noChangeAspect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1597025" y="323850"/>
            <a:ext cx="8426450" cy="4191000"/>
          </a:xfrm>
          <a:effectLst>
            <a:outerShdw dist="17961" dir="2699999" algn="ctr" rotWithShape="0">
              <a:srgbClr val="003D5C"/>
            </a:outerShdw>
          </a:effectLst>
        </p:spPr>
      </p:pic>
      <p:graphicFrame>
        <p:nvGraphicFramePr>
          <p:cNvPr id="7172" name="表格 7171"/>
          <p:cNvGraphicFramePr/>
          <p:nvPr>
            <p:custDataLst>
              <p:tags r:id="rId3"/>
            </p:custDataLst>
          </p:nvPr>
        </p:nvGraphicFramePr>
        <p:xfrm>
          <a:off x="1596708" y="4744085"/>
          <a:ext cx="7519988" cy="1111568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887412"/>
                <a:gridCol w="928688"/>
                <a:gridCol w="928687"/>
                <a:gridCol w="1071563"/>
                <a:gridCol w="1019175"/>
              </a:tblGrid>
              <a:tr h="5607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单价/元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数量/个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635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194" name="表格 8193"/>
          <p:cNvGraphicFramePr/>
          <p:nvPr>
            <p:custDataLst>
              <p:tags r:id="rId2"/>
            </p:custDataLst>
          </p:nvPr>
        </p:nvGraphicFramePr>
        <p:xfrm>
          <a:off x="1687830" y="673418"/>
          <a:ext cx="7519988" cy="1071563"/>
        </p:xfrm>
        <a:graphic>
          <a:graphicData uri="http://schemas.openxmlformats.org/drawingml/2006/table">
            <a:tbl>
              <a:tblPr/>
              <a:tblGrid>
                <a:gridCol w="1857375"/>
                <a:gridCol w="827088"/>
                <a:gridCol w="968375"/>
                <a:gridCol w="966787"/>
                <a:gridCol w="966788"/>
                <a:gridCol w="1128712"/>
                <a:gridCol w="804863"/>
              </a:tblGrid>
              <a:tr h="520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时间/时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路程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千米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1000</a:t>
                      </a:r>
                      <a:endParaRPr lang="zh-CN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20" name="内容占位符 8219"/>
          <p:cNvGraphicFramePr/>
          <p:nvPr>
            <p:ph idx="1"/>
            <p:custDataLst>
              <p:tags r:id="rId3"/>
            </p:custDataLst>
          </p:nvPr>
        </p:nvGraphicFramePr>
        <p:xfrm>
          <a:off x="1687830" y="2245043"/>
          <a:ext cx="7519988" cy="1071563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968375"/>
                <a:gridCol w="966787"/>
                <a:gridCol w="966788"/>
                <a:gridCol w="966787"/>
                <a:gridCol w="966788"/>
              </a:tblGrid>
              <a:tr h="520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数量/张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总价/元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2" name="表格 7171"/>
          <p:cNvGraphicFramePr/>
          <p:nvPr>
            <p:custDataLst>
              <p:tags r:id="rId4"/>
            </p:custDataLst>
          </p:nvPr>
        </p:nvGraphicFramePr>
        <p:xfrm>
          <a:off x="1687513" y="3648710"/>
          <a:ext cx="7519988" cy="1111568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887412"/>
                <a:gridCol w="928688"/>
                <a:gridCol w="928687"/>
                <a:gridCol w="1071563"/>
                <a:gridCol w="1019175"/>
              </a:tblGrid>
              <a:tr h="5607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单价/元</a:t>
                      </a:r>
                      <a:endParaRPr lang="zh-CN" altLang="en-US" sz="2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数量/个</a:t>
                      </a:r>
                      <a:endParaRPr lang="zh-CN" altLang="en-US" sz="2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-1270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86055" y="187325"/>
          <a:ext cx="9386570" cy="2147570"/>
        </p:xfrm>
        <a:graphic>
          <a:graphicData uri="http://schemas.openxmlformats.org/drawingml/2006/table">
            <a:tbl>
              <a:tblPr/>
              <a:tblGrid>
                <a:gridCol w="2318385"/>
                <a:gridCol w="1032510"/>
                <a:gridCol w="1209040"/>
                <a:gridCol w="1205865"/>
                <a:gridCol w="1206500"/>
                <a:gridCol w="1409065"/>
                <a:gridCol w="1005205"/>
              </a:tblGrid>
              <a:tr h="1069340"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zh-CN" altLang="en-US" sz="3200" b="1" dirty="0">
                          <a:latin typeface="宋体" panose="02010600030101010101" pitchFamily="2" charset="-122"/>
                        </a:rPr>
                        <a:t>时间/时</a:t>
                      </a:r>
                      <a:endParaRPr lang="zh-CN" altLang="en-US" sz="32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78230"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zh-CN" altLang="en-US" sz="3200" b="1" dirty="0">
                          <a:latin typeface="宋体" panose="02010600030101010101" pitchFamily="2" charset="-122"/>
                        </a:rPr>
                        <a:t>路程</a:t>
                      </a:r>
                      <a:r>
                        <a:rPr lang="en-US" altLang="zh-CN" sz="3200" b="1" dirty="0"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3200" b="1" dirty="0">
                          <a:latin typeface="宋体" panose="02010600030101010101" pitchFamily="2" charset="-122"/>
                        </a:rPr>
                        <a:t>千米</a:t>
                      </a:r>
                      <a:endParaRPr lang="zh-CN" altLang="en-US" sz="32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400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600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800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1000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en-US" altLang="zh-CN" sz="32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32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81000" y="2418080"/>
            <a:ext cx="10495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请写出几组路程和所对应时间的比，并求出比值。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1270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72"/>
          <p:cNvSpPr/>
          <p:nvPr/>
        </p:nvSpPr>
        <p:spPr>
          <a:xfrm>
            <a:off x="805815" y="1978025"/>
            <a:ext cx="726281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3600" b="1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charset="-122"/>
              </a:rPr>
              <a:t>总价和数量成正比例关系吗？</a:t>
            </a:r>
            <a:endParaRPr lang="zh-CN" altLang="zh-CN" sz="3600" b="1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graphicFrame>
        <p:nvGraphicFramePr>
          <p:cNvPr id="8220" name="内容占位符 8219"/>
          <p:cNvGraphicFramePr/>
          <p:nvPr>
            <p:ph idx="1"/>
            <p:custDataLst>
              <p:tags r:id="rId2"/>
            </p:custDataLst>
          </p:nvPr>
        </p:nvGraphicFramePr>
        <p:xfrm>
          <a:off x="676910" y="672783"/>
          <a:ext cx="7519988" cy="1071563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968375"/>
                <a:gridCol w="966787"/>
                <a:gridCol w="966788"/>
                <a:gridCol w="966787"/>
                <a:gridCol w="966788"/>
              </a:tblGrid>
              <a:tr h="520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数量/张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总价/元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87" y="-1270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72"/>
          <p:cNvSpPr/>
          <p:nvPr/>
        </p:nvSpPr>
        <p:spPr>
          <a:xfrm>
            <a:off x="841693" y="3582670"/>
            <a:ext cx="105076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观察这两张表，说说怎样的两种量是成正比例关系的？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8194" name="表格 8193"/>
          <p:cNvGraphicFramePr/>
          <p:nvPr>
            <p:custDataLst>
              <p:tags r:id="rId2"/>
            </p:custDataLst>
          </p:nvPr>
        </p:nvGraphicFramePr>
        <p:xfrm>
          <a:off x="1666875" y="673418"/>
          <a:ext cx="7519988" cy="1071563"/>
        </p:xfrm>
        <a:graphic>
          <a:graphicData uri="http://schemas.openxmlformats.org/drawingml/2006/table">
            <a:tbl>
              <a:tblPr/>
              <a:tblGrid>
                <a:gridCol w="1857375"/>
                <a:gridCol w="827088"/>
                <a:gridCol w="968375"/>
                <a:gridCol w="966787"/>
                <a:gridCol w="966788"/>
                <a:gridCol w="1128712"/>
                <a:gridCol w="804863"/>
              </a:tblGrid>
              <a:tr h="520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时间/时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路程</a:t>
                      </a:r>
                      <a:r>
                        <a:rPr lang="en-US" altLang="zh-CN" sz="2800" b="1" dirty="0">
                          <a:latin typeface="宋体" panose="02010600030101010101" pitchFamily="2" charset="-122"/>
                        </a:rPr>
                        <a:t>/</a:t>
                      </a: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千米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600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1000</a:t>
                      </a:r>
                      <a:endParaRPr lang="zh-CN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20" name="内容占位符 8219"/>
          <p:cNvGraphicFramePr/>
          <p:nvPr>
            <p:ph idx="1"/>
            <p:custDataLst>
              <p:tags r:id="rId3"/>
            </p:custDataLst>
          </p:nvPr>
        </p:nvGraphicFramePr>
        <p:xfrm>
          <a:off x="1666875" y="2245043"/>
          <a:ext cx="7519988" cy="1071563"/>
        </p:xfrm>
        <a:graphic>
          <a:graphicData uri="http://schemas.openxmlformats.org/drawingml/2006/table">
            <a:tbl>
              <a:tblPr/>
              <a:tblGrid>
                <a:gridCol w="1717675"/>
                <a:gridCol w="966788"/>
                <a:gridCol w="968375"/>
                <a:gridCol w="966787"/>
                <a:gridCol w="966788"/>
                <a:gridCol w="966787"/>
                <a:gridCol w="966788"/>
              </a:tblGrid>
              <a:tr h="520700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数量/张</a:t>
                      </a:r>
                      <a:endParaRPr lang="en-US" altLang="zh-CN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3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5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863"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zh-CN" altLang="en-US" sz="2800" b="1" dirty="0">
                          <a:latin typeface="宋体" panose="02010600030101010101" pitchFamily="2" charset="-122"/>
                        </a:rPr>
                        <a:t>总价/元</a:t>
                      </a:r>
                      <a:endParaRPr lang="zh-CN" altLang="en-US" sz="2800" b="1" dirty="0">
                        <a:latin typeface="宋体" panose="02010600030101010101" pitchFamily="2" charset="-122"/>
                      </a:endParaRPr>
                    </a:p>
                  </a:txBody>
                  <a:tcPr marL="90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40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80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120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160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b="1" dirty="0">
                          <a:latin typeface="Arial" panose="020B0604020202020204" pitchFamily="34" charset="0"/>
                        </a:rPr>
                        <a:t>200</a:t>
                      </a:r>
                      <a:endParaRPr lang="en-US" altLang="zh-CN" sz="2800" b="1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p>
                      <a:pPr lvl="0" algn="ctr" eaLnBrk="1" hangingPunct="1"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US" altLang="zh-CN" sz="2800" dirty="0">
                          <a:latin typeface="Arial" panose="020B0604020202020204" pitchFamily="34" charset="0"/>
                        </a:rPr>
                        <a:t>......</a:t>
                      </a:r>
                      <a:endParaRPr lang="en-US" altLang="zh-CN" sz="2800" dirty="0"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85290" y="456565"/>
          <a:ext cx="8821420" cy="5166360"/>
        </p:xfrm>
        <a:graphic>
          <a:graphicData uri="http://schemas.openxmlformats.org/drawingml/2006/table">
            <a:tbl>
              <a:tblPr/>
              <a:tblGrid>
                <a:gridCol w="2035810"/>
                <a:gridCol w="2029460"/>
                <a:gridCol w="2179955"/>
                <a:gridCol w="2576195"/>
              </a:tblGrid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青蛙只数</a:t>
                      </a:r>
                      <a:endParaRPr lang="zh-CN" sz="3600" b="1" kern="100" dirty="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100" dirty="0">
                          <a:solidFill>
                            <a:schemeClr val="bg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嘴的张数</a:t>
                      </a:r>
                      <a:endParaRPr lang="zh-CN" sz="3600" b="1" kern="100" dirty="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100">
                          <a:solidFill>
                            <a:schemeClr val="bg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眼的只数</a:t>
                      </a:r>
                      <a:endParaRPr lang="zh-CN" sz="3600" b="1" kern="10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600" b="1" kern="100">
                          <a:solidFill>
                            <a:schemeClr val="bg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脚的条数</a:t>
                      </a:r>
                      <a:endParaRPr lang="zh-CN" sz="3600" b="1" kern="100">
                        <a:solidFill>
                          <a:schemeClr val="bg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en-US" alt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endParaRPr lang="en-US" alt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6</a:t>
                      </a:r>
                      <a:endParaRPr lang="en-US" alt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12</a:t>
                      </a:r>
                      <a:endParaRPr lang="en-US" alt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en-US" alt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en-US" alt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8</a:t>
                      </a:r>
                      <a:endParaRPr lang="en-US" alt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16</a:t>
                      </a:r>
                      <a:endParaRPr lang="en-US" alt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610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en-US" sz="3600" b="1" kern="10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en-US" sz="3600" b="1" kern="10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3" descr="黑板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" y="0"/>
            <a:ext cx="12220575" cy="68707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341755" y="1051560"/>
          <a:ext cx="8531225" cy="22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855"/>
                <a:gridCol w="1152000"/>
                <a:gridCol w="1152000"/>
                <a:gridCol w="1152000"/>
                <a:gridCol w="1152000"/>
              </a:tblGrid>
              <a:tr h="74295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0">
                    <a:blipFill>
                      <a:blip r:embed="rId3"/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74295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0">
                    <a:blipFill>
                      <a:blip r:embed="rId3"/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  <a:tr h="742950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 anchorCtr="0">
                    <a:blipFill>
                      <a:blip r:embed="rId3"/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341755" y="3424555"/>
            <a:ext cx="56089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bg1"/>
                </a:solidFill>
              </a:rPr>
              <a:t>正方形周长和边长成正比例关系吗？</a:t>
            </a:r>
            <a:endParaRPr lang="zh-CN" altLang="en-US" sz="2800">
              <a:solidFill>
                <a:schemeClr val="bg1"/>
              </a:solidFill>
            </a:endParaRPr>
          </a:p>
          <a:p>
            <a:endParaRPr lang="zh-CN" altLang="en-US" sz="2800">
              <a:solidFill>
                <a:schemeClr val="bg1"/>
              </a:solidFill>
            </a:endParaRPr>
          </a:p>
          <a:p>
            <a:r>
              <a:rPr lang="zh-CN" altLang="en-US" sz="2800">
                <a:solidFill>
                  <a:schemeClr val="bg1"/>
                </a:solidFill>
              </a:rPr>
              <a:t>正方形面积和边长呢？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4d3e1da-a87c-4d7a-9021-27d6a97f7df6}"/>
</p:tagLst>
</file>

<file path=ppt/tags/tag10.xml><?xml version="1.0" encoding="utf-8"?>
<p:tagLst xmlns:p="http://schemas.openxmlformats.org/presentationml/2006/main">
  <p:tag name="KSO_WM_UNIT_TABLE_BEAUTIFY" val="smartTable{9d74cdab-13ca-4e2d-9998-22bdbe0899a6}"/>
</p:tagLst>
</file>

<file path=ppt/tags/tag11.xml><?xml version="1.0" encoding="utf-8"?>
<p:tagLst xmlns:p="http://schemas.openxmlformats.org/presentationml/2006/main">
  <p:tag name="KSO_WM_UNIT_TABLE_BEAUTIFY" val="smartTable{fb31d376-8f24-4a88-9942-92d1e4d096d5}"/>
</p:tagLst>
</file>

<file path=ppt/tags/tag12.xml><?xml version="1.0" encoding="utf-8"?>
<p:tagLst xmlns:p="http://schemas.openxmlformats.org/presentationml/2006/main">
  <p:tag name="KSO_WM_UNIT_TABLE_BEAUTIFY" val="smartTable{417afc5d-db56-426a-8234-dab56d258680}"/>
</p:tagLst>
</file>

<file path=ppt/tags/tag13.xml><?xml version="1.0" encoding="utf-8"?>
<p:tagLst xmlns:p="http://schemas.openxmlformats.org/presentationml/2006/main">
  <p:tag name="KSO_WM_UNIT_TABLE_BEAUTIFY" val="smartTable{5f50677b-ba29-45cd-a728-a7b2465774af}"/>
</p:tagLst>
</file>

<file path=ppt/tags/tag14.xml><?xml version="1.0" encoding="utf-8"?>
<p:tagLst xmlns:p="http://schemas.openxmlformats.org/presentationml/2006/main">
  <p:tag name="KSO_WM_UNIT_TABLE_BEAUTIFY" val="smartTable{ae546ab4-ac69-4a9a-9937-0a57c7276840}"/>
</p:tagLst>
</file>

<file path=ppt/tags/tag2.xml><?xml version="1.0" encoding="utf-8"?>
<p:tagLst xmlns:p="http://schemas.openxmlformats.org/presentationml/2006/main">
  <p:tag name="KSO_WM_UNIT_TABLE_BEAUTIFY" val="{2415855c-aa14-4c40-b9ec-4cfa04f5b79a}"/>
</p:tagLst>
</file>

<file path=ppt/tags/tag3.xml><?xml version="1.0" encoding="utf-8"?>
<p:tagLst xmlns:p="http://schemas.openxmlformats.org/presentationml/2006/main">
  <p:tag name="KSO_WM_UNIT_TABLE_BEAUTIFY" val="smartTable{dadd5759-15b8-43dd-81c2-117ace67a3d9}"/>
</p:tagLst>
</file>

<file path=ppt/tags/tag4.xml><?xml version="1.0" encoding="utf-8"?>
<p:tagLst xmlns:p="http://schemas.openxmlformats.org/presentationml/2006/main">
  <p:tag name="KSO_WM_UNIT_TABLE_BEAUTIFY" val="smartTable{ae546ab4-ac69-4a9a-9937-0a57c7276840}"/>
</p:tagLst>
</file>

<file path=ppt/tags/tag5.xml><?xml version="1.0" encoding="utf-8"?>
<p:tagLst xmlns:p="http://schemas.openxmlformats.org/presentationml/2006/main">
  <p:tag name="KSO_WM_UNIT_TABLE_BEAUTIFY" val="smartTable{9d74cdab-13ca-4e2d-9998-22bdbe0899a6}"/>
</p:tagLst>
</file>

<file path=ppt/tags/tag6.xml><?xml version="1.0" encoding="utf-8"?>
<p:tagLst xmlns:p="http://schemas.openxmlformats.org/presentationml/2006/main">
  <p:tag name="KSO_WM_UNIT_TABLE_BEAUTIFY" val="smartTable{fb31d376-8f24-4a88-9942-92d1e4d096d5}"/>
</p:tagLst>
</file>

<file path=ppt/tags/tag7.xml><?xml version="1.0" encoding="utf-8"?>
<p:tagLst xmlns:p="http://schemas.openxmlformats.org/presentationml/2006/main">
  <p:tag name="KSO_WM_UNIT_TABLE_BEAUTIFY" val="smartTable{ae546ab4-ac69-4a9a-9937-0a57c7276840}"/>
</p:tagLst>
</file>

<file path=ppt/tags/tag8.xml><?xml version="1.0" encoding="utf-8"?>
<p:tagLst xmlns:p="http://schemas.openxmlformats.org/presentationml/2006/main">
  <p:tag name="KSO_WM_UNIT_TABLE_BEAUTIFY" val="smartTable{9d74cdab-13ca-4e2d-9998-22bdbe0899a6}"/>
</p:tagLst>
</file>

<file path=ppt/tags/tag9.xml><?xml version="1.0" encoding="utf-8"?>
<p:tagLst xmlns:p="http://schemas.openxmlformats.org/presentationml/2006/main">
  <p:tag name="KSO_WM_UNIT_TABLE_BEAUTIFY" val="smartTable{fb31d376-8f24-4a88-9942-92d1e4d096d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演示</Application>
  <PresentationFormat>宽屏</PresentationFormat>
  <Paragraphs>380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黑体</vt:lpstr>
      <vt:lpstr>楷体</vt:lpstr>
      <vt:lpstr>Times New Roman</vt:lpstr>
      <vt:lpstr>Arial Unicode MS</vt:lpstr>
      <vt:lpstr>Office 主题</vt:lpstr>
      <vt:lpstr>3_Office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52</cp:revision>
  <dcterms:created xsi:type="dcterms:W3CDTF">2019-09-10T12:25:00Z</dcterms:created>
  <dcterms:modified xsi:type="dcterms:W3CDTF">2021-03-25T04:53:53Z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  <property fmtid="{D5CDD505-2E9C-101B-9397-08002B2CF9AE}" pid="3" name="ICV">
    <vt:lpwstr>68D4FB74AB374BA09290020392088771</vt:lpwstr>
  </property>
</Properties>
</file>