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5"/>
  </p:notesMasterIdLst>
  <p:sldIdLst>
    <p:sldId id="256" r:id="rId4"/>
    <p:sldId id="287" r:id="rId5"/>
    <p:sldId id="259" r:id="rId6"/>
    <p:sldId id="284" r:id="rId7"/>
    <p:sldId id="285" r:id="rId8"/>
    <p:sldId id="286" r:id="rId9"/>
    <p:sldId id="270" r:id="rId10"/>
    <p:sldId id="271" r:id="rId11"/>
    <p:sldId id="272" r:id="rId12"/>
    <p:sldId id="311" r:id="rId13"/>
    <p:sldId id="273" r:id="rId14"/>
    <p:sldId id="276" r:id="rId15"/>
    <p:sldId id="277" r:id="rId16"/>
    <p:sldId id="278" r:id="rId17"/>
    <p:sldId id="280" r:id="rId18"/>
    <p:sldId id="281" r:id="rId19"/>
    <p:sldId id="302" r:id="rId20"/>
    <p:sldId id="303" r:id="rId21"/>
    <p:sldId id="304" r:id="rId22"/>
    <p:sldId id="305" r:id="rId23"/>
    <p:sldId id="306" r:id="rId24"/>
    <p:sldId id="282" r:id="rId25"/>
    <p:sldId id="297" r:id="rId26"/>
    <p:sldId id="298" r:id="rId27"/>
    <p:sldId id="300" r:id="rId28"/>
    <p:sldId id="307" r:id="rId29"/>
    <p:sldId id="309" r:id="rId30"/>
    <p:sldId id="283" r:id="rId31"/>
    <p:sldId id="299" r:id="rId32"/>
    <p:sldId id="310" r:id="rId33"/>
    <p:sldId id="301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535"/>
    <a:srgbClr val="83C937"/>
    <a:srgbClr val="89CC40"/>
    <a:srgbClr val="FFFFFF"/>
    <a:srgbClr val="CC0000"/>
    <a:srgbClr val="00660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5"/>
    <p:restoredTop sz="93490"/>
  </p:normalViewPr>
  <p:slideViewPr>
    <p:cSldViewPr showGuides="1">
      <p:cViewPr>
        <p:scale>
          <a:sx n="70" d="100"/>
          <a:sy n="70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2066B-04C9-4F4F-83A6-4A268894136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7EACC56-9BC3-4396-904B-658709253068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rPr>
            <a:t>科研性</a:t>
          </a:r>
          <a:endParaRPr lang="zh-CN" altLang="en-US" sz="2400" b="1" dirty="0">
            <a:solidFill>
              <a:schemeClr val="tx2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B950B9DC-78A3-4A53-AC21-32C2D3825C8D}" cxnId="{E6E64A99-5FDC-48F7-B9F2-22528CCACFA6}" type="parTrans">
      <dgm:prSet/>
      <dgm:spPr/>
      <dgm:t>
        <a:bodyPr/>
        <a:lstStyle/>
        <a:p>
          <a:endParaRPr lang="zh-CN" altLang="en-US" sz="1600"/>
        </a:p>
      </dgm:t>
    </dgm:pt>
    <dgm:pt modelId="{C1F4BB33-DECA-4214-A66C-DCA7DD9EBE44}" cxnId="{E6E64A99-5FDC-48F7-B9F2-22528CCACFA6}" type="sibTrans">
      <dgm:prSet/>
      <dgm:spPr>
        <a:solidFill>
          <a:srgbClr val="00B050"/>
        </a:solidFill>
      </dgm:spPr>
      <dgm:t>
        <a:bodyPr/>
        <a:lstStyle/>
        <a:p>
          <a:endParaRPr lang="zh-CN" altLang="en-US" sz="1600"/>
        </a:p>
      </dgm:t>
    </dgm:pt>
    <dgm:pt modelId="{E71031F9-2F5A-47A2-B773-83A2C7E41F0D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rPr>
            <a:t>学科性</a:t>
          </a:r>
          <a:endParaRPr lang="zh-CN" altLang="en-US" sz="2400" b="1" dirty="0">
            <a:solidFill>
              <a:schemeClr val="tx2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6642B6E1-D619-46D4-9A80-53E054DFD91E}" cxnId="{9FF7C021-76E3-4C56-B95F-3098F612B699}" type="parTrans">
      <dgm:prSet/>
      <dgm:spPr/>
      <dgm:t>
        <a:bodyPr/>
        <a:lstStyle/>
        <a:p>
          <a:endParaRPr lang="zh-CN" altLang="en-US" sz="1600"/>
        </a:p>
      </dgm:t>
    </dgm:pt>
    <dgm:pt modelId="{755332FD-4ADE-4DDB-86D6-39A653CE31D8}" cxnId="{9FF7C021-76E3-4C56-B95F-3098F612B699}" type="sibTrans">
      <dgm:prSet/>
      <dgm:spPr>
        <a:solidFill>
          <a:srgbClr val="00B050"/>
        </a:solidFill>
        <a:ln>
          <a:noFill/>
        </a:ln>
      </dgm:spPr>
      <dgm:t>
        <a:bodyPr/>
        <a:lstStyle/>
        <a:p>
          <a:endParaRPr lang="zh-CN" altLang="en-US" sz="1600"/>
        </a:p>
      </dgm:t>
    </dgm:pt>
    <dgm:pt modelId="{4F9EDE40-9CC5-46E7-B063-C4712950B252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rPr>
            <a:t>适用性</a:t>
          </a:r>
          <a:endParaRPr lang="zh-CN" altLang="en-US" sz="2400" b="1" dirty="0">
            <a:solidFill>
              <a:schemeClr val="tx2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23649025-3A8C-4B1E-8713-39E3FC09F2E8}" cxnId="{D95FEA7F-5B34-4219-8881-612B475D2D85}" type="parTrans">
      <dgm:prSet/>
      <dgm:spPr/>
      <dgm:t>
        <a:bodyPr/>
        <a:lstStyle/>
        <a:p>
          <a:endParaRPr lang="zh-CN" altLang="en-US" sz="1600"/>
        </a:p>
      </dgm:t>
    </dgm:pt>
    <dgm:pt modelId="{1627DB37-5B65-4760-98A7-79D9A531573B}" cxnId="{D95FEA7F-5B34-4219-8881-612B475D2D85}" type="sibTrans">
      <dgm:prSet/>
      <dgm:spPr>
        <a:solidFill>
          <a:srgbClr val="00B050"/>
        </a:solidFill>
      </dgm:spPr>
      <dgm:t>
        <a:bodyPr/>
        <a:lstStyle/>
        <a:p>
          <a:endParaRPr lang="zh-CN" altLang="en-US" sz="1600"/>
        </a:p>
      </dgm:t>
    </dgm:pt>
    <dgm:pt modelId="{335D1E10-1357-4C10-8B98-DE841F33A715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rPr>
            <a:t>丰富性</a:t>
          </a:r>
          <a:endParaRPr lang="zh-CN" altLang="en-US" sz="2400" b="1" dirty="0">
            <a:solidFill>
              <a:schemeClr val="tx2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A944D27A-A97D-49A4-9C07-DB1274FC8940}" cxnId="{3590C36E-EC62-4F63-A9CD-C8755C76F3EB}" type="parTrans">
      <dgm:prSet/>
      <dgm:spPr/>
      <dgm:t>
        <a:bodyPr/>
        <a:lstStyle/>
        <a:p>
          <a:endParaRPr lang="zh-CN" altLang="en-US" sz="1600"/>
        </a:p>
      </dgm:t>
    </dgm:pt>
    <dgm:pt modelId="{955E7164-9A9E-4277-830E-9719C9E0E7CB}" cxnId="{3590C36E-EC62-4F63-A9CD-C8755C76F3EB}" type="sibTrans">
      <dgm:prSet/>
      <dgm:spPr>
        <a:solidFill>
          <a:srgbClr val="00B050"/>
        </a:solidFill>
      </dgm:spPr>
      <dgm:t>
        <a:bodyPr/>
        <a:lstStyle/>
        <a:p>
          <a:endParaRPr lang="zh-CN" altLang="en-US" sz="1600"/>
        </a:p>
      </dgm:t>
    </dgm:pt>
    <dgm:pt modelId="{95FF7D98-0368-4A99-9E1D-2FE602D21211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rPr>
            <a:t>科学性</a:t>
          </a:r>
          <a:endParaRPr lang="zh-CN" altLang="en-US" sz="2400" b="1" dirty="0">
            <a:solidFill>
              <a:schemeClr val="tx2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4084FEFC-B325-4E77-BD3D-44B097C80D34}" cxnId="{1A298658-9494-4ACB-82EC-9D5288691382}" type="parTrans">
      <dgm:prSet/>
      <dgm:spPr/>
      <dgm:t>
        <a:bodyPr/>
        <a:lstStyle/>
        <a:p>
          <a:endParaRPr lang="zh-CN" altLang="en-US" sz="1600"/>
        </a:p>
      </dgm:t>
    </dgm:pt>
    <dgm:pt modelId="{673E273D-9907-4A5C-A1CA-0CC446017B33}" cxnId="{1A298658-9494-4ACB-82EC-9D5288691382}" type="sibTrans">
      <dgm:prSet/>
      <dgm:spPr>
        <a:solidFill>
          <a:srgbClr val="00B050"/>
        </a:solidFill>
      </dgm:spPr>
      <dgm:t>
        <a:bodyPr/>
        <a:lstStyle/>
        <a:p>
          <a:endParaRPr lang="zh-CN" altLang="en-US" sz="1600"/>
        </a:p>
      </dgm:t>
    </dgm:pt>
    <dgm:pt modelId="{F22FA52B-4A4F-462E-9247-DDA22B1BD883}" type="pres">
      <dgm:prSet presAssocID="{5442066B-04C9-4F4F-83A6-4A26889413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A65DCFD-49E0-4680-AA69-D584C00E0E17}" type="pres">
      <dgm:prSet presAssocID="{5442066B-04C9-4F4F-83A6-4A2688941367}" presName="cycle" presStyleCnt="0"/>
      <dgm:spPr/>
    </dgm:pt>
    <dgm:pt modelId="{B6B5BE80-74A9-41A6-BECC-471BF4A0F7A7}" type="pres">
      <dgm:prSet presAssocID="{E7EACC56-9BC3-4396-904B-658709253068}" presName="nodeFirstNode" presStyleLbl="node1" presStyleIdx="0" presStyleCnt="5" custScaleX="43538" custScaleY="36083" custRadScaleRad="99745" custRadScaleInc="-9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09977D-1D32-44F1-9010-A1EB3AB2A976}" type="pres">
      <dgm:prSet presAssocID="{C1F4BB33-DECA-4214-A66C-DCA7DD9EBE44}" presName="sibTransFirstNode" presStyleLbl="bgShp" presStyleIdx="0" presStyleCnt="1" custLinFactNeighborX="-500"/>
      <dgm:spPr/>
      <dgm:t>
        <a:bodyPr/>
        <a:lstStyle/>
        <a:p>
          <a:endParaRPr lang="zh-CN" altLang="en-US"/>
        </a:p>
      </dgm:t>
    </dgm:pt>
    <dgm:pt modelId="{83BF7273-C906-42A4-80B7-3034DA43E184}" type="pres">
      <dgm:prSet presAssocID="{E71031F9-2F5A-47A2-B773-83A2C7E41F0D}" presName="nodeFollowingNodes" presStyleLbl="node1" presStyleIdx="1" presStyleCnt="5" custScaleX="43538" custScaleY="36083" custRadScaleRad="109049" custRadScaleInc="-107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FD3626-3F79-44FE-9015-107FDF2DEE46}" type="pres">
      <dgm:prSet presAssocID="{4F9EDE40-9CC5-46E7-B063-C4712950B252}" presName="nodeFollowingNodes" presStyleLbl="node1" presStyleIdx="2" presStyleCnt="5" custScaleX="43538" custScaleY="36083" custRadScaleRad="98252" custRadScaleInc="-109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03B0D2-7EA1-4E94-B887-4630DEDD81E7}" type="pres">
      <dgm:prSet presAssocID="{335D1E10-1357-4C10-8B98-DE841F33A715}" presName="nodeFollowingNodes" presStyleLbl="node1" presStyleIdx="3" presStyleCnt="5" custScaleX="43538" custScaleY="36083" custRadScaleRad="102609" custRadScaleInc="153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F37570-CC6F-4F07-B083-4F3E81870660}" type="pres">
      <dgm:prSet presAssocID="{95FF7D98-0368-4A99-9E1D-2FE602D21211}" presName="nodeFollowingNodes" presStyleLbl="node1" presStyleIdx="4" presStyleCnt="5" custScaleX="43538" custScaleY="36083" custRadScaleRad="101852" custRadScaleInc="81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4DB069B-8E32-417F-9C05-EF79910B20FB}" type="presOf" srcId="{4F9EDE40-9CC5-46E7-B063-C4712950B252}" destId="{5AFD3626-3F79-44FE-9015-107FDF2DEE46}" srcOrd="0" destOrd="0" presId="urn:microsoft.com/office/officeart/2005/8/layout/cycle3"/>
    <dgm:cxn modelId="{E6E64A99-5FDC-48F7-B9F2-22528CCACFA6}" srcId="{5442066B-04C9-4F4F-83A6-4A2688941367}" destId="{E7EACC56-9BC3-4396-904B-658709253068}" srcOrd="0" destOrd="0" parTransId="{B950B9DC-78A3-4A53-AC21-32C2D3825C8D}" sibTransId="{C1F4BB33-DECA-4214-A66C-DCA7DD9EBE44}"/>
    <dgm:cxn modelId="{4E30147D-171F-4E42-A9B8-739ABC530E2D}" type="presOf" srcId="{E7EACC56-9BC3-4396-904B-658709253068}" destId="{B6B5BE80-74A9-41A6-BECC-471BF4A0F7A7}" srcOrd="0" destOrd="0" presId="urn:microsoft.com/office/officeart/2005/8/layout/cycle3"/>
    <dgm:cxn modelId="{078AF282-98B9-4495-86D4-B87F74E3CA87}" type="presOf" srcId="{5442066B-04C9-4F4F-83A6-4A2688941367}" destId="{F22FA52B-4A4F-462E-9247-DDA22B1BD883}" srcOrd="0" destOrd="0" presId="urn:microsoft.com/office/officeart/2005/8/layout/cycle3"/>
    <dgm:cxn modelId="{7F9C9996-44FA-4B0B-96D8-F7CCA9173ACA}" type="presOf" srcId="{E71031F9-2F5A-47A2-B773-83A2C7E41F0D}" destId="{83BF7273-C906-42A4-80B7-3034DA43E184}" srcOrd="0" destOrd="0" presId="urn:microsoft.com/office/officeart/2005/8/layout/cycle3"/>
    <dgm:cxn modelId="{9FF7C021-76E3-4C56-B95F-3098F612B699}" srcId="{5442066B-04C9-4F4F-83A6-4A2688941367}" destId="{E71031F9-2F5A-47A2-B773-83A2C7E41F0D}" srcOrd="1" destOrd="0" parTransId="{6642B6E1-D619-46D4-9A80-53E054DFD91E}" sibTransId="{755332FD-4ADE-4DDB-86D6-39A653CE31D8}"/>
    <dgm:cxn modelId="{F16BAEA8-3773-44C9-A7F7-29CFB4A451B2}" type="presOf" srcId="{95FF7D98-0368-4A99-9E1D-2FE602D21211}" destId="{AFF37570-CC6F-4F07-B083-4F3E81870660}" srcOrd="0" destOrd="0" presId="urn:microsoft.com/office/officeart/2005/8/layout/cycle3"/>
    <dgm:cxn modelId="{3590C36E-EC62-4F63-A9CD-C8755C76F3EB}" srcId="{5442066B-04C9-4F4F-83A6-4A2688941367}" destId="{335D1E10-1357-4C10-8B98-DE841F33A715}" srcOrd="3" destOrd="0" parTransId="{A944D27A-A97D-49A4-9C07-DB1274FC8940}" sibTransId="{955E7164-9A9E-4277-830E-9719C9E0E7CB}"/>
    <dgm:cxn modelId="{C6D269AD-2B6E-4072-A59F-1E99FD58998A}" type="presOf" srcId="{335D1E10-1357-4C10-8B98-DE841F33A715}" destId="{6503B0D2-7EA1-4E94-B887-4630DEDD81E7}" srcOrd="0" destOrd="0" presId="urn:microsoft.com/office/officeart/2005/8/layout/cycle3"/>
    <dgm:cxn modelId="{1A298658-9494-4ACB-82EC-9D5288691382}" srcId="{5442066B-04C9-4F4F-83A6-4A2688941367}" destId="{95FF7D98-0368-4A99-9E1D-2FE602D21211}" srcOrd="4" destOrd="0" parTransId="{4084FEFC-B325-4E77-BD3D-44B097C80D34}" sibTransId="{673E273D-9907-4A5C-A1CA-0CC446017B33}"/>
    <dgm:cxn modelId="{D95FEA7F-5B34-4219-8881-612B475D2D85}" srcId="{5442066B-04C9-4F4F-83A6-4A2688941367}" destId="{4F9EDE40-9CC5-46E7-B063-C4712950B252}" srcOrd="2" destOrd="0" parTransId="{23649025-3A8C-4B1E-8713-39E3FC09F2E8}" sibTransId="{1627DB37-5B65-4760-98A7-79D9A531573B}"/>
    <dgm:cxn modelId="{C3CD21DB-3BE9-46D9-B0C4-3329FF290B55}" type="presOf" srcId="{C1F4BB33-DECA-4214-A66C-DCA7DD9EBE44}" destId="{2609977D-1D32-44F1-9010-A1EB3AB2A976}" srcOrd="0" destOrd="0" presId="urn:microsoft.com/office/officeart/2005/8/layout/cycle3"/>
    <dgm:cxn modelId="{A2B2A644-0787-43C6-B71B-B23D68E0ECFF}" type="presParOf" srcId="{F22FA52B-4A4F-462E-9247-DDA22B1BD883}" destId="{2A65DCFD-49E0-4680-AA69-D584C00E0E17}" srcOrd="0" destOrd="0" presId="urn:microsoft.com/office/officeart/2005/8/layout/cycle3"/>
    <dgm:cxn modelId="{DAC26496-DFA3-413D-A46E-120957A7298D}" type="presParOf" srcId="{2A65DCFD-49E0-4680-AA69-D584C00E0E17}" destId="{B6B5BE80-74A9-41A6-BECC-471BF4A0F7A7}" srcOrd="0" destOrd="0" presId="urn:microsoft.com/office/officeart/2005/8/layout/cycle3"/>
    <dgm:cxn modelId="{7296E59A-5520-4DE0-8473-7110BE5EEFA7}" type="presParOf" srcId="{2A65DCFD-49E0-4680-AA69-D584C00E0E17}" destId="{2609977D-1D32-44F1-9010-A1EB3AB2A976}" srcOrd="1" destOrd="0" presId="urn:microsoft.com/office/officeart/2005/8/layout/cycle3"/>
    <dgm:cxn modelId="{E7147CBB-FA1F-42BC-9F85-DF6B41A21C53}" type="presParOf" srcId="{2A65DCFD-49E0-4680-AA69-D584C00E0E17}" destId="{83BF7273-C906-42A4-80B7-3034DA43E184}" srcOrd="2" destOrd="0" presId="urn:microsoft.com/office/officeart/2005/8/layout/cycle3"/>
    <dgm:cxn modelId="{C499C7AE-5718-44EA-9296-C4BF9E6EE960}" type="presParOf" srcId="{2A65DCFD-49E0-4680-AA69-D584C00E0E17}" destId="{5AFD3626-3F79-44FE-9015-107FDF2DEE46}" srcOrd="3" destOrd="0" presId="urn:microsoft.com/office/officeart/2005/8/layout/cycle3"/>
    <dgm:cxn modelId="{2B83EE17-8E6B-4346-9F0C-45835B88E0E8}" type="presParOf" srcId="{2A65DCFD-49E0-4680-AA69-D584C00E0E17}" destId="{6503B0D2-7EA1-4E94-B887-4630DEDD81E7}" srcOrd="4" destOrd="0" presId="urn:microsoft.com/office/officeart/2005/8/layout/cycle3"/>
    <dgm:cxn modelId="{9FF40E39-F963-4FE3-98E9-D9EF42F33019}" type="presParOf" srcId="{2A65DCFD-49E0-4680-AA69-D584C00E0E17}" destId="{AFF37570-CC6F-4F07-B083-4F3E8187066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75397-4622-4D67-85E8-2CDB02E8F6D9}" type="doc">
      <dgm:prSet loTypeId="urn:microsoft.com/office/officeart/2005/8/layout/cycle2" loCatId="cycle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9D5F8F59-1AC2-4830-8378-7223F721AF16}">
      <dgm:prSet phldrT="[文本]" custT="1"/>
      <dgm:spPr/>
      <dgm:t>
        <a:bodyPr/>
        <a:lstStyle/>
        <a:p>
          <a:pPr algn="ctr"/>
          <a:r>
            <a:rPr lang="zh-CN" altLang="en-US" sz="2400" dirty="0" smtClean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rPr>
            <a:t>教研组建设</a:t>
          </a:r>
          <a:endParaRPr lang="zh-CN" altLang="en-US" sz="2400" dirty="0">
            <a:solidFill>
              <a:schemeClr val="bg1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94D5ED2A-4D0B-4BD2-B680-9F46338F88C8}" cxnId="{74E36228-D559-49B3-A322-BFE8CF7D02D3}" type="par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9BDAC974-6D68-4DC4-A5E9-89F1F1C27C3E}" cxnId="{74E36228-D559-49B3-A322-BFE8CF7D02D3}" type="sib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656DC5C1-FA2C-4BE4-BB17-D87585B5DC83}">
      <dgm:prSet phldrT="[文本]" custT="1"/>
      <dgm:spPr/>
      <dgm:t>
        <a:bodyPr/>
        <a:lstStyle/>
        <a:p>
          <a:pPr algn="ctr"/>
          <a:r>
            <a:rPr lang="zh-CN" altLang="en-US" sz="2400" dirty="0" smtClean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rPr>
            <a:t>学科</a:t>
          </a:r>
          <a:endParaRPr lang="en-US" altLang="zh-CN" sz="2400" dirty="0" smtClean="0">
            <a:solidFill>
              <a:schemeClr val="bg1"/>
            </a:solidFill>
            <a:latin typeface="黑体" panose="02010609060101010101" pitchFamily="2" charset="-122"/>
            <a:ea typeface="黑体" panose="02010609060101010101" pitchFamily="2" charset="-122"/>
          </a:endParaRPr>
        </a:p>
        <a:p>
          <a:pPr algn="ctr"/>
          <a:r>
            <a:rPr lang="zh-CN" altLang="en-US" sz="2400" dirty="0" smtClean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rPr>
            <a:t>建设</a:t>
          </a:r>
          <a:endParaRPr lang="zh-CN" altLang="en-US" sz="2400" dirty="0">
            <a:solidFill>
              <a:schemeClr val="bg1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A3F770CB-F95F-4B73-9501-9C666C4F9464}" cxnId="{1496C23A-84E4-4C21-A589-0C3B4E37A556}" type="par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C37D76CC-3612-4F12-A45C-1D4A8DA71D49}" cxnId="{1496C23A-84E4-4C21-A589-0C3B4E37A556}" type="sib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740E4357-DD91-4C2A-8EE7-C5DEA04DC674}">
      <dgm:prSet phldrT="[文本]" custT="1"/>
      <dgm:spPr/>
      <dgm:t>
        <a:bodyPr/>
        <a:lstStyle/>
        <a:p>
          <a:pPr algn="ctr"/>
          <a:r>
            <a:rPr lang="zh-CN" altLang="en-US" sz="2400" dirty="0" smtClean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rPr>
            <a:t>案例</a:t>
          </a:r>
          <a:endParaRPr lang="en-US" altLang="zh-CN" sz="2400" dirty="0" smtClean="0">
            <a:solidFill>
              <a:schemeClr val="bg1"/>
            </a:solidFill>
            <a:latin typeface="黑体" panose="02010609060101010101" pitchFamily="2" charset="-122"/>
            <a:ea typeface="黑体" panose="02010609060101010101" pitchFamily="2" charset="-122"/>
          </a:endParaRPr>
        </a:p>
        <a:p>
          <a:pPr algn="ctr"/>
          <a:r>
            <a:rPr lang="zh-CN" altLang="en-US" sz="2400" dirty="0" smtClean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rPr>
            <a:t>建设</a:t>
          </a:r>
          <a:endParaRPr lang="zh-CN" altLang="en-US" sz="2400" dirty="0">
            <a:solidFill>
              <a:schemeClr val="bg1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2846A6ED-02F3-45BC-92B6-BE5DEBB12C5B}" cxnId="{D440B5CC-51A2-4A06-916D-A92F03379253}" type="par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53924EB3-0BF2-4F67-AE6C-CAD208BB17F3}" cxnId="{D440B5CC-51A2-4A06-916D-A92F03379253}" type="sib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8C82049B-AE98-4DB2-8638-5F9491247757}">
      <dgm:prSet phldrT="[文本]" custT="1"/>
      <dgm:spPr/>
      <dgm:t>
        <a:bodyPr/>
        <a:lstStyle/>
        <a:p>
          <a:pPr algn="ctr"/>
          <a:endParaRPr lang="en-US" altLang="zh-CN" sz="2400" dirty="0" smtClean="0">
            <a:solidFill>
              <a:schemeClr val="bg1"/>
            </a:solidFill>
            <a:latin typeface="黑体" panose="02010609060101010101" pitchFamily="2" charset="-122"/>
            <a:ea typeface="黑体" panose="02010609060101010101" pitchFamily="2" charset="-122"/>
          </a:endParaRPr>
        </a:p>
        <a:p>
          <a:pPr algn="ctr"/>
          <a:r>
            <a:rPr lang="zh-CN" altLang="en-US" sz="2400" dirty="0" smtClean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rPr>
            <a:t>资源库建设</a:t>
          </a:r>
          <a:endParaRPr lang="zh-CN" altLang="en-US" sz="2400" dirty="0">
            <a:solidFill>
              <a:schemeClr val="bg1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69E8918E-1674-41E9-ACA3-EFF96EAF7ADA}" cxnId="{D7BA4C1D-44FC-4420-B196-09140AB83C29}" type="par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865B9059-8824-4219-B80F-0453209F4F6B}" cxnId="{D7BA4C1D-44FC-4420-B196-09140AB83C29}" type="sib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0425BF07-47F0-4DEC-BD77-FA0F10A8013A}">
      <dgm:prSet phldrT="[文本]" custT="1"/>
      <dgm:spPr/>
      <dgm:t>
        <a:bodyPr/>
        <a:lstStyle/>
        <a:p>
          <a:pPr algn="ctr"/>
          <a:endParaRPr lang="zh-CN" altLang="en-US" sz="2400" dirty="0">
            <a:solidFill>
              <a:schemeClr val="bg1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582266DE-84BF-47BE-B86C-E5BBCFB54689}" cxnId="{5F3EB22D-8791-40B3-B08E-E5FFA3DB132C}" type="par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666B5C05-18D8-4E76-8878-B8953EBF1306}" cxnId="{5F3EB22D-8791-40B3-B08E-E5FFA3DB132C}" type="sib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6B3057A9-EB72-4BE7-B8FF-B03D966D5CEB}" type="pres">
      <dgm:prSet presAssocID="{04875397-4622-4D67-85E8-2CDB02E8F6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69C0C13-BA7B-4A59-AD4F-C6734A2DA024}" type="pres">
      <dgm:prSet presAssocID="{9D5F8F59-1AC2-4830-8378-7223F721AF16}" presName="node" presStyleLbl="node1" presStyleIdx="0" presStyleCnt="4" custScaleX="128675" custScaleY="1321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C1E62C-DAA4-4AA2-9D2D-646FFB6505F4}" type="pres">
      <dgm:prSet presAssocID="{9BDAC974-6D68-4DC4-A5E9-89F1F1C27C3E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E04400DE-E7C6-4C2C-8D68-8CDFE399A9A0}" type="pres">
      <dgm:prSet presAssocID="{9BDAC974-6D68-4DC4-A5E9-89F1F1C27C3E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FEB0D6B7-53B5-4590-B5B5-D99BB99B7287}" type="pres">
      <dgm:prSet presAssocID="{656DC5C1-FA2C-4BE4-BB17-D87585B5DC83}" presName="node" presStyleLbl="node1" presStyleIdx="1" presStyleCnt="4" custScaleX="128675" custScaleY="132173" custRadScaleRad="130504" custRadScaleInc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065A65-E6B1-4772-B4F7-887BFADF34E6}" type="pres">
      <dgm:prSet presAssocID="{C37D76CC-3612-4F12-A45C-1D4A8DA71D49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4E7EDA87-1D74-42AC-AC20-C80A00E619D1}" type="pres">
      <dgm:prSet presAssocID="{C37D76CC-3612-4F12-A45C-1D4A8DA71D49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EFC9CF3F-719B-403D-8FA9-B8F88CC753DB}" type="pres">
      <dgm:prSet presAssocID="{740E4357-DD91-4C2A-8EE7-C5DEA04DC674}" presName="node" presStyleLbl="node1" presStyleIdx="2" presStyleCnt="4" custScaleX="128675" custScaleY="1321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CCE389-27C1-4464-BA98-4F20C55A3CE6}" type="pres">
      <dgm:prSet presAssocID="{53924EB3-0BF2-4F67-AE6C-CAD208BB17F3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7F20C36B-7FD0-48C1-9C08-0756FA7D6F72}" type="pres">
      <dgm:prSet presAssocID="{53924EB3-0BF2-4F67-AE6C-CAD208BB17F3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F8B32B19-06D5-4DFE-B3E5-9EE5C98FE4F6}" type="pres">
      <dgm:prSet presAssocID="{8C82049B-AE98-4DB2-8638-5F9491247757}" presName="node" presStyleLbl="node1" presStyleIdx="3" presStyleCnt="4" custScaleX="128675" custScaleY="132173" custRadScaleRad="126302" custRadScaleInc="-52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78D3CE-4263-41CD-8CD2-AA46DF6EB6E5}" type="pres">
      <dgm:prSet presAssocID="{865B9059-8824-4219-B80F-0453209F4F6B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C6EB9509-35EB-45D8-9D6E-CA0BDCD77A0F}" type="pres">
      <dgm:prSet presAssocID="{865B9059-8824-4219-B80F-0453209F4F6B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7CBF1BAD-204D-4CC3-85DD-700589F867C2}" type="presOf" srcId="{9BDAC974-6D68-4DC4-A5E9-89F1F1C27C3E}" destId="{E04400DE-E7C6-4C2C-8D68-8CDFE399A9A0}" srcOrd="1" destOrd="0" presId="urn:microsoft.com/office/officeart/2005/8/layout/cycle2"/>
    <dgm:cxn modelId="{AAF6B14B-85CB-4C45-A82D-5B0BAA3327CD}" type="presOf" srcId="{865B9059-8824-4219-B80F-0453209F4F6B}" destId="{C6EB9509-35EB-45D8-9D6E-CA0BDCD77A0F}" srcOrd="1" destOrd="0" presId="urn:microsoft.com/office/officeart/2005/8/layout/cycle2"/>
    <dgm:cxn modelId="{1496C23A-84E4-4C21-A589-0C3B4E37A556}" srcId="{04875397-4622-4D67-85E8-2CDB02E8F6D9}" destId="{656DC5C1-FA2C-4BE4-BB17-D87585B5DC83}" srcOrd="1" destOrd="0" parTransId="{A3F770CB-F95F-4B73-9501-9C666C4F9464}" sibTransId="{C37D76CC-3612-4F12-A45C-1D4A8DA71D49}"/>
    <dgm:cxn modelId="{D086ECF0-19D6-45E1-BABF-291CE12590A5}" type="presOf" srcId="{53924EB3-0BF2-4F67-AE6C-CAD208BB17F3}" destId="{80CCE389-27C1-4464-BA98-4F20C55A3CE6}" srcOrd="0" destOrd="0" presId="urn:microsoft.com/office/officeart/2005/8/layout/cycle2"/>
    <dgm:cxn modelId="{88A20A9D-75D4-4627-9F89-5F6A14795BD3}" type="presOf" srcId="{8C82049B-AE98-4DB2-8638-5F9491247757}" destId="{F8B32B19-06D5-4DFE-B3E5-9EE5C98FE4F6}" srcOrd="0" destOrd="0" presId="urn:microsoft.com/office/officeart/2005/8/layout/cycle2"/>
    <dgm:cxn modelId="{FF1CB849-C2FF-4830-BC09-0CA8F47E4422}" type="presOf" srcId="{656DC5C1-FA2C-4BE4-BB17-D87585B5DC83}" destId="{FEB0D6B7-53B5-4590-B5B5-D99BB99B7287}" srcOrd="0" destOrd="0" presId="urn:microsoft.com/office/officeart/2005/8/layout/cycle2"/>
    <dgm:cxn modelId="{8FC68B23-FEC9-4B20-8FF1-E3C6FBA5DBAC}" type="presOf" srcId="{53924EB3-0BF2-4F67-AE6C-CAD208BB17F3}" destId="{7F20C36B-7FD0-48C1-9C08-0756FA7D6F72}" srcOrd="1" destOrd="0" presId="urn:microsoft.com/office/officeart/2005/8/layout/cycle2"/>
    <dgm:cxn modelId="{835AEB16-39FD-4DF3-8220-D21A710A2491}" type="presOf" srcId="{0425BF07-47F0-4DEC-BD77-FA0F10A8013A}" destId="{F8B32B19-06D5-4DFE-B3E5-9EE5C98FE4F6}" srcOrd="0" destOrd="1" presId="urn:microsoft.com/office/officeart/2005/8/layout/cycle2"/>
    <dgm:cxn modelId="{3D2C8A99-49D9-42B5-ABCB-361046A258A6}" type="presOf" srcId="{9BDAC974-6D68-4DC4-A5E9-89F1F1C27C3E}" destId="{C9C1E62C-DAA4-4AA2-9D2D-646FFB6505F4}" srcOrd="0" destOrd="0" presId="urn:microsoft.com/office/officeart/2005/8/layout/cycle2"/>
    <dgm:cxn modelId="{469946F4-3D10-4559-A075-CF22107E0B8E}" type="presOf" srcId="{9D5F8F59-1AC2-4830-8378-7223F721AF16}" destId="{369C0C13-BA7B-4A59-AD4F-C6734A2DA024}" srcOrd="0" destOrd="0" presId="urn:microsoft.com/office/officeart/2005/8/layout/cycle2"/>
    <dgm:cxn modelId="{F05F1F42-2F8C-43A7-959F-E97AE8F170D8}" type="presOf" srcId="{865B9059-8824-4219-B80F-0453209F4F6B}" destId="{8F78D3CE-4263-41CD-8CD2-AA46DF6EB6E5}" srcOrd="0" destOrd="0" presId="urn:microsoft.com/office/officeart/2005/8/layout/cycle2"/>
    <dgm:cxn modelId="{530BC10E-CA06-4403-9E26-2544D0EC3C79}" type="presOf" srcId="{740E4357-DD91-4C2A-8EE7-C5DEA04DC674}" destId="{EFC9CF3F-719B-403D-8FA9-B8F88CC753DB}" srcOrd="0" destOrd="0" presId="urn:microsoft.com/office/officeart/2005/8/layout/cycle2"/>
    <dgm:cxn modelId="{ECC7C061-3E18-484E-97F2-A377C999A95F}" type="presOf" srcId="{04875397-4622-4D67-85E8-2CDB02E8F6D9}" destId="{6B3057A9-EB72-4BE7-B8FF-B03D966D5CEB}" srcOrd="0" destOrd="0" presId="urn:microsoft.com/office/officeart/2005/8/layout/cycle2"/>
    <dgm:cxn modelId="{D7BA4C1D-44FC-4420-B196-09140AB83C29}" srcId="{04875397-4622-4D67-85E8-2CDB02E8F6D9}" destId="{8C82049B-AE98-4DB2-8638-5F9491247757}" srcOrd="3" destOrd="0" parTransId="{69E8918E-1674-41E9-ACA3-EFF96EAF7ADA}" sibTransId="{865B9059-8824-4219-B80F-0453209F4F6B}"/>
    <dgm:cxn modelId="{5F3EB22D-8791-40B3-B08E-E5FFA3DB132C}" srcId="{8C82049B-AE98-4DB2-8638-5F9491247757}" destId="{0425BF07-47F0-4DEC-BD77-FA0F10A8013A}" srcOrd="0" destOrd="0" parTransId="{582266DE-84BF-47BE-B86C-E5BBCFB54689}" sibTransId="{666B5C05-18D8-4E76-8878-B8953EBF1306}"/>
    <dgm:cxn modelId="{74E36228-D559-49B3-A322-BFE8CF7D02D3}" srcId="{04875397-4622-4D67-85E8-2CDB02E8F6D9}" destId="{9D5F8F59-1AC2-4830-8378-7223F721AF16}" srcOrd="0" destOrd="0" parTransId="{94D5ED2A-4D0B-4BD2-B680-9F46338F88C8}" sibTransId="{9BDAC974-6D68-4DC4-A5E9-89F1F1C27C3E}"/>
    <dgm:cxn modelId="{D440B5CC-51A2-4A06-916D-A92F03379253}" srcId="{04875397-4622-4D67-85E8-2CDB02E8F6D9}" destId="{740E4357-DD91-4C2A-8EE7-C5DEA04DC674}" srcOrd="2" destOrd="0" parTransId="{2846A6ED-02F3-45BC-92B6-BE5DEBB12C5B}" sibTransId="{53924EB3-0BF2-4F67-AE6C-CAD208BB17F3}"/>
    <dgm:cxn modelId="{1DAA4559-4B57-472A-9928-DEB21CCE5AAB}" type="presOf" srcId="{C37D76CC-3612-4F12-A45C-1D4A8DA71D49}" destId="{0A065A65-E6B1-4772-B4F7-887BFADF34E6}" srcOrd="0" destOrd="0" presId="urn:microsoft.com/office/officeart/2005/8/layout/cycle2"/>
    <dgm:cxn modelId="{E44D970F-32CC-4920-9C96-2B494A3056C0}" type="presOf" srcId="{C37D76CC-3612-4F12-A45C-1D4A8DA71D49}" destId="{4E7EDA87-1D74-42AC-AC20-C80A00E619D1}" srcOrd="1" destOrd="0" presId="urn:microsoft.com/office/officeart/2005/8/layout/cycle2"/>
    <dgm:cxn modelId="{9DF9AC45-6A69-464A-AF5B-1852F36A3C88}" type="presParOf" srcId="{6B3057A9-EB72-4BE7-B8FF-B03D966D5CEB}" destId="{369C0C13-BA7B-4A59-AD4F-C6734A2DA024}" srcOrd="0" destOrd="0" presId="urn:microsoft.com/office/officeart/2005/8/layout/cycle2"/>
    <dgm:cxn modelId="{E8B21E3D-C279-4959-AB72-586261FBACA6}" type="presParOf" srcId="{6B3057A9-EB72-4BE7-B8FF-B03D966D5CEB}" destId="{C9C1E62C-DAA4-4AA2-9D2D-646FFB6505F4}" srcOrd="1" destOrd="0" presId="urn:microsoft.com/office/officeart/2005/8/layout/cycle2"/>
    <dgm:cxn modelId="{5B8E065D-B9FF-45E9-9766-8510BA1FB65A}" type="presParOf" srcId="{C9C1E62C-DAA4-4AA2-9D2D-646FFB6505F4}" destId="{E04400DE-E7C6-4C2C-8D68-8CDFE399A9A0}" srcOrd="0" destOrd="0" presId="urn:microsoft.com/office/officeart/2005/8/layout/cycle2"/>
    <dgm:cxn modelId="{9978EA01-1AD1-4F0C-AE36-84B21E28729C}" type="presParOf" srcId="{6B3057A9-EB72-4BE7-B8FF-B03D966D5CEB}" destId="{FEB0D6B7-53B5-4590-B5B5-D99BB99B7287}" srcOrd="2" destOrd="0" presId="urn:microsoft.com/office/officeart/2005/8/layout/cycle2"/>
    <dgm:cxn modelId="{BBBE73D5-EC1C-47E7-AF50-906E4B225258}" type="presParOf" srcId="{6B3057A9-EB72-4BE7-B8FF-B03D966D5CEB}" destId="{0A065A65-E6B1-4772-B4F7-887BFADF34E6}" srcOrd="3" destOrd="0" presId="urn:microsoft.com/office/officeart/2005/8/layout/cycle2"/>
    <dgm:cxn modelId="{AC57AEBE-ADE1-4FED-92D3-53EC453924E7}" type="presParOf" srcId="{0A065A65-E6B1-4772-B4F7-887BFADF34E6}" destId="{4E7EDA87-1D74-42AC-AC20-C80A00E619D1}" srcOrd="0" destOrd="0" presId="urn:microsoft.com/office/officeart/2005/8/layout/cycle2"/>
    <dgm:cxn modelId="{C5318F18-51BE-4599-9562-10D329BD5DBB}" type="presParOf" srcId="{6B3057A9-EB72-4BE7-B8FF-B03D966D5CEB}" destId="{EFC9CF3F-719B-403D-8FA9-B8F88CC753DB}" srcOrd="4" destOrd="0" presId="urn:microsoft.com/office/officeart/2005/8/layout/cycle2"/>
    <dgm:cxn modelId="{7D272AAF-8137-490E-87A7-3982BA5E55E7}" type="presParOf" srcId="{6B3057A9-EB72-4BE7-B8FF-B03D966D5CEB}" destId="{80CCE389-27C1-4464-BA98-4F20C55A3CE6}" srcOrd="5" destOrd="0" presId="urn:microsoft.com/office/officeart/2005/8/layout/cycle2"/>
    <dgm:cxn modelId="{C46F4A9B-9925-4A58-9889-98622FFCB9BF}" type="presParOf" srcId="{80CCE389-27C1-4464-BA98-4F20C55A3CE6}" destId="{7F20C36B-7FD0-48C1-9C08-0756FA7D6F72}" srcOrd="0" destOrd="0" presId="urn:microsoft.com/office/officeart/2005/8/layout/cycle2"/>
    <dgm:cxn modelId="{FF22AC45-DA9B-4383-A23F-7EA1857B3FCC}" type="presParOf" srcId="{6B3057A9-EB72-4BE7-B8FF-B03D966D5CEB}" destId="{F8B32B19-06D5-4DFE-B3E5-9EE5C98FE4F6}" srcOrd="6" destOrd="0" presId="urn:microsoft.com/office/officeart/2005/8/layout/cycle2"/>
    <dgm:cxn modelId="{F08CF3DA-D412-4F9E-8C6C-BF635CB42477}" type="presParOf" srcId="{6B3057A9-EB72-4BE7-B8FF-B03D966D5CEB}" destId="{8F78D3CE-4263-41CD-8CD2-AA46DF6EB6E5}" srcOrd="7" destOrd="0" presId="urn:microsoft.com/office/officeart/2005/8/layout/cycle2"/>
    <dgm:cxn modelId="{3AB2FF74-697F-4881-A3AE-1061C7B2AD36}" type="presParOf" srcId="{8F78D3CE-4263-41CD-8CD2-AA46DF6EB6E5}" destId="{C6EB9509-35EB-45D8-9D6E-CA0BDCD77A0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09977D-1D32-44F1-9010-A1EB3AB2A976}">
      <dsp:nvSpPr>
        <dsp:cNvPr id="0" name=""/>
        <dsp:cNvSpPr/>
      </dsp:nvSpPr>
      <dsp:spPr>
        <a:xfrm>
          <a:off x="1641073" y="316331"/>
          <a:ext cx="6182626" cy="6182626"/>
        </a:xfrm>
        <a:prstGeom prst="circularArrow">
          <a:avLst>
            <a:gd name="adj1" fmla="val 5544"/>
            <a:gd name="adj2" fmla="val 330680"/>
            <a:gd name="adj3" fmla="val 14983090"/>
            <a:gd name="adj4" fmla="val 16686750"/>
            <a:gd name="adj5" fmla="val 5757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5BE80-74A9-41A6-BECC-471BF4A0F7A7}">
      <dsp:nvSpPr>
        <dsp:cNvPr id="0" name=""/>
        <dsp:cNvSpPr/>
      </dsp:nvSpPr>
      <dsp:spPr>
        <a:xfrm>
          <a:off x="4126103" y="476679"/>
          <a:ext cx="1274515" cy="52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2"/>
              </a:solidFill>
              <a:latin typeface="黑体" pitchFamily="2" charset="-122"/>
              <a:ea typeface="黑体" pitchFamily="2" charset="-122"/>
            </a:rPr>
            <a:t>科研性</a:t>
          </a:r>
          <a:endParaRPr lang="zh-CN" altLang="en-US" sz="2400" b="1" kern="1200" dirty="0">
            <a:solidFill>
              <a:schemeClr val="tx2"/>
            </a:solidFill>
            <a:latin typeface="黑体" pitchFamily="2" charset="-122"/>
            <a:ea typeface="黑体" pitchFamily="2" charset="-122"/>
          </a:endParaRPr>
        </a:p>
      </dsp:txBody>
      <dsp:txXfrm>
        <a:off x="4126103" y="476679"/>
        <a:ext cx="1274515" cy="528140"/>
      </dsp:txXfrm>
    </dsp:sp>
    <dsp:sp modelId="{83BF7273-C906-42A4-80B7-3034DA43E184}">
      <dsp:nvSpPr>
        <dsp:cNvPr id="0" name=""/>
        <dsp:cNvSpPr/>
      </dsp:nvSpPr>
      <dsp:spPr>
        <a:xfrm>
          <a:off x="6768748" y="1916818"/>
          <a:ext cx="1274515" cy="52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2"/>
              </a:solidFill>
              <a:latin typeface="黑体" pitchFamily="2" charset="-122"/>
              <a:ea typeface="黑体" pitchFamily="2" charset="-122"/>
            </a:rPr>
            <a:t>学科性</a:t>
          </a:r>
          <a:endParaRPr lang="zh-CN" altLang="en-US" sz="2400" b="1" kern="1200" dirty="0">
            <a:solidFill>
              <a:schemeClr val="tx2"/>
            </a:solidFill>
            <a:latin typeface="黑体" pitchFamily="2" charset="-122"/>
            <a:ea typeface="黑体" pitchFamily="2" charset="-122"/>
          </a:endParaRPr>
        </a:p>
      </dsp:txBody>
      <dsp:txXfrm>
        <a:off x="6768748" y="1916818"/>
        <a:ext cx="1274515" cy="528140"/>
      </dsp:txXfrm>
    </dsp:sp>
    <dsp:sp modelId="{5AFD3626-3F79-44FE-9015-107FDF2DEE46}">
      <dsp:nvSpPr>
        <dsp:cNvPr id="0" name=""/>
        <dsp:cNvSpPr/>
      </dsp:nvSpPr>
      <dsp:spPr>
        <a:xfrm>
          <a:off x="5904652" y="5013175"/>
          <a:ext cx="1274515" cy="52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2"/>
              </a:solidFill>
              <a:latin typeface="黑体" pitchFamily="2" charset="-122"/>
              <a:ea typeface="黑体" pitchFamily="2" charset="-122"/>
            </a:rPr>
            <a:t>适用性</a:t>
          </a:r>
          <a:endParaRPr lang="zh-CN" altLang="en-US" sz="2400" b="1" kern="1200" dirty="0">
            <a:solidFill>
              <a:schemeClr val="tx2"/>
            </a:solidFill>
            <a:latin typeface="黑体" pitchFamily="2" charset="-122"/>
            <a:ea typeface="黑体" pitchFamily="2" charset="-122"/>
          </a:endParaRPr>
        </a:p>
      </dsp:txBody>
      <dsp:txXfrm>
        <a:off x="5904652" y="5013175"/>
        <a:ext cx="1274515" cy="528140"/>
      </dsp:txXfrm>
    </dsp:sp>
    <dsp:sp modelId="{6503B0D2-7EA1-4E94-B887-4630DEDD81E7}">
      <dsp:nvSpPr>
        <dsp:cNvPr id="0" name=""/>
        <dsp:cNvSpPr/>
      </dsp:nvSpPr>
      <dsp:spPr>
        <a:xfrm>
          <a:off x="2232257" y="5013187"/>
          <a:ext cx="1274515" cy="52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2"/>
              </a:solidFill>
              <a:latin typeface="黑体" pitchFamily="2" charset="-122"/>
              <a:ea typeface="黑体" pitchFamily="2" charset="-122"/>
            </a:rPr>
            <a:t>丰富性</a:t>
          </a:r>
          <a:endParaRPr lang="zh-CN" altLang="en-US" sz="2400" b="1" kern="1200" dirty="0">
            <a:solidFill>
              <a:schemeClr val="tx2"/>
            </a:solidFill>
            <a:latin typeface="黑体" pitchFamily="2" charset="-122"/>
            <a:ea typeface="黑体" pitchFamily="2" charset="-122"/>
          </a:endParaRPr>
        </a:p>
      </dsp:txBody>
      <dsp:txXfrm>
        <a:off x="2232257" y="5013187"/>
        <a:ext cx="1274515" cy="528140"/>
      </dsp:txXfrm>
    </dsp:sp>
    <dsp:sp modelId="{AFF37570-CC6F-4F07-B083-4F3E81870660}">
      <dsp:nvSpPr>
        <dsp:cNvPr id="0" name=""/>
        <dsp:cNvSpPr/>
      </dsp:nvSpPr>
      <dsp:spPr>
        <a:xfrm>
          <a:off x="1677820" y="2060840"/>
          <a:ext cx="1274515" cy="52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2"/>
              </a:solidFill>
              <a:latin typeface="黑体" pitchFamily="2" charset="-122"/>
              <a:ea typeface="黑体" pitchFamily="2" charset="-122"/>
            </a:rPr>
            <a:t>科学性</a:t>
          </a:r>
          <a:endParaRPr lang="zh-CN" altLang="en-US" sz="2400" b="1" kern="1200" dirty="0">
            <a:solidFill>
              <a:schemeClr val="tx2"/>
            </a:solidFill>
            <a:latin typeface="黑体" pitchFamily="2" charset="-122"/>
            <a:ea typeface="黑体" pitchFamily="2" charset="-122"/>
          </a:endParaRPr>
        </a:p>
      </dsp:txBody>
      <dsp:txXfrm>
        <a:off x="1677820" y="2060840"/>
        <a:ext cx="1274515" cy="528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9C0C13-BA7B-4A59-AD4F-C6734A2DA024}">
      <dsp:nvSpPr>
        <dsp:cNvPr id="0" name=""/>
        <dsp:cNvSpPr/>
      </dsp:nvSpPr>
      <dsp:spPr>
        <a:xfrm>
          <a:off x="2070513" y="-192574"/>
          <a:ext cx="1547604" cy="158967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教研组建设</a:t>
          </a:r>
          <a:endParaRPr lang="zh-CN" altLang="en-US" sz="2400" kern="1200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sp:txBody>
      <dsp:txXfrm>
        <a:off x="2070513" y="-192574"/>
        <a:ext cx="1547604" cy="1589675"/>
      </dsp:txXfrm>
    </dsp:sp>
    <dsp:sp modelId="{C9C1E62C-DAA4-4AA2-9D2D-646FFB6505F4}">
      <dsp:nvSpPr>
        <dsp:cNvPr id="0" name=""/>
        <dsp:cNvSpPr/>
      </dsp:nvSpPr>
      <dsp:spPr>
        <a:xfrm rot="2247690">
          <a:off x="3529114" y="1033310"/>
          <a:ext cx="285210" cy="405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bg1"/>
            </a:solidFill>
          </a:endParaRPr>
        </a:p>
      </dsp:txBody>
      <dsp:txXfrm rot="2247690">
        <a:off x="3529114" y="1033310"/>
        <a:ext cx="285210" cy="405919"/>
      </dsp:txXfrm>
    </dsp:sp>
    <dsp:sp modelId="{FEB0D6B7-53B5-4590-B5B5-D99BB99B7287}">
      <dsp:nvSpPr>
        <dsp:cNvPr id="0" name=""/>
        <dsp:cNvSpPr/>
      </dsp:nvSpPr>
      <dsp:spPr>
        <a:xfrm>
          <a:off x="3738136" y="1085258"/>
          <a:ext cx="1547604" cy="158967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学科</a:t>
          </a:r>
          <a:endParaRPr lang="en-US" altLang="zh-CN" sz="2400" kern="1200" dirty="0" smtClean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建设</a:t>
          </a:r>
          <a:endParaRPr lang="zh-CN" altLang="en-US" sz="2400" kern="1200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sp:txBody>
      <dsp:txXfrm>
        <a:off x="3738136" y="1085258"/>
        <a:ext cx="1547604" cy="1589675"/>
      </dsp:txXfrm>
    </dsp:sp>
    <dsp:sp modelId="{0A065A65-E6B1-4772-B4F7-887BFADF34E6}">
      <dsp:nvSpPr>
        <dsp:cNvPr id="0" name=""/>
        <dsp:cNvSpPr/>
      </dsp:nvSpPr>
      <dsp:spPr>
        <a:xfrm rot="8552310">
          <a:off x="3541929" y="2311143"/>
          <a:ext cx="285210" cy="405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17"/>
            <a:lumOff val="98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bg1"/>
            </a:solidFill>
          </a:endParaRPr>
        </a:p>
      </dsp:txBody>
      <dsp:txXfrm rot="8552310">
        <a:off x="3541929" y="2311143"/>
        <a:ext cx="285210" cy="405919"/>
      </dsp:txXfrm>
    </dsp:sp>
    <dsp:sp modelId="{EFC9CF3F-719B-403D-8FA9-B8F88CC753DB}">
      <dsp:nvSpPr>
        <dsp:cNvPr id="0" name=""/>
        <dsp:cNvSpPr/>
      </dsp:nvSpPr>
      <dsp:spPr>
        <a:xfrm>
          <a:off x="2070513" y="2363090"/>
          <a:ext cx="1547604" cy="158967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案例</a:t>
          </a:r>
          <a:endParaRPr lang="en-US" altLang="zh-CN" sz="2400" kern="1200" dirty="0" smtClean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建设</a:t>
          </a:r>
          <a:endParaRPr lang="zh-CN" altLang="en-US" sz="2400" kern="1200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sp:txBody>
      <dsp:txXfrm>
        <a:off x="2070513" y="2363090"/>
        <a:ext cx="1547604" cy="1589675"/>
      </dsp:txXfrm>
    </dsp:sp>
    <dsp:sp modelId="{80CCE389-27C1-4464-BA98-4F20C55A3CE6}">
      <dsp:nvSpPr>
        <dsp:cNvPr id="0" name=""/>
        <dsp:cNvSpPr/>
      </dsp:nvSpPr>
      <dsp:spPr>
        <a:xfrm rot="13014231">
          <a:off x="1923134" y="2353610"/>
          <a:ext cx="240718" cy="405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8433"/>
            <a:lumOff val="197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bg1"/>
            </a:solidFill>
          </a:endParaRPr>
        </a:p>
      </dsp:txBody>
      <dsp:txXfrm rot="13014231">
        <a:off x="1923134" y="2353610"/>
        <a:ext cx="240718" cy="405919"/>
      </dsp:txXfrm>
    </dsp:sp>
    <dsp:sp modelId="{F8B32B19-06D5-4DFE-B3E5-9EE5C98FE4F6}">
      <dsp:nvSpPr>
        <dsp:cNvPr id="0" name=""/>
        <dsp:cNvSpPr/>
      </dsp:nvSpPr>
      <dsp:spPr>
        <a:xfrm>
          <a:off x="457973" y="1152192"/>
          <a:ext cx="1547604" cy="158967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资源库建设</a:t>
          </a:r>
          <a:endParaRPr lang="zh-CN" altLang="en-US" sz="2400" kern="1200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kern="1200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sp:txBody>
      <dsp:txXfrm>
        <a:off x="457973" y="1152192"/>
        <a:ext cx="1547604" cy="1589675"/>
      </dsp:txXfrm>
    </dsp:sp>
    <dsp:sp modelId="{8F78D3CE-4263-41CD-8CD2-AA46DF6EB6E5}">
      <dsp:nvSpPr>
        <dsp:cNvPr id="0" name=""/>
        <dsp:cNvSpPr/>
      </dsp:nvSpPr>
      <dsp:spPr>
        <a:xfrm rot="19210428">
          <a:off x="1890043" y="1076829"/>
          <a:ext cx="283673" cy="405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solidFill>
              <a:schemeClr val="bg1"/>
            </a:solidFill>
          </a:endParaRPr>
        </a:p>
      </dsp:txBody>
      <dsp:txXfrm rot="19210428">
        <a:off x="1890043" y="1076829"/>
        <a:ext cx="283673" cy="40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4D1A9A-6ACD-47E1-B642-E79D8ADE94C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2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052513"/>
            <a:ext cx="2058988" cy="5073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029325" cy="5073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31" name="Picture 4" descr="BJPPT 拷贝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3868738"/>
            <a:ext cx="9144000" cy="2986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5" descr="北郊标志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5288" y="260350"/>
            <a:ext cx="563562" cy="66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6" descr="北郊字体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6013" y="260350"/>
            <a:ext cx="3584575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2055" name="Picture 4" descr="BJPPT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1588"/>
            <a:ext cx="9144000" cy="304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5" descr="北郊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260350"/>
            <a:ext cx="668337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6" descr="北郊字体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3" y="260350"/>
            <a:ext cx="4248150" cy="7683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hyperlink" Target="file:///C:\Users\toshiba\Desktop\2013.8.17TED&#26216;&#20250;&#35838;&#31243;\TED&#21046;&#20316;&#21333;.doc" TargetMode="External"/><Relationship Id="rId4" Type="http://schemas.openxmlformats.org/officeDocument/2006/relationships/hyperlink" Target="&#29305;&#21035;&#30340;&#26216;&#20250;&#25925;&#20107;\&#19971;1&#25968;&#23383;&#25925;&#20107;\&#29305;&#21035;&#30340;&#26216;&#20250;.ppt" TargetMode="Externa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&#25945;&#24072;&#25163;&#20876;.doc" TargetMode="External"/><Relationship Id="rId1" Type="http://schemas.openxmlformats.org/officeDocument/2006/relationships/hyperlink" Target="..\..\2012-2013&#35838;&#31243;&#30740;&#21457;&#20013;&#24515;\&#21457;&#35328;&#31295;\&#23398;&#26657;&#27719;&#25253;&#26448;&#26009;\&#36164;&#28304;&#24211;&#24314;&#35774;\&#29702;&#35299;&#24615;&#25945;&#23398;&#36164;&#28304;&#24211;&#65288;&#33539;&#24335;&#35828;&#26126;&#65289;.doc" TargetMode="Externa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hyperlink" Target="..\..\2012-2013&#35838;&#31243;&#30740;&#21457;&#20013;&#24515;\&#21457;&#35328;&#31295;\&#23398;&#26657;&#27719;&#25253;&#26448;&#26009;\&#36164;&#28304;&#24211;&#24314;&#35774;\&#23398;&#29983;&#25163;&#20876;&#65288;&#21608;&#20462;&#65289;.doc" TargetMode="External"/><Relationship Id="rId2" Type="http://schemas.openxmlformats.org/officeDocument/2006/relationships/hyperlink" Target="..\..\2012-2013&#35838;&#31243;&#30740;&#21457;&#20013;&#24515;\&#21457;&#35328;&#31295;\&#23398;&#26657;&#27719;&#25253;&#26448;&#26009;\&#36164;&#28304;&#24211;&#24314;&#35774;\&#25945;&#24072;&#25163;&#20876;.doc" TargetMode="External"/><Relationship Id="rId1" Type="http://schemas.openxmlformats.org/officeDocument/2006/relationships/hyperlink" Target="..\..\2012-2013&#35838;&#31243;&#30740;&#21457;&#20013;&#24515;\&#21457;&#35328;&#31295;\&#23398;&#26657;&#27719;&#25253;&#26448;&#26009;\&#36164;&#28304;&#24211;&#24314;&#35774;\&#21270;&#23398;&#65288;&#20061;&#19978;&#65289;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hyperlink" Target="file:///C:\Documents%20and%20Settings\Administrator\&#26700;&#38754;\&#25512;&#21160;&#31038;&#20250;&#36827;&#27493;&#30340;&#31185;&#25216;&#25104;&#23601;\&#31185;&#25216;&#20043;&#8220;&#22256;&#24785;&#8221;&#25925;&#20107;.pp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" Target="slide6.xml"/><Relationship Id="rId1" Type="http://schemas.openxmlformats.org/officeDocument/2006/relationships/hyperlink" Target="..\..\2012-2013&#35838;&#31243;&#30740;&#21457;&#20013;&#24515;\&#21457;&#35328;&#31295;\&#23398;&#26657;&#27719;&#25253;&#26448;&#26009;\&#36164;&#28304;&#24211;&#24314;&#35774;\&#30740;&#32771;&#39064;&#8212;&#8212;&#26377;&#20851;&#28342;&#35299;&#24230;&#21450;&#28342;&#35299;&#24230;&#26354;&#32447;&#65288;&#21608;&#33395;&#65289;.doc" TargetMode="Externa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12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8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3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22.xml"/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4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sometime,sometimes,some%20time,%20some%20times&#32554;&#34003;.mp4" TargetMode="Externa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hyperlink" Target="&#24494;&#35270;&#39057;&#24037;&#20316;&#23460;&#35270;&#39057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6"/>
          <p:cNvSpPr>
            <a:spLocks noGrp="1"/>
          </p:cNvSpPr>
          <p:nvPr>
            <p:ph type="ctrTitle" idx="4294967295"/>
          </p:nvPr>
        </p:nvSpPr>
        <p:spPr>
          <a:xfrm>
            <a:off x="34925" y="2130425"/>
            <a:ext cx="8929688" cy="1470025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理解为本 创生发展</a:t>
            </a:r>
            <a:b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基于理解性云课堂的信息化资源库建设的实践与研究</a:t>
            </a:r>
            <a:endParaRPr lang="en-US" altLang="zh-CN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58888" y="1628775"/>
            <a:ext cx="7056437" cy="30464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1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数字化时代教师专业成长需要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从知识本位走向综合素质本位；</a:t>
            </a:r>
            <a:endParaRPr lang="en-US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从自我中心走向学生中心；</a:t>
            </a:r>
            <a:endParaRPr lang="en-US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从孤军奋战走向团队合作。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Freeform 9">
            <a:hlinkClick r:id="rId1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1"/>
          <p:cNvSpPr txBox="1"/>
          <p:nvPr/>
        </p:nvSpPr>
        <p:spPr>
          <a:xfrm>
            <a:off x="6588125" y="404813"/>
            <a:ext cx="20875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辐射→平台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052513"/>
            <a:ext cx="7308850" cy="4992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76325"/>
            <a:ext cx="7132638" cy="496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052513"/>
            <a:ext cx="6983413" cy="494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38" y="1196975"/>
            <a:ext cx="6950075" cy="439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Freeform 9">
            <a:hlinkClick r:id="rId5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1"/>
          <p:cNvSpPr txBox="1"/>
          <p:nvPr/>
        </p:nvSpPr>
        <p:spPr>
          <a:xfrm>
            <a:off x="6588125" y="404813"/>
            <a:ext cx="17827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归纳元素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1" name="组合 21"/>
          <p:cNvGrpSpPr/>
          <p:nvPr/>
        </p:nvGrpSpPr>
        <p:grpSpPr>
          <a:xfrm>
            <a:off x="3059113" y="1125538"/>
            <a:ext cx="1657350" cy="1131887"/>
            <a:chOff x="3347864" y="1268760"/>
            <a:chExt cx="1656184" cy="1133077"/>
          </a:xfrm>
        </p:grpSpPr>
        <p:pic>
          <p:nvPicPr>
            <p:cNvPr id="17440" name="五边形 2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347864" y="1268760"/>
              <a:ext cx="1656184" cy="11330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41" name="TextBox 22"/>
            <p:cNvSpPr txBox="1"/>
            <p:nvPr/>
          </p:nvSpPr>
          <p:spPr>
            <a:xfrm>
              <a:off x="3707904" y="1588730"/>
              <a:ext cx="857107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7412" name="TextBox 22"/>
          <p:cNvSpPr txBox="1"/>
          <p:nvPr/>
        </p:nvSpPr>
        <p:spPr>
          <a:xfrm>
            <a:off x="4302125" y="3281363"/>
            <a:ext cx="16494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课中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7413" name="任意多边形 34"/>
          <p:cNvPicPr/>
          <p:nvPr/>
        </p:nvPicPr>
        <p:blipFill>
          <a:blip r:embed="rId2"/>
          <a:stretch>
            <a:fillRect/>
          </a:stretch>
        </p:blipFill>
        <p:spPr>
          <a:xfrm rot="956566">
            <a:off x="1752600" y="1463675"/>
            <a:ext cx="1217613" cy="166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任意多边形 44"/>
          <p:cNvPicPr/>
          <p:nvPr/>
        </p:nvPicPr>
        <p:blipFill>
          <a:blip r:embed="rId3"/>
          <a:stretch>
            <a:fillRect/>
          </a:stretch>
        </p:blipFill>
        <p:spPr>
          <a:xfrm>
            <a:off x="2195513" y="3141663"/>
            <a:ext cx="720725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任意多边形 45"/>
          <p:cNvPicPr/>
          <p:nvPr/>
        </p:nvPicPr>
        <p:blipFill>
          <a:blip r:embed="rId4"/>
          <a:stretch>
            <a:fillRect/>
          </a:stretch>
        </p:blipFill>
        <p:spPr>
          <a:xfrm rot="-1223773">
            <a:off x="1792288" y="3467100"/>
            <a:ext cx="1166812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Oval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425" y="2765425"/>
            <a:ext cx="2654300" cy="1023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395288" y="2852738"/>
            <a:ext cx="1800225" cy="46196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05C5C"/>
            </a:outerShdw>
          </a:effec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理解性教学</a:t>
            </a:r>
            <a:endParaRPr kumimoji="0" lang="zh-CN" altLang="en-US" sz="2400" b="1" kern="1200" cap="none" spc="0" normalizeH="0" baseline="0" noProof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/>
        </p:nvSpPr>
        <p:spPr bwMode="auto">
          <a:xfrm>
            <a:off x="539750" y="1125538"/>
            <a:ext cx="2016125" cy="561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三环节九要点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7419" name="组合 22"/>
          <p:cNvGrpSpPr/>
          <p:nvPr/>
        </p:nvGrpSpPr>
        <p:grpSpPr>
          <a:xfrm>
            <a:off x="2771775" y="2781300"/>
            <a:ext cx="1655763" cy="1133475"/>
            <a:chOff x="3347864" y="1268760"/>
            <a:chExt cx="1656184" cy="1133077"/>
          </a:xfrm>
        </p:grpSpPr>
        <p:pic>
          <p:nvPicPr>
            <p:cNvPr id="17438" name="五边形 2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347864" y="1268760"/>
              <a:ext cx="1656184" cy="11330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9" name="TextBox 22"/>
            <p:cNvSpPr txBox="1"/>
            <p:nvPr/>
          </p:nvSpPr>
          <p:spPr>
            <a:xfrm>
              <a:off x="3707904" y="1588730"/>
              <a:ext cx="857107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课中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20" name="组合 25"/>
          <p:cNvGrpSpPr/>
          <p:nvPr/>
        </p:nvGrpSpPr>
        <p:grpSpPr>
          <a:xfrm>
            <a:off x="3059113" y="4672013"/>
            <a:ext cx="1657350" cy="1133475"/>
            <a:chOff x="3347864" y="1268760"/>
            <a:chExt cx="1656184" cy="1133077"/>
          </a:xfrm>
        </p:grpSpPr>
        <p:pic>
          <p:nvPicPr>
            <p:cNvPr id="17436" name="五边形 2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347864" y="1268760"/>
              <a:ext cx="1656184" cy="11330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7" name="TextBox 22"/>
            <p:cNvSpPr txBox="1"/>
            <p:nvPr/>
          </p:nvSpPr>
          <p:spPr>
            <a:xfrm>
              <a:off x="3707904" y="1588730"/>
              <a:ext cx="857107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课后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Rectangle 55"/>
          <p:cNvSpPr>
            <a:spLocks noChangeArrowheads="1"/>
          </p:cNvSpPr>
          <p:nvPr/>
        </p:nvSpPr>
        <p:spPr bwMode="auto">
          <a:xfrm>
            <a:off x="2668588" y="3908425"/>
            <a:ext cx="3206750" cy="51276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组合 42"/>
          <p:cNvGrpSpPr/>
          <p:nvPr/>
        </p:nvGrpSpPr>
        <p:grpSpPr>
          <a:xfrm>
            <a:off x="3059113" y="2636838"/>
            <a:ext cx="5519737" cy="2084387"/>
            <a:chOff x="3300735" y="2780928"/>
            <a:chExt cx="5519737" cy="2084437"/>
          </a:xfrm>
        </p:grpSpPr>
        <p:sp>
          <p:nvSpPr>
            <p:cNvPr id="17432" name="AutoShape 8"/>
            <p:cNvSpPr/>
            <p:nvPr/>
          </p:nvSpPr>
          <p:spPr>
            <a:xfrm>
              <a:off x="4452863" y="3284984"/>
              <a:ext cx="3581400" cy="5080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以理解为核心的讲解</a:t>
              </a:r>
              <a:endPara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3" name="AutoShape 10">
              <a:hlinkClick r:id="" action="ppaction://hlinkshowjump?jump=nextslide"/>
            </p:cNvPr>
            <p:cNvSpPr/>
            <p:nvPr/>
          </p:nvSpPr>
          <p:spPr>
            <a:xfrm>
              <a:off x="4997003" y="2780928"/>
              <a:ext cx="3416300" cy="5080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强调感情先行，情智相长</a:t>
              </a:r>
              <a:endPara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4" name="AutoShape 10"/>
            <p:cNvSpPr/>
            <p:nvPr/>
          </p:nvSpPr>
          <p:spPr>
            <a:xfrm>
              <a:off x="3300735" y="4297040"/>
              <a:ext cx="5519737" cy="568325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采用小组合作学习方式，扩大学生课堂参与面</a:t>
              </a:r>
              <a:endPara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5" name="AutoShape 6">
              <a:hlinkClick r:id="" action="ppaction://noaction"/>
            </p:cNvPr>
            <p:cNvSpPr/>
            <p:nvPr/>
          </p:nvSpPr>
          <p:spPr>
            <a:xfrm>
              <a:off x="3876799" y="3789040"/>
              <a:ext cx="3359150" cy="5080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设计各种参与性任务</a:t>
              </a:r>
              <a:endPara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41"/>
          <p:cNvGrpSpPr/>
          <p:nvPr/>
        </p:nvGrpSpPr>
        <p:grpSpPr>
          <a:xfrm>
            <a:off x="2700338" y="1052513"/>
            <a:ext cx="6348412" cy="1512887"/>
            <a:chOff x="2699792" y="1052736"/>
            <a:chExt cx="6348825" cy="1512168"/>
          </a:xfrm>
        </p:grpSpPr>
        <p:sp>
          <p:nvSpPr>
            <p:cNvPr id="18" name="Rectangl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084562" y="1484331"/>
              <a:ext cx="1033529" cy="36971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chemeClr val="accent1">
                  <a:gamma/>
                  <a:shade val="60000"/>
                  <a:invGamma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9" name="AutoShape 10">
              <a:hlinkClick r:id="" action="ppaction://hlinkshowjump?jump=nextslide"/>
            </p:cNvPr>
            <p:cNvSpPr/>
            <p:nvPr/>
          </p:nvSpPr>
          <p:spPr>
            <a:xfrm>
              <a:off x="4572000" y="1052736"/>
              <a:ext cx="2808312" cy="5080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评估先于教学</a:t>
              </a:r>
              <a:endPara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0" name="AutoShape 10">
              <a:hlinkClick r:id="" action="ppaction://hlinkshowjump?jump=nextslide"/>
            </p:cNvPr>
            <p:cNvSpPr/>
            <p:nvPr/>
          </p:nvSpPr>
          <p:spPr>
            <a:xfrm>
              <a:off x="4572000" y="1552848"/>
              <a:ext cx="2808312" cy="5080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找准“先行组织者”</a:t>
              </a:r>
              <a:endPara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1" name="AutoShape 10">
              <a:hlinkClick r:id="" action="ppaction://hlinkshowjump?jump=nextslide"/>
            </p:cNvPr>
            <p:cNvSpPr/>
            <p:nvPr/>
          </p:nvSpPr>
          <p:spPr>
            <a:xfrm>
              <a:off x="2699792" y="2056904"/>
              <a:ext cx="6348825" cy="5080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精心设计理解单（学习单）指导学生学会建构认知地图</a:t>
              </a:r>
              <a:endPara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45"/>
          <p:cNvGrpSpPr/>
          <p:nvPr/>
        </p:nvGrpSpPr>
        <p:grpSpPr>
          <a:xfrm>
            <a:off x="4572000" y="4797425"/>
            <a:ext cx="2808288" cy="1008063"/>
            <a:chOff x="4283968" y="4797152"/>
            <a:chExt cx="2808312" cy="1008112"/>
          </a:xfrm>
        </p:grpSpPr>
        <p:sp>
          <p:nvSpPr>
            <p:cNvPr id="17426" name="AutoShape 6">
              <a:hlinkClick r:id="" action="ppaction://noaction"/>
            </p:cNvPr>
            <p:cNvSpPr/>
            <p:nvPr/>
          </p:nvSpPr>
          <p:spPr>
            <a:xfrm>
              <a:off x="4283968" y="4797152"/>
              <a:ext cx="2808312" cy="5080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“问题跟踪”策略</a:t>
              </a:r>
              <a:endPara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427" name="AutoShape 6">
              <a:hlinkClick r:id="" action="ppaction://noaction"/>
            </p:cNvPr>
            <p:cNvSpPr/>
            <p:nvPr/>
          </p:nvSpPr>
          <p:spPr>
            <a:xfrm>
              <a:off x="4283968" y="5297264"/>
              <a:ext cx="2808312" cy="5080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“问题跟踪卷”策略</a:t>
              </a:r>
              <a:endPara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425" name="Freeform 9">
            <a:hlinkClick r:id="rId6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Box 1"/>
          <p:cNvSpPr txBox="1"/>
          <p:nvPr/>
        </p:nvSpPr>
        <p:spPr>
          <a:xfrm>
            <a:off x="6588125" y="404813"/>
            <a:ext cx="17827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翻转课堂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Freeform 9">
            <a:hlinkClick r:id="rId1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14350" y="1052513"/>
            <a:ext cx="8251825" cy="4232275"/>
            <a:chOff x="514778" y="1052736"/>
            <a:chExt cx="8251109" cy="4766411"/>
          </a:xfrm>
        </p:grpSpPr>
        <p:sp>
          <p:nvSpPr>
            <p:cNvPr id="18457" name="Rectangle 2"/>
            <p:cNvSpPr txBox="1"/>
            <p:nvPr/>
          </p:nvSpPr>
          <p:spPr>
            <a:xfrm>
              <a:off x="514778" y="1052736"/>
              <a:ext cx="8229600" cy="6791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 eaLnBrk="0" hangingPunct="0"/>
              <a:r>
                <a:rPr lang="zh-CN" altLang="en-US" sz="3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数学翻转：课前学习</a:t>
              </a:r>
              <a:r>
                <a:rPr lang="en-US" altLang="zh-CN" sz="3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环节</a:t>
              </a:r>
              <a:endPara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8" name="Rectangle 3"/>
            <p:cNvSpPr txBox="1"/>
            <p:nvPr/>
          </p:nvSpPr>
          <p:spPr>
            <a:xfrm>
              <a:off x="536287" y="1786897"/>
              <a:ext cx="8229600" cy="40322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marL="342900" indent="-342900" eaLnBrk="0" hangingPunct="0">
                <a:spcBef>
                  <a:spcPct val="20000"/>
                </a:spcBef>
                <a:buChar char="•"/>
              </a:pPr>
              <a:r>
                <a:rPr lang="zh-CN" altLang="en-US" sz="2400" b="1" dirty="0">
                  <a:latin typeface="Arial" panose="020B0604020202020204" pitchFamily="34" charset="0"/>
                </a:rPr>
                <a:t>学习的内容：原本课堂上讲授的基础内容</a:t>
              </a:r>
              <a:endParaRPr lang="zh-CN" altLang="en-US" sz="3200" b="1" dirty="0">
                <a:latin typeface="Arial" panose="020B0604020202020204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har char="•"/>
              </a:pPr>
              <a:r>
                <a:rPr lang="zh-CN" altLang="en-US" sz="2400" b="1" dirty="0">
                  <a:latin typeface="Arial" panose="020B0604020202020204" pitchFamily="34" charset="0"/>
                </a:rPr>
                <a:t>内容的呈现：</a:t>
              </a:r>
              <a:r>
                <a:rPr lang="en-US" altLang="zh-CN" sz="2400" b="1" dirty="0">
                  <a:latin typeface="Arial" panose="020B0604020202020204" pitchFamily="34" charset="0"/>
                </a:rPr>
                <a:t>PPT</a:t>
              </a:r>
              <a:r>
                <a:rPr lang="zh-CN" altLang="en-US" sz="2400" b="1" dirty="0">
                  <a:latin typeface="Arial" panose="020B0604020202020204" pitchFamily="34" charset="0"/>
                </a:rPr>
                <a:t>，交互课件，微视频</a:t>
              </a:r>
              <a:endParaRPr lang="zh-CN" altLang="en-US" sz="2400" b="1" dirty="0">
                <a:latin typeface="Arial" panose="020B0604020202020204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har char="•"/>
              </a:pPr>
              <a:r>
                <a:rPr lang="zh-CN" altLang="en-US" sz="2400" b="1" dirty="0">
                  <a:latin typeface="Arial" panose="020B0604020202020204" pitchFamily="34" charset="0"/>
                </a:rPr>
                <a:t>课前学习的检测</a:t>
              </a:r>
              <a:r>
                <a:rPr lang="en-US" altLang="zh-CN" sz="2400" b="1" dirty="0">
                  <a:latin typeface="Arial" panose="020B0604020202020204" pitchFamily="34" charset="0"/>
                </a:rPr>
                <a:t>:</a:t>
              </a:r>
              <a:r>
                <a:rPr lang="zh-CN" altLang="en-US" sz="2400" b="1" dirty="0">
                  <a:latin typeface="Arial" panose="020B0604020202020204" pitchFamily="34" charset="0"/>
                </a:rPr>
                <a:t>预习作业，网上检测</a:t>
              </a:r>
              <a:endParaRPr lang="zh-CN" altLang="en-US" sz="2400" b="1" dirty="0">
                <a:latin typeface="Arial" panose="020B0604020202020204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har char="•"/>
              </a:pPr>
              <a:r>
                <a:rPr lang="zh-CN" altLang="en-US" sz="2400" b="1" dirty="0">
                  <a:latin typeface="Arial" panose="020B0604020202020204" pitchFamily="34" charset="0"/>
                </a:rPr>
                <a:t>课前学习过程的监测</a:t>
              </a:r>
              <a:endParaRPr lang="zh-CN" altLang="en-US" sz="2400" b="1" dirty="0">
                <a:latin typeface="Arial" panose="020B0604020202020204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har char="•"/>
              </a:pPr>
              <a:r>
                <a:rPr lang="zh-CN" altLang="en-US" sz="2400" b="1" dirty="0">
                  <a:latin typeface="Arial" panose="020B0604020202020204" pitchFamily="34" charset="0"/>
                </a:rPr>
                <a:t>实施平台：“魔灯”</a:t>
              </a:r>
              <a:r>
                <a:rPr lang="en-US" altLang="zh-CN" sz="2400" b="1" dirty="0">
                  <a:latin typeface="Arial" panose="020B0604020202020204" pitchFamily="34" charset="0"/>
                </a:rPr>
                <a:t>(moodle)</a:t>
              </a:r>
              <a:r>
                <a:rPr lang="zh-CN" altLang="en-US" sz="2400" b="1" dirty="0">
                  <a:latin typeface="Arial" panose="020B0604020202020204" pitchFamily="34" charset="0"/>
                </a:rPr>
                <a:t>系统</a:t>
              </a:r>
              <a:endParaRPr lang="zh-CN" altLang="en-US" sz="2400" b="1" dirty="0">
                <a:latin typeface="Arial" panose="020B0604020202020204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har char="•"/>
              </a:pPr>
              <a:r>
                <a:rPr lang="zh-CN" altLang="en-US" sz="2400" b="1" dirty="0">
                  <a:latin typeface="Arial" panose="020B0604020202020204" pitchFamily="34" charset="0"/>
                </a:rPr>
                <a:t>实验班级：七年级</a:t>
              </a:r>
              <a:r>
                <a:rPr lang="en-US" altLang="zh-CN" sz="2400" b="1" dirty="0">
                  <a:latin typeface="Arial" panose="020B0604020202020204" pitchFamily="34" charset="0"/>
                </a:rPr>
                <a:t>(3)</a:t>
              </a:r>
              <a:r>
                <a:rPr lang="zh-CN" altLang="en-US" sz="2400" b="1" dirty="0">
                  <a:latin typeface="Arial" panose="020B0604020202020204" pitchFamily="34" charset="0"/>
                </a:rPr>
                <a:t>班、七年级</a:t>
              </a:r>
              <a:r>
                <a:rPr lang="en-US" altLang="zh-CN" sz="2400" b="1" dirty="0">
                  <a:latin typeface="Arial" panose="020B0604020202020204" pitchFamily="34" charset="0"/>
                </a:rPr>
                <a:t>(4)</a:t>
              </a:r>
              <a:r>
                <a:rPr lang="zh-CN" altLang="en-US" sz="2400" b="1" dirty="0">
                  <a:latin typeface="Arial" panose="020B0604020202020204" pitchFamily="34" charset="0"/>
                </a:rPr>
                <a:t>班、七年级</a:t>
              </a:r>
              <a:r>
                <a:rPr lang="en-US" altLang="zh-CN" sz="2400" b="1" dirty="0">
                  <a:latin typeface="Arial" panose="020B0604020202020204" pitchFamily="34" charset="0"/>
                </a:rPr>
                <a:t>(11)</a:t>
              </a:r>
              <a:r>
                <a:rPr lang="zh-CN" altLang="en-US" sz="2400" b="1" dirty="0">
                  <a:latin typeface="Arial" panose="020B0604020202020204" pitchFamily="34" charset="0"/>
                </a:rPr>
                <a:t>班、七年级</a:t>
              </a:r>
              <a:r>
                <a:rPr lang="en-US" altLang="zh-CN" sz="2400" b="1" dirty="0">
                  <a:latin typeface="Arial" panose="020B0604020202020204" pitchFamily="34" charset="0"/>
                </a:rPr>
                <a:t>(12)</a:t>
              </a:r>
              <a:r>
                <a:rPr lang="zh-CN" altLang="en-US" sz="2400" b="1" dirty="0">
                  <a:latin typeface="Arial" panose="020B0604020202020204" pitchFamily="34" charset="0"/>
                </a:rPr>
                <a:t>班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1895475" y="1001713"/>
            <a:ext cx="5349875" cy="4843462"/>
            <a:chOff x="1835694" y="1001583"/>
            <a:chExt cx="5350553" cy="4843613"/>
          </a:xfrm>
        </p:grpSpPr>
        <p:grpSp>
          <p:nvGrpSpPr>
            <p:cNvPr id="18444" name="组合 6"/>
            <p:cNvGrpSpPr/>
            <p:nvPr/>
          </p:nvGrpSpPr>
          <p:grpSpPr>
            <a:xfrm>
              <a:off x="1835694" y="1001583"/>
              <a:ext cx="5350553" cy="4316856"/>
              <a:chOff x="1042988" y="981075"/>
              <a:chExt cx="7091362" cy="5721350"/>
            </a:xfrm>
          </p:grpSpPr>
          <p:pic>
            <p:nvPicPr>
              <p:cNvPr id="17422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2988" y="981075"/>
                <a:ext cx="7091362" cy="5702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</p:pic>
          <p:sp>
            <p:nvSpPr>
              <p:cNvPr id="18447" name="Rectangle 5"/>
              <p:cNvSpPr/>
              <p:nvPr/>
            </p:nvSpPr>
            <p:spPr>
              <a:xfrm>
                <a:off x="1677988" y="1268413"/>
                <a:ext cx="3686175" cy="1008062"/>
              </a:xfrm>
              <a:prstGeom prst="rect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5619758" y="1233562"/>
                <a:ext cx="1542423" cy="366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①PPT</a:t>
                </a:r>
                <a:r>
                  <a:rPr kumimoji="0" lang="zh-CN" altLang="en-US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下载区</a:t>
                </a:r>
                <a:endParaRPr kumimoji="0" lang="zh-CN" altLang="en-US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449" name="Rectangle 9"/>
              <p:cNvSpPr/>
              <p:nvPr/>
            </p:nvSpPr>
            <p:spPr>
              <a:xfrm>
                <a:off x="1677988" y="2565400"/>
                <a:ext cx="3686175" cy="998538"/>
              </a:xfrm>
              <a:prstGeom prst="rect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5619758" y="3053574"/>
                <a:ext cx="1390916" cy="3682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kern="1200" cap="none" spc="0" normalizeH="0" baseline="0" noProof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② </a:t>
                </a:r>
                <a:r>
                  <a:rPr kumimoji="0" lang="zh-CN" altLang="en-US" kern="1200" cap="none" spc="0" normalizeH="0" baseline="0" noProof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预习建议</a:t>
                </a:r>
                <a:endParaRPr kumimoji="0" lang="zh-CN" altLang="en-US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451" name="Rectangle 11"/>
              <p:cNvSpPr/>
              <p:nvPr/>
            </p:nvSpPr>
            <p:spPr>
              <a:xfrm>
                <a:off x="1670050" y="3900488"/>
                <a:ext cx="3686175" cy="249237"/>
              </a:xfrm>
              <a:prstGeom prst="rect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5619758" y="3789995"/>
                <a:ext cx="1098425" cy="366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③</a:t>
                </a:r>
                <a:r>
                  <a:rPr kumimoji="0" lang="zh-CN" altLang="en-US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微视频</a:t>
                </a:r>
                <a:endParaRPr kumimoji="0" lang="zh-CN" altLang="en-US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453" name="Rectangle 13"/>
              <p:cNvSpPr/>
              <p:nvPr/>
            </p:nvSpPr>
            <p:spPr>
              <a:xfrm>
                <a:off x="1677988" y="4221163"/>
                <a:ext cx="3686175" cy="1295400"/>
              </a:xfrm>
              <a:prstGeom prst="rect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5619758" y="4637933"/>
                <a:ext cx="1327788" cy="3682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④</a:t>
                </a:r>
                <a:r>
                  <a:rPr kumimoji="0" lang="zh-CN" altLang="en-US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交互课件</a:t>
                </a:r>
                <a:endParaRPr kumimoji="0" lang="zh-CN" altLang="en-US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455" name="Rectangle 15"/>
              <p:cNvSpPr/>
              <p:nvPr/>
            </p:nvSpPr>
            <p:spPr>
              <a:xfrm>
                <a:off x="1692275" y="6453188"/>
                <a:ext cx="3686175" cy="249237"/>
              </a:xfrm>
              <a:prstGeom prst="rect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5619758" y="6302244"/>
                <a:ext cx="1327788" cy="366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⑤</a:t>
                </a:r>
                <a:r>
                  <a:rPr kumimoji="0" lang="zh-CN" altLang="en-US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在线检测</a:t>
                </a:r>
                <a:endParaRPr kumimoji="0" lang="zh-CN" altLang="en-US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445" name="TextBox 2"/>
            <p:cNvSpPr txBox="1"/>
            <p:nvPr/>
          </p:nvSpPr>
          <p:spPr>
            <a:xfrm>
              <a:off x="3424326" y="5475864"/>
              <a:ext cx="195919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moodle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5"/>
          <p:cNvGrpSpPr/>
          <p:nvPr/>
        </p:nvGrpSpPr>
        <p:grpSpPr>
          <a:xfrm>
            <a:off x="1895475" y="992188"/>
            <a:ext cx="5230813" cy="5122862"/>
            <a:chOff x="1895090" y="992698"/>
            <a:chExt cx="5231760" cy="5122792"/>
          </a:xfrm>
        </p:grpSpPr>
        <p:pic>
          <p:nvPicPr>
            <p:cNvPr id="1741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5090" y="992698"/>
              <a:ext cx="5231760" cy="45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8443" name="TextBox 4"/>
            <p:cNvSpPr txBox="1"/>
            <p:nvPr/>
          </p:nvSpPr>
          <p:spPr>
            <a:xfrm>
              <a:off x="3619091" y="5746158"/>
              <a:ext cx="156966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在线检测系统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19"/>
          <p:cNvGrpSpPr/>
          <p:nvPr/>
        </p:nvGrpSpPr>
        <p:grpSpPr>
          <a:xfrm>
            <a:off x="827088" y="908050"/>
            <a:ext cx="7391400" cy="5045075"/>
            <a:chOff x="873935" y="983995"/>
            <a:chExt cx="7392861" cy="5045867"/>
          </a:xfrm>
        </p:grpSpPr>
        <p:pic>
          <p:nvPicPr>
            <p:cNvPr id="18440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935" y="983995"/>
              <a:ext cx="7392861" cy="45496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1" name="TextBox 18"/>
            <p:cNvSpPr txBox="1"/>
            <p:nvPr/>
          </p:nvSpPr>
          <p:spPr>
            <a:xfrm>
              <a:off x="3519939" y="5660530"/>
              <a:ext cx="226215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基于数据的成绩分析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1"/>
          <p:cNvSpPr txBox="1"/>
          <p:nvPr/>
        </p:nvSpPr>
        <p:spPr>
          <a:xfrm>
            <a:off x="6156325" y="404813"/>
            <a:ext cx="22145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理解性云课堂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439863" y="1017588"/>
            <a:ext cx="6148387" cy="5092700"/>
            <a:chOff x="1439646" y="1017150"/>
            <a:chExt cx="6147964" cy="509251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9646" y="1017150"/>
              <a:ext cx="6147964" cy="44857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3492142" y="5709625"/>
              <a:ext cx="2236634" cy="400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基于云平台的学习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1050925" y="1017588"/>
            <a:ext cx="7146925" cy="5092700"/>
            <a:chOff x="1050416" y="1017150"/>
            <a:chExt cx="7147063" cy="5092510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0416" y="1017150"/>
              <a:ext cx="7147063" cy="45954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3249146" y="5709625"/>
              <a:ext cx="2749603" cy="400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基于云平台的教师行为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5"/>
          <p:cNvGrpSpPr/>
          <p:nvPr/>
        </p:nvGrpSpPr>
        <p:grpSpPr>
          <a:xfrm>
            <a:off x="1050925" y="1225550"/>
            <a:ext cx="7089775" cy="4884738"/>
            <a:chOff x="1050416" y="1226029"/>
            <a:chExt cx="7089799" cy="4883631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0416" y="1226029"/>
              <a:ext cx="7089799" cy="40680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2864935" y="5709701"/>
              <a:ext cx="3517912" cy="3999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基于云平台的学习评价和监控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6"/>
          <p:cNvGrpSpPr/>
          <p:nvPr/>
        </p:nvGrpSpPr>
        <p:grpSpPr>
          <a:xfrm>
            <a:off x="1397000" y="1446213"/>
            <a:ext cx="6532563" cy="4664075"/>
            <a:chOff x="1396880" y="1445755"/>
            <a:chExt cx="6532563" cy="4663905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6880" y="1445755"/>
              <a:ext cx="6532563" cy="38766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3289180" y="5709625"/>
              <a:ext cx="2747963" cy="400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基于云平台的学生行为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463" name="Freeform 9">
            <a:hlinkClick r:id="rId5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7" name="组合 17"/>
          <p:cNvGrpSpPr/>
          <p:nvPr/>
        </p:nvGrpSpPr>
        <p:grpSpPr>
          <a:xfrm>
            <a:off x="827088" y="188913"/>
            <a:ext cx="7921625" cy="5862637"/>
            <a:chOff x="827572" y="260648"/>
            <a:chExt cx="7922193" cy="5863928"/>
          </a:xfrm>
        </p:grpSpPr>
        <p:sp>
          <p:nvSpPr>
            <p:cNvPr id="19465" name="TextBox 15"/>
            <p:cNvSpPr txBox="1"/>
            <p:nvPr/>
          </p:nvSpPr>
          <p:spPr>
            <a:xfrm>
              <a:off x="827572" y="1076587"/>
              <a:ext cx="7922193" cy="504798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理解性云课堂既是教育的手段，也是教育的目的；既是教育的常规，也是教育的创新。微视频的开发和翻转课堂的实施，让个别化、自主性、互动式教学成为可能。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66" name="TextBox 16"/>
            <p:cNvSpPr txBox="1"/>
            <p:nvPr/>
          </p:nvSpPr>
          <p:spPr>
            <a:xfrm>
              <a:off x="5652120" y="260648"/>
              <a:ext cx="3024336" cy="87203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endParaRPr lang="en-US" altLang="zh-CN" dirty="0">
                <a:latin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1"/>
          <p:cNvSpPr txBox="1"/>
          <p:nvPr/>
        </p:nvSpPr>
        <p:spPr>
          <a:xfrm>
            <a:off x="6588125" y="404813"/>
            <a:ext cx="17827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德育为先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Freeform 9">
            <a:hlinkClick r:id="rId1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" name="组合 2"/>
          <p:cNvGrpSpPr/>
          <p:nvPr/>
        </p:nvGrpSpPr>
        <p:grpSpPr>
          <a:xfrm>
            <a:off x="904875" y="1255713"/>
            <a:ext cx="7412038" cy="4621212"/>
            <a:chOff x="827584" y="1052736"/>
            <a:chExt cx="7411491" cy="4620880"/>
          </a:xfrm>
        </p:grpSpPr>
        <p:pic>
          <p:nvPicPr>
            <p:cNvPr id="4" name="Picture 6" descr="QQ图片2013120204054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7584" y="1052736"/>
              <a:ext cx="3960521" cy="46208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7" descr="QQ图片20131202040811"/>
            <p:cNvPicPr>
              <a:picLocks noChangeAspect="1" noChangeArrowheads="1"/>
            </p:cNvPicPr>
            <p:nvPr/>
          </p:nvPicPr>
          <p:blipFill rotWithShape="1">
            <a:blip r:embed="rId3"/>
            <a:srcRect b="9081"/>
            <a:stretch>
              <a:fillRect/>
            </a:stretch>
          </p:blipFill>
          <p:spPr bwMode="auto">
            <a:xfrm>
              <a:off x="4457929" y="1052736"/>
              <a:ext cx="3781146" cy="45986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499" name="TextBox 1">
              <a:hlinkClick r:id="rId4" action="ppaction://hlinkpres?slideindex=1&amp;slidetitle="/>
            </p:cNvPr>
            <p:cNvSpPr txBox="1"/>
            <p:nvPr/>
          </p:nvSpPr>
          <p:spPr>
            <a:xfrm>
              <a:off x="2262411" y="2662054"/>
              <a:ext cx="5032147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5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数字故事资源库</a:t>
              </a:r>
              <a:endPara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8"/>
          <p:cNvGrpSpPr/>
          <p:nvPr/>
        </p:nvGrpSpPr>
        <p:grpSpPr>
          <a:xfrm>
            <a:off x="574675" y="1087438"/>
            <a:ext cx="8256588" cy="4959350"/>
            <a:chOff x="380039" y="1158750"/>
            <a:chExt cx="8255298" cy="4958870"/>
          </a:xfrm>
        </p:grpSpPr>
        <p:grpSp>
          <p:nvGrpSpPr>
            <p:cNvPr id="20486" name="组合 5"/>
            <p:cNvGrpSpPr/>
            <p:nvPr/>
          </p:nvGrpSpPr>
          <p:grpSpPr>
            <a:xfrm>
              <a:off x="380039" y="1158750"/>
              <a:ext cx="8255298" cy="4958870"/>
              <a:chOff x="323552" y="1290638"/>
              <a:chExt cx="8255298" cy="5445125"/>
            </a:xfrm>
          </p:grpSpPr>
          <p:grpSp>
            <p:nvGrpSpPr>
              <p:cNvPr id="20488" name="Group 4"/>
              <p:cNvGrpSpPr/>
              <p:nvPr/>
            </p:nvGrpSpPr>
            <p:grpSpPr>
              <a:xfrm>
                <a:off x="323552" y="1290638"/>
                <a:ext cx="2858302" cy="5445125"/>
                <a:chOff x="75" y="35"/>
                <a:chExt cx="5671" cy="8575"/>
              </a:xfrm>
            </p:grpSpPr>
            <p:sp>
              <p:nvSpPr>
                <p:cNvPr id="20495" name="WordArt 5">
                  <a:hlinkClick r:id="rId5" action="ppaction://hlinkfile"/>
                </p:cNvPr>
                <p:cNvSpPr/>
                <p:nvPr/>
              </p:nvSpPr>
              <p:spPr>
                <a:xfrm>
                  <a:off x="106" y="35"/>
                  <a:ext cx="5218" cy="106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/>
                </a:bodyPr>
                <a:p>
                  <a:pPr algn="ctr"/>
                  <a:r>
                    <a:rPr lang="zh-CN" altLang="en-US" sz="3600">
                      <a:solidFill>
                        <a:srgbClr val="0000FF"/>
                      </a:solidFill>
                      <a:effectLst>
                        <a:outerShdw dist="35921" dir="2699999" algn="ctr" rotWithShape="0">
                          <a:srgbClr val="C0C0C0">
                            <a:alpha val="75000"/>
                          </a:srgbClr>
                        </a:outerShdw>
                      </a:effectLst>
                      <a:latin typeface="华文新魏" charset="0"/>
                      <a:ea typeface="华文新魏" charset="0"/>
                    </a:rPr>
                    <a:t>  道德行为习惯</a:t>
                  </a:r>
                  <a:endParaRPr lang="zh-CN" altLang="en-US" sz="3600">
                    <a:solidFill>
                      <a:srgbClr val="0000FF"/>
                    </a:solidFill>
                    <a:effectLst>
                      <a:outerShdw dist="35921" dir="2699999" algn="ctr" rotWithShape="0">
                        <a:srgbClr val="C0C0C0">
                          <a:alpha val="75000"/>
                        </a:srgbClr>
                      </a:outerShdw>
                    </a:effectLst>
                    <a:latin typeface="华文新魏" charset="0"/>
                    <a:ea typeface="华文新魏" charset="0"/>
                  </a:endParaRPr>
                </a:p>
              </p:txBody>
            </p:sp>
            <p:pic>
              <p:nvPicPr>
                <p:cNvPr id="20496" name="Picture 6" descr="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" y="1034"/>
                  <a:ext cx="5671" cy="75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grpSp>
            <p:nvGrpSpPr>
              <p:cNvPr id="20489" name="Group 7"/>
              <p:cNvGrpSpPr/>
              <p:nvPr/>
            </p:nvGrpSpPr>
            <p:grpSpPr>
              <a:xfrm>
                <a:off x="3287713" y="1362076"/>
                <a:ext cx="2570666" cy="5364475"/>
                <a:chOff x="0" y="15"/>
                <a:chExt cx="5101" cy="8447"/>
              </a:xfrm>
            </p:grpSpPr>
            <p:sp>
              <p:nvSpPr>
                <p:cNvPr id="20493" name="WordArt 8"/>
                <p:cNvSpPr/>
                <p:nvPr/>
              </p:nvSpPr>
              <p:spPr>
                <a:xfrm>
                  <a:off x="55" y="15"/>
                  <a:ext cx="4877" cy="94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/>
                </a:bodyPr>
                <a:p>
                  <a:pPr algn="ctr"/>
                  <a:r>
                    <a:rPr lang="zh-CN" altLang="en-US" sz="3600">
                      <a:solidFill>
                        <a:srgbClr val="009900"/>
                      </a:solidFill>
                      <a:effectLst>
                        <a:outerShdw dist="35921" dir="2699999" algn="ctr" rotWithShape="0">
                          <a:srgbClr val="C0C0C0">
                            <a:alpha val="75000"/>
                          </a:srgbClr>
                        </a:outerShdw>
                      </a:effectLst>
                      <a:latin typeface="华文新魏" charset="0"/>
                      <a:ea typeface="华文新魏" charset="0"/>
                    </a:rPr>
                    <a:t>科学素养</a:t>
                  </a:r>
                  <a:endParaRPr lang="zh-CN" altLang="en-US" sz="3600">
                    <a:solidFill>
                      <a:srgbClr val="009900"/>
                    </a:solidFill>
                    <a:effectLst>
                      <a:outerShdw dist="35921" dir="2699999" algn="ctr" rotWithShape="0">
                        <a:srgbClr val="C0C0C0">
                          <a:alpha val="75000"/>
                        </a:srgbClr>
                      </a:outerShdw>
                    </a:effectLst>
                    <a:latin typeface="华文新魏" charset="0"/>
                    <a:ea typeface="华文新魏" charset="0"/>
                  </a:endParaRPr>
                </a:p>
              </p:txBody>
            </p:sp>
            <p:pic>
              <p:nvPicPr>
                <p:cNvPr id="20494" name="Picture 9" descr="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901"/>
                  <a:ext cx="5101" cy="75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grpSp>
            <p:nvGrpSpPr>
              <p:cNvPr id="20490" name="Group 10"/>
              <p:cNvGrpSpPr/>
              <p:nvPr/>
            </p:nvGrpSpPr>
            <p:grpSpPr>
              <a:xfrm>
                <a:off x="6000750" y="1350011"/>
                <a:ext cx="2578100" cy="5166001"/>
                <a:chOff x="0" y="16"/>
                <a:chExt cx="5116" cy="8134"/>
              </a:xfrm>
            </p:grpSpPr>
            <p:sp>
              <p:nvSpPr>
                <p:cNvPr id="20491" name="WordArt 11"/>
                <p:cNvSpPr/>
                <p:nvPr/>
              </p:nvSpPr>
              <p:spPr>
                <a:xfrm>
                  <a:off x="454" y="16"/>
                  <a:ext cx="4537" cy="96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/>
                </a:bodyPr>
                <a:p>
                  <a:pPr algn="ctr"/>
                  <a:r>
                    <a:rPr lang="zh-CN" altLang="en-US" sz="3600">
                      <a:solidFill>
                        <a:srgbClr val="FF00FF"/>
                      </a:solidFill>
                      <a:effectLst>
                        <a:outerShdw dist="35921" dir="2699999" algn="ctr" rotWithShape="0">
                          <a:srgbClr val="C0C0C0">
                            <a:alpha val="75000"/>
                          </a:srgbClr>
                        </a:outerShdw>
                      </a:effectLst>
                      <a:latin typeface="华文新魏" charset="0"/>
                      <a:ea typeface="华文新魏" charset="0"/>
                    </a:rPr>
                    <a:t>人文精神</a:t>
                  </a:r>
                  <a:endParaRPr lang="zh-CN" altLang="en-US" sz="3600">
                    <a:solidFill>
                      <a:srgbClr val="FF00FF"/>
                    </a:solidFill>
                    <a:effectLst>
                      <a:outerShdw dist="35921" dir="2699999" algn="ctr" rotWithShape="0">
                        <a:srgbClr val="C0C0C0">
                          <a:alpha val="75000"/>
                        </a:srgbClr>
                      </a:outerShdw>
                    </a:effectLst>
                    <a:latin typeface="华文新魏" charset="0"/>
                    <a:ea typeface="华文新魏" charset="0"/>
                  </a:endParaRPr>
                </a:p>
              </p:txBody>
            </p:sp>
            <p:pic>
              <p:nvPicPr>
                <p:cNvPr id="20492" name="Picture 12" descr="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0" y="921"/>
                  <a:ext cx="5116" cy="72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20487" name="Text Box 3"/>
            <p:cNvSpPr txBox="1"/>
            <p:nvPr/>
          </p:nvSpPr>
          <p:spPr>
            <a:xfrm>
              <a:off x="2771800" y="3027793"/>
              <a:ext cx="3918866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5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TED</a:t>
              </a:r>
              <a:r>
                <a:rPr lang="zh-CN" altLang="en-US" sz="5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资源库</a:t>
              </a:r>
              <a:endPara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Box 1"/>
          <p:cNvSpPr txBox="1"/>
          <p:nvPr/>
        </p:nvSpPr>
        <p:spPr>
          <a:xfrm>
            <a:off x="6588125" y="404813"/>
            <a:ext cx="17827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两读三题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03350" y="1196975"/>
            <a:ext cx="6769100" cy="3849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●“两读”：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读通“两纲”“两本”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两纲：教纲、考纲 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两本：课本、教参 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●“三题”：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做考题、研考题、拟考题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●“三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有”：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心中有纲、心中有本、心中有题，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从而找出“纲”“本”“题”之间的关系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●“两读三题”是实现“三有”的直接体现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实践证明“两读三题”是提升教师专业素养有效途径        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08" name="Freeform 9">
            <a:hlinkClick r:id="rId1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med"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C00000"/>
                </a:solidFill>
                <a:ea typeface="黑体" panose="02010609060101010101" pitchFamily="2" charset="-122"/>
              </a:rPr>
              <a:t>心中有“纲”</a:t>
            </a:r>
            <a:endParaRPr lang="zh-CN" altLang="en-US" sz="3600" b="1" dirty="0">
              <a:solidFill>
                <a:srgbClr val="C00000"/>
              </a:solidFill>
              <a:ea typeface="黑体" panose="02010609060101010101" pitchFamily="2" charset="-122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323850" y="1844675"/>
            <a:ext cx="8569325" cy="4679950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“两纲”：即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“课程标准”和“考试说明”（九年级）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．教学大纲（课程标准）   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●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为何首先提要心中有“纲”？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“教纲”《课程标准》</a:t>
            </a:r>
            <a:r>
              <a:rPr lang="en-US" altLang="zh-CN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2011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年版</a:t>
            </a:r>
            <a:endParaRPr lang="en-US" altLang="zh-CN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“考纲”《考试说明》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zh-CN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●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《基础教育课程改革纲要》明确要求：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国家课程标准是教材编写、教学、评估和考试命题的依据，是国家管理和评价课程的基础。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应体现国家对不同阶段学生在知识与技能、过程与方法、情感态度与价值观等方面的基本要求，规定各门课程的性质、目标、内容框架，提出教学和评价的建议。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      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849687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2．考试大纲（考试说明）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●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《考试说明》是依据《课程标准》和当地教育部门实际要求制定的，</a:t>
            </a: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是中考命题和中考复习工作的主要依据。</a:t>
            </a:r>
            <a:endParaRPr lang="zh-CN" altLang="en-US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因此，我们有必要认真学习、研究，并以此进一步指导我们的中考复习工作。</a:t>
            </a:r>
            <a:b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“两纲”---集体备课的必须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“两纲”---复习备考的必须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“两纲”---教师教学的必须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心中有纲教学才有纲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55" name="Rectangle 2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C00000"/>
                </a:solidFill>
                <a:ea typeface="黑体" panose="02010609060101010101" pitchFamily="2" charset="-122"/>
              </a:rPr>
              <a:t>心中有“纲”</a:t>
            </a:r>
            <a:endParaRPr lang="zh-CN" altLang="en-US" sz="3600" b="1" dirty="0">
              <a:solidFill>
                <a:srgbClr val="C0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287338" y="1700213"/>
            <a:ext cx="8893175" cy="4608512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课本---教材（教科书）</a:t>
            </a:r>
            <a:endParaRPr lang="en-US" altLang="zh-CN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广义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的教材指课堂上和课堂外教师和学生使用的所有教学材料。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狭义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的教材就是教科书。教科书是一个课程的核心教学材料。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吃透课本---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读懂读通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知识准确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把握课本---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重点难点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有的放矢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利用课本---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解决问题  完成目标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拓展课本---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训练思维  提高能力               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要学生心中有本，教师必须自己心中有本。 </a:t>
            </a:r>
            <a:endParaRPr lang="en-US" altLang="zh-CN" sz="24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“本”是师生教与学的载体，</a:t>
            </a:r>
            <a:endParaRPr lang="en-US" altLang="zh-CN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“本”是“纲”的体现，</a:t>
            </a:r>
            <a:endParaRPr lang="en-US" altLang="zh-CN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“本”是“题”的资源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</a:t>
            </a:r>
            <a:endParaRPr lang="zh-CN" altLang="en-US" sz="240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9080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algn="ctr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心中有“本”</a:t>
            </a:r>
            <a:endParaRPr kumimoji="0" lang="zh-CN" altLang="en-US" sz="3600" b="1" kern="0" cap="none" spc="0" normalizeH="0" baseline="0" noProof="0" dirty="0">
              <a:solidFill>
                <a:srgbClr val="C00000"/>
              </a:solidFill>
              <a:latin typeface="Arial" panose="020B0604020202020204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xfrm>
            <a:off x="395288" y="1125538"/>
            <a:ext cx="8207375" cy="431958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“在基础教育领域，我们的慕课与西方并不完全相同，我们的慕课课程是有体系的，是建立在学校教育的逻辑性、系统性上的，它呈现出的不是零散的知识片段而是有逻辑层次的知识体系。”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摘自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慕课：一场正在到来的教育变革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专访华东师大国际慕课研究中心主任陈玉琨</a:t>
            </a:r>
            <a:endParaRPr lang="zh-CN" altLang="en-US" sz="3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396875" y="1701800"/>
            <a:ext cx="8208963" cy="4537075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●“题”---考题  中考题  高考题</a:t>
            </a:r>
            <a:endParaRPr lang="zh-CN" altLang="en-US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研究考题与《考试说明》的关系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研究考题与《课程标准》的关系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研究考题与《课本》的关系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研究考题考点构成（横向纵向比较） </a:t>
            </a:r>
            <a:endParaRPr lang="zh-CN" altLang="en-US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研究考题题型</a:t>
            </a: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构成（横向纵向比较） </a:t>
            </a:r>
            <a:endParaRPr lang="zh-CN" altLang="en-US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   研究考题内容构成（横向纵向比较）</a:t>
            </a:r>
            <a:endParaRPr lang="zh-CN" altLang="en-US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   研究比较中考题与高考题的联系  </a:t>
            </a:r>
            <a:endParaRPr lang="zh-CN" altLang="en-US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基础：教师要经常做题，烂熟于胸。考什么？怎样考？</a:t>
            </a:r>
            <a:endParaRPr lang="zh-CN" altLang="en-US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心中有题 教学才有题    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技巧：善于比较分析  善于找出规律 </a:t>
            </a:r>
            <a:endParaRPr lang="en-US" altLang="zh-CN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特点、信息点、相同点、不同点、可考点</a:t>
            </a:r>
            <a:endParaRPr lang="zh-CN" altLang="en-US" sz="2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C00000"/>
                </a:solidFill>
                <a:ea typeface="黑体" panose="02010609060101010101" pitchFamily="2" charset="-122"/>
              </a:rPr>
              <a:t>心中有“题”</a:t>
            </a:r>
            <a:endParaRPr lang="zh-CN" altLang="en-US" sz="3600" b="1" dirty="0">
              <a:solidFill>
                <a:srgbClr val="C0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981075"/>
            <a:ext cx="5545138" cy="1470025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行走在课标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  <a:sym typeface="黑体" panose="02010609060101010101" pitchFamily="2" charset="-122"/>
              </a:rPr>
              <a:t>·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教材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  <a:sym typeface="黑体" panose="02010609060101010101" pitchFamily="2" charset="-122"/>
              </a:rPr>
              <a:t>·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考题之上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3713" y="2420938"/>
            <a:ext cx="5400675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1.</a:t>
            </a:r>
            <a:r>
              <a:rPr kumimoji="0" lang="zh-CN" altLang="zh-CN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建设理解性学科资源库</a:t>
            </a:r>
            <a:endParaRPr kumimoji="0" lang="zh-CN" altLang="zh-CN" sz="3200" b="1" kern="0" cap="none" spc="0" normalizeH="0" baseline="0" noProof="0" dirty="0">
              <a:solidFill>
                <a:srgbClr val="C00000"/>
              </a:solidFill>
              <a:latin typeface="Arial" panose="020B0604020202020204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3713" y="3213100"/>
            <a:ext cx="5903913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2.</a:t>
            </a:r>
            <a:r>
              <a:rPr kumimoji="0" lang="zh-CN" altLang="en-US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做考题、研考题、拟考题</a:t>
            </a:r>
            <a:endParaRPr kumimoji="0" lang="zh-CN" altLang="zh-CN" sz="3200" b="1" kern="0" cap="none" spc="0" normalizeH="0" baseline="0" noProof="0" dirty="0">
              <a:solidFill>
                <a:srgbClr val="C00000"/>
              </a:solidFill>
              <a:latin typeface="Arial" panose="020B0604020202020204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63713" y="4005263"/>
            <a:ext cx="6337300" cy="719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3.</a:t>
            </a:r>
            <a:r>
              <a:rPr kumimoji="0" lang="zh-CN" altLang="en-US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融合践行“微理念”</a:t>
            </a:r>
            <a:endParaRPr kumimoji="0" lang="zh-CN" altLang="zh-CN" sz="3200" b="1" kern="0" cap="none" spc="0" normalizeH="0" baseline="0" noProof="0" dirty="0">
              <a:solidFill>
                <a:srgbClr val="C00000"/>
              </a:solidFill>
              <a:latin typeface="Arial" panose="020B0604020202020204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Box 1"/>
          <p:cNvSpPr txBox="1"/>
          <p:nvPr/>
        </p:nvSpPr>
        <p:spPr>
          <a:xfrm>
            <a:off x="6588125" y="404813"/>
            <a:ext cx="17827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理解手册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1619250" y="1036638"/>
            <a:ext cx="5724525" cy="4840287"/>
            <a:chOff x="1619672" y="1037345"/>
            <a:chExt cx="5724129" cy="4839347"/>
          </a:xfrm>
        </p:grpSpPr>
        <p:pic>
          <p:nvPicPr>
            <p:cNvPr id="27661" name="Picture 4" descr="建设学科资源库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19672" y="1037345"/>
              <a:ext cx="5724129" cy="42930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594330" y="5476720"/>
              <a:ext cx="3774814" cy="3999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化学理解性学生手册、教师手册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8"/>
          <p:cNvGrpSpPr/>
          <p:nvPr/>
        </p:nvGrpSpPr>
        <p:grpSpPr>
          <a:xfrm>
            <a:off x="1639888" y="1036638"/>
            <a:ext cx="5724525" cy="4840287"/>
            <a:chOff x="1619672" y="1036988"/>
            <a:chExt cx="5724129" cy="4839704"/>
          </a:xfrm>
        </p:grpSpPr>
        <p:pic>
          <p:nvPicPr>
            <p:cNvPr id="27659" name="图片 5" descr="IMG_557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672" y="1036988"/>
              <a:ext cx="5724129" cy="42930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94330" y="5476690"/>
              <a:ext cx="3774814" cy="4000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数学理解性学生手册、教师手册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1258888" y="1001713"/>
            <a:ext cx="6234112" cy="5210175"/>
            <a:chOff x="1259632" y="1001341"/>
            <a:chExt cx="6233728" cy="5210940"/>
          </a:xfrm>
        </p:grpSpPr>
        <p:grpSp>
          <p:nvGrpSpPr>
            <p:cNvPr id="27654" name="组合 15"/>
            <p:cNvGrpSpPr/>
            <p:nvPr/>
          </p:nvGrpSpPr>
          <p:grpSpPr>
            <a:xfrm>
              <a:off x="1259632" y="1001341"/>
              <a:ext cx="6233728" cy="4675296"/>
              <a:chOff x="0" y="0"/>
              <a:chExt cx="9144000" cy="6858000"/>
            </a:xfrm>
          </p:grpSpPr>
          <p:pic>
            <p:nvPicPr>
              <p:cNvPr id="12" name="图片 11" descr="IMG_5574.jpg"/>
              <p:cNvPicPr>
                <a:picLocks noChangeAspect="1"/>
              </p:cNvPicPr>
              <p:nvPr/>
            </p:nvPicPr>
            <p:blipFill>
              <a:blip r:embed="rId3" cstate="print"/>
              <a:srcRect l="6688" t="3801" r="12201" b="9051"/>
              <a:stretch>
                <a:fillRect/>
              </a:stretch>
            </p:blipFill>
            <p:spPr>
              <a:xfrm>
                <a:off x="0" y="0"/>
                <a:ext cx="5904656" cy="4758121"/>
              </a:xfrm>
              <a:prstGeom prst="roundRect">
                <a:avLst/>
              </a:prstGeom>
            </p:spPr>
          </p:pic>
          <p:pic>
            <p:nvPicPr>
              <p:cNvPr id="13" name="图片 12" descr="IMG_5575.jpg"/>
              <p:cNvPicPr>
                <a:picLocks noChangeAspect="1"/>
              </p:cNvPicPr>
              <p:nvPr/>
            </p:nvPicPr>
            <p:blipFill>
              <a:blip r:embed="rId4" cstate="print"/>
              <a:srcRect l="9838" t="4851" r="12988" b="9051"/>
              <a:stretch>
                <a:fillRect/>
              </a:stretch>
            </p:blipFill>
            <p:spPr>
              <a:xfrm>
                <a:off x="2195736" y="1124744"/>
                <a:ext cx="5688632" cy="4759876"/>
              </a:xfrm>
              <a:prstGeom prst="roundRect">
                <a:avLst/>
              </a:prstGeom>
            </p:spPr>
          </p:pic>
          <p:pic>
            <p:nvPicPr>
              <p:cNvPr id="14" name="图片 13" descr="IMG_5573.jpg"/>
              <p:cNvPicPr>
                <a:picLocks noChangeAspect="1"/>
              </p:cNvPicPr>
              <p:nvPr/>
            </p:nvPicPr>
            <p:blipFill>
              <a:blip r:embed="rId5" cstate="print"/>
              <a:srcRect l="7476" t="4851" r="9838" b="3801"/>
              <a:stretch>
                <a:fillRect/>
              </a:stretch>
            </p:blipFill>
            <p:spPr>
              <a:xfrm>
                <a:off x="3311352" y="2025235"/>
                <a:ext cx="5832648" cy="4832765"/>
              </a:xfrm>
              <a:prstGeom prst="round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339066" y="5812172"/>
              <a:ext cx="3776429" cy="400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英语理解性学生手册、教师手册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subTitle" idx="1"/>
          </p:nvPr>
        </p:nvSpPr>
        <p:spPr>
          <a:xfrm>
            <a:off x="252413" y="1125538"/>
            <a:ext cx="8351837" cy="5111750"/>
          </a:xfrm>
          <a:ln/>
        </p:spPr>
        <p:txBody>
          <a:bodyPr vert="horz" wrap="square" lIns="91440" tIns="45720" rIns="91440" bIns="45720" anchor="t" anchorCtr="0"/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hlinkClick r:id="rId1" action="ppaction://hlinkfile"/>
              </a:rPr>
              <a:t>《理解性教学手册——各年级各学科分册》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第一、单元或者章节的“课标分析·教材分析·考题分析”；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第二、“本章知识结构”；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第三、“教学目标双向细目表”；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第四、“教学评价目标双向细目表”；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第五、单元检测；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第六、教学重点与难点的微视频制作的建议；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第七、 “章节学情分析及教学设计建议”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八、理解单的制作（包括课前——评估先于教学、找准先行组织者、精心设计理解单、学生预习要求、课堂教学目标；课中——强调感情先行，情智相长；以理解为核心的讲解；设计各种参与性任务；采用小组合作学习形式，扩大学生参与面等；课堂检测；课后——课后作业（基础题、拓展题、巩固题三类）；问题跟踪策略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第九、 “问题单”（相当于课后得失记录。每节或课时后的教学问题，学情问题，习题反馈问题等课后教师自我记载。经验=成长十反思。）；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九个方面的内容最后变成两本或者三本手册，</a:t>
            </a:r>
            <a:endParaRPr lang="en-US" altLang="zh-CN" sz="2000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即教师手册、学生手册</a:t>
            </a:r>
            <a:endParaRPr lang="en-US" altLang="zh-CN" sz="2000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179388" y="1484313"/>
            <a:ext cx="8748712" cy="1944687"/>
            <a:chOff x="179512" y="1484784"/>
            <a:chExt cx="8748017" cy="1944000"/>
          </a:xfrm>
        </p:grpSpPr>
        <p:sp>
          <p:nvSpPr>
            <p:cNvPr id="28679" name="TextBox 2"/>
            <p:cNvSpPr txBox="1"/>
            <p:nvPr/>
          </p:nvSpPr>
          <p:spPr>
            <a:xfrm>
              <a:off x="179512" y="1484784"/>
              <a:ext cx="8748017" cy="194400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80" name="TextBox 3">
              <a:hlinkClick r:id="rId2" action="ppaction://hlinkfile"/>
            </p:cNvPr>
            <p:cNvSpPr txBox="1"/>
            <p:nvPr/>
          </p:nvSpPr>
          <p:spPr>
            <a:xfrm>
              <a:off x="6156176" y="2051823"/>
              <a:ext cx="2088156" cy="523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“每章”</a:t>
              </a:r>
              <a:endPara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" name="组合 7"/>
          <p:cNvGrpSpPr/>
          <p:nvPr/>
        </p:nvGrpSpPr>
        <p:grpSpPr>
          <a:xfrm>
            <a:off x="179388" y="3481388"/>
            <a:ext cx="8748712" cy="2287587"/>
            <a:chOff x="179512" y="3481700"/>
            <a:chExt cx="8748017" cy="2287308"/>
          </a:xfrm>
        </p:grpSpPr>
        <p:sp>
          <p:nvSpPr>
            <p:cNvPr id="28677" name="TextBox 3"/>
            <p:cNvSpPr txBox="1"/>
            <p:nvPr/>
          </p:nvSpPr>
          <p:spPr>
            <a:xfrm>
              <a:off x="179512" y="3501008"/>
              <a:ext cx="8748017" cy="2268000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78" name="TextBox 3">
              <a:hlinkClick r:id="rId2" action="ppaction://hlinkfile"/>
            </p:cNvPr>
            <p:cNvSpPr txBox="1"/>
            <p:nvPr/>
          </p:nvSpPr>
          <p:spPr>
            <a:xfrm>
              <a:off x="6156176" y="3481700"/>
              <a:ext cx="2088156" cy="523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70C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“每节”</a:t>
              </a:r>
              <a:endParaRPr lang="zh-CN" altLang="en-US" sz="28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subTitle" idx="1"/>
          </p:nvPr>
        </p:nvSpPr>
        <p:spPr>
          <a:xfrm>
            <a:off x="252413" y="1125538"/>
            <a:ext cx="8351837" cy="5111750"/>
          </a:xfrm>
          <a:ln/>
        </p:spPr>
        <p:txBody>
          <a:bodyPr vert="horz" wrap="square" lIns="91440" tIns="45720" rIns="91440" bIns="45720" anchor="t" anchorCtr="0"/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hlinkClick r:id="rId1" action="ppaction://hlinkfile"/>
              </a:rPr>
              <a:t>《理解性教学手册——各年级各学科分册》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第一、单元或者章节的“课标分析·教材分析·考题分析”；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第二、“本章知识结构”；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第三、“教学目标双向细目表”；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第四、“教学评价目标双向细目表”；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第六、教学重点与难点的微视频制作的建议；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第七、 “章节学情分析及教学设计建议”；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第九、“问题单”（相当于课后得失记录。每节或课时后的教学问题，学情问题，习题反馈问题等课后教师自我记载。经验=成长十反思。）；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八、理解单的制作（包括课前——评估先于教学、找准先行组织者、精心设计理解单、学生预习要求、课堂教学目标；课中——强调感情先行，情智相长；以理解为核心的讲解；设计各种参与性任务；采用小组合作学习形式，扩大学生参与面等；课堂检测；课后——课后作业（基础题、拓展题、巩固题三类）；问题跟踪策略；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（理解单与学生自制本章知识·理解脑图；课后作业）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algn="l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第五、单元检测。</a:t>
            </a:r>
            <a:endParaRPr lang="zh-CN" altLang="en-US" sz="2000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9699" name="TextBox 2"/>
          <p:cNvSpPr txBox="1"/>
          <p:nvPr/>
        </p:nvSpPr>
        <p:spPr>
          <a:xfrm>
            <a:off x="144463" y="1484313"/>
            <a:ext cx="8820150" cy="258603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TextBox 3">
            <a:hlinkClick r:id="rId2" action="ppaction://hlinkfile"/>
          </p:cNvPr>
          <p:cNvSpPr txBox="1"/>
          <p:nvPr/>
        </p:nvSpPr>
        <p:spPr>
          <a:xfrm>
            <a:off x="6443663" y="2051050"/>
            <a:ext cx="2089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教师手册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144463" y="4149725"/>
            <a:ext cx="8820150" cy="2030413"/>
            <a:chOff x="144016" y="4149080"/>
            <a:chExt cx="8820472" cy="2031325"/>
          </a:xfrm>
        </p:grpSpPr>
        <p:sp>
          <p:nvSpPr>
            <p:cNvPr id="29702" name="TextBox 6"/>
            <p:cNvSpPr txBox="1"/>
            <p:nvPr/>
          </p:nvSpPr>
          <p:spPr>
            <a:xfrm>
              <a:off x="144016" y="4149080"/>
              <a:ext cx="8820472" cy="2031325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3" name="TextBox 7">
              <a:hlinkClick r:id="rId3" action="ppaction://hlinkfile"/>
            </p:cNvPr>
            <p:cNvSpPr txBox="1"/>
            <p:nvPr/>
          </p:nvSpPr>
          <p:spPr>
            <a:xfrm>
              <a:off x="6588224" y="5517232"/>
              <a:ext cx="208823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《</a:t>
              </a:r>
              <a:r>
                <a:rPr lang="zh-CN" altLang="en-US" sz="2800" b="1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学生手册</a:t>
              </a:r>
              <a:r>
                <a:rPr lang="en-US" altLang="zh-CN" sz="2800" b="1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》</a:t>
              </a:r>
              <a:endPara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116013" y="1143000"/>
            <a:ext cx="5111750" cy="4878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algn="ctr" defTabSz="91440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历史学科资源库栏目</a:t>
            </a:r>
            <a:endParaRPr kumimoji="0" lang="zh-CN" altLang="en-US" sz="3600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R="0" defTabSz="91440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（1）历史文字素材库</a:t>
            </a:r>
            <a:endParaRPr kumimoji="0" lang="zh-CN" altLang="en-US" sz="2800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R="0" defTabSz="91440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（2）历史图片素材库</a:t>
            </a:r>
            <a:endParaRPr kumimoji="0" lang="zh-CN" altLang="en-US" sz="2800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R="0" defTabSz="91440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（3）历史动画素材库</a:t>
            </a:r>
            <a:endParaRPr kumimoji="0" lang="zh-CN" altLang="en-US" sz="2800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R="0" defTabSz="91440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（4）历史电影视频库</a:t>
            </a:r>
            <a:endParaRPr kumimoji="0" lang="zh-CN" altLang="en-US" sz="2800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R="0" defTabSz="91440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（5）历史歌曲音频库</a:t>
            </a:r>
            <a:endParaRPr kumimoji="0" lang="zh-CN" altLang="en-US" sz="2800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R="0" defTabSz="91440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（6）历史课件资源库</a:t>
            </a:r>
            <a:endParaRPr kumimoji="0" lang="zh-CN" altLang="en-US" sz="2800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R="0" defTabSz="91440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（7）历史教学案例库</a:t>
            </a:r>
            <a:endParaRPr kumimoji="0" lang="zh-CN" altLang="en-US" sz="2800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R="0" defTabSz="91440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（8）历史试题资源库</a:t>
            </a:r>
            <a:endParaRPr kumimoji="0" lang="zh-CN" altLang="en-US" sz="2800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">
            <a:hlinkClick r:id="rId1" action="ppaction://hlinkpres?slideindex=1&amp;slidetitle="/>
          </p:cNvPr>
          <p:cNvSpPr txBox="1"/>
          <p:nvPr/>
        </p:nvSpPr>
        <p:spPr>
          <a:xfrm>
            <a:off x="942975" y="1143000"/>
            <a:ext cx="7085013" cy="5257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buFont typeface="Wingdings" panose="05000000000000000000" pitchFamily="2" charset="2"/>
            </a:pP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以历史主题词为最小单元导航</a:t>
            </a:r>
            <a:endParaRPr lang="en-US" altLang="zh-CN" sz="36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分六大部分：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（一）中国古代史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（二）中国近代史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（三）中国现代史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（四）世界古代史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（五）世界近代史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（六）世界现代史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981075"/>
            <a:ext cx="5545138" cy="1470025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行走在课标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  <a:sym typeface="黑体" panose="02010609060101010101" pitchFamily="2" charset="-122"/>
              </a:rPr>
              <a:t>·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教材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  <a:sym typeface="黑体" panose="02010609060101010101" pitchFamily="2" charset="-122"/>
              </a:rPr>
              <a:t>·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考题之上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3713" y="2420938"/>
            <a:ext cx="5400675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1.</a:t>
            </a:r>
            <a:r>
              <a:rPr kumimoji="0" lang="zh-CN" altLang="zh-CN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建设理解性学科资源库</a:t>
            </a:r>
            <a:endParaRPr kumimoji="0" lang="zh-CN" altLang="zh-CN" sz="3200" b="1" kern="0" cap="none" spc="0" normalizeH="0" baseline="0" noProof="0" dirty="0">
              <a:solidFill>
                <a:srgbClr val="C00000"/>
              </a:solidFill>
              <a:latin typeface="Arial" panose="020B0604020202020204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Rectangle 3">
            <a:hlinkClick r:id="rId1" action="ppaction://hlinkfile"/>
          </p:cNvPr>
          <p:cNvSpPr txBox="1">
            <a:spLocks noChangeArrowheads="1"/>
          </p:cNvSpPr>
          <p:nvPr/>
        </p:nvSpPr>
        <p:spPr bwMode="auto">
          <a:xfrm>
            <a:off x="1763713" y="3213100"/>
            <a:ext cx="5903913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2.</a:t>
            </a:r>
            <a:r>
              <a:rPr kumimoji="0" lang="zh-CN" altLang="en-US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做考题、研考题、拟考题</a:t>
            </a:r>
            <a:endParaRPr kumimoji="0" lang="zh-CN" altLang="zh-CN" sz="3200" b="1" kern="0" cap="none" spc="0" normalizeH="0" baseline="0" noProof="0" dirty="0">
              <a:solidFill>
                <a:srgbClr val="C00000"/>
              </a:solidFill>
              <a:latin typeface="Arial" panose="020B0604020202020204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63713" y="4005263"/>
            <a:ext cx="6337300" cy="719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3.</a:t>
            </a:r>
            <a:r>
              <a:rPr kumimoji="0" lang="zh-CN" altLang="en-US" sz="3200" b="1" kern="0" cap="none" spc="0" normalizeH="0" baseline="0" noProof="0" dirty="0">
                <a:solidFill>
                  <a:srgbClr val="C00000"/>
                </a:solidFill>
                <a:latin typeface="Arial" panose="020B0604020202020204"/>
                <a:ea typeface="黑体" panose="02010609060101010101" pitchFamily="2" charset="-122"/>
                <a:cs typeface="+mn-cs"/>
              </a:rPr>
              <a:t>融合践行“微理念”</a:t>
            </a:r>
            <a:endParaRPr kumimoji="0" lang="zh-CN" altLang="zh-CN" sz="3200" b="1" kern="0" cap="none" spc="0" normalizeH="0" baseline="0" noProof="0" dirty="0">
              <a:solidFill>
                <a:srgbClr val="C00000"/>
              </a:solidFill>
              <a:latin typeface="Arial" panose="020B0604020202020204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2774" name="Freeform 9">
            <a:hlinkClick r:id="rId2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Box 1"/>
          <p:cNvSpPr txBox="1"/>
          <p:nvPr/>
        </p:nvSpPr>
        <p:spPr>
          <a:xfrm>
            <a:off x="6588125" y="404813"/>
            <a:ext cx="17827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云平台资源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4717" r="14896"/>
          <a:stretch>
            <a:fillRect/>
          </a:stretch>
        </p:blipFill>
        <p:spPr>
          <a:xfrm rot="-1243428">
            <a:off x="474663" y="1346200"/>
            <a:ext cx="33702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9882" r="8632"/>
          <a:stretch>
            <a:fillRect/>
          </a:stretch>
        </p:blipFill>
        <p:spPr>
          <a:xfrm rot="647190">
            <a:off x="33338" y="3027363"/>
            <a:ext cx="3927475" cy="2713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22247" t="13318" r="21684" b="13998"/>
          <a:stretch>
            <a:fillRect/>
          </a:stretch>
        </p:blipFill>
        <p:spPr>
          <a:xfrm>
            <a:off x="2771775" y="1141413"/>
            <a:ext cx="3441700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5614" t="21851" r="18736" b="6111"/>
          <a:stretch>
            <a:fillRect/>
          </a:stretch>
        </p:blipFill>
        <p:spPr>
          <a:xfrm rot="403392">
            <a:off x="4695825" y="847725"/>
            <a:ext cx="3784600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l="12798" r="12674"/>
          <a:stretch>
            <a:fillRect/>
          </a:stretch>
        </p:blipFill>
        <p:spPr>
          <a:xfrm rot="1129957">
            <a:off x="5434013" y="2133600"/>
            <a:ext cx="4090987" cy="308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l="12752" r="9337"/>
          <a:stretch>
            <a:fillRect/>
          </a:stretch>
        </p:blipFill>
        <p:spPr>
          <a:xfrm rot="-1420619">
            <a:off x="5043488" y="3552825"/>
            <a:ext cx="3017837" cy="217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rcRect l="13680" r="12154"/>
          <a:stretch>
            <a:fillRect/>
          </a:stretch>
        </p:blipFill>
        <p:spPr>
          <a:xfrm rot="-562464">
            <a:off x="2800350" y="3257550"/>
            <a:ext cx="33845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12930" r="12569"/>
          <a:stretch>
            <a:fillRect/>
          </a:stretch>
        </p:blipFill>
        <p:spPr>
          <a:xfrm rot="-447856">
            <a:off x="1014413" y="2554288"/>
            <a:ext cx="2554287" cy="1928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图示 6"/>
          <p:cNvGraphicFramePr/>
          <p:nvPr/>
        </p:nvGraphicFramePr>
        <p:xfrm>
          <a:off x="-684584" y="432048"/>
          <a:ext cx="957706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1187624" y="1973064"/>
          <a:ext cx="568863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4820" name="TextBox 3"/>
          <p:cNvSpPr txBox="1"/>
          <p:nvPr/>
        </p:nvSpPr>
        <p:spPr>
          <a:xfrm>
            <a:off x="7815263" y="765175"/>
            <a:ext cx="860425" cy="42481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4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理解性课程建设</a:t>
            </a:r>
            <a:endParaRPr lang="zh-CN" altLang="en-US" sz="44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7170" name="Freeform 330"/>
          <p:cNvSpPr/>
          <p:nvPr/>
        </p:nvSpPr>
        <p:spPr>
          <a:xfrm>
            <a:off x="1974850" y="1012825"/>
            <a:ext cx="6126163" cy="4465638"/>
          </a:xfrm>
          <a:custGeom>
            <a:avLst/>
            <a:gdLst>
              <a:gd name="txL" fmla="*/ 0 w 4400"/>
              <a:gd name="txT" fmla="*/ 0 h 2903"/>
              <a:gd name="txR" fmla="*/ 4400 w 4400"/>
              <a:gd name="txB" fmla="*/ 2903 h 2903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400" h="2903">
                <a:moveTo>
                  <a:pt x="0" y="0"/>
                </a:moveTo>
                <a:lnTo>
                  <a:pt x="0" y="2903"/>
                </a:lnTo>
                <a:lnTo>
                  <a:pt x="4400" y="2903"/>
                </a:lnTo>
              </a:path>
            </a:pathLst>
          </a:custGeom>
          <a:noFill/>
          <a:ln w="38100" cap="flat" cmpd="sng">
            <a:solidFill>
              <a:srgbClr val="FFC0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171" name="Group 331"/>
          <p:cNvGrpSpPr/>
          <p:nvPr/>
        </p:nvGrpSpPr>
        <p:grpSpPr>
          <a:xfrm>
            <a:off x="5648325" y="5262563"/>
            <a:ext cx="433388" cy="433387"/>
            <a:chOff x="567" y="754"/>
            <a:chExt cx="499" cy="499"/>
          </a:xfrm>
        </p:grpSpPr>
        <p:sp>
          <p:nvSpPr>
            <p:cNvPr id="7239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7240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7241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2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7172" name="Group 336"/>
          <p:cNvGrpSpPr/>
          <p:nvPr/>
        </p:nvGrpSpPr>
        <p:grpSpPr>
          <a:xfrm>
            <a:off x="3055938" y="5262563"/>
            <a:ext cx="433387" cy="433387"/>
            <a:chOff x="567" y="754"/>
            <a:chExt cx="499" cy="499"/>
          </a:xfrm>
        </p:grpSpPr>
        <p:sp>
          <p:nvSpPr>
            <p:cNvPr id="7235" name="Oval 337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7236" name="Group 338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7237" name="AutoShape 339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8" name="AutoShape 340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7173" name="Group 341"/>
          <p:cNvGrpSpPr/>
          <p:nvPr/>
        </p:nvGrpSpPr>
        <p:grpSpPr>
          <a:xfrm>
            <a:off x="4352925" y="5262563"/>
            <a:ext cx="433388" cy="433387"/>
            <a:chOff x="567" y="754"/>
            <a:chExt cx="499" cy="499"/>
          </a:xfrm>
        </p:grpSpPr>
        <p:sp>
          <p:nvSpPr>
            <p:cNvPr id="7231" name="Oval 34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7232" name="Group 34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7233" name="AutoShape 34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4" name="AutoShape 34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7174" name="WordArt 346"/>
          <p:cNvSpPr>
            <a:spLocks noTextEdit="1"/>
          </p:cNvSpPr>
          <p:nvPr/>
        </p:nvSpPr>
        <p:spPr>
          <a:xfrm>
            <a:off x="3200400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75" name="WordArt 347"/>
          <p:cNvSpPr>
            <a:spLocks noTextEdit="1"/>
          </p:cNvSpPr>
          <p:nvPr/>
        </p:nvSpPr>
        <p:spPr>
          <a:xfrm>
            <a:off x="4497388" y="5407025"/>
            <a:ext cx="144462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76" name="WordArt 348"/>
          <p:cNvSpPr>
            <a:spLocks noTextEdit="1"/>
          </p:cNvSpPr>
          <p:nvPr/>
        </p:nvSpPr>
        <p:spPr>
          <a:xfrm>
            <a:off x="5794375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7177" name="Group 350"/>
          <p:cNvGrpSpPr/>
          <p:nvPr/>
        </p:nvGrpSpPr>
        <p:grpSpPr>
          <a:xfrm>
            <a:off x="1758950" y="1373188"/>
            <a:ext cx="433388" cy="433387"/>
            <a:chOff x="567" y="754"/>
            <a:chExt cx="499" cy="499"/>
          </a:xfrm>
        </p:grpSpPr>
        <p:sp>
          <p:nvSpPr>
            <p:cNvPr id="7227" name="Oval 35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7228" name="Group 35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7229" name="AutoShape 35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0" name="AutoShape 35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7178" name="Group 355"/>
          <p:cNvGrpSpPr/>
          <p:nvPr/>
        </p:nvGrpSpPr>
        <p:grpSpPr>
          <a:xfrm>
            <a:off x="1758950" y="3967163"/>
            <a:ext cx="433388" cy="433387"/>
            <a:chOff x="567" y="754"/>
            <a:chExt cx="499" cy="499"/>
          </a:xfrm>
        </p:grpSpPr>
        <p:sp>
          <p:nvSpPr>
            <p:cNvPr id="7223" name="Oval 356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7224" name="Group 357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7225" name="AutoShape 358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6" name="AutoShape 359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7179" name="Group 360"/>
          <p:cNvGrpSpPr/>
          <p:nvPr/>
        </p:nvGrpSpPr>
        <p:grpSpPr>
          <a:xfrm>
            <a:off x="1758950" y="2670175"/>
            <a:ext cx="433388" cy="430213"/>
            <a:chOff x="567" y="754"/>
            <a:chExt cx="499" cy="499"/>
          </a:xfrm>
        </p:grpSpPr>
        <p:sp>
          <p:nvSpPr>
            <p:cNvPr id="7219" name="Oval 36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7220" name="Group 36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7221" name="AutoShape 36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2" name="AutoShape 36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7180" name="WordArt 367"/>
          <p:cNvSpPr>
            <a:spLocks noTextEdit="1"/>
          </p:cNvSpPr>
          <p:nvPr/>
        </p:nvSpPr>
        <p:spPr>
          <a:xfrm>
            <a:off x="1901825" y="41100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81" name="WordArt 368"/>
          <p:cNvSpPr>
            <a:spLocks noTextEdit="1"/>
          </p:cNvSpPr>
          <p:nvPr/>
        </p:nvSpPr>
        <p:spPr>
          <a:xfrm>
            <a:off x="1901825" y="28146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82" name="WordArt 369"/>
          <p:cNvSpPr>
            <a:spLocks noTextEdit="1"/>
          </p:cNvSpPr>
          <p:nvPr/>
        </p:nvSpPr>
        <p:spPr>
          <a:xfrm>
            <a:off x="1901825" y="1517650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7183" name="Group 371"/>
          <p:cNvGrpSpPr/>
          <p:nvPr/>
        </p:nvGrpSpPr>
        <p:grpSpPr>
          <a:xfrm>
            <a:off x="1758950" y="5262563"/>
            <a:ext cx="433388" cy="433387"/>
            <a:chOff x="567" y="754"/>
            <a:chExt cx="499" cy="499"/>
          </a:xfrm>
        </p:grpSpPr>
        <p:sp>
          <p:nvSpPr>
            <p:cNvPr id="7215" name="Oval 37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7216" name="Group 37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7217" name="AutoShape 37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8" name="AutoShape 37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7184" name="WordArt 376"/>
          <p:cNvSpPr>
            <a:spLocks noTextEdit="1"/>
          </p:cNvSpPr>
          <p:nvPr/>
        </p:nvSpPr>
        <p:spPr>
          <a:xfrm>
            <a:off x="1182688" y="5407025"/>
            <a:ext cx="5048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TEXT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85" name="WordArt 377"/>
          <p:cNvSpPr>
            <a:spLocks noTextEdit="1"/>
          </p:cNvSpPr>
          <p:nvPr/>
        </p:nvSpPr>
        <p:spPr>
          <a:xfrm>
            <a:off x="1901825" y="5407025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7186" name="图片 1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38" y="1244600"/>
            <a:ext cx="3592512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1" name="Freeform 7"/>
          <p:cNvSpPr/>
          <p:nvPr/>
        </p:nvSpPr>
        <p:spPr>
          <a:xfrm>
            <a:off x="2957513" y="2676525"/>
            <a:ext cx="3690937" cy="2611438"/>
          </a:xfrm>
          <a:custGeom>
            <a:avLst/>
            <a:gdLst>
              <a:gd name="txL" fmla="*/ 0 w 2724"/>
              <a:gd name="txT" fmla="*/ 0 h 1731"/>
              <a:gd name="txR" fmla="*/ 2724 w 2724"/>
              <a:gd name="txB" fmla="*/ 1731 h 173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24" h="1731">
                <a:moveTo>
                  <a:pt x="2124" y="215"/>
                </a:moveTo>
                <a:lnTo>
                  <a:pt x="2124" y="215"/>
                </a:lnTo>
                <a:lnTo>
                  <a:pt x="2202" y="286"/>
                </a:lnTo>
                <a:lnTo>
                  <a:pt x="1709" y="658"/>
                </a:lnTo>
                <a:lnTo>
                  <a:pt x="1301" y="951"/>
                </a:lnTo>
                <a:lnTo>
                  <a:pt x="979" y="1195"/>
                </a:lnTo>
                <a:lnTo>
                  <a:pt x="829" y="994"/>
                </a:lnTo>
                <a:lnTo>
                  <a:pt x="500" y="1288"/>
                </a:lnTo>
                <a:lnTo>
                  <a:pt x="400" y="1381"/>
                </a:lnTo>
                <a:lnTo>
                  <a:pt x="386" y="1359"/>
                </a:lnTo>
                <a:lnTo>
                  <a:pt x="300" y="1209"/>
                </a:lnTo>
                <a:lnTo>
                  <a:pt x="250" y="1266"/>
                </a:lnTo>
                <a:lnTo>
                  <a:pt x="157" y="1359"/>
                </a:lnTo>
                <a:lnTo>
                  <a:pt x="0" y="1538"/>
                </a:lnTo>
                <a:lnTo>
                  <a:pt x="50" y="1731"/>
                </a:lnTo>
                <a:lnTo>
                  <a:pt x="221" y="1538"/>
                </a:lnTo>
                <a:lnTo>
                  <a:pt x="257" y="1495"/>
                </a:lnTo>
                <a:lnTo>
                  <a:pt x="278" y="1531"/>
                </a:lnTo>
                <a:lnTo>
                  <a:pt x="350" y="1674"/>
                </a:lnTo>
                <a:lnTo>
                  <a:pt x="429" y="1595"/>
                </a:lnTo>
                <a:lnTo>
                  <a:pt x="457" y="1574"/>
                </a:lnTo>
                <a:lnTo>
                  <a:pt x="572" y="1466"/>
                </a:lnTo>
                <a:lnTo>
                  <a:pt x="786" y="1259"/>
                </a:lnTo>
                <a:lnTo>
                  <a:pt x="808" y="1295"/>
                </a:lnTo>
                <a:lnTo>
                  <a:pt x="929" y="1452"/>
                </a:lnTo>
                <a:lnTo>
                  <a:pt x="1401" y="1102"/>
                </a:lnTo>
                <a:lnTo>
                  <a:pt x="1823" y="780"/>
                </a:lnTo>
                <a:lnTo>
                  <a:pt x="2338" y="386"/>
                </a:lnTo>
                <a:lnTo>
                  <a:pt x="2417" y="458"/>
                </a:lnTo>
                <a:lnTo>
                  <a:pt x="2724" y="0"/>
                </a:lnTo>
                <a:lnTo>
                  <a:pt x="2124" y="215"/>
                </a:lnTo>
                <a:close/>
              </a:path>
            </a:pathLst>
          </a:custGeom>
          <a:solidFill>
            <a:srgbClr val="B3B3B3">
              <a:alpha val="59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2" name="Freeform 8"/>
          <p:cNvSpPr/>
          <p:nvPr/>
        </p:nvSpPr>
        <p:spPr>
          <a:xfrm>
            <a:off x="2093913" y="1824038"/>
            <a:ext cx="4854575" cy="3441700"/>
          </a:xfrm>
          <a:custGeom>
            <a:avLst/>
            <a:gdLst>
              <a:gd name="txL" fmla="*/ 0 w 3583"/>
              <a:gd name="txT" fmla="*/ 0 h 2282"/>
              <a:gd name="txR" fmla="*/ 3583 w 3583"/>
              <a:gd name="txB" fmla="*/ 2282 h 22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83" h="2282">
                <a:moveTo>
                  <a:pt x="2796" y="286"/>
                </a:moveTo>
                <a:lnTo>
                  <a:pt x="2796" y="286"/>
                </a:lnTo>
                <a:lnTo>
                  <a:pt x="2896" y="379"/>
                </a:lnTo>
                <a:lnTo>
                  <a:pt x="2246" y="865"/>
                </a:lnTo>
                <a:lnTo>
                  <a:pt x="1709" y="1259"/>
                </a:lnTo>
                <a:lnTo>
                  <a:pt x="1287" y="1574"/>
                </a:lnTo>
                <a:lnTo>
                  <a:pt x="1087" y="1309"/>
                </a:lnTo>
                <a:lnTo>
                  <a:pt x="658" y="1695"/>
                </a:lnTo>
                <a:lnTo>
                  <a:pt x="529" y="1817"/>
                </a:lnTo>
                <a:lnTo>
                  <a:pt x="515" y="1788"/>
                </a:lnTo>
                <a:lnTo>
                  <a:pt x="393" y="1588"/>
                </a:lnTo>
                <a:lnTo>
                  <a:pt x="329" y="1659"/>
                </a:lnTo>
                <a:lnTo>
                  <a:pt x="207" y="1788"/>
                </a:lnTo>
                <a:lnTo>
                  <a:pt x="0" y="2024"/>
                </a:lnTo>
                <a:lnTo>
                  <a:pt x="64" y="2282"/>
                </a:lnTo>
                <a:lnTo>
                  <a:pt x="293" y="2024"/>
                </a:lnTo>
                <a:lnTo>
                  <a:pt x="343" y="1967"/>
                </a:lnTo>
                <a:lnTo>
                  <a:pt x="365" y="2017"/>
                </a:lnTo>
                <a:lnTo>
                  <a:pt x="465" y="2210"/>
                </a:lnTo>
                <a:lnTo>
                  <a:pt x="565" y="2103"/>
                </a:lnTo>
                <a:lnTo>
                  <a:pt x="601" y="2067"/>
                </a:lnTo>
                <a:lnTo>
                  <a:pt x="751" y="1924"/>
                </a:lnTo>
                <a:lnTo>
                  <a:pt x="1037" y="1652"/>
                </a:lnTo>
                <a:lnTo>
                  <a:pt x="1066" y="1702"/>
                </a:lnTo>
                <a:lnTo>
                  <a:pt x="1223" y="1910"/>
                </a:lnTo>
                <a:lnTo>
                  <a:pt x="1473" y="1724"/>
                </a:lnTo>
                <a:lnTo>
                  <a:pt x="1845" y="1452"/>
                </a:lnTo>
                <a:lnTo>
                  <a:pt x="2396" y="1023"/>
                </a:lnTo>
                <a:lnTo>
                  <a:pt x="3075" y="508"/>
                </a:lnTo>
                <a:lnTo>
                  <a:pt x="3175" y="601"/>
                </a:lnTo>
                <a:lnTo>
                  <a:pt x="3583" y="0"/>
                </a:lnTo>
                <a:lnTo>
                  <a:pt x="2796" y="28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3" name="Freeform 9"/>
          <p:cNvSpPr/>
          <p:nvPr/>
        </p:nvSpPr>
        <p:spPr>
          <a:xfrm>
            <a:off x="2195513" y="1985963"/>
            <a:ext cx="4556125" cy="3086100"/>
          </a:xfrm>
          <a:custGeom>
            <a:avLst/>
            <a:gdLst>
              <a:gd name="txL" fmla="*/ 0 w 3362"/>
              <a:gd name="txT" fmla="*/ 0 h 2046"/>
              <a:gd name="txR" fmla="*/ 3362 w 3362"/>
              <a:gd name="txB" fmla="*/ 2046 h 204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3362" h="2046">
                <a:moveTo>
                  <a:pt x="0" y="1925"/>
                </a:moveTo>
                <a:lnTo>
                  <a:pt x="308" y="1588"/>
                </a:lnTo>
                <a:lnTo>
                  <a:pt x="322" y="1574"/>
                </a:lnTo>
                <a:lnTo>
                  <a:pt x="379" y="1681"/>
                </a:lnTo>
                <a:lnTo>
                  <a:pt x="422" y="1739"/>
                </a:lnTo>
                <a:lnTo>
                  <a:pt x="444" y="1760"/>
                </a:lnTo>
                <a:lnTo>
                  <a:pt x="465" y="1760"/>
                </a:lnTo>
                <a:lnTo>
                  <a:pt x="501" y="1760"/>
                </a:lnTo>
                <a:lnTo>
                  <a:pt x="515" y="1739"/>
                </a:lnTo>
                <a:lnTo>
                  <a:pt x="630" y="1624"/>
                </a:lnTo>
                <a:lnTo>
                  <a:pt x="1016" y="1281"/>
                </a:lnTo>
                <a:lnTo>
                  <a:pt x="1173" y="1488"/>
                </a:lnTo>
                <a:lnTo>
                  <a:pt x="1209" y="1538"/>
                </a:lnTo>
                <a:lnTo>
                  <a:pt x="2925" y="272"/>
                </a:lnTo>
                <a:lnTo>
                  <a:pt x="2840" y="194"/>
                </a:lnTo>
                <a:lnTo>
                  <a:pt x="3362" y="0"/>
                </a:lnTo>
                <a:lnTo>
                  <a:pt x="3104" y="394"/>
                </a:lnTo>
                <a:lnTo>
                  <a:pt x="3011" y="315"/>
                </a:lnTo>
                <a:lnTo>
                  <a:pt x="1745" y="1288"/>
                </a:lnTo>
                <a:lnTo>
                  <a:pt x="1173" y="1710"/>
                </a:lnTo>
                <a:lnTo>
                  <a:pt x="1052" y="1553"/>
                </a:lnTo>
                <a:lnTo>
                  <a:pt x="980" y="1452"/>
                </a:lnTo>
                <a:lnTo>
                  <a:pt x="458" y="1946"/>
                </a:lnTo>
                <a:lnTo>
                  <a:pt x="415" y="1989"/>
                </a:lnTo>
                <a:lnTo>
                  <a:pt x="294" y="1746"/>
                </a:lnTo>
                <a:lnTo>
                  <a:pt x="29" y="2046"/>
                </a:lnTo>
                <a:lnTo>
                  <a:pt x="0" y="1925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7190" name="Group 331"/>
          <p:cNvGrpSpPr/>
          <p:nvPr/>
        </p:nvGrpSpPr>
        <p:grpSpPr>
          <a:xfrm>
            <a:off x="6992938" y="5272088"/>
            <a:ext cx="431800" cy="431800"/>
            <a:chOff x="567" y="754"/>
            <a:chExt cx="499" cy="499"/>
          </a:xfrm>
        </p:grpSpPr>
        <p:sp>
          <p:nvSpPr>
            <p:cNvPr id="7211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7212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7213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4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7191" name="WordArt 348"/>
          <p:cNvSpPr>
            <a:spLocks noTextEdit="1"/>
          </p:cNvSpPr>
          <p:nvPr/>
        </p:nvSpPr>
        <p:spPr>
          <a:xfrm>
            <a:off x="7138988" y="5414963"/>
            <a:ext cx="14287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4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096" name="TextBox 152"/>
          <p:cNvSpPr txBox="1"/>
          <p:nvPr/>
        </p:nvSpPr>
        <p:spPr>
          <a:xfrm>
            <a:off x="927100" y="5653088"/>
            <a:ext cx="9017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77875" y="3830638"/>
            <a:ext cx="954088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理解型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共同体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7875" y="2532063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理解型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课堂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77875" y="1235075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理解型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课程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847975" y="3967163"/>
            <a:ext cx="1203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主题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工作坊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173538" y="3505200"/>
            <a:ext cx="6953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团队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210175" y="2762250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微视频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工作坊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859588" y="1836738"/>
            <a:ext cx="6969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平台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辐射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Oval 356"/>
          <p:cNvSpPr/>
          <p:nvPr/>
        </p:nvSpPr>
        <p:spPr>
          <a:xfrm>
            <a:off x="1757363" y="3983038"/>
            <a:ext cx="433387" cy="431800"/>
          </a:xfrm>
          <a:prstGeom prst="ellipse">
            <a:avLst/>
          </a:prstGeom>
          <a:solidFill>
            <a:srgbClr val="FFFFFF">
              <a:alpha val="30196"/>
            </a:srgbClr>
          </a:soli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ko-KR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5" name="Oval 356"/>
          <p:cNvSpPr/>
          <p:nvPr/>
        </p:nvSpPr>
        <p:spPr>
          <a:xfrm>
            <a:off x="1762125" y="2676525"/>
            <a:ext cx="433388" cy="433388"/>
          </a:xfrm>
          <a:prstGeom prst="ellipse">
            <a:avLst/>
          </a:prstGeom>
          <a:solidFill>
            <a:srgbClr val="FFFFFF">
              <a:alpha val="30196"/>
            </a:srgbClr>
          </a:soli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ko-KR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6" name="Oval 356"/>
          <p:cNvSpPr/>
          <p:nvPr/>
        </p:nvSpPr>
        <p:spPr>
          <a:xfrm>
            <a:off x="1758950" y="1362075"/>
            <a:ext cx="433388" cy="433388"/>
          </a:xfrm>
          <a:prstGeom prst="ellipse">
            <a:avLst/>
          </a:prstGeom>
          <a:solidFill>
            <a:srgbClr val="FFFFFF">
              <a:alpha val="30196"/>
            </a:srgbClr>
          </a:soli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ko-KR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87663" y="3967163"/>
            <a:ext cx="1203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试点研修学科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71950" y="3508375"/>
            <a:ext cx="6969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归纳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元素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43525" y="2746375"/>
            <a:ext cx="6985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翻转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课堂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05600" y="1836738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云课堂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65438" y="3967163"/>
            <a:ext cx="1203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德育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为先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19538" y="3500438"/>
            <a:ext cx="1203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两读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三题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86338" y="2746375"/>
            <a:ext cx="1203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手册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81775" y="1824038"/>
            <a:ext cx="1203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云平台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154" grpId="0"/>
      <p:bldP spid="155" grpId="0"/>
      <p:bldP spid="156" grpId="0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64" grpId="0" animBg="1"/>
      <p:bldP spid="64" grpId="1" animBg="1"/>
      <p:bldP spid="65" grpId="0" animBg="1"/>
      <p:bldP spid="65" grpId="1" animBg="1"/>
      <p:bldP spid="66" grpId="0" animBg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2" grpId="0"/>
      <p:bldP spid="73" grpId="0"/>
      <p:bldP spid="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196975"/>
            <a:ext cx="8640763" cy="4319588"/>
          </a:xfrm>
          <a:prstGeom prst="rect">
            <a:avLst/>
          </a:prstGeom>
        </p:spPr>
        <p:txBody>
          <a:bodyPr/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根据课程标准与学科自身的逻辑构建知识图谱</a:t>
            </a:r>
            <a:endParaRPr kumimoji="0" lang="en-US" altLang="zh-CN" sz="2800" kern="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en-US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（理清知识及相互关系）；</a:t>
            </a:r>
            <a:endParaRPr kumimoji="0" lang="en-US" altLang="zh-CN" sz="2800" kern="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根据目标与相关内容优化表现方式；</a:t>
            </a:r>
            <a:endParaRPr kumimoji="0" lang="en-US" altLang="zh-CN" sz="2800" kern="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</a:t>
            </a:r>
            <a:r>
              <a:rPr kumimoji="0" lang="zh-CN" altLang="en-US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根据教学目标设计进行进阶作业与单元测试；</a:t>
            </a:r>
            <a:endParaRPr kumimoji="0" lang="en-US" altLang="zh-CN" sz="2800" kern="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 </a:t>
            </a:r>
            <a:r>
              <a:rPr kumimoji="0" lang="zh-CN" altLang="en-US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设计在线师生与生生互动的途径与方式。</a:t>
            </a:r>
            <a:endParaRPr kumimoji="0" lang="en-US" altLang="zh-CN" sz="2800" kern="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altLang="zh-CN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en-US" altLang="zh-CN" sz="2800" kern="0" cap="none" spc="0" normalizeH="0" baseline="0" noProof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800" kern="0" cap="none" spc="0" normalizeH="0" baseline="0" noProof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华东师大国际慕课研究中心主任陈玉琨教授</a:t>
            </a:r>
            <a:endParaRPr kumimoji="0" lang="zh-CN" altLang="en-US" sz="2800" kern="0" cap="none" spc="0" normalizeH="0" baseline="0" noProof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Freeform 330"/>
          <p:cNvSpPr/>
          <p:nvPr/>
        </p:nvSpPr>
        <p:spPr>
          <a:xfrm>
            <a:off x="1974850" y="1012825"/>
            <a:ext cx="6126163" cy="4465638"/>
          </a:xfrm>
          <a:custGeom>
            <a:avLst/>
            <a:gdLst>
              <a:gd name="txL" fmla="*/ 0 w 4400"/>
              <a:gd name="txT" fmla="*/ 0 h 2903"/>
              <a:gd name="txR" fmla="*/ 4400 w 4400"/>
              <a:gd name="txB" fmla="*/ 2903 h 2903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400" h="2903">
                <a:moveTo>
                  <a:pt x="0" y="0"/>
                </a:moveTo>
                <a:lnTo>
                  <a:pt x="0" y="2903"/>
                </a:lnTo>
                <a:lnTo>
                  <a:pt x="4400" y="2903"/>
                </a:lnTo>
              </a:path>
            </a:pathLst>
          </a:custGeom>
          <a:noFill/>
          <a:ln w="38100" cap="flat" cmpd="sng">
            <a:solidFill>
              <a:srgbClr val="FFC0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6867" name="Group 331"/>
          <p:cNvGrpSpPr/>
          <p:nvPr/>
        </p:nvGrpSpPr>
        <p:grpSpPr>
          <a:xfrm>
            <a:off x="5648325" y="5262563"/>
            <a:ext cx="433388" cy="433387"/>
            <a:chOff x="567" y="754"/>
            <a:chExt cx="499" cy="499"/>
          </a:xfrm>
        </p:grpSpPr>
        <p:sp>
          <p:nvSpPr>
            <p:cNvPr id="36924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6925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36926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27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36868" name="Group 336"/>
          <p:cNvGrpSpPr/>
          <p:nvPr/>
        </p:nvGrpSpPr>
        <p:grpSpPr>
          <a:xfrm>
            <a:off x="3055938" y="5262563"/>
            <a:ext cx="433387" cy="433387"/>
            <a:chOff x="567" y="754"/>
            <a:chExt cx="499" cy="499"/>
          </a:xfrm>
        </p:grpSpPr>
        <p:sp>
          <p:nvSpPr>
            <p:cNvPr id="36920" name="Oval 337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6921" name="Group 338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36922" name="AutoShape 339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23" name="AutoShape 340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36869" name="Group 341"/>
          <p:cNvGrpSpPr/>
          <p:nvPr/>
        </p:nvGrpSpPr>
        <p:grpSpPr>
          <a:xfrm>
            <a:off x="4352925" y="5262563"/>
            <a:ext cx="433388" cy="433387"/>
            <a:chOff x="567" y="754"/>
            <a:chExt cx="499" cy="499"/>
          </a:xfrm>
        </p:grpSpPr>
        <p:sp>
          <p:nvSpPr>
            <p:cNvPr id="36916" name="Oval 34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6917" name="Group 34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36918" name="AutoShape 34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19" name="AutoShape 34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6870" name="WordArt 346"/>
          <p:cNvSpPr>
            <a:spLocks noTextEdit="1"/>
          </p:cNvSpPr>
          <p:nvPr/>
        </p:nvSpPr>
        <p:spPr>
          <a:xfrm>
            <a:off x="3200400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6871" name="WordArt 347"/>
          <p:cNvSpPr>
            <a:spLocks noTextEdit="1"/>
          </p:cNvSpPr>
          <p:nvPr/>
        </p:nvSpPr>
        <p:spPr>
          <a:xfrm>
            <a:off x="4497388" y="5407025"/>
            <a:ext cx="144462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6872" name="WordArt 348"/>
          <p:cNvSpPr>
            <a:spLocks noTextEdit="1"/>
          </p:cNvSpPr>
          <p:nvPr/>
        </p:nvSpPr>
        <p:spPr>
          <a:xfrm>
            <a:off x="5794375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36873" name="Group 350"/>
          <p:cNvGrpSpPr/>
          <p:nvPr/>
        </p:nvGrpSpPr>
        <p:grpSpPr>
          <a:xfrm>
            <a:off x="1758950" y="1373188"/>
            <a:ext cx="433388" cy="433387"/>
            <a:chOff x="567" y="754"/>
            <a:chExt cx="499" cy="499"/>
          </a:xfrm>
        </p:grpSpPr>
        <p:sp>
          <p:nvSpPr>
            <p:cNvPr id="36912" name="Oval 35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6913" name="Group 35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36914" name="AutoShape 35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15" name="AutoShape 35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36874" name="Group 355"/>
          <p:cNvGrpSpPr/>
          <p:nvPr/>
        </p:nvGrpSpPr>
        <p:grpSpPr>
          <a:xfrm>
            <a:off x="1758950" y="3967163"/>
            <a:ext cx="433388" cy="433387"/>
            <a:chOff x="567" y="754"/>
            <a:chExt cx="499" cy="499"/>
          </a:xfrm>
        </p:grpSpPr>
        <p:sp>
          <p:nvSpPr>
            <p:cNvPr id="36908" name="Oval 356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6909" name="Group 357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36910" name="AutoShape 358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11" name="AutoShape 359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36875" name="Group 360"/>
          <p:cNvGrpSpPr/>
          <p:nvPr/>
        </p:nvGrpSpPr>
        <p:grpSpPr>
          <a:xfrm>
            <a:off x="1758950" y="2670175"/>
            <a:ext cx="433388" cy="430213"/>
            <a:chOff x="567" y="754"/>
            <a:chExt cx="499" cy="499"/>
          </a:xfrm>
        </p:grpSpPr>
        <p:sp>
          <p:nvSpPr>
            <p:cNvPr id="36904" name="Oval 36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6905" name="Group 36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36906" name="AutoShape 36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07" name="AutoShape 36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6876" name="WordArt 367"/>
          <p:cNvSpPr>
            <a:spLocks noTextEdit="1"/>
          </p:cNvSpPr>
          <p:nvPr/>
        </p:nvSpPr>
        <p:spPr>
          <a:xfrm>
            <a:off x="1901825" y="41100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6877" name="WordArt 368"/>
          <p:cNvSpPr>
            <a:spLocks noTextEdit="1"/>
          </p:cNvSpPr>
          <p:nvPr/>
        </p:nvSpPr>
        <p:spPr>
          <a:xfrm>
            <a:off x="1901825" y="28146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6878" name="WordArt 369"/>
          <p:cNvSpPr>
            <a:spLocks noTextEdit="1"/>
          </p:cNvSpPr>
          <p:nvPr/>
        </p:nvSpPr>
        <p:spPr>
          <a:xfrm>
            <a:off x="1901825" y="1517650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36879" name="Group 371"/>
          <p:cNvGrpSpPr/>
          <p:nvPr/>
        </p:nvGrpSpPr>
        <p:grpSpPr>
          <a:xfrm>
            <a:off x="1758950" y="5262563"/>
            <a:ext cx="433388" cy="433387"/>
            <a:chOff x="567" y="754"/>
            <a:chExt cx="499" cy="499"/>
          </a:xfrm>
        </p:grpSpPr>
        <p:sp>
          <p:nvSpPr>
            <p:cNvPr id="36900" name="Oval 37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6901" name="Group 37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36902" name="AutoShape 37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03" name="AutoShape 37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6880" name="WordArt 376"/>
          <p:cNvSpPr>
            <a:spLocks noTextEdit="1"/>
          </p:cNvSpPr>
          <p:nvPr/>
        </p:nvSpPr>
        <p:spPr>
          <a:xfrm>
            <a:off x="1182688" y="5407025"/>
            <a:ext cx="5048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TEXT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6881" name="WordArt 377"/>
          <p:cNvSpPr>
            <a:spLocks noTextEdit="1"/>
          </p:cNvSpPr>
          <p:nvPr/>
        </p:nvSpPr>
        <p:spPr>
          <a:xfrm>
            <a:off x="1901825" y="5407025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36882" name="图片 1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38" y="1244600"/>
            <a:ext cx="3592512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1" name="Freeform 7"/>
          <p:cNvSpPr/>
          <p:nvPr/>
        </p:nvSpPr>
        <p:spPr>
          <a:xfrm>
            <a:off x="2957513" y="2676525"/>
            <a:ext cx="3690937" cy="2611438"/>
          </a:xfrm>
          <a:custGeom>
            <a:avLst/>
            <a:gdLst>
              <a:gd name="txL" fmla="*/ 0 w 2724"/>
              <a:gd name="txT" fmla="*/ 0 h 1731"/>
              <a:gd name="txR" fmla="*/ 2724 w 2724"/>
              <a:gd name="txB" fmla="*/ 1731 h 173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24" h="1731">
                <a:moveTo>
                  <a:pt x="2124" y="215"/>
                </a:moveTo>
                <a:lnTo>
                  <a:pt x="2124" y="215"/>
                </a:lnTo>
                <a:lnTo>
                  <a:pt x="2202" y="286"/>
                </a:lnTo>
                <a:lnTo>
                  <a:pt x="1709" y="658"/>
                </a:lnTo>
                <a:lnTo>
                  <a:pt x="1301" y="951"/>
                </a:lnTo>
                <a:lnTo>
                  <a:pt x="979" y="1195"/>
                </a:lnTo>
                <a:lnTo>
                  <a:pt x="829" y="994"/>
                </a:lnTo>
                <a:lnTo>
                  <a:pt x="500" y="1288"/>
                </a:lnTo>
                <a:lnTo>
                  <a:pt x="400" y="1381"/>
                </a:lnTo>
                <a:lnTo>
                  <a:pt x="386" y="1359"/>
                </a:lnTo>
                <a:lnTo>
                  <a:pt x="300" y="1209"/>
                </a:lnTo>
                <a:lnTo>
                  <a:pt x="250" y="1266"/>
                </a:lnTo>
                <a:lnTo>
                  <a:pt x="157" y="1359"/>
                </a:lnTo>
                <a:lnTo>
                  <a:pt x="0" y="1538"/>
                </a:lnTo>
                <a:lnTo>
                  <a:pt x="50" y="1731"/>
                </a:lnTo>
                <a:lnTo>
                  <a:pt x="221" y="1538"/>
                </a:lnTo>
                <a:lnTo>
                  <a:pt x="257" y="1495"/>
                </a:lnTo>
                <a:lnTo>
                  <a:pt x="278" y="1531"/>
                </a:lnTo>
                <a:lnTo>
                  <a:pt x="350" y="1674"/>
                </a:lnTo>
                <a:lnTo>
                  <a:pt x="429" y="1595"/>
                </a:lnTo>
                <a:lnTo>
                  <a:pt x="457" y="1574"/>
                </a:lnTo>
                <a:lnTo>
                  <a:pt x="572" y="1466"/>
                </a:lnTo>
                <a:lnTo>
                  <a:pt x="786" y="1259"/>
                </a:lnTo>
                <a:lnTo>
                  <a:pt x="808" y="1295"/>
                </a:lnTo>
                <a:lnTo>
                  <a:pt x="929" y="1452"/>
                </a:lnTo>
                <a:lnTo>
                  <a:pt x="1401" y="1102"/>
                </a:lnTo>
                <a:lnTo>
                  <a:pt x="1823" y="780"/>
                </a:lnTo>
                <a:lnTo>
                  <a:pt x="2338" y="386"/>
                </a:lnTo>
                <a:lnTo>
                  <a:pt x="2417" y="458"/>
                </a:lnTo>
                <a:lnTo>
                  <a:pt x="2724" y="0"/>
                </a:lnTo>
                <a:lnTo>
                  <a:pt x="2124" y="215"/>
                </a:lnTo>
                <a:close/>
              </a:path>
            </a:pathLst>
          </a:custGeom>
          <a:solidFill>
            <a:srgbClr val="B3B3B3">
              <a:alpha val="59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884" name="Freeform 8"/>
          <p:cNvSpPr/>
          <p:nvPr/>
        </p:nvSpPr>
        <p:spPr>
          <a:xfrm>
            <a:off x="2093913" y="1824038"/>
            <a:ext cx="4854575" cy="3441700"/>
          </a:xfrm>
          <a:custGeom>
            <a:avLst/>
            <a:gdLst>
              <a:gd name="txL" fmla="*/ 0 w 3583"/>
              <a:gd name="txT" fmla="*/ 0 h 2282"/>
              <a:gd name="txR" fmla="*/ 3583 w 3583"/>
              <a:gd name="txB" fmla="*/ 2282 h 22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83" h="2282">
                <a:moveTo>
                  <a:pt x="2796" y="286"/>
                </a:moveTo>
                <a:lnTo>
                  <a:pt x="2796" y="286"/>
                </a:lnTo>
                <a:lnTo>
                  <a:pt x="2896" y="379"/>
                </a:lnTo>
                <a:lnTo>
                  <a:pt x="2246" y="865"/>
                </a:lnTo>
                <a:lnTo>
                  <a:pt x="1709" y="1259"/>
                </a:lnTo>
                <a:lnTo>
                  <a:pt x="1287" y="1574"/>
                </a:lnTo>
                <a:lnTo>
                  <a:pt x="1087" y="1309"/>
                </a:lnTo>
                <a:lnTo>
                  <a:pt x="658" y="1695"/>
                </a:lnTo>
                <a:lnTo>
                  <a:pt x="529" y="1817"/>
                </a:lnTo>
                <a:lnTo>
                  <a:pt x="515" y="1788"/>
                </a:lnTo>
                <a:lnTo>
                  <a:pt x="393" y="1588"/>
                </a:lnTo>
                <a:lnTo>
                  <a:pt x="329" y="1659"/>
                </a:lnTo>
                <a:lnTo>
                  <a:pt x="207" y="1788"/>
                </a:lnTo>
                <a:lnTo>
                  <a:pt x="0" y="2024"/>
                </a:lnTo>
                <a:lnTo>
                  <a:pt x="64" y="2282"/>
                </a:lnTo>
                <a:lnTo>
                  <a:pt x="293" y="2024"/>
                </a:lnTo>
                <a:lnTo>
                  <a:pt x="343" y="1967"/>
                </a:lnTo>
                <a:lnTo>
                  <a:pt x="365" y="2017"/>
                </a:lnTo>
                <a:lnTo>
                  <a:pt x="465" y="2210"/>
                </a:lnTo>
                <a:lnTo>
                  <a:pt x="565" y="2103"/>
                </a:lnTo>
                <a:lnTo>
                  <a:pt x="601" y="2067"/>
                </a:lnTo>
                <a:lnTo>
                  <a:pt x="751" y="1924"/>
                </a:lnTo>
                <a:lnTo>
                  <a:pt x="1037" y="1652"/>
                </a:lnTo>
                <a:lnTo>
                  <a:pt x="1066" y="1702"/>
                </a:lnTo>
                <a:lnTo>
                  <a:pt x="1223" y="1910"/>
                </a:lnTo>
                <a:lnTo>
                  <a:pt x="1473" y="1724"/>
                </a:lnTo>
                <a:lnTo>
                  <a:pt x="1845" y="1452"/>
                </a:lnTo>
                <a:lnTo>
                  <a:pt x="2396" y="1023"/>
                </a:lnTo>
                <a:lnTo>
                  <a:pt x="3075" y="508"/>
                </a:lnTo>
                <a:lnTo>
                  <a:pt x="3175" y="601"/>
                </a:lnTo>
                <a:lnTo>
                  <a:pt x="3583" y="0"/>
                </a:lnTo>
                <a:lnTo>
                  <a:pt x="2796" y="28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3" name="Freeform 9"/>
          <p:cNvSpPr/>
          <p:nvPr/>
        </p:nvSpPr>
        <p:spPr>
          <a:xfrm>
            <a:off x="2195513" y="1985963"/>
            <a:ext cx="4556125" cy="3086100"/>
          </a:xfrm>
          <a:custGeom>
            <a:avLst/>
            <a:gdLst>
              <a:gd name="txL" fmla="*/ 0 w 3362"/>
              <a:gd name="txT" fmla="*/ 0 h 2046"/>
              <a:gd name="txR" fmla="*/ 3362 w 3362"/>
              <a:gd name="txB" fmla="*/ 2046 h 204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3362" h="2046">
                <a:moveTo>
                  <a:pt x="0" y="1925"/>
                </a:moveTo>
                <a:lnTo>
                  <a:pt x="308" y="1588"/>
                </a:lnTo>
                <a:lnTo>
                  <a:pt x="322" y="1574"/>
                </a:lnTo>
                <a:lnTo>
                  <a:pt x="379" y="1681"/>
                </a:lnTo>
                <a:lnTo>
                  <a:pt x="422" y="1739"/>
                </a:lnTo>
                <a:lnTo>
                  <a:pt x="444" y="1760"/>
                </a:lnTo>
                <a:lnTo>
                  <a:pt x="465" y="1760"/>
                </a:lnTo>
                <a:lnTo>
                  <a:pt x="501" y="1760"/>
                </a:lnTo>
                <a:lnTo>
                  <a:pt x="515" y="1739"/>
                </a:lnTo>
                <a:lnTo>
                  <a:pt x="630" y="1624"/>
                </a:lnTo>
                <a:lnTo>
                  <a:pt x="1016" y="1281"/>
                </a:lnTo>
                <a:lnTo>
                  <a:pt x="1173" y="1488"/>
                </a:lnTo>
                <a:lnTo>
                  <a:pt x="1209" y="1538"/>
                </a:lnTo>
                <a:lnTo>
                  <a:pt x="2925" y="272"/>
                </a:lnTo>
                <a:lnTo>
                  <a:pt x="2840" y="194"/>
                </a:lnTo>
                <a:lnTo>
                  <a:pt x="3362" y="0"/>
                </a:lnTo>
                <a:lnTo>
                  <a:pt x="3104" y="394"/>
                </a:lnTo>
                <a:lnTo>
                  <a:pt x="3011" y="315"/>
                </a:lnTo>
                <a:lnTo>
                  <a:pt x="1745" y="1288"/>
                </a:lnTo>
                <a:lnTo>
                  <a:pt x="1173" y="1710"/>
                </a:lnTo>
                <a:lnTo>
                  <a:pt x="1052" y="1553"/>
                </a:lnTo>
                <a:lnTo>
                  <a:pt x="980" y="1452"/>
                </a:lnTo>
                <a:lnTo>
                  <a:pt x="458" y="1946"/>
                </a:lnTo>
                <a:lnTo>
                  <a:pt x="415" y="1989"/>
                </a:lnTo>
                <a:lnTo>
                  <a:pt x="294" y="1746"/>
                </a:lnTo>
                <a:lnTo>
                  <a:pt x="29" y="2046"/>
                </a:lnTo>
                <a:lnTo>
                  <a:pt x="0" y="1925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6886" name="Group 331"/>
          <p:cNvGrpSpPr/>
          <p:nvPr/>
        </p:nvGrpSpPr>
        <p:grpSpPr>
          <a:xfrm>
            <a:off x="6992938" y="5272088"/>
            <a:ext cx="431800" cy="431800"/>
            <a:chOff x="567" y="754"/>
            <a:chExt cx="499" cy="499"/>
          </a:xfrm>
        </p:grpSpPr>
        <p:sp>
          <p:nvSpPr>
            <p:cNvPr id="36896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6897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36898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99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6887" name="WordArt 348"/>
          <p:cNvSpPr>
            <a:spLocks noTextEdit="1"/>
          </p:cNvSpPr>
          <p:nvPr/>
        </p:nvSpPr>
        <p:spPr>
          <a:xfrm>
            <a:off x="7138988" y="5414963"/>
            <a:ext cx="14287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4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096" name="TextBox 152"/>
          <p:cNvSpPr txBox="1"/>
          <p:nvPr/>
        </p:nvSpPr>
        <p:spPr>
          <a:xfrm>
            <a:off x="827088" y="5300663"/>
            <a:ext cx="9032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77875" y="3830638"/>
            <a:ext cx="954088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共同体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7875" y="2532063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课堂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91" name="TextBox 155"/>
          <p:cNvSpPr txBox="1"/>
          <p:nvPr/>
        </p:nvSpPr>
        <p:spPr>
          <a:xfrm>
            <a:off x="777875" y="1235075"/>
            <a:ext cx="9540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理解性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2" name="Oval 356"/>
          <p:cNvSpPr/>
          <p:nvPr/>
        </p:nvSpPr>
        <p:spPr>
          <a:xfrm>
            <a:off x="1758950" y="1362075"/>
            <a:ext cx="433388" cy="433388"/>
          </a:xfrm>
          <a:prstGeom prst="ellipse">
            <a:avLst/>
          </a:prstGeom>
          <a:solidFill>
            <a:srgbClr val="FFFF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ko-KR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4" name="TextBox 73">
            <a:hlinkClick r:id="rId2" action="ppaction://hlinksldjump"/>
          </p:cNvPr>
          <p:cNvSpPr txBox="1"/>
          <p:nvPr/>
        </p:nvSpPr>
        <p:spPr>
          <a:xfrm>
            <a:off x="6264275" y="1425575"/>
            <a:ext cx="25558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理解为本，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创生发展！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95513" y="981075"/>
            <a:ext cx="16986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和谐共同体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幸福北郊人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132138" y="5630863"/>
            <a:ext cx="4054475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基于理解的云教育校本实践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74" grpId="0"/>
      <p:bldP spid="74" grpId="1"/>
      <p:bldP spid="7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Freeform 330"/>
          <p:cNvSpPr/>
          <p:nvPr/>
        </p:nvSpPr>
        <p:spPr>
          <a:xfrm>
            <a:off x="1974850" y="1012825"/>
            <a:ext cx="6126163" cy="4465638"/>
          </a:xfrm>
          <a:custGeom>
            <a:avLst/>
            <a:gdLst>
              <a:gd name="txL" fmla="*/ 0 w 4400"/>
              <a:gd name="txT" fmla="*/ 0 h 2903"/>
              <a:gd name="txR" fmla="*/ 4400 w 4400"/>
              <a:gd name="txB" fmla="*/ 2903 h 2903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400" h="2903">
                <a:moveTo>
                  <a:pt x="0" y="0"/>
                </a:moveTo>
                <a:lnTo>
                  <a:pt x="0" y="2903"/>
                </a:lnTo>
                <a:lnTo>
                  <a:pt x="4400" y="2903"/>
                </a:lnTo>
              </a:path>
            </a:pathLst>
          </a:custGeom>
          <a:noFill/>
          <a:ln w="38100" cap="flat" cmpd="sng">
            <a:solidFill>
              <a:srgbClr val="FFC0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8195" name="Group 331"/>
          <p:cNvGrpSpPr/>
          <p:nvPr/>
        </p:nvGrpSpPr>
        <p:grpSpPr>
          <a:xfrm>
            <a:off x="5648325" y="5262563"/>
            <a:ext cx="433388" cy="433387"/>
            <a:chOff x="567" y="754"/>
            <a:chExt cx="499" cy="499"/>
          </a:xfrm>
        </p:grpSpPr>
        <p:sp>
          <p:nvSpPr>
            <p:cNvPr id="8254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8255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8256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57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8196" name="Group 336"/>
          <p:cNvGrpSpPr/>
          <p:nvPr/>
        </p:nvGrpSpPr>
        <p:grpSpPr>
          <a:xfrm>
            <a:off x="3055938" y="5262563"/>
            <a:ext cx="433387" cy="433387"/>
            <a:chOff x="567" y="754"/>
            <a:chExt cx="499" cy="499"/>
          </a:xfrm>
        </p:grpSpPr>
        <p:sp>
          <p:nvSpPr>
            <p:cNvPr id="8250" name="Oval 337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8251" name="Group 338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8252" name="AutoShape 339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53" name="AutoShape 340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8197" name="Group 341"/>
          <p:cNvGrpSpPr/>
          <p:nvPr/>
        </p:nvGrpSpPr>
        <p:grpSpPr>
          <a:xfrm>
            <a:off x="4352925" y="5262563"/>
            <a:ext cx="433388" cy="433387"/>
            <a:chOff x="567" y="754"/>
            <a:chExt cx="499" cy="499"/>
          </a:xfrm>
        </p:grpSpPr>
        <p:sp>
          <p:nvSpPr>
            <p:cNvPr id="8246" name="Oval 34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8247" name="Group 34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8248" name="AutoShape 34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49" name="AutoShape 34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8198" name="WordArt 346"/>
          <p:cNvSpPr>
            <a:spLocks noTextEdit="1"/>
          </p:cNvSpPr>
          <p:nvPr/>
        </p:nvSpPr>
        <p:spPr>
          <a:xfrm>
            <a:off x="3200400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199" name="WordArt 347"/>
          <p:cNvSpPr>
            <a:spLocks noTextEdit="1"/>
          </p:cNvSpPr>
          <p:nvPr/>
        </p:nvSpPr>
        <p:spPr>
          <a:xfrm>
            <a:off x="4497388" y="5407025"/>
            <a:ext cx="144462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0" name="WordArt 348"/>
          <p:cNvSpPr>
            <a:spLocks noTextEdit="1"/>
          </p:cNvSpPr>
          <p:nvPr/>
        </p:nvSpPr>
        <p:spPr>
          <a:xfrm>
            <a:off x="5794375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8201" name="Group 350"/>
          <p:cNvGrpSpPr/>
          <p:nvPr/>
        </p:nvGrpSpPr>
        <p:grpSpPr>
          <a:xfrm>
            <a:off x="1758950" y="1373188"/>
            <a:ext cx="433388" cy="433387"/>
            <a:chOff x="567" y="754"/>
            <a:chExt cx="499" cy="499"/>
          </a:xfrm>
        </p:grpSpPr>
        <p:sp>
          <p:nvSpPr>
            <p:cNvPr id="8242" name="Oval 35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8243" name="Group 35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8244" name="AutoShape 35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45" name="AutoShape 35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8202" name="Group 355"/>
          <p:cNvGrpSpPr/>
          <p:nvPr/>
        </p:nvGrpSpPr>
        <p:grpSpPr>
          <a:xfrm>
            <a:off x="1758950" y="3967163"/>
            <a:ext cx="433388" cy="433387"/>
            <a:chOff x="567" y="754"/>
            <a:chExt cx="499" cy="499"/>
          </a:xfrm>
        </p:grpSpPr>
        <p:sp>
          <p:nvSpPr>
            <p:cNvPr id="8238" name="Oval 356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8239" name="Group 357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8240" name="AutoShape 358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41" name="AutoShape 359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8203" name="Group 360"/>
          <p:cNvGrpSpPr/>
          <p:nvPr/>
        </p:nvGrpSpPr>
        <p:grpSpPr>
          <a:xfrm>
            <a:off x="1758950" y="2670175"/>
            <a:ext cx="433388" cy="430213"/>
            <a:chOff x="567" y="754"/>
            <a:chExt cx="499" cy="499"/>
          </a:xfrm>
        </p:grpSpPr>
        <p:sp>
          <p:nvSpPr>
            <p:cNvPr id="8234" name="Oval 36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8235" name="Group 36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8236" name="AutoShape 36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37" name="AutoShape 36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8204" name="WordArt 367"/>
          <p:cNvSpPr>
            <a:spLocks noTextEdit="1"/>
          </p:cNvSpPr>
          <p:nvPr/>
        </p:nvSpPr>
        <p:spPr>
          <a:xfrm>
            <a:off x="1901825" y="41100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5" name="WordArt 368"/>
          <p:cNvSpPr>
            <a:spLocks noTextEdit="1"/>
          </p:cNvSpPr>
          <p:nvPr/>
        </p:nvSpPr>
        <p:spPr>
          <a:xfrm>
            <a:off x="1901825" y="28146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6" name="WordArt 369"/>
          <p:cNvSpPr>
            <a:spLocks noTextEdit="1"/>
          </p:cNvSpPr>
          <p:nvPr/>
        </p:nvSpPr>
        <p:spPr>
          <a:xfrm>
            <a:off x="1901825" y="1517650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8207" name="Group 371"/>
          <p:cNvGrpSpPr/>
          <p:nvPr/>
        </p:nvGrpSpPr>
        <p:grpSpPr>
          <a:xfrm>
            <a:off x="1758950" y="5262563"/>
            <a:ext cx="433388" cy="433387"/>
            <a:chOff x="567" y="754"/>
            <a:chExt cx="499" cy="499"/>
          </a:xfrm>
        </p:grpSpPr>
        <p:sp>
          <p:nvSpPr>
            <p:cNvPr id="8230" name="Oval 37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8231" name="Group 37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8232" name="AutoShape 37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33" name="AutoShape 37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8208" name="WordArt 376"/>
          <p:cNvSpPr>
            <a:spLocks noTextEdit="1"/>
          </p:cNvSpPr>
          <p:nvPr/>
        </p:nvSpPr>
        <p:spPr>
          <a:xfrm>
            <a:off x="1182688" y="5407025"/>
            <a:ext cx="5048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TEXT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9" name="WordArt 377"/>
          <p:cNvSpPr>
            <a:spLocks noTextEdit="1"/>
          </p:cNvSpPr>
          <p:nvPr/>
        </p:nvSpPr>
        <p:spPr>
          <a:xfrm>
            <a:off x="1901825" y="5407025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8210" name="图片 1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38" y="1244600"/>
            <a:ext cx="3592512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1" name="Freeform 7"/>
          <p:cNvSpPr/>
          <p:nvPr/>
        </p:nvSpPr>
        <p:spPr>
          <a:xfrm>
            <a:off x="2957513" y="2676525"/>
            <a:ext cx="3690937" cy="2611438"/>
          </a:xfrm>
          <a:custGeom>
            <a:avLst/>
            <a:gdLst>
              <a:gd name="txL" fmla="*/ 0 w 2724"/>
              <a:gd name="txT" fmla="*/ 0 h 1731"/>
              <a:gd name="txR" fmla="*/ 2724 w 2724"/>
              <a:gd name="txB" fmla="*/ 1731 h 173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24" h="1731">
                <a:moveTo>
                  <a:pt x="2124" y="215"/>
                </a:moveTo>
                <a:lnTo>
                  <a:pt x="2124" y="215"/>
                </a:lnTo>
                <a:lnTo>
                  <a:pt x="2202" y="286"/>
                </a:lnTo>
                <a:lnTo>
                  <a:pt x="1709" y="658"/>
                </a:lnTo>
                <a:lnTo>
                  <a:pt x="1301" y="951"/>
                </a:lnTo>
                <a:lnTo>
                  <a:pt x="979" y="1195"/>
                </a:lnTo>
                <a:lnTo>
                  <a:pt x="829" y="994"/>
                </a:lnTo>
                <a:lnTo>
                  <a:pt x="500" y="1288"/>
                </a:lnTo>
                <a:lnTo>
                  <a:pt x="400" y="1381"/>
                </a:lnTo>
                <a:lnTo>
                  <a:pt x="386" y="1359"/>
                </a:lnTo>
                <a:lnTo>
                  <a:pt x="300" y="1209"/>
                </a:lnTo>
                <a:lnTo>
                  <a:pt x="250" y="1266"/>
                </a:lnTo>
                <a:lnTo>
                  <a:pt x="157" y="1359"/>
                </a:lnTo>
                <a:lnTo>
                  <a:pt x="0" y="1538"/>
                </a:lnTo>
                <a:lnTo>
                  <a:pt x="50" y="1731"/>
                </a:lnTo>
                <a:lnTo>
                  <a:pt x="221" y="1538"/>
                </a:lnTo>
                <a:lnTo>
                  <a:pt x="257" y="1495"/>
                </a:lnTo>
                <a:lnTo>
                  <a:pt x="278" y="1531"/>
                </a:lnTo>
                <a:lnTo>
                  <a:pt x="350" y="1674"/>
                </a:lnTo>
                <a:lnTo>
                  <a:pt x="429" y="1595"/>
                </a:lnTo>
                <a:lnTo>
                  <a:pt x="457" y="1574"/>
                </a:lnTo>
                <a:lnTo>
                  <a:pt x="572" y="1466"/>
                </a:lnTo>
                <a:lnTo>
                  <a:pt x="786" y="1259"/>
                </a:lnTo>
                <a:lnTo>
                  <a:pt x="808" y="1295"/>
                </a:lnTo>
                <a:lnTo>
                  <a:pt x="929" y="1452"/>
                </a:lnTo>
                <a:lnTo>
                  <a:pt x="1401" y="1102"/>
                </a:lnTo>
                <a:lnTo>
                  <a:pt x="1823" y="780"/>
                </a:lnTo>
                <a:lnTo>
                  <a:pt x="2338" y="386"/>
                </a:lnTo>
                <a:lnTo>
                  <a:pt x="2417" y="458"/>
                </a:lnTo>
                <a:lnTo>
                  <a:pt x="2724" y="0"/>
                </a:lnTo>
                <a:lnTo>
                  <a:pt x="2124" y="215"/>
                </a:lnTo>
                <a:close/>
              </a:path>
            </a:pathLst>
          </a:custGeom>
          <a:solidFill>
            <a:srgbClr val="B3B3B3">
              <a:alpha val="59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2" name="Freeform 8"/>
          <p:cNvSpPr/>
          <p:nvPr/>
        </p:nvSpPr>
        <p:spPr>
          <a:xfrm>
            <a:off x="2093913" y="1824038"/>
            <a:ext cx="4854575" cy="3441700"/>
          </a:xfrm>
          <a:custGeom>
            <a:avLst/>
            <a:gdLst>
              <a:gd name="txL" fmla="*/ 0 w 3583"/>
              <a:gd name="txT" fmla="*/ 0 h 2282"/>
              <a:gd name="txR" fmla="*/ 3583 w 3583"/>
              <a:gd name="txB" fmla="*/ 2282 h 22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83" h="2282">
                <a:moveTo>
                  <a:pt x="2796" y="286"/>
                </a:moveTo>
                <a:lnTo>
                  <a:pt x="2796" y="286"/>
                </a:lnTo>
                <a:lnTo>
                  <a:pt x="2896" y="379"/>
                </a:lnTo>
                <a:lnTo>
                  <a:pt x="2246" y="865"/>
                </a:lnTo>
                <a:lnTo>
                  <a:pt x="1709" y="1259"/>
                </a:lnTo>
                <a:lnTo>
                  <a:pt x="1287" y="1574"/>
                </a:lnTo>
                <a:lnTo>
                  <a:pt x="1087" y="1309"/>
                </a:lnTo>
                <a:lnTo>
                  <a:pt x="658" y="1695"/>
                </a:lnTo>
                <a:lnTo>
                  <a:pt x="529" y="1817"/>
                </a:lnTo>
                <a:lnTo>
                  <a:pt x="515" y="1788"/>
                </a:lnTo>
                <a:lnTo>
                  <a:pt x="393" y="1588"/>
                </a:lnTo>
                <a:lnTo>
                  <a:pt x="329" y="1659"/>
                </a:lnTo>
                <a:lnTo>
                  <a:pt x="207" y="1788"/>
                </a:lnTo>
                <a:lnTo>
                  <a:pt x="0" y="2024"/>
                </a:lnTo>
                <a:lnTo>
                  <a:pt x="64" y="2282"/>
                </a:lnTo>
                <a:lnTo>
                  <a:pt x="293" y="2024"/>
                </a:lnTo>
                <a:lnTo>
                  <a:pt x="343" y="1967"/>
                </a:lnTo>
                <a:lnTo>
                  <a:pt x="365" y="2017"/>
                </a:lnTo>
                <a:lnTo>
                  <a:pt x="465" y="2210"/>
                </a:lnTo>
                <a:lnTo>
                  <a:pt x="565" y="2103"/>
                </a:lnTo>
                <a:lnTo>
                  <a:pt x="601" y="2067"/>
                </a:lnTo>
                <a:lnTo>
                  <a:pt x="751" y="1924"/>
                </a:lnTo>
                <a:lnTo>
                  <a:pt x="1037" y="1652"/>
                </a:lnTo>
                <a:lnTo>
                  <a:pt x="1066" y="1702"/>
                </a:lnTo>
                <a:lnTo>
                  <a:pt x="1223" y="1910"/>
                </a:lnTo>
                <a:lnTo>
                  <a:pt x="1473" y="1724"/>
                </a:lnTo>
                <a:lnTo>
                  <a:pt x="1845" y="1452"/>
                </a:lnTo>
                <a:lnTo>
                  <a:pt x="2396" y="1023"/>
                </a:lnTo>
                <a:lnTo>
                  <a:pt x="3075" y="508"/>
                </a:lnTo>
                <a:lnTo>
                  <a:pt x="3175" y="601"/>
                </a:lnTo>
                <a:lnTo>
                  <a:pt x="3583" y="0"/>
                </a:lnTo>
                <a:lnTo>
                  <a:pt x="2796" y="28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3" name="Freeform 9"/>
          <p:cNvSpPr/>
          <p:nvPr/>
        </p:nvSpPr>
        <p:spPr>
          <a:xfrm>
            <a:off x="2195513" y="1985963"/>
            <a:ext cx="4556125" cy="3086100"/>
          </a:xfrm>
          <a:custGeom>
            <a:avLst/>
            <a:gdLst>
              <a:gd name="txL" fmla="*/ 0 w 3362"/>
              <a:gd name="txT" fmla="*/ 0 h 2046"/>
              <a:gd name="txR" fmla="*/ 3362 w 3362"/>
              <a:gd name="txB" fmla="*/ 2046 h 204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3362" h="2046">
                <a:moveTo>
                  <a:pt x="0" y="1925"/>
                </a:moveTo>
                <a:lnTo>
                  <a:pt x="308" y="1588"/>
                </a:lnTo>
                <a:lnTo>
                  <a:pt x="322" y="1574"/>
                </a:lnTo>
                <a:lnTo>
                  <a:pt x="379" y="1681"/>
                </a:lnTo>
                <a:lnTo>
                  <a:pt x="422" y="1739"/>
                </a:lnTo>
                <a:lnTo>
                  <a:pt x="444" y="1760"/>
                </a:lnTo>
                <a:lnTo>
                  <a:pt x="465" y="1760"/>
                </a:lnTo>
                <a:lnTo>
                  <a:pt x="501" y="1760"/>
                </a:lnTo>
                <a:lnTo>
                  <a:pt x="515" y="1739"/>
                </a:lnTo>
                <a:lnTo>
                  <a:pt x="630" y="1624"/>
                </a:lnTo>
                <a:lnTo>
                  <a:pt x="1016" y="1281"/>
                </a:lnTo>
                <a:lnTo>
                  <a:pt x="1173" y="1488"/>
                </a:lnTo>
                <a:lnTo>
                  <a:pt x="1209" y="1538"/>
                </a:lnTo>
                <a:lnTo>
                  <a:pt x="2925" y="272"/>
                </a:lnTo>
                <a:lnTo>
                  <a:pt x="2840" y="194"/>
                </a:lnTo>
                <a:lnTo>
                  <a:pt x="3362" y="0"/>
                </a:lnTo>
                <a:lnTo>
                  <a:pt x="3104" y="394"/>
                </a:lnTo>
                <a:lnTo>
                  <a:pt x="3011" y="315"/>
                </a:lnTo>
                <a:lnTo>
                  <a:pt x="1745" y="1288"/>
                </a:lnTo>
                <a:lnTo>
                  <a:pt x="1173" y="1710"/>
                </a:lnTo>
                <a:lnTo>
                  <a:pt x="1052" y="1553"/>
                </a:lnTo>
                <a:lnTo>
                  <a:pt x="980" y="1452"/>
                </a:lnTo>
                <a:lnTo>
                  <a:pt x="458" y="1946"/>
                </a:lnTo>
                <a:lnTo>
                  <a:pt x="415" y="1989"/>
                </a:lnTo>
                <a:lnTo>
                  <a:pt x="294" y="1746"/>
                </a:lnTo>
                <a:lnTo>
                  <a:pt x="29" y="2046"/>
                </a:lnTo>
                <a:lnTo>
                  <a:pt x="0" y="1925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8214" name="Group 331"/>
          <p:cNvGrpSpPr/>
          <p:nvPr/>
        </p:nvGrpSpPr>
        <p:grpSpPr>
          <a:xfrm>
            <a:off x="6992938" y="5272088"/>
            <a:ext cx="431800" cy="431800"/>
            <a:chOff x="567" y="754"/>
            <a:chExt cx="499" cy="499"/>
          </a:xfrm>
        </p:grpSpPr>
        <p:sp>
          <p:nvSpPr>
            <p:cNvPr id="8226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8227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8228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29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8215" name="WordArt 348"/>
          <p:cNvSpPr>
            <a:spLocks noTextEdit="1"/>
          </p:cNvSpPr>
          <p:nvPr/>
        </p:nvSpPr>
        <p:spPr>
          <a:xfrm>
            <a:off x="7138988" y="5414963"/>
            <a:ext cx="14287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4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096" name="TextBox 152"/>
          <p:cNvSpPr txBox="1"/>
          <p:nvPr/>
        </p:nvSpPr>
        <p:spPr>
          <a:xfrm>
            <a:off x="927100" y="5653088"/>
            <a:ext cx="9017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77875" y="3830638"/>
            <a:ext cx="954088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共同体</a:t>
            </a:r>
            <a:endParaRPr kumimoji="0" lang="zh-CN" altLang="en-US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7875" y="2532063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课堂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77875" y="1235075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课程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7" name="TextBox 156">
            <a:hlinkClick r:id="rId2" action="ppaction://hlinksldjump"/>
          </p:cNvPr>
          <p:cNvSpPr txBox="1"/>
          <p:nvPr/>
        </p:nvSpPr>
        <p:spPr>
          <a:xfrm>
            <a:off x="2847975" y="3967163"/>
            <a:ext cx="1203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主题</a:t>
            </a:r>
            <a:endParaRPr kumimoji="0" lang="en-US" altLang="zh-CN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工作坊</a:t>
            </a:r>
            <a:endParaRPr kumimoji="0" lang="zh-CN" altLang="en-US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8" name="TextBox 157">
            <a:hlinkClick r:id="rId3" action="ppaction://hlinksldjump"/>
          </p:cNvPr>
          <p:cNvSpPr txBox="1"/>
          <p:nvPr/>
        </p:nvSpPr>
        <p:spPr>
          <a:xfrm>
            <a:off x="4173538" y="3505200"/>
            <a:ext cx="6953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团队</a:t>
            </a:r>
            <a:endParaRPr kumimoji="0" lang="zh-CN" altLang="en-US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9" name="TextBox 158">
            <a:hlinkClick r:id="rId4" action="ppaction://hlinksldjump"/>
          </p:cNvPr>
          <p:cNvSpPr txBox="1"/>
          <p:nvPr/>
        </p:nvSpPr>
        <p:spPr>
          <a:xfrm>
            <a:off x="5210175" y="2762250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微视频</a:t>
            </a:r>
            <a:endParaRPr kumimoji="0" lang="en-US" altLang="zh-CN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工作坊</a:t>
            </a:r>
            <a:endParaRPr kumimoji="0" lang="zh-CN" altLang="en-US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0" name="TextBox 159">
            <a:hlinkClick r:id="rId5" action="ppaction://hlinksldjump"/>
          </p:cNvPr>
          <p:cNvSpPr txBox="1"/>
          <p:nvPr/>
        </p:nvSpPr>
        <p:spPr>
          <a:xfrm>
            <a:off x="6859588" y="1836738"/>
            <a:ext cx="6969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平台</a:t>
            </a:r>
            <a:endParaRPr kumimoji="0" lang="en-US" altLang="zh-CN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辐射</a:t>
            </a:r>
            <a:endParaRPr kumimoji="0" lang="zh-CN" altLang="en-US" sz="2000" b="1" kern="1200" cap="none" spc="0" normalizeH="0" baseline="0" noProof="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Oval 356"/>
          <p:cNvSpPr/>
          <p:nvPr/>
        </p:nvSpPr>
        <p:spPr>
          <a:xfrm>
            <a:off x="1757363" y="3983038"/>
            <a:ext cx="433387" cy="431800"/>
          </a:xfrm>
          <a:prstGeom prst="ellipse">
            <a:avLst/>
          </a:prstGeom>
          <a:solidFill>
            <a:srgbClr val="FFFF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ko-KR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6775" y="865188"/>
            <a:ext cx="2974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和谐共同体</a:t>
            </a: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幸福北郊人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6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Freeform 330"/>
          <p:cNvSpPr/>
          <p:nvPr/>
        </p:nvSpPr>
        <p:spPr>
          <a:xfrm>
            <a:off x="1974850" y="1012825"/>
            <a:ext cx="6126163" cy="4465638"/>
          </a:xfrm>
          <a:custGeom>
            <a:avLst/>
            <a:gdLst>
              <a:gd name="txL" fmla="*/ 0 w 4400"/>
              <a:gd name="txT" fmla="*/ 0 h 2903"/>
              <a:gd name="txR" fmla="*/ 4400 w 4400"/>
              <a:gd name="txB" fmla="*/ 2903 h 2903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400" h="2903">
                <a:moveTo>
                  <a:pt x="0" y="0"/>
                </a:moveTo>
                <a:lnTo>
                  <a:pt x="0" y="2903"/>
                </a:lnTo>
                <a:lnTo>
                  <a:pt x="4400" y="2903"/>
                </a:lnTo>
              </a:path>
            </a:pathLst>
          </a:custGeom>
          <a:noFill/>
          <a:ln w="38100" cap="flat" cmpd="sng">
            <a:solidFill>
              <a:srgbClr val="FFC0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9219" name="Group 331"/>
          <p:cNvGrpSpPr/>
          <p:nvPr/>
        </p:nvGrpSpPr>
        <p:grpSpPr>
          <a:xfrm>
            <a:off x="5648325" y="5262563"/>
            <a:ext cx="433388" cy="433387"/>
            <a:chOff x="567" y="754"/>
            <a:chExt cx="499" cy="499"/>
          </a:xfrm>
        </p:grpSpPr>
        <p:sp>
          <p:nvSpPr>
            <p:cNvPr id="9278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9279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9280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81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9220" name="Group 336"/>
          <p:cNvGrpSpPr/>
          <p:nvPr/>
        </p:nvGrpSpPr>
        <p:grpSpPr>
          <a:xfrm>
            <a:off x="3055938" y="5262563"/>
            <a:ext cx="433387" cy="433387"/>
            <a:chOff x="567" y="754"/>
            <a:chExt cx="499" cy="499"/>
          </a:xfrm>
        </p:grpSpPr>
        <p:sp>
          <p:nvSpPr>
            <p:cNvPr id="9274" name="Oval 337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9275" name="Group 338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9276" name="AutoShape 339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77" name="AutoShape 340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9221" name="Group 341"/>
          <p:cNvGrpSpPr/>
          <p:nvPr/>
        </p:nvGrpSpPr>
        <p:grpSpPr>
          <a:xfrm>
            <a:off x="4352925" y="5262563"/>
            <a:ext cx="433388" cy="433387"/>
            <a:chOff x="567" y="754"/>
            <a:chExt cx="499" cy="499"/>
          </a:xfrm>
        </p:grpSpPr>
        <p:sp>
          <p:nvSpPr>
            <p:cNvPr id="9270" name="Oval 34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9271" name="Group 34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9272" name="AutoShape 34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73" name="AutoShape 34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9222" name="WordArt 346"/>
          <p:cNvSpPr>
            <a:spLocks noTextEdit="1"/>
          </p:cNvSpPr>
          <p:nvPr/>
        </p:nvSpPr>
        <p:spPr>
          <a:xfrm>
            <a:off x="3200400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3" name="WordArt 347"/>
          <p:cNvSpPr>
            <a:spLocks noTextEdit="1"/>
          </p:cNvSpPr>
          <p:nvPr/>
        </p:nvSpPr>
        <p:spPr>
          <a:xfrm>
            <a:off x="4497388" y="5407025"/>
            <a:ext cx="144462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4" name="WordArt 348"/>
          <p:cNvSpPr>
            <a:spLocks noTextEdit="1"/>
          </p:cNvSpPr>
          <p:nvPr/>
        </p:nvSpPr>
        <p:spPr>
          <a:xfrm>
            <a:off x="5794375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9225" name="Group 350"/>
          <p:cNvGrpSpPr/>
          <p:nvPr/>
        </p:nvGrpSpPr>
        <p:grpSpPr>
          <a:xfrm>
            <a:off x="1758950" y="1373188"/>
            <a:ext cx="433388" cy="433387"/>
            <a:chOff x="567" y="754"/>
            <a:chExt cx="499" cy="499"/>
          </a:xfrm>
        </p:grpSpPr>
        <p:sp>
          <p:nvSpPr>
            <p:cNvPr id="9266" name="Oval 35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9267" name="Group 35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9268" name="AutoShape 35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69" name="AutoShape 35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9226" name="Group 355"/>
          <p:cNvGrpSpPr/>
          <p:nvPr/>
        </p:nvGrpSpPr>
        <p:grpSpPr>
          <a:xfrm>
            <a:off x="1758950" y="3967163"/>
            <a:ext cx="433388" cy="433387"/>
            <a:chOff x="567" y="754"/>
            <a:chExt cx="499" cy="499"/>
          </a:xfrm>
        </p:grpSpPr>
        <p:sp>
          <p:nvSpPr>
            <p:cNvPr id="9262" name="Oval 356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9263" name="Group 357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9264" name="AutoShape 358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65" name="AutoShape 359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9227" name="Group 360"/>
          <p:cNvGrpSpPr/>
          <p:nvPr/>
        </p:nvGrpSpPr>
        <p:grpSpPr>
          <a:xfrm>
            <a:off x="1758950" y="2670175"/>
            <a:ext cx="433388" cy="430213"/>
            <a:chOff x="567" y="754"/>
            <a:chExt cx="499" cy="499"/>
          </a:xfrm>
        </p:grpSpPr>
        <p:sp>
          <p:nvSpPr>
            <p:cNvPr id="9258" name="Oval 36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9259" name="Group 36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9260" name="AutoShape 36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61" name="AutoShape 36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9228" name="WordArt 367"/>
          <p:cNvSpPr>
            <a:spLocks noTextEdit="1"/>
          </p:cNvSpPr>
          <p:nvPr/>
        </p:nvSpPr>
        <p:spPr>
          <a:xfrm>
            <a:off x="1901825" y="41100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9" name="WordArt 368"/>
          <p:cNvSpPr>
            <a:spLocks noTextEdit="1"/>
          </p:cNvSpPr>
          <p:nvPr/>
        </p:nvSpPr>
        <p:spPr>
          <a:xfrm>
            <a:off x="1901825" y="28146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0" name="WordArt 369"/>
          <p:cNvSpPr>
            <a:spLocks noTextEdit="1"/>
          </p:cNvSpPr>
          <p:nvPr/>
        </p:nvSpPr>
        <p:spPr>
          <a:xfrm>
            <a:off x="1901825" y="1517650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9231" name="Group 371"/>
          <p:cNvGrpSpPr/>
          <p:nvPr/>
        </p:nvGrpSpPr>
        <p:grpSpPr>
          <a:xfrm>
            <a:off x="1758950" y="5262563"/>
            <a:ext cx="433388" cy="433387"/>
            <a:chOff x="567" y="754"/>
            <a:chExt cx="499" cy="499"/>
          </a:xfrm>
        </p:grpSpPr>
        <p:sp>
          <p:nvSpPr>
            <p:cNvPr id="9254" name="Oval 37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9255" name="Group 37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9256" name="AutoShape 37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7" name="AutoShape 37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9232" name="WordArt 376"/>
          <p:cNvSpPr>
            <a:spLocks noTextEdit="1"/>
          </p:cNvSpPr>
          <p:nvPr/>
        </p:nvSpPr>
        <p:spPr>
          <a:xfrm>
            <a:off x="1182688" y="5407025"/>
            <a:ext cx="5048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TEXT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3" name="WordArt 377"/>
          <p:cNvSpPr>
            <a:spLocks noTextEdit="1"/>
          </p:cNvSpPr>
          <p:nvPr/>
        </p:nvSpPr>
        <p:spPr>
          <a:xfrm>
            <a:off x="1901825" y="5407025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9234" name="图片 1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38" y="1244600"/>
            <a:ext cx="3592512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1" name="Freeform 7"/>
          <p:cNvSpPr/>
          <p:nvPr/>
        </p:nvSpPr>
        <p:spPr>
          <a:xfrm>
            <a:off x="2957513" y="2676525"/>
            <a:ext cx="3690937" cy="2611438"/>
          </a:xfrm>
          <a:custGeom>
            <a:avLst/>
            <a:gdLst>
              <a:gd name="txL" fmla="*/ 0 w 2724"/>
              <a:gd name="txT" fmla="*/ 0 h 1731"/>
              <a:gd name="txR" fmla="*/ 2724 w 2724"/>
              <a:gd name="txB" fmla="*/ 1731 h 173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24" h="1731">
                <a:moveTo>
                  <a:pt x="2124" y="215"/>
                </a:moveTo>
                <a:lnTo>
                  <a:pt x="2124" y="215"/>
                </a:lnTo>
                <a:lnTo>
                  <a:pt x="2202" y="286"/>
                </a:lnTo>
                <a:lnTo>
                  <a:pt x="1709" y="658"/>
                </a:lnTo>
                <a:lnTo>
                  <a:pt x="1301" y="951"/>
                </a:lnTo>
                <a:lnTo>
                  <a:pt x="979" y="1195"/>
                </a:lnTo>
                <a:lnTo>
                  <a:pt x="829" y="994"/>
                </a:lnTo>
                <a:lnTo>
                  <a:pt x="500" y="1288"/>
                </a:lnTo>
                <a:lnTo>
                  <a:pt x="400" y="1381"/>
                </a:lnTo>
                <a:lnTo>
                  <a:pt x="386" y="1359"/>
                </a:lnTo>
                <a:lnTo>
                  <a:pt x="300" y="1209"/>
                </a:lnTo>
                <a:lnTo>
                  <a:pt x="250" y="1266"/>
                </a:lnTo>
                <a:lnTo>
                  <a:pt x="157" y="1359"/>
                </a:lnTo>
                <a:lnTo>
                  <a:pt x="0" y="1538"/>
                </a:lnTo>
                <a:lnTo>
                  <a:pt x="50" y="1731"/>
                </a:lnTo>
                <a:lnTo>
                  <a:pt x="221" y="1538"/>
                </a:lnTo>
                <a:lnTo>
                  <a:pt x="257" y="1495"/>
                </a:lnTo>
                <a:lnTo>
                  <a:pt x="278" y="1531"/>
                </a:lnTo>
                <a:lnTo>
                  <a:pt x="350" y="1674"/>
                </a:lnTo>
                <a:lnTo>
                  <a:pt x="429" y="1595"/>
                </a:lnTo>
                <a:lnTo>
                  <a:pt x="457" y="1574"/>
                </a:lnTo>
                <a:lnTo>
                  <a:pt x="572" y="1466"/>
                </a:lnTo>
                <a:lnTo>
                  <a:pt x="786" y="1259"/>
                </a:lnTo>
                <a:lnTo>
                  <a:pt x="808" y="1295"/>
                </a:lnTo>
                <a:lnTo>
                  <a:pt x="929" y="1452"/>
                </a:lnTo>
                <a:lnTo>
                  <a:pt x="1401" y="1102"/>
                </a:lnTo>
                <a:lnTo>
                  <a:pt x="1823" y="780"/>
                </a:lnTo>
                <a:lnTo>
                  <a:pt x="2338" y="386"/>
                </a:lnTo>
                <a:lnTo>
                  <a:pt x="2417" y="458"/>
                </a:lnTo>
                <a:lnTo>
                  <a:pt x="2724" y="0"/>
                </a:lnTo>
                <a:lnTo>
                  <a:pt x="2124" y="215"/>
                </a:lnTo>
                <a:close/>
              </a:path>
            </a:pathLst>
          </a:custGeom>
          <a:solidFill>
            <a:srgbClr val="B3B3B3">
              <a:alpha val="59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2" name="Freeform 8"/>
          <p:cNvSpPr/>
          <p:nvPr/>
        </p:nvSpPr>
        <p:spPr>
          <a:xfrm>
            <a:off x="2093913" y="1824038"/>
            <a:ext cx="4854575" cy="3441700"/>
          </a:xfrm>
          <a:custGeom>
            <a:avLst/>
            <a:gdLst>
              <a:gd name="txL" fmla="*/ 0 w 3583"/>
              <a:gd name="txT" fmla="*/ 0 h 2282"/>
              <a:gd name="txR" fmla="*/ 3583 w 3583"/>
              <a:gd name="txB" fmla="*/ 2282 h 22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83" h="2282">
                <a:moveTo>
                  <a:pt x="2796" y="286"/>
                </a:moveTo>
                <a:lnTo>
                  <a:pt x="2796" y="286"/>
                </a:lnTo>
                <a:lnTo>
                  <a:pt x="2896" y="379"/>
                </a:lnTo>
                <a:lnTo>
                  <a:pt x="2246" y="865"/>
                </a:lnTo>
                <a:lnTo>
                  <a:pt x="1709" y="1259"/>
                </a:lnTo>
                <a:lnTo>
                  <a:pt x="1287" y="1574"/>
                </a:lnTo>
                <a:lnTo>
                  <a:pt x="1087" y="1309"/>
                </a:lnTo>
                <a:lnTo>
                  <a:pt x="658" y="1695"/>
                </a:lnTo>
                <a:lnTo>
                  <a:pt x="529" y="1817"/>
                </a:lnTo>
                <a:lnTo>
                  <a:pt x="515" y="1788"/>
                </a:lnTo>
                <a:lnTo>
                  <a:pt x="393" y="1588"/>
                </a:lnTo>
                <a:lnTo>
                  <a:pt x="329" y="1659"/>
                </a:lnTo>
                <a:lnTo>
                  <a:pt x="207" y="1788"/>
                </a:lnTo>
                <a:lnTo>
                  <a:pt x="0" y="2024"/>
                </a:lnTo>
                <a:lnTo>
                  <a:pt x="64" y="2282"/>
                </a:lnTo>
                <a:lnTo>
                  <a:pt x="293" y="2024"/>
                </a:lnTo>
                <a:lnTo>
                  <a:pt x="343" y="1967"/>
                </a:lnTo>
                <a:lnTo>
                  <a:pt x="365" y="2017"/>
                </a:lnTo>
                <a:lnTo>
                  <a:pt x="465" y="2210"/>
                </a:lnTo>
                <a:lnTo>
                  <a:pt x="565" y="2103"/>
                </a:lnTo>
                <a:lnTo>
                  <a:pt x="601" y="2067"/>
                </a:lnTo>
                <a:lnTo>
                  <a:pt x="751" y="1924"/>
                </a:lnTo>
                <a:lnTo>
                  <a:pt x="1037" y="1652"/>
                </a:lnTo>
                <a:lnTo>
                  <a:pt x="1066" y="1702"/>
                </a:lnTo>
                <a:lnTo>
                  <a:pt x="1223" y="1910"/>
                </a:lnTo>
                <a:lnTo>
                  <a:pt x="1473" y="1724"/>
                </a:lnTo>
                <a:lnTo>
                  <a:pt x="1845" y="1452"/>
                </a:lnTo>
                <a:lnTo>
                  <a:pt x="2396" y="1023"/>
                </a:lnTo>
                <a:lnTo>
                  <a:pt x="3075" y="508"/>
                </a:lnTo>
                <a:lnTo>
                  <a:pt x="3175" y="601"/>
                </a:lnTo>
                <a:lnTo>
                  <a:pt x="3583" y="0"/>
                </a:lnTo>
                <a:lnTo>
                  <a:pt x="2796" y="28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3" name="Freeform 9"/>
          <p:cNvSpPr/>
          <p:nvPr/>
        </p:nvSpPr>
        <p:spPr>
          <a:xfrm>
            <a:off x="2195513" y="1985963"/>
            <a:ext cx="4556125" cy="3086100"/>
          </a:xfrm>
          <a:custGeom>
            <a:avLst/>
            <a:gdLst>
              <a:gd name="txL" fmla="*/ 0 w 3362"/>
              <a:gd name="txT" fmla="*/ 0 h 2046"/>
              <a:gd name="txR" fmla="*/ 3362 w 3362"/>
              <a:gd name="txB" fmla="*/ 2046 h 204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3362" h="2046">
                <a:moveTo>
                  <a:pt x="0" y="1925"/>
                </a:moveTo>
                <a:lnTo>
                  <a:pt x="308" y="1588"/>
                </a:lnTo>
                <a:lnTo>
                  <a:pt x="322" y="1574"/>
                </a:lnTo>
                <a:lnTo>
                  <a:pt x="379" y="1681"/>
                </a:lnTo>
                <a:lnTo>
                  <a:pt x="422" y="1739"/>
                </a:lnTo>
                <a:lnTo>
                  <a:pt x="444" y="1760"/>
                </a:lnTo>
                <a:lnTo>
                  <a:pt x="465" y="1760"/>
                </a:lnTo>
                <a:lnTo>
                  <a:pt x="501" y="1760"/>
                </a:lnTo>
                <a:lnTo>
                  <a:pt x="515" y="1739"/>
                </a:lnTo>
                <a:lnTo>
                  <a:pt x="630" y="1624"/>
                </a:lnTo>
                <a:lnTo>
                  <a:pt x="1016" y="1281"/>
                </a:lnTo>
                <a:lnTo>
                  <a:pt x="1173" y="1488"/>
                </a:lnTo>
                <a:lnTo>
                  <a:pt x="1209" y="1538"/>
                </a:lnTo>
                <a:lnTo>
                  <a:pt x="2925" y="272"/>
                </a:lnTo>
                <a:lnTo>
                  <a:pt x="2840" y="194"/>
                </a:lnTo>
                <a:lnTo>
                  <a:pt x="3362" y="0"/>
                </a:lnTo>
                <a:lnTo>
                  <a:pt x="3104" y="394"/>
                </a:lnTo>
                <a:lnTo>
                  <a:pt x="3011" y="315"/>
                </a:lnTo>
                <a:lnTo>
                  <a:pt x="1745" y="1288"/>
                </a:lnTo>
                <a:lnTo>
                  <a:pt x="1173" y="1710"/>
                </a:lnTo>
                <a:lnTo>
                  <a:pt x="1052" y="1553"/>
                </a:lnTo>
                <a:lnTo>
                  <a:pt x="980" y="1452"/>
                </a:lnTo>
                <a:lnTo>
                  <a:pt x="458" y="1946"/>
                </a:lnTo>
                <a:lnTo>
                  <a:pt x="415" y="1989"/>
                </a:lnTo>
                <a:lnTo>
                  <a:pt x="294" y="1746"/>
                </a:lnTo>
                <a:lnTo>
                  <a:pt x="29" y="2046"/>
                </a:lnTo>
                <a:lnTo>
                  <a:pt x="0" y="1925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9238" name="Group 331"/>
          <p:cNvGrpSpPr/>
          <p:nvPr/>
        </p:nvGrpSpPr>
        <p:grpSpPr>
          <a:xfrm>
            <a:off x="6992938" y="5272088"/>
            <a:ext cx="431800" cy="431800"/>
            <a:chOff x="567" y="754"/>
            <a:chExt cx="499" cy="499"/>
          </a:xfrm>
        </p:grpSpPr>
        <p:sp>
          <p:nvSpPr>
            <p:cNvPr id="9250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9251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9252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3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9239" name="WordArt 348"/>
          <p:cNvSpPr>
            <a:spLocks noTextEdit="1"/>
          </p:cNvSpPr>
          <p:nvPr/>
        </p:nvSpPr>
        <p:spPr>
          <a:xfrm>
            <a:off x="7138988" y="5414963"/>
            <a:ext cx="14287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4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096" name="TextBox 152"/>
          <p:cNvSpPr txBox="1"/>
          <p:nvPr/>
        </p:nvSpPr>
        <p:spPr>
          <a:xfrm>
            <a:off x="927100" y="5653088"/>
            <a:ext cx="9017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77875" y="3830638"/>
            <a:ext cx="954088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共同体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7875" y="2532063"/>
            <a:ext cx="9540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b="1" dirty="0">
                <a:solidFill>
                  <a:srgbClr val="80C5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理解性</a:t>
            </a:r>
            <a:endParaRPr lang="en-US" altLang="zh-CN" sz="2000" b="1" dirty="0">
              <a:solidFill>
                <a:srgbClr val="80C5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80C5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endParaRPr lang="zh-CN" altLang="en-US" sz="2000" b="1" dirty="0">
              <a:solidFill>
                <a:srgbClr val="80C5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77875" y="1235075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课程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Oval 356"/>
          <p:cNvSpPr/>
          <p:nvPr/>
        </p:nvSpPr>
        <p:spPr>
          <a:xfrm>
            <a:off x="1762125" y="2676525"/>
            <a:ext cx="433388" cy="433388"/>
          </a:xfrm>
          <a:prstGeom prst="ellipse">
            <a:avLst/>
          </a:prstGeom>
          <a:solidFill>
            <a:srgbClr val="FFFF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ko-KR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7" name="TextBox 66">
            <a:hlinkClick r:id="rId2" action="ppaction://hlinksldjump"/>
          </p:cNvPr>
          <p:cNvSpPr txBox="1"/>
          <p:nvPr/>
        </p:nvSpPr>
        <p:spPr>
          <a:xfrm>
            <a:off x="2743200" y="4006850"/>
            <a:ext cx="12033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b="1" dirty="0">
                <a:solidFill>
                  <a:srgbClr val="80C5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试点研修学科</a:t>
            </a:r>
            <a:endParaRPr lang="zh-CN" altLang="en-US" sz="2000" b="1" dirty="0">
              <a:solidFill>
                <a:srgbClr val="80C5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>
            <a:hlinkClick r:id="rId3" action="ppaction://hlinksldjump"/>
          </p:cNvPr>
          <p:cNvSpPr txBox="1"/>
          <p:nvPr/>
        </p:nvSpPr>
        <p:spPr>
          <a:xfrm>
            <a:off x="4221163" y="3529013"/>
            <a:ext cx="69691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b="1" dirty="0">
                <a:solidFill>
                  <a:srgbClr val="80C5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</a:t>
            </a:r>
            <a:endParaRPr lang="en-US" altLang="zh-CN" sz="2000" b="1" dirty="0">
              <a:solidFill>
                <a:srgbClr val="80C5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80C5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endParaRPr lang="zh-CN" altLang="en-US" sz="2000" b="1" dirty="0">
              <a:solidFill>
                <a:srgbClr val="80C5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>
            <a:hlinkClick r:id="rId4" action="ppaction://hlinksldjump"/>
          </p:cNvPr>
          <p:cNvSpPr txBox="1"/>
          <p:nvPr/>
        </p:nvSpPr>
        <p:spPr>
          <a:xfrm>
            <a:off x="5410200" y="2622550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b="1" dirty="0">
                <a:solidFill>
                  <a:srgbClr val="80C5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翻转</a:t>
            </a:r>
            <a:endParaRPr lang="en-US" altLang="zh-CN" sz="2000" b="1" dirty="0">
              <a:solidFill>
                <a:srgbClr val="80C5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80C5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endParaRPr lang="zh-CN" altLang="en-US" sz="2000" b="1" dirty="0">
              <a:solidFill>
                <a:srgbClr val="80C5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>
            <a:hlinkClick r:id="rId5" action="ppaction://hlinksldjump"/>
          </p:cNvPr>
          <p:cNvSpPr txBox="1"/>
          <p:nvPr/>
        </p:nvSpPr>
        <p:spPr>
          <a:xfrm>
            <a:off x="6880225" y="1670050"/>
            <a:ext cx="9540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b="1" dirty="0">
                <a:solidFill>
                  <a:srgbClr val="80C5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理解性</a:t>
            </a:r>
            <a:endParaRPr lang="en-US" altLang="zh-CN" sz="2000" b="1" dirty="0">
              <a:solidFill>
                <a:srgbClr val="80C5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80C5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云课堂</a:t>
            </a:r>
            <a:endParaRPr lang="zh-CN" altLang="en-US" sz="2000" b="1" dirty="0">
              <a:solidFill>
                <a:srgbClr val="80C5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36775" y="865188"/>
            <a:ext cx="2974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和谐共同体</a:t>
            </a: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幸福北郊人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154" grpId="0"/>
      <p:bldP spid="155" grpId="0"/>
      <p:bldP spid="156" grpId="0"/>
      <p:bldP spid="65" grpId="0" animBg="1"/>
      <p:bldP spid="67" grpId="0"/>
      <p:bldP spid="68" grpId="0"/>
      <p:bldP spid="69" grpId="0"/>
      <p:bldP spid="70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Freeform 330"/>
          <p:cNvSpPr/>
          <p:nvPr/>
        </p:nvSpPr>
        <p:spPr>
          <a:xfrm>
            <a:off x="1974850" y="1012825"/>
            <a:ext cx="6126163" cy="4465638"/>
          </a:xfrm>
          <a:custGeom>
            <a:avLst/>
            <a:gdLst>
              <a:gd name="txL" fmla="*/ 0 w 4400"/>
              <a:gd name="txT" fmla="*/ 0 h 2903"/>
              <a:gd name="txR" fmla="*/ 4400 w 4400"/>
              <a:gd name="txB" fmla="*/ 2903 h 2903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400" h="2903">
                <a:moveTo>
                  <a:pt x="0" y="0"/>
                </a:moveTo>
                <a:lnTo>
                  <a:pt x="0" y="2903"/>
                </a:lnTo>
                <a:lnTo>
                  <a:pt x="4400" y="2903"/>
                </a:lnTo>
              </a:path>
            </a:pathLst>
          </a:custGeom>
          <a:noFill/>
          <a:ln w="38100" cap="flat" cmpd="sng">
            <a:solidFill>
              <a:srgbClr val="FFC0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243" name="Group 331"/>
          <p:cNvGrpSpPr/>
          <p:nvPr/>
        </p:nvGrpSpPr>
        <p:grpSpPr>
          <a:xfrm>
            <a:off x="5648325" y="5262563"/>
            <a:ext cx="433388" cy="433387"/>
            <a:chOff x="567" y="754"/>
            <a:chExt cx="499" cy="499"/>
          </a:xfrm>
        </p:grpSpPr>
        <p:sp>
          <p:nvSpPr>
            <p:cNvPr id="10302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0303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10304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5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244" name="Group 336"/>
          <p:cNvGrpSpPr/>
          <p:nvPr/>
        </p:nvGrpSpPr>
        <p:grpSpPr>
          <a:xfrm>
            <a:off x="3055938" y="5262563"/>
            <a:ext cx="433387" cy="433387"/>
            <a:chOff x="567" y="754"/>
            <a:chExt cx="499" cy="499"/>
          </a:xfrm>
        </p:grpSpPr>
        <p:sp>
          <p:nvSpPr>
            <p:cNvPr id="10298" name="Oval 337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0299" name="Group 338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10300" name="AutoShape 339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1" name="AutoShape 340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245" name="Group 341"/>
          <p:cNvGrpSpPr/>
          <p:nvPr/>
        </p:nvGrpSpPr>
        <p:grpSpPr>
          <a:xfrm>
            <a:off x="4352925" y="5262563"/>
            <a:ext cx="433388" cy="433387"/>
            <a:chOff x="567" y="754"/>
            <a:chExt cx="499" cy="499"/>
          </a:xfrm>
        </p:grpSpPr>
        <p:sp>
          <p:nvSpPr>
            <p:cNvPr id="10294" name="Oval 34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0295" name="Group 34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10296" name="AutoShape 34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7" name="AutoShape 34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0246" name="WordArt 346"/>
          <p:cNvSpPr>
            <a:spLocks noTextEdit="1"/>
          </p:cNvSpPr>
          <p:nvPr/>
        </p:nvSpPr>
        <p:spPr>
          <a:xfrm>
            <a:off x="3200400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47" name="WordArt 347"/>
          <p:cNvSpPr>
            <a:spLocks noTextEdit="1"/>
          </p:cNvSpPr>
          <p:nvPr/>
        </p:nvSpPr>
        <p:spPr>
          <a:xfrm>
            <a:off x="4497388" y="5407025"/>
            <a:ext cx="144462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48" name="WordArt 348"/>
          <p:cNvSpPr>
            <a:spLocks noTextEdit="1"/>
          </p:cNvSpPr>
          <p:nvPr/>
        </p:nvSpPr>
        <p:spPr>
          <a:xfrm>
            <a:off x="5794375" y="5407025"/>
            <a:ext cx="144463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10249" name="Group 350"/>
          <p:cNvGrpSpPr/>
          <p:nvPr/>
        </p:nvGrpSpPr>
        <p:grpSpPr>
          <a:xfrm>
            <a:off x="1758950" y="1373188"/>
            <a:ext cx="433388" cy="433387"/>
            <a:chOff x="567" y="754"/>
            <a:chExt cx="499" cy="499"/>
          </a:xfrm>
        </p:grpSpPr>
        <p:sp>
          <p:nvSpPr>
            <p:cNvPr id="10290" name="Oval 35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0291" name="Group 35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10292" name="AutoShape 35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3" name="AutoShape 35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250" name="Group 355"/>
          <p:cNvGrpSpPr/>
          <p:nvPr/>
        </p:nvGrpSpPr>
        <p:grpSpPr>
          <a:xfrm>
            <a:off x="1758950" y="3967163"/>
            <a:ext cx="433388" cy="433387"/>
            <a:chOff x="567" y="754"/>
            <a:chExt cx="499" cy="499"/>
          </a:xfrm>
        </p:grpSpPr>
        <p:sp>
          <p:nvSpPr>
            <p:cNvPr id="10286" name="Oval 356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5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0287" name="Group 357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10288" name="AutoShape 358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9" name="AutoShape 359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251" name="Group 360"/>
          <p:cNvGrpSpPr/>
          <p:nvPr/>
        </p:nvGrpSpPr>
        <p:grpSpPr>
          <a:xfrm>
            <a:off x="1758950" y="2670175"/>
            <a:ext cx="433388" cy="430213"/>
            <a:chOff x="567" y="754"/>
            <a:chExt cx="499" cy="499"/>
          </a:xfrm>
        </p:grpSpPr>
        <p:sp>
          <p:nvSpPr>
            <p:cNvPr id="10282" name="Oval 361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A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0283" name="Group 362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10284" name="AutoShape 363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5" name="AutoShape 364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0252" name="WordArt 367"/>
          <p:cNvSpPr>
            <a:spLocks noTextEdit="1"/>
          </p:cNvSpPr>
          <p:nvPr/>
        </p:nvSpPr>
        <p:spPr>
          <a:xfrm>
            <a:off x="1901825" y="41100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3" name="WordArt 368"/>
          <p:cNvSpPr>
            <a:spLocks noTextEdit="1"/>
          </p:cNvSpPr>
          <p:nvPr/>
        </p:nvSpPr>
        <p:spPr>
          <a:xfrm>
            <a:off x="1901825" y="2814638"/>
            <a:ext cx="1460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4" name="WordArt 369"/>
          <p:cNvSpPr>
            <a:spLocks noTextEdit="1"/>
          </p:cNvSpPr>
          <p:nvPr/>
        </p:nvSpPr>
        <p:spPr>
          <a:xfrm>
            <a:off x="1901825" y="1517650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10255" name="Group 371"/>
          <p:cNvGrpSpPr/>
          <p:nvPr/>
        </p:nvGrpSpPr>
        <p:grpSpPr>
          <a:xfrm>
            <a:off x="1758950" y="5262563"/>
            <a:ext cx="433388" cy="433387"/>
            <a:chOff x="567" y="754"/>
            <a:chExt cx="499" cy="499"/>
          </a:xfrm>
        </p:grpSpPr>
        <p:sp>
          <p:nvSpPr>
            <p:cNvPr id="10278" name="Oval 37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0279" name="Group 37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10280" name="AutoShape 37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1" name="AutoShape 37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0256" name="WordArt 376"/>
          <p:cNvSpPr>
            <a:spLocks noTextEdit="1"/>
          </p:cNvSpPr>
          <p:nvPr/>
        </p:nvSpPr>
        <p:spPr>
          <a:xfrm>
            <a:off x="1182688" y="5407025"/>
            <a:ext cx="5048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TEXT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7" name="WordArt 377"/>
          <p:cNvSpPr>
            <a:spLocks noTextEdit="1"/>
          </p:cNvSpPr>
          <p:nvPr/>
        </p:nvSpPr>
        <p:spPr>
          <a:xfrm>
            <a:off x="1901825" y="5407025"/>
            <a:ext cx="146050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0258" name="图片 1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38" y="1244600"/>
            <a:ext cx="3592512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1" name="Freeform 7"/>
          <p:cNvSpPr/>
          <p:nvPr/>
        </p:nvSpPr>
        <p:spPr>
          <a:xfrm>
            <a:off x="2957513" y="2676525"/>
            <a:ext cx="3690937" cy="2611438"/>
          </a:xfrm>
          <a:custGeom>
            <a:avLst/>
            <a:gdLst>
              <a:gd name="txL" fmla="*/ 0 w 2724"/>
              <a:gd name="txT" fmla="*/ 0 h 1731"/>
              <a:gd name="txR" fmla="*/ 2724 w 2724"/>
              <a:gd name="txB" fmla="*/ 1731 h 173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24" h="1731">
                <a:moveTo>
                  <a:pt x="2124" y="215"/>
                </a:moveTo>
                <a:lnTo>
                  <a:pt x="2124" y="215"/>
                </a:lnTo>
                <a:lnTo>
                  <a:pt x="2202" y="286"/>
                </a:lnTo>
                <a:lnTo>
                  <a:pt x="1709" y="658"/>
                </a:lnTo>
                <a:lnTo>
                  <a:pt x="1301" y="951"/>
                </a:lnTo>
                <a:lnTo>
                  <a:pt x="979" y="1195"/>
                </a:lnTo>
                <a:lnTo>
                  <a:pt x="829" y="994"/>
                </a:lnTo>
                <a:lnTo>
                  <a:pt x="500" y="1288"/>
                </a:lnTo>
                <a:lnTo>
                  <a:pt x="400" y="1381"/>
                </a:lnTo>
                <a:lnTo>
                  <a:pt x="386" y="1359"/>
                </a:lnTo>
                <a:lnTo>
                  <a:pt x="300" y="1209"/>
                </a:lnTo>
                <a:lnTo>
                  <a:pt x="250" y="1266"/>
                </a:lnTo>
                <a:lnTo>
                  <a:pt x="157" y="1359"/>
                </a:lnTo>
                <a:lnTo>
                  <a:pt x="0" y="1538"/>
                </a:lnTo>
                <a:lnTo>
                  <a:pt x="50" y="1731"/>
                </a:lnTo>
                <a:lnTo>
                  <a:pt x="221" y="1538"/>
                </a:lnTo>
                <a:lnTo>
                  <a:pt x="257" y="1495"/>
                </a:lnTo>
                <a:lnTo>
                  <a:pt x="278" y="1531"/>
                </a:lnTo>
                <a:lnTo>
                  <a:pt x="350" y="1674"/>
                </a:lnTo>
                <a:lnTo>
                  <a:pt x="429" y="1595"/>
                </a:lnTo>
                <a:lnTo>
                  <a:pt x="457" y="1574"/>
                </a:lnTo>
                <a:lnTo>
                  <a:pt x="572" y="1466"/>
                </a:lnTo>
                <a:lnTo>
                  <a:pt x="786" y="1259"/>
                </a:lnTo>
                <a:lnTo>
                  <a:pt x="808" y="1295"/>
                </a:lnTo>
                <a:lnTo>
                  <a:pt x="929" y="1452"/>
                </a:lnTo>
                <a:lnTo>
                  <a:pt x="1401" y="1102"/>
                </a:lnTo>
                <a:lnTo>
                  <a:pt x="1823" y="780"/>
                </a:lnTo>
                <a:lnTo>
                  <a:pt x="2338" y="386"/>
                </a:lnTo>
                <a:lnTo>
                  <a:pt x="2417" y="458"/>
                </a:lnTo>
                <a:lnTo>
                  <a:pt x="2724" y="0"/>
                </a:lnTo>
                <a:lnTo>
                  <a:pt x="2124" y="215"/>
                </a:lnTo>
                <a:close/>
              </a:path>
            </a:pathLst>
          </a:custGeom>
          <a:solidFill>
            <a:srgbClr val="B3B3B3">
              <a:alpha val="59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2" name="Freeform 8"/>
          <p:cNvSpPr/>
          <p:nvPr/>
        </p:nvSpPr>
        <p:spPr>
          <a:xfrm>
            <a:off x="2093913" y="1824038"/>
            <a:ext cx="4854575" cy="3441700"/>
          </a:xfrm>
          <a:custGeom>
            <a:avLst/>
            <a:gdLst>
              <a:gd name="txL" fmla="*/ 0 w 3583"/>
              <a:gd name="txT" fmla="*/ 0 h 2282"/>
              <a:gd name="txR" fmla="*/ 3583 w 3583"/>
              <a:gd name="txB" fmla="*/ 2282 h 22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83" h="2282">
                <a:moveTo>
                  <a:pt x="2796" y="286"/>
                </a:moveTo>
                <a:lnTo>
                  <a:pt x="2796" y="286"/>
                </a:lnTo>
                <a:lnTo>
                  <a:pt x="2896" y="379"/>
                </a:lnTo>
                <a:lnTo>
                  <a:pt x="2246" y="865"/>
                </a:lnTo>
                <a:lnTo>
                  <a:pt x="1709" y="1259"/>
                </a:lnTo>
                <a:lnTo>
                  <a:pt x="1287" y="1574"/>
                </a:lnTo>
                <a:lnTo>
                  <a:pt x="1087" y="1309"/>
                </a:lnTo>
                <a:lnTo>
                  <a:pt x="658" y="1695"/>
                </a:lnTo>
                <a:lnTo>
                  <a:pt x="529" y="1817"/>
                </a:lnTo>
                <a:lnTo>
                  <a:pt x="515" y="1788"/>
                </a:lnTo>
                <a:lnTo>
                  <a:pt x="393" y="1588"/>
                </a:lnTo>
                <a:lnTo>
                  <a:pt x="329" y="1659"/>
                </a:lnTo>
                <a:lnTo>
                  <a:pt x="207" y="1788"/>
                </a:lnTo>
                <a:lnTo>
                  <a:pt x="0" y="2024"/>
                </a:lnTo>
                <a:lnTo>
                  <a:pt x="64" y="2282"/>
                </a:lnTo>
                <a:lnTo>
                  <a:pt x="293" y="2024"/>
                </a:lnTo>
                <a:lnTo>
                  <a:pt x="343" y="1967"/>
                </a:lnTo>
                <a:lnTo>
                  <a:pt x="365" y="2017"/>
                </a:lnTo>
                <a:lnTo>
                  <a:pt x="465" y="2210"/>
                </a:lnTo>
                <a:lnTo>
                  <a:pt x="565" y="2103"/>
                </a:lnTo>
                <a:lnTo>
                  <a:pt x="601" y="2067"/>
                </a:lnTo>
                <a:lnTo>
                  <a:pt x="751" y="1924"/>
                </a:lnTo>
                <a:lnTo>
                  <a:pt x="1037" y="1652"/>
                </a:lnTo>
                <a:lnTo>
                  <a:pt x="1066" y="1702"/>
                </a:lnTo>
                <a:lnTo>
                  <a:pt x="1223" y="1910"/>
                </a:lnTo>
                <a:lnTo>
                  <a:pt x="1473" y="1724"/>
                </a:lnTo>
                <a:lnTo>
                  <a:pt x="1845" y="1452"/>
                </a:lnTo>
                <a:lnTo>
                  <a:pt x="2396" y="1023"/>
                </a:lnTo>
                <a:lnTo>
                  <a:pt x="3075" y="508"/>
                </a:lnTo>
                <a:lnTo>
                  <a:pt x="3175" y="601"/>
                </a:lnTo>
                <a:lnTo>
                  <a:pt x="3583" y="0"/>
                </a:lnTo>
                <a:lnTo>
                  <a:pt x="2796" y="28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3" name="Freeform 9"/>
          <p:cNvSpPr/>
          <p:nvPr/>
        </p:nvSpPr>
        <p:spPr>
          <a:xfrm>
            <a:off x="2195513" y="1985963"/>
            <a:ext cx="4556125" cy="3086100"/>
          </a:xfrm>
          <a:custGeom>
            <a:avLst/>
            <a:gdLst>
              <a:gd name="txL" fmla="*/ 0 w 3362"/>
              <a:gd name="txT" fmla="*/ 0 h 2046"/>
              <a:gd name="txR" fmla="*/ 3362 w 3362"/>
              <a:gd name="txB" fmla="*/ 2046 h 204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3362" h="2046">
                <a:moveTo>
                  <a:pt x="0" y="1925"/>
                </a:moveTo>
                <a:lnTo>
                  <a:pt x="308" y="1588"/>
                </a:lnTo>
                <a:lnTo>
                  <a:pt x="322" y="1574"/>
                </a:lnTo>
                <a:lnTo>
                  <a:pt x="379" y="1681"/>
                </a:lnTo>
                <a:lnTo>
                  <a:pt x="422" y="1739"/>
                </a:lnTo>
                <a:lnTo>
                  <a:pt x="444" y="1760"/>
                </a:lnTo>
                <a:lnTo>
                  <a:pt x="465" y="1760"/>
                </a:lnTo>
                <a:lnTo>
                  <a:pt x="501" y="1760"/>
                </a:lnTo>
                <a:lnTo>
                  <a:pt x="515" y="1739"/>
                </a:lnTo>
                <a:lnTo>
                  <a:pt x="630" y="1624"/>
                </a:lnTo>
                <a:lnTo>
                  <a:pt x="1016" y="1281"/>
                </a:lnTo>
                <a:lnTo>
                  <a:pt x="1173" y="1488"/>
                </a:lnTo>
                <a:lnTo>
                  <a:pt x="1209" y="1538"/>
                </a:lnTo>
                <a:lnTo>
                  <a:pt x="2925" y="272"/>
                </a:lnTo>
                <a:lnTo>
                  <a:pt x="2840" y="194"/>
                </a:lnTo>
                <a:lnTo>
                  <a:pt x="3362" y="0"/>
                </a:lnTo>
                <a:lnTo>
                  <a:pt x="3104" y="394"/>
                </a:lnTo>
                <a:lnTo>
                  <a:pt x="3011" y="315"/>
                </a:lnTo>
                <a:lnTo>
                  <a:pt x="1745" y="1288"/>
                </a:lnTo>
                <a:lnTo>
                  <a:pt x="1173" y="1710"/>
                </a:lnTo>
                <a:lnTo>
                  <a:pt x="1052" y="1553"/>
                </a:lnTo>
                <a:lnTo>
                  <a:pt x="980" y="1452"/>
                </a:lnTo>
                <a:lnTo>
                  <a:pt x="458" y="1946"/>
                </a:lnTo>
                <a:lnTo>
                  <a:pt x="415" y="1989"/>
                </a:lnTo>
                <a:lnTo>
                  <a:pt x="294" y="1746"/>
                </a:lnTo>
                <a:lnTo>
                  <a:pt x="29" y="2046"/>
                </a:lnTo>
                <a:lnTo>
                  <a:pt x="0" y="1925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262" name="Group 331"/>
          <p:cNvGrpSpPr/>
          <p:nvPr/>
        </p:nvGrpSpPr>
        <p:grpSpPr>
          <a:xfrm>
            <a:off x="6992938" y="5272088"/>
            <a:ext cx="431800" cy="431800"/>
            <a:chOff x="567" y="754"/>
            <a:chExt cx="499" cy="499"/>
          </a:xfrm>
        </p:grpSpPr>
        <p:sp>
          <p:nvSpPr>
            <p:cNvPr id="10274" name="Oval 332"/>
            <p:cNvSpPr/>
            <p:nvPr/>
          </p:nvSpPr>
          <p:spPr>
            <a:xfrm>
              <a:off x="567" y="754"/>
              <a:ext cx="499" cy="499"/>
            </a:xfrm>
            <a:prstGeom prst="ellipse">
              <a:avLst/>
            </a:prstGeom>
            <a:solidFill>
              <a:srgbClr val="FFC8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ko-KR" altLang="en-US" dirty="0"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0275" name="Group 333"/>
            <p:cNvGrpSpPr/>
            <p:nvPr/>
          </p:nvGrpSpPr>
          <p:grpSpPr>
            <a:xfrm>
              <a:off x="612" y="799"/>
              <a:ext cx="408" cy="408"/>
              <a:chOff x="2290" y="1026"/>
              <a:chExt cx="1452" cy="1452"/>
            </a:xfrm>
          </p:grpSpPr>
          <p:sp>
            <p:nvSpPr>
              <p:cNvPr id="10276" name="AutoShape 334"/>
              <p:cNvSpPr/>
              <p:nvPr/>
            </p:nvSpPr>
            <p:spPr>
              <a:xfrm>
                <a:off x="2290" y="1026"/>
                <a:ext cx="1452" cy="1452"/>
              </a:xfrm>
              <a:custGeom>
                <a:avLst/>
                <a:gdLst>
                  <a:gd name="txL" fmla="*/ 2425 w 21600"/>
                  <a:gd name="txT" fmla="*/ 0 h 21600"/>
                  <a:gd name="txR" fmla="*/ 19175 w 21600"/>
                  <a:gd name="txB" fmla="*/ 529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11" y="4017"/>
                    </a:moveTo>
                    <a:cubicBezTo>
                      <a:pt x="6864" y="2760"/>
                      <a:pt x="8802" y="2074"/>
                      <a:pt x="10800" y="2075"/>
                    </a:cubicBezTo>
                    <a:cubicBezTo>
                      <a:pt x="12797" y="2075"/>
                      <a:pt x="14735" y="2760"/>
                      <a:pt x="16288" y="4017"/>
                    </a:cubicBezTo>
                    <a:lnTo>
                      <a:pt x="17593" y="2404"/>
                    </a:lnTo>
                    <a:cubicBezTo>
                      <a:pt x="15671" y="848"/>
                      <a:pt x="13273" y="-1"/>
                      <a:pt x="10799" y="0"/>
                    </a:cubicBezTo>
                    <a:cubicBezTo>
                      <a:pt x="8326" y="0"/>
                      <a:pt x="5928" y="848"/>
                      <a:pt x="4006" y="2404"/>
                    </a:cubicBezTo>
                    <a:lnTo>
                      <a:pt x="5311" y="4017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7" name="AutoShape 335"/>
              <p:cNvSpPr/>
              <p:nvPr/>
            </p:nvSpPr>
            <p:spPr>
              <a:xfrm rot="3527902">
                <a:off x="2290" y="1026"/>
                <a:ext cx="1452" cy="1452"/>
              </a:xfrm>
              <a:custGeom>
                <a:avLst/>
                <a:gdLst>
                  <a:gd name="txL" fmla="*/ 6144 w 21600"/>
                  <a:gd name="txT" fmla="*/ 0 h 21600"/>
                  <a:gd name="txR" fmla="*/ 15456 w 21600"/>
                  <a:gd name="txB" fmla="*/ 28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8403" y="2334"/>
                    </a:moveTo>
                    <a:cubicBezTo>
                      <a:pt x="9183" y="2113"/>
                      <a:pt x="9989" y="2001"/>
                      <a:pt x="10800" y="2002"/>
                    </a:cubicBezTo>
                    <a:cubicBezTo>
                      <a:pt x="11610" y="2002"/>
                      <a:pt x="12416" y="2113"/>
                      <a:pt x="13196" y="2334"/>
                    </a:cubicBezTo>
                    <a:lnTo>
                      <a:pt x="13742" y="408"/>
                    </a:lnTo>
                    <a:cubicBezTo>
                      <a:pt x="12784" y="137"/>
                      <a:pt x="11794" y="-1"/>
                      <a:pt x="10799" y="0"/>
                    </a:cubicBezTo>
                    <a:cubicBezTo>
                      <a:pt x="9805" y="0"/>
                      <a:pt x="8815" y="137"/>
                      <a:pt x="7857" y="408"/>
                    </a:cubicBezTo>
                    <a:lnTo>
                      <a:pt x="8403" y="233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0263" name="WordArt 348"/>
          <p:cNvSpPr>
            <a:spLocks noTextEdit="1"/>
          </p:cNvSpPr>
          <p:nvPr/>
        </p:nvSpPr>
        <p:spPr>
          <a:xfrm>
            <a:off x="7138988" y="5414963"/>
            <a:ext cx="14287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400" spc="-70"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4</a:t>
            </a:r>
            <a:endParaRPr lang="zh-CN" altLang="en-US" sz="1400" spc="-70"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096" name="TextBox 152"/>
          <p:cNvSpPr txBox="1"/>
          <p:nvPr/>
        </p:nvSpPr>
        <p:spPr>
          <a:xfrm>
            <a:off x="927100" y="5653088"/>
            <a:ext cx="9017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77875" y="3830638"/>
            <a:ext cx="954088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共同体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7875" y="2532063"/>
            <a:ext cx="954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理解性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课堂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77875" y="1235075"/>
            <a:ext cx="9540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理解性</a:t>
            </a:r>
            <a:endParaRPr lang="en-US" altLang="zh-CN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zh-CN" altLang="en-US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356"/>
          <p:cNvSpPr/>
          <p:nvPr/>
        </p:nvSpPr>
        <p:spPr>
          <a:xfrm>
            <a:off x="1758950" y="1362075"/>
            <a:ext cx="433388" cy="433388"/>
          </a:xfrm>
          <a:prstGeom prst="ellipse">
            <a:avLst/>
          </a:prstGeom>
          <a:solidFill>
            <a:srgbClr val="FFFF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ko-KR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1" name="TextBox 70">
            <a:hlinkClick r:id="rId2" action="ppaction://hlinksldjump"/>
          </p:cNvPr>
          <p:cNvSpPr txBox="1"/>
          <p:nvPr/>
        </p:nvSpPr>
        <p:spPr>
          <a:xfrm>
            <a:off x="2792413" y="3983038"/>
            <a:ext cx="120332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</a:t>
            </a:r>
            <a:endParaRPr lang="en-US" altLang="zh-CN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为先</a:t>
            </a:r>
            <a:endParaRPr lang="zh-CN" altLang="en-US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>
            <a:hlinkClick r:id="rId3" action="ppaction://hlinksldjump"/>
          </p:cNvPr>
          <p:cNvSpPr txBox="1"/>
          <p:nvPr/>
        </p:nvSpPr>
        <p:spPr>
          <a:xfrm>
            <a:off x="3967163" y="3514725"/>
            <a:ext cx="12033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两读</a:t>
            </a:r>
            <a:endParaRPr lang="en-US" altLang="zh-CN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三题</a:t>
            </a:r>
            <a:endParaRPr lang="zh-CN" altLang="en-US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>
            <a:hlinkClick r:id="rId4" action="ppaction://hlinksldjump"/>
          </p:cNvPr>
          <p:cNvSpPr txBox="1"/>
          <p:nvPr/>
        </p:nvSpPr>
        <p:spPr>
          <a:xfrm>
            <a:off x="5113338" y="2605088"/>
            <a:ext cx="12033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endParaRPr lang="en-US" altLang="zh-CN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手册</a:t>
            </a:r>
            <a:endParaRPr lang="zh-CN" altLang="en-US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>
            <a:hlinkClick r:id="rId5" action="ppaction://hlinksldjump"/>
          </p:cNvPr>
          <p:cNvSpPr txBox="1"/>
          <p:nvPr/>
        </p:nvSpPr>
        <p:spPr>
          <a:xfrm>
            <a:off x="6757988" y="1697038"/>
            <a:ext cx="12033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云平台</a:t>
            </a:r>
            <a:endParaRPr lang="en-US" altLang="zh-CN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zh-CN" altLang="en-US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36775" y="865188"/>
            <a:ext cx="2974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和谐共同体</a:t>
            </a: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幸福北郊人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154" grpId="0"/>
      <p:bldP spid="155" grpId="0"/>
      <p:bldP spid="156" grpId="0"/>
      <p:bldP spid="66" grpId="0" animBg="1"/>
      <p:bldP spid="71" grpId="0"/>
      <p:bldP spid="72" grpId="0"/>
      <p:bldP spid="73" grpId="0"/>
      <p:bldP spid="74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1">
            <a:hlinkClick r:id="" action="ppaction://noaction"/>
          </p:cNvPr>
          <p:cNvSpPr txBox="1"/>
          <p:nvPr/>
        </p:nvSpPr>
        <p:spPr>
          <a:xfrm>
            <a:off x="6443663" y="398463"/>
            <a:ext cx="23050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主题工作坊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7" name="图片 11" descr="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0" y="936625"/>
            <a:ext cx="5903913" cy="482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Freeform 9">
            <a:hlinkClick r:id="rId2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1"/>
          <p:cNvSpPr txBox="1"/>
          <p:nvPr/>
        </p:nvSpPr>
        <p:spPr>
          <a:xfrm>
            <a:off x="6588125" y="404813"/>
            <a:ext cx="17827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专业团队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Freeform 9">
            <a:hlinkClick r:id="rId1" action="ppaction://hlinksldjump"/>
          </p:cNvPr>
          <p:cNvSpPr>
            <a:spLocks noEditPoints="1"/>
          </p:cNvSpPr>
          <p:nvPr/>
        </p:nvSpPr>
        <p:spPr>
          <a:xfrm rot="-1239942">
            <a:off x="141288" y="5846763"/>
            <a:ext cx="1160462" cy="576262"/>
          </a:xfrm>
          <a:custGeom>
            <a:avLst/>
            <a:gdLst>
              <a:gd name="txL" fmla="*/ 0 w 1844"/>
              <a:gd name="txT" fmla="*/ 0 h 916"/>
              <a:gd name="txR" fmla="*/ 1844 w 1844"/>
              <a:gd name="txB" fmla="*/ 916 h 91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844" h="916">
                <a:moveTo>
                  <a:pt x="1802" y="4"/>
                </a:moveTo>
                <a:lnTo>
                  <a:pt x="1802" y="4"/>
                </a:lnTo>
                <a:lnTo>
                  <a:pt x="1824" y="2"/>
                </a:lnTo>
                <a:lnTo>
                  <a:pt x="1844" y="0"/>
                </a:lnTo>
                <a:lnTo>
                  <a:pt x="1824" y="0"/>
                </a:lnTo>
                <a:lnTo>
                  <a:pt x="1802" y="4"/>
                </a:lnTo>
                <a:close/>
                <a:moveTo>
                  <a:pt x="436" y="916"/>
                </a:moveTo>
                <a:lnTo>
                  <a:pt x="352" y="732"/>
                </a:lnTo>
                <a:lnTo>
                  <a:pt x="400" y="754"/>
                </a:lnTo>
                <a:lnTo>
                  <a:pt x="450" y="774"/>
                </a:lnTo>
                <a:lnTo>
                  <a:pt x="500" y="792"/>
                </a:lnTo>
                <a:lnTo>
                  <a:pt x="548" y="806"/>
                </a:lnTo>
                <a:lnTo>
                  <a:pt x="598" y="818"/>
                </a:lnTo>
                <a:lnTo>
                  <a:pt x="648" y="830"/>
                </a:lnTo>
                <a:lnTo>
                  <a:pt x="696" y="838"/>
                </a:lnTo>
                <a:lnTo>
                  <a:pt x="742" y="844"/>
                </a:lnTo>
                <a:lnTo>
                  <a:pt x="790" y="846"/>
                </a:lnTo>
                <a:lnTo>
                  <a:pt x="834" y="848"/>
                </a:lnTo>
                <a:lnTo>
                  <a:pt x="878" y="846"/>
                </a:lnTo>
                <a:lnTo>
                  <a:pt x="922" y="844"/>
                </a:lnTo>
                <a:lnTo>
                  <a:pt x="962" y="838"/>
                </a:lnTo>
                <a:lnTo>
                  <a:pt x="1002" y="830"/>
                </a:lnTo>
                <a:lnTo>
                  <a:pt x="1038" y="820"/>
                </a:lnTo>
                <a:lnTo>
                  <a:pt x="1074" y="808"/>
                </a:lnTo>
                <a:lnTo>
                  <a:pt x="1110" y="792"/>
                </a:lnTo>
                <a:lnTo>
                  <a:pt x="1144" y="774"/>
                </a:lnTo>
                <a:lnTo>
                  <a:pt x="1178" y="756"/>
                </a:lnTo>
                <a:lnTo>
                  <a:pt x="1208" y="736"/>
                </a:lnTo>
                <a:lnTo>
                  <a:pt x="1236" y="716"/>
                </a:lnTo>
                <a:lnTo>
                  <a:pt x="1262" y="696"/>
                </a:lnTo>
                <a:lnTo>
                  <a:pt x="1288" y="674"/>
                </a:lnTo>
                <a:lnTo>
                  <a:pt x="1310" y="652"/>
                </a:lnTo>
                <a:lnTo>
                  <a:pt x="1330" y="628"/>
                </a:lnTo>
                <a:lnTo>
                  <a:pt x="1350" y="606"/>
                </a:lnTo>
                <a:lnTo>
                  <a:pt x="1368" y="582"/>
                </a:lnTo>
                <a:lnTo>
                  <a:pt x="1384" y="558"/>
                </a:lnTo>
                <a:lnTo>
                  <a:pt x="1398" y="536"/>
                </a:lnTo>
                <a:lnTo>
                  <a:pt x="1410" y="512"/>
                </a:lnTo>
                <a:lnTo>
                  <a:pt x="1432" y="464"/>
                </a:lnTo>
                <a:lnTo>
                  <a:pt x="1458" y="404"/>
                </a:lnTo>
                <a:lnTo>
                  <a:pt x="1484" y="348"/>
                </a:lnTo>
                <a:lnTo>
                  <a:pt x="1508" y="298"/>
                </a:lnTo>
                <a:lnTo>
                  <a:pt x="1534" y="252"/>
                </a:lnTo>
                <a:lnTo>
                  <a:pt x="1560" y="210"/>
                </a:lnTo>
                <a:lnTo>
                  <a:pt x="1584" y="174"/>
                </a:lnTo>
                <a:lnTo>
                  <a:pt x="1610" y="142"/>
                </a:lnTo>
                <a:lnTo>
                  <a:pt x="1634" y="114"/>
                </a:lnTo>
                <a:lnTo>
                  <a:pt x="1656" y="90"/>
                </a:lnTo>
                <a:lnTo>
                  <a:pt x="1680" y="68"/>
                </a:lnTo>
                <a:lnTo>
                  <a:pt x="1702" y="50"/>
                </a:lnTo>
                <a:lnTo>
                  <a:pt x="1724" y="36"/>
                </a:lnTo>
                <a:lnTo>
                  <a:pt x="1744" y="24"/>
                </a:lnTo>
                <a:lnTo>
                  <a:pt x="1766" y="16"/>
                </a:lnTo>
                <a:lnTo>
                  <a:pt x="1784" y="8"/>
                </a:lnTo>
                <a:lnTo>
                  <a:pt x="1802" y="4"/>
                </a:lnTo>
                <a:lnTo>
                  <a:pt x="1774" y="12"/>
                </a:lnTo>
                <a:lnTo>
                  <a:pt x="1746" y="22"/>
                </a:lnTo>
                <a:lnTo>
                  <a:pt x="1720" y="36"/>
                </a:lnTo>
                <a:lnTo>
                  <a:pt x="1694" y="54"/>
                </a:lnTo>
                <a:lnTo>
                  <a:pt x="1668" y="74"/>
                </a:lnTo>
                <a:lnTo>
                  <a:pt x="1642" y="98"/>
                </a:lnTo>
                <a:lnTo>
                  <a:pt x="1618" y="126"/>
                </a:lnTo>
                <a:lnTo>
                  <a:pt x="1594" y="154"/>
                </a:lnTo>
                <a:lnTo>
                  <a:pt x="1572" y="186"/>
                </a:lnTo>
                <a:lnTo>
                  <a:pt x="1548" y="220"/>
                </a:lnTo>
                <a:lnTo>
                  <a:pt x="1526" y="256"/>
                </a:lnTo>
                <a:lnTo>
                  <a:pt x="1506" y="294"/>
                </a:lnTo>
                <a:lnTo>
                  <a:pt x="1484" y="334"/>
                </a:lnTo>
                <a:lnTo>
                  <a:pt x="1464" y="376"/>
                </a:lnTo>
                <a:lnTo>
                  <a:pt x="1426" y="462"/>
                </a:lnTo>
                <a:lnTo>
                  <a:pt x="1412" y="492"/>
                </a:lnTo>
                <a:lnTo>
                  <a:pt x="1396" y="522"/>
                </a:lnTo>
                <a:lnTo>
                  <a:pt x="1378" y="550"/>
                </a:lnTo>
                <a:lnTo>
                  <a:pt x="1360" y="576"/>
                </a:lnTo>
                <a:lnTo>
                  <a:pt x="1340" y="602"/>
                </a:lnTo>
                <a:lnTo>
                  <a:pt x="1318" y="624"/>
                </a:lnTo>
                <a:lnTo>
                  <a:pt x="1296" y="646"/>
                </a:lnTo>
                <a:lnTo>
                  <a:pt x="1272" y="668"/>
                </a:lnTo>
                <a:lnTo>
                  <a:pt x="1248" y="688"/>
                </a:lnTo>
                <a:lnTo>
                  <a:pt x="1222" y="706"/>
                </a:lnTo>
                <a:lnTo>
                  <a:pt x="1196" y="722"/>
                </a:lnTo>
                <a:lnTo>
                  <a:pt x="1170" y="738"/>
                </a:lnTo>
                <a:lnTo>
                  <a:pt x="1144" y="750"/>
                </a:lnTo>
                <a:lnTo>
                  <a:pt x="1118" y="764"/>
                </a:lnTo>
                <a:lnTo>
                  <a:pt x="1090" y="774"/>
                </a:lnTo>
                <a:lnTo>
                  <a:pt x="1064" y="784"/>
                </a:lnTo>
                <a:lnTo>
                  <a:pt x="1032" y="792"/>
                </a:lnTo>
                <a:lnTo>
                  <a:pt x="996" y="800"/>
                </a:lnTo>
                <a:lnTo>
                  <a:pt x="960" y="806"/>
                </a:lnTo>
                <a:lnTo>
                  <a:pt x="920" y="808"/>
                </a:lnTo>
                <a:lnTo>
                  <a:pt x="882" y="810"/>
                </a:lnTo>
                <a:lnTo>
                  <a:pt x="840" y="808"/>
                </a:lnTo>
                <a:lnTo>
                  <a:pt x="798" y="804"/>
                </a:lnTo>
                <a:lnTo>
                  <a:pt x="754" y="798"/>
                </a:lnTo>
                <a:lnTo>
                  <a:pt x="710" y="792"/>
                </a:lnTo>
                <a:lnTo>
                  <a:pt x="666" y="782"/>
                </a:lnTo>
                <a:lnTo>
                  <a:pt x="620" y="770"/>
                </a:lnTo>
                <a:lnTo>
                  <a:pt x="574" y="756"/>
                </a:lnTo>
                <a:lnTo>
                  <a:pt x="528" y="742"/>
                </a:lnTo>
                <a:lnTo>
                  <a:pt x="482" y="724"/>
                </a:lnTo>
                <a:lnTo>
                  <a:pt x="434" y="704"/>
                </a:lnTo>
                <a:lnTo>
                  <a:pt x="388" y="684"/>
                </a:lnTo>
                <a:lnTo>
                  <a:pt x="488" y="630"/>
                </a:lnTo>
                <a:lnTo>
                  <a:pt x="0" y="540"/>
                </a:lnTo>
                <a:lnTo>
                  <a:pt x="436" y="916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" name="组合 4"/>
          <p:cNvGrpSpPr/>
          <p:nvPr/>
        </p:nvGrpSpPr>
        <p:grpSpPr>
          <a:xfrm>
            <a:off x="1717675" y="1187450"/>
            <a:ext cx="5761038" cy="4359275"/>
            <a:chOff x="1718393" y="1186748"/>
            <a:chExt cx="5761113" cy="4360086"/>
          </a:xfrm>
        </p:grpSpPr>
        <p:pic>
          <p:nvPicPr>
            <p:cNvPr id="12299" name="Picture 30" descr="IMG_78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8393" y="1186748"/>
              <a:ext cx="5761113" cy="37599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0" name="TextBox 8"/>
            <p:cNvSpPr txBox="1"/>
            <p:nvPr/>
          </p:nvSpPr>
          <p:spPr>
            <a:xfrm>
              <a:off x="3737174" y="5146724"/>
              <a:ext cx="172354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数学研修团队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1876425" y="1187450"/>
            <a:ext cx="5443538" cy="4737100"/>
            <a:chOff x="1877185" y="1186748"/>
            <a:chExt cx="5443526" cy="4737168"/>
          </a:xfrm>
        </p:grpSpPr>
        <p:pic>
          <p:nvPicPr>
            <p:cNvPr id="12297" name="Picture 35" descr="英语组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185" y="1186748"/>
              <a:ext cx="5443526" cy="41044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8" name="TextBox 1"/>
            <p:cNvSpPr txBox="1"/>
            <p:nvPr/>
          </p:nvSpPr>
          <p:spPr>
            <a:xfrm>
              <a:off x="3737173" y="5523806"/>
              <a:ext cx="172354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英语研修团队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1"/>
          <p:cNvGrpSpPr/>
          <p:nvPr/>
        </p:nvGrpSpPr>
        <p:grpSpPr>
          <a:xfrm>
            <a:off x="1619250" y="1196975"/>
            <a:ext cx="5870575" cy="4503738"/>
            <a:chOff x="1691679" y="1124744"/>
            <a:chExt cx="5870807" cy="4504566"/>
          </a:xfrm>
        </p:grpSpPr>
        <p:pic>
          <p:nvPicPr>
            <p:cNvPr id="12295" name="Picture 10" descr="C:\Documents and Settings\Administrator\桌面\DSC_169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79" y="1124744"/>
              <a:ext cx="5870807" cy="38884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TextBox 1"/>
            <p:cNvSpPr txBox="1"/>
            <p:nvPr/>
          </p:nvSpPr>
          <p:spPr>
            <a:xfrm>
              <a:off x="3779912" y="5229200"/>
              <a:ext cx="172354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物理研修团队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Box 1">
            <a:hlinkClick r:id="rId1" action="ppaction://hlinkfile"/>
          </p:cNvPr>
          <p:cNvSpPr txBox="1"/>
          <p:nvPr/>
        </p:nvSpPr>
        <p:spPr>
          <a:xfrm>
            <a:off x="6227763" y="404813"/>
            <a:ext cx="24479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微视频制作团队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1052513"/>
            <a:ext cx="7073900" cy="475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3" y="1068388"/>
            <a:ext cx="6870700" cy="414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60750" y="5408613"/>
            <a:ext cx="20320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定期举行技术培训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1068388"/>
            <a:ext cx="6897688" cy="415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462338" y="5413375"/>
            <a:ext cx="20320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定期举行技术培训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0" name="图片 9" descr="u=1203586482,828282014&amp;fm=23&amp;gp=0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 l="50000" t="24031"/>
          <a:stretch>
            <a:fillRect/>
          </a:stretch>
        </p:blipFill>
        <p:spPr>
          <a:xfrm>
            <a:off x="5697538" y="377825"/>
            <a:ext cx="530225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3459</Words>
  <Application>WPS 演示</Application>
  <PresentationFormat>全屏显示(4:3)</PresentationFormat>
  <Paragraphs>533</Paragraphs>
  <Slides>31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Gulim</vt:lpstr>
      <vt:lpstr>Malgun Gothic</vt:lpstr>
      <vt:lpstr>黑体</vt:lpstr>
      <vt:lpstr>Arial Black</vt:lpstr>
      <vt:lpstr>Arial Unicode MS</vt:lpstr>
      <vt:lpstr>Arial</vt:lpstr>
      <vt:lpstr>华文新魏</vt:lpstr>
      <vt:lpstr>Segoe Print</vt:lpstr>
      <vt:lpstr>默认设计模板</vt:lpstr>
      <vt:lpstr>9_默认设计模板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微软用户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微软中国</dc:creator>
  <cp:lastModifiedBy>Lenovo</cp:lastModifiedBy>
  <cp:revision>94</cp:revision>
  <dcterms:created xsi:type="dcterms:W3CDTF">2012-10-13T04:43:45Z</dcterms:created>
  <dcterms:modified xsi:type="dcterms:W3CDTF">2021-05-06T01:28:58Z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B0E88D71C747491EBDA5E552C2E37541</vt:lpwstr>
  </property>
</Properties>
</file>