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65" r:id="rId3"/>
    <p:sldId id="368" r:id="rId4"/>
    <p:sldId id="283" r:id="rId5"/>
    <p:sldId id="370" r:id="rId6"/>
    <p:sldId id="383" r:id="rId7"/>
    <p:sldId id="352" r:id="rId8"/>
    <p:sldId id="348" r:id="rId9"/>
    <p:sldId id="376" r:id="rId10"/>
    <p:sldId id="354" r:id="rId11"/>
    <p:sldId id="355" r:id="rId12"/>
    <p:sldId id="393" r:id="rId1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CC00"/>
    <a:srgbClr val="99FF66"/>
    <a:srgbClr val="00FF00"/>
    <a:srgbClr val="FF66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6CE57-979B-4514-B432-BE6920658CC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ADAC2-98A6-48BB-9CE8-D1A2E5BD327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4797E-D4F5-442F-83A2-3E2718C578B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032B3-ED42-4D96-B61C-03901FDB39F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95326-F51C-459C-BECE-2EC09E81DE4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BB6E8-E3F7-4221-B476-7C16FADCD2C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BD7A2-3449-43CC-B1CC-635D836598C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2369-9425-4ADB-A2D5-61AA6951813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7CE22-2A71-4169-BDE6-D0650646228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DC267-57C1-44AB-BF4F-3A7B1808E79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26713-D4FA-4087-A6C1-CEBEB1CA563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4F244-2209-4504-88E9-9E9BEF4A5BC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53105-CFBA-481B-A11A-B300E17B908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537B5-9396-4C99-BB2B-B04D47AE0B7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6606C-2FD9-413A-A6D4-AFFB7F7FAB80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D83BA-B8B7-45E2-A5FE-1D3EFA26F0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100A-15F5-417A-9459-86C6F193F16A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09CEA-0D0F-4190-B6AE-F347C6DAF59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3BB3A-0877-4C9A-9C47-33BE62BCFCBA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CDE6C-AFB9-4737-84B9-7F2F505E9A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C6558-8E8B-4859-9435-EAB82E20F66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6DE93-2F09-4623-AB6F-45D05B6F5AA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5DAAD-FF8D-4649-BA4F-A4AFD8956F2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B15A1-3023-4C07-9D64-07B49FC8FDC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A6B0D39-5C9E-4BB4-AEB3-845B4B206C5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D6D3B59-D453-4DE6-8B53-1B01F060126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microsoft.com/office/2007/relationships/media" Target="file:///C:\Users\admin\Desktop\&#22768;&#38899;&#30340;&#20256;&#25773;\&#20154;&#22914;&#20309;&#21548;&#35265;&#22768;&#38899;.wmv" TargetMode="External"/><Relationship Id="rId1" Type="http://schemas.openxmlformats.org/officeDocument/2006/relationships/video" Target="file:///C:\Users\admin\Desktop\&#22768;&#38899;&#30340;&#20256;&#25773;\&#20154;&#22914;&#20309;&#21548;&#35265;&#22768;&#38899;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6" Type="http://schemas.microsoft.com/office/2007/relationships/media" Target="file:///C:\Users\admin\Desktop\&#22768;&#38899;&#30340;&#20256;&#25773;\&#30495;&#31354;&#20013;&#22768;&#38899;&#30340;&#20256;&#25773;_&#35270;&#39057;&#22312;&#32447;&#35266;&#30475;%20-%2056.com.mp4" TargetMode="External"/><Relationship Id="rId5" Type="http://schemas.openxmlformats.org/officeDocument/2006/relationships/video" Target="file:///C:\Users\admin\Desktop\&#22768;&#38899;&#30340;&#20256;&#25773;\&#30495;&#31354;&#20013;&#22768;&#38899;&#30340;&#20256;&#25773;_&#35270;&#39057;&#22312;&#32447;&#35266;&#30475;%20-%2056.com.mp4" TargetMode="External"/><Relationship Id="rId4" Type="http://schemas.openxmlformats.org/officeDocument/2006/relationships/image" Target="../media/image1.jpeg"/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hyperlink" Target="&#30495;&#31354;&#19981;&#33021;&#20256;&#25773;&#22768;&#38899;&#28436;&#31034;&#35270;&#39057;.wmv" TargetMode="Externa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5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2001" b="75024"/>
          <a:stretch>
            <a:fillRect/>
          </a:stretch>
        </p:blipFill>
        <p:spPr bwMode="auto">
          <a:xfrm>
            <a:off x="611560" y="188640"/>
            <a:ext cx="62727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五边形 19"/>
          <p:cNvSpPr/>
          <p:nvPr/>
        </p:nvSpPr>
        <p:spPr>
          <a:xfrm>
            <a:off x="1691680" y="332656"/>
            <a:ext cx="5558506" cy="571500"/>
          </a:xfrm>
          <a:prstGeom prst="homePlate">
            <a:avLst/>
          </a:prstGeom>
          <a:noFill/>
          <a:ln w="317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挑战游戏</a:t>
            </a:r>
            <a:r>
              <a:rPr lang="en-US" altLang="zh-CN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我说你猜</a:t>
            </a:r>
            <a:endParaRPr lang="zh-CN" altLang="en-US" sz="280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901" y="1496045"/>
            <a:ext cx="8358246" cy="283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游戏规则：</a:t>
            </a:r>
            <a:endParaRPr lang="zh-CN" altLang="en-US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同学准确复述老师传递的信息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游戏要求：</a:t>
            </a:r>
            <a:endParaRPr lang="zh-CN" altLang="en-US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   同学们保持安静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 descr="土电话1.jpg"/>
          <p:cNvPicPr>
            <a:picLocks noChangeAspect="1"/>
          </p:cNvPicPr>
          <p:nvPr/>
        </p:nvPicPr>
        <p:blipFill>
          <a:blip r:embed="rId2" cstate="print"/>
          <a:srcRect b="33333"/>
          <a:stretch>
            <a:fillRect/>
          </a:stretch>
        </p:blipFill>
        <p:spPr>
          <a:xfrm>
            <a:off x="6434109" y="3737281"/>
            <a:ext cx="2563914" cy="2570193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0" grpId="0" bldLvl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643174" y="3071810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我们怎么听见声音的视频</a:t>
            </a:r>
            <a:endParaRPr lang="zh-CN" altLang="en-US" sz="2400" dirty="0"/>
          </a:p>
        </p:txBody>
      </p:sp>
      <p:pic>
        <p:nvPicPr>
          <p:cNvPr id="2" name="人如何听见声音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24130" y="-13970"/>
            <a:ext cx="9174480" cy="6877685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video fullScrn="1">
              <p:cMediaNode>
                <p:cTn id="2" fill="remove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五边形 19"/>
          <p:cNvSpPr/>
          <p:nvPr/>
        </p:nvSpPr>
        <p:spPr>
          <a:xfrm>
            <a:off x="1691680" y="332656"/>
            <a:ext cx="5558506" cy="571500"/>
          </a:xfrm>
          <a:prstGeom prst="homePlate">
            <a:avLst/>
          </a:prstGeom>
          <a:noFill/>
          <a:ln w="317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延伸拓展，深入探究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05" y="1539875"/>
            <a:ext cx="7190740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为什么在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土电话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中就听得很清楚呢？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7" name="Picture 2" descr="D:\下载图片\图片1\35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57555" y="2749550"/>
            <a:ext cx="7799070" cy="300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图片 19" descr="u=3770138127,635856619&amp;fm=27&amp;gp=0.jpg"/>
          <p:cNvPicPr>
            <a:picLocks noChangeAspect="1"/>
          </p:cNvPicPr>
          <p:nvPr>
            <p:ph idx="1"/>
          </p:nvPr>
        </p:nvPicPr>
        <p:blipFill>
          <a:blip r:embed="rId2" cstate="print"/>
          <a:srcRect l="55673" r="27306" b="52521"/>
          <a:stretch>
            <a:fillRect/>
          </a:stretch>
        </p:blipFill>
        <p:spPr bwMode="auto">
          <a:xfrm>
            <a:off x="589915" y="391795"/>
            <a:ext cx="749300" cy="55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0" grpId="0" bldLvl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五边形 19"/>
          <p:cNvSpPr/>
          <p:nvPr/>
        </p:nvSpPr>
        <p:spPr>
          <a:xfrm>
            <a:off x="1691680" y="332656"/>
            <a:ext cx="5558506" cy="571500"/>
          </a:xfrm>
          <a:prstGeom prst="homePlate">
            <a:avLst/>
          </a:prstGeom>
          <a:noFill/>
          <a:ln w="317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提出问题，作出解释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05" y="1539875"/>
            <a:ext cx="5993765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声音是如何传播的呢？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75" r="60625" b="75024"/>
          <a:stretch>
            <a:fillRect/>
          </a:stretch>
        </p:blipFill>
        <p:spPr bwMode="auto">
          <a:xfrm>
            <a:off x="611560" y="260648"/>
            <a:ext cx="78311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D:\下载图片\图片1\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555" y="2749550"/>
            <a:ext cx="7799070" cy="300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0" grpId="0" bldLvl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ep.com.cn/xkzthyd/czwl/jszx/tbjx/tb8s/tb8s1/sj1/201501/W020150115326318886038.gif">
            <a:hlinkClick r:id="rId1" action="ppaction://hlinkfile"/>
          </p:cNvPr>
          <p:cNvPicPr>
            <a:picLocks noChangeAspect="1" noChangeArrowheads="1"/>
          </p:cNvPicPr>
          <p:nvPr/>
        </p:nvPicPr>
        <p:blipFill>
          <a:blip r:embed="rId2" cstate="print">
            <a:lum bright="-10000" contrast="-30000"/>
          </a:blip>
          <a:srcRect t="2238" r="61277" b="21373"/>
          <a:stretch>
            <a:fillRect/>
          </a:stretch>
        </p:blipFill>
        <p:spPr bwMode="auto">
          <a:xfrm>
            <a:off x="5070462" y="1912928"/>
            <a:ext cx="2857520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4" descr="C:\Users\admin\Desktop\声音的传播\大发声器.jpg大发声器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631" y="2163127"/>
            <a:ext cx="2786082" cy="20904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75" r="60625" b="75024"/>
          <a:stretch>
            <a:fillRect/>
          </a:stretch>
        </p:blipFill>
        <p:spPr bwMode="auto">
          <a:xfrm>
            <a:off x="611560" y="260648"/>
            <a:ext cx="78311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五边形 9"/>
          <p:cNvSpPr/>
          <p:nvPr/>
        </p:nvSpPr>
        <p:spPr>
          <a:xfrm>
            <a:off x="1691680" y="332656"/>
            <a:ext cx="5558506" cy="571500"/>
          </a:xfrm>
          <a:prstGeom prst="homePlate">
            <a:avLst/>
          </a:prstGeom>
          <a:noFill/>
          <a:ln w="317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实验探究，得出结论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929290" y="4487867"/>
            <a:ext cx="3214710" cy="1264980"/>
          </a:xfrm>
          <a:prstGeom prst="cloudCallout">
            <a:avLst>
              <a:gd name="adj1" fmla="val -63723"/>
              <a:gd name="adj2" fmla="val -2774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你认为会出现什么现象？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48665" y="5600065"/>
            <a:ext cx="7047230" cy="6286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声音在真空中不能传播，声音在空气中传播</a:t>
            </a:r>
            <a:endParaRPr lang="zh-CN" altLang="en-US" sz="28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2926058" y="3126423"/>
            <a:ext cx="3571900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真空中声音的传播_视频在线观看 - 56.com">
            <a:hlinkClick r:id="" action="ppaction://media"/>
          </p:cNvPr>
          <p:cNvPicPr/>
          <p:nvPr>
            <a:vide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1220" y="1410335"/>
            <a:ext cx="7799705" cy="394017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53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0" grpId="0" animBg="1"/>
      <p:bldP spid="17" grpId="0" animBg="1"/>
      <p:bldP spid="12" grpId="0" bldLvl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75" r="60625" b="75024"/>
          <a:stretch>
            <a:fillRect/>
          </a:stretch>
        </p:blipFill>
        <p:spPr bwMode="auto">
          <a:xfrm>
            <a:off x="611560" y="260648"/>
            <a:ext cx="78311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五边形 9"/>
          <p:cNvSpPr/>
          <p:nvPr/>
        </p:nvSpPr>
        <p:spPr>
          <a:xfrm>
            <a:off x="1691680" y="332656"/>
            <a:ext cx="5558506" cy="571500"/>
          </a:xfrm>
          <a:prstGeom prst="homePlate">
            <a:avLst/>
          </a:prstGeom>
          <a:noFill/>
          <a:ln w="317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实验探究，得出结论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146" name="Picture 2" descr="C:\Users\admin\Desktop\声音的传播\大发声器.jpg大发声器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285" y="2357120"/>
            <a:ext cx="2773680" cy="2081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C:\Users\admin\Desktop\声音的传播\密封袋.jpg密封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4235" y="2357120"/>
            <a:ext cx="2752725" cy="2157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 descr="C:\Users\admin\Desktop\声音的传播\橡皮泥.jpeg橡皮泥"/>
          <p:cNvPicPr>
            <a:picLocks noChangeAspect="1" noChangeArrowheads="1"/>
          </p:cNvPicPr>
          <p:nvPr/>
        </p:nvPicPr>
        <p:blipFill>
          <a:blip r:embed="rId4"/>
          <a:srcRect t="16873" b="6250"/>
          <a:stretch>
            <a:fillRect/>
          </a:stretch>
        </p:blipFill>
        <p:spPr bwMode="auto">
          <a:xfrm>
            <a:off x="6370320" y="2360930"/>
            <a:ext cx="2773680" cy="2132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文本框 2"/>
          <p:cNvSpPr txBox="1"/>
          <p:nvPr/>
        </p:nvSpPr>
        <p:spPr>
          <a:xfrm>
            <a:off x="1078230" y="4787900"/>
            <a:ext cx="150685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发声器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176395" y="4787900"/>
            <a:ext cx="171640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塑料</a:t>
            </a:r>
            <a:r>
              <a:rPr lang="zh-CN" altLang="en-US"/>
              <a:t>袋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122795" y="4787900"/>
            <a:ext cx="150685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橡皮泥</a:t>
            </a:r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826135" y="5563235"/>
            <a:ext cx="5029200" cy="6286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声音可以在固体中传播</a:t>
            </a:r>
            <a:endParaRPr lang="zh-CN" altLang="en-US" sz="28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285" y="1392555"/>
            <a:ext cx="5993765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声音是在固体中可以传播吗？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7" grpId="0" bldLvl="0" animBg="1"/>
      <p:bldP spid="3" grpId="0"/>
      <p:bldP spid="4" grpId="0"/>
      <p:bldP spid="5" grpId="0"/>
      <p:bldP spid="13" grpId="0" bldLvl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75" r="60625" b="75024"/>
          <a:stretch>
            <a:fillRect/>
          </a:stretch>
        </p:blipFill>
        <p:spPr bwMode="auto">
          <a:xfrm>
            <a:off x="611560" y="260648"/>
            <a:ext cx="78311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五边形 9"/>
          <p:cNvSpPr/>
          <p:nvPr/>
        </p:nvSpPr>
        <p:spPr>
          <a:xfrm>
            <a:off x="1691680" y="332656"/>
            <a:ext cx="5558506" cy="571500"/>
          </a:xfrm>
          <a:prstGeom prst="homePlate">
            <a:avLst/>
          </a:prstGeom>
          <a:noFill/>
          <a:ln w="317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实验探究，得出结论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146" name="Picture 2" descr="C:\Users\admin\Desktop\声音的传播\大发声器.jpg大发声器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920" y="2388235"/>
            <a:ext cx="2773680" cy="2081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C:\Users\admin\Desktop\声音的传播\防水袋.jpg防水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2320" y="2442528"/>
            <a:ext cx="2752725" cy="1972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 descr="C:\Users\admin\Desktop\声音的传播\一次性碗.jpg一次性碗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0320" y="1878965"/>
            <a:ext cx="277368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文本框 2"/>
          <p:cNvSpPr txBox="1"/>
          <p:nvPr/>
        </p:nvSpPr>
        <p:spPr>
          <a:xfrm>
            <a:off x="1078230" y="4787900"/>
            <a:ext cx="150685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发声器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176395" y="4787900"/>
            <a:ext cx="171640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密封袋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122795" y="4787900"/>
            <a:ext cx="150685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水</a:t>
            </a:r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826135" y="5563235"/>
            <a:ext cx="5029200" cy="6286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声音可以在液体中传播</a:t>
            </a:r>
            <a:endParaRPr lang="zh-CN" altLang="en-US" sz="28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285" y="1392555"/>
            <a:ext cx="5993765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声音是在液体中可以传播吗？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7" grpId="0" bldLvl="0" animBg="1"/>
      <p:bldP spid="3" grpId="0"/>
      <p:bldP spid="4" grpId="0"/>
      <p:bldP spid="5" grpId="0"/>
      <p:bldP spid="13" grpId="0" bldLvl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声音传播.jpg"/>
          <p:cNvPicPr>
            <a:picLocks noChangeAspect="1"/>
          </p:cNvPicPr>
          <p:nvPr/>
        </p:nvPicPr>
        <p:blipFill>
          <a:blip r:embed="rId1" cstate="print"/>
          <a:srcRect t="10687" b="1676"/>
          <a:stretch>
            <a:fillRect/>
          </a:stretch>
        </p:blipFill>
        <p:spPr>
          <a:xfrm>
            <a:off x="4071934" y="2428868"/>
            <a:ext cx="507206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75" r="60625" b="75024"/>
          <a:stretch>
            <a:fillRect/>
          </a:stretch>
        </p:blipFill>
        <p:spPr bwMode="auto">
          <a:xfrm>
            <a:off x="611560" y="260648"/>
            <a:ext cx="78311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五边形 9"/>
          <p:cNvSpPr/>
          <p:nvPr/>
        </p:nvSpPr>
        <p:spPr>
          <a:xfrm>
            <a:off x="1691680" y="332656"/>
            <a:ext cx="5558506" cy="571500"/>
          </a:xfrm>
          <a:prstGeom prst="homePlate">
            <a:avLst/>
          </a:prstGeom>
          <a:noFill/>
          <a:ln w="317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实验探究，得出结论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内容占位符 2"/>
          <p:cNvSpPr txBox="1"/>
          <p:nvPr/>
        </p:nvSpPr>
        <p:spPr bwMode="auto">
          <a:xfrm>
            <a:off x="857224" y="2428868"/>
            <a:ext cx="3143272" cy="284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 声音可在气体、液体、固体中向四面八方传播。</a:t>
            </a:r>
            <a:endParaRPr kumimoji="0" lang="zh-CN" altLang="en-US" sz="2800" b="1" i="0" u="none" strike="noStrike" kern="1200" cap="none" spc="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1560" y="1504950"/>
            <a:ext cx="718439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你能总结一下：声音是怎样传播的吗？</a:t>
            </a:r>
            <a:endParaRPr lang="zh-CN" altLang="en-US" sz="3200" b="1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75" r="41499" b="75024"/>
          <a:stretch>
            <a:fillRect/>
          </a:stretch>
        </p:blipFill>
        <p:spPr bwMode="auto">
          <a:xfrm>
            <a:off x="683568" y="188640"/>
            <a:ext cx="666234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五边形 6"/>
          <p:cNvSpPr/>
          <p:nvPr/>
        </p:nvSpPr>
        <p:spPr>
          <a:xfrm>
            <a:off x="1691680" y="332656"/>
            <a:ext cx="5558506" cy="571500"/>
          </a:xfrm>
          <a:prstGeom prst="homePlate">
            <a:avLst/>
          </a:prstGeom>
          <a:noFill/>
          <a:ln w="317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观察实验，类比认识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071796" y="4572013"/>
            <a:ext cx="1285875" cy="5000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固体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071813" y="3857629"/>
            <a:ext cx="1285875" cy="5000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液体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071796" y="3143253"/>
            <a:ext cx="1285875" cy="5000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气体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右箭头 18"/>
          <p:cNvSpPr/>
          <p:nvPr/>
        </p:nvSpPr>
        <p:spPr>
          <a:xfrm>
            <a:off x="2071688" y="4071942"/>
            <a:ext cx="857250" cy="142875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>
            <a:off x="4643438" y="4071942"/>
            <a:ext cx="857250" cy="142875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pic>
        <p:nvPicPr>
          <p:cNvPr id="21" name="Picture 4" descr="D:\下载图片\图片2\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6" y="3286129"/>
            <a:ext cx="11223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D:\下载图片\图片2\6 (2).jpg"/>
          <p:cNvPicPr>
            <a:picLocks noChangeAspect="1" noChangeArrowheads="1"/>
          </p:cNvPicPr>
          <p:nvPr/>
        </p:nvPicPr>
        <p:blipFill>
          <a:blip r:embed="rId3" cstate="print"/>
          <a:srcRect r="7946"/>
          <a:stretch>
            <a:fillRect/>
          </a:stretch>
        </p:blipFill>
        <p:spPr bwMode="auto">
          <a:xfrm>
            <a:off x="6643696" y="3429005"/>
            <a:ext cx="18573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571500" y="1785926"/>
            <a:ext cx="8001000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声音在人的耳朵里又是怎样传播的呢？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 descr="C:\Users\admin\Desktop\声音的传播\大发声器.jpg大发声器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2580" y="3524250"/>
            <a:ext cx="1605915" cy="1204595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5" name="直接连接符 4"/>
          <p:cNvCxnSpPr/>
          <p:nvPr/>
        </p:nvCxnSpPr>
        <p:spPr>
          <a:xfrm>
            <a:off x="0" y="1268413"/>
            <a:ext cx="9144000" cy="0"/>
          </a:xfrm>
          <a:prstGeom prst="line">
            <a:avLst/>
          </a:prstGeom>
          <a:ln w="5080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0" y="6453188"/>
            <a:ext cx="9144000" cy="4048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  <p:sp>
        <p:nvSpPr>
          <p:cNvPr id="3" name="五边形 2"/>
          <p:cNvSpPr/>
          <p:nvPr/>
        </p:nvSpPr>
        <p:spPr>
          <a:xfrm>
            <a:off x="1692275" y="333375"/>
            <a:ext cx="5557838" cy="571500"/>
          </a:xfrm>
          <a:prstGeom prst="homePlate">
            <a:avLst/>
          </a:prstGeom>
          <a:noFill/>
          <a:ln w="317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strike="noStrike" noProof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观察实验，类比认识</a:t>
            </a:r>
            <a:endParaRPr lang="zh-CN" altLang="en-US" sz="2800" strike="noStrike" noProof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20675" y="1412875"/>
            <a:ext cx="8347710" cy="4951413"/>
            <a:chOff x="505" y="2225"/>
            <a:chExt cx="13147" cy="7798"/>
          </a:xfrm>
        </p:grpSpPr>
        <p:grpSp>
          <p:nvGrpSpPr>
            <p:cNvPr id="12294" name="组合 3"/>
            <p:cNvGrpSpPr/>
            <p:nvPr/>
          </p:nvGrpSpPr>
          <p:grpSpPr>
            <a:xfrm>
              <a:off x="2663" y="7381"/>
              <a:ext cx="9623" cy="2642"/>
              <a:chOff x="1549" y="6022"/>
              <a:chExt cx="11615" cy="2583"/>
            </a:xfrm>
          </p:grpSpPr>
          <p:grpSp>
            <p:nvGrpSpPr>
              <p:cNvPr id="12295" name="组合 1"/>
              <p:cNvGrpSpPr/>
              <p:nvPr/>
            </p:nvGrpSpPr>
            <p:grpSpPr>
              <a:xfrm>
                <a:off x="1549" y="6022"/>
                <a:ext cx="10869" cy="2583"/>
                <a:chOff x="1013" y="3858"/>
                <a:chExt cx="11589" cy="4695"/>
              </a:xfrm>
            </p:grpSpPr>
            <p:pic>
              <p:nvPicPr>
                <p:cNvPr id="12296" name="Picture 4" descr="D:\下载图片\图片1\7 (1).jpg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1013" y="3858"/>
                  <a:ext cx="10005" cy="46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12297" name="TextBox 3"/>
                <p:cNvSpPr txBox="1"/>
                <p:nvPr/>
              </p:nvSpPr>
              <p:spPr>
                <a:xfrm>
                  <a:off x="11018" y="4307"/>
                  <a:ext cx="1584" cy="11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p>
                  <a:pPr lvl="0"/>
                  <a:r>
                    <a:rPr lang="zh-CN" altLang="en-US" sz="2000" dirty="0">
                      <a:latin typeface="黑体" panose="02010609060101010101" pitchFamily="49" charset="-122"/>
                      <a:ea typeface="黑体" panose="02010609060101010101" pitchFamily="49" charset="-122"/>
                    </a:rPr>
                    <a:t>纸屏</a:t>
                  </a:r>
                  <a:endParaRPr lang="zh-CN" altLang="en-US" sz="2000" dirty="0"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  <p:sp>
            <p:nvSpPr>
              <p:cNvPr id="12298" name="TextBox 3"/>
              <p:cNvSpPr txBox="1"/>
              <p:nvPr/>
            </p:nvSpPr>
            <p:spPr>
              <a:xfrm>
                <a:off x="10932" y="6897"/>
                <a:ext cx="2232" cy="6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lvl="0"/>
                <a:r>
                  <a:rPr lang="zh-CN" altLang="en-US" sz="20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泡沫球</a:t>
                </a:r>
                <a:endPara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2299" name="组合 16"/>
            <p:cNvGrpSpPr/>
            <p:nvPr/>
          </p:nvGrpSpPr>
          <p:grpSpPr>
            <a:xfrm>
              <a:off x="505" y="2225"/>
              <a:ext cx="13147" cy="5155"/>
              <a:chOff x="505" y="2225"/>
              <a:chExt cx="13147" cy="5155"/>
            </a:xfrm>
          </p:grpSpPr>
          <p:sp>
            <p:nvSpPr>
              <p:cNvPr id="8" name="圆角矩形 7"/>
              <p:cNvSpPr/>
              <p:nvPr/>
            </p:nvSpPr>
            <p:spPr>
              <a:xfrm>
                <a:off x="505" y="2225"/>
                <a:ext cx="13147" cy="5155"/>
              </a:xfrm>
              <a:prstGeom prst="roundRect">
                <a:avLst/>
              </a:prstGeom>
              <a:noFill/>
              <a:ln w="28575">
                <a:solidFill>
                  <a:srgbClr val="93CDDD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12301" name="文本框 9"/>
              <p:cNvSpPr txBox="1"/>
              <p:nvPr/>
            </p:nvSpPr>
            <p:spPr>
              <a:xfrm>
                <a:off x="960" y="2404"/>
                <a:ext cx="11989" cy="15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lvl="0"/>
                <a:r>
                  <a:rPr lang="en-US" altLang="zh-CN" sz="3200">
                    <a:latin typeface="微软雅黑" panose="020B0503020204020204" charset="-122"/>
                    <a:ea typeface="微软雅黑" panose="020B0503020204020204" charset="-122"/>
                  </a:rPr>
                  <a:t>     </a:t>
                </a:r>
                <a:r>
                  <a:rPr lang="zh-CN" altLang="en-US" sz="2400" b="1">
                    <a:latin typeface="微软雅黑" panose="020B0503020204020204" charset="-122"/>
                    <a:ea typeface="微软雅黑" panose="020B0503020204020204" charset="-122"/>
                  </a:rPr>
                  <a:t>请你拎起小鼓，鼓面对准纸屏，连续敲击，观察小球的变化。</a:t>
                </a:r>
                <a:endParaRPr lang="zh-CN" altLang="en-US" sz="2400"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302" name="文本框 10"/>
              <p:cNvSpPr txBox="1"/>
              <p:nvPr/>
            </p:nvSpPr>
            <p:spPr>
              <a:xfrm>
                <a:off x="960" y="4306"/>
                <a:ext cx="10852" cy="27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p>
                <a:pPr lvl="0">
                  <a:lnSpc>
                    <a:spcPct val="110000"/>
                  </a:lnSpc>
                </a:pPr>
                <a:r>
                  <a:rPr lang="en-US" altLang="zh-CN" sz="2000">
                    <a:latin typeface="微软雅黑" panose="020B0503020204020204" charset="-122"/>
                    <a:ea typeface="微软雅黑" panose="020B0503020204020204" charset="-122"/>
                  </a:rPr>
                  <a:t>1.</a:t>
                </a:r>
                <a:r>
                  <a:rPr lang="zh-CN" altLang="en-US" sz="2000">
                    <a:latin typeface="微软雅黑" panose="020B0503020204020204" charset="-122"/>
                    <a:ea typeface="微软雅黑" panose="020B0503020204020204" charset="-122"/>
                  </a:rPr>
                  <a:t>组内分工</a:t>
                </a:r>
                <a:endParaRPr lang="zh-CN" altLang="en-US" sz="2000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lvl="0">
                  <a:lnSpc>
                    <a:spcPct val="110000"/>
                  </a:lnSpc>
                </a:pPr>
                <a:r>
                  <a:rPr lang="en-US" altLang="zh-CN" sz="2000">
                    <a:latin typeface="微软雅黑" panose="020B0503020204020204" charset="-122"/>
                    <a:ea typeface="微软雅黑" panose="020B0503020204020204" charset="-122"/>
                  </a:rPr>
                  <a:t>2.</a:t>
                </a:r>
                <a:r>
                  <a:rPr lang="zh-CN" altLang="en-US" sz="2000">
                    <a:latin typeface="微软雅黑" panose="020B0503020204020204" charset="-122"/>
                    <a:ea typeface="微软雅黑" panose="020B0503020204020204" charset="-122"/>
                  </a:rPr>
                  <a:t>认真观察和记录</a:t>
                </a:r>
                <a:endParaRPr lang="zh-CN" altLang="en-US" sz="2000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lvl="0">
                  <a:lnSpc>
                    <a:spcPct val="110000"/>
                  </a:lnSpc>
                </a:pPr>
                <a:r>
                  <a:rPr lang="zh-CN" altLang="en-US" sz="2000">
                    <a:latin typeface="微软雅黑" panose="020B0503020204020204" charset="-122"/>
                    <a:ea typeface="微软雅黑" panose="020B0503020204020204" charset="-122"/>
                  </a:rPr>
                  <a:t>我看到：纸屏在（    ），小球在（    ）。</a:t>
                </a:r>
                <a:endParaRPr lang="zh-CN" altLang="en-US" sz="2000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lvl="0">
                  <a:lnSpc>
                    <a:spcPct val="110000"/>
                  </a:lnSpc>
                </a:pPr>
                <a:r>
                  <a:rPr lang="zh-CN" altLang="en-US" sz="2000">
                    <a:latin typeface="微软雅黑" panose="020B0503020204020204" charset="-122"/>
                    <a:ea typeface="微软雅黑" panose="020B0503020204020204" charset="-122"/>
                  </a:rPr>
                  <a:t>我知道：</a:t>
                </a:r>
                <a:r>
                  <a:rPr lang="zh-CN" altLang="en-US" sz="2000" dirty="0">
                    <a:latin typeface="微软雅黑" panose="020B0503020204020204" charset="-122"/>
                    <a:ea typeface="微软雅黑" panose="020B0503020204020204" charset="-122"/>
                  </a:rPr>
                  <a:t>鼓面振动产生声音，声波传至纸屏，纸屏（      ），</a:t>
                </a:r>
                <a:endParaRPr lang="zh-CN" altLang="en-US" sz="2000" dirty="0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lvl="0">
                  <a:lnSpc>
                    <a:spcPct val="110000"/>
                  </a:lnSpc>
                </a:pPr>
                <a:r>
                  <a:rPr lang="zh-CN" altLang="en-US" sz="2000" dirty="0">
                    <a:latin typeface="微软雅黑" panose="020B0503020204020204" charset="-122"/>
                    <a:ea typeface="微软雅黑" panose="020B0503020204020204" charset="-122"/>
                  </a:rPr>
                  <a:t>             进而引起小球（     ）。</a:t>
                </a:r>
                <a:endParaRPr lang="en-US" altLang="zh-CN" sz="2000" u="sng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716" y="4018"/>
                <a:ext cx="12721" cy="22"/>
              </a:xfrm>
              <a:prstGeom prst="line">
                <a:avLst/>
              </a:prstGeom>
              <a:ln w="28575">
                <a:solidFill>
                  <a:schemeClr val="accent5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75" r="41499" b="75024"/>
          <a:stretch>
            <a:fillRect/>
          </a:stretch>
        </p:blipFill>
        <p:spPr bwMode="auto">
          <a:xfrm>
            <a:off x="683568" y="188640"/>
            <a:ext cx="666234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下载用杂项\ba6529ab42c12a89f3a3d345df3e4f87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75" r="41499" b="75024"/>
          <a:stretch>
            <a:fillRect/>
          </a:stretch>
        </p:blipFill>
        <p:spPr bwMode="auto">
          <a:xfrm>
            <a:off x="683568" y="188640"/>
            <a:ext cx="666234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五边形 6"/>
          <p:cNvSpPr/>
          <p:nvPr/>
        </p:nvSpPr>
        <p:spPr>
          <a:xfrm>
            <a:off x="1691680" y="332656"/>
            <a:ext cx="5558506" cy="571500"/>
          </a:xfrm>
          <a:prstGeom prst="homePlate">
            <a:avLst/>
          </a:prstGeom>
          <a:noFill/>
          <a:ln w="317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观察实验，类比认识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TextBox 3"/>
          <p:cNvSpPr txBox="1">
            <a:spLocks noChangeArrowheads="1"/>
          </p:cNvSpPr>
          <p:nvPr/>
        </p:nvSpPr>
        <p:spPr bwMode="auto">
          <a:xfrm>
            <a:off x="678629" y="4214818"/>
            <a:ext cx="7786742" cy="1477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声音的产生过程：声波通过外耳道传到鼓膜，引起鼓膜振动，鼓膜的振动又通过听小骨传给耳蜗，连接耳蜗的听神经把声音信号报告给大脑，我们就听到声音了。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7" name="Picture 2" descr="http://static.zjtansuo.com/kexue.zjtansuo/content/article/images/577f3e8e033680c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0" y="1357298"/>
            <a:ext cx="4667240" cy="2808697"/>
          </a:xfrm>
          <a:prstGeom prst="rect">
            <a:avLst/>
          </a:prstGeom>
          <a:noFill/>
        </p:spPr>
      </p:pic>
      <p:cxnSp>
        <p:nvCxnSpPr>
          <p:cNvPr id="58" name="直接连接符 57"/>
          <p:cNvCxnSpPr/>
          <p:nvPr/>
        </p:nvCxnSpPr>
        <p:spPr>
          <a:xfrm>
            <a:off x="1857356" y="2714620"/>
            <a:ext cx="863982" cy="3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>
            <a:endCxn id="114" idx="0"/>
          </p:cNvCxnSpPr>
          <p:nvPr/>
        </p:nvCxnSpPr>
        <p:spPr>
          <a:xfrm rot="5400000">
            <a:off x="3385334" y="3385340"/>
            <a:ext cx="857256" cy="873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rot="5400000" flipH="1" flipV="1">
            <a:off x="4770588" y="5442853"/>
            <a:ext cx="31754" cy="13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6215074" y="2714620"/>
            <a:ext cx="1143008" cy="2143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rot="5400000">
            <a:off x="5357818" y="2428868"/>
            <a:ext cx="1357321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rot="16200000" flipH="1">
            <a:off x="4405310" y="2024054"/>
            <a:ext cx="904885" cy="4286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6786578" y="2571744"/>
            <a:ext cx="571504" cy="3571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 rot="16200000" flipH="1">
            <a:off x="4500562" y="3357562"/>
            <a:ext cx="857258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3"/>
          <p:cNvSpPr txBox="1">
            <a:spLocks noChangeArrowheads="1"/>
          </p:cNvSpPr>
          <p:nvPr/>
        </p:nvSpPr>
        <p:spPr bwMode="auto">
          <a:xfrm>
            <a:off x="4214810" y="1428736"/>
            <a:ext cx="124301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听小骨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4" name="TextBox 3"/>
          <p:cNvSpPr txBox="1">
            <a:spLocks noChangeArrowheads="1"/>
          </p:cNvSpPr>
          <p:nvPr/>
        </p:nvSpPr>
        <p:spPr bwMode="auto">
          <a:xfrm>
            <a:off x="3071802" y="3857628"/>
            <a:ext cx="13970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外耳道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5" name="TextBox 3"/>
          <p:cNvSpPr txBox="1">
            <a:spLocks noChangeArrowheads="1"/>
          </p:cNvSpPr>
          <p:nvPr/>
        </p:nvSpPr>
        <p:spPr bwMode="auto">
          <a:xfrm>
            <a:off x="4429124" y="3857628"/>
            <a:ext cx="100965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鼓膜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6" name="TextBox 3"/>
          <p:cNvSpPr txBox="1">
            <a:spLocks noChangeArrowheads="1"/>
          </p:cNvSpPr>
          <p:nvPr/>
        </p:nvSpPr>
        <p:spPr bwMode="auto">
          <a:xfrm>
            <a:off x="7358082" y="2786058"/>
            <a:ext cx="155257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听神经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7" name="TextBox 3"/>
          <p:cNvSpPr txBox="1">
            <a:spLocks noChangeArrowheads="1"/>
          </p:cNvSpPr>
          <p:nvPr/>
        </p:nvSpPr>
        <p:spPr bwMode="auto">
          <a:xfrm>
            <a:off x="5643570" y="1428736"/>
            <a:ext cx="294481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耳蜗（里面充满液体）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8" name="TextBox 3"/>
          <p:cNvSpPr txBox="1">
            <a:spLocks noChangeArrowheads="1"/>
          </p:cNvSpPr>
          <p:nvPr/>
        </p:nvSpPr>
        <p:spPr bwMode="auto">
          <a:xfrm>
            <a:off x="1142976" y="2500306"/>
            <a:ext cx="100965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耳廓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7" name="TextBox 3"/>
          <p:cNvSpPr txBox="1">
            <a:spLocks noChangeArrowheads="1"/>
          </p:cNvSpPr>
          <p:nvPr/>
        </p:nvSpPr>
        <p:spPr bwMode="auto">
          <a:xfrm>
            <a:off x="126000" y="5715016"/>
            <a:ext cx="8928000" cy="50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声音的传递路径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：声源→耳廓→外耳道→鼓膜→听小骨→耳蜗→听神经</a:t>
            </a:r>
            <a:endParaRPr lang="zh-CN" altLang="en-US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37" grpId="0"/>
      <p:bldP spid="113" grpId="0"/>
      <p:bldP spid="114" grpId="0"/>
      <p:bldP spid="115" grpId="0"/>
      <p:bldP spid="116" grpId="0"/>
      <p:bldP spid="117" grpId="0"/>
      <p:bldP spid="118" grpId="0"/>
      <p:bldP spid="12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</Words>
  <Application>WPS 演示</Application>
  <PresentationFormat>全屏显示(4:3)</PresentationFormat>
  <Paragraphs>96</Paragraphs>
  <Slides>11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Calibri</vt:lpstr>
      <vt:lpstr>黑体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2.悄悄发生的变化</dc:title>
  <dc:creator>Administrator</dc:creator>
  <cp:lastModifiedBy>admin</cp:lastModifiedBy>
  <cp:revision>138</cp:revision>
  <dcterms:created xsi:type="dcterms:W3CDTF">2018-01-16T00:31:00Z</dcterms:created>
  <dcterms:modified xsi:type="dcterms:W3CDTF">2021-03-31T11:45:55Z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