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4a" ContentType="audio/mp4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95" r:id="rId5"/>
    <p:sldId id="296" r:id="rId6"/>
    <p:sldId id="303" r:id="rId7"/>
    <p:sldId id="290" r:id="rId8"/>
    <p:sldId id="304" r:id="rId9"/>
    <p:sldId id="330" r:id="rId10"/>
    <p:sldId id="256" r:id="rId11"/>
    <p:sldId id="308" r:id="rId12"/>
    <p:sldId id="332" r:id="rId13"/>
    <p:sldId id="307" r:id="rId14"/>
    <p:sldId id="335" r:id="rId15"/>
    <p:sldId id="341" r:id="rId16"/>
    <p:sldId id="333" r:id="rId17"/>
    <p:sldId id="310" r:id="rId18"/>
    <p:sldId id="334" r:id="rId19"/>
    <p:sldId id="311" r:id="rId20"/>
    <p:sldId id="336" r:id="rId21"/>
    <p:sldId id="350" r:id="rId22"/>
    <p:sldId id="309" r:id="rId23"/>
    <p:sldId id="337" r:id="rId24"/>
    <p:sldId id="338" r:id="rId25"/>
    <p:sldId id="313" r:id="rId26"/>
    <p:sldId id="314" r:id="rId27"/>
    <p:sldId id="351" r:id="rId28"/>
    <p:sldId id="315" r:id="rId29"/>
    <p:sldId id="340" r:id="rId30"/>
    <p:sldId id="316" r:id="rId31"/>
    <p:sldId id="342" r:id="rId32"/>
    <p:sldId id="291" r:id="rId33"/>
    <p:sldId id="301" r:id="rId34"/>
    <p:sldId id="302" r:id="rId35"/>
    <p:sldId id="317" r:id="rId36"/>
    <p:sldId id="305" r:id="rId37"/>
    <p:sldId id="319" r:id="rId38"/>
    <p:sldId id="320" r:id="rId39"/>
    <p:sldId id="324" r:id="rId40"/>
    <p:sldId id="343" r:id="rId41"/>
    <p:sldId id="321" r:id="rId42"/>
    <p:sldId id="344" r:id="rId43"/>
    <p:sldId id="345" r:id="rId44"/>
    <p:sldId id="349" r:id="rId45"/>
    <p:sldId id="348" r:id="rId46"/>
    <p:sldId id="323" r:id="rId47"/>
    <p:sldId id="322" r:id="rId48"/>
    <p:sldId id="346" r:id="rId49"/>
    <p:sldId id="326" r:id="rId50"/>
    <p:sldId id="327" r:id="rId51"/>
    <p:sldId id="328" r:id="rId52"/>
    <p:sldId id="339" r:id="rId53"/>
    <p:sldId id="329" r:id="rId54"/>
  </p:sldIdLst>
  <p:sldSz cx="9144000" cy="5143500" type="screen16x9"/>
  <p:notesSz cx="6858000" cy="9144000"/>
  <p:custDataLst>
    <p:tags r:id="rId5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84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6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8" Type="http://schemas.openxmlformats.org/officeDocument/2006/relationships/tags" Target="tags/tag3.xml"/><Relationship Id="rId57" Type="http://schemas.openxmlformats.org/officeDocument/2006/relationships/tableStyles" Target="tableStyles.xml"/><Relationship Id="rId56" Type="http://schemas.openxmlformats.org/officeDocument/2006/relationships/viewProps" Target="viewProps.xml"/><Relationship Id="rId55" Type="http://schemas.openxmlformats.org/officeDocument/2006/relationships/presProps" Target="presProps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B6865-11CF-484D-ADBA-9CEDCD97F2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851C4-583A-42D5-A50C-3C18E96CDD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0BEA1-DBA0-4CB4-8B55-64C9F20668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6E994-C476-4311-BBBD-B4B633530E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0BEA1-DBA0-4CB4-8B55-64C9F20668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6E994-C476-4311-BBBD-B4B633530E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0BEA1-DBA0-4CB4-8B55-64C9F20668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6E994-C476-4311-BBBD-B4B633530E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0BEA1-DBA0-4CB4-8B55-64C9F20668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6E994-C476-4311-BBBD-B4B633530E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0BEA1-DBA0-4CB4-8B55-64C9F20668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6E994-C476-4311-BBBD-B4B633530E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0BEA1-DBA0-4CB4-8B55-64C9F20668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6E994-C476-4311-BBBD-B4B633530E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0BEA1-DBA0-4CB4-8B55-64C9F20668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6E994-C476-4311-BBBD-B4B633530E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0BEA1-DBA0-4CB4-8B55-64C9F20668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6E994-C476-4311-BBBD-B4B633530E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0BEA1-DBA0-4CB4-8B55-64C9F20668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6E994-C476-4311-BBBD-B4B633530E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0BEA1-DBA0-4CB4-8B55-64C9F20668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6E994-C476-4311-BBBD-B4B633530E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0BEA1-DBA0-4CB4-8B55-64C9F20668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6E994-C476-4311-BBBD-B4B633530E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5FD0BEA1-DBA0-4CB4-8B55-64C9F20668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1F46E994-C476-4311-BBBD-B4B633530ED5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media" Target="../media/media4.m4a"/><Relationship Id="rId3" Type="http://schemas.openxmlformats.org/officeDocument/2006/relationships/audio" Target="NULL" TargetMode="Externa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media" Target="../media/media4.m4a"/><Relationship Id="rId3" Type="http://schemas.openxmlformats.org/officeDocument/2006/relationships/audio" Target="NULL" TargetMode="Externa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media" Target="../media/media5.mp3"/><Relationship Id="rId3" Type="http://schemas.openxmlformats.org/officeDocument/2006/relationships/audio" Target="../media/media5.mp3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media" Target="../media/media6.mp3"/><Relationship Id="rId3" Type="http://schemas.openxmlformats.org/officeDocument/2006/relationships/audio" Target="../media/media6.mp3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media" Target="../media/media4.m4a"/><Relationship Id="rId3" Type="http://schemas.openxmlformats.org/officeDocument/2006/relationships/audio" Target="NULL" TargetMode="Externa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media" Target="../media/media7.mp3"/><Relationship Id="rId3" Type="http://schemas.openxmlformats.org/officeDocument/2006/relationships/audio" Target="NULL" TargetMode="Externa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.pn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tags" Target="../tags/tag2.xml"/><Relationship Id="rId4" Type="http://schemas.openxmlformats.org/officeDocument/2006/relationships/image" Target="../media/image5.jpeg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19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19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19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19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5.xml"/><Relationship Id="rId8" Type="http://schemas.openxmlformats.org/officeDocument/2006/relationships/slideLayout" Target="../slideLayouts/slideLayout1.xml"/><Relationship Id="rId7" Type="http://schemas.microsoft.com/office/2007/relationships/media" Target="../media/media8.mp3"/><Relationship Id="rId6" Type="http://schemas.openxmlformats.org/officeDocument/2006/relationships/audio" Target="../media/media8.mp3"/><Relationship Id="rId5" Type="http://schemas.openxmlformats.org/officeDocument/2006/relationships/image" Target="../media/image24.jpeg"/><Relationship Id="rId4" Type="http://schemas.openxmlformats.org/officeDocument/2006/relationships/image" Target="../media/image19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media" Target="../media/media9.mp3"/><Relationship Id="rId4" Type="http://schemas.openxmlformats.org/officeDocument/2006/relationships/audio" Target="../media/media9.mp3"/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microsoft.com/office/2007/relationships/media" Target="../media/media10.mp4"/><Relationship Id="rId3" Type="http://schemas.openxmlformats.org/officeDocument/2006/relationships/video" Target="../media/media10.mp4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microsoft.com/office/2007/relationships/media" Target="../media/media11.mp4"/><Relationship Id="rId3" Type="http://schemas.openxmlformats.org/officeDocument/2006/relationships/video" Target="../media/media11.mp4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0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media" Target="../media/media12.mp3"/><Relationship Id="rId4" Type="http://schemas.openxmlformats.org/officeDocument/2006/relationships/audio" Target="../media/media12.mp3"/><Relationship Id="rId3" Type="http://schemas.openxmlformats.org/officeDocument/2006/relationships/image" Target="../media/image27.jpeg"/><Relationship Id="rId2" Type="http://schemas.openxmlformats.org/officeDocument/2006/relationships/image" Target="../media/image20.png"/><Relationship Id="rId1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5.png"/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4.pn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jpeg"/><Relationship Id="rId8" Type="http://schemas.openxmlformats.org/officeDocument/2006/relationships/image" Target="../media/image3.png"/><Relationship Id="rId7" Type="http://schemas.openxmlformats.org/officeDocument/2006/relationships/image" Target="../media/image47.jpeg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5" Type="http://schemas.openxmlformats.org/officeDocument/2006/relationships/notesSlide" Target="../notesSlides/notesSlide39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52.jpeg"/><Relationship Id="rId12" Type="http://schemas.openxmlformats.org/officeDocument/2006/relationships/image" Target="../media/image51.jpeg"/><Relationship Id="rId11" Type="http://schemas.openxmlformats.org/officeDocument/2006/relationships/image" Target="../media/image50.jpeg"/><Relationship Id="rId10" Type="http://schemas.openxmlformats.org/officeDocument/2006/relationships/image" Target="../media/image49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54.jpeg"/><Relationship Id="rId1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55.jpeg"/><Relationship Id="rId1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59.jpeg"/><Relationship Id="rId2" Type="http://schemas.openxmlformats.org/officeDocument/2006/relationships/image" Target="../media/image3.png"/><Relationship Id="rId1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61.jpeg"/><Relationship Id="rId2" Type="http://schemas.openxmlformats.org/officeDocument/2006/relationships/image" Target="../media/image3.png"/><Relationship Id="rId1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4.png"/><Relationship Id="rId2" Type="http://schemas.openxmlformats.org/officeDocument/2006/relationships/image" Target="../media/image63.jpeg"/><Relationship Id="rId1" Type="http://schemas.openxmlformats.org/officeDocument/2006/relationships/image" Target="../media/image62.jpe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7.jpeg"/><Relationship Id="rId2" Type="http://schemas.openxmlformats.org/officeDocument/2006/relationships/image" Target="../media/image20.png"/><Relationship Id="rId1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4.jpe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media" Target="../media/media9.mp3"/><Relationship Id="rId4" Type="http://schemas.openxmlformats.org/officeDocument/2006/relationships/audio" Target="../media/media9.mp3"/><Relationship Id="rId3" Type="http://schemas.openxmlformats.org/officeDocument/2006/relationships/image" Target="../media/image64.jpe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4.jpeg"/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4.jpe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5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media" Target="../media/media1.m4a"/><Relationship Id="rId4" Type="http://schemas.openxmlformats.org/officeDocument/2006/relationships/audio" Target="../media/media1.m4a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图片 14" descr="src=http___5b0988e595225.cdn.sohucs.com_images_20180908_e89bc36491404e93a65e83cda3e21d6b.jpeg&amp;refer=http___5b0988e595225.cdn.sohucs"/>
          <p:cNvPicPr>
            <a:picLocks noChangeAspect="1"/>
          </p:cNvPicPr>
          <p:nvPr/>
        </p:nvPicPr>
        <p:blipFill>
          <a:blip r:embed="rId2"/>
          <a:srcRect r="5979" b="14172"/>
          <a:stretch>
            <a:fillRect/>
          </a:stretch>
        </p:blipFill>
        <p:spPr>
          <a:xfrm>
            <a:off x="190198" y="595045"/>
            <a:ext cx="8763604" cy="37734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8" y="238493"/>
            <a:ext cx="1380747" cy="1783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8114" y="3294987"/>
            <a:ext cx="1560287" cy="1370956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1413"/>
            <a:ext cx="9144000" cy="681015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2" t="7610" r="11717" b="8521"/>
          <a:stretch>
            <a:fillRect/>
          </a:stretch>
        </p:blipFill>
        <p:spPr>
          <a:xfrm>
            <a:off x="905836" y="205561"/>
            <a:ext cx="2526413" cy="34662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5" name="文本框 14"/>
          <p:cNvSpPr txBox="1"/>
          <p:nvPr/>
        </p:nvSpPr>
        <p:spPr>
          <a:xfrm>
            <a:off x="1088065" y="935664"/>
            <a:ext cx="2161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各位小组长，请于本周五之前制定好此次研究性学习活动的方案，要求分工合作，全员参与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pic>
        <p:nvPicPr>
          <p:cNvPr id="7" name="纯音乐 - 短信提示音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14751" y="414230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1413"/>
            <a:ext cx="9144000" cy="681015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2" t="7610" r="11717" b="8521"/>
          <a:stretch>
            <a:fillRect/>
          </a:stretch>
        </p:blipFill>
        <p:spPr>
          <a:xfrm>
            <a:off x="905836" y="205561"/>
            <a:ext cx="2526413" cy="34662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5" name="文本框 14"/>
          <p:cNvSpPr txBox="1"/>
          <p:nvPr/>
        </p:nvSpPr>
        <p:spPr>
          <a:xfrm>
            <a:off x="1088065" y="935664"/>
            <a:ext cx="2161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各位小组长，请于本周五之前制定好此次研究性学习活动的方案，要求分工合作，全员参与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pic>
        <p:nvPicPr>
          <p:cNvPr id="2" name="周老师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0101" y="450340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1413"/>
            <a:ext cx="9144000" cy="681015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2" t="7610" r="11717" b="8521"/>
          <a:stretch>
            <a:fillRect/>
          </a:stretch>
        </p:blipFill>
        <p:spPr>
          <a:xfrm>
            <a:off x="905836" y="205561"/>
            <a:ext cx="2526413" cy="34662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5" name="文本框 14"/>
          <p:cNvSpPr txBox="1"/>
          <p:nvPr/>
        </p:nvSpPr>
        <p:spPr>
          <a:xfrm>
            <a:off x="1088065" y="935664"/>
            <a:ext cx="2161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各位小组长，请于本周五之前制定好此次研究性学习活动的方案，要求分工合作，全员参与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pic>
        <p:nvPicPr>
          <p:cNvPr id="6" name="Mr_正涛 - 第12期 键盘敲击的声音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46004.98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6090" y="441480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1413"/>
            <a:ext cx="9144000" cy="681015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2" t="7610" r="11717" b="8521"/>
          <a:stretch>
            <a:fillRect/>
          </a:stretch>
        </p:blipFill>
        <p:spPr>
          <a:xfrm>
            <a:off x="905836" y="205561"/>
            <a:ext cx="2526413" cy="34662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5" name="文本框 14"/>
          <p:cNvSpPr txBox="1"/>
          <p:nvPr/>
        </p:nvSpPr>
        <p:spPr>
          <a:xfrm>
            <a:off x="1088065" y="935664"/>
            <a:ext cx="2161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各位小组长，请于本周五之前制定好此次研究性学习活动的方案，要求分工合作，全员参与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pic>
        <p:nvPicPr>
          <p:cNvPr id="6" name="Mr_正涛 - 第12期 键盘敲击的声音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46004.98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6090" y="441480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1413"/>
            <a:ext cx="9144000" cy="681015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2" t="7610" r="11717" b="8521"/>
          <a:stretch>
            <a:fillRect/>
          </a:stretch>
        </p:blipFill>
        <p:spPr>
          <a:xfrm>
            <a:off x="905836" y="205561"/>
            <a:ext cx="2526413" cy="34662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5" name="文本框 14"/>
          <p:cNvSpPr txBox="1"/>
          <p:nvPr/>
        </p:nvSpPr>
        <p:spPr>
          <a:xfrm>
            <a:off x="1088065" y="878958"/>
            <a:ext cx="216195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各位小组长，请于过年前带领组员完成研究性学习活动，注意材料的收集，比如采访稿、活动照片、活动心得等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pic>
        <p:nvPicPr>
          <p:cNvPr id="7" name="纯音乐 - 短信提示音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14751" y="414230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1413"/>
            <a:ext cx="9144000" cy="681015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2" t="7610" r="11717" b="8521"/>
          <a:stretch>
            <a:fillRect/>
          </a:stretch>
        </p:blipFill>
        <p:spPr>
          <a:xfrm>
            <a:off x="905836" y="205561"/>
            <a:ext cx="2526413" cy="34662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5" name="文本框 14"/>
          <p:cNvSpPr txBox="1"/>
          <p:nvPr/>
        </p:nvSpPr>
        <p:spPr>
          <a:xfrm>
            <a:off x="1088065" y="878957"/>
            <a:ext cx="220802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各位小组长，请于过年前带领组员完成研究性学习活动，注意材料的收集，比如采访稿、活动照片、活动心得等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pic>
        <p:nvPicPr>
          <p:cNvPr id="3" name="周老师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42371" y="437581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1413"/>
            <a:ext cx="9144000" cy="681015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2" t="7610" r="11717" b="8521"/>
          <a:stretch>
            <a:fillRect/>
          </a:stretch>
        </p:blipFill>
        <p:spPr>
          <a:xfrm>
            <a:off x="905836" y="205561"/>
            <a:ext cx="2526413" cy="34662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5" name="文本框 14"/>
          <p:cNvSpPr txBox="1"/>
          <p:nvPr/>
        </p:nvSpPr>
        <p:spPr>
          <a:xfrm>
            <a:off x="1088065" y="878958"/>
            <a:ext cx="216195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各位小组长，马上就要开学了，请大家尽快整理好本次活动的材料，形成研究性成果报告发给我，截止时间</a:t>
            </a:r>
            <a:r>
              <a:rPr lang="en-US" altLang="zh-CN" dirty="0"/>
              <a:t>2</a:t>
            </a:r>
            <a:r>
              <a:rPr lang="zh-CN" altLang="en-US" dirty="0"/>
              <a:t>月</a:t>
            </a:r>
            <a:r>
              <a:rPr lang="en-US" altLang="zh-CN" dirty="0"/>
              <a:t>21</a:t>
            </a:r>
            <a:r>
              <a:rPr lang="zh-CN" altLang="en-US" dirty="0"/>
              <a:t>日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pic>
        <p:nvPicPr>
          <p:cNvPr id="7" name="纯音乐 - 短信提示音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14751" y="414230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1413"/>
            <a:ext cx="9144000" cy="681015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2" t="7610" r="11717" b="8521"/>
          <a:stretch>
            <a:fillRect/>
          </a:stretch>
        </p:blipFill>
        <p:spPr>
          <a:xfrm>
            <a:off x="905836" y="205561"/>
            <a:ext cx="2526413" cy="34662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5" name="文本框 14"/>
          <p:cNvSpPr txBox="1"/>
          <p:nvPr/>
        </p:nvSpPr>
        <p:spPr>
          <a:xfrm>
            <a:off x="1088065" y="878957"/>
            <a:ext cx="216195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各位小组长，马上就要开学了，请大家尽快整理好本次活动的材料，形成研究性成果报告发给我，截止时间</a:t>
            </a:r>
            <a:r>
              <a:rPr lang="en-US" altLang="zh-CN" dirty="0"/>
              <a:t>2</a:t>
            </a:r>
            <a:r>
              <a:rPr lang="zh-CN" altLang="en-US" dirty="0"/>
              <a:t>月</a:t>
            </a:r>
            <a:r>
              <a:rPr lang="en-US" altLang="zh-CN" dirty="0"/>
              <a:t>21</a:t>
            </a:r>
            <a:r>
              <a:rPr lang="zh-CN" altLang="en-US" dirty="0"/>
              <a:t>日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pic>
        <p:nvPicPr>
          <p:cNvPr id="3" name="周老师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6930" y="443252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1413"/>
            <a:ext cx="9144000" cy="681015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2" t="7610" r="11717" b="8521"/>
          <a:stretch>
            <a:fillRect/>
          </a:stretch>
        </p:blipFill>
        <p:spPr>
          <a:xfrm>
            <a:off x="905836" y="205561"/>
            <a:ext cx="2526413" cy="34662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5" name="文本框 14"/>
          <p:cNvSpPr txBox="1"/>
          <p:nvPr/>
        </p:nvSpPr>
        <p:spPr>
          <a:xfrm>
            <a:off x="1088065" y="878957"/>
            <a:ext cx="216195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各位小组长，马上就要开学了，请大家尽快整理好本次活动的材料，形成研究性成果报告发给我，截止时间</a:t>
            </a:r>
            <a:r>
              <a:rPr lang="en-US" altLang="zh-CN" dirty="0"/>
              <a:t>2</a:t>
            </a:r>
            <a:r>
              <a:rPr lang="zh-CN" altLang="en-US" dirty="0"/>
              <a:t>月</a:t>
            </a:r>
            <a:r>
              <a:rPr lang="en-US" altLang="zh-CN" dirty="0"/>
              <a:t>21</a:t>
            </a:r>
            <a:r>
              <a:rPr lang="zh-CN" altLang="en-US" dirty="0"/>
              <a:t>日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pic>
        <p:nvPicPr>
          <p:cNvPr id="6" name="Mr_正涛 - 第12期 键盘敲击的声音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46004.98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6090" y="441480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1413"/>
            <a:ext cx="9144000" cy="681015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2" t="7610" r="11717" b="8521"/>
          <a:stretch>
            <a:fillRect/>
          </a:stretch>
        </p:blipFill>
        <p:spPr>
          <a:xfrm>
            <a:off x="905836" y="205561"/>
            <a:ext cx="2526413" cy="34662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5" name="文本框 14"/>
          <p:cNvSpPr txBox="1"/>
          <p:nvPr/>
        </p:nvSpPr>
        <p:spPr>
          <a:xfrm>
            <a:off x="1088065" y="878957"/>
            <a:ext cx="216195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各位小组长，现已收到各小组的研究性学习成果，其中，郑宇晨这一小组完成得很好，内容丰富，值得表扬。</a:t>
            </a:r>
            <a:endParaRPr lang="zh-CN" altLang="en-US" dirty="0"/>
          </a:p>
        </p:txBody>
      </p:sp>
      <p:pic>
        <p:nvPicPr>
          <p:cNvPr id="2" name="周老师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50.000000" end="0.35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3497" y="4297842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8114" y="3294987"/>
            <a:ext cx="1560287" cy="1370956"/>
          </a:xfrm>
          <a:prstGeom prst="rect">
            <a:avLst/>
          </a:prstGeom>
        </p:spPr>
      </p:pic>
      <p:pic>
        <p:nvPicPr>
          <p:cNvPr id="9" name="图片 8" descr="src=http___pic.hualongxiang.com_app_image_2013_0618_01-17-485744014354.jpg&amp;refer=http___pic.hualongxiang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61581" y="1255624"/>
            <a:ext cx="2826000" cy="211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图片 9" descr="微信图片_202102052219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38113" y="1255624"/>
            <a:ext cx="2824480" cy="2118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图片 10" descr="微信图片_202102052221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4679" y="1255624"/>
            <a:ext cx="2822222" cy="211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矩形 11"/>
          <p:cNvSpPr/>
          <p:nvPr/>
        </p:nvSpPr>
        <p:spPr>
          <a:xfrm>
            <a:off x="341313" y="3596290"/>
            <a:ext cx="2418080" cy="76835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宜居之美</a:t>
            </a:r>
            <a:endParaRPr lang="zh-CN" altLang="en-US" sz="4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448746" y="3596290"/>
            <a:ext cx="2418080" cy="7683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4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湖滨之美</a:t>
            </a:r>
            <a:endParaRPr lang="zh-CN" altLang="en-US" sz="4400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406380" y="3576271"/>
            <a:ext cx="2418080" cy="7683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4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和谐之美</a:t>
            </a:r>
            <a:endParaRPr lang="zh-CN" altLang="en-US" sz="4400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8" y="238493"/>
            <a:ext cx="1380747" cy="1783084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614" y="120229"/>
            <a:ext cx="1380747" cy="17830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0" y="813511"/>
            <a:ext cx="2353340" cy="2992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思想气泡: 云 7"/>
          <p:cNvSpPr/>
          <p:nvPr/>
        </p:nvSpPr>
        <p:spPr>
          <a:xfrm>
            <a:off x="2399584" y="257524"/>
            <a:ext cx="3845440" cy="1508494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n>
                  <a:solidFill>
                    <a:schemeClr val="bg2"/>
                  </a:solidFill>
                </a:ln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该怎么办呢？</a:t>
            </a:r>
            <a:endParaRPr lang="zh-CN" altLang="en-US" sz="3600" dirty="0">
              <a:ln>
                <a:solidFill>
                  <a:schemeClr val="bg2"/>
                </a:solidFill>
              </a:ln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89864" y="2178359"/>
            <a:ext cx="6039882" cy="2197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情景表演</a:t>
            </a:r>
            <a:endParaRPr lang="en-US" altLang="zh-CN" sz="4400" b="1" dirty="0">
              <a:solidFill>
                <a:schemeClr val="accent2">
                  <a:lumMod val="7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4400" b="1" u="sng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《</a:t>
            </a:r>
            <a:r>
              <a:rPr lang="zh-CN" altLang="en-US" sz="4400" b="1" u="sng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兵来将挡，水来土掩</a:t>
            </a:r>
            <a:r>
              <a:rPr lang="en-US" altLang="zh-CN" sz="4400" b="1" u="sng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  <a:endParaRPr lang="en-US" altLang="zh-CN" sz="4400" b="1" u="sng" dirty="0">
              <a:solidFill>
                <a:schemeClr val="accent2">
                  <a:lumMod val="7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3600" b="1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                   </a:t>
            </a:r>
            <a:endParaRPr lang="zh-CN" altLang="en-US" sz="3600" b="1" dirty="0">
              <a:solidFill>
                <a:schemeClr val="tx2">
                  <a:lumMod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  <p:transition spd="slow" advClick="0" advTm="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2" t="7610" r="11717" b="8521"/>
          <a:stretch>
            <a:fillRect/>
          </a:stretch>
        </p:blipFill>
        <p:spPr>
          <a:xfrm>
            <a:off x="905836" y="205561"/>
            <a:ext cx="2526413" cy="34662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5" name="文本框 14"/>
          <p:cNvSpPr txBox="1"/>
          <p:nvPr/>
        </p:nvSpPr>
        <p:spPr>
          <a:xfrm>
            <a:off x="1088065" y="878957"/>
            <a:ext cx="216195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各位小队长，马上就要开学了，请大家尽快整理好本次活动的材料，形成研究性成果报告发给我，截止时间</a:t>
            </a:r>
            <a:r>
              <a:rPr lang="en-US" altLang="zh-CN" dirty="0"/>
              <a:t>2</a:t>
            </a:r>
            <a:r>
              <a:rPr lang="zh-CN" altLang="en-US" dirty="0"/>
              <a:t>月</a:t>
            </a:r>
            <a:r>
              <a:rPr lang="en-US" altLang="zh-CN" dirty="0"/>
              <a:t>21</a:t>
            </a:r>
            <a:r>
              <a:rPr lang="zh-CN" altLang="en-US" dirty="0"/>
              <a:t>日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pic>
        <p:nvPicPr>
          <p:cNvPr id="16" name="纯音乐 - 短信提示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15544" y="4595555"/>
            <a:ext cx="487363" cy="4873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182"/>
            <a:ext cx="9144000" cy="6127422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2" t="7610" r="11717" b="8521"/>
          <a:stretch>
            <a:fillRect/>
          </a:stretch>
        </p:blipFill>
        <p:spPr>
          <a:xfrm>
            <a:off x="905836" y="205561"/>
            <a:ext cx="2526413" cy="34662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5" name="文本框 14"/>
          <p:cNvSpPr txBox="1"/>
          <p:nvPr/>
        </p:nvSpPr>
        <p:spPr>
          <a:xfrm>
            <a:off x="1088065" y="878957"/>
            <a:ext cx="216195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各位小队长，马上就要开学了，请大家尽快整理好本次活动的材料，形成研究性成果报告发给我，截止时间</a:t>
            </a:r>
            <a:r>
              <a:rPr lang="en-US" altLang="zh-CN" dirty="0"/>
              <a:t>2</a:t>
            </a:r>
            <a:r>
              <a:rPr lang="zh-CN" altLang="en-US" dirty="0"/>
              <a:t>月</a:t>
            </a:r>
            <a:r>
              <a:rPr lang="en-US" altLang="zh-CN" dirty="0"/>
              <a:t>21</a:t>
            </a:r>
            <a:r>
              <a:rPr lang="zh-CN" altLang="en-US" dirty="0"/>
              <a:t>日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pic>
        <p:nvPicPr>
          <p:cNvPr id="16" name="纯音乐 - 短信提示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15544" y="4595555"/>
            <a:ext cx="487363" cy="4873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182"/>
            <a:ext cx="9144000" cy="612742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2" t="7610" r="11717" b="8521"/>
          <a:stretch>
            <a:fillRect/>
          </a:stretch>
        </p:blipFill>
        <p:spPr>
          <a:xfrm>
            <a:off x="399019" y="-613143"/>
            <a:ext cx="2526413" cy="34662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0" name="文本框 9"/>
          <p:cNvSpPr txBox="1"/>
          <p:nvPr/>
        </p:nvSpPr>
        <p:spPr>
          <a:xfrm>
            <a:off x="581248" y="116960"/>
            <a:ext cx="2161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各位小组长，请于本周五之前制定好此次研究性学习活动的方案，要求分工合作，全员参与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pic>
        <p:nvPicPr>
          <p:cNvPr id="11" name="纯音乐 - 短信提示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53768" y="441480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2" t="7610" r="11717" b="8521"/>
          <a:stretch>
            <a:fillRect/>
          </a:stretch>
        </p:blipFill>
        <p:spPr>
          <a:xfrm>
            <a:off x="905836" y="205561"/>
            <a:ext cx="2526413" cy="34662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5" name="文本框 14"/>
          <p:cNvSpPr txBox="1"/>
          <p:nvPr/>
        </p:nvSpPr>
        <p:spPr>
          <a:xfrm>
            <a:off x="1088065" y="878957"/>
            <a:ext cx="216195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各位小队长，马上就要开学了，请大家尽快整理好本次活动的材料，形成研究性成果报告发给我，截止时间</a:t>
            </a:r>
            <a:r>
              <a:rPr lang="en-US" altLang="zh-CN" dirty="0"/>
              <a:t>2</a:t>
            </a:r>
            <a:r>
              <a:rPr lang="zh-CN" altLang="en-US" dirty="0"/>
              <a:t>月</a:t>
            </a:r>
            <a:r>
              <a:rPr lang="en-US" altLang="zh-CN" dirty="0"/>
              <a:t>21</a:t>
            </a:r>
            <a:r>
              <a:rPr lang="zh-CN" altLang="en-US" dirty="0"/>
              <a:t>日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pic>
        <p:nvPicPr>
          <p:cNvPr id="16" name="纯音乐 - 短信提示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15544" y="4595555"/>
            <a:ext cx="487363" cy="4873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182"/>
            <a:ext cx="9144000" cy="6127422"/>
          </a:xfrm>
          <a:prstGeom prst="rect">
            <a:avLst/>
          </a:prstGeom>
        </p:spPr>
      </p:pic>
      <p:pic>
        <p:nvPicPr>
          <p:cNvPr id="11" name="纯音乐 - 短信提示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11237" y="4351873"/>
            <a:ext cx="487363" cy="4873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2" t="7610" r="11717" b="8521"/>
          <a:stretch>
            <a:fillRect/>
          </a:stretch>
        </p:blipFill>
        <p:spPr>
          <a:xfrm>
            <a:off x="399019" y="-613143"/>
            <a:ext cx="2526413" cy="34662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7" name="文本框 16"/>
          <p:cNvSpPr txBox="1"/>
          <p:nvPr/>
        </p:nvSpPr>
        <p:spPr>
          <a:xfrm>
            <a:off x="641497" y="67340"/>
            <a:ext cx="220802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各位小组长，请于过年前带领组员完成研究性学习活动，注意材料的收集，比如采访稿、活动照片、活动心得等</a:t>
            </a:r>
            <a:r>
              <a:rPr lang="en-US" altLang="zh-CN" dirty="0"/>
              <a:t>……</a:t>
            </a:r>
            <a:endParaRPr lang="zh-CN" altLang="en-US" dirty="0"/>
          </a:p>
        </p:txBody>
      </p: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2" t="7610" r="11717" b="8521"/>
          <a:stretch>
            <a:fillRect/>
          </a:stretch>
        </p:blipFill>
        <p:spPr>
          <a:xfrm>
            <a:off x="905836" y="205561"/>
            <a:ext cx="2526413" cy="34662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5" name="文本框 14"/>
          <p:cNvSpPr txBox="1"/>
          <p:nvPr/>
        </p:nvSpPr>
        <p:spPr>
          <a:xfrm>
            <a:off x="1088065" y="878957"/>
            <a:ext cx="216195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各位小队长，马上就要开学了，请大家尽快整理好本次活动的材料，形成研究性成果报告发给我，截止时间</a:t>
            </a:r>
            <a:r>
              <a:rPr lang="en-US" altLang="zh-CN" dirty="0"/>
              <a:t>2</a:t>
            </a:r>
            <a:r>
              <a:rPr lang="zh-CN" altLang="en-US" dirty="0"/>
              <a:t>月</a:t>
            </a:r>
            <a:r>
              <a:rPr lang="en-US" altLang="zh-CN" dirty="0"/>
              <a:t>21</a:t>
            </a:r>
            <a:r>
              <a:rPr lang="zh-CN" altLang="en-US" dirty="0"/>
              <a:t>日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pic>
        <p:nvPicPr>
          <p:cNvPr id="16" name="纯音乐 - 短信提示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15544" y="4595555"/>
            <a:ext cx="487363" cy="4873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182"/>
            <a:ext cx="9144000" cy="6127422"/>
          </a:xfrm>
          <a:prstGeom prst="rect">
            <a:avLst/>
          </a:prstGeom>
        </p:spPr>
      </p:pic>
      <p:pic>
        <p:nvPicPr>
          <p:cNvPr id="11" name="纯音乐 - 短信提示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60856" y="4450243"/>
            <a:ext cx="487363" cy="4873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2" t="7610" r="11717" b="8521"/>
          <a:stretch>
            <a:fillRect/>
          </a:stretch>
        </p:blipFill>
        <p:spPr>
          <a:xfrm>
            <a:off x="399019" y="-613143"/>
            <a:ext cx="2526413" cy="34662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7" name="文本框 16"/>
          <p:cNvSpPr txBox="1"/>
          <p:nvPr/>
        </p:nvSpPr>
        <p:spPr>
          <a:xfrm>
            <a:off x="581248" y="35921"/>
            <a:ext cx="216195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各位小组长，马上就要开学了，请大家尽快整理好本次活动的材料，形成研究性成果报告发给我，截止时间</a:t>
            </a:r>
            <a:r>
              <a:rPr lang="en-US" altLang="zh-CN" dirty="0"/>
              <a:t>2</a:t>
            </a:r>
            <a:r>
              <a:rPr lang="zh-CN" altLang="en-US" dirty="0"/>
              <a:t>月</a:t>
            </a:r>
            <a:r>
              <a:rPr lang="en-US" altLang="zh-CN" dirty="0"/>
              <a:t>21</a:t>
            </a:r>
            <a:r>
              <a:rPr lang="zh-CN" altLang="en-US" dirty="0"/>
              <a:t>日</a:t>
            </a:r>
            <a:r>
              <a:rPr lang="en-US" altLang="zh-CN" dirty="0"/>
              <a:t>……</a:t>
            </a:r>
            <a:endParaRPr lang="zh-CN" altLang="en-US" dirty="0"/>
          </a:p>
        </p:txBody>
      </p: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2" t="7610" r="11717" b="8521"/>
          <a:stretch>
            <a:fillRect/>
          </a:stretch>
        </p:blipFill>
        <p:spPr>
          <a:xfrm>
            <a:off x="905836" y="205561"/>
            <a:ext cx="2526413" cy="34662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5" name="文本框 14"/>
          <p:cNvSpPr txBox="1"/>
          <p:nvPr/>
        </p:nvSpPr>
        <p:spPr>
          <a:xfrm>
            <a:off x="1088065" y="878957"/>
            <a:ext cx="216195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各位小队长，马上就要开学了，请大家尽快整理好本次活动的材料，形成研究性成果报告发给我，截止时间</a:t>
            </a:r>
            <a:r>
              <a:rPr lang="en-US" altLang="zh-CN" dirty="0"/>
              <a:t>2</a:t>
            </a:r>
            <a:r>
              <a:rPr lang="zh-CN" altLang="en-US" dirty="0"/>
              <a:t>月</a:t>
            </a:r>
            <a:r>
              <a:rPr lang="en-US" altLang="zh-CN" dirty="0"/>
              <a:t>21</a:t>
            </a:r>
            <a:r>
              <a:rPr lang="zh-CN" altLang="en-US" dirty="0"/>
              <a:t>日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pic>
        <p:nvPicPr>
          <p:cNvPr id="16" name="纯音乐 - 短信提示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15544" y="4595555"/>
            <a:ext cx="487363" cy="4873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182"/>
            <a:ext cx="9144000" cy="612742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2" t="7610" r="11717" b="8521"/>
          <a:stretch>
            <a:fillRect/>
          </a:stretch>
        </p:blipFill>
        <p:spPr>
          <a:xfrm>
            <a:off x="399019" y="-613143"/>
            <a:ext cx="2526413" cy="34662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7" name="文本框 16"/>
          <p:cNvSpPr txBox="1"/>
          <p:nvPr/>
        </p:nvSpPr>
        <p:spPr>
          <a:xfrm>
            <a:off x="496186" y="35921"/>
            <a:ext cx="224701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 顾筱洋，刚刚周老师看了你们的研究性学习成果，发现过程性材料不够完整，还有一部分竟是从网上下载下来的，怎么回事？</a:t>
            </a:r>
            <a:endParaRPr lang="zh-CN" altLang="en-US" dirty="0"/>
          </a:p>
        </p:txBody>
      </p:sp>
      <p:pic>
        <p:nvPicPr>
          <p:cNvPr id="2" name="周老师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06930" y="4439609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614" y="120229"/>
            <a:ext cx="1380747" cy="17830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0" y="813511"/>
            <a:ext cx="2353340" cy="2992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思想气泡: 云 7"/>
          <p:cNvSpPr/>
          <p:nvPr/>
        </p:nvSpPr>
        <p:spPr>
          <a:xfrm>
            <a:off x="2399584" y="257524"/>
            <a:ext cx="3845440" cy="1508494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n>
                  <a:solidFill>
                    <a:schemeClr val="bg2"/>
                  </a:solidFill>
                </a:ln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该怎么办呢？</a:t>
            </a:r>
            <a:endParaRPr lang="zh-CN" altLang="en-US" sz="3600" dirty="0">
              <a:ln>
                <a:solidFill>
                  <a:schemeClr val="bg2"/>
                </a:solidFill>
              </a:ln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104118" y="2220889"/>
            <a:ext cx="6039882" cy="2197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议一议：</a:t>
            </a:r>
            <a:endParaRPr lang="en-US" altLang="zh-CN" sz="4400" b="1" dirty="0">
              <a:solidFill>
                <a:schemeClr val="accent2">
                  <a:lumMod val="7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zh-CN" altLang="en-US" sz="4400" b="1" u="sng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你同意他们的做法吗？</a:t>
            </a:r>
            <a:endParaRPr lang="en-US" altLang="zh-CN" sz="4400" b="1" u="sng" dirty="0">
              <a:solidFill>
                <a:schemeClr val="accent2">
                  <a:lumMod val="7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3600" b="1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                   </a:t>
            </a:r>
            <a:endParaRPr lang="zh-CN" altLang="en-US" sz="3600" b="1" dirty="0">
              <a:solidFill>
                <a:schemeClr val="tx2">
                  <a:lumMod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  <p:transition spd="slow" advClick="0" advTm="0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614" y="120229"/>
            <a:ext cx="1380747" cy="17830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0" y="813511"/>
            <a:ext cx="2353340" cy="2992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思想气泡: 云 7"/>
          <p:cNvSpPr/>
          <p:nvPr/>
        </p:nvSpPr>
        <p:spPr>
          <a:xfrm>
            <a:off x="2399584" y="257524"/>
            <a:ext cx="3845440" cy="1508494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n>
                  <a:solidFill>
                    <a:schemeClr val="bg2"/>
                  </a:solidFill>
                </a:ln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该怎么办呢？</a:t>
            </a:r>
            <a:endParaRPr lang="zh-CN" altLang="en-US" sz="3600" dirty="0">
              <a:ln>
                <a:solidFill>
                  <a:schemeClr val="bg2"/>
                </a:solidFill>
              </a:ln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104118" y="2220889"/>
            <a:ext cx="6039882" cy="2197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聊一聊：</a:t>
            </a:r>
            <a:endParaRPr lang="en-US" altLang="zh-CN" sz="4400" b="1" dirty="0">
              <a:solidFill>
                <a:schemeClr val="accent2">
                  <a:lumMod val="7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zh-CN" altLang="en-US" sz="4400" b="1" u="sng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合作时还碰到什么问题？</a:t>
            </a:r>
            <a:endParaRPr lang="en-US" altLang="zh-CN" sz="4400" b="1" u="sng" dirty="0">
              <a:solidFill>
                <a:schemeClr val="accent2">
                  <a:lumMod val="7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3600" b="1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                   </a:t>
            </a:r>
            <a:endParaRPr lang="zh-CN" altLang="en-US" sz="3600" b="1" dirty="0">
              <a:solidFill>
                <a:schemeClr val="tx2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5" name="K.Williams - 菊次郎的夏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8614" y="417434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8" y="238493"/>
            <a:ext cx="1380747" cy="1783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8114" y="3294987"/>
            <a:ext cx="1560287" cy="1370956"/>
          </a:xfrm>
          <a:prstGeom prst="rect">
            <a:avLst/>
          </a:prstGeom>
        </p:spPr>
      </p:pic>
      <p:pic>
        <p:nvPicPr>
          <p:cNvPr id="3" name="0001.好看-千手观音-聋哑人表演(1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8" y="238493"/>
            <a:ext cx="1380747" cy="1783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8114" y="3294987"/>
            <a:ext cx="1560287" cy="1370956"/>
          </a:xfrm>
          <a:prstGeom prst="rect">
            <a:avLst/>
          </a:prstGeom>
        </p:spPr>
      </p:pic>
      <p:pic>
        <p:nvPicPr>
          <p:cNvPr id="2" name="0001.好看-千手观音-聋哑人表演(2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964" y="832882"/>
            <a:ext cx="2608300" cy="3477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300" y="832882"/>
            <a:ext cx="2608300" cy="3477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9" y="832883"/>
            <a:ext cx="2608300" cy="3477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8" y="238493"/>
            <a:ext cx="1380747" cy="1783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8114" y="3294987"/>
            <a:ext cx="1560287" cy="1370956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22" y="2987249"/>
            <a:ext cx="3782727" cy="212108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57713" y="543228"/>
            <a:ext cx="7628574" cy="2110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故事分享</a:t>
            </a:r>
            <a:endParaRPr lang="zh-CN" altLang="en-US" sz="4400" b="1" dirty="0">
              <a:solidFill>
                <a:schemeClr val="accent2">
                  <a:lumMod val="7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4400" b="1" u="sng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《</a:t>
            </a:r>
            <a:r>
              <a:rPr lang="zh-CN" altLang="en-US" sz="4400" b="1" u="sng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中老年人的掌上医疗生活</a:t>
            </a:r>
            <a:r>
              <a:rPr lang="en-US" altLang="zh-CN" sz="4400" b="1" u="sng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》 </a:t>
            </a:r>
            <a:endParaRPr lang="en-US" altLang="zh-CN" sz="4400" b="1" u="sng" dirty="0">
              <a:solidFill>
                <a:schemeClr val="accent2">
                  <a:lumMod val="7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r">
              <a:lnSpc>
                <a:spcPct val="150000"/>
              </a:lnSpc>
            </a:pPr>
            <a:endParaRPr lang="zh-CN" altLang="en-US" sz="3200" b="1" dirty="0">
              <a:solidFill>
                <a:schemeClr val="tx2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3" b="7639"/>
          <a:stretch>
            <a:fillRect/>
          </a:stretch>
        </p:blipFill>
        <p:spPr>
          <a:xfrm>
            <a:off x="4810289" y="2688525"/>
            <a:ext cx="3575998" cy="2220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2" name="赵海洋 - 瞬间的永恒 (钢琴曲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07149" y="4571033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8" y="978194"/>
            <a:ext cx="3824177" cy="2868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78193"/>
            <a:ext cx="3824178" cy="2868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8" y="238493"/>
            <a:ext cx="1380747" cy="1783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8114" y="3294987"/>
            <a:ext cx="1560287" cy="1370956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7" b="4358"/>
          <a:stretch>
            <a:fillRect/>
          </a:stretch>
        </p:blipFill>
        <p:spPr>
          <a:xfrm>
            <a:off x="6399058" y="584225"/>
            <a:ext cx="2234025" cy="4404991"/>
          </a:xfrm>
          <a:prstGeom prst="rect">
            <a:avLst/>
          </a:prstGeom>
          <a:ln w="9525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7" b="13041"/>
          <a:stretch>
            <a:fillRect/>
          </a:stretch>
        </p:blipFill>
        <p:spPr>
          <a:xfrm>
            <a:off x="3639815" y="588334"/>
            <a:ext cx="2467334" cy="4400883"/>
          </a:xfrm>
          <a:prstGeom prst="rect">
            <a:avLst/>
          </a:prstGeom>
          <a:ln w="9525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" b="13677"/>
          <a:stretch>
            <a:fillRect/>
          </a:stretch>
        </p:blipFill>
        <p:spPr>
          <a:xfrm>
            <a:off x="880571" y="569791"/>
            <a:ext cx="2467335" cy="4404991"/>
          </a:xfrm>
          <a:prstGeom prst="rect">
            <a:avLst/>
          </a:prstGeom>
          <a:ln w="9525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8" y="238493"/>
            <a:ext cx="1380747" cy="1783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8114" y="3294987"/>
            <a:ext cx="1560287" cy="1370956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975" y="1070343"/>
            <a:ext cx="2478049" cy="3304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14" y="1070343"/>
            <a:ext cx="2478050" cy="3304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6"/>
          <a:stretch>
            <a:fillRect/>
          </a:stretch>
        </p:blipFill>
        <p:spPr>
          <a:xfrm>
            <a:off x="6084263" y="1070343"/>
            <a:ext cx="2549373" cy="3282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8" y="238493"/>
            <a:ext cx="1380747" cy="1783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8114" y="3294987"/>
            <a:ext cx="1560287" cy="1370956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84" y="783707"/>
            <a:ext cx="4470991" cy="3353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8" y="238493"/>
            <a:ext cx="1380747" cy="17830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98" y="396504"/>
            <a:ext cx="3669020" cy="2063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98" y="2739879"/>
            <a:ext cx="3669020" cy="2063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8114" y="3294987"/>
            <a:ext cx="1560287" cy="1370956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47" y="927245"/>
            <a:ext cx="4395407" cy="32965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3"/>
          <a:stretch>
            <a:fillRect/>
          </a:stretch>
        </p:blipFill>
        <p:spPr>
          <a:xfrm>
            <a:off x="5247016" y="926140"/>
            <a:ext cx="2834831" cy="32954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8" y="238493"/>
            <a:ext cx="1380747" cy="1783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8114" y="3294987"/>
            <a:ext cx="1560287" cy="1370956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448" y="4415327"/>
            <a:ext cx="1281869" cy="7210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68"/>
            <a:ext cx="1380747" cy="1783084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1379790" y="925794"/>
            <a:ext cx="7486472" cy="123736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>
                <a:solidFill>
                  <a:srgbClr val="ED7D31"/>
                </a:solidFill>
                <a:latin typeface="华文隶书" charset="0"/>
                <a:ea typeface="华文隶书" charset="0"/>
              </a:rPr>
              <a:t>“老有所医”</a:t>
            </a:r>
            <a:endParaRPr lang="zh-CN" altLang="en-US" sz="4400">
              <a:solidFill>
                <a:srgbClr val="ED7D31"/>
              </a:solidFill>
              <a:latin typeface="华文隶书" charset="0"/>
              <a:ea typeface="华文隶书" charset="0"/>
            </a:endParaRPr>
          </a:p>
          <a:p>
            <a:r>
              <a:rPr lang="zh-CN" altLang="en-US" sz="3200">
                <a:latin typeface="华文隶书" charset="0"/>
                <a:ea typeface="华文隶书" charset="0"/>
              </a:rPr>
              <a:t>——</a:t>
            </a:r>
            <a:r>
              <a:rPr lang="zh-CN" altLang="en-US" sz="3200">
                <a:solidFill>
                  <a:srgbClr val="404040"/>
                </a:solidFill>
                <a:latin typeface="楷体" panose="02010609060101010101" charset="-122"/>
                <a:ea typeface="楷体" panose="02010609060101010101" charset="-122"/>
              </a:rPr>
              <a:t>一款专属于中老年人的掌上医疗</a:t>
            </a:r>
            <a:r>
              <a:rPr lang="en-US" altLang="zh-CN" sz="3200">
                <a:solidFill>
                  <a:srgbClr val="404040"/>
                </a:solidFill>
                <a:latin typeface="楷体" panose="02010609060101010101" charset="-122"/>
                <a:ea typeface="楷体" panose="02010609060101010101" charset="-122"/>
              </a:rPr>
              <a:t>APP</a:t>
            </a:r>
            <a:endParaRPr lang="zh-CN" altLang="en-US" sz="8000">
              <a:latin typeface="华文隶书" charset="0"/>
              <a:ea typeface="华文隶书" charset="0"/>
            </a:endParaRPr>
          </a:p>
          <a:p>
            <a:endParaRPr lang="zh-CN" altLang="en-US" sz="8000">
              <a:latin typeface="华文隶书" charset="0"/>
              <a:ea typeface="华文隶书" charset="0"/>
            </a:endParaRPr>
          </a:p>
          <a:p>
            <a:endParaRPr lang="zh-CN" altLang="en-US" sz="8000">
              <a:latin typeface="华文隶书" charset="0"/>
              <a:ea typeface="华文隶书" charset="0"/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4068154" y="2327839"/>
            <a:ext cx="4949439" cy="2902009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华文行楷" charset="0"/>
                <a:ea typeface="华文行楷" charset="0"/>
              </a:rPr>
              <a:t>产品名称：</a:t>
            </a:r>
            <a:r>
              <a:rPr lang="zh-CN" altLang="en-US" sz="2000" u="sng"/>
              <a:t>老有所医</a:t>
            </a:r>
            <a:endParaRPr lang="zh-CN" altLang="en-US" sz="2000"/>
          </a:p>
          <a:p>
            <a:r>
              <a:rPr lang="zh-CN" altLang="en-US" sz="2800">
                <a:solidFill>
                  <a:srgbClr val="FF0000"/>
                </a:solidFill>
                <a:latin typeface="华文行楷" charset="0"/>
                <a:ea typeface="华文行楷" charset="0"/>
              </a:rPr>
              <a:t>适用人群：</a:t>
            </a:r>
            <a:r>
              <a:rPr lang="zh-CN" altLang="en-US" sz="2000" u="sng"/>
              <a:t>广大中老年人</a:t>
            </a:r>
            <a:endParaRPr lang="zh-CN" altLang="en-US" sz="2000"/>
          </a:p>
          <a:p>
            <a:r>
              <a:rPr lang="zh-CN" altLang="en-US" sz="2800">
                <a:solidFill>
                  <a:srgbClr val="FF0000"/>
                </a:solidFill>
                <a:latin typeface="华文行楷" charset="0"/>
                <a:ea typeface="华文行楷" charset="0"/>
              </a:rPr>
              <a:t>设计说明：</a:t>
            </a:r>
            <a:r>
              <a:rPr lang="zh-CN" altLang="en-US" sz="2000" u="sng"/>
              <a:t>整个</a:t>
            </a:r>
            <a:r>
              <a:rPr lang="en-US" altLang="zh-CN" sz="2000" u="sng"/>
              <a:t>logo</a:t>
            </a:r>
            <a:r>
              <a:rPr lang="zh-CN" altLang="en-US" sz="2000" u="sng"/>
              <a:t>由夕阳、“十”字、字母</a:t>
            </a:r>
            <a:r>
              <a:rPr lang="zh-CN" altLang="en-US" sz="2000" u="sng">
                <a:sym typeface="+mn-ea"/>
              </a:rPr>
              <a:t>“</a:t>
            </a:r>
            <a:r>
              <a:rPr lang="en-US" altLang="zh-CN" sz="2000" u="sng">
                <a:sym typeface="+mn-ea"/>
              </a:rPr>
              <a:t>LNR</a:t>
            </a:r>
            <a:r>
              <a:rPr lang="zh-CN" altLang="en-US" sz="2000" u="sng">
                <a:sym typeface="+mn-ea"/>
              </a:rPr>
              <a:t>”以及</a:t>
            </a:r>
            <a:r>
              <a:rPr lang="zh-CN" altLang="en-US" sz="2000" u="sng"/>
              <a:t>手拿拐杖的两个老人组成。其中，“十”字代表医疗，其他三部分均指向“老人”这一元素，一目了然。</a:t>
            </a:r>
            <a:endParaRPr lang="zh-CN" altLang="en-US" sz="2000"/>
          </a:p>
          <a:p>
            <a:endParaRPr lang="zh-CN" altLang="en-US" sz="20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11" y="2334213"/>
            <a:ext cx="2351852" cy="25047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39" y="892592"/>
            <a:ext cx="4258931" cy="3194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871" y="892592"/>
            <a:ext cx="4258931" cy="3194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8114" y="3294987"/>
            <a:ext cx="1560287" cy="13709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8" y="238493"/>
            <a:ext cx="1380747" cy="1783084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448" y="4415327"/>
            <a:ext cx="1281869" cy="7210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68"/>
            <a:ext cx="1380747" cy="1783084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1379790" y="925794"/>
            <a:ext cx="7486472" cy="123736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>
                <a:solidFill>
                  <a:srgbClr val="ED7D31"/>
                </a:solidFill>
                <a:latin typeface="华文隶书" charset="0"/>
                <a:ea typeface="华文隶书" charset="0"/>
              </a:rPr>
              <a:t>“老有所医”</a:t>
            </a:r>
            <a:endParaRPr lang="zh-CN" altLang="en-US" sz="4400">
              <a:solidFill>
                <a:srgbClr val="ED7D31"/>
              </a:solidFill>
              <a:latin typeface="华文隶书" charset="0"/>
              <a:ea typeface="华文隶书" charset="0"/>
            </a:endParaRPr>
          </a:p>
          <a:p>
            <a:r>
              <a:rPr lang="zh-CN" altLang="en-US" sz="3200">
                <a:latin typeface="华文隶书" charset="0"/>
                <a:ea typeface="华文隶书" charset="0"/>
              </a:rPr>
              <a:t>——</a:t>
            </a:r>
            <a:r>
              <a:rPr lang="zh-CN" altLang="en-US" sz="3200">
                <a:solidFill>
                  <a:srgbClr val="404040"/>
                </a:solidFill>
                <a:latin typeface="楷体" panose="02010609060101010101" charset="-122"/>
                <a:ea typeface="楷体" panose="02010609060101010101" charset="-122"/>
              </a:rPr>
              <a:t>一款专属于中老年人的掌上医疗</a:t>
            </a:r>
            <a:r>
              <a:rPr lang="en-US" altLang="zh-CN" sz="3200">
                <a:solidFill>
                  <a:srgbClr val="404040"/>
                </a:solidFill>
                <a:latin typeface="楷体" panose="02010609060101010101" charset="-122"/>
                <a:ea typeface="楷体" panose="02010609060101010101" charset="-122"/>
              </a:rPr>
              <a:t>APP</a:t>
            </a:r>
            <a:endParaRPr lang="zh-CN" altLang="en-US" sz="8000">
              <a:latin typeface="华文隶书" charset="0"/>
              <a:ea typeface="华文隶书" charset="0"/>
            </a:endParaRPr>
          </a:p>
          <a:p>
            <a:endParaRPr lang="zh-CN" altLang="en-US" sz="8000">
              <a:latin typeface="华文隶书" charset="0"/>
              <a:ea typeface="华文隶书" charset="0"/>
            </a:endParaRPr>
          </a:p>
          <a:p>
            <a:endParaRPr lang="zh-CN" altLang="en-US" sz="8000">
              <a:latin typeface="华文隶书" charset="0"/>
              <a:ea typeface="华文隶书" charset="0"/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4068154" y="2327839"/>
            <a:ext cx="4949439" cy="2902009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华文行楷" charset="0"/>
                <a:ea typeface="华文行楷" charset="0"/>
              </a:rPr>
              <a:t>产品名称：</a:t>
            </a:r>
            <a:r>
              <a:rPr lang="zh-CN" altLang="en-US" sz="2000" u="sng"/>
              <a:t>老有所医</a:t>
            </a:r>
            <a:endParaRPr lang="zh-CN" altLang="en-US" sz="2000"/>
          </a:p>
          <a:p>
            <a:r>
              <a:rPr lang="zh-CN" altLang="en-US" sz="2800">
                <a:solidFill>
                  <a:srgbClr val="FF0000"/>
                </a:solidFill>
                <a:latin typeface="华文行楷" charset="0"/>
                <a:ea typeface="华文行楷" charset="0"/>
              </a:rPr>
              <a:t>适用人群：</a:t>
            </a:r>
            <a:r>
              <a:rPr lang="zh-CN" altLang="en-US" sz="2000" u="sng"/>
              <a:t>广大中老年人</a:t>
            </a:r>
            <a:endParaRPr lang="zh-CN" altLang="en-US" sz="2000"/>
          </a:p>
          <a:p>
            <a:r>
              <a:rPr lang="zh-CN" altLang="en-US" sz="2800">
                <a:solidFill>
                  <a:srgbClr val="FF0000"/>
                </a:solidFill>
                <a:latin typeface="华文行楷" charset="0"/>
                <a:ea typeface="华文行楷" charset="0"/>
              </a:rPr>
              <a:t>设计说明：</a:t>
            </a:r>
            <a:r>
              <a:rPr lang="zh-CN" altLang="en-US" sz="2000" u="sng"/>
              <a:t>整个</a:t>
            </a:r>
            <a:r>
              <a:rPr lang="en-US" altLang="zh-CN" sz="2000" u="sng"/>
              <a:t>logo</a:t>
            </a:r>
            <a:r>
              <a:rPr lang="zh-CN" altLang="en-US" sz="2000" u="sng"/>
              <a:t>由夕阳、“十”字、字母</a:t>
            </a:r>
            <a:r>
              <a:rPr lang="zh-CN" altLang="en-US" sz="2000" u="sng">
                <a:sym typeface="+mn-ea"/>
              </a:rPr>
              <a:t>“</a:t>
            </a:r>
            <a:r>
              <a:rPr lang="en-US" altLang="zh-CN" sz="2000" u="sng">
                <a:sym typeface="+mn-ea"/>
              </a:rPr>
              <a:t>LNR</a:t>
            </a:r>
            <a:r>
              <a:rPr lang="zh-CN" altLang="en-US" sz="2000" u="sng">
                <a:sym typeface="+mn-ea"/>
              </a:rPr>
              <a:t>”以及</a:t>
            </a:r>
            <a:r>
              <a:rPr lang="zh-CN" altLang="en-US" sz="2000" u="sng"/>
              <a:t>手拿拐杖的两个老人组成。其中，“十”字代表医疗，其他三部分均指向“老人”这一元素，一目了然。</a:t>
            </a:r>
            <a:endParaRPr lang="zh-CN" altLang="en-US" sz="2000"/>
          </a:p>
          <a:p>
            <a:endParaRPr lang="zh-CN" altLang="en-US" sz="20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11" y="2334213"/>
            <a:ext cx="2351852" cy="25047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" y="4562"/>
            <a:ext cx="9144000" cy="5143500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5425689" y="2163265"/>
            <a:ext cx="1433201" cy="71215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zh-CN" altLang="en-US" sz="1800"/>
              <a:t>在线问诊</a:t>
            </a:r>
            <a:endParaRPr lang="zh-CN" altLang="en-US" sz="18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125" y="3110865"/>
            <a:ext cx="1152525" cy="1184910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4766951" y="4344112"/>
            <a:ext cx="1495514" cy="471799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zh-CN" altLang="en-US" sz="1800"/>
              <a:t>我的社区</a:t>
            </a:r>
            <a:endParaRPr lang="zh-CN" altLang="en-US" sz="1800"/>
          </a:p>
        </p:txBody>
      </p:sp>
      <p:sp>
        <p:nvSpPr>
          <p:cNvPr id="13" name="文本框 12"/>
          <p:cNvSpPr txBox="1"/>
          <p:nvPr userDrawn="1"/>
        </p:nvSpPr>
        <p:spPr>
          <a:xfrm>
            <a:off x="2243271" y="2163154"/>
            <a:ext cx="1433201" cy="71215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zh-CN" altLang="en-US" sz="1800"/>
              <a:t>智能候诊</a:t>
            </a:r>
            <a:endParaRPr lang="zh-CN" altLang="en-US" sz="180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721051" y="2172056"/>
            <a:ext cx="1433201" cy="71215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zh-CN" altLang="en-US" sz="1800"/>
              <a:t>预约挂号</a:t>
            </a:r>
            <a:endParaRPr lang="zh-CN" altLang="en-US" sz="1800"/>
          </a:p>
        </p:txBody>
      </p:sp>
      <p:sp>
        <p:nvSpPr>
          <p:cNvPr id="16" name="文本框 15"/>
          <p:cNvSpPr txBox="1"/>
          <p:nvPr userDrawn="1"/>
        </p:nvSpPr>
        <p:spPr>
          <a:xfrm>
            <a:off x="6943458" y="2145462"/>
            <a:ext cx="1433201" cy="71215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zh-CN" altLang="en-US" sz="1800"/>
              <a:t>住院服务</a:t>
            </a:r>
            <a:endParaRPr lang="zh-CN" altLang="en-US" sz="1800"/>
          </a:p>
        </p:txBody>
      </p:sp>
      <p:sp>
        <p:nvSpPr>
          <p:cNvPr id="17" name="文本框 16"/>
          <p:cNvSpPr txBox="1"/>
          <p:nvPr userDrawn="1"/>
        </p:nvSpPr>
        <p:spPr>
          <a:xfrm>
            <a:off x="3796647" y="2154252"/>
            <a:ext cx="1433201" cy="71215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zh-CN" altLang="en-US" sz="1800"/>
              <a:t>报告查询</a:t>
            </a:r>
            <a:endParaRPr lang="zh-CN" altLang="en-US" sz="1800"/>
          </a:p>
        </p:txBody>
      </p:sp>
      <p:sp>
        <p:nvSpPr>
          <p:cNvPr id="18" name="文本框 17"/>
          <p:cNvSpPr txBox="1"/>
          <p:nvPr userDrawn="1"/>
        </p:nvSpPr>
        <p:spPr>
          <a:xfrm>
            <a:off x="1753668" y="4353014"/>
            <a:ext cx="1504416" cy="71215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zh-CN" altLang="en-US" sz="1800"/>
              <a:t>我的药房</a:t>
            </a:r>
            <a:endParaRPr lang="zh-CN" altLang="en-US" sz="1800"/>
          </a:p>
        </p:txBody>
      </p:sp>
      <p:sp>
        <p:nvSpPr>
          <p:cNvPr id="19" name="文本框 18"/>
          <p:cNvSpPr txBox="1"/>
          <p:nvPr userDrawn="1"/>
        </p:nvSpPr>
        <p:spPr>
          <a:xfrm>
            <a:off x="6231308" y="4353014"/>
            <a:ext cx="1504416" cy="71215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zh-CN" altLang="en-US" sz="1800"/>
              <a:t>一键呼叫</a:t>
            </a:r>
            <a:endParaRPr lang="zh-CN" altLang="en-US" sz="1800"/>
          </a:p>
        </p:txBody>
      </p:sp>
      <p:sp>
        <p:nvSpPr>
          <p:cNvPr id="20" name="文本框 19"/>
          <p:cNvSpPr txBox="1"/>
          <p:nvPr userDrawn="1"/>
        </p:nvSpPr>
        <p:spPr>
          <a:xfrm>
            <a:off x="7735724" y="4344112"/>
            <a:ext cx="1495514" cy="471799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zh-CN" altLang="en-US" sz="1800"/>
              <a:t>周边产品</a:t>
            </a:r>
            <a:endParaRPr lang="zh-CN" altLang="en-US" sz="1800"/>
          </a:p>
        </p:txBody>
      </p:sp>
      <p:sp>
        <p:nvSpPr>
          <p:cNvPr id="21" name="文本框 20"/>
          <p:cNvSpPr txBox="1"/>
          <p:nvPr userDrawn="1"/>
        </p:nvSpPr>
        <p:spPr>
          <a:xfrm>
            <a:off x="3231378" y="4353014"/>
            <a:ext cx="2002921" cy="71215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zh-CN" altLang="en-US" sz="1800"/>
              <a:t>保健养生</a:t>
            </a:r>
            <a:endParaRPr lang="zh-CN" altLang="en-US" sz="1800"/>
          </a:p>
        </p:txBody>
      </p:sp>
      <p:sp>
        <p:nvSpPr>
          <p:cNvPr id="22" name="文本框 21"/>
          <p:cNvSpPr txBox="1"/>
          <p:nvPr userDrawn="1"/>
        </p:nvSpPr>
        <p:spPr>
          <a:xfrm>
            <a:off x="293762" y="4353014"/>
            <a:ext cx="1504416" cy="71215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zh-CN" altLang="en-US" sz="1800"/>
              <a:t>健康档案</a:t>
            </a:r>
            <a:endParaRPr lang="zh-CN" altLang="en-US" sz="1800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865" y="3101975"/>
            <a:ext cx="1108710" cy="118491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580" y="3093085"/>
            <a:ext cx="1189355" cy="118491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905" y="3084195"/>
            <a:ext cx="1189990" cy="118491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6675" y="3101975"/>
            <a:ext cx="1184275" cy="118491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780" y="614229"/>
            <a:ext cx="1451005" cy="14688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7"/>
            <a:ext cx="1068224" cy="13797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20185" y="779024"/>
            <a:ext cx="1361039" cy="12713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516" y="756457"/>
            <a:ext cx="1261495" cy="13091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973" y="772976"/>
            <a:ext cx="1329204" cy="133235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33529" y="3097400"/>
            <a:ext cx="1406162" cy="126406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71" y="793052"/>
            <a:ext cx="1509860" cy="12951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590" y="1130034"/>
            <a:ext cx="4088811" cy="3066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9" y="1130034"/>
            <a:ext cx="4088809" cy="30666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8" y="238493"/>
            <a:ext cx="1380747" cy="1783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8114" y="3294987"/>
            <a:ext cx="1560287" cy="1370956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407" y="4350926"/>
            <a:ext cx="1411111" cy="7878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3" b="7639"/>
          <a:stretch>
            <a:fillRect/>
          </a:stretch>
        </p:blipFill>
        <p:spPr>
          <a:xfrm>
            <a:off x="178037" y="1780374"/>
            <a:ext cx="2403505" cy="20919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68"/>
            <a:ext cx="1380747" cy="1783084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4345046" y="393935"/>
            <a:ext cx="2469444" cy="646759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预约挂号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2833981" y="1399352"/>
            <a:ext cx="6091296" cy="3210278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    用户在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</a:rPr>
              <a:t>APP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中先完善个人信息。点击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</a:rPr>
              <a:t>APP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主页面，选择点击“预约挂号”页面，分为“诊前咨询”“医院筛选”两大板块。其中，“诊前咨询”有在线医生在线解答，帮助确定应该挂哪个科室以及需要做好哪些准备等；“医院筛选”根据“医院类型”和“医院等级”进行排序，用户可以根据自己的需要进行精准选择，预约成功后将会收到平台的信息，确定就诊的时间段。</a:t>
            </a:r>
            <a:r>
              <a:rPr lang="zh-CN" altLang="en-US" sz="2000" u="sng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在挂号的时候，有可供用户选择的专属选项，比如年龄、病史等，医生会根据用户的特点适当地延长就诊用户的就医时长。</a:t>
            </a:r>
            <a:endParaRPr lang="zh-CN" altLang="en-US" sz="20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407" y="4350926"/>
            <a:ext cx="1411111" cy="7878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" b="958"/>
          <a:stretch>
            <a:fillRect/>
          </a:stretch>
        </p:blipFill>
        <p:spPr>
          <a:xfrm rot="10800000">
            <a:off x="337256" y="1658080"/>
            <a:ext cx="2221230" cy="2035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68"/>
            <a:ext cx="1380747" cy="1783084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3198518" y="376296"/>
            <a:ext cx="2469444" cy="646759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智能候诊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2817442" y="1464357"/>
            <a:ext cx="6258014" cy="2563738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sym typeface="+mn-ea"/>
              </a:rPr>
              <a:t>点击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  <a:sym typeface="+mn-ea"/>
              </a:rPr>
              <a:t>APP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sym typeface="+mn-ea"/>
              </a:rPr>
              <a:t>主页面，选择点击“智能候诊”页面，就可以看到本次就诊的“前面就诊人数”以及预计还要等待的时间。这个功能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不仅能够让挂号患者了解到目前在自己的前面有多少候诊人数，</a:t>
            </a:r>
            <a:r>
              <a:rPr lang="zh-CN" altLang="en-US" sz="2000" u="sng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同时还可以预计等待的时间，减少老年人排队等待的时间。而预计等待时间是根据医生的就诊大数据进行的平均预估时间，提高等待时间的信度。</a:t>
            </a:r>
            <a:endParaRPr lang="zh-CN" altLang="en-US" sz="2000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20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9" y="980588"/>
            <a:ext cx="3975318" cy="2981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22" y="61283"/>
            <a:ext cx="1380747" cy="17830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726" y="986346"/>
            <a:ext cx="3975318" cy="2981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2206" y="3317739"/>
            <a:ext cx="1560287" cy="1370956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b="4986"/>
          <a:stretch>
            <a:fillRect/>
          </a:stretch>
        </p:blipFill>
        <p:spPr>
          <a:xfrm>
            <a:off x="282399" y="203492"/>
            <a:ext cx="4815911" cy="47365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22" y="61283"/>
            <a:ext cx="1380747" cy="17830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036" y="1049077"/>
            <a:ext cx="3684183" cy="2763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2206" y="3317739"/>
            <a:ext cx="1560287" cy="1370956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39" y="892592"/>
            <a:ext cx="4258931" cy="3194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8" y="238493"/>
            <a:ext cx="1380747" cy="17830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871" y="892592"/>
            <a:ext cx="4258931" cy="3194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8114" y="3294987"/>
            <a:ext cx="1560287" cy="1370956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8" y="973665"/>
            <a:ext cx="4110075" cy="30825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973666"/>
            <a:ext cx="4110075" cy="3082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8114" y="3294987"/>
            <a:ext cx="1560287" cy="13709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8" y="238493"/>
            <a:ext cx="1380747" cy="1783084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22" y="2987249"/>
            <a:ext cx="3782727" cy="212108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57713" y="543228"/>
            <a:ext cx="7628574" cy="2110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故事分享</a:t>
            </a:r>
            <a:endParaRPr lang="zh-CN" altLang="en-US" sz="4400" b="1" dirty="0">
              <a:solidFill>
                <a:schemeClr val="accent2">
                  <a:lumMod val="7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4400" b="1" u="sng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《</a:t>
            </a:r>
            <a:r>
              <a:rPr lang="zh-CN" altLang="en-US" sz="4400" b="1" u="sng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中老年人的掌上医疗生活</a:t>
            </a:r>
            <a:r>
              <a:rPr lang="en-US" altLang="zh-CN" sz="4400" b="1" u="sng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》 </a:t>
            </a:r>
            <a:endParaRPr lang="en-US" altLang="zh-CN" sz="4400" b="1" u="sng" dirty="0">
              <a:solidFill>
                <a:schemeClr val="accent2">
                  <a:lumMod val="7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r">
              <a:lnSpc>
                <a:spcPct val="150000"/>
              </a:lnSpc>
            </a:pPr>
            <a:endParaRPr lang="zh-CN" altLang="en-US" sz="3200" b="1" dirty="0">
              <a:solidFill>
                <a:schemeClr val="tx2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3" b="7639"/>
          <a:stretch>
            <a:fillRect/>
          </a:stretch>
        </p:blipFill>
        <p:spPr>
          <a:xfrm>
            <a:off x="4810289" y="2688525"/>
            <a:ext cx="3575998" cy="2220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614" y="120229"/>
            <a:ext cx="1380747" cy="17830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0" y="813511"/>
            <a:ext cx="2353340" cy="2992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思想气泡: 云 7"/>
          <p:cNvSpPr/>
          <p:nvPr/>
        </p:nvSpPr>
        <p:spPr>
          <a:xfrm>
            <a:off x="2399583" y="257523"/>
            <a:ext cx="4525757" cy="1904430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n>
                  <a:solidFill>
                    <a:schemeClr val="bg2"/>
                  </a:solidFill>
                </a:ln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该怎么合作呢？</a:t>
            </a:r>
            <a:endParaRPr lang="zh-CN" altLang="en-US" sz="3600" dirty="0">
              <a:ln>
                <a:solidFill>
                  <a:schemeClr val="bg2"/>
                </a:solidFill>
              </a:ln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104118" y="2309973"/>
            <a:ext cx="6039882" cy="2197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聊一聊：</a:t>
            </a:r>
            <a:endParaRPr lang="en-US" altLang="zh-CN" sz="4400" b="1" dirty="0">
              <a:solidFill>
                <a:schemeClr val="accent2">
                  <a:lumMod val="7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zh-CN" altLang="zh-CN" sz="4400" b="1" u="sng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你有哪些启发？</a:t>
            </a:r>
            <a:endParaRPr lang="en-US" altLang="zh-CN" sz="4400" b="1" u="sng" dirty="0">
              <a:solidFill>
                <a:schemeClr val="accent2">
                  <a:lumMod val="7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3600" b="1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                   </a:t>
            </a:r>
            <a:endParaRPr lang="zh-CN" altLang="en-US" sz="3600" b="1" dirty="0">
              <a:solidFill>
                <a:schemeClr val="tx2">
                  <a:lumMod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  <p:transition spd="slow" advClick="0" advTm="0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614" y="120229"/>
            <a:ext cx="1380747" cy="178308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702715" y="1849229"/>
            <a:ext cx="6039882" cy="2197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三句半表演</a:t>
            </a:r>
            <a:endParaRPr lang="en-US" altLang="zh-CN" sz="4400" b="1" dirty="0">
              <a:solidFill>
                <a:schemeClr val="accent2">
                  <a:lumMod val="7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en-US" altLang="zh-CN" sz="4400" b="1" u="sng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《</a:t>
            </a:r>
            <a:r>
              <a:rPr lang="zh-CN" altLang="en-US" sz="4400" b="1" u="sng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合作好</a:t>
            </a:r>
            <a:r>
              <a:rPr lang="en-US" altLang="zh-CN" sz="4400" b="1" u="sng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  <a:endParaRPr lang="en-US" altLang="zh-CN" sz="4400" b="1" u="sng" dirty="0">
              <a:solidFill>
                <a:schemeClr val="accent2">
                  <a:lumMod val="7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3600" b="1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                   </a:t>
            </a:r>
            <a:endParaRPr lang="zh-CN" altLang="en-US" sz="3600" b="1" dirty="0">
              <a:solidFill>
                <a:schemeClr val="tx2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82" y="636387"/>
            <a:ext cx="3620829" cy="36208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0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614" y="120229"/>
            <a:ext cx="1380747" cy="178308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462499" y="1439585"/>
            <a:ext cx="4631882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   </a:t>
            </a:r>
            <a:r>
              <a:rPr lang="zh-CN" altLang="en-US" sz="40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小组合作，制定</a:t>
            </a:r>
            <a:r>
              <a:rPr lang="en-US" altLang="zh-CN" sz="40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《</a:t>
            </a:r>
            <a:r>
              <a:rPr lang="zh-CN" altLang="en-US" sz="40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合作宣言</a:t>
            </a:r>
            <a:r>
              <a:rPr lang="en-US" altLang="zh-CN" sz="40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  <a:r>
              <a:rPr lang="zh-CN" altLang="en-US" sz="40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，注意分工，全员参与，</a:t>
            </a:r>
            <a:r>
              <a:rPr lang="zh-CN" altLang="en-US" sz="4000" b="1" u="sng" dirty="0">
                <a:latin typeface="华文新魏" panose="02010800040101010101" pitchFamily="2" charset="-122"/>
                <a:ea typeface="华文新魏" panose="02010800040101010101" pitchFamily="2" charset="-122"/>
              </a:rPr>
              <a:t>时间为：</a:t>
            </a:r>
            <a:r>
              <a:rPr lang="en-US" altLang="zh-CN" sz="4000" b="1" u="sng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6</a:t>
            </a:r>
            <a:r>
              <a:rPr lang="zh-CN" altLang="en-US" sz="4000" b="1" u="sng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分钟</a:t>
            </a:r>
            <a:endParaRPr lang="en-US" altLang="zh-CN" sz="4000" b="1" u="sng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                   </a:t>
            </a:r>
            <a:endParaRPr lang="zh-CN" altLang="en-US" sz="4000" b="1" dirty="0">
              <a:solidFill>
                <a:schemeClr val="tx2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86" y="671830"/>
            <a:ext cx="3620829" cy="36208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K.Williams - 菊次郎的夏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5385" y="419860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8"/>
          <a:stretch>
            <a:fillRect/>
          </a:stretch>
        </p:blipFill>
        <p:spPr>
          <a:xfrm>
            <a:off x="450279" y="1076943"/>
            <a:ext cx="4298103" cy="2835838"/>
          </a:xfrm>
          <a:prstGeom prst="rect">
            <a:avLst/>
          </a:prstGeom>
          <a:effectLst>
            <a:reflection blurRad="6350" stA="50000" endA="300" endPos="55000" dir="5400000" sy="-100000" algn="bl" rotWithShape="0"/>
            <a:softEdge rad="63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68"/>
            <a:ext cx="1380747" cy="17830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330" y="1123062"/>
            <a:ext cx="3774391" cy="2830793"/>
          </a:xfrm>
          <a:prstGeom prst="rect">
            <a:avLst/>
          </a:prstGeom>
          <a:effectLst>
            <a:reflection blurRad="6350" stA="52000" endA="300" endPos="35000" dir="5400000" sy="-100000" algn="bl" rotWithShape="0"/>
            <a:softEdge rad="3175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4382" y="3408401"/>
            <a:ext cx="1560287" cy="13709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614" y="120229"/>
            <a:ext cx="1380747" cy="178308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304266" y="1616795"/>
            <a:ext cx="4631882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</a:t>
            </a:r>
            <a:r>
              <a:rPr lang="zh-CN" altLang="en-US" sz="4000" b="1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小组展示</a:t>
            </a:r>
            <a:endParaRPr lang="en-US" altLang="zh-CN" sz="4000" b="1" dirty="0">
              <a:solidFill>
                <a:schemeClr val="accent2">
                  <a:lumMod val="7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4000" b="1" u="sng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我们的</a:t>
            </a:r>
            <a:r>
              <a:rPr lang="en-US" altLang="zh-CN" sz="4000" b="1" u="sng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《</a:t>
            </a:r>
            <a:r>
              <a:rPr lang="zh-CN" altLang="en-US" sz="4000" b="1" u="sng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合作宣言</a:t>
            </a:r>
            <a:r>
              <a:rPr lang="en-US" altLang="zh-CN" sz="4000" b="1" u="sng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  <a:endParaRPr lang="en-US" altLang="zh-CN" sz="4000" b="1" u="sng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                   </a:t>
            </a:r>
            <a:endParaRPr lang="zh-CN" altLang="en-US" sz="4000" b="1" dirty="0">
              <a:solidFill>
                <a:schemeClr val="tx2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86" y="671830"/>
            <a:ext cx="3620829" cy="36208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0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22" y="2987249"/>
            <a:ext cx="3782727" cy="21210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68"/>
            <a:ext cx="1380747" cy="178308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739662" y="2725947"/>
            <a:ext cx="754977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accent2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——</a:t>
            </a:r>
            <a:r>
              <a:rPr lang="zh-CN" altLang="en-US" sz="4000" b="1" dirty="0">
                <a:solidFill>
                  <a:schemeClr val="accent2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五（</a:t>
            </a:r>
            <a:r>
              <a:rPr lang="en-US" altLang="zh-CN" sz="4000" b="1" dirty="0">
                <a:solidFill>
                  <a:schemeClr val="accent2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1</a:t>
            </a:r>
            <a:r>
              <a:rPr lang="zh-CN" altLang="en-US" sz="4000" b="1" dirty="0">
                <a:solidFill>
                  <a:schemeClr val="accent2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）班  主题班会</a:t>
            </a:r>
            <a:endParaRPr lang="zh-CN" altLang="en-US" sz="4000" b="1" dirty="0">
              <a:solidFill>
                <a:schemeClr val="accent2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45841" y="1371421"/>
            <a:ext cx="7549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chemeClr val="bg2">
                    <a:lumMod val="2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一起来，更精彩</a:t>
            </a:r>
            <a:endParaRPr lang="zh-CN" altLang="en-US" sz="7200" b="1" dirty="0">
              <a:solidFill>
                <a:schemeClr val="bg2">
                  <a:lumMod val="2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 advClick="0" advTm="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975" y="1070343"/>
            <a:ext cx="2478049" cy="3304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14" y="1070343"/>
            <a:ext cx="2478050" cy="3304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6"/>
          <a:stretch>
            <a:fillRect/>
          </a:stretch>
        </p:blipFill>
        <p:spPr>
          <a:xfrm>
            <a:off x="6084263" y="1070343"/>
            <a:ext cx="2549373" cy="3282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8" y="238493"/>
            <a:ext cx="1380747" cy="1783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8114" y="3294987"/>
            <a:ext cx="1560287" cy="1370956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544" y="1904260"/>
            <a:ext cx="2746935" cy="27469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对话气泡: 圆角矩形 6"/>
          <p:cNvSpPr/>
          <p:nvPr/>
        </p:nvSpPr>
        <p:spPr>
          <a:xfrm>
            <a:off x="880570" y="959830"/>
            <a:ext cx="4281377" cy="2317897"/>
          </a:xfrm>
          <a:prstGeom prst="wedgeRoundRectCallout">
            <a:avLst>
              <a:gd name="adj1" fmla="val 58880"/>
              <a:gd name="adj2" fmla="val 6769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solidFill>
                  <a:schemeClr val="tx1"/>
                </a:solidFill>
              </a:rPr>
              <a:t>         </a:t>
            </a:r>
            <a:r>
              <a:rPr lang="zh-CN" altLang="en-US" sz="2400" dirty="0">
                <a:solidFill>
                  <a:schemeClr val="tx1"/>
                </a:solidFill>
              </a:rPr>
              <a:t>周老师，我们小组准备开展西太湖寻访活动，我在小组群里发了信息，希望大家积极参与，可是大家都不理睬我，我该怎么办呢？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427" y="3435339"/>
            <a:ext cx="1560287" cy="13709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7" y="121176"/>
            <a:ext cx="1380747" cy="1783084"/>
          </a:xfrm>
          <a:prstGeom prst="rect">
            <a:avLst/>
          </a:prstGeom>
        </p:spPr>
      </p:pic>
      <p:pic>
        <p:nvPicPr>
          <p:cNvPr id="8" name="求助音频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14111" y="423404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22" y="2987249"/>
            <a:ext cx="3782727" cy="21210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68"/>
            <a:ext cx="1380747" cy="178308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739662" y="2725947"/>
            <a:ext cx="754977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accent2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——</a:t>
            </a:r>
            <a:r>
              <a:rPr lang="zh-CN" altLang="en-US" sz="4000" b="1" dirty="0">
                <a:solidFill>
                  <a:schemeClr val="accent2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五（</a:t>
            </a:r>
            <a:r>
              <a:rPr lang="en-US" altLang="zh-CN" sz="4000" b="1" dirty="0">
                <a:solidFill>
                  <a:schemeClr val="accent2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1</a:t>
            </a:r>
            <a:r>
              <a:rPr lang="zh-CN" altLang="en-US" sz="4000" b="1" dirty="0">
                <a:solidFill>
                  <a:schemeClr val="accent2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）班  主题班会</a:t>
            </a:r>
            <a:endParaRPr lang="zh-CN" altLang="en-US" sz="4000" b="1" dirty="0">
              <a:solidFill>
                <a:schemeClr val="accent2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45841" y="1371421"/>
            <a:ext cx="7549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chemeClr val="bg2">
                    <a:lumMod val="2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一起来，更精彩</a:t>
            </a:r>
            <a:endParaRPr lang="zh-CN" altLang="en-US" sz="7200" b="1" dirty="0">
              <a:solidFill>
                <a:schemeClr val="bg2">
                  <a:lumMod val="2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 advClick="0" advTm="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614" y="120229"/>
            <a:ext cx="1380747" cy="17830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0" y="813511"/>
            <a:ext cx="2353340" cy="2992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思想气泡: 云 7"/>
          <p:cNvSpPr/>
          <p:nvPr/>
        </p:nvSpPr>
        <p:spPr>
          <a:xfrm>
            <a:off x="2399584" y="257524"/>
            <a:ext cx="3845440" cy="1508494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n>
                  <a:solidFill>
                    <a:schemeClr val="bg2"/>
                  </a:solidFill>
                </a:ln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该怎么办呢？</a:t>
            </a:r>
            <a:endParaRPr lang="zh-CN" altLang="en-US" sz="3600" dirty="0">
              <a:ln>
                <a:solidFill>
                  <a:schemeClr val="bg2"/>
                </a:solidFill>
              </a:ln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89864" y="2178359"/>
            <a:ext cx="6039882" cy="2197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情景表演</a:t>
            </a:r>
            <a:endParaRPr lang="en-US" altLang="zh-CN" sz="4400" b="1" dirty="0">
              <a:solidFill>
                <a:schemeClr val="accent2">
                  <a:lumMod val="7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4400" b="1" u="sng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《</a:t>
            </a:r>
            <a:r>
              <a:rPr lang="zh-CN" altLang="en-US" sz="4400" b="1" u="sng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算了，还是我来吧！</a:t>
            </a:r>
            <a:r>
              <a:rPr lang="en-US" altLang="zh-CN" sz="4400" b="1" u="sng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  <a:endParaRPr lang="en-US" altLang="zh-CN" sz="4400" b="1" u="sng" dirty="0">
              <a:solidFill>
                <a:schemeClr val="accent2">
                  <a:lumMod val="7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3600" b="1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                   </a:t>
            </a:r>
            <a:endParaRPr lang="zh-CN" altLang="en-US" sz="3600" b="1" dirty="0">
              <a:solidFill>
                <a:schemeClr val="tx2">
                  <a:lumMod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  <p:transition spd="slow" advClick="0" advTm="0">
    <p:wipe/>
  </p:transition>
</p:sld>
</file>

<file path=ppt/tags/tag1.xml><?xml version="1.0" encoding="utf-8"?>
<p:tagLst xmlns:p="http://schemas.openxmlformats.org/presentationml/2006/main">
  <p:tag name="KSO_WM_UNIT_PLACING_PICTURE_USER_VIEWPORT" val="{&quot;height&quot;:2928,&quot;width&quot;:4872}"/>
</p:tagLst>
</file>

<file path=ppt/tags/tag2.xml><?xml version="1.0" encoding="utf-8"?>
<p:tagLst xmlns:p="http://schemas.openxmlformats.org/presentationml/2006/main">
  <p:tag name="KSO_WM_UNIT_PLACING_PICTURE_USER_VIEWPORT" val="{&quot;height&quot;:11880,&quot;width&quot;:15839}"/>
</p:tagLst>
</file>

<file path=ppt/tags/tag3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2311</Words>
  <Application>WPS 演示</Application>
  <PresentationFormat>全屏显示(16:9)</PresentationFormat>
  <Paragraphs>154</Paragraphs>
  <Slides>51</Slides>
  <Notes>51</Notes>
  <HiddenSlides>0</HiddenSlides>
  <MMClips>26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69" baseType="lpstr">
      <vt:lpstr>Arial</vt:lpstr>
      <vt:lpstr>宋体</vt:lpstr>
      <vt:lpstr>Wingdings</vt:lpstr>
      <vt:lpstr>印品黑体</vt:lpstr>
      <vt:lpstr>黑体</vt:lpstr>
      <vt:lpstr>华文隶书</vt:lpstr>
      <vt:lpstr>华文行楷</vt:lpstr>
      <vt:lpstr>华文新魏</vt:lpstr>
      <vt:lpstr>微软雅黑</vt:lpstr>
      <vt:lpstr>Arial Unicode MS</vt:lpstr>
      <vt:lpstr>等线 Light</vt:lpstr>
      <vt:lpstr>Calibri Light</vt:lpstr>
      <vt:lpstr>等线</vt:lpstr>
      <vt:lpstr>华文隶书</vt:lpstr>
      <vt:lpstr>楷体</vt:lpstr>
      <vt:lpstr>华文行楷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0.5*0.5</cp:lastModifiedBy>
  <cp:revision>59</cp:revision>
  <dcterms:created xsi:type="dcterms:W3CDTF">2016-12-22T15:40:00Z</dcterms:created>
  <dcterms:modified xsi:type="dcterms:W3CDTF">2021-04-13T01:27:07Z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2052-11.1.0.10356</vt:lpwstr>
  </property>
  <property fmtid="{D5CDD505-2E9C-101B-9397-08002B2CF9AE}" pid="3" name="ICV">
    <vt:lpwstr>894E47F38CFE49968C51BF57698817FB</vt:lpwstr>
  </property>
</Properties>
</file>