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719" r:id="rId2"/>
    <p:sldMasterId id="2147483783" r:id="rId3"/>
  </p:sldMasterIdLst>
  <p:notesMasterIdLst>
    <p:notesMasterId r:id="rId22"/>
  </p:notesMasterIdLst>
  <p:handoutMasterIdLst>
    <p:handoutMasterId r:id="rId23"/>
  </p:handoutMasterIdLst>
  <p:sldIdLst>
    <p:sldId id="1133" r:id="rId4"/>
    <p:sldId id="1018" r:id="rId5"/>
    <p:sldId id="1019" r:id="rId6"/>
    <p:sldId id="323" r:id="rId7"/>
    <p:sldId id="1088" r:id="rId8"/>
    <p:sldId id="1095" r:id="rId9"/>
    <p:sldId id="1096" r:id="rId10"/>
    <p:sldId id="1012" r:id="rId11"/>
    <p:sldId id="1097" r:id="rId12"/>
    <p:sldId id="1134" r:id="rId13"/>
    <p:sldId id="1111" r:id="rId14"/>
    <p:sldId id="1003" r:id="rId15"/>
    <p:sldId id="1135" r:id="rId16"/>
    <p:sldId id="1087" r:id="rId17"/>
    <p:sldId id="1001" r:id="rId18"/>
    <p:sldId id="1006" r:id="rId19"/>
    <p:sldId id="634" r:id="rId20"/>
    <p:sldId id="928" r:id="rId21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楷体" panose="02010609060101010101" pitchFamily="49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幼圆" panose="02010509060101010101" pitchFamily="49" charset="-122"/>
      <p:regular r:id="rId3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B050"/>
    <a:srgbClr val="FF0000"/>
    <a:srgbClr val="A38302"/>
    <a:srgbClr val="FEFCDE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710" y="62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0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65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9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02485-ED2E-40D2-A446-96F67BC835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3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8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309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063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87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23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14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897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7354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78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93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4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2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477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301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093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55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212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81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165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993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9903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5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31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2648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393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774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49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7782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010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729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366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0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65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179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202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354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447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21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953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453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44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8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9009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35"/>
            <a:ext cx="9144635" cy="5142865"/>
          </a:xfrm>
          <a:prstGeom prst="rect">
            <a:avLst/>
          </a:prstGeom>
          <a:solidFill>
            <a:srgbClr val="FF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3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786807" y="4889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6584950" y="4889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122">
            <a:off x="6771005" y="-146685"/>
            <a:ext cx="1152525" cy="1152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5148" r="78327" b="58503"/>
          <a:stretch>
            <a:fillRect/>
          </a:stretch>
        </p:blipFill>
        <p:spPr>
          <a:xfrm flipH="1">
            <a:off x="58420" y="0"/>
            <a:ext cx="1149985" cy="1314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1" b="3861"/>
          <a:stretch>
            <a:fillRect/>
          </a:stretch>
        </p:blipFill>
        <p:spPr>
          <a:xfrm>
            <a:off x="0" y="4463415"/>
            <a:ext cx="9256395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6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99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3756"/>
            <a:ext cx="8139178" cy="8084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27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4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72000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72000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41782"/>
            <a:ext cx="3962432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93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7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628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5958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14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5841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8901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103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457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7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18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7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997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31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756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76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28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994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66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39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34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81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94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135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67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9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821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495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2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96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44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333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0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731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5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50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935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91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1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47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90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76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941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245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8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84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17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87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97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9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51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5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05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74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71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14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35"/>
            <a:ext cx="9144635" cy="5142865"/>
          </a:xfrm>
          <a:prstGeom prst="rect">
            <a:avLst/>
          </a:prstGeom>
          <a:solidFill>
            <a:srgbClr val="FF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3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786807" y="4889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6584950" y="4889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122">
            <a:off x="6771005" y="-146685"/>
            <a:ext cx="1152525" cy="1152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5148" r="78327" b="58503"/>
          <a:stretch>
            <a:fillRect/>
          </a:stretch>
        </p:blipFill>
        <p:spPr>
          <a:xfrm flipH="1">
            <a:off x="58420" y="0"/>
            <a:ext cx="1149985" cy="1314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1" b="3861"/>
          <a:stretch>
            <a:fillRect/>
          </a:stretch>
        </p:blipFill>
        <p:spPr>
          <a:xfrm>
            <a:off x="0" y="4463415"/>
            <a:ext cx="9256395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1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06654D-821E-4BD1-915C-8B021BA3679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9699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16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3756"/>
            <a:ext cx="8139178" cy="8084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318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296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72000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72000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41782"/>
            <a:ext cx="3962432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91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74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564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5219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6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77145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616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31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29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154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29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83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690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05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45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765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2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63" Type="http://schemas.openxmlformats.org/officeDocument/2006/relationships/slideLayout" Target="../slideLayouts/slideLayout78.xml"/><Relationship Id="rId68" Type="http://schemas.openxmlformats.org/officeDocument/2006/relationships/tags" Target="../tags/tag4.xml"/><Relationship Id="rId7" Type="http://schemas.openxmlformats.org/officeDocument/2006/relationships/slideLayout" Target="../slideLayouts/slideLayout22.xml"/><Relationship Id="rId71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66" Type="http://schemas.openxmlformats.org/officeDocument/2006/relationships/tags" Target="../tags/tag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6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tags" Target="../tags/tag1.xml"/><Relationship Id="rId73" Type="http://schemas.openxmlformats.org/officeDocument/2006/relationships/image" Target="../media/image6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theme" Target="../theme/theme2.xml"/><Relationship Id="rId69" Type="http://schemas.openxmlformats.org/officeDocument/2006/relationships/tags" Target="../tags/tag5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72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tags" Target="../tags/tag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70" Type="http://schemas.openxmlformats.org/officeDocument/2006/relationships/tags" Target="../tags/tag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1.xml"/><Relationship Id="rId68" Type="http://schemas.openxmlformats.org/officeDocument/2006/relationships/tags" Target="../tags/tag67.xml"/><Relationship Id="rId7" Type="http://schemas.openxmlformats.org/officeDocument/2006/relationships/slideLayout" Target="../slideLayouts/slideLayout85.xml"/><Relationship Id="rId71" Type="http://schemas.openxmlformats.org/officeDocument/2006/relationships/image" Target="../media/image4.pn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66" Type="http://schemas.openxmlformats.org/officeDocument/2006/relationships/tags" Target="../tags/tag6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Relationship Id="rId57" Type="http://schemas.openxmlformats.org/officeDocument/2006/relationships/slideLayout" Target="../slideLayouts/slideLayout135.xml"/><Relationship Id="rId6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60" Type="http://schemas.openxmlformats.org/officeDocument/2006/relationships/slideLayout" Target="../slideLayouts/slideLayout138.xml"/><Relationship Id="rId65" Type="http://schemas.openxmlformats.org/officeDocument/2006/relationships/tags" Target="../tags/tag64.xml"/><Relationship Id="rId73" Type="http://schemas.openxmlformats.org/officeDocument/2006/relationships/image" Target="../media/image6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slideLayout" Target="../slideLayouts/slideLayout134.xml"/><Relationship Id="rId64" Type="http://schemas.openxmlformats.org/officeDocument/2006/relationships/theme" Target="../theme/theme3.xml"/><Relationship Id="rId69" Type="http://schemas.openxmlformats.org/officeDocument/2006/relationships/tags" Target="../tags/tag68.xml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72" Type="http://schemas.openxmlformats.org/officeDocument/2006/relationships/image" Target="../media/image5.jpeg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59" Type="http://schemas.openxmlformats.org/officeDocument/2006/relationships/slideLayout" Target="../slideLayouts/slideLayout137.xml"/><Relationship Id="rId67" Type="http://schemas.openxmlformats.org/officeDocument/2006/relationships/tags" Target="../tags/tag66.xml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132.xml"/><Relationship Id="rId62" Type="http://schemas.openxmlformats.org/officeDocument/2006/relationships/slideLayout" Target="../slideLayouts/slideLayout140.xml"/><Relationship Id="rId70" Type="http://schemas.openxmlformats.org/officeDocument/2006/relationships/tags" Target="../tags/tag69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DDFD90-1429-7244-B887-4B2B69E9159A}"/>
              </a:ext>
            </a:extLst>
          </p:cNvPr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5362E6FF-7BB4-7848-B66B-4CD6CB94CD42}"/>
              </a:ext>
            </a:extLst>
          </p:cNvPr>
          <p:cNvSpPr txBox="1"/>
          <p:nvPr userDrawn="1"/>
        </p:nvSpPr>
        <p:spPr>
          <a:xfrm>
            <a:off x="193237" y="929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14</a:t>
            </a:r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 蜜蜂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082"/>
            <a:ext cx="932688" cy="1042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6" t="18431" b="31337"/>
          <a:stretch/>
        </p:blipFill>
        <p:spPr>
          <a:xfrm>
            <a:off x="593346" y="4101082"/>
            <a:ext cx="513021" cy="574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8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635" cy="5142865"/>
          </a:xfrm>
          <a:prstGeom prst="rect">
            <a:avLst/>
          </a:prstGeom>
          <a:solidFill>
            <a:srgbClr val="FF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122">
            <a:off x="7814945" y="41275"/>
            <a:ext cx="1152525" cy="1152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5148" r="78327" b="58503"/>
          <a:stretch>
            <a:fillRect/>
          </a:stretch>
        </p:blipFill>
        <p:spPr>
          <a:xfrm flipH="1">
            <a:off x="58420" y="0"/>
            <a:ext cx="1149985" cy="1314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1" b="3861"/>
          <a:stretch>
            <a:fillRect/>
          </a:stretch>
        </p:blipFill>
        <p:spPr>
          <a:xfrm>
            <a:off x="0" y="4463415"/>
            <a:ext cx="9256395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  <p:sldLayoutId id="2147483773" r:id="rId54"/>
    <p:sldLayoutId id="2147483774" r:id="rId55"/>
    <p:sldLayoutId id="2147483775" r:id="rId56"/>
    <p:sldLayoutId id="2147483776" r:id="rId57"/>
    <p:sldLayoutId id="2147483777" r:id="rId58"/>
    <p:sldLayoutId id="2147483778" r:id="rId59"/>
    <p:sldLayoutId id="2147483779" r:id="rId60"/>
    <p:sldLayoutId id="2147483780" r:id="rId61"/>
    <p:sldLayoutId id="2147483781" r:id="rId62"/>
    <p:sldLayoutId id="2147483782" r:id="rId6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5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6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7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2021/3/31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8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9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635" cy="5142865"/>
          </a:xfrm>
          <a:prstGeom prst="rect">
            <a:avLst/>
          </a:prstGeom>
          <a:solidFill>
            <a:srgbClr val="FF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122">
            <a:off x="7814945" y="41275"/>
            <a:ext cx="1152525" cy="1152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5148" r="78327" b="58503"/>
          <a:stretch>
            <a:fillRect/>
          </a:stretch>
        </p:blipFill>
        <p:spPr>
          <a:xfrm flipH="1">
            <a:off x="58420" y="0"/>
            <a:ext cx="1149985" cy="1314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1" b="3861"/>
          <a:stretch>
            <a:fillRect/>
          </a:stretch>
        </p:blipFill>
        <p:spPr>
          <a:xfrm>
            <a:off x="0" y="4463415"/>
            <a:ext cx="9256395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  <p:sldLayoutId id="2147483829" r:id="rId46"/>
    <p:sldLayoutId id="2147483830" r:id="rId47"/>
    <p:sldLayoutId id="2147483831" r:id="rId48"/>
    <p:sldLayoutId id="2147483832" r:id="rId49"/>
    <p:sldLayoutId id="2147483833" r:id="rId50"/>
    <p:sldLayoutId id="2147483834" r:id="rId51"/>
    <p:sldLayoutId id="2147483835" r:id="rId52"/>
    <p:sldLayoutId id="2147483836" r:id="rId53"/>
    <p:sldLayoutId id="2147483837" r:id="rId54"/>
    <p:sldLayoutId id="2147483838" r:id="rId55"/>
    <p:sldLayoutId id="2147483839" r:id="rId56"/>
    <p:sldLayoutId id="2147483840" r:id="rId57"/>
    <p:sldLayoutId id="2147483841" r:id="rId58"/>
    <p:sldLayoutId id="2147483842" r:id="rId59"/>
    <p:sldLayoutId id="2147483843" r:id="rId60"/>
    <p:sldLayoutId id="2147483844" r:id="rId61"/>
    <p:sldLayoutId id="2147483845" r:id="rId62"/>
    <p:sldLayoutId id="2147483846" r:id="rId6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\\pc-2\21&#26149;&#23567;&#35821;&#19978;&#35838;&#26657;&#23545;\3&#35821;&#19979;\&#12304;&#25945;&#26696;&#29256;&#12305;\&#31532;&#22235;&#21333;&#20803;\14%20&#34588;&#34562;%20&#12304;&#25945;&#26696;&#21305;&#37197;&#29256;&#12305;&#25512;&#33616;&#10084;\&#34562;.wmv" TargetMode="External"/><Relationship Id="rId1" Type="http://schemas.openxmlformats.org/officeDocument/2006/relationships/video" Target="file:///\\pc-2\21&#26149;&#23567;&#35821;&#19978;&#35838;&#26657;&#23545;\3&#35821;&#19979;\&#12304;&#25945;&#26696;&#29256;&#12305;\&#31532;&#22235;&#21333;&#20803;\14%20&#34588;&#34562;%20&#12304;&#25945;&#26696;&#21305;&#37197;&#29256;&#12305;&#25512;&#33616;&#10084;\&#34588;.wm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918051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33338"/>
            <a:ext cx="9180512" cy="52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2611" y="0"/>
            <a:ext cx="919661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8520" y="-20538"/>
            <a:ext cx="9252520" cy="51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810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1"/>
          <p:cNvSpPr txBox="1">
            <a:spLocks noChangeArrowheads="1"/>
          </p:cNvSpPr>
          <p:nvPr/>
        </p:nvSpPr>
        <p:spPr bwMode="auto">
          <a:xfrm>
            <a:off x="4932040" y="987574"/>
            <a:ext cx="3240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14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蜜 蜂</a:t>
            </a:r>
          </a:p>
        </p:txBody>
      </p:sp>
      <p:pic>
        <p:nvPicPr>
          <p:cNvPr id="614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1143" r="5605" b="33144"/>
          <a:stretch>
            <a:fillRect/>
          </a:stretch>
        </p:blipFill>
        <p:spPr bwMode="auto">
          <a:xfrm>
            <a:off x="179388" y="195263"/>
            <a:ext cx="3454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6" y="1513496"/>
            <a:ext cx="1275915" cy="182847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F08035-E59D-9F43-8B22-DC7E8EC05DB9}"/>
              </a:ext>
            </a:extLst>
          </p:cNvPr>
          <p:cNvSpPr txBox="1"/>
          <p:nvPr/>
        </p:nvSpPr>
        <p:spPr>
          <a:xfrm>
            <a:off x="1619672" y="987574"/>
            <a:ext cx="684076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请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大家自由读课文，读准字音，读通句子。在自己有感触或不理解的地方圈画批注，试着提出问题。</a:t>
            </a:r>
          </a:p>
        </p:txBody>
      </p:sp>
      <p:pic>
        <p:nvPicPr>
          <p:cNvPr id="5" name="Picture 2" descr="20071012134312236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r="-1250"/>
          <a:stretch>
            <a:fillRect/>
          </a:stretch>
        </p:blipFill>
        <p:spPr bwMode="auto">
          <a:xfrm>
            <a:off x="7141116" y="2787774"/>
            <a:ext cx="191855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8394727" y="160723"/>
            <a:ext cx="629778" cy="53367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251520" y="28984"/>
            <a:ext cx="2492375" cy="584200"/>
            <a:chOff x="2785635" y="632761"/>
            <a:chExt cx="2382528" cy="515757"/>
          </a:xfrm>
        </p:grpSpPr>
        <p:sp>
          <p:nvSpPr>
            <p:cNvPr id="8" name="矩形: 圆角 23">
              <a:extLst>
                <a:ext uri="{FF2B5EF4-FFF2-40B4-BE49-F238E27FC236}">
                  <a16:creationId xmlns:a16="http://schemas.microsoft.com/office/drawing/2014/main" id="{47D6F65F-4969-4CF7-AE19-ED0DEB59889C}"/>
                </a:ext>
              </a:extLst>
            </p:cNvPr>
            <p:cNvSpPr/>
            <p:nvPr/>
          </p:nvSpPr>
          <p:spPr bwMode="auto">
            <a:xfrm rot="20527566">
              <a:off x="2785635" y="669200"/>
              <a:ext cx="564523" cy="470909"/>
            </a:xfrm>
            <a:prstGeom prst="roundRect">
              <a:avLst/>
            </a:prstGeom>
            <a:solidFill>
              <a:srgbClr val="FFCCCC"/>
            </a:solidFill>
            <a:ln w="6350" cap="flat" cmpd="sng" algn="ctr">
              <a:solidFill>
                <a:srgbClr val="FF9999">
                  <a:alpha val="30196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初</a:t>
              </a:r>
            </a:p>
          </p:txBody>
        </p:sp>
        <p:sp>
          <p:nvSpPr>
            <p:cNvPr id="9" name="矩形: 圆角 24">
              <a:extLst>
                <a:ext uri="{FF2B5EF4-FFF2-40B4-BE49-F238E27FC236}">
                  <a16:creationId xmlns:a16="http://schemas.microsoft.com/office/drawing/2014/main" id="{DD3E73F4-E4F8-428F-9495-98D298AE2E74}"/>
                </a:ext>
              </a:extLst>
            </p:cNvPr>
            <p:cNvSpPr/>
            <p:nvPr/>
          </p:nvSpPr>
          <p:spPr bwMode="auto">
            <a:xfrm rot="294411">
              <a:off x="3382026" y="632761"/>
              <a:ext cx="564523" cy="470909"/>
            </a:xfrm>
            <a:prstGeom prst="roundRect">
              <a:avLst/>
            </a:prstGeom>
            <a:solidFill>
              <a:srgbClr val="CCFFCC"/>
            </a:solidFill>
            <a:ln w="6350" cap="flat" cmpd="sng" algn="ctr">
              <a:solidFill>
                <a:srgbClr val="99FF99">
                  <a:alpha val="2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读</a:t>
              </a:r>
            </a:p>
          </p:txBody>
        </p:sp>
        <p:sp>
          <p:nvSpPr>
            <p:cNvPr id="10" name="矩形: 圆角 25">
              <a:extLst>
                <a:ext uri="{FF2B5EF4-FFF2-40B4-BE49-F238E27FC236}">
                  <a16:creationId xmlns:a16="http://schemas.microsoft.com/office/drawing/2014/main" id="{22F00A63-94EF-492F-AC68-1FD1131226C8}"/>
                </a:ext>
              </a:extLst>
            </p:cNvPr>
            <p:cNvSpPr/>
            <p:nvPr/>
          </p:nvSpPr>
          <p:spPr bwMode="auto">
            <a:xfrm rot="824525">
              <a:off x="3975381" y="677609"/>
              <a:ext cx="566041" cy="470909"/>
            </a:xfrm>
            <a:prstGeom prst="roundRect">
              <a:avLst/>
            </a:prstGeom>
            <a:solidFill>
              <a:srgbClr val="FFCC99"/>
            </a:solidFill>
            <a:ln w="6350" cap="flat" cmpd="sng" algn="ctr">
              <a:solidFill>
                <a:srgbClr val="FFCC6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</a:p>
          </p:txBody>
        </p:sp>
        <p:sp>
          <p:nvSpPr>
            <p:cNvPr id="11" name="矩形: 圆角 26">
              <a:extLst>
                <a:ext uri="{FF2B5EF4-FFF2-40B4-BE49-F238E27FC236}">
                  <a16:creationId xmlns:a16="http://schemas.microsoft.com/office/drawing/2014/main" id="{3FC0F23D-C956-4076-97F2-6892A6029C03}"/>
                </a:ext>
              </a:extLst>
            </p:cNvPr>
            <p:cNvSpPr/>
            <p:nvPr/>
          </p:nvSpPr>
          <p:spPr bwMode="auto">
            <a:xfrm rot="20889647">
              <a:off x="4603640" y="659389"/>
              <a:ext cx="564523" cy="472311"/>
            </a:xfrm>
            <a:prstGeom prst="roundRect">
              <a:avLst/>
            </a:prstGeom>
            <a:solidFill>
              <a:srgbClr val="CCFFFF"/>
            </a:solidFill>
            <a:ln w="6350" cap="flat" cmpd="sng" algn="ctr">
              <a:solidFill>
                <a:srgbClr val="66CCFF">
                  <a:alpha val="1882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67944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力</a:t>
            </a:r>
            <a:endParaRPr lang="zh-CN" altLang="en-US" sz="32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505294" y="1510576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我会认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A2F03EF-E7C5-FF40-8568-AFF71E4A9B53}"/>
              </a:ext>
            </a:extLst>
          </p:cNvPr>
          <p:cNvSpPr/>
          <p:nvPr/>
        </p:nvSpPr>
        <p:spPr>
          <a:xfrm>
            <a:off x="1524285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F7597D8-AB42-7042-AFB7-FCDFDE72FA70}"/>
              </a:ext>
            </a:extLst>
          </p:cNvPr>
          <p:cNvSpPr/>
          <p:nvPr/>
        </p:nvSpPr>
        <p:spPr>
          <a:xfrm>
            <a:off x="525663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13748FA-36E9-E94A-96EC-4BDA32F6E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D790B08-F16F-7646-8BEB-951E9E444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2266" y="207301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907704" y="20676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大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339752" y="1688490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gài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696928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3696928" y="1624383"/>
            <a:ext cx="623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zǔ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5508104" y="2058983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括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104507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包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5436096" y="16884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kuò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7380312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途</a:t>
            </a:r>
            <a:endParaRPr lang="zh-CN" altLang="en-US" sz="3200" dirty="0"/>
          </a:p>
        </p:txBody>
      </p:sp>
      <p:sp>
        <p:nvSpPr>
          <p:cNvPr id="32" name="矩形 31"/>
          <p:cNvSpPr/>
          <p:nvPr/>
        </p:nvSpPr>
        <p:spPr>
          <a:xfrm>
            <a:off x="6927690" y="20676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沿</a:t>
            </a:r>
            <a:endParaRPr lang="zh-CN" altLang="en-US" sz="3200" dirty="0"/>
          </a:p>
        </p:txBody>
      </p:sp>
      <p:sp>
        <p:nvSpPr>
          <p:cNvPr id="39" name="矩形 38"/>
          <p:cNvSpPr/>
          <p:nvPr/>
        </p:nvSpPr>
        <p:spPr>
          <a:xfrm>
            <a:off x="7380312" y="16164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tú</a:t>
            </a:r>
            <a:endParaRPr lang="zh-CN" altLang="en-US" sz="2800" dirty="0"/>
          </a:p>
        </p:txBody>
      </p:sp>
      <p:sp>
        <p:nvSpPr>
          <p:cNvPr id="43" name="矩形 42"/>
          <p:cNvSpPr/>
          <p:nvPr/>
        </p:nvSpPr>
        <p:spPr>
          <a:xfrm>
            <a:off x="2391186" y="32918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生</a:t>
            </a:r>
            <a:endParaRPr lang="zh-CN" altLang="en-US" sz="3200" dirty="0"/>
          </a:p>
        </p:txBody>
      </p:sp>
      <p:sp>
        <p:nvSpPr>
          <p:cNvPr id="44" name="矩形 43"/>
          <p:cNvSpPr/>
          <p:nvPr/>
        </p:nvSpPr>
        <p:spPr>
          <a:xfrm>
            <a:off x="4047370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常</a:t>
            </a:r>
            <a:endParaRPr lang="zh-CN" altLang="en-US" sz="3200" dirty="0"/>
          </a:p>
        </p:txBody>
      </p:sp>
      <p:sp>
        <p:nvSpPr>
          <p:cNvPr id="45" name="矩形 44"/>
          <p:cNvSpPr/>
          <p:nvPr/>
        </p:nvSpPr>
        <p:spPr>
          <a:xfrm>
            <a:off x="5148064" y="3291830"/>
            <a:ext cx="1411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风而飞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dirty="0"/>
          </a:p>
        </p:txBody>
      </p:sp>
      <p:sp>
        <p:nvSpPr>
          <p:cNvPr id="46" name="矩形 45"/>
          <p:cNvSpPr/>
          <p:nvPr/>
        </p:nvSpPr>
        <p:spPr>
          <a:xfrm>
            <a:off x="6732240" y="2967648"/>
            <a:ext cx="1420582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准确无</a:t>
            </a:r>
          </a:p>
        </p:txBody>
      </p:sp>
      <p:sp>
        <p:nvSpPr>
          <p:cNvPr id="47" name="矩形 46"/>
          <p:cNvSpPr/>
          <p:nvPr/>
        </p:nvSpPr>
        <p:spPr>
          <a:xfrm>
            <a:off x="1959138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陌</a:t>
            </a:r>
            <a:endParaRPr lang="zh-CN" altLang="en-US" sz="3200" dirty="0"/>
          </a:p>
        </p:txBody>
      </p:sp>
      <p:sp>
        <p:nvSpPr>
          <p:cNvPr id="48" name="矩形 47"/>
          <p:cNvSpPr/>
          <p:nvPr/>
        </p:nvSpPr>
        <p:spPr>
          <a:xfrm>
            <a:off x="2012037" y="29126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mò</a:t>
            </a:r>
            <a:endParaRPr lang="zh-CN" altLang="en-US" sz="2800" dirty="0"/>
          </a:p>
        </p:txBody>
      </p:sp>
      <p:sp>
        <p:nvSpPr>
          <p:cNvPr id="49" name="矩形 48"/>
          <p:cNvSpPr/>
          <p:nvPr/>
        </p:nvSpPr>
        <p:spPr>
          <a:xfrm>
            <a:off x="3635896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超</a:t>
            </a:r>
            <a:endParaRPr lang="zh-CN" altLang="en-US" sz="3200" dirty="0"/>
          </a:p>
        </p:txBody>
      </p:sp>
      <p:sp>
        <p:nvSpPr>
          <p:cNvPr id="53" name="矩形 52"/>
          <p:cNvSpPr/>
          <p:nvPr/>
        </p:nvSpPr>
        <p:spPr>
          <a:xfrm>
            <a:off x="3525173" y="29126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chāo</a:t>
            </a:r>
            <a:endParaRPr lang="zh-CN" altLang="en-US" sz="2800" dirty="0"/>
          </a:p>
        </p:txBody>
      </p:sp>
      <p:sp>
        <p:nvSpPr>
          <p:cNvPr id="54" name="矩形 53"/>
          <p:cNvSpPr/>
          <p:nvPr/>
        </p:nvSpPr>
        <p:spPr>
          <a:xfrm>
            <a:off x="4767450" y="32918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逆</a:t>
            </a:r>
            <a:endParaRPr lang="zh-CN" altLang="en-US" sz="3200" dirty="0"/>
          </a:p>
        </p:txBody>
      </p:sp>
      <p:sp>
        <p:nvSpPr>
          <p:cNvPr id="55" name="矩形 54"/>
          <p:cNvSpPr/>
          <p:nvPr/>
        </p:nvSpPr>
        <p:spPr>
          <a:xfrm>
            <a:off x="4820349" y="29317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nì</a:t>
            </a:r>
            <a:endParaRPr lang="zh-CN" altLang="en-US" sz="2800" dirty="0"/>
          </a:p>
        </p:txBody>
      </p:sp>
      <p:sp>
        <p:nvSpPr>
          <p:cNvPr id="57" name="矩形 56"/>
          <p:cNvSpPr/>
          <p:nvPr/>
        </p:nvSpPr>
        <p:spPr>
          <a:xfrm>
            <a:off x="7935802" y="2931790"/>
            <a:ext cx="596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误</a:t>
            </a:r>
            <a:endParaRPr lang="zh-CN" altLang="zh-CN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956376" y="29317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黑体" pitchFamily="49" charset="-122"/>
                <a:ea typeface="黑体" pitchFamily="49" charset="-122"/>
              </a:rPr>
              <a:t>wù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14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67944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力</a:t>
            </a:r>
            <a:endParaRPr lang="zh-CN" altLang="en-US" sz="32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505294" y="1510576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我会认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A2F03EF-E7C5-FF40-8568-AFF71E4A9B53}"/>
              </a:ext>
            </a:extLst>
          </p:cNvPr>
          <p:cNvSpPr/>
          <p:nvPr/>
        </p:nvSpPr>
        <p:spPr>
          <a:xfrm>
            <a:off x="1524285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F7597D8-AB42-7042-AFB7-FCDFDE72FA70}"/>
              </a:ext>
            </a:extLst>
          </p:cNvPr>
          <p:cNvSpPr/>
          <p:nvPr/>
        </p:nvSpPr>
        <p:spPr>
          <a:xfrm>
            <a:off x="525663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13748FA-36E9-E94A-96EC-4BDA32F6E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D790B08-F16F-7646-8BEB-951E9E444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2266" y="2073015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907704" y="20676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大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3696928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5508104" y="2058983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括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5104507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包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7380312" y="205898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途</a:t>
            </a:r>
            <a:endParaRPr lang="zh-CN" altLang="en-US" sz="3200" dirty="0"/>
          </a:p>
        </p:txBody>
      </p:sp>
      <p:sp>
        <p:nvSpPr>
          <p:cNvPr id="32" name="矩形 31"/>
          <p:cNvSpPr/>
          <p:nvPr/>
        </p:nvSpPr>
        <p:spPr>
          <a:xfrm>
            <a:off x="6927690" y="20676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沿</a:t>
            </a:r>
            <a:endParaRPr lang="zh-CN" altLang="en-US" sz="3200" dirty="0"/>
          </a:p>
        </p:txBody>
      </p:sp>
      <p:sp>
        <p:nvSpPr>
          <p:cNvPr id="43" name="矩形 42"/>
          <p:cNvSpPr/>
          <p:nvPr/>
        </p:nvSpPr>
        <p:spPr>
          <a:xfrm>
            <a:off x="2391186" y="32918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生</a:t>
            </a:r>
            <a:endParaRPr lang="zh-CN" altLang="en-US" sz="3200" dirty="0"/>
          </a:p>
        </p:txBody>
      </p:sp>
      <p:sp>
        <p:nvSpPr>
          <p:cNvPr id="44" name="矩形 43"/>
          <p:cNvSpPr/>
          <p:nvPr/>
        </p:nvSpPr>
        <p:spPr>
          <a:xfrm>
            <a:off x="4047370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常</a:t>
            </a:r>
            <a:endParaRPr lang="zh-CN" altLang="en-US" sz="3200" dirty="0"/>
          </a:p>
        </p:txBody>
      </p:sp>
      <p:sp>
        <p:nvSpPr>
          <p:cNvPr id="45" name="矩形 44"/>
          <p:cNvSpPr/>
          <p:nvPr/>
        </p:nvSpPr>
        <p:spPr>
          <a:xfrm>
            <a:off x="5148064" y="3291830"/>
            <a:ext cx="1411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风而飞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dirty="0"/>
          </a:p>
        </p:txBody>
      </p:sp>
      <p:sp>
        <p:nvSpPr>
          <p:cNvPr id="46" name="矩形 45"/>
          <p:cNvSpPr/>
          <p:nvPr/>
        </p:nvSpPr>
        <p:spPr>
          <a:xfrm>
            <a:off x="6732240" y="2967648"/>
            <a:ext cx="1420582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准确无</a:t>
            </a:r>
          </a:p>
        </p:txBody>
      </p:sp>
      <p:sp>
        <p:nvSpPr>
          <p:cNvPr id="47" name="矩形 46"/>
          <p:cNvSpPr/>
          <p:nvPr/>
        </p:nvSpPr>
        <p:spPr>
          <a:xfrm>
            <a:off x="1959138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陌</a:t>
            </a:r>
            <a:endParaRPr lang="zh-CN" altLang="en-US" sz="3200" dirty="0"/>
          </a:p>
        </p:txBody>
      </p:sp>
      <p:sp>
        <p:nvSpPr>
          <p:cNvPr id="49" name="矩形 48"/>
          <p:cNvSpPr/>
          <p:nvPr/>
        </p:nvSpPr>
        <p:spPr>
          <a:xfrm>
            <a:off x="3635896" y="328311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超</a:t>
            </a:r>
            <a:endParaRPr lang="zh-CN" altLang="en-US" sz="3200" dirty="0"/>
          </a:p>
        </p:txBody>
      </p:sp>
      <p:sp>
        <p:nvSpPr>
          <p:cNvPr id="54" name="矩形 53"/>
          <p:cNvSpPr/>
          <p:nvPr/>
        </p:nvSpPr>
        <p:spPr>
          <a:xfrm>
            <a:off x="4767450" y="3291830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逆</a:t>
            </a:r>
            <a:endParaRPr lang="zh-CN" altLang="en-US" sz="3200" dirty="0"/>
          </a:p>
        </p:txBody>
      </p:sp>
      <p:sp>
        <p:nvSpPr>
          <p:cNvPr id="57" name="矩形 56"/>
          <p:cNvSpPr/>
          <p:nvPr/>
        </p:nvSpPr>
        <p:spPr>
          <a:xfrm>
            <a:off x="7935802" y="2931790"/>
            <a:ext cx="596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误</a:t>
            </a:r>
            <a:endParaRPr lang="zh-CN" altLang="zh-CN" sz="32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17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63528" y="403037"/>
            <a:ext cx="1564685" cy="5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多音字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206769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</a:rPr>
              <a:t>闷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了好久       几乎</a:t>
            </a:r>
            <a:r>
              <a:rPr lang="en-US" altLang="zh-CN" sz="4000" b="1" dirty="0" smtClean="0">
                <a:solidFill>
                  <a:schemeClr val="tx2"/>
                </a:solidFill>
              </a:rPr>
              <a:t> </a:t>
            </a:r>
            <a:r>
              <a:rPr lang="en-US" altLang="zh-CN" sz="4000" dirty="0" smtClean="0">
                <a:solidFill>
                  <a:schemeClr val="tx2"/>
                </a:solidFill>
              </a:rPr>
              <a:t>           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尽管</a:t>
            </a:r>
            <a:endParaRPr lang="zh-CN" alt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5001" y="1600304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mēn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15921" y="16003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jī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44212" y="1600304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jĭn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" y="682596"/>
            <a:ext cx="1275915" cy="1828476"/>
          </a:xfrm>
          <a:prstGeom prst="rect">
            <a:avLst/>
          </a:prstGeom>
        </p:spPr>
      </p:pic>
      <p:pic>
        <p:nvPicPr>
          <p:cNvPr id="9" name="Picture 2" descr="20071012134312236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r="-1250"/>
          <a:stretch>
            <a:fillRect/>
          </a:stretch>
        </p:blipFill>
        <p:spPr bwMode="auto">
          <a:xfrm>
            <a:off x="6948264" y="2775580"/>
            <a:ext cx="191855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86150">
            <a:off x="3064322" y="3341817"/>
            <a:ext cx="1432645" cy="12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179512" y="411510"/>
            <a:ext cx="208823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102875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、二十只左右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被闷了好久的蜜蜂向四面飞散，好像在寻找回家的方向。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395536" y="212337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这时候</a:t>
            </a:r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刮起了狂风</a:t>
            </a:r>
            <a:r>
              <a:rPr lang="zh-CN" altLang="zh-CN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，蜜蜂飞得很低，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几乎要触到地面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大概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这样</a:t>
            </a:r>
            <a:r>
              <a:rPr lang="zh-CN" altLang="zh-CN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可以减少阻力。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07533" y="3200597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尽管</a:t>
            </a:r>
            <a:r>
              <a:rPr lang="zh-CN" altLang="zh-CN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它们逆风而飞，沿途都是一些陌生的景物，但它们确确实实飞回来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059832" y="1059582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300192" y="1072011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223628" y="1546364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467269" y="1546364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267744" y="2186819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580112" y="2123379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8388424" y="2186819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11989" y="2661988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907704" y="3234506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557183" y="3268621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083214" y="3738562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572000" y="3704653"/>
            <a:ext cx="144016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488498" y="760675"/>
            <a:ext cx="72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</a:rPr>
              <a:t>mēn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4147" y="1850365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</a:rPr>
              <a:t>jī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1726" y="301660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>
                <a:solidFill>
                  <a:srgbClr val="FF0000"/>
                </a:solidFill>
              </a:rPr>
              <a:t>jĭn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41151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交流：课文主要讲了一件什么事？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223122"/>
            <a:ext cx="9000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提示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：谁听说了什么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？接着做了什么？结果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发现了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765" y="2137390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法布尔听说蜜蜂有辨认方向的能力，于是他做了一个实验，发现蜜蜂确实具有这样的能力。</a:t>
            </a:r>
          </a:p>
        </p:txBody>
      </p:sp>
    </p:spTree>
    <p:extLst>
      <p:ext uri="{BB962C8B-B14F-4D97-AF65-F5344CB8AC3E}">
        <p14:creationId xmlns:p14="http://schemas.microsoft.com/office/powerpoint/2010/main" val="10890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64"/>
          <p:cNvSpPr txBox="1"/>
          <p:nvPr/>
        </p:nvSpPr>
        <p:spPr>
          <a:xfrm>
            <a:off x="1043608" y="1364531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蜜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4" name="文本框 64"/>
          <p:cNvSpPr txBox="1"/>
          <p:nvPr/>
        </p:nvSpPr>
        <p:spPr>
          <a:xfrm>
            <a:off x="2339752" y="1364531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蜂</a:t>
            </a:r>
          </a:p>
        </p:txBody>
      </p:sp>
      <p:sp>
        <p:nvSpPr>
          <p:cNvPr id="12296" name="文本框 64"/>
          <p:cNvSpPr txBox="1"/>
          <p:nvPr/>
        </p:nvSpPr>
        <p:spPr>
          <a:xfrm>
            <a:off x="3635896" y="1364531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</a:t>
            </a:r>
          </a:p>
        </p:txBody>
      </p:sp>
      <p:sp>
        <p:nvSpPr>
          <p:cNvPr id="12298" name="文本框 64"/>
          <p:cNvSpPr txBox="1"/>
          <p:nvPr/>
        </p:nvSpPr>
        <p:spPr>
          <a:xfrm>
            <a:off x="4860032" y="1364531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阻</a:t>
            </a:r>
          </a:p>
        </p:txBody>
      </p:sp>
      <p:sp>
        <p:nvSpPr>
          <p:cNvPr id="12300" name="文本框 64"/>
          <p:cNvSpPr txBox="1"/>
          <p:nvPr/>
        </p:nvSpPr>
        <p:spPr>
          <a:xfrm>
            <a:off x="6084168" y="1364531"/>
            <a:ext cx="93547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跨</a:t>
            </a:r>
          </a:p>
        </p:txBody>
      </p:sp>
      <p:sp>
        <p:nvSpPr>
          <p:cNvPr id="12302" name="文本框 64"/>
          <p:cNvSpPr txBox="1"/>
          <p:nvPr/>
        </p:nvSpPr>
        <p:spPr>
          <a:xfrm>
            <a:off x="7308304" y="1364531"/>
            <a:ext cx="834658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括</a:t>
            </a:r>
          </a:p>
        </p:txBody>
      </p:sp>
      <p:sp>
        <p:nvSpPr>
          <p:cNvPr id="12304" name="文本框 64"/>
          <p:cNvSpPr txBox="1"/>
          <p:nvPr/>
        </p:nvSpPr>
        <p:spPr>
          <a:xfrm>
            <a:off x="1043608" y="2954243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</a:t>
            </a:r>
          </a:p>
        </p:txBody>
      </p:sp>
      <p:sp>
        <p:nvSpPr>
          <p:cNvPr id="12306" name="文本框 64"/>
          <p:cNvSpPr txBox="1"/>
          <p:nvPr/>
        </p:nvSpPr>
        <p:spPr>
          <a:xfrm>
            <a:off x="3640642" y="2954243"/>
            <a:ext cx="56681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</a:t>
            </a:r>
          </a:p>
        </p:txBody>
      </p:sp>
      <p:sp>
        <p:nvSpPr>
          <p:cNvPr id="12308" name="文本框 64"/>
          <p:cNvSpPr txBox="1"/>
          <p:nvPr/>
        </p:nvSpPr>
        <p:spPr>
          <a:xfrm>
            <a:off x="4976370" y="2954243"/>
            <a:ext cx="608488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误</a:t>
            </a:r>
          </a:p>
        </p:txBody>
      </p:sp>
      <p:sp>
        <p:nvSpPr>
          <p:cNvPr id="12310" name="文本框 64"/>
          <p:cNvSpPr txBox="1"/>
          <p:nvPr/>
        </p:nvSpPr>
        <p:spPr>
          <a:xfrm>
            <a:off x="6088914" y="2954243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途</a:t>
            </a:r>
          </a:p>
        </p:txBody>
      </p:sp>
      <p:sp>
        <p:nvSpPr>
          <p:cNvPr id="12312" name="文本框 64"/>
          <p:cNvSpPr txBox="1"/>
          <p:nvPr/>
        </p:nvSpPr>
        <p:spPr>
          <a:xfrm>
            <a:off x="7385058" y="2954243"/>
            <a:ext cx="85429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陌</a:t>
            </a:r>
          </a:p>
        </p:txBody>
      </p:sp>
      <p:grpSp>
        <p:nvGrpSpPr>
          <p:cNvPr id="19" name="组合 7"/>
          <p:cNvGrpSpPr/>
          <p:nvPr/>
        </p:nvGrpSpPr>
        <p:grpSpPr>
          <a:xfrm>
            <a:off x="7308304" y="1364531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1" name="组合 7"/>
          <p:cNvGrpSpPr/>
          <p:nvPr/>
        </p:nvGrpSpPr>
        <p:grpSpPr>
          <a:xfrm>
            <a:off x="971600" y="2953499"/>
            <a:ext cx="1029163" cy="1085656"/>
            <a:chOff x="2437" y="2032"/>
            <a:chExt cx="1244" cy="1264"/>
          </a:xfrm>
        </p:grpSpPr>
        <p:sp>
          <p:nvSpPr>
            <p:cNvPr id="7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5" name="组合 7"/>
          <p:cNvGrpSpPr/>
          <p:nvPr/>
        </p:nvGrpSpPr>
        <p:grpSpPr>
          <a:xfrm>
            <a:off x="3568634" y="2953499"/>
            <a:ext cx="1029163" cy="1085656"/>
            <a:chOff x="2437" y="2032"/>
            <a:chExt cx="1244" cy="1264"/>
          </a:xfrm>
        </p:grpSpPr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9" name="组合 7"/>
          <p:cNvGrpSpPr/>
          <p:nvPr/>
        </p:nvGrpSpPr>
        <p:grpSpPr>
          <a:xfrm>
            <a:off x="4864778" y="2953499"/>
            <a:ext cx="1029163" cy="1085656"/>
            <a:chOff x="2437" y="2032"/>
            <a:chExt cx="1244" cy="1264"/>
          </a:xfrm>
        </p:grpSpPr>
        <p:sp>
          <p:nvSpPr>
            <p:cNvPr id="8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3" name="组合 7"/>
          <p:cNvGrpSpPr/>
          <p:nvPr/>
        </p:nvGrpSpPr>
        <p:grpSpPr>
          <a:xfrm>
            <a:off x="6088914" y="2953499"/>
            <a:ext cx="1029163" cy="1085656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7" name="组合 7"/>
          <p:cNvGrpSpPr/>
          <p:nvPr/>
        </p:nvGrpSpPr>
        <p:grpSpPr>
          <a:xfrm>
            <a:off x="7313050" y="2953499"/>
            <a:ext cx="1029163" cy="1085656"/>
            <a:chOff x="2437" y="2032"/>
            <a:chExt cx="1244" cy="1264"/>
          </a:xfrm>
        </p:grpSpPr>
        <p:sp>
          <p:nvSpPr>
            <p:cNvPr id="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1" name="组合 7"/>
          <p:cNvGrpSpPr/>
          <p:nvPr/>
        </p:nvGrpSpPr>
        <p:grpSpPr>
          <a:xfrm>
            <a:off x="6084168" y="1364531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4860032" y="1358995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3563888" y="1358995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3" name="组合 7"/>
          <p:cNvGrpSpPr/>
          <p:nvPr/>
        </p:nvGrpSpPr>
        <p:grpSpPr>
          <a:xfrm>
            <a:off x="2339752" y="1358995"/>
            <a:ext cx="1029163" cy="1085656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7" name="组合 7"/>
          <p:cNvGrpSpPr/>
          <p:nvPr/>
        </p:nvGrpSpPr>
        <p:grpSpPr>
          <a:xfrm>
            <a:off x="1043608" y="1363787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7" name="TextBox 11">
            <a:extLst>
              <a:ext uri="{FF2B5EF4-FFF2-40B4-BE49-F238E27FC236}">
                <a16:creationId xmlns:a16="http://schemas.microsoft.com/office/drawing/2014/main" id="{27BC95C4-0AA2-754A-9D6E-B3F0CA58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23551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我会写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678280" y="556111"/>
            <a:ext cx="335134" cy="472337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2EC8D093-F15E-C44F-BB22-292353ED6C6B}"/>
              </a:ext>
            </a:extLst>
          </p:cNvPr>
          <p:cNvSpPr/>
          <p:nvPr/>
        </p:nvSpPr>
        <p:spPr>
          <a:xfrm>
            <a:off x="1504535" y="591566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4879769-7720-EE4E-9830-2D111B55CA7A}"/>
              </a:ext>
            </a:extLst>
          </p:cNvPr>
          <p:cNvSpPr/>
          <p:nvPr/>
        </p:nvSpPr>
        <p:spPr>
          <a:xfrm>
            <a:off x="487913" y="617000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文本框 64"/>
          <p:cNvSpPr txBox="1"/>
          <p:nvPr/>
        </p:nvSpPr>
        <p:spPr>
          <a:xfrm>
            <a:off x="2390709" y="2932534"/>
            <a:ext cx="85429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</a:t>
            </a:r>
          </a:p>
        </p:txBody>
      </p:sp>
      <p:grpSp>
        <p:nvGrpSpPr>
          <p:cNvPr id="62" name="组合 7"/>
          <p:cNvGrpSpPr/>
          <p:nvPr/>
        </p:nvGrpSpPr>
        <p:grpSpPr>
          <a:xfrm>
            <a:off x="2318701" y="2931790"/>
            <a:ext cx="1029163" cy="1085656"/>
            <a:chOff x="2437" y="2032"/>
            <a:chExt cx="1244" cy="1264"/>
          </a:xfrm>
        </p:grpSpPr>
        <p:sp>
          <p:nvSpPr>
            <p:cNvPr id="6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" y="1563638"/>
            <a:ext cx="1104039" cy="15821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56DA78-629F-0143-BFBE-341A78A97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0" y="550566"/>
            <a:ext cx="366861" cy="456339"/>
          </a:xfrm>
          <a:prstGeom prst="rect">
            <a:avLst/>
          </a:prstGeom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547664" y="1347614"/>
            <a:ext cx="2952328" cy="2940137"/>
            <a:chOff x="2437" y="2032"/>
            <a:chExt cx="1244" cy="1264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436096" y="1347614"/>
            <a:ext cx="2952328" cy="2940137"/>
            <a:chOff x="2437" y="2032"/>
            <a:chExt cx="1244" cy="1264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</a:endParaRPr>
            </a:p>
          </p:txBody>
        </p:sp>
        <p:cxnSp>
          <p:nvCxnSpPr>
            <p:cNvPr id="1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本框 64">
            <a:extLst>
              <a:ext uri="{FF2B5EF4-FFF2-40B4-BE49-F238E27FC236}">
                <a16:creationId xmlns:a16="http://schemas.microsoft.com/office/drawing/2014/main" id="{48424B1F-BA48-4BB0-928F-DE682068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56" y="1203598"/>
            <a:ext cx="270072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0" dirty="0" smtClean="0">
                <a:solidFill>
                  <a:srgbClr val="4472C4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</a:t>
            </a:r>
            <a:endParaRPr lang="zh-CN" altLang="en-US" sz="19000" dirty="0">
              <a:solidFill>
                <a:srgbClr val="4472C4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26929" y="1131590"/>
            <a:ext cx="2630848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0" dirty="0">
                <a:solidFill>
                  <a:srgbClr val="4472C4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A0146DB-59CA-4F2A-896B-1B52883B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45" y="289768"/>
            <a:ext cx="1877571" cy="584194"/>
          </a:xfrm>
          <a:prstGeom prst="rect">
            <a:avLst/>
          </a:prstGeom>
          <a:noFill/>
          <a:ln>
            <a:noFill/>
          </a:ln>
          <a:effectLst>
            <a:glow rad="228600">
              <a:srgbClr val="A5A5A5">
                <a:satMod val="175000"/>
                <a:alpha val="40000"/>
              </a:srgb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书写指导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6C2535B-9C36-3A4E-83C0-84B1A9CD2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0" y="464186"/>
            <a:ext cx="366860" cy="456339"/>
          </a:xfrm>
          <a:prstGeom prst="rect">
            <a:avLst/>
          </a:prstGeom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159" y="254659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487" y="254659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767" y="2618606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167" y="3338686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479" y="3338686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5"/>
          <p:cNvSpPr txBox="1"/>
          <p:nvPr/>
        </p:nvSpPr>
        <p:spPr>
          <a:xfrm>
            <a:off x="467544" y="1563638"/>
            <a:ext cx="7560840" cy="1989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lvl="0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上堂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课我们领略了植物王国的奇妙，这堂课我们将走进昆虫世界，去探索昆虫界的奥秘。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828" y="3075903"/>
            <a:ext cx="1570172" cy="14036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33834"/>
            <a:ext cx="1572904" cy="1402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761" y="152835"/>
            <a:ext cx="9022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蜜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76350"/>
            <a:ext cx="280759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蜂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1276350"/>
            <a:ext cx="2725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787" y="0"/>
            <a:ext cx="902286" cy="969348"/>
          </a:xfrm>
          <a:prstGeom prst="rect">
            <a:avLst/>
          </a:prstGeom>
        </p:spPr>
      </p:pic>
      <p:sp>
        <p:nvSpPr>
          <p:cNvPr id="12" name="Text Box 15">
            <a:extLst>
              <a:ext uri="{FF2B5EF4-FFF2-40B4-BE49-F238E27FC236}">
                <a16:creationId xmlns:a16="http://schemas.microsoft.com/office/drawing/2014/main" id="{AA0146DB-59CA-4F2A-896B-1B52883B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85154"/>
            <a:ext cx="1877571" cy="584194"/>
          </a:xfrm>
          <a:prstGeom prst="rect">
            <a:avLst/>
          </a:prstGeom>
          <a:noFill/>
          <a:ln>
            <a:noFill/>
          </a:ln>
          <a:effectLst>
            <a:glow rad="228600">
              <a:srgbClr val="A5A5A5">
                <a:satMod val="175000"/>
                <a:alpha val="40000"/>
              </a:srgb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书写指导</a:t>
            </a:r>
          </a:p>
        </p:txBody>
      </p:sp>
    </p:spTree>
    <p:extLst>
      <p:ext uri="{BB962C8B-B14F-4D97-AF65-F5344CB8AC3E}">
        <p14:creationId xmlns:p14="http://schemas.microsoft.com/office/powerpoint/2010/main" val="5885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497e425d08f6b7435a80f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4580" name="Picture 4" descr="3_1148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蜜蜂图片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蜜蜂图片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90452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法布尔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：法国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著名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昆虫学家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文学家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一次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他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带学生上户外几何课，忽然，在石块上发现垒筑蜂和蜂窝。从此，“虫心”焕发。他立志做一个为虫子写历史的人。他穷毕生之力深入昆虫世界，在自然环境中对昆虫进行观察和实验，真实的记录下昆虫的本能和习性，写成10册之巨的《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昆虫记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》。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FC3C70-07FC-524D-8E0A-6C12C0962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9" y="536227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9FDC4D59-C4EE-164C-8F2E-F8055F73027B}"/>
              </a:ext>
            </a:extLst>
          </p:cNvPr>
          <p:cNvSpPr txBox="1"/>
          <p:nvPr/>
        </p:nvSpPr>
        <p:spPr>
          <a:xfrm>
            <a:off x="172162" y="525491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第一课时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31590"/>
            <a:ext cx="2200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a617e81144890e3bd3e1e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1" y="954632"/>
            <a:ext cx="2448272" cy="302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635896" y="627534"/>
            <a:ext cx="453650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昆虫记</a:t>
            </a:r>
            <a:r>
              <a:rPr lang="en-US" altLang="zh-CN" sz="24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：此书真实地反应了法布尔在自然环境中对昆虫进行的观察与实验，记录了昆虫的本能与习性，它不仅是一部研究昆虫的科学巨著，同时也是一部讴歌生命的宏伟诗篇。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全屏显示(16:9)</PresentationFormat>
  <Paragraphs>93</Paragraphs>
  <Slides>18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Impact</vt:lpstr>
      <vt:lpstr>微软雅黑</vt:lpstr>
      <vt:lpstr>Arial</vt:lpstr>
      <vt:lpstr>Heiti SC Light</vt:lpstr>
      <vt:lpstr>宋体</vt:lpstr>
      <vt:lpstr>楷体</vt:lpstr>
      <vt:lpstr>黑体</vt:lpstr>
      <vt:lpstr>Calibri</vt:lpstr>
      <vt:lpstr>幼圆</vt:lpstr>
      <vt:lpstr>Times New Roman</vt:lpstr>
      <vt:lpstr>1_Office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97</cp:revision>
  <dcterms:created xsi:type="dcterms:W3CDTF">2017-03-17T02:28:00Z</dcterms:created>
  <dcterms:modified xsi:type="dcterms:W3CDTF">2021-03-31T07:08:28Z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