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4" r:id="rId4"/>
    <p:sldMasterId id="2147483668" r:id="rId5"/>
    <p:sldMasterId id="2147483672" r:id="rId6"/>
    <p:sldMasterId id="2147483676" r:id="rId7"/>
    <p:sldMasterId id="2147483680" r:id="rId8"/>
    <p:sldMasterId id="2147483684" r:id="rId9"/>
    <p:sldMasterId id="2147483688" r:id="rId10"/>
    <p:sldMasterId id="2147483692" r:id="rId11"/>
  </p:sldMasterIdLst>
  <p:notesMasterIdLst>
    <p:notesMasterId r:id="rId13"/>
  </p:notesMasterIdLst>
  <p:sldIdLst>
    <p:sldId id="565" r:id="rId12"/>
    <p:sldId id="668" r:id="rId14"/>
    <p:sldId id="566" r:id="rId15"/>
    <p:sldId id="552" r:id="rId16"/>
    <p:sldId id="572" r:id="rId17"/>
    <p:sldId id="573" r:id="rId18"/>
    <p:sldId id="352" r:id="rId19"/>
    <p:sldId id="568" r:id="rId20"/>
    <p:sldId id="510" r:id="rId21"/>
    <p:sldId id="553" r:id="rId22"/>
    <p:sldId id="630" r:id="rId23"/>
    <p:sldId id="529" r:id="rId24"/>
    <p:sldId id="554" r:id="rId25"/>
    <p:sldId id="525" r:id="rId26"/>
    <p:sldId id="512" r:id="rId27"/>
    <p:sldId id="605" r:id="rId28"/>
    <p:sldId id="513" r:id="rId29"/>
    <p:sldId id="526" r:id="rId30"/>
    <p:sldId id="527" r:id="rId31"/>
    <p:sldId id="575" r:id="rId32"/>
    <p:sldId id="577" r:id="rId33"/>
    <p:sldId id="576" r:id="rId34"/>
    <p:sldId id="528" r:id="rId35"/>
    <p:sldId id="578" r:id="rId36"/>
    <p:sldId id="579" r:id="rId37"/>
    <p:sldId id="560" r:id="rId38"/>
    <p:sldId id="561" r:id="rId39"/>
    <p:sldId id="557" r:id="rId40"/>
    <p:sldId id="562" r:id="rId41"/>
    <p:sldId id="606" r:id="rId42"/>
    <p:sldId id="631" r:id="rId43"/>
    <p:sldId id="558" r:id="rId44"/>
    <p:sldId id="607" r:id="rId45"/>
    <p:sldId id="515" r:id="rId46"/>
    <p:sldId id="609" r:id="rId47"/>
    <p:sldId id="516" r:id="rId48"/>
    <p:sldId id="669" r:id="rId49"/>
    <p:sldId id="569" r:id="rId50"/>
    <p:sldId id="564" r:id="rId51"/>
    <p:sldId id="610" r:id="rId52"/>
    <p:sldId id="517" r:id="rId53"/>
    <p:sldId id="530" r:id="rId54"/>
    <p:sldId id="570" r:id="rId55"/>
    <p:sldId id="632" r:id="rId56"/>
    <p:sldId id="633" r:id="rId57"/>
    <p:sldId id="521" r:id="rId58"/>
    <p:sldId id="571" r:id="rId59"/>
    <p:sldId id="523" r:id="rId60"/>
  </p:sldIdLst>
  <p:sldSz cx="12190095" cy="6859270"/>
  <p:notesSz cx="6858000" cy="9144000"/>
  <p:custDataLst>
    <p:tags r:id="rId6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EEEEE"/>
    <a:srgbClr val="F2F2F2"/>
    <a:srgbClr val="F0F0F0"/>
    <a:srgbClr val="E6E6E6"/>
    <a:srgbClr val="0000FF"/>
    <a:srgbClr val="615C5B"/>
    <a:srgbClr val="494544"/>
    <a:srgbClr val="3296A8"/>
    <a:srgbClr val="6D8AAB"/>
    <a:srgbClr val="317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7" autoAdjust="0"/>
    <p:restoredTop sz="96036" autoAdjust="0"/>
  </p:normalViewPr>
  <p:slideViewPr>
    <p:cSldViewPr snapToGrid="0" showGuides="1">
      <p:cViewPr varScale="1">
        <p:scale>
          <a:sx n="83" d="100"/>
          <a:sy n="83" d="100"/>
        </p:scale>
        <p:origin x="45" y="435"/>
      </p:cViewPr>
      <p:guideLst>
        <p:guide orient="horz" pos="2183"/>
        <p:guide pos="3847"/>
      </p:guideLst>
    </p:cSldViewPr>
  </p:slideViewPr>
  <p:outlineViewPr>
    <p:cViewPr>
      <p:scale>
        <a:sx n="33" d="100"/>
        <a:sy n="33" d="100"/>
      </p:scale>
      <p:origin x="0" y="-794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4" Type="http://schemas.openxmlformats.org/officeDocument/2006/relationships/tags" Target="tags/tag1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slide" Target="slides/slide48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7.xml"/><Relationship Id="rId58" Type="http://schemas.openxmlformats.org/officeDocument/2006/relationships/slide" Target="slides/slide46.xml"/><Relationship Id="rId57" Type="http://schemas.openxmlformats.org/officeDocument/2006/relationships/slide" Target="slides/slide45.xml"/><Relationship Id="rId56" Type="http://schemas.openxmlformats.org/officeDocument/2006/relationships/slide" Target="slides/slide44.xml"/><Relationship Id="rId55" Type="http://schemas.openxmlformats.org/officeDocument/2006/relationships/slide" Target="slides/slide43.xml"/><Relationship Id="rId54" Type="http://schemas.openxmlformats.org/officeDocument/2006/relationships/slide" Target="slides/slide42.xml"/><Relationship Id="rId53" Type="http://schemas.openxmlformats.org/officeDocument/2006/relationships/slide" Target="slides/slide41.xml"/><Relationship Id="rId52" Type="http://schemas.openxmlformats.org/officeDocument/2006/relationships/slide" Target="slides/slide40.xml"/><Relationship Id="rId51" Type="http://schemas.openxmlformats.org/officeDocument/2006/relationships/slide" Target="slides/slide39.xml"/><Relationship Id="rId50" Type="http://schemas.openxmlformats.org/officeDocument/2006/relationships/slide" Target="slides/slide38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7.xml"/><Relationship Id="rId48" Type="http://schemas.openxmlformats.org/officeDocument/2006/relationships/slide" Target="slides/slide36.xml"/><Relationship Id="rId47" Type="http://schemas.openxmlformats.org/officeDocument/2006/relationships/slide" Target="slides/slide35.xml"/><Relationship Id="rId46" Type="http://schemas.openxmlformats.org/officeDocument/2006/relationships/slide" Target="slides/slide34.xml"/><Relationship Id="rId45" Type="http://schemas.openxmlformats.org/officeDocument/2006/relationships/slide" Target="slides/slide33.xml"/><Relationship Id="rId44" Type="http://schemas.openxmlformats.org/officeDocument/2006/relationships/slide" Target="slides/slide32.xml"/><Relationship Id="rId43" Type="http://schemas.openxmlformats.org/officeDocument/2006/relationships/slide" Target="slides/slide31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0" Type="http://schemas.openxmlformats.org/officeDocument/2006/relationships/slide" Target="slides/slide28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5" Type="http://schemas.openxmlformats.org/officeDocument/2006/relationships/theme" Target="../theme/theme10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6" Type="http://schemas.openxmlformats.org/officeDocument/2006/relationships/theme" Target="../theme/theme8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6" Type="http://schemas.openxmlformats.org/officeDocument/2006/relationships/theme" Target="../theme/theme9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8.png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4815" y="545123"/>
            <a:ext cx="8533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/>
              <a:t>部编版六年级下册第五单元</a:t>
            </a:r>
            <a:endParaRPr lang="zh-CN" altLang="en-US" sz="54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3417765" y="2309447"/>
            <a:ext cx="47179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latin typeface="+mn-ea"/>
              </a:rPr>
              <a:t>《</a:t>
            </a:r>
            <a:r>
              <a:rPr lang="zh-CN" altLang="en-US" sz="8800" b="1" dirty="0">
                <a:latin typeface="+mn-ea"/>
              </a:rPr>
              <a:t>学弈</a:t>
            </a:r>
            <a:r>
              <a:rPr lang="en-US" altLang="zh-CN" sz="8800" b="1" dirty="0">
                <a:latin typeface="+mn-ea"/>
              </a:rPr>
              <a:t>》</a:t>
            </a:r>
            <a:endParaRPr lang="zh-CN" altLang="en-US" sz="8800" b="1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847477" y="5442411"/>
            <a:ext cx="3427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/>
              <a:t>《</a:t>
            </a:r>
            <a:r>
              <a:rPr lang="zh-CN" altLang="en-US" sz="3600" b="1" dirty="0"/>
              <a:t>两小儿辩日</a:t>
            </a:r>
            <a:r>
              <a:rPr lang="en-US" altLang="zh-CN" sz="3600" b="1" dirty="0"/>
              <a:t>》</a:t>
            </a:r>
            <a:endParaRPr lang="zh-CN" altLang="en-US" sz="36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4025670" y="279311"/>
            <a:ext cx="38651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14.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文言文二则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4277" y="1853344"/>
            <a:ext cx="4422437" cy="32040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" name="文本框 4"/>
          <p:cNvSpPr txBox="1"/>
          <p:nvPr/>
        </p:nvSpPr>
        <p:spPr>
          <a:xfrm>
            <a:off x="2299508" y="5369169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/>
              <a:t>《</a:t>
            </a:r>
            <a:r>
              <a:rPr lang="zh-CN" altLang="en-US" sz="3600" b="1" dirty="0"/>
              <a:t>学弈</a:t>
            </a:r>
            <a:r>
              <a:rPr lang="en-US" altLang="zh-CN" sz="3600" b="1" dirty="0"/>
              <a:t>》</a:t>
            </a:r>
            <a:endParaRPr lang="zh-CN" altLang="en-US" sz="36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629" y="1639651"/>
            <a:ext cx="3567051" cy="36313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2642" y="2255214"/>
            <a:ext cx="4422437" cy="32040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" name="文本框 4"/>
          <p:cNvSpPr txBox="1"/>
          <p:nvPr/>
        </p:nvSpPr>
        <p:spPr>
          <a:xfrm>
            <a:off x="5264028" y="412771"/>
            <a:ext cx="2674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/>
              <a:t>学弈</a:t>
            </a:r>
            <a:endParaRPr lang="zh-CN" altLang="en-US" sz="5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46029" y="631447"/>
            <a:ext cx="8106509" cy="5739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学弈</a:t>
            </a:r>
            <a:endParaRPr kumimoji="1" lang="en-US" altLang="zh-CN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kumimoji="1" lang="zh-CN" altLang="en-US" sz="32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ts val="5500"/>
              </a:lnSpc>
            </a:pP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            </a:t>
            </a: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弈秋，通国之善弈者也</a:t>
            </a: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使弈秋诲二人弈，其一人专心致志，惟弈秋之为听</a:t>
            </a:r>
            <a:r>
              <a:rPr kumimoji="1" lang="en-US" altLang="zh-CN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一人虽听之，一心以为有鸿鹄将至，思援弓缴而射之。虽与之俱学，弗若之矣。为是其智弗若与？曰</a:t>
            </a:r>
            <a:r>
              <a:rPr kumimoji="1" lang="en-US" altLang="zh-CN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非然也。</a:t>
            </a:r>
            <a:endParaRPr kumimoji="1" lang="zh-CN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梦之主城 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153015" y="5666105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9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19482" y="2230287"/>
            <a:ext cx="88392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虽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与之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俱学，弗若之矣。为是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其智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弗若与？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433500"/>
            <a:ext cx="12193057" cy="4877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78164" y="5457886"/>
            <a:ext cx="75119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注释：⑪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与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同“欤”，句末语气词，表示疑问。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这里读“</a:t>
            </a:r>
            <a:r>
              <a:rPr lang="en-US" altLang="zh-CN" sz="2400" b="1" dirty="0" err="1">
                <a:latin typeface="+mn-ea"/>
              </a:rPr>
              <a:t>yú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”。  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19482" y="2230287"/>
            <a:ext cx="88392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虽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与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之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俱学，弗若之矣。为是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其智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弗若</a:t>
            </a:r>
            <a:r>
              <a:rPr lang="zh-CN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与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433500"/>
            <a:ext cx="12193057" cy="4877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78164" y="5457886"/>
            <a:ext cx="75119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注释：⑪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与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同“欤”，句末语气词，表示疑问。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这里读“</a:t>
            </a:r>
            <a:r>
              <a:rPr lang="en-US" altLang="zh-CN" sz="2400" b="1" dirty="0" err="1">
                <a:latin typeface="+mn-ea"/>
              </a:rPr>
              <a:t>yú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”。  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42221" y="2253733"/>
            <a:ext cx="88392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虽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与之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俱学，弗若之矣。</a:t>
            </a:r>
            <a:r>
              <a:rPr lang="zh-CN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是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其智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弗若与？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14391" y="3197441"/>
            <a:ext cx="2656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惟弈秋之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听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544869"/>
            <a:ext cx="12193057" cy="4877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20969" y="5794103"/>
            <a:ext cx="2890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注释：⑩ 因为。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91862" y="1970873"/>
            <a:ext cx="7110046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弈秋，通国之善弈者也</a:t>
            </a: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使弈秋诲二人弈，其一人专心致志，惟弈秋之为听；一人虽听之，一心以为有鸿鹄将至，思援弓缴而射之。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91862" y="1970873"/>
            <a:ext cx="71100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弈秋，通国之善弈者也。使弈秋诲二人弈，其一人专心致志，惟弈秋之为听；一人虽听之，一心以为有鸿鹄将至，思援弓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缴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而射之。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7399" y="1726423"/>
            <a:ext cx="7110046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弈秋，通国之善弈者也</a:t>
            </a: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使弈秋诲二人弈，其一人专心致志，惟弈秋之为听；一人虽听之，一心以为有鸿鹄将至，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思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援弓缴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而射之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86608"/>
            <a:ext cx="12193057" cy="487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32693" y="5553779"/>
            <a:ext cx="7509184" cy="952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注释：⑦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缴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系在箭上的丝绳，这里指带有丝绳的箭，       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射出后可以将箭收回。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80367" y="2470080"/>
            <a:ext cx="7110046" cy="603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弈秋，通国之善弈者也。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86608"/>
            <a:ext cx="12193057" cy="487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32692" y="5553779"/>
            <a:ext cx="8030861" cy="952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注释：②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弈秋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“秋”是人名，因善于下棋，所以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称为弈秋。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98" y="1565224"/>
            <a:ext cx="4162669" cy="30158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54923" y="1923980"/>
            <a:ext cx="711004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弈秋，通国</a:t>
            </a:r>
            <a:r>
              <a:rPr lang="zh-CN" altLang="zh-CN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之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善弈者也。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86608"/>
            <a:ext cx="12193057" cy="487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32692" y="5553779"/>
            <a:ext cx="8030861" cy="952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注释：②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弈秋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“秋”是人名，因善于下棋，所以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称为弈秋。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91719" y="2593394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（的）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54923" y="1923980"/>
            <a:ext cx="7110046" cy="603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弈秋，通国之善弈者也。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86608"/>
            <a:ext cx="12193057" cy="487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32692" y="5553779"/>
            <a:ext cx="8030861" cy="952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注释：②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弈秋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“秋”是人名，因善于下棋，所以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称为弈秋。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54923" y="1923980"/>
            <a:ext cx="711004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zh-CN" sz="4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弈秋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，通国之善弈者也。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86608"/>
            <a:ext cx="12193057" cy="487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32692" y="5553779"/>
            <a:ext cx="8030861" cy="952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注释：②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弈秋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“秋”是人名，因善于下棋，所以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称为弈秋。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54923" y="1923980"/>
            <a:ext cx="71100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使弈秋诲二人弈，其一人专心致志，惟弈秋之为听；一人虽听之，一心以为有鸿鹄将至，思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援弓缴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而射之。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86608"/>
            <a:ext cx="12193057" cy="487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32692" y="5553779"/>
            <a:ext cx="8030861" cy="490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注释： ④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惟弈秋之为听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]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只听弈秋的教诲。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85861" y="3244334"/>
            <a:ext cx="417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54923" y="1923980"/>
            <a:ext cx="71100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使弈秋诲二人弈，其一人专心致志，惟弈秋之为听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一人虽听之，一心以为有鸿鹄将至，思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援弓缴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而射之。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86608"/>
            <a:ext cx="12193057" cy="487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32692" y="5553779"/>
            <a:ext cx="8030861" cy="490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注释： ④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惟弈秋之为听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]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只听弈秋的教诲。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85861" y="3244334"/>
            <a:ext cx="417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54923" y="1923980"/>
            <a:ext cx="71100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弈秋，通国之善弈者也。使弈秋诲二人弈，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其一人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专心致志，惟弈秋之为听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；一人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虽听之，一心以为有鸿鹄将至，思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援弓缴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而射之。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86608"/>
            <a:ext cx="12193057" cy="487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32692" y="5553779"/>
            <a:ext cx="8030861" cy="490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注释： ④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惟弈秋之为听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]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只听弈秋的教诲。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54923" y="1923980"/>
            <a:ext cx="711004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其一人专心致志，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惟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弈秋之为听；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86608"/>
            <a:ext cx="12193057" cy="487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32692" y="5553779"/>
            <a:ext cx="8030861" cy="490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注释： ④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惟弈秋之为听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]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只听弈秋的教诲。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54923" y="1923980"/>
            <a:ext cx="711004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其一人专心致志，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惟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弈秋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之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为听；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86608"/>
            <a:ext cx="12193057" cy="487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32692" y="5553779"/>
            <a:ext cx="8030861" cy="490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注释： ④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惟弈秋之为听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]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只听弈秋的教诲。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372928" y="1889256"/>
            <a:ext cx="2031325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3600" dirty="0"/>
              <a:t>一心一意</a:t>
            </a:r>
            <a:endParaRPr lang="en-US" altLang="zh-CN" sz="3600" dirty="0"/>
          </a:p>
          <a:p>
            <a:pPr>
              <a:lnSpc>
                <a:spcPts val="5000"/>
              </a:lnSpc>
            </a:pPr>
            <a:r>
              <a:rPr lang="zh-CN" altLang="en-US" sz="3600" dirty="0"/>
              <a:t>全神贯注</a:t>
            </a:r>
            <a:endParaRPr lang="en-US" altLang="zh-CN" sz="3600" dirty="0"/>
          </a:p>
          <a:p>
            <a:pPr>
              <a:lnSpc>
                <a:spcPts val="5000"/>
              </a:lnSpc>
            </a:pPr>
            <a:r>
              <a:rPr lang="zh-CN" altLang="en-US" sz="3600" dirty="0"/>
              <a:t>专心致志</a:t>
            </a:r>
            <a:endParaRPr lang="en-US" altLang="zh-CN" sz="3600" dirty="0"/>
          </a:p>
          <a:p>
            <a:pPr>
              <a:lnSpc>
                <a:spcPts val="5000"/>
              </a:lnSpc>
            </a:pPr>
            <a:r>
              <a:rPr lang="zh-CN" altLang="en-US" sz="3600" dirty="0"/>
              <a:t>锲而不舍</a:t>
            </a:r>
            <a:endParaRPr lang="en-US" altLang="zh-CN" sz="3600" dirty="0"/>
          </a:p>
          <a:p>
            <a:pPr>
              <a:lnSpc>
                <a:spcPts val="5000"/>
              </a:lnSpc>
            </a:pPr>
            <a:r>
              <a:rPr lang="zh-CN" altLang="en-US" sz="3600" dirty="0"/>
              <a:t>聚精会神</a:t>
            </a:r>
            <a:endParaRPr lang="en-US" altLang="zh-CN" sz="3600" dirty="0"/>
          </a:p>
          <a:p>
            <a:pPr>
              <a:lnSpc>
                <a:spcPts val="5000"/>
              </a:lnSpc>
            </a:pPr>
            <a:r>
              <a:rPr lang="en-US" altLang="zh-CN" sz="3600" dirty="0"/>
              <a:t>  ……</a:t>
            </a:r>
            <a:endParaRPr lang="zh-CN" alt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54923" y="1923980"/>
            <a:ext cx="711004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一人虽听之，一心以为有鸿鹄将至，思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援弓缴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而射之。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86608"/>
            <a:ext cx="12193057" cy="487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32692" y="5553779"/>
            <a:ext cx="8030861" cy="490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注释： ④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惟弈秋之为听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]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只听弈秋的教诲。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"/>
          <a:stretch>
            <a:fillRect/>
          </a:stretch>
        </p:blipFill>
        <p:spPr>
          <a:xfrm>
            <a:off x="798878" y="591282"/>
            <a:ext cx="4038512" cy="38906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54923" y="1923980"/>
            <a:ext cx="711004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一人虽听之，一心以为有鸿鹄将至，思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援弓缴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而射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之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86608"/>
            <a:ext cx="12193057" cy="487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32692" y="5553779"/>
            <a:ext cx="8030861" cy="490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注释： ④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惟弈秋之为听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]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只听弈秋的教诲。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54923" y="1923980"/>
            <a:ext cx="7110046" cy="11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一人虽听之，一心以为有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鸿鹄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将至，思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援弓缴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而射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之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86608"/>
            <a:ext cx="12193057" cy="487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32692" y="5553779"/>
            <a:ext cx="8030861" cy="490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注释： ④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惟弈秋之为听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]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只听弈秋的教诲。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23375" y="1889256"/>
            <a:ext cx="2031325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3600" dirty="0"/>
              <a:t>心不在焉</a:t>
            </a:r>
            <a:endParaRPr lang="en-US" altLang="zh-CN" sz="3600" dirty="0"/>
          </a:p>
          <a:p>
            <a:pPr>
              <a:lnSpc>
                <a:spcPts val="5000"/>
              </a:lnSpc>
            </a:pPr>
            <a:r>
              <a:rPr lang="zh-CN" altLang="en-US" sz="3600" dirty="0"/>
              <a:t>三心二意</a:t>
            </a:r>
            <a:endParaRPr lang="en-US" altLang="zh-CN" sz="3600" dirty="0"/>
          </a:p>
          <a:p>
            <a:pPr>
              <a:lnSpc>
                <a:spcPts val="5000"/>
              </a:lnSpc>
            </a:pPr>
            <a:r>
              <a:rPr lang="zh-CN" altLang="en-US" sz="3600" dirty="0"/>
              <a:t>心猿意马</a:t>
            </a:r>
            <a:endParaRPr lang="en-US" altLang="zh-CN" sz="3600" dirty="0"/>
          </a:p>
          <a:p>
            <a:pPr>
              <a:lnSpc>
                <a:spcPts val="5000"/>
              </a:lnSpc>
            </a:pPr>
            <a:r>
              <a:rPr lang="zh-CN" altLang="en-US" sz="3600" dirty="0"/>
              <a:t>漫不经心</a:t>
            </a:r>
            <a:endParaRPr lang="en-US" altLang="zh-CN" sz="3600" dirty="0"/>
          </a:p>
          <a:p>
            <a:pPr>
              <a:lnSpc>
                <a:spcPts val="5000"/>
              </a:lnSpc>
            </a:pPr>
            <a:r>
              <a:rPr lang="zh-CN" altLang="en-US" sz="3600" dirty="0"/>
              <a:t>心神不定</a:t>
            </a:r>
            <a:endParaRPr lang="en-US" altLang="zh-CN" sz="3600" dirty="0"/>
          </a:p>
          <a:p>
            <a:pPr>
              <a:lnSpc>
                <a:spcPts val="5000"/>
              </a:lnSpc>
            </a:pPr>
            <a:r>
              <a:rPr lang="en-US" altLang="zh-CN" sz="3600" dirty="0"/>
              <a:t>  ……</a:t>
            </a:r>
            <a:endParaRPr lang="zh-CN" alt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7738" y="620024"/>
            <a:ext cx="4115472" cy="5438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283677" y="1588477"/>
            <a:ext cx="4152099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观察图片，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找一找，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想一想，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哪一个是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专心致志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之人？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哪一个是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三心二意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之人？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说说理由。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416" y="1396887"/>
            <a:ext cx="4301991" cy="3556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4661407" y="2128793"/>
            <a:ext cx="8950569" cy="2092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使弈秋诲二人弈，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5500"/>
              </a:lnSpc>
            </a:pPr>
            <a:r>
              <a:rPr lang="zh-CN" altLang="zh-CN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其一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zh-CN" altLang="zh-CN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800" b="1" dirty="0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55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en-US" altLang="zh-CN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416" y="1396887"/>
            <a:ext cx="4301991" cy="3556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4661407" y="2102988"/>
            <a:ext cx="7312552" cy="2653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200"/>
              </a:lnSpc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使弈秋诲二人弈，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ts val="5200"/>
              </a:lnSpc>
            </a:pP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其一人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专心致志，惟弈秋之为听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52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虽听之</a:t>
            </a:r>
            <a:r>
              <a:rPr lang="zh-CN" altLang="zh-CN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一心以为有鸿鹄将至</a:t>
            </a:r>
            <a:r>
              <a:rPr lang="zh-CN" altLang="zh-CN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2800" b="1" dirty="0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5200"/>
              </a:lnSpc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思援弓弓缴而射之</a:t>
            </a:r>
            <a:r>
              <a:rPr lang="zh-CN" altLang="zh-CN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89412" y="1876513"/>
            <a:ext cx="64091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虽与之俱学，弗若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之</a:t>
            </a:r>
            <a:r>
              <a:rPr lang="zh-CN" altLang="zh-CN" sz="4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矣。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89412" y="1876513"/>
            <a:ext cx="64091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虽与之俱学，弗若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之</a:t>
            </a:r>
            <a:r>
              <a:rPr lang="zh-CN" altLang="zh-CN" sz="4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矣。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37755" y="3568478"/>
            <a:ext cx="309880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98654" y="2949078"/>
            <a:ext cx="6790642" cy="12388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8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使弈秋诲二人弈，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48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其一人</a:t>
            </a:r>
            <a:r>
              <a:rPr lang="zh-CN" altLang="zh-CN" sz="3200" b="1" u="sng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一人</a:t>
            </a:r>
            <a:r>
              <a:rPr lang="zh-CN" altLang="zh-CN" sz="3200" b="1" u="sng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89412" y="1876513"/>
            <a:ext cx="64091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虽与之俱学，弗若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之</a:t>
            </a:r>
            <a:r>
              <a:rPr lang="zh-CN" altLang="zh-CN" sz="4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矣。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37755" y="3568478"/>
            <a:ext cx="637546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学有所长          学无所获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通国善弈          技艺平平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98654" y="2949078"/>
            <a:ext cx="6790642" cy="12388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8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使弈秋诲二人弈，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48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其一人</a:t>
            </a:r>
            <a:r>
              <a:rPr lang="zh-CN" altLang="zh-CN" sz="3200" b="1" u="sng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一人</a:t>
            </a:r>
            <a:r>
              <a:rPr lang="zh-CN" altLang="zh-CN" sz="3200" b="1" u="sng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84476" y="4521471"/>
            <a:ext cx="6365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为是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其智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弗若与？曰：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非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然也。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7209" y="637121"/>
            <a:ext cx="3848013" cy="43429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162" y="1556747"/>
            <a:ext cx="1045351" cy="1846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98878" y="4733974"/>
            <a:ext cx="4601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/>
              <a:t>  《</a:t>
            </a:r>
            <a:r>
              <a:rPr lang="zh-CN" altLang="en-US" sz="4000" b="1" dirty="0"/>
              <a:t>伯牙鼓琴</a:t>
            </a:r>
            <a:r>
              <a:rPr lang="en-US" altLang="zh-CN" sz="4000" b="1" dirty="0"/>
              <a:t>》</a:t>
            </a:r>
            <a:endParaRPr lang="en-US" altLang="zh-CN" sz="4000" b="1" dirty="0"/>
          </a:p>
          <a:p>
            <a:pPr algn="l"/>
            <a:r>
              <a:rPr lang="zh-CN" altLang="en-US" sz="2000" b="1" dirty="0"/>
              <a:t>    </a:t>
            </a:r>
            <a:endParaRPr lang="zh-CN" altLang="en-US" sz="20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"/>
          <a:stretch>
            <a:fillRect/>
          </a:stretch>
        </p:blipFill>
        <p:spPr>
          <a:xfrm>
            <a:off x="798878" y="591282"/>
            <a:ext cx="4038512" cy="38906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97615" y="430117"/>
            <a:ext cx="59522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为是其智弗若与？曰：非然也。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5748" y="1592762"/>
            <a:ext cx="3848013" cy="434298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85646" y="2760785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3721963" y="4925288"/>
            <a:ext cx="8950569" cy="1695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00"/>
              </a:lnSpc>
            </a:pP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使弈秋诲二人弈，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400"/>
              </a:lnSpc>
            </a:pPr>
            <a:r>
              <a:rPr lang="zh-CN" altLang="zh-CN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其一</a:t>
            </a:r>
            <a:r>
              <a:rPr lang="zh-CN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，故而</a:t>
            </a:r>
            <a:r>
              <a:rPr lang="en-US" altLang="zh-CN" sz="24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zh-CN" altLang="zh-CN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400" b="1" dirty="0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4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一</a:t>
            </a:r>
            <a:r>
              <a:rPr lang="zh-CN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故而</a:t>
            </a:r>
            <a:r>
              <a:rPr lang="en-US" altLang="zh-CN" sz="24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97615" y="430117"/>
            <a:ext cx="59522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为是其智弗若与？曰：非然也。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5748" y="1592762"/>
            <a:ext cx="3848013" cy="43429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75138" y="1525840"/>
            <a:ext cx="359898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2400" dirty="0"/>
              <a:t>心不在焉</a:t>
            </a:r>
            <a:endParaRPr lang="en-US" altLang="zh-CN" sz="2400" dirty="0"/>
          </a:p>
          <a:p>
            <a:pPr>
              <a:lnSpc>
                <a:spcPts val="5000"/>
              </a:lnSpc>
            </a:pPr>
            <a:r>
              <a:rPr lang="zh-CN" altLang="en-US" sz="2400" dirty="0"/>
              <a:t>三心二意</a:t>
            </a:r>
            <a:endParaRPr lang="en-US" altLang="zh-CN" sz="2400" dirty="0"/>
          </a:p>
          <a:p>
            <a:pPr>
              <a:lnSpc>
                <a:spcPts val="5000"/>
              </a:lnSpc>
            </a:pPr>
            <a:r>
              <a:rPr lang="zh-CN" altLang="en-US" sz="2400" dirty="0"/>
              <a:t>心猿意马</a:t>
            </a:r>
            <a:endParaRPr lang="en-US" altLang="zh-CN" sz="2400" dirty="0"/>
          </a:p>
          <a:p>
            <a:pPr>
              <a:lnSpc>
                <a:spcPts val="5000"/>
              </a:lnSpc>
            </a:pPr>
            <a:r>
              <a:rPr lang="zh-CN" altLang="en-US" sz="2400" dirty="0"/>
              <a:t>漫不经心</a:t>
            </a:r>
            <a:endParaRPr lang="en-US" altLang="zh-CN" sz="2400" dirty="0"/>
          </a:p>
          <a:p>
            <a:pPr>
              <a:lnSpc>
                <a:spcPts val="5000"/>
              </a:lnSpc>
            </a:pPr>
            <a:r>
              <a:rPr lang="zh-CN" altLang="en-US" sz="2400" dirty="0"/>
              <a:t>心神不定</a:t>
            </a:r>
            <a:endParaRPr lang="en-US" altLang="zh-CN" sz="2400" dirty="0"/>
          </a:p>
          <a:p>
            <a:pPr>
              <a:lnSpc>
                <a:spcPts val="5000"/>
              </a:lnSpc>
            </a:pPr>
            <a:r>
              <a:rPr lang="en-US" altLang="zh-CN" sz="3600" dirty="0"/>
              <a:t>……</a:t>
            </a:r>
            <a:endParaRPr lang="zh-CN" altLang="en-US" sz="3600" dirty="0"/>
          </a:p>
        </p:txBody>
      </p:sp>
      <p:sp>
        <p:nvSpPr>
          <p:cNvPr id="8" name="矩形 7"/>
          <p:cNvSpPr/>
          <p:nvPr/>
        </p:nvSpPr>
        <p:spPr>
          <a:xfrm>
            <a:off x="8296728" y="1332410"/>
            <a:ext cx="1415772" cy="38311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2400" dirty="0"/>
              <a:t>一心一意</a:t>
            </a:r>
            <a:endParaRPr lang="en-US" altLang="zh-CN" sz="2400" dirty="0"/>
          </a:p>
          <a:p>
            <a:pPr>
              <a:lnSpc>
                <a:spcPts val="5000"/>
              </a:lnSpc>
            </a:pPr>
            <a:r>
              <a:rPr lang="zh-CN" altLang="en-US" sz="2400" dirty="0"/>
              <a:t>全神贯注</a:t>
            </a:r>
            <a:endParaRPr lang="en-US" altLang="zh-CN" sz="2400" dirty="0"/>
          </a:p>
          <a:p>
            <a:pPr>
              <a:lnSpc>
                <a:spcPts val="5000"/>
              </a:lnSpc>
            </a:pPr>
            <a:r>
              <a:rPr lang="zh-CN" altLang="en-US" sz="2400" dirty="0"/>
              <a:t>专心致志</a:t>
            </a:r>
            <a:endParaRPr lang="en-US" altLang="zh-CN" sz="2400" dirty="0"/>
          </a:p>
          <a:p>
            <a:pPr>
              <a:lnSpc>
                <a:spcPts val="5000"/>
              </a:lnSpc>
            </a:pPr>
            <a:r>
              <a:rPr lang="zh-CN" altLang="en-US" sz="2400" dirty="0"/>
              <a:t>锲而不舍</a:t>
            </a:r>
            <a:endParaRPr lang="en-US" altLang="zh-CN" sz="2400" dirty="0"/>
          </a:p>
          <a:p>
            <a:pPr>
              <a:lnSpc>
                <a:spcPts val="5000"/>
              </a:lnSpc>
            </a:pPr>
            <a:r>
              <a:rPr lang="zh-CN" altLang="en-US" sz="2400" dirty="0"/>
              <a:t>聚精会神</a:t>
            </a:r>
            <a:endParaRPr lang="en-US" altLang="zh-CN" sz="2400" dirty="0"/>
          </a:p>
          <a:p>
            <a:pPr>
              <a:lnSpc>
                <a:spcPts val="5000"/>
              </a:lnSpc>
            </a:pPr>
            <a:r>
              <a:rPr lang="en-US" altLang="zh-CN" sz="2400" dirty="0"/>
              <a:t>  ……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2385646" y="2760785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0039865" y="2625400"/>
            <a:ext cx="1415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学有所获</a:t>
            </a:r>
            <a:endParaRPr lang="en-US" altLang="zh-CN" sz="2400" dirty="0">
              <a:solidFill>
                <a:srgbClr val="FF0000"/>
              </a:solidFill>
            </a:endParaRPr>
          </a:p>
          <a:p>
            <a:endParaRPr lang="en-US" altLang="zh-CN" sz="2400" dirty="0">
              <a:solidFill>
                <a:srgbClr val="FF0000"/>
              </a:solidFill>
            </a:endParaRPr>
          </a:p>
          <a:p>
            <a:r>
              <a:rPr lang="zh-CN" altLang="en-US" sz="2400" dirty="0">
                <a:solidFill>
                  <a:srgbClr val="FF0000"/>
                </a:solidFill>
              </a:rPr>
              <a:t>通国善弈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37594" y="2625399"/>
            <a:ext cx="1415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学无所获</a:t>
            </a:r>
            <a:endParaRPr lang="en-US" altLang="zh-CN" sz="2400" dirty="0">
              <a:solidFill>
                <a:srgbClr val="FF0000"/>
              </a:solidFill>
            </a:endParaRPr>
          </a:p>
          <a:p>
            <a:endParaRPr lang="en-US" altLang="zh-CN" sz="2400" dirty="0">
              <a:solidFill>
                <a:srgbClr val="FF0000"/>
              </a:solidFill>
            </a:endParaRPr>
          </a:p>
          <a:p>
            <a:r>
              <a:rPr lang="zh-CN" altLang="en-US" sz="2400" dirty="0">
                <a:solidFill>
                  <a:srgbClr val="FF0000"/>
                </a:solidFill>
              </a:rPr>
              <a:t>技艺平平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21963" y="4925288"/>
            <a:ext cx="8950569" cy="1695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00"/>
              </a:lnSpc>
            </a:pP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使弈秋诲二人弈，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400"/>
              </a:lnSpc>
            </a:pPr>
            <a:r>
              <a:rPr lang="zh-CN" altLang="zh-CN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其一</a:t>
            </a:r>
            <a:r>
              <a:rPr lang="zh-CN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，故而</a:t>
            </a:r>
            <a:r>
              <a:rPr lang="en-US" altLang="zh-CN" sz="24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zh-CN" altLang="zh-CN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400" b="1" dirty="0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4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一</a:t>
            </a:r>
            <a:r>
              <a:rPr lang="zh-CN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故而</a:t>
            </a:r>
            <a:r>
              <a:rPr lang="en-US" altLang="zh-CN" sz="24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77106" y="608001"/>
            <a:ext cx="9261232" cy="5033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学弈</a:t>
            </a:r>
            <a:endParaRPr kumimoji="1" lang="en-US" altLang="zh-CN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kumimoji="1" lang="zh-CN" altLang="en-US" sz="32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ts val="5500"/>
              </a:lnSpc>
            </a:pP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            </a:t>
            </a: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弈秋，通国之善弈者也。</a:t>
            </a:r>
            <a:r>
              <a:rPr kumimoji="1"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使弈秋诲</a:t>
            </a:r>
            <a:endParaRPr kumimoji="1"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5500"/>
              </a:lnSpc>
            </a:pPr>
            <a:r>
              <a:rPr kumimoji="1"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二人弈，其一人专心致志，惟弈秋之为听</a:t>
            </a:r>
            <a:r>
              <a:rPr kumimoji="1"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endParaRPr kumimoji="1"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5500"/>
              </a:lnSpc>
            </a:pPr>
            <a:r>
              <a:rPr kumimoji="1"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一人虽听之，一心以为有鸿鹄将至，思援弓缴而射之。</a:t>
            </a: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虽与之俱学，弗若之矣。</a:t>
            </a:r>
            <a:endParaRPr kumimoji="1" lang="en-US" altLang="zh-CN" sz="3600" b="1" dirty="0"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5500"/>
              </a:lnSpc>
            </a:pP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为是其智弗若与？曰</a:t>
            </a:r>
            <a:r>
              <a:rPr kumimoji="1" lang="en-US" altLang="zh-CN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非然也。</a:t>
            </a:r>
            <a:endParaRPr kumimoji="1" lang="zh-CN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12800" y="2747463"/>
            <a:ext cx="105790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6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惟有</a:t>
            </a:r>
            <a:r>
              <a:rPr kumimoji="1" lang="zh-CN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专心致志</a:t>
            </a:r>
            <a:r>
              <a:rPr kumimoji="1" lang="zh-CN" altLang="en-US" sz="6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，方能</a:t>
            </a:r>
            <a:r>
              <a:rPr kumimoji="1" lang="zh-CN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有所成就</a:t>
            </a:r>
            <a:r>
              <a:rPr kumimoji="1" lang="zh-CN" altLang="en-US" sz="6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kumimoji="1" lang="zh-CN" altLang="en-US" sz="6000" b="1" dirty="0"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2642" y="2255214"/>
            <a:ext cx="4422437" cy="32040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" name="文本框 4"/>
          <p:cNvSpPr txBox="1"/>
          <p:nvPr/>
        </p:nvSpPr>
        <p:spPr>
          <a:xfrm>
            <a:off x="5264028" y="412771"/>
            <a:ext cx="2674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/>
              <a:t>学弈</a:t>
            </a:r>
            <a:endParaRPr lang="zh-CN" altLang="en-US" sz="5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46275" y="631190"/>
            <a:ext cx="8437245" cy="5033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学弈</a:t>
            </a:r>
            <a:endParaRPr kumimoji="1" lang="en-US" altLang="zh-CN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kumimoji="1" lang="zh-CN" altLang="en-US" sz="32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ts val="5500"/>
              </a:lnSpc>
            </a:pP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            </a:t>
            </a: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弈秋，通国之善弈者也。使弈秋诲二人弈，其一人专心致志，惟弈秋之为听</a:t>
            </a:r>
            <a:r>
              <a:rPr kumimoji="1" lang="en-US" altLang="zh-CN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一人虽听之，一心以为有鸿鹄将至，思援弓缴而射之。虽与之俱学，弗若之矣。为是其智弗若与？曰</a:t>
            </a:r>
            <a:r>
              <a:rPr kumimoji="1" lang="en-US" altLang="zh-CN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非然也。</a:t>
            </a:r>
            <a:endParaRPr kumimoji="1" lang="zh-CN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梦之主城 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153015" y="5666105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9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49428" y="3435870"/>
            <a:ext cx="365508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孟子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著名的思想家、教育家。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“人性本善”是他的观点。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他对政治、哲学、教育、文艺等方面都有自己的见解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22949" y="5090859"/>
            <a:ext cx="43226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孟子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一书是孟子的言论汇编，由孟子及其弟子共同编写而成。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0523" y="580123"/>
            <a:ext cx="3370704" cy="27375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" t="17495" r="6185" b="4338"/>
          <a:stretch>
            <a:fillRect/>
          </a:stretch>
        </p:blipFill>
        <p:spPr>
          <a:xfrm>
            <a:off x="6476993" y="1608838"/>
            <a:ext cx="3414529" cy="3032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91715" y="1506220"/>
            <a:ext cx="9194165" cy="3617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天时不如地利，地利不如人和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ts val="55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不以规矩，不能成方圆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ts val="55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老吾老以及人之老;幼吾幼以及人之幼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ts val="55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得道者多助，失道者寡助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ts val="55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鱼，我所欲也;熊掌，亦我所欲也</a:t>
            </a:r>
            <a:endParaRPr lang="zh-CN" altLang="en-US" sz="40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27184" y="600429"/>
            <a:ext cx="8759190" cy="378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6600" dirty="0"/>
              <a:t>作业：</a:t>
            </a:r>
            <a:endParaRPr lang="en-US" altLang="zh-CN" sz="6600" dirty="0"/>
          </a:p>
          <a:p>
            <a:pPr algn="l"/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阅读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孟子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名言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课后，把这个故事讲给你的亲朋好友听一听。</a:t>
            </a:r>
            <a:endParaRPr altLang="zh-CN" sz="32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l"/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文言文中出现了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个“之”，分别是什么意思？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304309" y="4299135"/>
            <a:ext cx="6092825" cy="1323439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一人虽听之               弗若之矣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虽与之俱学               思援弓缴而射之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惟弈秋之为听             弈秋，通国之善弈者也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98878" y="4733974"/>
            <a:ext cx="4601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/>
              <a:t>  《</a:t>
            </a:r>
            <a:r>
              <a:rPr lang="zh-CN" altLang="en-US" sz="4000" b="1" dirty="0"/>
              <a:t>伯牙鼓琴</a:t>
            </a:r>
            <a:r>
              <a:rPr lang="en-US" altLang="zh-CN" sz="4000" b="1" dirty="0"/>
              <a:t>》</a:t>
            </a:r>
            <a:endParaRPr lang="en-US" altLang="zh-CN" sz="4000" b="1" dirty="0"/>
          </a:p>
          <a:p>
            <a:pPr algn="l"/>
            <a:r>
              <a:rPr lang="zh-CN" altLang="en-US" sz="2000" b="1" dirty="0"/>
              <a:t>    </a:t>
            </a:r>
            <a:endParaRPr lang="zh-CN" altLang="en-US" sz="20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"/>
          <a:stretch>
            <a:fillRect/>
          </a:stretch>
        </p:blipFill>
        <p:spPr>
          <a:xfrm>
            <a:off x="798878" y="591282"/>
            <a:ext cx="4038512" cy="38906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19882"/>
          <a:stretch>
            <a:fillRect/>
          </a:stretch>
        </p:blipFill>
        <p:spPr>
          <a:xfrm>
            <a:off x="6175277" y="1006475"/>
            <a:ext cx="4228954" cy="30602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98878" y="4733974"/>
            <a:ext cx="4601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/>
              <a:t>  《</a:t>
            </a:r>
            <a:r>
              <a:rPr lang="zh-CN" altLang="en-US" sz="4000" b="1" dirty="0"/>
              <a:t>伯牙鼓琴</a:t>
            </a:r>
            <a:r>
              <a:rPr lang="en-US" altLang="zh-CN" sz="4000" b="1" dirty="0"/>
              <a:t>》</a:t>
            </a:r>
            <a:endParaRPr lang="en-US" altLang="zh-CN" sz="4000" b="1" dirty="0"/>
          </a:p>
          <a:p>
            <a:pPr algn="l"/>
            <a:r>
              <a:rPr lang="zh-CN" altLang="en-US" sz="2000" b="1" dirty="0"/>
              <a:t>    </a:t>
            </a:r>
            <a:endParaRPr lang="zh-CN" altLang="en-US" sz="20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"/>
          <a:stretch>
            <a:fillRect/>
          </a:stretch>
        </p:blipFill>
        <p:spPr>
          <a:xfrm>
            <a:off x="798878" y="591282"/>
            <a:ext cx="4038512" cy="38906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19882"/>
          <a:stretch>
            <a:fillRect/>
          </a:stretch>
        </p:blipFill>
        <p:spPr>
          <a:xfrm>
            <a:off x="6175277" y="1006475"/>
            <a:ext cx="4228954" cy="30602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" name="文本框 4"/>
          <p:cNvSpPr txBox="1"/>
          <p:nvPr/>
        </p:nvSpPr>
        <p:spPr>
          <a:xfrm>
            <a:off x="5857533" y="4481928"/>
            <a:ext cx="492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/>
              <a:t>  《</a:t>
            </a:r>
            <a:r>
              <a:rPr lang="zh-CN" altLang="en-US" sz="4000" b="1" dirty="0"/>
              <a:t>书戴嵩画牛</a:t>
            </a:r>
            <a:r>
              <a:rPr lang="en-US" altLang="zh-CN" sz="4000" b="1" dirty="0"/>
              <a:t>》</a:t>
            </a:r>
            <a:endParaRPr lang="en-US" altLang="zh-CN" sz="4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85775" y="3004820"/>
            <a:ext cx="460184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/>
              <a:t>  《</a:t>
            </a:r>
            <a:r>
              <a:rPr lang="zh-CN" altLang="en-US" sz="4000" b="1" dirty="0"/>
              <a:t>伯牙鼓琴</a:t>
            </a:r>
            <a:r>
              <a:rPr lang="en-US" altLang="zh-CN" sz="4000" b="1" dirty="0"/>
              <a:t>》</a:t>
            </a:r>
            <a:endParaRPr lang="en-US" altLang="zh-CN" sz="4000" b="1" dirty="0"/>
          </a:p>
          <a:p>
            <a:pPr algn="l"/>
            <a:r>
              <a:rPr lang="zh-CN" altLang="en-US" sz="2000" b="1" dirty="0"/>
              <a:t>    伯牙鼓琴，钟子期听之。方鼓琴而志在太山，钟子期曰：“善哉乎鼓琴!巍巍乎若太山!”少选之间，而志在流水，钟子期又曰：“善哉乎鼓琴!汤汤乎若流水!”</a:t>
            </a:r>
            <a:endParaRPr lang="zh-CN" altLang="en-US" sz="2000" b="1" dirty="0"/>
          </a:p>
          <a:p>
            <a:pPr algn="l"/>
            <a:r>
              <a:rPr lang="zh-CN" altLang="en-US" sz="2000" b="1" dirty="0"/>
              <a:t>    钟子期死，伯牙破琴绝弦，终身不复鼓琴，以为世无足复为鼓琴者。</a:t>
            </a:r>
            <a:endParaRPr lang="zh-CN" altLang="en-US" sz="20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"/>
          <a:stretch>
            <a:fillRect/>
          </a:stretch>
        </p:blipFill>
        <p:spPr>
          <a:xfrm>
            <a:off x="1373309" y="470339"/>
            <a:ext cx="2477722" cy="23870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19882"/>
          <a:stretch>
            <a:fillRect/>
          </a:stretch>
        </p:blipFill>
        <p:spPr>
          <a:xfrm>
            <a:off x="7048646" y="3777517"/>
            <a:ext cx="3121143" cy="22585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" name="文本框 4"/>
          <p:cNvSpPr txBox="1"/>
          <p:nvPr/>
        </p:nvSpPr>
        <p:spPr>
          <a:xfrm>
            <a:off x="6232671" y="517232"/>
            <a:ext cx="49237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/>
              <a:t>  《</a:t>
            </a:r>
            <a:r>
              <a:rPr lang="zh-CN" altLang="en-US" sz="4000" b="1" dirty="0"/>
              <a:t>书戴嵩画牛</a:t>
            </a:r>
            <a:r>
              <a:rPr lang="en-US" altLang="zh-CN" sz="4000" b="1" dirty="0"/>
              <a:t>》</a:t>
            </a:r>
            <a:endParaRPr lang="en-US" altLang="zh-CN" sz="4000" b="1" dirty="0"/>
          </a:p>
          <a:p>
            <a:r>
              <a:rPr lang="zh-CN" altLang="en-US" sz="2000" b="1" dirty="0"/>
              <a:t>     蜀中有杜处士，好书画，所宝以百数。有戴嵩《牛》一轴，尤所爱，锦囊玉轴，常以自随。 一日曝书画，有一牧童见之，拊掌大笑，曰：“此画斗牛也!牛斗，力在角，尾搐入两股间。今乃掉尾而斗，谬矣！”处士笑而然之。古语有云：“耕当问奴，织当问婢。”不可改也。</a:t>
            </a:r>
            <a:endParaRPr lang="zh-CN" altLang="en-US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4277" y="1853344"/>
            <a:ext cx="4422437" cy="32040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629" y="1639651"/>
            <a:ext cx="3567051" cy="36313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847477" y="5442411"/>
            <a:ext cx="3427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/>
              <a:t>《</a:t>
            </a:r>
            <a:r>
              <a:rPr lang="zh-CN" altLang="en-US" sz="3600" b="1" dirty="0"/>
              <a:t>两小儿辩日</a:t>
            </a:r>
            <a:r>
              <a:rPr lang="en-US" altLang="zh-CN" sz="3600" b="1" dirty="0"/>
              <a:t>》</a:t>
            </a:r>
            <a:endParaRPr lang="zh-CN" altLang="en-US" sz="36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4277" y="1853344"/>
            <a:ext cx="4422437" cy="32040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" name="文本框 4"/>
          <p:cNvSpPr txBox="1"/>
          <p:nvPr/>
        </p:nvSpPr>
        <p:spPr>
          <a:xfrm>
            <a:off x="2299508" y="5369169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/>
              <a:t>《</a:t>
            </a:r>
            <a:r>
              <a:rPr lang="zh-CN" altLang="en-US" sz="3600" b="1" dirty="0"/>
              <a:t>学弈</a:t>
            </a:r>
            <a:r>
              <a:rPr lang="en-US" altLang="zh-CN" sz="3600" b="1" dirty="0"/>
              <a:t>》</a:t>
            </a:r>
            <a:endParaRPr lang="zh-CN" altLang="en-US" sz="36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629" y="1639651"/>
            <a:ext cx="3567051" cy="36313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tags/tag1.xml><?xml version="1.0" encoding="utf-8"?>
<p:tagLst xmlns:p="http://schemas.openxmlformats.org/presentationml/2006/main">
  <p:tag name="ISPRING_ULTRA_SCORM_TRACKING_SLIDES" val="1"/>
  <p:tag name="GENSWF_OUTPUT_FILE_NAME" val="33"/>
  <p:tag name="ISPRING_PRESENTATION_TITLE" val="人教版八年级语文课件范本PPT-大道之行也.pptx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54jif0l">
      <a:majorFont>
        <a:latin typeface="隶书"/>
        <a:ea typeface="隶书"/>
        <a:cs typeface=""/>
      </a:majorFont>
      <a:minorFont>
        <a:latin typeface="隶书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i54jif0l">
      <a:majorFont>
        <a:latin typeface="隶书"/>
        <a:ea typeface="隶书"/>
        <a:cs typeface=""/>
      </a:majorFont>
      <a:minorFont>
        <a:latin typeface="隶书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54jif0l">
      <a:majorFont>
        <a:latin typeface="隶书"/>
        <a:ea typeface="隶书"/>
        <a:cs typeface=""/>
      </a:majorFont>
      <a:minorFont>
        <a:latin typeface="隶书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54jif0l">
      <a:majorFont>
        <a:latin typeface="隶书"/>
        <a:ea typeface="隶书"/>
        <a:cs typeface=""/>
      </a:majorFont>
      <a:minorFont>
        <a:latin typeface="隶书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54jif0l">
      <a:majorFont>
        <a:latin typeface="隶书"/>
        <a:ea typeface="隶书"/>
        <a:cs typeface=""/>
      </a:majorFont>
      <a:minorFont>
        <a:latin typeface="隶书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54jif0l">
      <a:majorFont>
        <a:latin typeface="隶书"/>
        <a:ea typeface="隶书"/>
        <a:cs typeface=""/>
      </a:majorFont>
      <a:minorFont>
        <a:latin typeface="隶书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54jif0l">
      <a:majorFont>
        <a:latin typeface="隶书"/>
        <a:ea typeface="隶书"/>
        <a:cs typeface=""/>
      </a:majorFont>
      <a:minorFont>
        <a:latin typeface="隶书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54jif0l">
      <a:majorFont>
        <a:latin typeface="隶书"/>
        <a:ea typeface="隶书"/>
        <a:cs typeface=""/>
      </a:majorFont>
      <a:minorFont>
        <a:latin typeface="隶书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54jif0l">
      <a:majorFont>
        <a:latin typeface="隶书"/>
        <a:ea typeface="隶书"/>
        <a:cs typeface=""/>
      </a:majorFont>
      <a:minorFont>
        <a:latin typeface="隶书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54jif0l">
      <a:majorFont>
        <a:latin typeface="隶书"/>
        <a:ea typeface="隶书"/>
        <a:cs typeface=""/>
      </a:majorFont>
      <a:minorFont>
        <a:latin typeface="隶书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2666</Words>
  <Application>WPS 演示</Application>
  <PresentationFormat>自定义</PresentationFormat>
  <Paragraphs>244</Paragraphs>
  <Slides>48</Slides>
  <Notes>47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48</vt:i4>
      </vt:variant>
    </vt:vector>
  </HeadingPairs>
  <TitlesOfParts>
    <vt:vector size="77" baseType="lpstr">
      <vt:lpstr>Arial</vt:lpstr>
      <vt:lpstr>宋体</vt:lpstr>
      <vt:lpstr>Wingdings</vt:lpstr>
      <vt:lpstr>Calibri</vt:lpstr>
      <vt:lpstr>Impact</vt:lpstr>
      <vt:lpstr>Signika</vt:lpstr>
      <vt:lpstr>Segoe Print</vt:lpstr>
      <vt:lpstr>Open Sans Extrabold</vt:lpstr>
      <vt:lpstr>LiHei Pro</vt:lpstr>
      <vt:lpstr>迷你简汉真广标</vt:lpstr>
      <vt:lpstr>ITC Avant Garde Std Bk</vt:lpstr>
      <vt:lpstr>楷体</vt:lpstr>
      <vt:lpstr>隶书</vt:lpstr>
      <vt:lpstr>微软雅黑</vt:lpstr>
      <vt:lpstr>Arial Unicode MS</vt:lpstr>
      <vt:lpstr>等线</vt:lpstr>
      <vt:lpstr>华文新魏</vt:lpstr>
      <vt:lpstr>Times New Roman</vt:lpstr>
      <vt:lpstr>黑体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涵彬</dc:creator>
  <cp:lastModifiedBy>Administrator</cp:lastModifiedBy>
  <cp:revision>15</cp:revision>
  <dcterms:created xsi:type="dcterms:W3CDTF">2020-04-29T08:43:00Z</dcterms:created>
  <dcterms:modified xsi:type="dcterms:W3CDTF">2021-04-05T05:50:37Z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