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1" saveSubsetFonts="1">
  <p:sldMasterIdLst>
    <p:sldMasterId id="2147483648" r:id="rId1"/>
  </p:sldMasterIdLst>
  <p:notesMasterIdLst>
    <p:notesMasterId r:id="rId18"/>
  </p:notesMasterIdLst>
  <p:sldIdLst>
    <p:sldId id="309" r:id="rId2"/>
    <p:sldId id="290" r:id="rId3"/>
    <p:sldId id="306" r:id="rId4"/>
    <p:sldId id="325" r:id="rId5"/>
    <p:sldId id="330" r:id="rId6"/>
    <p:sldId id="311" r:id="rId7"/>
    <p:sldId id="310" r:id="rId8"/>
    <p:sldId id="323" r:id="rId9"/>
    <p:sldId id="289" r:id="rId10"/>
    <p:sldId id="322" r:id="rId11"/>
    <p:sldId id="331" r:id="rId12"/>
    <p:sldId id="332" r:id="rId13"/>
    <p:sldId id="333" r:id="rId14"/>
    <p:sldId id="334" r:id="rId15"/>
    <p:sldId id="291" r:id="rId16"/>
    <p:sldId id="335" r:id="rId17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B2E7"/>
    <a:srgbClr val="4FDEEF"/>
    <a:srgbClr val="A45BB4"/>
    <a:srgbClr val="FF5215"/>
    <a:srgbClr val="31859C"/>
    <a:srgbClr val="029874"/>
    <a:srgbClr val="F36C00"/>
    <a:srgbClr val="DF0030"/>
    <a:srgbClr val="E74C2E"/>
    <a:srgbClr val="FF8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1" autoAdjust="0"/>
    <p:restoredTop sz="94660"/>
  </p:normalViewPr>
  <p:slideViewPr>
    <p:cSldViewPr>
      <p:cViewPr>
        <p:scale>
          <a:sx n="90" d="100"/>
          <a:sy n="90" d="100"/>
        </p:scale>
        <p:origin x="-666" y="-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74544-038A-4DA6-A177-193C9C327478}" type="datetimeFigureOut">
              <a:rPr lang="zh-CN" altLang="en-US" smtClean="0"/>
              <a:pPr/>
              <a:t>2019/11/13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71AD9-BB67-40C7-8A36-6292A9008B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01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038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416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841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416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416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416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144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03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39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86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1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35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122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943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933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80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</p:spPr>
        <p:txBody>
          <a:bodyPr/>
          <a:lstStyle/>
          <a:p>
            <a:fld id="{72EED490-9A51-4087-9AA6-4ED824E9E05F}" type="datetime1">
              <a:rPr lang="zh-CN" altLang="en-US" smtClean="0"/>
              <a:pPr/>
              <a:t>2019/11/13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37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</p:spPr>
        <p:txBody>
          <a:bodyPr/>
          <a:lstStyle/>
          <a:p>
            <a:fld id="{0507F309-7A7A-4260-9953-6271DB50E84D}" type="datetime1">
              <a:rPr lang="zh-CN" altLang="en-US" smtClean="0"/>
              <a:pPr/>
              <a:t>2019/11/13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</p:spPr>
        <p:txBody>
          <a:bodyPr/>
          <a:lstStyle/>
          <a:p>
            <a:fld id="{B2232437-F724-418E-8248-90CFB628B486}" type="datetime1">
              <a:rPr lang="zh-CN" altLang="en-US" smtClean="0"/>
              <a:pPr/>
              <a:t>2019/11/13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89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</p:spPr>
        <p:txBody>
          <a:bodyPr/>
          <a:lstStyle/>
          <a:p>
            <a:fld id="{CF8F6668-2E51-422E-B119-8531E00EBE05}" type="datetime1">
              <a:rPr lang="zh-CN" altLang="en-US" smtClean="0"/>
              <a:pPr/>
              <a:t>2019/11/13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1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</p:spPr>
        <p:txBody>
          <a:bodyPr/>
          <a:lstStyle/>
          <a:p>
            <a:fld id="{8664A794-F13B-4BD1-8B92-6D141310C03C}" type="datetime1">
              <a:rPr lang="zh-CN" altLang="en-US" smtClean="0"/>
              <a:pPr/>
              <a:t>2019/11/13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5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</p:spPr>
        <p:txBody>
          <a:bodyPr/>
          <a:lstStyle/>
          <a:p>
            <a:fld id="{C6986C73-B1A7-4DCC-978C-71CC70A15F99}" type="datetime1">
              <a:rPr lang="zh-CN" altLang="en-US" smtClean="0"/>
              <a:pPr/>
              <a:t>2019/11/13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89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</p:spPr>
        <p:txBody>
          <a:bodyPr/>
          <a:lstStyle/>
          <a:p>
            <a:fld id="{16FE5284-1689-4DF1-993E-E5CA5BBE382D}" type="datetime1">
              <a:rPr lang="zh-CN" altLang="en-US" smtClean="0"/>
              <a:pPr/>
              <a:t>2019/11/13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9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</p:spPr>
        <p:txBody>
          <a:bodyPr/>
          <a:lstStyle/>
          <a:p>
            <a:fld id="{A40A836C-9314-492F-B2D6-4249EB0DCD52}" type="datetime1">
              <a:rPr lang="zh-CN" altLang="en-US" smtClean="0"/>
              <a:pPr/>
              <a:t>2019/11/13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3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</p:spPr>
        <p:txBody>
          <a:bodyPr/>
          <a:lstStyle/>
          <a:p>
            <a:fld id="{52788A67-6FF5-459A-B9C9-D05A2E432E21}" type="datetime1">
              <a:rPr lang="zh-CN" altLang="en-US" smtClean="0"/>
              <a:pPr/>
              <a:t>2019/11/13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89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</p:spPr>
        <p:txBody>
          <a:bodyPr/>
          <a:lstStyle/>
          <a:p>
            <a:fld id="{689B7FDA-6A27-4C2B-A4B9-19B843989316}" type="datetime1">
              <a:rPr lang="zh-CN" altLang="en-US" smtClean="0"/>
              <a:pPr/>
              <a:t>2019/11/13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0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</p:spPr>
        <p:txBody>
          <a:bodyPr/>
          <a:lstStyle/>
          <a:p>
            <a:fld id="{C87D00A8-6515-43DA-9871-0CC018F44E26}" type="datetime1">
              <a:rPr lang="zh-CN" altLang="en-US" smtClean="0"/>
              <a:pPr/>
              <a:t>2019/11/13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8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66"/>
          <a:stretch/>
        </p:blipFill>
        <p:spPr bwMode="auto">
          <a:xfrm>
            <a:off x="-36513" y="0"/>
            <a:ext cx="91820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-180528" y="676275"/>
            <a:ext cx="9433048" cy="429802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 userDrawn="1"/>
        </p:nvGrpSpPr>
        <p:grpSpPr>
          <a:xfrm flipH="1">
            <a:off x="7380312" y="203403"/>
            <a:ext cx="424129" cy="420711"/>
            <a:chOff x="3033145" y="1270594"/>
            <a:chExt cx="899446" cy="892198"/>
          </a:xfrm>
        </p:grpSpPr>
        <p:sp>
          <p:nvSpPr>
            <p:cNvPr id="35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03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03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03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 userDrawn="1"/>
        </p:nvGrpSpPr>
        <p:grpSpPr>
          <a:xfrm flipH="1">
            <a:off x="7912958" y="203403"/>
            <a:ext cx="425839" cy="424131"/>
            <a:chOff x="4084917" y="2315118"/>
            <a:chExt cx="903073" cy="899451"/>
          </a:xfrm>
        </p:grpSpPr>
        <p:sp>
          <p:nvSpPr>
            <p:cNvPr id="48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BF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F36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BF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 userDrawn="1"/>
        </p:nvGrpSpPr>
        <p:grpSpPr>
          <a:xfrm flipH="1">
            <a:off x="8447313" y="203403"/>
            <a:ext cx="424129" cy="424131"/>
            <a:chOff x="6195714" y="2315118"/>
            <a:chExt cx="899446" cy="899451"/>
          </a:xfrm>
        </p:grpSpPr>
        <p:sp>
          <p:nvSpPr>
            <p:cNvPr id="54" name="Oval 192"/>
            <p:cNvSpPr>
              <a:spLocks noChangeArrowheads="1"/>
            </p:cNvSpPr>
            <p:nvPr/>
          </p:nvSpPr>
          <p:spPr bwMode="auto">
            <a:xfrm>
              <a:off x="6195714" y="2315118"/>
              <a:ext cx="899446" cy="899451"/>
            </a:xfrm>
            <a:prstGeom prst="ellipse">
              <a:avLst/>
            </a:prstGeom>
            <a:solidFill>
              <a:srgbClr val="A6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193"/>
            <p:cNvSpPr>
              <a:spLocks noChangeArrowheads="1"/>
            </p:cNvSpPr>
            <p:nvPr/>
          </p:nvSpPr>
          <p:spPr bwMode="auto">
            <a:xfrm>
              <a:off x="6246489" y="2369520"/>
              <a:ext cx="797896" cy="794274"/>
            </a:xfrm>
            <a:prstGeom prst="ellipse">
              <a:avLst/>
            </a:prstGeom>
            <a:solidFill>
              <a:srgbClr val="E4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94"/>
            <p:cNvSpPr>
              <a:spLocks/>
            </p:cNvSpPr>
            <p:nvPr/>
          </p:nvSpPr>
          <p:spPr bwMode="auto">
            <a:xfrm>
              <a:off x="6246489" y="2471071"/>
              <a:ext cx="616556" cy="718110"/>
            </a:xfrm>
            <a:custGeom>
              <a:avLst/>
              <a:gdLst>
                <a:gd name="T0" fmla="*/ 62 w 72"/>
                <a:gd name="T1" fmla="*/ 21 h 84"/>
                <a:gd name="T2" fmla="*/ 58 w 72"/>
                <a:gd name="T3" fmla="*/ 21 h 84"/>
                <a:gd name="T4" fmla="*/ 58 w 72"/>
                <a:gd name="T5" fmla="*/ 18 h 84"/>
                <a:gd name="T6" fmla="*/ 50 w 72"/>
                <a:gd name="T7" fmla="*/ 4 h 84"/>
                <a:gd name="T8" fmla="*/ 38 w 72"/>
                <a:gd name="T9" fmla="*/ 0 h 84"/>
                <a:gd name="T10" fmla="*/ 30 w 72"/>
                <a:gd name="T11" fmla="*/ 2 h 84"/>
                <a:gd name="T12" fmla="*/ 25 w 72"/>
                <a:gd name="T13" fmla="*/ 4 h 84"/>
                <a:gd name="T14" fmla="*/ 0 w 72"/>
                <a:gd name="T15" fmla="*/ 29 h 84"/>
                <a:gd name="T16" fmla="*/ 0 w 72"/>
                <a:gd name="T17" fmla="*/ 34 h 84"/>
                <a:gd name="T18" fmla="*/ 45 w 72"/>
                <a:gd name="T19" fmla="*/ 84 h 84"/>
                <a:gd name="T20" fmla="*/ 67 w 72"/>
                <a:gd name="T21" fmla="*/ 64 h 84"/>
                <a:gd name="T22" fmla="*/ 71 w 72"/>
                <a:gd name="T23" fmla="*/ 37 h 84"/>
                <a:gd name="T24" fmla="*/ 72 w 72"/>
                <a:gd name="T25" fmla="*/ 36 h 84"/>
                <a:gd name="T26" fmla="*/ 71 w 72"/>
                <a:gd name="T27" fmla="*/ 32 h 84"/>
                <a:gd name="T28" fmla="*/ 62 w 72"/>
                <a:gd name="T29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84">
                  <a:moveTo>
                    <a:pt x="62" y="21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0" y="4"/>
                    <a:pt x="50" y="4"/>
                  </a:cubicBezTo>
                  <a:cubicBezTo>
                    <a:pt x="49" y="4"/>
                    <a:pt x="38" y="0"/>
                    <a:pt x="38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2"/>
                    <a:pt x="0" y="34"/>
                  </a:cubicBezTo>
                  <a:cubicBezTo>
                    <a:pt x="0" y="73"/>
                    <a:pt x="20" y="84"/>
                    <a:pt x="45" y="8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1" y="32"/>
                    <a:pt x="71" y="32"/>
                    <a:pt x="71" y="32"/>
                  </a:cubicBezTo>
                  <a:lnTo>
                    <a:pt x="62" y="21"/>
                  </a:lnTo>
                  <a:close/>
                </a:path>
              </a:pathLst>
            </a:custGeom>
            <a:solidFill>
              <a:srgbClr val="A6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95"/>
            <p:cNvSpPr>
              <a:spLocks noEditPoints="1"/>
            </p:cNvSpPr>
            <p:nvPr/>
          </p:nvSpPr>
          <p:spPr bwMode="auto">
            <a:xfrm>
              <a:off x="6598289" y="2659666"/>
              <a:ext cx="246622" cy="395323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2 h 46"/>
                <a:gd name="T12" fmla="*/ 15 w 29"/>
                <a:gd name="T13" fmla="*/ 46 h 46"/>
                <a:gd name="T14" fmla="*/ 29 w 29"/>
                <a:gd name="T15" fmla="*/ 32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2 h 46"/>
                <a:gd name="T22" fmla="*/ 16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6 w 29"/>
                <a:gd name="T29" fmla="*/ 13 h 46"/>
                <a:gd name="T30" fmla="*/ 16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2"/>
                  </a:moveTo>
                  <a:cubicBezTo>
                    <a:pt x="0" y="40"/>
                    <a:pt x="7" y="46"/>
                    <a:pt x="15" y="46"/>
                  </a:cubicBezTo>
                  <a:cubicBezTo>
                    <a:pt x="23" y="46"/>
                    <a:pt x="29" y="40"/>
                    <a:pt x="29" y="32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2"/>
                  </a:lnTo>
                  <a:close/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6" y="13"/>
                    <a:pt x="16" y="13"/>
                    <a:pt x="16" y="13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96"/>
            <p:cNvSpPr>
              <a:spLocks/>
            </p:cNvSpPr>
            <p:nvPr/>
          </p:nvSpPr>
          <p:spPr bwMode="auto">
            <a:xfrm>
              <a:off x="6391561" y="2471071"/>
              <a:ext cx="344546" cy="290146"/>
            </a:xfrm>
            <a:custGeom>
              <a:avLst/>
              <a:gdLst>
                <a:gd name="T0" fmla="*/ 0 w 40"/>
                <a:gd name="T1" fmla="*/ 19 h 34"/>
                <a:gd name="T2" fmla="*/ 20 w 40"/>
                <a:gd name="T3" fmla="*/ 0 h 34"/>
                <a:gd name="T4" fmla="*/ 20 w 40"/>
                <a:gd name="T5" fmla="*/ 0 h 34"/>
                <a:gd name="T6" fmla="*/ 40 w 40"/>
                <a:gd name="T7" fmla="*/ 19 h 34"/>
                <a:gd name="T8" fmla="*/ 40 w 40"/>
                <a:gd name="T9" fmla="*/ 19 h 34"/>
                <a:gd name="T10" fmla="*/ 37 w 40"/>
                <a:gd name="T11" fmla="*/ 19 h 34"/>
                <a:gd name="T12" fmla="*/ 32 w 40"/>
                <a:gd name="T13" fmla="*/ 8 h 34"/>
                <a:gd name="T14" fmla="*/ 32 w 40"/>
                <a:gd name="T15" fmla="*/ 8 h 34"/>
                <a:gd name="T16" fmla="*/ 20 w 40"/>
                <a:gd name="T17" fmla="*/ 3 h 34"/>
                <a:gd name="T18" fmla="*/ 20 w 40"/>
                <a:gd name="T19" fmla="*/ 3 h 34"/>
                <a:gd name="T20" fmla="*/ 8 w 40"/>
                <a:gd name="T21" fmla="*/ 8 h 34"/>
                <a:gd name="T22" fmla="*/ 8 w 40"/>
                <a:gd name="T23" fmla="*/ 8 h 34"/>
                <a:gd name="T24" fmla="*/ 3 w 40"/>
                <a:gd name="T25" fmla="*/ 19 h 34"/>
                <a:gd name="T26" fmla="*/ 3 w 40"/>
                <a:gd name="T27" fmla="*/ 19 h 34"/>
                <a:gd name="T28" fmla="*/ 9 w 40"/>
                <a:gd name="T29" fmla="*/ 32 h 34"/>
                <a:gd name="T30" fmla="*/ 9 w 40"/>
                <a:gd name="T31" fmla="*/ 32 h 34"/>
                <a:gd name="T32" fmla="*/ 7 w 40"/>
                <a:gd name="T33" fmla="*/ 34 h 34"/>
                <a:gd name="T34" fmla="*/ 0 w 40"/>
                <a:gd name="T35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4">
                  <a:moveTo>
                    <a:pt x="0" y="19"/>
                  </a:move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5"/>
                    <a:pt x="35" y="11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5"/>
                    <a:pt x="25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5" y="3"/>
                    <a:pt x="11" y="5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11"/>
                    <a:pt x="3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4"/>
                    <a:pt x="5" y="29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3" y="30"/>
                    <a:pt x="0" y="25"/>
                    <a:pt x="0" y="19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97"/>
            <p:cNvSpPr>
              <a:spLocks noEditPoints="1"/>
            </p:cNvSpPr>
            <p:nvPr/>
          </p:nvSpPr>
          <p:spPr bwMode="auto">
            <a:xfrm>
              <a:off x="6612796" y="2652412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98"/>
            <p:cNvSpPr>
              <a:spLocks/>
            </p:cNvSpPr>
            <p:nvPr/>
          </p:nvSpPr>
          <p:spPr bwMode="auto">
            <a:xfrm>
              <a:off x="6409695" y="2452937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675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tags" Target="../tags/tag4.xml"/><Relationship Id="rId7" Type="http://schemas.openxmlformats.org/officeDocument/2006/relationships/image" Target="../media/image40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9.jp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80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我图PPT\00000.2016png\飞鸟+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8262" y="339502"/>
            <a:ext cx="1858234" cy="83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87877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2196931"/>
            <a:ext cx="5338415" cy="29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638105"/>
            <a:ext cx="9505055" cy="45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792088" y="206769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常州市新北区龙虎塘实验小学  丁小明</a:t>
            </a:r>
          </a:p>
        </p:txBody>
      </p:sp>
      <p:sp>
        <p:nvSpPr>
          <p:cNvPr id="18" name="矩形 17"/>
          <p:cNvSpPr/>
          <p:nvPr/>
        </p:nvSpPr>
        <p:spPr>
          <a:xfrm>
            <a:off x="179512" y="724190"/>
            <a:ext cx="53142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FFF200"/>
                    </a:gs>
                    <a:gs pos="0">
                      <a:srgbClr val="FF7A00"/>
                    </a:gs>
                    <a:gs pos="70000">
                      <a:srgbClr val="FF0300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6600000" scaled="0"/>
                </a:gradFill>
                <a:latin typeface="华文新魏" panose="02010800040101010101" pitchFamily="2" charset="-122"/>
                <a:ea typeface="华文新魏" panose="02010800040101010101" pitchFamily="2" charset="-122"/>
              </a:rPr>
              <a:t> 互学共长，</a:t>
            </a:r>
            <a:endParaRPr lang="en-US" altLang="zh-CN" sz="4000" dirty="0">
              <a:gradFill>
                <a:gsLst>
                  <a:gs pos="0">
                    <a:srgbClr val="FFF200"/>
                  </a:gs>
                  <a:gs pos="0">
                    <a:srgbClr val="FF7A00"/>
                  </a:gs>
                  <a:gs pos="70000">
                    <a:srgbClr val="FF03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6600000" scaled="0"/>
              </a:gra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4000" dirty="0">
                <a:gradFill>
                  <a:gsLst>
                    <a:gs pos="0">
                      <a:srgbClr val="FFF200"/>
                    </a:gs>
                    <a:gs pos="0">
                      <a:srgbClr val="FF7A00"/>
                    </a:gs>
                    <a:gs pos="70000">
                      <a:srgbClr val="FF0300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6600000" scaled="0"/>
                </a:gradFill>
                <a:latin typeface="华文新魏" panose="02010800040101010101" pitchFamily="2" charset="-122"/>
                <a:ea typeface="华文新魏" panose="02010800040101010101" pitchFamily="2" charset="-122"/>
              </a:rPr>
              <a:t>创生隔代教育的新样态</a:t>
            </a:r>
            <a:endParaRPr lang="en-US" altLang="zh-CN" sz="4000" dirty="0">
              <a:gradFill>
                <a:gsLst>
                  <a:gs pos="0">
                    <a:srgbClr val="FFF200"/>
                  </a:gs>
                  <a:gs pos="0">
                    <a:srgbClr val="FF7A00"/>
                  </a:gs>
                  <a:gs pos="70000">
                    <a:srgbClr val="FF03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6600000" scaled="0"/>
              </a:gra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419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B0F4740-4107-423A-9A06-8F0E21111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9" y="757057"/>
            <a:ext cx="1404156" cy="1872208"/>
          </a:xfrm>
          <a:prstGeom prst="rect">
            <a:avLst/>
          </a:prstGeom>
          <a:ln w="19050">
            <a:solidFill>
              <a:srgbClr val="21B2E7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4B082C5-375C-4887-A30C-75A2F33EE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74" y="751286"/>
            <a:ext cx="1341915" cy="1872208"/>
          </a:xfrm>
          <a:prstGeom prst="rect">
            <a:avLst/>
          </a:prstGeom>
          <a:ln w="19050">
            <a:solidFill>
              <a:srgbClr val="21B2E7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8781D81-BB07-4425-BAF4-2D7081EAA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54" y="751286"/>
            <a:ext cx="1404156" cy="1872208"/>
          </a:xfrm>
          <a:prstGeom prst="rect">
            <a:avLst/>
          </a:prstGeom>
          <a:ln w="19050">
            <a:solidFill>
              <a:srgbClr val="21B2E7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90DB1E1-E409-48C0-AC97-2591410878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31" y="757098"/>
            <a:ext cx="2496278" cy="1872208"/>
          </a:xfrm>
          <a:prstGeom prst="rect">
            <a:avLst/>
          </a:prstGeom>
          <a:ln w="19050">
            <a:solidFill>
              <a:srgbClr val="21B2E7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1ED1D61-F8F4-4556-B3FC-A2F5B4C58A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9" y="3075805"/>
            <a:ext cx="2316367" cy="1737275"/>
          </a:xfrm>
          <a:prstGeom prst="rect">
            <a:avLst/>
          </a:prstGeom>
          <a:ln w="19050">
            <a:solidFill>
              <a:srgbClr val="21B2E7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9436589-EA15-4193-8C3C-B6297797D3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42" y="3075805"/>
            <a:ext cx="2316368" cy="1737276"/>
          </a:xfrm>
          <a:prstGeom prst="rect">
            <a:avLst/>
          </a:prstGeom>
          <a:ln w="19050">
            <a:solidFill>
              <a:srgbClr val="21B2E7"/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E1747AE-7417-4AB3-A9F0-EECDFB09D8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10" y="751286"/>
            <a:ext cx="1404156" cy="1872208"/>
          </a:xfrm>
          <a:prstGeom prst="rect">
            <a:avLst/>
          </a:prstGeom>
          <a:ln w="19050">
            <a:solidFill>
              <a:srgbClr val="21B2E7"/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89D4F71-0923-4663-A617-160ECECD25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75" y="3075805"/>
            <a:ext cx="2316369" cy="1737276"/>
          </a:xfrm>
          <a:prstGeom prst="rect">
            <a:avLst/>
          </a:prstGeom>
          <a:ln w="19050">
            <a:solidFill>
              <a:srgbClr val="21B2E7"/>
            </a:solidFill>
          </a:ln>
        </p:spPr>
      </p:pic>
      <p:sp>
        <p:nvSpPr>
          <p:cNvPr id="75" name="文本框 66">
            <a:extLst>
              <a:ext uri="{FF2B5EF4-FFF2-40B4-BE49-F238E27FC236}">
                <a16:creationId xmlns:a16="http://schemas.microsoft.com/office/drawing/2014/main" xmlns="" id="{DC4A888D-8983-4FBA-9EC1-94E77ECFA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296" y="3405833"/>
            <a:ext cx="19442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“隔代互学体验馆”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ctr"/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点燃热情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ctr"/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习得技能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ctr"/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传承文化</a:t>
            </a:r>
            <a:endParaRPr lang="en-US" altLang="zh-CN" sz="2000" dirty="0">
              <a:solidFill>
                <a:prstClr val="black">
                  <a:lumMod val="75000"/>
                  <a:lumOff val="2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25">
            <a:extLst>
              <a:ext uri="{FF2B5EF4-FFF2-40B4-BE49-F238E27FC236}">
                <a16:creationId xmlns:a16="http://schemas.microsoft.com/office/drawing/2014/main" xmlns="" id="{71EB3045-631E-42A4-8B67-2A3A5918708A}"/>
              </a:ext>
            </a:extLst>
          </p:cNvPr>
          <p:cNvSpPr txBox="1"/>
          <p:nvPr/>
        </p:nvSpPr>
        <p:spPr>
          <a:xfrm>
            <a:off x="0" y="-8344"/>
            <a:ext cx="745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二、一个“隔代互学馆”的展示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20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让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研究从一个班走向一个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学校。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0315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7">
            <a:extLst>
              <a:ext uri="{FF2B5EF4-FFF2-40B4-BE49-F238E27FC236}">
                <a16:creationId xmlns:a16="http://schemas.microsoft.com/office/drawing/2014/main" xmlns="" id="{CF43AC94-8A1F-48F7-8360-A24A512345CA}"/>
              </a:ext>
            </a:extLst>
          </p:cNvPr>
          <p:cNvSpPr/>
          <p:nvPr/>
        </p:nvSpPr>
        <p:spPr>
          <a:xfrm rot="10800000" flipV="1">
            <a:off x="-17347" y="1359620"/>
            <a:ext cx="5301612" cy="3619979"/>
          </a:xfrm>
          <a:custGeom>
            <a:avLst/>
            <a:gdLst>
              <a:gd name="connsiteX0" fmla="*/ 6034666 w 8753546"/>
              <a:gd name="connsiteY0" fmla="*/ 0 h 6466152"/>
              <a:gd name="connsiteX1" fmla="*/ 0 w 8753546"/>
              <a:gd name="connsiteY1" fmla="*/ 6466152 h 6466152"/>
              <a:gd name="connsiteX2" fmla="*/ 8753546 w 8753546"/>
              <a:gd name="connsiteY2" fmla="*/ 6466152 h 6466152"/>
              <a:gd name="connsiteX3" fmla="*/ 8753546 w 8753546"/>
              <a:gd name="connsiteY3" fmla="*/ 2913284 h 64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3546" h="6466152">
                <a:moveTo>
                  <a:pt x="6034666" y="0"/>
                </a:moveTo>
                <a:lnTo>
                  <a:pt x="0" y="6466152"/>
                </a:lnTo>
                <a:lnTo>
                  <a:pt x="8753546" y="6466152"/>
                </a:lnTo>
                <a:lnTo>
                  <a:pt x="8753546" y="29132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" name="任意多边形 21">
            <a:extLst>
              <a:ext uri="{FF2B5EF4-FFF2-40B4-BE49-F238E27FC236}">
                <a16:creationId xmlns:a16="http://schemas.microsoft.com/office/drawing/2014/main" xmlns="" id="{92DACEA3-9A80-410D-847D-3E3676D6DBCB}"/>
              </a:ext>
            </a:extLst>
          </p:cNvPr>
          <p:cNvSpPr/>
          <p:nvPr/>
        </p:nvSpPr>
        <p:spPr>
          <a:xfrm rot="10800000" flipV="1">
            <a:off x="-32544" y="1501337"/>
            <a:ext cx="5218675" cy="3478263"/>
          </a:xfrm>
          <a:custGeom>
            <a:avLst/>
            <a:gdLst>
              <a:gd name="connsiteX0" fmla="*/ 6034666 w 8753546"/>
              <a:gd name="connsiteY0" fmla="*/ 0 h 6466152"/>
              <a:gd name="connsiteX1" fmla="*/ 0 w 8753546"/>
              <a:gd name="connsiteY1" fmla="*/ 6466152 h 6466152"/>
              <a:gd name="connsiteX2" fmla="*/ 8753546 w 8753546"/>
              <a:gd name="connsiteY2" fmla="*/ 6466152 h 6466152"/>
              <a:gd name="connsiteX3" fmla="*/ 8753546 w 8753546"/>
              <a:gd name="connsiteY3" fmla="*/ 2913284 h 6466152"/>
              <a:gd name="connsiteX0" fmla="*/ 5983052 w 8753546"/>
              <a:gd name="connsiteY0" fmla="*/ 0 h 6684336"/>
              <a:gd name="connsiteX1" fmla="*/ 0 w 8753546"/>
              <a:gd name="connsiteY1" fmla="*/ 6684336 h 6684336"/>
              <a:gd name="connsiteX2" fmla="*/ 8753546 w 8753546"/>
              <a:gd name="connsiteY2" fmla="*/ 6684336 h 6684336"/>
              <a:gd name="connsiteX3" fmla="*/ 8753546 w 8753546"/>
              <a:gd name="connsiteY3" fmla="*/ 3131468 h 6684336"/>
              <a:gd name="connsiteX4" fmla="*/ 5983052 w 8753546"/>
              <a:gd name="connsiteY4" fmla="*/ 0 h 66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3546" h="6684336">
                <a:moveTo>
                  <a:pt x="5983052" y="0"/>
                </a:moveTo>
                <a:lnTo>
                  <a:pt x="0" y="6684336"/>
                </a:lnTo>
                <a:lnTo>
                  <a:pt x="8753546" y="6684336"/>
                </a:lnTo>
                <a:lnTo>
                  <a:pt x="8753546" y="3131468"/>
                </a:lnTo>
                <a:cubicBezTo>
                  <a:pt x="7847253" y="2160373"/>
                  <a:pt x="6889345" y="971095"/>
                  <a:pt x="5983052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9472F6F6-1D54-4FB7-A4E1-1C3986EAD679}"/>
              </a:ext>
            </a:extLst>
          </p:cNvPr>
          <p:cNvGrpSpPr/>
          <p:nvPr/>
        </p:nvGrpSpPr>
        <p:grpSpPr>
          <a:xfrm>
            <a:off x="4067944" y="3414780"/>
            <a:ext cx="1659422" cy="208100"/>
            <a:chOff x="6263797" y="4190611"/>
            <a:chExt cx="1659422" cy="20810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BA885E73-5FF2-4A1E-8B88-91E8DBB899CE}"/>
                </a:ext>
              </a:extLst>
            </p:cNvPr>
            <p:cNvCxnSpPr/>
            <p:nvPr/>
          </p:nvCxnSpPr>
          <p:spPr>
            <a:xfrm>
              <a:off x="6263797" y="4294662"/>
              <a:ext cx="1583986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CA5F5D81-1BD7-4BDC-BEA4-B7A649D20A3A}"/>
                </a:ext>
              </a:extLst>
            </p:cNvPr>
            <p:cNvSpPr/>
            <p:nvPr/>
          </p:nvSpPr>
          <p:spPr>
            <a:xfrm flipH="1" flipV="1">
              <a:off x="7715194" y="4190611"/>
              <a:ext cx="208025" cy="20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  <a:latin typeface="+mn-ea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AD620FAB-C7D1-47D4-8F0E-66B92F38E3FC}"/>
              </a:ext>
            </a:extLst>
          </p:cNvPr>
          <p:cNvGrpSpPr/>
          <p:nvPr/>
        </p:nvGrpSpPr>
        <p:grpSpPr>
          <a:xfrm>
            <a:off x="4946057" y="1195956"/>
            <a:ext cx="3707274" cy="1369270"/>
            <a:chOff x="6998804" y="1971330"/>
            <a:chExt cx="4708646" cy="1368953"/>
          </a:xfrm>
        </p:grpSpPr>
        <p:sp>
          <p:nvSpPr>
            <p:cNvPr id="9" name="文本框 19">
              <a:extLst>
                <a:ext uri="{FF2B5EF4-FFF2-40B4-BE49-F238E27FC236}">
                  <a16:creationId xmlns:a16="http://schemas.microsoft.com/office/drawing/2014/main" xmlns="" id="{BFEBFCE2-6CAB-4DB9-896D-40D7E51EFE3E}"/>
                </a:ext>
              </a:extLst>
            </p:cNvPr>
            <p:cNvSpPr txBox="1"/>
            <p:nvPr/>
          </p:nvSpPr>
          <p:spPr>
            <a:xfrm>
              <a:off x="6998804" y="2329150"/>
              <a:ext cx="4708646" cy="101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本学期开始，各班抓住“中秋”和“重阳”两个传统节日纷纷开展了“隔代互学”活动，三年级组利用国庆节长假整体推进。</a:t>
              </a:r>
            </a:p>
          </p:txBody>
        </p:sp>
        <p:sp>
          <p:nvSpPr>
            <p:cNvPr id="10" name="文本框 20">
              <a:extLst>
                <a:ext uri="{FF2B5EF4-FFF2-40B4-BE49-F238E27FC236}">
                  <a16:creationId xmlns:a16="http://schemas.microsoft.com/office/drawing/2014/main" xmlns="" id="{3556C0E7-D48B-4E97-8BA8-8776BEF536CD}"/>
                </a:ext>
              </a:extLst>
            </p:cNvPr>
            <p:cNvSpPr txBox="1"/>
            <p:nvPr/>
          </p:nvSpPr>
          <p:spPr>
            <a:xfrm>
              <a:off x="6998804" y="1971330"/>
              <a:ext cx="2598331" cy="338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抓住节点，整体推进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94994786-B435-4179-B9F8-88D40BC1D43B}"/>
              </a:ext>
            </a:extLst>
          </p:cNvPr>
          <p:cNvGrpSpPr/>
          <p:nvPr/>
        </p:nvGrpSpPr>
        <p:grpSpPr>
          <a:xfrm>
            <a:off x="5796136" y="3263690"/>
            <a:ext cx="3358612" cy="1369270"/>
            <a:chOff x="7805278" y="4038587"/>
            <a:chExt cx="4333475" cy="1368953"/>
          </a:xfrm>
        </p:grpSpPr>
        <p:sp>
          <p:nvSpPr>
            <p:cNvPr id="12" name="文本框 38">
              <a:extLst>
                <a:ext uri="{FF2B5EF4-FFF2-40B4-BE49-F238E27FC236}">
                  <a16:creationId xmlns:a16="http://schemas.microsoft.com/office/drawing/2014/main" xmlns="" id="{669C6FAB-E172-4A2C-A724-02313387B3E3}"/>
                </a:ext>
              </a:extLst>
            </p:cNvPr>
            <p:cNvSpPr txBox="1"/>
            <p:nvPr/>
          </p:nvSpPr>
          <p:spPr>
            <a:xfrm>
              <a:off x="7805278" y="4396407"/>
              <a:ext cx="3707755" cy="101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通过当场汇报、视频展示和现场采访，我们发现研究的意义和价值不断在扩大。</a:t>
              </a:r>
            </a:p>
          </p:txBody>
        </p:sp>
        <p:sp>
          <p:nvSpPr>
            <p:cNvPr id="13" name="文本框 39">
              <a:extLst>
                <a:ext uri="{FF2B5EF4-FFF2-40B4-BE49-F238E27FC236}">
                  <a16:creationId xmlns:a16="http://schemas.microsoft.com/office/drawing/2014/main" xmlns="" id="{8F571D5C-DF2B-490C-BD97-EDFD84FC448A}"/>
                </a:ext>
              </a:extLst>
            </p:cNvPr>
            <p:cNvSpPr txBox="1"/>
            <p:nvPr/>
          </p:nvSpPr>
          <p:spPr>
            <a:xfrm>
              <a:off x="7805278" y="4038587"/>
              <a:ext cx="4333475" cy="323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三</a:t>
              </a:r>
              <a:r>
                <a:rPr lang="en-US" altLang="zh-CN" sz="1500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sz="1500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班“爱在重阳”隔代互学主题班会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CF9D5018-D06B-4055-B4EC-D79CA1D97C2D}"/>
              </a:ext>
            </a:extLst>
          </p:cNvPr>
          <p:cNvGrpSpPr/>
          <p:nvPr/>
        </p:nvGrpSpPr>
        <p:grpSpPr>
          <a:xfrm>
            <a:off x="2266682" y="1292006"/>
            <a:ext cx="2603940" cy="208100"/>
            <a:chOff x="4318519" y="2067837"/>
            <a:chExt cx="2603940" cy="208100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793C9354-7DD1-4FAC-88AC-40987DA33948}"/>
                </a:ext>
              </a:extLst>
            </p:cNvPr>
            <p:cNvCxnSpPr/>
            <p:nvPr/>
          </p:nvCxnSpPr>
          <p:spPr>
            <a:xfrm>
              <a:off x="4318519" y="2171888"/>
              <a:ext cx="2528505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65E04FBF-9556-4DAE-A376-427AFFC33F49}"/>
                </a:ext>
              </a:extLst>
            </p:cNvPr>
            <p:cNvSpPr/>
            <p:nvPr/>
          </p:nvSpPr>
          <p:spPr>
            <a:xfrm flipH="1" flipV="1">
              <a:off x="6714434" y="2067837"/>
              <a:ext cx="208025" cy="20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  <a:latin typeface="+mn-ea"/>
              </a:endParaRPr>
            </a:p>
          </p:txBody>
        </p:sp>
      </p:grpSp>
      <p:sp>
        <p:nvSpPr>
          <p:cNvPr id="17" name="文本框 25">
            <a:extLst>
              <a:ext uri="{FF2B5EF4-FFF2-40B4-BE49-F238E27FC236}">
                <a16:creationId xmlns:a16="http://schemas.microsoft.com/office/drawing/2014/main" xmlns="" id="{71EB3045-631E-42A4-8B67-2A3A5918708A}"/>
              </a:ext>
            </a:extLst>
          </p:cNvPr>
          <p:cNvSpPr txBox="1"/>
          <p:nvPr/>
        </p:nvSpPr>
        <p:spPr>
          <a:xfrm>
            <a:off x="0" y="-8344"/>
            <a:ext cx="745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二、一个“隔代互学馆”的展示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20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让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研究从一个班走向一个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学校。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0695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8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8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81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8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8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62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62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8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8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43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43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48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8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本框 73">
            <a:extLst>
              <a:ext uri="{FF2B5EF4-FFF2-40B4-BE49-F238E27FC236}">
                <a16:creationId xmlns:a16="http://schemas.microsoft.com/office/drawing/2014/main" xmlns="" id="{E707A0BC-68AB-4E76-AF4D-D5D92444E9E8}"/>
              </a:ext>
            </a:extLst>
          </p:cNvPr>
          <p:cNvSpPr txBox="1"/>
          <p:nvPr/>
        </p:nvSpPr>
        <p:spPr>
          <a:xfrm>
            <a:off x="-7109" y="35998"/>
            <a:ext cx="745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三、一个“特殊的儿童节”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开启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了两个机构间“隔代互学”的新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途径。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4376" y="1141461"/>
            <a:ext cx="5373260" cy="35031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  <a:latin typeface="+mn-ea"/>
            </a:endParaRPr>
          </a:p>
        </p:txBody>
      </p:sp>
      <p:sp>
        <p:nvSpPr>
          <p:cNvPr id="49" name="Freeform 33"/>
          <p:cNvSpPr>
            <a:spLocks noEditPoints="1"/>
          </p:cNvSpPr>
          <p:nvPr/>
        </p:nvSpPr>
        <p:spPr bwMode="auto">
          <a:xfrm>
            <a:off x="5695563" y="1629101"/>
            <a:ext cx="488385" cy="344688"/>
          </a:xfrm>
          <a:custGeom>
            <a:avLst/>
            <a:gdLst>
              <a:gd name="T0" fmla="*/ 135 w 157"/>
              <a:gd name="T1" fmla="*/ 47 h 107"/>
              <a:gd name="T2" fmla="*/ 137 w 157"/>
              <a:gd name="T3" fmla="*/ 37 h 107"/>
              <a:gd name="T4" fmla="*/ 100 w 157"/>
              <a:gd name="T5" fmla="*/ 0 h 107"/>
              <a:gd name="T6" fmla="*/ 73 w 157"/>
              <a:gd name="T7" fmla="*/ 18 h 107"/>
              <a:gd name="T8" fmla="*/ 46 w 157"/>
              <a:gd name="T9" fmla="*/ 8 h 107"/>
              <a:gd name="T10" fmla="*/ 20 w 157"/>
              <a:gd name="T11" fmla="*/ 40 h 107"/>
              <a:gd name="T12" fmla="*/ 21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7 h 107"/>
              <a:gd name="T24" fmla="*/ 120 w 157"/>
              <a:gd name="T25" fmla="*/ 101 h 107"/>
              <a:gd name="T26" fmla="*/ 79 w 157"/>
              <a:gd name="T27" fmla="*/ 101 h 107"/>
              <a:gd name="T28" fmla="*/ 104 w 157"/>
              <a:gd name="T29" fmla="*/ 76 h 107"/>
              <a:gd name="T30" fmla="*/ 103 w 157"/>
              <a:gd name="T31" fmla="*/ 73 h 107"/>
              <a:gd name="T32" fmla="*/ 92 w 157"/>
              <a:gd name="T33" fmla="*/ 73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1 w 157"/>
              <a:gd name="T51" fmla="*/ 76 h 107"/>
              <a:gd name="T52" fmla="*/ 76 w 157"/>
              <a:gd name="T53" fmla="*/ 101 h 107"/>
              <a:gd name="T54" fmla="*/ 38 w 157"/>
              <a:gd name="T55" fmla="*/ 101 h 107"/>
              <a:gd name="T56" fmla="*/ 11 w 157"/>
              <a:gd name="T57" fmla="*/ 75 h 107"/>
              <a:gd name="T58" fmla="*/ 29 w 157"/>
              <a:gd name="T59" fmla="*/ 50 h 107"/>
              <a:gd name="T60" fmla="*/ 28 w 157"/>
              <a:gd name="T61" fmla="*/ 44 h 107"/>
              <a:gd name="T62" fmla="*/ 51 w 157"/>
              <a:gd name="T63" fmla="*/ 17 h 107"/>
              <a:gd name="T64" fmla="*/ 75 w 157"/>
              <a:gd name="T65" fmla="*/ 30 h 107"/>
              <a:gd name="T66" fmla="*/ 98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5 h 107"/>
              <a:gd name="T74" fmla="*/ 120 w 157"/>
              <a:gd name="T75" fmla="*/ 10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7"/>
                </a:moveTo>
                <a:cubicBezTo>
                  <a:pt x="136" y="44"/>
                  <a:pt x="137" y="40"/>
                  <a:pt x="137" y="37"/>
                </a:cubicBezTo>
                <a:cubicBezTo>
                  <a:pt x="137" y="17"/>
                  <a:pt x="120" y="0"/>
                  <a:pt x="100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6" y="8"/>
                </a:cubicBezTo>
                <a:cubicBezTo>
                  <a:pt x="30" y="11"/>
                  <a:pt x="20" y="25"/>
                  <a:pt x="20" y="40"/>
                </a:cubicBezTo>
                <a:cubicBezTo>
                  <a:pt x="20" y="42"/>
                  <a:pt x="20" y="45"/>
                  <a:pt x="21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1"/>
                  <a:pt x="135" y="47"/>
                </a:cubicBezTo>
                <a:close/>
                <a:moveTo>
                  <a:pt x="120" y="101"/>
                </a:moveTo>
                <a:cubicBezTo>
                  <a:pt x="79" y="101"/>
                  <a:pt x="79" y="101"/>
                  <a:pt x="79" y="101"/>
                </a:cubicBezTo>
                <a:cubicBezTo>
                  <a:pt x="82" y="97"/>
                  <a:pt x="104" y="76"/>
                  <a:pt x="104" y="76"/>
                </a:cubicBezTo>
                <a:cubicBezTo>
                  <a:pt x="104" y="76"/>
                  <a:pt x="107" y="73"/>
                  <a:pt x="103" y="73"/>
                </a:cubicBezTo>
                <a:cubicBezTo>
                  <a:pt x="99" y="73"/>
                  <a:pt x="92" y="73"/>
                  <a:pt x="92" y="73"/>
                </a:cubicBezTo>
                <a:cubicBezTo>
                  <a:pt x="92" y="73"/>
                  <a:pt x="92" y="71"/>
                  <a:pt x="92" y="68"/>
                </a:cubicBezTo>
                <a:cubicBezTo>
                  <a:pt x="92" y="60"/>
                  <a:pt x="92" y="44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2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8" y="73"/>
                  <a:pt x="51" y="76"/>
                  <a:pt x="51" y="76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23" y="101"/>
                  <a:pt x="11" y="89"/>
                  <a:pt x="11" y="75"/>
                </a:cubicBezTo>
                <a:cubicBezTo>
                  <a:pt x="11" y="63"/>
                  <a:pt x="19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1" y="17"/>
                </a:cubicBezTo>
                <a:cubicBezTo>
                  <a:pt x="66" y="16"/>
                  <a:pt x="75" y="30"/>
                  <a:pt x="75" y="30"/>
                </a:cubicBezTo>
                <a:cubicBezTo>
                  <a:pt x="75" y="30"/>
                  <a:pt x="77" y="11"/>
                  <a:pt x="98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8" y="48"/>
                  <a:pt x="127" y="50"/>
                </a:cubicBezTo>
                <a:cubicBezTo>
                  <a:pt x="138" y="53"/>
                  <a:pt x="147" y="63"/>
                  <a:pt x="147" y="75"/>
                </a:cubicBezTo>
                <a:cubicBezTo>
                  <a:pt x="147" y="89"/>
                  <a:pt x="135" y="101"/>
                  <a:pt x="120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  <a:latin typeface="+mn-ea"/>
            </a:endParaRPr>
          </a:p>
        </p:txBody>
      </p:sp>
      <p:sp>
        <p:nvSpPr>
          <p:cNvPr id="50" name="文本框 17"/>
          <p:cNvSpPr txBox="1"/>
          <p:nvPr/>
        </p:nvSpPr>
        <p:spPr>
          <a:xfrm>
            <a:off x="5799925" y="1256259"/>
            <a:ext cx="3204245" cy="3273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2019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6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日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，带领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四（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7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）班的全体同学和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41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名家长开展了参观河海老年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大学的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活动，殷明欣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校长首先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带领我们参观了他的刻纸工作室，向我们介绍了常州刻纸的发展历史和他的代表作品，让我们领略了刻纸文化的艺术魅力。其次让孩子们来到刻纸教室，让学员教孩子们刻纸，最后带家长们来到音乐教室一起唱校园歌曲，一起跳形体舞蹈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1" name="文本框 18"/>
          <p:cNvSpPr txBox="1"/>
          <p:nvPr/>
        </p:nvSpPr>
        <p:spPr>
          <a:xfrm>
            <a:off x="5580112" y="826267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龙小学生参观</a:t>
            </a:r>
            <a:r>
              <a:rPr lang="zh-CN" altLang="en-US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河海老年大学</a:t>
            </a:r>
            <a:endParaRPr lang="zh-CN" altLang="en-US" sz="18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1119" y="1256258"/>
            <a:ext cx="4724937" cy="3273525"/>
            <a:chOff x="351119" y="1256258"/>
            <a:chExt cx="4724937" cy="327352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19" y="1256258"/>
              <a:ext cx="2392315" cy="327352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741" y="1256258"/>
              <a:ext cx="2392315" cy="3273525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7" y="1256257"/>
            <a:ext cx="4718149" cy="327352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9" y="1256257"/>
            <a:ext cx="4724937" cy="3273525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8" y="1260208"/>
            <a:ext cx="4724937" cy="32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5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Picture_1"/>
          <p:cNvSpPr/>
          <p:nvPr>
            <p:custDataLst>
              <p:tags r:id="rId1"/>
            </p:custDataLst>
          </p:nvPr>
        </p:nvSpPr>
        <p:spPr>
          <a:xfrm>
            <a:off x="107504" y="970186"/>
            <a:ext cx="2664296" cy="203361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MH_Picture_2"/>
          <p:cNvSpPr/>
          <p:nvPr>
            <p:custDataLst>
              <p:tags r:id="rId2"/>
            </p:custDataLst>
          </p:nvPr>
        </p:nvSpPr>
        <p:spPr>
          <a:xfrm>
            <a:off x="3131840" y="1785409"/>
            <a:ext cx="2808312" cy="1989404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文本框 18"/>
          <p:cNvSpPr txBox="1"/>
          <p:nvPr/>
        </p:nvSpPr>
        <p:spPr>
          <a:xfrm>
            <a:off x="370973" y="4083918"/>
            <a:ext cx="32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老年</a:t>
            </a:r>
            <a:r>
              <a:rPr lang="zh-CN" altLang="en-US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大学生</a:t>
            </a:r>
            <a:r>
              <a:rPr lang="zh-CN" altLang="en-US" b="1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走进</a:t>
            </a:r>
            <a:r>
              <a:rPr lang="zh-CN" altLang="en-US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龙小</a:t>
            </a:r>
            <a:r>
              <a:rPr lang="zh-CN" altLang="en-US" b="1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音乐</a:t>
            </a:r>
            <a:r>
              <a:rPr lang="zh-CN" altLang="en-US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</a:t>
            </a:r>
            <a:endParaRPr lang="zh-CN" altLang="en-US" sz="18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17"/>
          <p:cNvSpPr txBox="1"/>
          <p:nvPr/>
        </p:nvSpPr>
        <p:spPr>
          <a:xfrm>
            <a:off x="971600" y="4429046"/>
            <a:ext cx="7744538" cy="36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30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名老年大学音乐班的学员，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45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名学生，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名家长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济济一堂，全情投入，收获满满。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9" name="MH_Picture_1"/>
          <p:cNvSpPr/>
          <p:nvPr>
            <p:custDataLst>
              <p:tags r:id="rId3"/>
            </p:custDataLst>
          </p:nvPr>
        </p:nvSpPr>
        <p:spPr>
          <a:xfrm>
            <a:off x="6228184" y="945749"/>
            <a:ext cx="2664296" cy="2058049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文本框 73">
            <a:extLst>
              <a:ext uri="{FF2B5EF4-FFF2-40B4-BE49-F238E27FC236}">
                <a16:creationId xmlns:a16="http://schemas.microsoft.com/office/drawing/2014/main" xmlns="" id="{E707A0BC-68AB-4E76-AF4D-D5D92444E9E8}"/>
              </a:ext>
            </a:extLst>
          </p:cNvPr>
          <p:cNvSpPr txBox="1"/>
          <p:nvPr/>
        </p:nvSpPr>
        <p:spPr>
          <a:xfrm>
            <a:off x="-7109" y="35998"/>
            <a:ext cx="745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三、一个“特殊的儿童节”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开启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了两个机构间“隔代互学”的新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途径。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0700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4499993" y="720809"/>
            <a:ext cx="1944216" cy="13142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buFontTx/>
              <a:buNone/>
            </a:pPr>
            <a:endParaRPr lang="zh-CN" altLang="en-US">
              <a:latin typeface="+mn-ea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6530488" y="2150277"/>
            <a:ext cx="1940895" cy="1293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buFontTx/>
              <a:buNone/>
            </a:pPr>
            <a:endParaRPr lang="zh-CN" altLang="en-US">
              <a:latin typeface="+mn-ea"/>
            </a:endParaRPr>
          </a:p>
        </p:txBody>
      </p:sp>
      <p:sp>
        <p:nvSpPr>
          <p:cNvPr id="42" name="TextBox 26"/>
          <p:cNvSpPr txBox="1">
            <a:spLocks noChangeArrowheads="1"/>
          </p:cNvSpPr>
          <p:nvPr/>
        </p:nvSpPr>
        <p:spPr bwMode="auto">
          <a:xfrm>
            <a:off x="4594789" y="832727"/>
            <a:ext cx="1382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400" b="1" dirty="0">
                <a:solidFill>
                  <a:srgbClr val="FFFFFF"/>
                </a:solidFill>
                <a:latin typeface="+mn-ea"/>
                <a:ea typeface="+mn-ea"/>
              </a:rPr>
              <a:t>01</a:t>
            </a:r>
            <a:endParaRPr lang="zh-CN" altLang="en-US" sz="2400" b="1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43" name="TextBox 27"/>
          <p:cNvSpPr txBox="1">
            <a:spLocks noChangeArrowheads="1"/>
          </p:cNvSpPr>
          <p:nvPr/>
        </p:nvSpPr>
        <p:spPr bwMode="auto">
          <a:xfrm>
            <a:off x="4595047" y="1437030"/>
            <a:ext cx="1932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1400" dirty="0" smtClean="0">
                <a:solidFill>
                  <a:srgbClr val="FFFFFF"/>
                </a:solidFill>
                <a:latin typeface="+mn-ea"/>
                <a:ea typeface="+mn-ea"/>
              </a:rPr>
              <a:t>龙小五</a:t>
            </a:r>
            <a:r>
              <a:rPr lang="en-US" altLang="zh-CN" sz="1400" dirty="0" smtClean="0">
                <a:solidFill>
                  <a:srgbClr val="FFFFFF"/>
                </a:solidFill>
                <a:latin typeface="+mn-ea"/>
                <a:ea typeface="+mn-ea"/>
              </a:rPr>
              <a:t>1</a:t>
            </a:r>
            <a:r>
              <a:rPr lang="zh-CN" altLang="en-US" sz="1400" dirty="0" smtClean="0">
                <a:solidFill>
                  <a:srgbClr val="FFFFFF"/>
                </a:solidFill>
                <a:latin typeface="+mn-ea"/>
                <a:ea typeface="+mn-ea"/>
              </a:rPr>
              <a:t>班走进老年大学学习形体操。</a:t>
            </a:r>
            <a:endParaRPr lang="en-US" altLang="zh-CN" sz="14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48" name="TextBox 32"/>
          <p:cNvSpPr txBox="1">
            <a:spLocks noChangeArrowheads="1"/>
          </p:cNvSpPr>
          <p:nvPr/>
        </p:nvSpPr>
        <p:spPr bwMode="auto">
          <a:xfrm>
            <a:off x="179512" y="915566"/>
            <a:ext cx="17605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达成协议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159275" y="1547694"/>
            <a:ext cx="39086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eaLnBrk="1" hangingPunct="1"/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</a:rPr>
              <a:t>   本着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</a:rPr>
              <a:t>双方都有相互学习的意愿和可能，这个学期我和河海老年大学的殷校长达成了如下协议：每月互访一次，现在我们如约开展了两次互学互访活动，受到了广大学生、老师、家长的喜爱和好评，每月一次互访成了小学生和老年大学生心中最美的期待。</a:t>
            </a:r>
            <a:endParaRPr lang="zh-CN" altLang="en-US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4466437" y="3582642"/>
            <a:ext cx="1944216" cy="13142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buFontTx/>
              <a:buNone/>
            </a:pPr>
            <a:endParaRPr lang="zh-CN" altLang="en-US">
              <a:latin typeface="+mn-ea"/>
            </a:endParaRPr>
          </a:p>
        </p:txBody>
      </p:sp>
      <p:sp>
        <p:nvSpPr>
          <p:cNvPr id="60" name="TextBox 26"/>
          <p:cNvSpPr txBox="1">
            <a:spLocks noChangeArrowheads="1"/>
          </p:cNvSpPr>
          <p:nvPr/>
        </p:nvSpPr>
        <p:spPr bwMode="auto">
          <a:xfrm>
            <a:off x="4561233" y="3694560"/>
            <a:ext cx="1382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400" b="1" dirty="0" smtClean="0">
                <a:solidFill>
                  <a:srgbClr val="FFFFFF"/>
                </a:solidFill>
                <a:latin typeface="+mn-ea"/>
                <a:ea typeface="+mn-ea"/>
              </a:rPr>
              <a:t>03</a:t>
            </a:r>
            <a:endParaRPr lang="zh-CN" altLang="en-US" sz="2400" b="1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61" name="TextBox 27"/>
          <p:cNvSpPr txBox="1">
            <a:spLocks noChangeArrowheads="1"/>
          </p:cNvSpPr>
          <p:nvPr/>
        </p:nvSpPr>
        <p:spPr bwMode="auto">
          <a:xfrm>
            <a:off x="4561491" y="4298863"/>
            <a:ext cx="1932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1400" dirty="0" smtClean="0">
                <a:solidFill>
                  <a:srgbClr val="FFFFFF"/>
                </a:solidFill>
                <a:latin typeface="+mn-ea"/>
                <a:ea typeface="+mn-ea"/>
              </a:rPr>
              <a:t>每月一次互访，这次是五</a:t>
            </a:r>
            <a:r>
              <a:rPr lang="en-US" altLang="zh-CN" sz="1400" dirty="0" smtClean="0">
                <a:solidFill>
                  <a:srgbClr val="FFFFFF"/>
                </a:solidFill>
                <a:latin typeface="+mn-ea"/>
                <a:ea typeface="+mn-ea"/>
              </a:rPr>
              <a:t>2</a:t>
            </a:r>
            <a:r>
              <a:rPr lang="zh-CN" altLang="en-US" sz="1400" dirty="0" smtClean="0">
                <a:solidFill>
                  <a:srgbClr val="FFFFFF"/>
                </a:solidFill>
                <a:latin typeface="+mn-ea"/>
                <a:ea typeface="+mn-ea"/>
              </a:rPr>
              <a:t>班。</a:t>
            </a:r>
            <a:endParaRPr lang="en-US" altLang="zh-CN" sz="14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62" name="TextBox 26"/>
          <p:cNvSpPr txBox="1">
            <a:spLocks noChangeArrowheads="1"/>
          </p:cNvSpPr>
          <p:nvPr/>
        </p:nvSpPr>
        <p:spPr bwMode="auto">
          <a:xfrm>
            <a:off x="6528054" y="2236315"/>
            <a:ext cx="1382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400" b="1" dirty="0" smtClean="0">
                <a:solidFill>
                  <a:srgbClr val="FFFFFF"/>
                </a:solidFill>
                <a:latin typeface="+mn-ea"/>
                <a:ea typeface="+mn-ea"/>
              </a:rPr>
              <a:t>02</a:t>
            </a:r>
            <a:endParaRPr lang="zh-CN" altLang="en-US" sz="2400" b="1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63" name="TextBox 27"/>
          <p:cNvSpPr txBox="1">
            <a:spLocks noChangeArrowheads="1"/>
          </p:cNvSpPr>
          <p:nvPr/>
        </p:nvSpPr>
        <p:spPr bwMode="auto">
          <a:xfrm>
            <a:off x="6528311" y="2715766"/>
            <a:ext cx="19463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1400" dirty="0" smtClean="0">
                <a:solidFill>
                  <a:srgbClr val="FFFFFF"/>
                </a:solidFill>
                <a:latin typeface="+mn-ea"/>
                <a:ea typeface="+mn-ea"/>
              </a:rPr>
              <a:t>爷爷奶奶们和小龙娃们一起上美术课、科学课。</a:t>
            </a:r>
            <a:endParaRPr lang="en-US" altLang="zh-CN" sz="14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83" y="2993496"/>
            <a:ext cx="3261813" cy="18351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489" y="738935"/>
            <a:ext cx="1944216" cy="13142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9888"/>
            <a:ext cx="1944216" cy="13142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9702"/>
            <a:ext cx="1944216" cy="13147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11" y="3593668"/>
            <a:ext cx="1953238" cy="1303841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48" y="2139701"/>
            <a:ext cx="1978360" cy="1304027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47" y="2132260"/>
            <a:ext cx="1944805" cy="1329612"/>
          </a:xfrm>
          <a:prstGeom prst="rect">
            <a:avLst/>
          </a:prstGeom>
        </p:spPr>
      </p:pic>
      <p:sp>
        <p:nvSpPr>
          <p:cNvPr id="67" name="文本框 73">
            <a:extLst>
              <a:ext uri="{FF2B5EF4-FFF2-40B4-BE49-F238E27FC236}">
                <a16:creationId xmlns:a16="http://schemas.microsoft.com/office/drawing/2014/main" xmlns="" id="{E707A0BC-68AB-4E76-AF4D-D5D92444E9E8}"/>
              </a:ext>
            </a:extLst>
          </p:cNvPr>
          <p:cNvSpPr txBox="1"/>
          <p:nvPr/>
        </p:nvSpPr>
        <p:spPr>
          <a:xfrm>
            <a:off x="-7109" y="35998"/>
            <a:ext cx="745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三、一个“特殊的儿童节”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开启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了两个机构间“隔代互学”的新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途径。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7282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 autoUpdateAnimBg="0"/>
      <p:bldP spid="39" grpId="0" animBg="1" autoUpdateAnimBg="0"/>
      <p:bldP spid="42" grpId="0" autoUpdateAnimBg="0"/>
      <p:bldP spid="43" grpId="0" autoUpdateAnimBg="0"/>
      <p:bldP spid="48" grpId="0" autoUpdateAnimBg="0"/>
      <p:bldP spid="49" grpId="0" autoUpdateAnimBg="0"/>
      <p:bldP spid="59" grpId="0" animBg="1" autoUpdateAnimBg="0"/>
      <p:bldP spid="60" grpId="0" autoUpdateAnimBg="0"/>
      <p:bldP spid="61" grpId="0" autoUpdateAnimBg="0"/>
      <p:bldP spid="62" grpId="0" autoUpdateAnimBg="0"/>
      <p:bldP spid="6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718558" y="1752954"/>
            <a:ext cx="12570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2718558" y="2322908"/>
            <a:ext cx="12737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718558" y="2892862"/>
            <a:ext cx="125393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18558" y="3462815"/>
            <a:ext cx="125393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/>
          <p:cNvSpPr>
            <a:spLocks noChangeAspect="1" noChangeArrowheads="1" noTextEdit="1"/>
          </p:cNvSpPr>
          <p:nvPr/>
        </p:nvSpPr>
        <p:spPr bwMode="auto">
          <a:xfrm>
            <a:off x="879689" y="1235700"/>
            <a:ext cx="18684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36339" y="1002338"/>
            <a:ext cx="2282219" cy="1355725"/>
          </a:xfrm>
          <a:custGeom>
            <a:avLst/>
            <a:gdLst>
              <a:gd name="T0" fmla="*/ 0 w 1645"/>
              <a:gd name="T1" fmla="*/ 313 h 1000"/>
              <a:gd name="T2" fmla="*/ 918 w 1645"/>
              <a:gd name="T3" fmla="*/ 305 h 1000"/>
              <a:gd name="T4" fmla="*/ 1645 w 1645"/>
              <a:gd name="T5" fmla="*/ 319 h 1000"/>
              <a:gd name="T6" fmla="*/ 1645 w 1645"/>
              <a:gd name="T7" fmla="*/ 708 h 1000"/>
              <a:gd name="T8" fmla="*/ 918 w 1645"/>
              <a:gd name="T9" fmla="*/ 694 h 1000"/>
              <a:gd name="T10" fmla="*/ 0 w 1645"/>
              <a:gd name="T11" fmla="*/ 702 h 1000"/>
              <a:gd name="T12" fmla="*/ 0 w 1645"/>
              <a:gd name="T13" fmla="*/ 313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5" h="1000">
                <a:moveTo>
                  <a:pt x="0" y="313"/>
                </a:moveTo>
                <a:cubicBezTo>
                  <a:pt x="0" y="313"/>
                  <a:pt x="483" y="0"/>
                  <a:pt x="918" y="305"/>
                </a:cubicBezTo>
                <a:cubicBezTo>
                  <a:pt x="1353" y="611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9"/>
                  <a:pt x="1353" y="1000"/>
                  <a:pt x="918" y="694"/>
                </a:cubicBezTo>
                <a:cubicBezTo>
                  <a:pt x="483" y="389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rgbClr val="FF74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67544" y="1578600"/>
            <a:ext cx="2282219" cy="1355725"/>
          </a:xfrm>
          <a:custGeom>
            <a:avLst/>
            <a:gdLst>
              <a:gd name="T0" fmla="*/ 0 w 1645"/>
              <a:gd name="T1" fmla="*/ 313 h 1000"/>
              <a:gd name="T2" fmla="*/ 918 w 1645"/>
              <a:gd name="T3" fmla="*/ 306 h 1000"/>
              <a:gd name="T4" fmla="*/ 1645 w 1645"/>
              <a:gd name="T5" fmla="*/ 319 h 1000"/>
              <a:gd name="T6" fmla="*/ 1645 w 1645"/>
              <a:gd name="T7" fmla="*/ 708 h 1000"/>
              <a:gd name="T8" fmla="*/ 918 w 1645"/>
              <a:gd name="T9" fmla="*/ 695 h 1000"/>
              <a:gd name="T10" fmla="*/ 0 w 1645"/>
              <a:gd name="T11" fmla="*/ 702 h 1000"/>
              <a:gd name="T12" fmla="*/ 0 w 1645"/>
              <a:gd name="T13" fmla="*/ 313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5" h="1000">
                <a:moveTo>
                  <a:pt x="0" y="313"/>
                </a:moveTo>
                <a:cubicBezTo>
                  <a:pt x="0" y="313"/>
                  <a:pt x="483" y="0"/>
                  <a:pt x="918" y="306"/>
                </a:cubicBezTo>
                <a:cubicBezTo>
                  <a:pt x="1353" y="612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9"/>
                  <a:pt x="1353" y="1000"/>
                  <a:pt x="918" y="695"/>
                </a:cubicBezTo>
                <a:cubicBezTo>
                  <a:pt x="483" y="389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7544" y="2156450"/>
            <a:ext cx="2282219" cy="1354138"/>
          </a:xfrm>
          <a:custGeom>
            <a:avLst/>
            <a:gdLst>
              <a:gd name="T0" fmla="*/ 0 w 1645"/>
              <a:gd name="T1" fmla="*/ 313 h 1000"/>
              <a:gd name="T2" fmla="*/ 918 w 1645"/>
              <a:gd name="T3" fmla="*/ 305 h 1000"/>
              <a:gd name="T4" fmla="*/ 1645 w 1645"/>
              <a:gd name="T5" fmla="*/ 319 h 1000"/>
              <a:gd name="T6" fmla="*/ 1645 w 1645"/>
              <a:gd name="T7" fmla="*/ 708 h 1000"/>
              <a:gd name="T8" fmla="*/ 918 w 1645"/>
              <a:gd name="T9" fmla="*/ 694 h 1000"/>
              <a:gd name="T10" fmla="*/ 0 w 1645"/>
              <a:gd name="T11" fmla="*/ 702 h 1000"/>
              <a:gd name="T12" fmla="*/ 0 w 1645"/>
              <a:gd name="T13" fmla="*/ 313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5" h="1000">
                <a:moveTo>
                  <a:pt x="0" y="313"/>
                </a:moveTo>
                <a:cubicBezTo>
                  <a:pt x="0" y="313"/>
                  <a:pt x="483" y="0"/>
                  <a:pt x="918" y="305"/>
                </a:cubicBezTo>
                <a:cubicBezTo>
                  <a:pt x="1353" y="611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8"/>
                  <a:pt x="1353" y="1000"/>
                  <a:pt x="918" y="694"/>
                </a:cubicBezTo>
                <a:cubicBezTo>
                  <a:pt x="483" y="388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rgbClr val="3185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67544" y="2731125"/>
            <a:ext cx="2282219" cy="1355725"/>
          </a:xfrm>
          <a:custGeom>
            <a:avLst/>
            <a:gdLst>
              <a:gd name="T0" fmla="*/ 0 w 1645"/>
              <a:gd name="T1" fmla="*/ 313 h 1000"/>
              <a:gd name="T2" fmla="*/ 918 w 1645"/>
              <a:gd name="T3" fmla="*/ 306 h 1000"/>
              <a:gd name="T4" fmla="*/ 1645 w 1645"/>
              <a:gd name="T5" fmla="*/ 319 h 1000"/>
              <a:gd name="T6" fmla="*/ 1645 w 1645"/>
              <a:gd name="T7" fmla="*/ 708 h 1000"/>
              <a:gd name="T8" fmla="*/ 918 w 1645"/>
              <a:gd name="T9" fmla="*/ 695 h 1000"/>
              <a:gd name="T10" fmla="*/ 0 w 1645"/>
              <a:gd name="T11" fmla="*/ 702 h 1000"/>
              <a:gd name="T12" fmla="*/ 0 w 1645"/>
              <a:gd name="T13" fmla="*/ 313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5" h="1000">
                <a:moveTo>
                  <a:pt x="0" y="313"/>
                </a:moveTo>
                <a:cubicBezTo>
                  <a:pt x="0" y="313"/>
                  <a:pt x="483" y="0"/>
                  <a:pt x="918" y="306"/>
                </a:cubicBezTo>
                <a:cubicBezTo>
                  <a:pt x="1353" y="612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9"/>
                  <a:pt x="1353" y="1000"/>
                  <a:pt x="918" y="695"/>
                </a:cubicBezTo>
                <a:cubicBezTo>
                  <a:pt x="483" y="389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456452"/>
            <a:ext cx="0" cy="2232248"/>
          </a:xfrm>
          <a:prstGeom prst="line">
            <a:avLst/>
          </a:prstGeom>
          <a:ln w="381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39554" y="1494562"/>
            <a:ext cx="6936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</a:p>
        </p:txBody>
      </p:sp>
      <p:sp>
        <p:nvSpPr>
          <p:cNvPr id="13" name="矩形 12"/>
          <p:cNvSpPr/>
          <p:nvPr/>
        </p:nvSpPr>
        <p:spPr>
          <a:xfrm>
            <a:off x="539553" y="2033820"/>
            <a:ext cx="693635" cy="28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</a:p>
        </p:txBody>
      </p:sp>
      <p:sp>
        <p:nvSpPr>
          <p:cNvPr id="14" name="矩形 13"/>
          <p:cNvSpPr/>
          <p:nvPr/>
        </p:nvSpPr>
        <p:spPr>
          <a:xfrm>
            <a:off x="539552" y="2607831"/>
            <a:ext cx="693635" cy="28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</a:p>
        </p:txBody>
      </p:sp>
      <p:sp>
        <p:nvSpPr>
          <p:cNvPr id="15" name="矩形 14"/>
          <p:cNvSpPr/>
          <p:nvPr/>
        </p:nvSpPr>
        <p:spPr>
          <a:xfrm>
            <a:off x="548360" y="3181841"/>
            <a:ext cx="693635" cy="28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04</a:t>
            </a:r>
          </a:p>
        </p:txBody>
      </p:sp>
      <p:sp>
        <p:nvSpPr>
          <p:cNvPr id="16" name="椭圆 15"/>
          <p:cNvSpPr/>
          <p:nvPr/>
        </p:nvSpPr>
        <p:spPr>
          <a:xfrm>
            <a:off x="2613213" y="1700281"/>
            <a:ext cx="105345" cy="10534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3946850" y="1476157"/>
            <a:ext cx="507503" cy="507503"/>
            <a:chOff x="6016316" y="1528430"/>
            <a:chExt cx="560677" cy="560677"/>
          </a:xfrm>
          <a:solidFill>
            <a:srgbClr val="EB5405"/>
          </a:solidFill>
        </p:grpSpPr>
        <p:grpSp>
          <p:nvGrpSpPr>
            <p:cNvPr id="18" name="组合 17"/>
            <p:cNvGrpSpPr/>
            <p:nvPr/>
          </p:nvGrpSpPr>
          <p:grpSpPr>
            <a:xfrm>
              <a:off x="6084168" y="1657727"/>
              <a:ext cx="371475" cy="302084"/>
              <a:chOff x="5256405" y="2057401"/>
              <a:chExt cx="1130300" cy="919163"/>
            </a:xfrm>
            <a:grpFill/>
          </p:grpSpPr>
          <p:sp>
            <p:nvSpPr>
              <p:cNvPr id="20" name="Freeform 45"/>
              <p:cNvSpPr>
                <a:spLocks/>
              </p:cNvSpPr>
              <p:nvPr/>
            </p:nvSpPr>
            <p:spPr bwMode="auto">
              <a:xfrm>
                <a:off x="5473893" y="2528889"/>
                <a:ext cx="330200" cy="428625"/>
              </a:xfrm>
              <a:custGeom>
                <a:avLst/>
                <a:gdLst>
                  <a:gd name="T0" fmla="*/ 35 w 88"/>
                  <a:gd name="T1" fmla="*/ 0 h 114"/>
                  <a:gd name="T2" fmla="*/ 0 w 88"/>
                  <a:gd name="T3" fmla="*/ 0 h 114"/>
                  <a:gd name="T4" fmla="*/ 88 w 88"/>
                  <a:gd name="T5" fmla="*/ 114 h 114"/>
                  <a:gd name="T6" fmla="*/ 35 w 88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114">
                    <a:moveTo>
                      <a:pt x="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2"/>
                      <a:pt x="37" y="95"/>
                      <a:pt x="88" y="114"/>
                    </a:cubicBezTo>
                    <a:cubicBezTo>
                      <a:pt x="57" y="91"/>
                      <a:pt x="37" y="49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46"/>
              <p:cNvSpPr>
                <a:spLocks/>
              </p:cNvSpPr>
              <p:nvPr/>
            </p:nvSpPr>
            <p:spPr bwMode="auto">
              <a:xfrm>
                <a:off x="5627880" y="2057401"/>
                <a:ext cx="758825" cy="919163"/>
              </a:xfrm>
              <a:custGeom>
                <a:avLst/>
                <a:gdLst>
                  <a:gd name="T0" fmla="*/ 202 w 202"/>
                  <a:gd name="T1" fmla="*/ 126 h 245"/>
                  <a:gd name="T2" fmla="*/ 202 w 202"/>
                  <a:gd name="T3" fmla="*/ 118 h 245"/>
                  <a:gd name="T4" fmla="*/ 202 w 202"/>
                  <a:gd name="T5" fmla="*/ 118 h 245"/>
                  <a:gd name="T6" fmla="*/ 91 w 202"/>
                  <a:gd name="T7" fmla="*/ 0 h 245"/>
                  <a:gd name="T8" fmla="*/ 87 w 202"/>
                  <a:gd name="T9" fmla="*/ 0 h 245"/>
                  <a:gd name="T10" fmla="*/ 87 w 202"/>
                  <a:gd name="T11" fmla="*/ 0 h 245"/>
                  <a:gd name="T12" fmla="*/ 86 w 202"/>
                  <a:gd name="T13" fmla="*/ 0 h 245"/>
                  <a:gd name="T14" fmla="*/ 83 w 202"/>
                  <a:gd name="T15" fmla="*/ 0 h 245"/>
                  <a:gd name="T16" fmla="*/ 79 w 202"/>
                  <a:gd name="T17" fmla="*/ 0 h 245"/>
                  <a:gd name="T18" fmla="*/ 79 w 202"/>
                  <a:gd name="T19" fmla="*/ 0 h 245"/>
                  <a:gd name="T20" fmla="*/ 79 w 202"/>
                  <a:gd name="T21" fmla="*/ 0 h 245"/>
                  <a:gd name="T22" fmla="*/ 21 w 202"/>
                  <a:gd name="T23" fmla="*/ 42 h 245"/>
                  <a:gd name="T24" fmla="*/ 29 w 202"/>
                  <a:gd name="T25" fmla="*/ 46 h 245"/>
                  <a:gd name="T26" fmla="*/ 79 w 202"/>
                  <a:gd name="T27" fmla="*/ 9 h 245"/>
                  <a:gd name="T28" fmla="*/ 79 w 202"/>
                  <a:gd name="T29" fmla="*/ 61 h 245"/>
                  <a:gd name="T30" fmla="*/ 53 w 202"/>
                  <a:gd name="T31" fmla="*/ 61 h 245"/>
                  <a:gd name="T32" fmla="*/ 51 w 202"/>
                  <a:gd name="T33" fmla="*/ 69 h 245"/>
                  <a:gd name="T34" fmla="*/ 79 w 202"/>
                  <a:gd name="T35" fmla="*/ 69 h 245"/>
                  <a:gd name="T36" fmla="*/ 79 w 202"/>
                  <a:gd name="T37" fmla="*/ 118 h 245"/>
                  <a:gd name="T38" fmla="*/ 26 w 202"/>
                  <a:gd name="T39" fmla="*/ 118 h 245"/>
                  <a:gd name="T40" fmla="*/ 26 w 202"/>
                  <a:gd name="T41" fmla="*/ 126 h 245"/>
                  <a:gd name="T42" fmla="*/ 79 w 202"/>
                  <a:gd name="T43" fmla="*/ 126 h 245"/>
                  <a:gd name="T44" fmla="*/ 79 w 202"/>
                  <a:gd name="T45" fmla="*/ 175 h 245"/>
                  <a:gd name="T46" fmla="*/ 18 w 202"/>
                  <a:gd name="T47" fmla="*/ 175 h 245"/>
                  <a:gd name="T48" fmla="*/ 10 w 202"/>
                  <a:gd name="T49" fmla="*/ 126 h 245"/>
                  <a:gd name="T50" fmla="*/ 0 w 202"/>
                  <a:gd name="T51" fmla="*/ 126 h 245"/>
                  <a:gd name="T52" fmla="*/ 79 w 202"/>
                  <a:gd name="T53" fmla="*/ 245 h 245"/>
                  <a:gd name="T54" fmla="*/ 79 w 202"/>
                  <a:gd name="T55" fmla="*/ 245 h 245"/>
                  <a:gd name="T56" fmla="*/ 80 w 202"/>
                  <a:gd name="T57" fmla="*/ 245 h 245"/>
                  <a:gd name="T58" fmla="*/ 80 w 202"/>
                  <a:gd name="T59" fmla="*/ 245 h 245"/>
                  <a:gd name="T60" fmla="*/ 80 w 202"/>
                  <a:gd name="T61" fmla="*/ 245 h 245"/>
                  <a:gd name="T62" fmla="*/ 82 w 202"/>
                  <a:gd name="T63" fmla="*/ 245 h 245"/>
                  <a:gd name="T64" fmla="*/ 83 w 202"/>
                  <a:gd name="T65" fmla="*/ 245 h 245"/>
                  <a:gd name="T66" fmla="*/ 83 w 202"/>
                  <a:gd name="T67" fmla="*/ 245 h 245"/>
                  <a:gd name="T68" fmla="*/ 84 w 202"/>
                  <a:gd name="T69" fmla="*/ 245 h 245"/>
                  <a:gd name="T70" fmla="*/ 186 w 202"/>
                  <a:gd name="T71" fmla="*/ 183 h 245"/>
                  <a:gd name="T72" fmla="*/ 187 w 202"/>
                  <a:gd name="T73" fmla="*/ 183 h 245"/>
                  <a:gd name="T74" fmla="*/ 187 w 202"/>
                  <a:gd name="T75" fmla="*/ 183 h 245"/>
                  <a:gd name="T76" fmla="*/ 202 w 202"/>
                  <a:gd name="T77" fmla="*/ 12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2" h="245">
                    <a:moveTo>
                      <a:pt x="202" y="126"/>
                    </a:moveTo>
                    <a:cubicBezTo>
                      <a:pt x="202" y="118"/>
                      <a:pt x="202" y="118"/>
                      <a:pt x="202" y="118"/>
                    </a:cubicBezTo>
                    <a:cubicBezTo>
                      <a:pt x="202" y="118"/>
                      <a:pt x="202" y="118"/>
                      <a:pt x="202" y="118"/>
                    </a:cubicBezTo>
                    <a:cubicBezTo>
                      <a:pt x="199" y="55"/>
                      <a:pt x="151" y="4"/>
                      <a:pt x="91" y="0"/>
                    </a:cubicBezTo>
                    <a:cubicBezTo>
                      <a:pt x="89" y="0"/>
                      <a:pt x="88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6" y="2"/>
                      <a:pt x="35" y="18"/>
                      <a:pt x="21" y="42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41" y="24"/>
                      <a:pt x="59" y="11"/>
                      <a:pt x="79" y="9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26" y="118"/>
                      <a:pt x="26" y="118"/>
                      <a:pt x="26" y="118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79" y="126"/>
                      <a:pt x="79" y="126"/>
                      <a:pt x="79" y="126"/>
                    </a:cubicBezTo>
                    <a:cubicBezTo>
                      <a:pt x="79" y="175"/>
                      <a:pt x="79" y="175"/>
                      <a:pt x="79" y="175"/>
                    </a:cubicBezTo>
                    <a:cubicBezTo>
                      <a:pt x="18" y="175"/>
                      <a:pt x="18" y="175"/>
                      <a:pt x="18" y="175"/>
                    </a:cubicBezTo>
                    <a:cubicBezTo>
                      <a:pt x="13" y="161"/>
                      <a:pt x="10" y="144"/>
                      <a:pt x="1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2" y="190"/>
                      <a:pt x="36" y="242"/>
                      <a:pt x="79" y="245"/>
                    </a:cubicBezTo>
                    <a:cubicBezTo>
                      <a:pt x="79" y="245"/>
                      <a:pt x="79" y="245"/>
                      <a:pt x="79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1" y="245"/>
                      <a:pt x="81" y="245"/>
                      <a:pt x="82" y="245"/>
                    </a:cubicBezTo>
                    <a:cubicBezTo>
                      <a:pt x="82" y="245"/>
                      <a:pt x="82" y="245"/>
                      <a:pt x="83" y="245"/>
                    </a:cubicBezTo>
                    <a:cubicBezTo>
                      <a:pt x="83" y="245"/>
                      <a:pt x="83" y="245"/>
                      <a:pt x="83" y="245"/>
                    </a:cubicBezTo>
                    <a:cubicBezTo>
                      <a:pt x="84" y="245"/>
                      <a:pt x="84" y="245"/>
                      <a:pt x="84" y="245"/>
                    </a:cubicBezTo>
                    <a:cubicBezTo>
                      <a:pt x="128" y="245"/>
                      <a:pt x="166" y="220"/>
                      <a:pt x="186" y="183"/>
                    </a:cubicBezTo>
                    <a:cubicBezTo>
                      <a:pt x="187" y="183"/>
                      <a:pt x="187" y="183"/>
                      <a:pt x="187" y="183"/>
                    </a:cubicBezTo>
                    <a:cubicBezTo>
                      <a:pt x="187" y="183"/>
                      <a:pt x="187" y="183"/>
                      <a:pt x="187" y="183"/>
                    </a:cubicBezTo>
                    <a:cubicBezTo>
                      <a:pt x="196" y="166"/>
                      <a:pt x="201" y="147"/>
                      <a:pt x="202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47"/>
              <p:cNvSpPr>
                <a:spLocks/>
              </p:cNvSpPr>
              <p:nvPr/>
            </p:nvSpPr>
            <p:spPr bwMode="auto">
              <a:xfrm>
                <a:off x="5707255" y="2743201"/>
                <a:ext cx="217488" cy="198438"/>
              </a:xfrm>
              <a:custGeom>
                <a:avLst/>
                <a:gdLst>
                  <a:gd name="T0" fmla="*/ 58 w 58"/>
                  <a:gd name="T1" fmla="*/ 53 h 53"/>
                  <a:gd name="T2" fmla="*/ 0 w 58"/>
                  <a:gd name="T3" fmla="*/ 0 h 53"/>
                  <a:gd name="T4" fmla="*/ 58 w 58"/>
                  <a:gd name="T5" fmla="*/ 0 h 53"/>
                  <a:gd name="T6" fmla="*/ 58 w 5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33" y="51"/>
                      <a:pt x="12" y="31"/>
                      <a:pt x="0" y="0"/>
                    </a:cubicBezTo>
                    <a:cubicBezTo>
                      <a:pt x="58" y="0"/>
                      <a:pt x="58" y="0"/>
                      <a:pt x="58" y="0"/>
                    </a:cubicBezTo>
                    <a:lnTo>
                      <a:pt x="58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48"/>
              <p:cNvSpPr>
                <a:spLocks/>
              </p:cNvSpPr>
              <p:nvPr/>
            </p:nvSpPr>
            <p:spPr bwMode="auto">
              <a:xfrm>
                <a:off x="6089843" y="2743201"/>
                <a:ext cx="201613" cy="173038"/>
              </a:xfrm>
              <a:custGeom>
                <a:avLst/>
                <a:gdLst>
                  <a:gd name="T0" fmla="*/ 0 w 54"/>
                  <a:gd name="T1" fmla="*/ 46 h 46"/>
                  <a:gd name="T2" fmla="*/ 31 w 54"/>
                  <a:gd name="T3" fmla="*/ 0 h 46"/>
                  <a:gd name="T4" fmla="*/ 54 w 54"/>
                  <a:gd name="T5" fmla="*/ 0 h 46"/>
                  <a:gd name="T6" fmla="*/ 0 w 54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46">
                    <a:moveTo>
                      <a:pt x="0" y="46"/>
                    </a:moveTo>
                    <a:cubicBezTo>
                      <a:pt x="13" y="35"/>
                      <a:pt x="24" y="19"/>
                      <a:pt x="3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1" y="21"/>
                      <a:pt x="22" y="37"/>
                      <a:pt x="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49"/>
              <p:cNvSpPr>
                <a:spLocks/>
              </p:cNvSpPr>
              <p:nvPr/>
            </p:nvSpPr>
            <p:spPr bwMode="auto">
              <a:xfrm>
                <a:off x="5954905" y="2743201"/>
                <a:ext cx="212725" cy="198438"/>
              </a:xfrm>
              <a:custGeom>
                <a:avLst/>
                <a:gdLst>
                  <a:gd name="T0" fmla="*/ 0 w 57"/>
                  <a:gd name="T1" fmla="*/ 0 h 53"/>
                  <a:gd name="T2" fmla="*/ 57 w 57"/>
                  <a:gd name="T3" fmla="*/ 0 h 53"/>
                  <a:gd name="T4" fmla="*/ 0 w 57"/>
                  <a:gd name="T5" fmla="*/ 53 h 53"/>
                  <a:gd name="T6" fmla="*/ 0 w 57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3">
                    <a:moveTo>
                      <a:pt x="0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45" y="31"/>
                      <a:pt x="24" y="51"/>
                      <a:pt x="0" y="5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50"/>
              <p:cNvSpPr>
                <a:spLocks/>
              </p:cNvSpPr>
              <p:nvPr/>
            </p:nvSpPr>
            <p:spPr bwMode="auto">
              <a:xfrm>
                <a:off x="5954905" y="2528889"/>
                <a:ext cx="254000" cy="184150"/>
              </a:xfrm>
              <a:custGeom>
                <a:avLst/>
                <a:gdLst>
                  <a:gd name="T0" fmla="*/ 0 w 68"/>
                  <a:gd name="T1" fmla="*/ 0 h 49"/>
                  <a:gd name="T2" fmla="*/ 68 w 68"/>
                  <a:gd name="T3" fmla="*/ 0 h 49"/>
                  <a:gd name="T4" fmla="*/ 60 w 68"/>
                  <a:gd name="T5" fmla="*/ 49 h 49"/>
                  <a:gd name="T6" fmla="*/ 0 w 68"/>
                  <a:gd name="T7" fmla="*/ 49 h 49"/>
                  <a:gd name="T8" fmla="*/ 0 w 68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9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8" y="18"/>
                      <a:pt x="65" y="34"/>
                      <a:pt x="60" y="49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51"/>
              <p:cNvSpPr>
                <a:spLocks/>
              </p:cNvSpPr>
              <p:nvPr/>
            </p:nvSpPr>
            <p:spPr bwMode="auto">
              <a:xfrm>
                <a:off x="5954905" y="2316164"/>
                <a:ext cx="254000" cy="182563"/>
              </a:xfrm>
              <a:custGeom>
                <a:avLst/>
                <a:gdLst>
                  <a:gd name="T0" fmla="*/ 0 w 68"/>
                  <a:gd name="T1" fmla="*/ 0 h 49"/>
                  <a:gd name="T2" fmla="*/ 60 w 68"/>
                  <a:gd name="T3" fmla="*/ 0 h 49"/>
                  <a:gd name="T4" fmla="*/ 68 w 68"/>
                  <a:gd name="T5" fmla="*/ 49 h 49"/>
                  <a:gd name="T6" fmla="*/ 0 w 68"/>
                  <a:gd name="T7" fmla="*/ 49 h 49"/>
                  <a:gd name="T8" fmla="*/ 0 w 68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9">
                    <a:moveTo>
                      <a:pt x="0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5" y="15"/>
                      <a:pt x="68" y="31"/>
                      <a:pt x="68" y="49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52"/>
              <p:cNvSpPr>
                <a:spLocks/>
              </p:cNvSpPr>
              <p:nvPr/>
            </p:nvSpPr>
            <p:spPr bwMode="auto">
              <a:xfrm>
                <a:off x="5954905" y="2090739"/>
                <a:ext cx="212725" cy="195263"/>
              </a:xfrm>
              <a:custGeom>
                <a:avLst/>
                <a:gdLst>
                  <a:gd name="T0" fmla="*/ 57 w 57"/>
                  <a:gd name="T1" fmla="*/ 52 h 52"/>
                  <a:gd name="T2" fmla="*/ 0 w 57"/>
                  <a:gd name="T3" fmla="*/ 52 h 52"/>
                  <a:gd name="T4" fmla="*/ 0 w 57"/>
                  <a:gd name="T5" fmla="*/ 0 h 52"/>
                  <a:gd name="T6" fmla="*/ 2 w 57"/>
                  <a:gd name="T7" fmla="*/ 0 h 52"/>
                  <a:gd name="T8" fmla="*/ 57 w 57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2">
                    <a:moveTo>
                      <a:pt x="57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5" y="3"/>
                      <a:pt x="45" y="23"/>
                      <a:pt x="57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53"/>
              <p:cNvSpPr>
                <a:spLocks/>
              </p:cNvSpPr>
              <p:nvPr/>
            </p:nvSpPr>
            <p:spPr bwMode="auto">
              <a:xfrm>
                <a:off x="6093018" y="2117726"/>
                <a:ext cx="195263" cy="168275"/>
              </a:xfrm>
              <a:custGeom>
                <a:avLst/>
                <a:gdLst>
                  <a:gd name="T0" fmla="*/ 52 w 52"/>
                  <a:gd name="T1" fmla="*/ 45 h 45"/>
                  <a:gd name="T2" fmla="*/ 30 w 52"/>
                  <a:gd name="T3" fmla="*/ 45 h 45"/>
                  <a:gd name="T4" fmla="*/ 0 w 52"/>
                  <a:gd name="T5" fmla="*/ 0 h 45"/>
                  <a:gd name="T6" fmla="*/ 52 w 52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">
                    <a:moveTo>
                      <a:pt x="52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22" y="26"/>
                      <a:pt x="12" y="11"/>
                      <a:pt x="0" y="0"/>
                    </a:cubicBezTo>
                    <a:cubicBezTo>
                      <a:pt x="21" y="9"/>
                      <a:pt x="40" y="25"/>
                      <a:pt x="5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4"/>
              <p:cNvSpPr>
                <a:spLocks/>
              </p:cNvSpPr>
              <p:nvPr/>
            </p:nvSpPr>
            <p:spPr bwMode="auto">
              <a:xfrm>
                <a:off x="6213668" y="2316164"/>
                <a:ext cx="138113" cy="182563"/>
              </a:xfrm>
              <a:custGeom>
                <a:avLst/>
                <a:gdLst>
                  <a:gd name="T0" fmla="*/ 37 w 37"/>
                  <a:gd name="T1" fmla="*/ 49 h 49"/>
                  <a:gd name="T2" fmla="*/ 9 w 37"/>
                  <a:gd name="T3" fmla="*/ 49 h 49"/>
                  <a:gd name="T4" fmla="*/ 0 w 37"/>
                  <a:gd name="T5" fmla="*/ 0 h 49"/>
                  <a:gd name="T6" fmla="*/ 25 w 37"/>
                  <a:gd name="T7" fmla="*/ 0 h 49"/>
                  <a:gd name="T8" fmla="*/ 37 w 37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9">
                    <a:moveTo>
                      <a:pt x="37" y="49"/>
                    </a:moveTo>
                    <a:cubicBezTo>
                      <a:pt x="9" y="49"/>
                      <a:pt x="9" y="49"/>
                      <a:pt x="9" y="49"/>
                    </a:cubicBezTo>
                    <a:cubicBezTo>
                      <a:pt x="8" y="31"/>
                      <a:pt x="5" y="15"/>
                      <a:pt x="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15"/>
                      <a:pt x="37" y="31"/>
                      <a:pt x="3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55"/>
              <p:cNvSpPr>
                <a:spLocks/>
              </p:cNvSpPr>
              <p:nvPr/>
            </p:nvSpPr>
            <p:spPr bwMode="auto">
              <a:xfrm>
                <a:off x="6216843" y="2528889"/>
                <a:ext cx="139700" cy="184150"/>
              </a:xfrm>
              <a:custGeom>
                <a:avLst/>
                <a:gdLst>
                  <a:gd name="T0" fmla="*/ 37 w 37"/>
                  <a:gd name="T1" fmla="*/ 0 h 49"/>
                  <a:gd name="T2" fmla="*/ 24 w 37"/>
                  <a:gd name="T3" fmla="*/ 49 h 49"/>
                  <a:gd name="T4" fmla="*/ 0 w 37"/>
                  <a:gd name="T5" fmla="*/ 49 h 49"/>
                  <a:gd name="T6" fmla="*/ 8 w 37"/>
                  <a:gd name="T7" fmla="*/ 0 h 49"/>
                  <a:gd name="T8" fmla="*/ 37 w 37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9">
                    <a:moveTo>
                      <a:pt x="37" y="0"/>
                    </a:moveTo>
                    <a:cubicBezTo>
                      <a:pt x="36" y="18"/>
                      <a:pt x="32" y="34"/>
                      <a:pt x="24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5" y="34"/>
                      <a:pt x="7" y="18"/>
                      <a:pt x="8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6"/>
              <p:cNvSpPr>
                <a:spLocks/>
              </p:cNvSpPr>
              <p:nvPr/>
            </p:nvSpPr>
            <p:spPr bwMode="auto">
              <a:xfrm>
                <a:off x="5256405" y="2187576"/>
                <a:ext cx="547688" cy="285750"/>
              </a:xfrm>
              <a:custGeom>
                <a:avLst/>
                <a:gdLst>
                  <a:gd name="T0" fmla="*/ 258 w 345"/>
                  <a:gd name="T1" fmla="*/ 88 h 180"/>
                  <a:gd name="T2" fmla="*/ 258 w 345"/>
                  <a:gd name="T3" fmla="*/ 111 h 180"/>
                  <a:gd name="T4" fmla="*/ 258 w 345"/>
                  <a:gd name="T5" fmla="*/ 180 h 180"/>
                  <a:gd name="T6" fmla="*/ 88 w 345"/>
                  <a:gd name="T7" fmla="*/ 180 h 180"/>
                  <a:gd name="T8" fmla="*/ 88 w 345"/>
                  <a:gd name="T9" fmla="*/ 178 h 180"/>
                  <a:gd name="T10" fmla="*/ 85 w 345"/>
                  <a:gd name="T11" fmla="*/ 178 h 180"/>
                  <a:gd name="T12" fmla="*/ 88 w 345"/>
                  <a:gd name="T13" fmla="*/ 154 h 180"/>
                  <a:gd name="T14" fmla="*/ 88 w 345"/>
                  <a:gd name="T15" fmla="*/ 111 h 180"/>
                  <a:gd name="T16" fmla="*/ 88 w 345"/>
                  <a:gd name="T17" fmla="*/ 111 h 180"/>
                  <a:gd name="T18" fmla="*/ 88 w 345"/>
                  <a:gd name="T19" fmla="*/ 88 h 180"/>
                  <a:gd name="T20" fmla="*/ 0 w 345"/>
                  <a:gd name="T21" fmla="*/ 88 h 180"/>
                  <a:gd name="T22" fmla="*/ 173 w 345"/>
                  <a:gd name="T23" fmla="*/ 0 h 180"/>
                  <a:gd name="T24" fmla="*/ 345 w 345"/>
                  <a:gd name="T25" fmla="*/ 88 h 180"/>
                  <a:gd name="T26" fmla="*/ 258 w 345"/>
                  <a:gd name="T27" fmla="*/ 8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5" h="180">
                    <a:moveTo>
                      <a:pt x="258" y="88"/>
                    </a:moveTo>
                    <a:lnTo>
                      <a:pt x="258" y="111"/>
                    </a:lnTo>
                    <a:lnTo>
                      <a:pt x="258" y="180"/>
                    </a:lnTo>
                    <a:lnTo>
                      <a:pt x="88" y="180"/>
                    </a:lnTo>
                    <a:lnTo>
                      <a:pt x="88" y="178"/>
                    </a:lnTo>
                    <a:lnTo>
                      <a:pt x="85" y="178"/>
                    </a:lnTo>
                    <a:lnTo>
                      <a:pt x="88" y="154"/>
                    </a:lnTo>
                    <a:lnTo>
                      <a:pt x="88" y="111"/>
                    </a:lnTo>
                    <a:lnTo>
                      <a:pt x="88" y="111"/>
                    </a:lnTo>
                    <a:lnTo>
                      <a:pt x="88" y="88"/>
                    </a:lnTo>
                    <a:lnTo>
                      <a:pt x="0" y="88"/>
                    </a:lnTo>
                    <a:lnTo>
                      <a:pt x="173" y="0"/>
                    </a:lnTo>
                    <a:lnTo>
                      <a:pt x="345" y="88"/>
                    </a:lnTo>
                    <a:lnTo>
                      <a:pt x="25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9" name="同心圆 18"/>
            <p:cNvSpPr/>
            <p:nvPr/>
          </p:nvSpPr>
          <p:spPr>
            <a:xfrm>
              <a:off x="6016316" y="1528430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4497054" y="1456452"/>
            <a:ext cx="33873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一是集中和分散相结合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12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假期进行集中学习，学校统一策划，开学后统一展评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；利用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“龙娃玩转午间”等项目进行展示。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613213" y="2270235"/>
            <a:ext cx="105345" cy="10534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497054" y="2038434"/>
            <a:ext cx="3531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二是假期和学期相结合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12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假期通过一个家庭或“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1+X”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家庭的方式开展隔代互学；学期通过班级玩伴团、家长进课堂的方式进行“隔代互学”。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978055" y="2062261"/>
            <a:ext cx="505578" cy="505578"/>
            <a:chOff x="1718632" y="1996162"/>
            <a:chExt cx="560677" cy="560677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36" name="组合 35"/>
            <p:cNvGrpSpPr/>
            <p:nvPr/>
          </p:nvGrpSpPr>
          <p:grpSpPr>
            <a:xfrm flipH="1">
              <a:off x="1849203" y="2133863"/>
              <a:ext cx="272792" cy="268628"/>
              <a:chOff x="1046163" y="1765300"/>
              <a:chExt cx="1196975" cy="1019176"/>
            </a:xfrm>
            <a:grpFill/>
          </p:grpSpPr>
          <p:sp>
            <p:nvSpPr>
              <p:cNvPr id="38" name="Freeform 102"/>
              <p:cNvSpPr>
                <a:spLocks/>
              </p:cNvSpPr>
              <p:nvPr/>
            </p:nvSpPr>
            <p:spPr bwMode="auto">
              <a:xfrm>
                <a:off x="1046163" y="2690813"/>
                <a:ext cx="1196975" cy="93663"/>
              </a:xfrm>
              <a:custGeom>
                <a:avLst/>
                <a:gdLst>
                  <a:gd name="T0" fmla="*/ 319 w 319"/>
                  <a:gd name="T1" fmla="*/ 12 h 25"/>
                  <a:gd name="T2" fmla="*/ 310 w 319"/>
                  <a:gd name="T3" fmla="*/ 25 h 25"/>
                  <a:gd name="T4" fmla="*/ 9 w 319"/>
                  <a:gd name="T5" fmla="*/ 25 h 25"/>
                  <a:gd name="T6" fmla="*/ 0 w 319"/>
                  <a:gd name="T7" fmla="*/ 12 h 25"/>
                  <a:gd name="T8" fmla="*/ 0 w 319"/>
                  <a:gd name="T9" fmla="*/ 12 h 25"/>
                  <a:gd name="T10" fmla="*/ 9 w 319"/>
                  <a:gd name="T11" fmla="*/ 0 h 25"/>
                  <a:gd name="T12" fmla="*/ 310 w 319"/>
                  <a:gd name="T13" fmla="*/ 0 h 25"/>
                  <a:gd name="T14" fmla="*/ 319 w 319"/>
                  <a:gd name="T15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9" h="25">
                    <a:moveTo>
                      <a:pt x="319" y="12"/>
                    </a:moveTo>
                    <a:cubicBezTo>
                      <a:pt x="319" y="19"/>
                      <a:pt x="315" y="25"/>
                      <a:pt x="310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4" y="25"/>
                      <a:pt x="0" y="19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9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315" y="0"/>
                      <a:pt x="319" y="6"/>
                      <a:pt x="31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03"/>
              <p:cNvSpPr>
                <a:spLocks/>
              </p:cNvSpPr>
              <p:nvPr/>
            </p:nvSpPr>
            <p:spPr bwMode="auto">
              <a:xfrm>
                <a:off x="1092201" y="1989138"/>
                <a:ext cx="190500" cy="660400"/>
              </a:xfrm>
              <a:custGeom>
                <a:avLst/>
                <a:gdLst>
                  <a:gd name="T0" fmla="*/ 51 w 51"/>
                  <a:gd name="T1" fmla="*/ 166 h 176"/>
                  <a:gd name="T2" fmla="*/ 40 w 51"/>
                  <a:gd name="T3" fmla="*/ 176 h 176"/>
                  <a:gd name="T4" fmla="*/ 11 w 51"/>
                  <a:gd name="T5" fmla="*/ 176 h 176"/>
                  <a:gd name="T6" fmla="*/ 0 w 51"/>
                  <a:gd name="T7" fmla="*/ 166 h 176"/>
                  <a:gd name="T8" fmla="*/ 0 w 51"/>
                  <a:gd name="T9" fmla="*/ 10 h 176"/>
                  <a:gd name="T10" fmla="*/ 11 w 51"/>
                  <a:gd name="T11" fmla="*/ 0 h 176"/>
                  <a:gd name="T12" fmla="*/ 40 w 51"/>
                  <a:gd name="T13" fmla="*/ 0 h 176"/>
                  <a:gd name="T14" fmla="*/ 51 w 51"/>
                  <a:gd name="T15" fmla="*/ 10 h 176"/>
                  <a:gd name="T16" fmla="*/ 51 w 51"/>
                  <a:gd name="T17" fmla="*/ 16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76">
                    <a:moveTo>
                      <a:pt x="51" y="166"/>
                    </a:moveTo>
                    <a:cubicBezTo>
                      <a:pt x="51" y="172"/>
                      <a:pt x="46" y="176"/>
                      <a:pt x="40" y="176"/>
                    </a:cubicBezTo>
                    <a:cubicBezTo>
                      <a:pt x="11" y="176"/>
                      <a:pt x="11" y="176"/>
                      <a:pt x="11" y="176"/>
                    </a:cubicBezTo>
                    <a:cubicBezTo>
                      <a:pt x="5" y="176"/>
                      <a:pt x="0" y="172"/>
                      <a:pt x="0" y="16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5"/>
                      <a:pt x="51" y="10"/>
                    </a:cubicBezTo>
                    <a:lnTo>
                      <a:pt x="51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104"/>
              <p:cNvSpPr>
                <a:spLocks/>
              </p:cNvSpPr>
              <p:nvPr/>
            </p:nvSpPr>
            <p:spPr bwMode="auto">
              <a:xfrm>
                <a:off x="1320801" y="1765300"/>
                <a:ext cx="190500" cy="884238"/>
              </a:xfrm>
              <a:custGeom>
                <a:avLst/>
                <a:gdLst>
                  <a:gd name="T0" fmla="*/ 51 w 51"/>
                  <a:gd name="T1" fmla="*/ 223 h 236"/>
                  <a:gd name="T2" fmla="*/ 40 w 51"/>
                  <a:gd name="T3" fmla="*/ 236 h 236"/>
                  <a:gd name="T4" fmla="*/ 11 w 51"/>
                  <a:gd name="T5" fmla="*/ 236 h 236"/>
                  <a:gd name="T6" fmla="*/ 0 w 51"/>
                  <a:gd name="T7" fmla="*/ 223 h 236"/>
                  <a:gd name="T8" fmla="*/ 0 w 51"/>
                  <a:gd name="T9" fmla="*/ 13 h 236"/>
                  <a:gd name="T10" fmla="*/ 11 w 51"/>
                  <a:gd name="T11" fmla="*/ 0 h 236"/>
                  <a:gd name="T12" fmla="*/ 40 w 51"/>
                  <a:gd name="T13" fmla="*/ 0 h 236"/>
                  <a:gd name="T14" fmla="*/ 51 w 51"/>
                  <a:gd name="T15" fmla="*/ 13 h 236"/>
                  <a:gd name="T16" fmla="*/ 51 w 51"/>
                  <a:gd name="T17" fmla="*/ 223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236">
                    <a:moveTo>
                      <a:pt x="51" y="223"/>
                    </a:moveTo>
                    <a:cubicBezTo>
                      <a:pt x="51" y="230"/>
                      <a:pt x="46" y="236"/>
                      <a:pt x="40" y="236"/>
                    </a:cubicBezTo>
                    <a:cubicBezTo>
                      <a:pt x="11" y="236"/>
                      <a:pt x="11" y="236"/>
                      <a:pt x="11" y="236"/>
                    </a:cubicBezTo>
                    <a:cubicBezTo>
                      <a:pt x="5" y="236"/>
                      <a:pt x="0" y="230"/>
                      <a:pt x="0" y="22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6"/>
                      <a:pt x="51" y="13"/>
                    </a:cubicBezTo>
                    <a:lnTo>
                      <a:pt x="51" y="2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105"/>
              <p:cNvSpPr>
                <a:spLocks/>
              </p:cNvSpPr>
              <p:nvPr/>
            </p:nvSpPr>
            <p:spPr bwMode="auto">
              <a:xfrm>
                <a:off x="1549401" y="2159000"/>
                <a:ext cx="190500" cy="490538"/>
              </a:xfrm>
              <a:custGeom>
                <a:avLst/>
                <a:gdLst>
                  <a:gd name="T0" fmla="*/ 51 w 51"/>
                  <a:gd name="T1" fmla="*/ 124 h 131"/>
                  <a:gd name="T2" fmla="*/ 40 w 51"/>
                  <a:gd name="T3" fmla="*/ 131 h 131"/>
                  <a:gd name="T4" fmla="*/ 11 w 51"/>
                  <a:gd name="T5" fmla="*/ 131 h 131"/>
                  <a:gd name="T6" fmla="*/ 0 w 51"/>
                  <a:gd name="T7" fmla="*/ 124 h 131"/>
                  <a:gd name="T8" fmla="*/ 0 w 51"/>
                  <a:gd name="T9" fmla="*/ 7 h 131"/>
                  <a:gd name="T10" fmla="*/ 11 w 51"/>
                  <a:gd name="T11" fmla="*/ 0 h 131"/>
                  <a:gd name="T12" fmla="*/ 40 w 51"/>
                  <a:gd name="T13" fmla="*/ 0 h 131"/>
                  <a:gd name="T14" fmla="*/ 51 w 51"/>
                  <a:gd name="T15" fmla="*/ 7 h 131"/>
                  <a:gd name="T16" fmla="*/ 51 w 51"/>
                  <a:gd name="T17" fmla="*/ 12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31">
                    <a:moveTo>
                      <a:pt x="51" y="124"/>
                    </a:moveTo>
                    <a:cubicBezTo>
                      <a:pt x="51" y="128"/>
                      <a:pt x="46" y="131"/>
                      <a:pt x="40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5" y="131"/>
                      <a:pt x="0" y="128"/>
                      <a:pt x="0" y="12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3"/>
                      <a:pt x="51" y="7"/>
                    </a:cubicBezTo>
                    <a:lnTo>
                      <a:pt x="51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106"/>
              <p:cNvSpPr>
                <a:spLocks/>
              </p:cNvSpPr>
              <p:nvPr/>
            </p:nvSpPr>
            <p:spPr bwMode="auto">
              <a:xfrm>
                <a:off x="1781176" y="1870075"/>
                <a:ext cx="187325" cy="779463"/>
              </a:xfrm>
              <a:custGeom>
                <a:avLst/>
                <a:gdLst>
                  <a:gd name="T0" fmla="*/ 50 w 50"/>
                  <a:gd name="T1" fmla="*/ 197 h 208"/>
                  <a:gd name="T2" fmla="*/ 39 w 50"/>
                  <a:gd name="T3" fmla="*/ 208 h 208"/>
                  <a:gd name="T4" fmla="*/ 10 w 50"/>
                  <a:gd name="T5" fmla="*/ 208 h 208"/>
                  <a:gd name="T6" fmla="*/ 0 w 50"/>
                  <a:gd name="T7" fmla="*/ 197 h 208"/>
                  <a:gd name="T8" fmla="*/ 0 w 50"/>
                  <a:gd name="T9" fmla="*/ 12 h 208"/>
                  <a:gd name="T10" fmla="*/ 10 w 50"/>
                  <a:gd name="T11" fmla="*/ 0 h 208"/>
                  <a:gd name="T12" fmla="*/ 39 w 50"/>
                  <a:gd name="T13" fmla="*/ 0 h 208"/>
                  <a:gd name="T14" fmla="*/ 50 w 50"/>
                  <a:gd name="T15" fmla="*/ 12 h 208"/>
                  <a:gd name="T16" fmla="*/ 50 w 50"/>
                  <a:gd name="T17" fmla="*/ 19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208">
                    <a:moveTo>
                      <a:pt x="50" y="197"/>
                    </a:moveTo>
                    <a:cubicBezTo>
                      <a:pt x="50" y="203"/>
                      <a:pt x="45" y="208"/>
                      <a:pt x="39" y="208"/>
                    </a:cubicBezTo>
                    <a:cubicBezTo>
                      <a:pt x="10" y="208"/>
                      <a:pt x="10" y="208"/>
                      <a:pt x="10" y="208"/>
                    </a:cubicBezTo>
                    <a:cubicBezTo>
                      <a:pt x="4" y="208"/>
                      <a:pt x="0" y="203"/>
                      <a:pt x="0" y="19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5" y="0"/>
                      <a:pt x="50" y="5"/>
                      <a:pt x="50" y="12"/>
                    </a:cubicBezTo>
                    <a:lnTo>
                      <a:pt x="50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107"/>
              <p:cNvSpPr>
                <a:spLocks/>
              </p:cNvSpPr>
              <p:nvPr/>
            </p:nvSpPr>
            <p:spPr bwMode="auto">
              <a:xfrm>
                <a:off x="2009776" y="2159000"/>
                <a:ext cx="187325" cy="490538"/>
              </a:xfrm>
              <a:custGeom>
                <a:avLst/>
                <a:gdLst>
                  <a:gd name="T0" fmla="*/ 50 w 50"/>
                  <a:gd name="T1" fmla="*/ 124 h 131"/>
                  <a:gd name="T2" fmla="*/ 39 w 50"/>
                  <a:gd name="T3" fmla="*/ 131 h 131"/>
                  <a:gd name="T4" fmla="*/ 10 w 50"/>
                  <a:gd name="T5" fmla="*/ 131 h 131"/>
                  <a:gd name="T6" fmla="*/ 0 w 50"/>
                  <a:gd name="T7" fmla="*/ 124 h 131"/>
                  <a:gd name="T8" fmla="*/ 0 w 50"/>
                  <a:gd name="T9" fmla="*/ 7 h 131"/>
                  <a:gd name="T10" fmla="*/ 10 w 50"/>
                  <a:gd name="T11" fmla="*/ 0 h 131"/>
                  <a:gd name="T12" fmla="*/ 39 w 50"/>
                  <a:gd name="T13" fmla="*/ 0 h 131"/>
                  <a:gd name="T14" fmla="*/ 50 w 50"/>
                  <a:gd name="T15" fmla="*/ 7 h 131"/>
                  <a:gd name="T16" fmla="*/ 50 w 50"/>
                  <a:gd name="T17" fmla="*/ 12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31">
                    <a:moveTo>
                      <a:pt x="50" y="124"/>
                    </a:moveTo>
                    <a:cubicBezTo>
                      <a:pt x="50" y="128"/>
                      <a:pt x="45" y="131"/>
                      <a:pt x="39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4" y="131"/>
                      <a:pt x="0" y="128"/>
                      <a:pt x="0" y="12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5" y="0"/>
                      <a:pt x="50" y="3"/>
                      <a:pt x="50" y="7"/>
                    </a:cubicBezTo>
                    <a:lnTo>
                      <a:pt x="50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7" name="同心圆 36"/>
            <p:cNvSpPr/>
            <p:nvPr/>
          </p:nvSpPr>
          <p:spPr>
            <a:xfrm>
              <a:off x="1718632" y="1996162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2613213" y="2840189"/>
            <a:ext cx="105345" cy="10534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497054" y="2620416"/>
            <a:ext cx="33873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三是常式和变式相结合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12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常式是指祖辈和孙辈之间的隔代互学，变式是指学生和其他老人之间的相互学习。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978055" y="2646440"/>
            <a:ext cx="505405" cy="505405"/>
            <a:chOff x="4197777" y="3610451"/>
            <a:chExt cx="560677" cy="560677"/>
          </a:xfrm>
          <a:solidFill>
            <a:srgbClr val="31859C"/>
          </a:solidFill>
        </p:grpSpPr>
        <p:grpSp>
          <p:nvGrpSpPr>
            <p:cNvPr id="47" name="组合 46"/>
            <p:cNvGrpSpPr/>
            <p:nvPr/>
          </p:nvGrpSpPr>
          <p:grpSpPr>
            <a:xfrm>
              <a:off x="4324818" y="3742282"/>
              <a:ext cx="305320" cy="261247"/>
              <a:chOff x="1627188" y="2219325"/>
              <a:chExt cx="758825" cy="649288"/>
            </a:xfrm>
            <a:grpFill/>
          </p:grpSpPr>
          <p:sp>
            <p:nvSpPr>
              <p:cNvPr id="49" name="Freeform 72"/>
              <p:cNvSpPr>
                <a:spLocks/>
              </p:cNvSpPr>
              <p:nvPr/>
            </p:nvSpPr>
            <p:spPr bwMode="auto">
              <a:xfrm>
                <a:off x="1657351" y="247808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73"/>
              <p:cNvSpPr>
                <a:spLocks/>
              </p:cNvSpPr>
              <p:nvPr/>
            </p:nvSpPr>
            <p:spPr bwMode="auto">
              <a:xfrm>
                <a:off x="1657351" y="2390775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74"/>
              <p:cNvSpPr>
                <a:spLocks/>
              </p:cNvSpPr>
              <p:nvPr/>
            </p:nvSpPr>
            <p:spPr bwMode="auto">
              <a:xfrm>
                <a:off x="1657351" y="2563813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75"/>
              <p:cNvSpPr>
                <a:spLocks/>
              </p:cNvSpPr>
              <p:nvPr/>
            </p:nvSpPr>
            <p:spPr bwMode="auto">
              <a:xfrm>
                <a:off x="1657351" y="264953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76"/>
              <p:cNvSpPr>
                <a:spLocks/>
              </p:cNvSpPr>
              <p:nvPr/>
            </p:nvSpPr>
            <p:spPr bwMode="auto">
              <a:xfrm>
                <a:off x="1657351" y="27368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77"/>
              <p:cNvSpPr>
                <a:spLocks/>
              </p:cNvSpPr>
              <p:nvPr/>
            </p:nvSpPr>
            <p:spPr bwMode="auto">
              <a:xfrm>
                <a:off x="1803401" y="247808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78"/>
              <p:cNvSpPr>
                <a:spLocks/>
              </p:cNvSpPr>
              <p:nvPr/>
            </p:nvSpPr>
            <p:spPr bwMode="auto">
              <a:xfrm>
                <a:off x="1803401" y="2219325"/>
                <a:ext cx="120650" cy="47625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79"/>
              <p:cNvSpPr>
                <a:spLocks/>
              </p:cNvSpPr>
              <p:nvPr/>
            </p:nvSpPr>
            <p:spPr bwMode="auto">
              <a:xfrm>
                <a:off x="1803401" y="23050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80"/>
              <p:cNvSpPr>
                <a:spLocks/>
              </p:cNvSpPr>
              <p:nvPr/>
            </p:nvSpPr>
            <p:spPr bwMode="auto">
              <a:xfrm>
                <a:off x="1803401" y="2390775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81"/>
              <p:cNvSpPr>
                <a:spLocks/>
              </p:cNvSpPr>
              <p:nvPr/>
            </p:nvSpPr>
            <p:spPr bwMode="auto">
              <a:xfrm>
                <a:off x="1803401" y="2563813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82"/>
              <p:cNvSpPr>
                <a:spLocks/>
              </p:cNvSpPr>
              <p:nvPr/>
            </p:nvSpPr>
            <p:spPr bwMode="auto">
              <a:xfrm>
                <a:off x="1803401" y="264953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83"/>
              <p:cNvSpPr>
                <a:spLocks/>
              </p:cNvSpPr>
              <p:nvPr/>
            </p:nvSpPr>
            <p:spPr bwMode="auto">
              <a:xfrm>
                <a:off x="1803401" y="27368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84"/>
              <p:cNvSpPr>
                <a:spLocks/>
              </p:cNvSpPr>
              <p:nvPr/>
            </p:nvSpPr>
            <p:spPr bwMode="auto">
              <a:xfrm>
                <a:off x="1949451" y="2478088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85"/>
              <p:cNvSpPr>
                <a:spLocks/>
              </p:cNvSpPr>
              <p:nvPr/>
            </p:nvSpPr>
            <p:spPr bwMode="auto">
              <a:xfrm>
                <a:off x="1949451" y="2563813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86"/>
              <p:cNvSpPr>
                <a:spLocks/>
              </p:cNvSpPr>
              <p:nvPr/>
            </p:nvSpPr>
            <p:spPr bwMode="auto">
              <a:xfrm>
                <a:off x="1949451" y="2649538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87"/>
              <p:cNvSpPr>
                <a:spLocks/>
              </p:cNvSpPr>
              <p:nvPr/>
            </p:nvSpPr>
            <p:spPr bwMode="auto">
              <a:xfrm>
                <a:off x="1949451" y="2736850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88"/>
              <p:cNvSpPr>
                <a:spLocks/>
              </p:cNvSpPr>
              <p:nvPr/>
            </p:nvSpPr>
            <p:spPr bwMode="auto">
              <a:xfrm>
                <a:off x="2092326" y="247808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89"/>
              <p:cNvSpPr>
                <a:spLocks/>
              </p:cNvSpPr>
              <p:nvPr/>
            </p:nvSpPr>
            <p:spPr bwMode="auto">
              <a:xfrm>
                <a:off x="2092326" y="23050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90"/>
              <p:cNvSpPr>
                <a:spLocks/>
              </p:cNvSpPr>
              <p:nvPr/>
            </p:nvSpPr>
            <p:spPr bwMode="auto">
              <a:xfrm>
                <a:off x="2092326" y="2390775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91"/>
              <p:cNvSpPr>
                <a:spLocks/>
              </p:cNvSpPr>
              <p:nvPr/>
            </p:nvSpPr>
            <p:spPr bwMode="auto">
              <a:xfrm>
                <a:off x="2092326" y="2563813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92"/>
              <p:cNvSpPr>
                <a:spLocks/>
              </p:cNvSpPr>
              <p:nvPr/>
            </p:nvSpPr>
            <p:spPr bwMode="auto">
              <a:xfrm>
                <a:off x="2092326" y="264953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93"/>
              <p:cNvSpPr>
                <a:spLocks/>
              </p:cNvSpPr>
              <p:nvPr/>
            </p:nvSpPr>
            <p:spPr bwMode="auto">
              <a:xfrm>
                <a:off x="2092326" y="27368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94"/>
              <p:cNvSpPr>
                <a:spLocks/>
              </p:cNvSpPr>
              <p:nvPr/>
            </p:nvSpPr>
            <p:spPr bwMode="auto">
              <a:xfrm>
                <a:off x="2238376" y="2563813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95"/>
              <p:cNvSpPr>
                <a:spLocks/>
              </p:cNvSpPr>
              <p:nvPr/>
            </p:nvSpPr>
            <p:spPr bwMode="auto">
              <a:xfrm>
                <a:off x="2238376" y="2649538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96"/>
              <p:cNvSpPr>
                <a:spLocks/>
              </p:cNvSpPr>
              <p:nvPr/>
            </p:nvSpPr>
            <p:spPr bwMode="auto">
              <a:xfrm>
                <a:off x="2238376" y="2736850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97"/>
              <p:cNvSpPr>
                <a:spLocks/>
              </p:cNvSpPr>
              <p:nvPr/>
            </p:nvSpPr>
            <p:spPr bwMode="auto">
              <a:xfrm>
                <a:off x="1627188" y="2808288"/>
                <a:ext cx="758825" cy="60325"/>
              </a:xfrm>
              <a:custGeom>
                <a:avLst/>
                <a:gdLst>
                  <a:gd name="T0" fmla="*/ 202 w 202"/>
                  <a:gd name="T1" fmla="*/ 8 h 16"/>
                  <a:gd name="T2" fmla="*/ 197 w 202"/>
                  <a:gd name="T3" fmla="*/ 16 h 16"/>
                  <a:gd name="T4" fmla="*/ 6 w 202"/>
                  <a:gd name="T5" fmla="*/ 16 h 16"/>
                  <a:gd name="T6" fmla="*/ 0 w 202"/>
                  <a:gd name="T7" fmla="*/ 8 h 16"/>
                  <a:gd name="T8" fmla="*/ 0 w 202"/>
                  <a:gd name="T9" fmla="*/ 8 h 16"/>
                  <a:gd name="T10" fmla="*/ 6 w 202"/>
                  <a:gd name="T11" fmla="*/ 0 h 16"/>
                  <a:gd name="T12" fmla="*/ 197 w 202"/>
                  <a:gd name="T13" fmla="*/ 0 h 16"/>
                  <a:gd name="T14" fmla="*/ 202 w 202"/>
                  <a:gd name="T1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16">
                    <a:moveTo>
                      <a:pt x="202" y="8"/>
                    </a:moveTo>
                    <a:cubicBezTo>
                      <a:pt x="202" y="13"/>
                      <a:pt x="200" y="16"/>
                      <a:pt x="197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3" y="16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6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00" y="0"/>
                      <a:pt x="202" y="4"/>
                      <a:pt x="20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8" name="同心圆 47"/>
            <p:cNvSpPr/>
            <p:nvPr/>
          </p:nvSpPr>
          <p:spPr>
            <a:xfrm>
              <a:off x="4197777" y="3610451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5" name="椭圆 74"/>
          <p:cNvSpPr/>
          <p:nvPr/>
        </p:nvSpPr>
        <p:spPr>
          <a:xfrm>
            <a:off x="2613213" y="3410142"/>
            <a:ext cx="105345" cy="10534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4497054" y="3202399"/>
            <a:ext cx="33873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四是整体和部分相结合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12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对于学校整体的隔代互学活动，我们将通过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寒暑假生活策划、每月一次互访、每周一次社团活动、每年一次联欢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等有计划有步骤地推进；部分真正隔代教育的家庭我们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将从点上争取突破，联合常州市家庭教育指导中心在我校开设一个“爷爷奶奶帮帮堂”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，从隔代教育观念、隔代教育方法等方面进行有针对性的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指导。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3978055" y="3230446"/>
            <a:ext cx="506224" cy="506224"/>
            <a:chOff x="1292477" y="2482145"/>
            <a:chExt cx="560677" cy="560677"/>
          </a:xfrm>
          <a:solidFill>
            <a:schemeClr val="tx2">
              <a:lumMod val="50000"/>
            </a:schemeClr>
          </a:solidFill>
        </p:grpSpPr>
        <p:grpSp>
          <p:nvGrpSpPr>
            <p:cNvPr id="78" name="组合 77"/>
            <p:cNvGrpSpPr/>
            <p:nvPr/>
          </p:nvGrpSpPr>
          <p:grpSpPr>
            <a:xfrm>
              <a:off x="1443224" y="2627821"/>
              <a:ext cx="242888" cy="265780"/>
              <a:chOff x="247650" y="1957388"/>
              <a:chExt cx="993776" cy="1087438"/>
            </a:xfrm>
            <a:grpFill/>
          </p:grpSpPr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247650" y="1957388"/>
                <a:ext cx="914400" cy="1087438"/>
              </a:xfrm>
              <a:custGeom>
                <a:avLst/>
                <a:gdLst>
                  <a:gd name="T0" fmla="*/ 244 w 244"/>
                  <a:gd name="T1" fmla="*/ 265 h 290"/>
                  <a:gd name="T2" fmla="*/ 219 w 244"/>
                  <a:gd name="T3" fmla="*/ 290 h 290"/>
                  <a:gd name="T4" fmla="*/ 26 w 244"/>
                  <a:gd name="T5" fmla="*/ 290 h 290"/>
                  <a:gd name="T6" fmla="*/ 0 w 244"/>
                  <a:gd name="T7" fmla="*/ 265 h 290"/>
                  <a:gd name="T8" fmla="*/ 0 w 244"/>
                  <a:gd name="T9" fmla="*/ 25 h 290"/>
                  <a:gd name="T10" fmla="*/ 26 w 244"/>
                  <a:gd name="T11" fmla="*/ 0 h 290"/>
                  <a:gd name="T12" fmla="*/ 219 w 244"/>
                  <a:gd name="T13" fmla="*/ 0 h 290"/>
                  <a:gd name="T14" fmla="*/ 244 w 244"/>
                  <a:gd name="T15" fmla="*/ 25 h 290"/>
                  <a:gd name="T16" fmla="*/ 244 w 244"/>
                  <a:gd name="T17" fmla="*/ 265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290">
                    <a:moveTo>
                      <a:pt x="244" y="265"/>
                    </a:moveTo>
                    <a:cubicBezTo>
                      <a:pt x="244" y="279"/>
                      <a:pt x="233" y="290"/>
                      <a:pt x="219" y="290"/>
                    </a:cubicBezTo>
                    <a:cubicBezTo>
                      <a:pt x="26" y="290"/>
                      <a:pt x="26" y="290"/>
                      <a:pt x="26" y="290"/>
                    </a:cubicBezTo>
                    <a:cubicBezTo>
                      <a:pt x="12" y="290"/>
                      <a:pt x="0" y="279"/>
                      <a:pt x="0" y="26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2" y="0"/>
                      <a:pt x="26" y="0"/>
                    </a:cubicBezTo>
                    <a:cubicBezTo>
                      <a:pt x="219" y="0"/>
                      <a:pt x="219" y="0"/>
                      <a:pt x="219" y="0"/>
                    </a:cubicBezTo>
                    <a:cubicBezTo>
                      <a:pt x="233" y="0"/>
                      <a:pt x="244" y="11"/>
                      <a:pt x="244" y="25"/>
                    </a:cubicBezTo>
                    <a:lnTo>
                      <a:pt x="244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66713" y="2076451"/>
                <a:ext cx="676275" cy="850900"/>
              </a:xfrm>
              <a:custGeom>
                <a:avLst/>
                <a:gdLst>
                  <a:gd name="T0" fmla="*/ 426 w 426"/>
                  <a:gd name="T1" fmla="*/ 536 h 536"/>
                  <a:gd name="T2" fmla="*/ 0 w 426"/>
                  <a:gd name="T3" fmla="*/ 536 h 536"/>
                  <a:gd name="T4" fmla="*/ 0 w 426"/>
                  <a:gd name="T5" fmla="*/ 0 h 536"/>
                  <a:gd name="T6" fmla="*/ 426 w 426"/>
                  <a:gd name="T7" fmla="*/ 0 h 536"/>
                  <a:gd name="T8" fmla="*/ 426 w 426"/>
                  <a:gd name="T9" fmla="*/ 536 h 536"/>
                  <a:gd name="T10" fmla="*/ 426 w 426"/>
                  <a:gd name="T11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6" h="536">
                    <a:moveTo>
                      <a:pt x="426" y="536"/>
                    </a:moveTo>
                    <a:lnTo>
                      <a:pt x="0" y="536"/>
                    </a:lnTo>
                    <a:lnTo>
                      <a:pt x="0" y="0"/>
                    </a:lnTo>
                    <a:lnTo>
                      <a:pt x="426" y="0"/>
                    </a:lnTo>
                    <a:lnTo>
                      <a:pt x="426" y="536"/>
                    </a:lnTo>
                    <a:lnTo>
                      <a:pt x="426" y="5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Oval 114"/>
              <p:cNvSpPr>
                <a:spLocks noChangeArrowheads="1"/>
              </p:cNvSpPr>
              <p:nvPr/>
            </p:nvSpPr>
            <p:spPr bwMode="auto">
              <a:xfrm>
                <a:off x="407988" y="2152651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Rectangle 115"/>
              <p:cNvSpPr>
                <a:spLocks noChangeArrowheads="1"/>
              </p:cNvSpPr>
              <p:nvPr/>
            </p:nvSpPr>
            <p:spPr bwMode="auto">
              <a:xfrm>
                <a:off x="550863" y="2170113"/>
                <a:ext cx="454025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Oval 116"/>
              <p:cNvSpPr>
                <a:spLocks noChangeArrowheads="1"/>
              </p:cNvSpPr>
              <p:nvPr/>
            </p:nvSpPr>
            <p:spPr bwMode="auto">
              <a:xfrm>
                <a:off x="407988" y="2305051"/>
                <a:ext cx="82550" cy="873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Rectangle 117"/>
              <p:cNvSpPr>
                <a:spLocks noChangeArrowheads="1"/>
              </p:cNvSpPr>
              <p:nvPr/>
            </p:nvSpPr>
            <p:spPr bwMode="auto">
              <a:xfrm>
                <a:off x="550863" y="2324101"/>
                <a:ext cx="454025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Oval 118"/>
              <p:cNvSpPr>
                <a:spLocks noChangeArrowheads="1"/>
              </p:cNvSpPr>
              <p:nvPr/>
            </p:nvSpPr>
            <p:spPr bwMode="auto">
              <a:xfrm>
                <a:off x="407988" y="2463801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Rectangle 119"/>
              <p:cNvSpPr>
                <a:spLocks noChangeArrowheads="1"/>
              </p:cNvSpPr>
              <p:nvPr/>
            </p:nvSpPr>
            <p:spPr bwMode="auto">
              <a:xfrm>
                <a:off x="550863" y="2478088"/>
                <a:ext cx="454025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442913" y="2582863"/>
                <a:ext cx="798513" cy="285750"/>
              </a:xfrm>
              <a:custGeom>
                <a:avLst/>
                <a:gdLst>
                  <a:gd name="T0" fmla="*/ 503 w 503"/>
                  <a:gd name="T1" fmla="*/ 180 h 180"/>
                  <a:gd name="T2" fmla="*/ 163 w 503"/>
                  <a:gd name="T3" fmla="*/ 180 h 180"/>
                  <a:gd name="T4" fmla="*/ 0 w 503"/>
                  <a:gd name="T5" fmla="*/ 92 h 180"/>
                  <a:gd name="T6" fmla="*/ 163 w 503"/>
                  <a:gd name="T7" fmla="*/ 0 h 180"/>
                  <a:gd name="T8" fmla="*/ 503 w 503"/>
                  <a:gd name="T9" fmla="*/ 0 h 180"/>
                  <a:gd name="T10" fmla="*/ 503 w 503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3" h="180">
                    <a:moveTo>
                      <a:pt x="503" y="180"/>
                    </a:moveTo>
                    <a:lnTo>
                      <a:pt x="163" y="180"/>
                    </a:lnTo>
                    <a:lnTo>
                      <a:pt x="0" y="92"/>
                    </a:lnTo>
                    <a:lnTo>
                      <a:pt x="163" y="0"/>
                    </a:lnTo>
                    <a:lnTo>
                      <a:pt x="503" y="0"/>
                    </a:lnTo>
                    <a:lnTo>
                      <a:pt x="503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547688" y="2582863"/>
                <a:ext cx="149225" cy="285750"/>
              </a:xfrm>
              <a:custGeom>
                <a:avLst/>
                <a:gdLst>
                  <a:gd name="T0" fmla="*/ 0 w 94"/>
                  <a:gd name="T1" fmla="*/ 128 h 180"/>
                  <a:gd name="T2" fmla="*/ 94 w 94"/>
                  <a:gd name="T3" fmla="*/ 180 h 180"/>
                  <a:gd name="T4" fmla="*/ 94 w 94"/>
                  <a:gd name="T5" fmla="*/ 0 h 180"/>
                  <a:gd name="T6" fmla="*/ 0 w 94"/>
                  <a:gd name="T7" fmla="*/ 54 h 180"/>
                  <a:gd name="T8" fmla="*/ 0 w 94"/>
                  <a:gd name="T9" fmla="*/ 12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0">
                    <a:moveTo>
                      <a:pt x="0" y="128"/>
                    </a:moveTo>
                    <a:lnTo>
                      <a:pt x="94" y="180"/>
                    </a:lnTo>
                    <a:lnTo>
                      <a:pt x="94" y="0"/>
                    </a:lnTo>
                    <a:lnTo>
                      <a:pt x="0" y="54"/>
                    </a:lnTo>
                    <a:lnTo>
                      <a:pt x="0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550863" y="2593976"/>
                <a:ext cx="142875" cy="266700"/>
              </a:xfrm>
              <a:custGeom>
                <a:avLst/>
                <a:gdLst>
                  <a:gd name="T0" fmla="*/ 90 w 90"/>
                  <a:gd name="T1" fmla="*/ 168 h 168"/>
                  <a:gd name="T2" fmla="*/ 0 w 90"/>
                  <a:gd name="T3" fmla="*/ 118 h 168"/>
                  <a:gd name="T4" fmla="*/ 0 w 90"/>
                  <a:gd name="T5" fmla="*/ 50 h 168"/>
                  <a:gd name="T6" fmla="*/ 90 w 90"/>
                  <a:gd name="T7" fmla="*/ 0 h 168"/>
                  <a:gd name="T8" fmla="*/ 90 w 90"/>
                  <a:gd name="T9" fmla="*/ 168 h 168"/>
                  <a:gd name="T10" fmla="*/ 90 w 90"/>
                  <a:gd name="T11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168">
                    <a:moveTo>
                      <a:pt x="90" y="168"/>
                    </a:moveTo>
                    <a:lnTo>
                      <a:pt x="0" y="118"/>
                    </a:lnTo>
                    <a:lnTo>
                      <a:pt x="0" y="50"/>
                    </a:lnTo>
                    <a:lnTo>
                      <a:pt x="90" y="0"/>
                    </a:lnTo>
                    <a:lnTo>
                      <a:pt x="90" y="168"/>
                    </a:lnTo>
                    <a:lnTo>
                      <a:pt x="90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9" name="同心圆 78"/>
            <p:cNvSpPr/>
            <p:nvPr/>
          </p:nvSpPr>
          <p:spPr>
            <a:xfrm>
              <a:off x="1292477" y="2482145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1" name="文本框 73">
            <a:extLst>
              <a:ext uri="{FF2B5EF4-FFF2-40B4-BE49-F238E27FC236}">
                <a16:creationId xmlns:a16="http://schemas.microsoft.com/office/drawing/2014/main" xmlns="" id="{E707A0BC-68AB-4E76-AF4D-D5D92444E9E8}"/>
              </a:ext>
            </a:extLst>
          </p:cNvPr>
          <p:cNvSpPr txBox="1"/>
          <p:nvPr/>
        </p:nvSpPr>
        <p:spPr>
          <a:xfrm>
            <a:off x="0" y="123478"/>
            <a:ext cx="745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四、后期展望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92" name="图片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914">
            <a:off x="7974103" y="863826"/>
            <a:ext cx="1031446" cy="13564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6048">
            <a:off x="208206" y="3647935"/>
            <a:ext cx="1382208" cy="11170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88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53333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5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6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6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53333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4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75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7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 p14:presetBounceEnd="53333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89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90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9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9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 p14:presetBounceEnd="53333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04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05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2" grpId="0"/>
          <p:bldP spid="13" grpId="0"/>
          <p:bldP spid="14" grpId="0"/>
          <p:bldP spid="15" grpId="0"/>
          <p:bldP spid="16" grpId="0" animBg="1"/>
          <p:bldP spid="32" grpId="0"/>
          <p:bldP spid="33" grpId="0" animBg="1"/>
          <p:bldP spid="34" grpId="0"/>
          <p:bldP spid="44" grpId="0" animBg="1"/>
          <p:bldP spid="45" grpId="0"/>
          <p:bldP spid="75" grpId="0" animBg="1"/>
          <p:bldP spid="7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6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7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9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9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2" grpId="0"/>
          <p:bldP spid="13" grpId="0"/>
          <p:bldP spid="14" grpId="0"/>
          <p:bldP spid="15" grpId="0"/>
          <p:bldP spid="16" grpId="0" animBg="1"/>
          <p:bldP spid="32" grpId="0"/>
          <p:bldP spid="33" grpId="0" animBg="1"/>
          <p:bldP spid="34" grpId="0"/>
          <p:bldP spid="44" grpId="0" animBg="1"/>
          <p:bldP spid="45" grpId="0"/>
          <p:bldP spid="75" grpId="0" animBg="1"/>
          <p:bldP spid="7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80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我图PPT\00000.2016png\飞鸟+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8262" y="339502"/>
            <a:ext cx="1858234" cy="83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87877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2196931"/>
            <a:ext cx="5338415" cy="29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638105"/>
            <a:ext cx="9505055" cy="45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671572" y="1175315"/>
            <a:ext cx="3900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FFF200"/>
                    </a:gs>
                    <a:gs pos="0">
                      <a:srgbClr val="FF7A00"/>
                    </a:gs>
                    <a:gs pos="70000">
                      <a:srgbClr val="FF0300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6600000" scaled="0"/>
                </a:gra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4000" dirty="0" smtClean="0">
                <a:gradFill>
                  <a:gsLst>
                    <a:gs pos="0">
                      <a:srgbClr val="FFF200"/>
                    </a:gs>
                    <a:gs pos="0">
                      <a:srgbClr val="FF7A00"/>
                    </a:gs>
                    <a:gs pos="70000">
                      <a:srgbClr val="FF0300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6600000" scaled="0"/>
                </a:gradFill>
                <a:latin typeface="华文新魏" panose="02010800040101010101" pitchFamily="2" charset="-122"/>
                <a:ea typeface="华文新魏" panose="02010800040101010101" pitchFamily="2" charset="-122"/>
              </a:rPr>
              <a:t>感谢您的聆听！</a:t>
            </a:r>
            <a:endParaRPr lang="en-US" altLang="zh-CN" sz="4000" dirty="0">
              <a:gradFill>
                <a:gsLst>
                  <a:gs pos="0">
                    <a:srgbClr val="FFF200"/>
                  </a:gs>
                  <a:gs pos="0">
                    <a:srgbClr val="FF7A00"/>
                  </a:gs>
                  <a:gs pos="70000">
                    <a:srgbClr val="FF03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6600000" scaled="0"/>
              </a:gra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908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>
            <a:extLst>
              <a:ext uri="{FF2B5EF4-FFF2-40B4-BE49-F238E27FC236}">
                <a16:creationId xmlns:a16="http://schemas.microsoft.com/office/drawing/2014/main" xmlns="" id="{C5247C22-AC49-447F-989B-113AD7070AF9}"/>
              </a:ext>
            </a:extLst>
          </p:cNvPr>
          <p:cNvSpPr txBox="1"/>
          <p:nvPr/>
        </p:nvSpPr>
        <p:spPr>
          <a:xfrm>
            <a:off x="145324" y="104314"/>
            <a:ext cx="1886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背景综述</a:t>
            </a: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xmlns="" id="{169A949F-E70E-4598-B930-1F4F6D351882}"/>
              </a:ext>
            </a:extLst>
          </p:cNvPr>
          <p:cNvGrpSpPr/>
          <p:nvPr/>
        </p:nvGrpSpPr>
        <p:grpSpPr>
          <a:xfrm>
            <a:off x="145324" y="2067694"/>
            <a:ext cx="809533" cy="906632"/>
            <a:chOff x="4058989" y="1992968"/>
            <a:chExt cx="165256" cy="233464"/>
          </a:xfrm>
        </p:grpSpPr>
        <p:sp>
          <p:nvSpPr>
            <p:cNvPr id="98" name="任意多边形 8">
              <a:extLst>
                <a:ext uri="{FF2B5EF4-FFF2-40B4-BE49-F238E27FC236}">
                  <a16:creationId xmlns:a16="http://schemas.microsoft.com/office/drawing/2014/main" xmlns="" id="{68185CD4-7E6C-45E2-80F1-FB173FB76A9C}"/>
                </a:ext>
              </a:extLst>
            </p:cNvPr>
            <p:cNvSpPr/>
            <p:nvPr/>
          </p:nvSpPr>
          <p:spPr>
            <a:xfrm>
              <a:off x="4058989" y="1992968"/>
              <a:ext cx="127000" cy="232905"/>
            </a:xfrm>
            <a:custGeom>
              <a:avLst/>
              <a:gdLst>
                <a:gd name="connsiteX0" fmla="*/ 82550 w 127000"/>
                <a:gd name="connsiteY0" fmla="*/ 0 h 231775"/>
                <a:gd name="connsiteX1" fmla="*/ 0 w 127000"/>
                <a:gd name="connsiteY1" fmla="*/ 231775 h 231775"/>
                <a:gd name="connsiteX2" fmla="*/ 127000 w 127000"/>
                <a:gd name="connsiteY2" fmla="*/ 231775 h 231775"/>
                <a:gd name="connsiteX3" fmla="*/ 82550 w 127000"/>
                <a:gd name="connsiteY3" fmla="*/ 0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" h="231775">
                  <a:moveTo>
                    <a:pt x="82550" y="0"/>
                  </a:moveTo>
                  <a:lnTo>
                    <a:pt x="0" y="231775"/>
                  </a:lnTo>
                  <a:lnTo>
                    <a:pt x="127000" y="231775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3" name="任意多边形 10">
              <a:extLst>
                <a:ext uri="{FF2B5EF4-FFF2-40B4-BE49-F238E27FC236}">
                  <a16:creationId xmlns:a16="http://schemas.microsoft.com/office/drawing/2014/main" xmlns="" id="{42E3AA14-E396-421B-AA9F-287C70C0016C}"/>
                </a:ext>
              </a:extLst>
            </p:cNvPr>
            <p:cNvSpPr/>
            <p:nvPr/>
          </p:nvSpPr>
          <p:spPr>
            <a:xfrm>
              <a:off x="4141096" y="1992968"/>
              <a:ext cx="83149" cy="233464"/>
            </a:xfrm>
            <a:custGeom>
              <a:avLst/>
              <a:gdLst>
                <a:gd name="connsiteX0" fmla="*/ 0 w 97631"/>
                <a:gd name="connsiteY0" fmla="*/ 0 h 233362"/>
                <a:gd name="connsiteX1" fmla="*/ 52387 w 97631"/>
                <a:gd name="connsiteY1" fmla="*/ 233362 h 233362"/>
                <a:gd name="connsiteX2" fmla="*/ 97631 w 97631"/>
                <a:gd name="connsiteY2" fmla="*/ 183356 h 233362"/>
                <a:gd name="connsiteX3" fmla="*/ 0 w 97631"/>
                <a:gd name="connsiteY3" fmla="*/ 0 h 233362"/>
                <a:gd name="connsiteX0" fmla="*/ 0 w 97631"/>
                <a:gd name="connsiteY0" fmla="*/ 0 h 233362"/>
                <a:gd name="connsiteX1" fmla="*/ 52387 w 97631"/>
                <a:gd name="connsiteY1" fmla="*/ 233362 h 233362"/>
                <a:gd name="connsiteX2" fmla="*/ 97631 w 97631"/>
                <a:gd name="connsiteY2" fmla="*/ 185776 h 233362"/>
                <a:gd name="connsiteX3" fmla="*/ 0 w 97631"/>
                <a:gd name="connsiteY3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31" h="233362">
                  <a:moveTo>
                    <a:pt x="0" y="0"/>
                  </a:moveTo>
                  <a:lnTo>
                    <a:pt x="52387" y="233362"/>
                  </a:lnTo>
                  <a:lnTo>
                    <a:pt x="97631" y="1857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4" name="组合 193">
            <a:extLst>
              <a:ext uri="{FF2B5EF4-FFF2-40B4-BE49-F238E27FC236}">
                <a16:creationId xmlns:a16="http://schemas.microsoft.com/office/drawing/2014/main" xmlns="" id="{9849AC63-200E-438D-823E-6C81E76F09D7}"/>
              </a:ext>
            </a:extLst>
          </p:cNvPr>
          <p:cNvGrpSpPr/>
          <p:nvPr/>
        </p:nvGrpSpPr>
        <p:grpSpPr>
          <a:xfrm>
            <a:off x="1155384" y="1059581"/>
            <a:ext cx="1074788" cy="1912111"/>
            <a:chOff x="4058989" y="1992968"/>
            <a:chExt cx="166912" cy="233464"/>
          </a:xfrm>
        </p:grpSpPr>
        <p:sp>
          <p:nvSpPr>
            <p:cNvPr id="195" name="任意多边形 12">
              <a:extLst>
                <a:ext uri="{FF2B5EF4-FFF2-40B4-BE49-F238E27FC236}">
                  <a16:creationId xmlns:a16="http://schemas.microsoft.com/office/drawing/2014/main" xmlns="" id="{15EB27C0-0569-4B10-9A0A-53DA40B76209}"/>
                </a:ext>
              </a:extLst>
            </p:cNvPr>
            <p:cNvSpPr/>
            <p:nvPr/>
          </p:nvSpPr>
          <p:spPr>
            <a:xfrm>
              <a:off x="4058989" y="1992968"/>
              <a:ext cx="127000" cy="232905"/>
            </a:xfrm>
            <a:custGeom>
              <a:avLst/>
              <a:gdLst>
                <a:gd name="connsiteX0" fmla="*/ 82550 w 127000"/>
                <a:gd name="connsiteY0" fmla="*/ 0 h 231775"/>
                <a:gd name="connsiteX1" fmla="*/ 0 w 127000"/>
                <a:gd name="connsiteY1" fmla="*/ 231775 h 231775"/>
                <a:gd name="connsiteX2" fmla="*/ 127000 w 127000"/>
                <a:gd name="connsiteY2" fmla="*/ 231775 h 231775"/>
                <a:gd name="connsiteX3" fmla="*/ 82550 w 127000"/>
                <a:gd name="connsiteY3" fmla="*/ 0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" h="231775">
                  <a:moveTo>
                    <a:pt x="82550" y="0"/>
                  </a:moveTo>
                  <a:lnTo>
                    <a:pt x="0" y="231775"/>
                  </a:lnTo>
                  <a:lnTo>
                    <a:pt x="127000" y="231775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6" name="任意多边形 13">
              <a:extLst>
                <a:ext uri="{FF2B5EF4-FFF2-40B4-BE49-F238E27FC236}">
                  <a16:creationId xmlns:a16="http://schemas.microsoft.com/office/drawing/2014/main" xmlns="" id="{227F332E-ABEF-42F2-8C1D-E89EA5DEC657}"/>
                </a:ext>
              </a:extLst>
            </p:cNvPr>
            <p:cNvSpPr/>
            <p:nvPr/>
          </p:nvSpPr>
          <p:spPr>
            <a:xfrm>
              <a:off x="4141096" y="1992968"/>
              <a:ext cx="84805" cy="233464"/>
            </a:xfrm>
            <a:custGeom>
              <a:avLst/>
              <a:gdLst>
                <a:gd name="connsiteX0" fmla="*/ 0 w 97631"/>
                <a:gd name="connsiteY0" fmla="*/ 0 h 233362"/>
                <a:gd name="connsiteX1" fmla="*/ 52387 w 97631"/>
                <a:gd name="connsiteY1" fmla="*/ 233362 h 233362"/>
                <a:gd name="connsiteX2" fmla="*/ 97631 w 97631"/>
                <a:gd name="connsiteY2" fmla="*/ 183356 h 233362"/>
                <a:gd name="connsiteX3" fmla="*/ 0 w 97631"/>
                <a:gd name="connsiteY3" fmla="*/ 0 h 233362"/>
                <a:gd name="connsiteX0" fmla="*/ 0 w 99575"/>
                <a:gd name="connsiteY0" fmla="*/ 0 h 233362"/>
                <a:gd name="connsiteX1" fmla="*/ 52387 w 99575"/>
                <a:gd name="connsiteY1" fmla="*/ 233362 h 233362"/>
                <a:gd name="connsiteX2" fmla="*/ 99575 w 99575"/>
                <a:gd name="connsiteY2" fmla="*/ 190844 h 233362"/>
                <a:gd name="connsiteX3" fmla="*/ 0 w 99575"/>
                <a:gd name="connsiteY3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75" h="233362">
                  <a:moveTo>
                    <a:pt x="0" y="0"/>
                  </a:moveTo>
                  <a:lnTo>
                    <a:pt x="52387" y="233362"/>
                  </a:lnTo>
                  <a:lnTo>
                    <a:pt x="99575" y="190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7" name="组合 196">
            <a:extLst>
              <a:ext uri="{FF2B5EF4-FFF2-40B4-BE49-F238E27FC236}">
                <a16:creationId xmlns:a16="http://schemas.microsoft.com/office/drawing/2014/main" xmlns="" id="{DCFFA68C-A563-4754-A703-DC501F4F07E9}"/>
              </a:ext>
            </a:extLst>
          </p:cNvPr>
          <p:cNvGrpSpPr/>
          <p:nvPr/>
        </p:nvGrpSpPr>
        <p:grpSpPr>
          <a:xfrm>
            <a:off x="3625385" y="2421522"/>
            <a:ext cx="1013154" cy="1383071"/>
            <a:chOff x="4058989" y="1992968"/>
            <a:chExt cx="153669" cy="233464"/>
          </a:xfrm>
        </p:grpSpPr>
        <p:sp>
          <p:nvSpPr>
            <p:cNvPr id="198" name="任意多边形 15">
              <a:extLst>
                <a:ext uri="{FF2B5EF4-FFF2-40B4-BE49-F238E27FC236}">
                  <a16:creationId xmlns:a16="http://schemas.microsoft.com/office/drawing/2014/main" xmlns="" id="{4F1FF8E9-647A-41D4-BCF0-DB981BA16961}"/>
                </a:ext>
              </a:extLst>
            </p:cNvPr>
            <p:cNvSpPr/>
            <p:nvPr/>
          </p:nvSpPr>
          <p:spPr>
            <a:xfrm>
              <a:off x="4058989" y="1992968"/>
              <a:ext cx="127000" cy="232905"/>
            </a:xfrm>
            <a:custGeom>
              <a:avLst/>
              <a:gdLst>
                <a:gd name="connsiteX0" fmla="*/ 82550 w 127000"/>
                <a:gd name="connsiteY0" fmla="*/ 0 h 231775"/>
                <a:gd name="connsiteX1" fmla="*/ 0 w 127000"/>
                <a:gd name="connsiteY1" fmla="*/ 231775 h 231775"/>
                <a:gd name="connsiteX2" fmla="*/ 127000 w 127000"/>
                <a:gd name="connsiteY2" fmla="*/ 231775 h 231775"/>
                <a:gd name="connsiteX3" fmla="*/ 82550 w 127000"/>
                <a:gd name="connsiteY3" fmla="*/ 0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" h="231775">
                  <a:moveTo>
                    <a:pt x="82550" y="0"/>
                  </a:moveTo>
                  <a:lnTo>
                    <a:pt x="0" y="231775"/>
                  </a:lnTo>
                  <a:lnTo>
                    <a:pt x="127000" y="231775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9" name="任意多边形 16">
              <a:extLst>
                <a:ext uri="{FF2B5EF4-FFF2-40B4-BE49-F238E27FC236}">
                  <a16:creationId xmlns:a16="http://schemas.microsoft.com/office/drawing/2014/main" xmlns="" id="{E3822D25-5804-48E5-9C78-FA8920E64D90}"/>
                </a:ext>
              </a:extLst>
            </p:cNvPr>
            <p:cNvSpPr/>
            <p:nvPr/>
          </p:nvSpPr>
          <p:spPr>
            <a:xfrm>
              <a:off x="4141096" y="1992968"/>
              <a:ext cx="71562" cy="233464"/>
            </a:xfrm>
            <a:custGeom>
              <a:avLst/>
              <a:gdLst>
                <a:gd name="connsiteX0" fmla="*/ 0 w 97631"/>
                <a:gd name="connsiteY0" fmla="*/ 0 h 233362"/>
                <a:gd name="connsiteX1" fmla="*/ 52387 w 97631"/>
                <a:gd name="connsiteY1" fmla="*/ 233362 h 233362"/>
                <a:gd name="connsiteX2" fmla="*/ 97631 w 97631"/>
                <a:gd name="connsiteY2" fmla="*/ 183356 h 233362"/>
                <a:gd name="connsiteX3" fmla="*/ 0 w 97631"/>
                <a:gd name="connsiteY3" fmla="*/ 0 h 233362"/>
                <a:gd name="connsiteX0" fmla="*/ 0 w 84026"/>
                <a:gd name="connsiteY0" fmla="*/ 0 h 233362"/>
                <a:gd name="connsiteX1" fmla="*/ 52387 w 84026"/>
                <a:gd name="connsiteY1" fmla="*/ 233362 h 233362"/>
                <a:gd name="connsiteX2" fmla="*/ 84026 w 84026"/>
                <a:gd name="connsiteY2" fmla="*/ 161372 h 233362"/>
                <a:gd name="connsiteX3" fmla="*/ 0 w 84026"/>
                <a:gd name="connsiteY3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26" h="233362">
                  <a:moveTo>
                    <a:pt x="0" y="0"/>
                  </a:moveTo>
                  <a:lnTo>
                    <a:pt x="52387" y="233362"/>
                  </a:lnTo>
                  <a:lnTo>
                    <a:pt x="84026" y="161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0" name="组合 199">
            <a:extLst>
              <a:ext uri="{FF2B5EF4-FFF2-40B4-BE49-F238E27FC236}">
                <a16:creationId xmlns:a16="http://schemas.microsoft.com/office/drawing/2014/main" xmlns="" id="{65AD3518-5785-4640-BF86-5D774FB3E757}"/>
              </a:ext>
            </a:extLst>
          </p:cNvPr>
          <p:cNvGrpSpPr/>
          <p:nvPr/>
        </p:nvGrpSpPr>
        <p:grpSpPr>
          <a:xfrm>
            <a:off x="7364996" y="915566"/>
            <a:ext cx="1029517" cy="3049722"/>
            <a:chOff x="4058989" y="1992968"/>
            <a:chExt cx="156151" cy="233464"/>
          </a:xfrm>
        </p:grpSpPr>
        <p:sp>
          <p:nvSpPr>
            <p:cNvPr id="201" name="任意多边形 18">
              <a:extLst>
                <a:ext uri="{FF2B5EF4-FFF2-40B4-BE49-F238E27FC236}">
                  <a16:creationId xmlns:a16="http://schemas.microsoft.com/office/drawing/2014/main" xmlns="" id="{673F0E2A-BF3A-40C5-813E-D872FA18D032}"/>
                </a:ext>
              </a:extLst>
            </p:cNvPr>
            <p:cNvSpPr/>
            <p:nvPr/>
          </p:nvSpPr>
          <p:spPr>
            <a:xfrm>
              <a:off x="4058989" y="1992968"/>
              <a:ext cx="127000" cy="232905"/>
            </a:xfrm>
            <a:custGeom>
              <a:avLst/>
              <a:gdLst>
                <a:gd name="connsiteX0" fmla="*/ 82550 w 127000"/>
                <a:gd name="connsiteY0" fmla="*/ 0 h 231775"/>
                <a:gd name="connsiteX1" fmla="*/ 0 w 127000"/>
                <a:gd name="connsiteY1" fmla="*/ 231775 h 231775"/>
                <a:gd name="connsiteX2" fmla="*/ 127000 w 127000"/>
                <a:gd name="connsiteY2" fmla="*/ 231775 h 231775"/>
                <a:gd name="connsiteX3" fmla="*/ 82550 w 127000"/>
                <a:gd name="connsiteY3" fmla="*/ 0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" h="231775">
                  <a:moveTo>
                    <a:pt x="82550" y="0"/>
                  </a:moveTo>
                  <a:lnTo>
                    <a:pt x="0" y="231775"/>
                  </a:lnTo>
                  <a:lnTo>
                    <a:pt x="127000" y="231775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2" name="任意多边形 19">
              <a:extLst>
                <a:ext uri="{FF2B5EF4-FFF2-40B4-BE49-F238E27FC236}">
                  <a16:creationId xmlns:a16="http://schemas.microsoft.com/office/drawing/2014/main" xmlns="" id="{4E798D94-263D-4A6F-8F2F-6616A03F2E2E}"/>
                </a:ext>
              </a:extLst>
            </p:cNvPr>
            <p:cNvSpPr/>
            <p:nvPr/>
          </p:nvSpPr>
          <p:spPr>
            <a:xfrm>
              <a:off x="4141096" y="1992968"/>
              <a:ext cx="74044" cy="233464"/>
            </a:xfrm>
            <a:custGeom>
              <a:avLst/>
              <a:gdLst>
                <a:gd name="connsiteX0" fmla="*/ 0 w 97631"/>
                <a:gd name="connsiteY0" fmla="*/ 0 h 233362"/>
                <a:gd name="connsiteX1" fmla="*/ 52387 w 97631"/>
                <a:gd name="connsiteY1" fmla="*/ 233362 h 233362"/>
                <a:gd name="connsiteX2" fmla="*/ 97631 w 97631"/>
                <a:gd name="connsiteY2" fmla="*/ 183356 h 233362"/>
                <a:gd name="connsiteX3" fmla="*/ 0 w 97631"/>
                <a:gd name="connsiteY3" fmla="*/ 0 h 233362"/>
                <a:gd name="connsiteX0" fmla="*/ 0 w 88885"/>
                <a:gd name="connsiteY0" fmla="*/ 0 h 233362"/>
                <a:gd name="connsiteX1" fmla="*/ 52387 w 88885"/>
                <a:gd name="connsiteY1" fmla="*/ 233362 h 233362"/>
                <a:gd name="connsiteX2" fmla="*/ 88885 w 88885"/>
                <a:gd name="connsiteY2" fmla="*/ 200697 h 233362"/>
                <a:gd name="connsiteX3" fmla="*/ 0 w 88885"/>
                <a:gd name="connsiteY3" fmla="*/ 0 h 233362"/>
                <a:gd name="connsiteX0" fmla="*/ 0 w 86941"/>
                <a:gd name="connsiteY0" fmla="*/ 0 h 233362"/>
                <a:gd name="connsiteX1" fmla="*/ 52387 w 86941"/>
                <a:gd name="connsiteY1" fmla="*/ 233362 h 233362"/>
                <a:gd name="connsiteX2" fmla="*/ 86941 w 86941"/>
                <a:gd name="connsiteY2" fmla="*/ 202142 h 233362"/>
                <a:gd name="connsiteX3" fmla="*/ 0 w 86941"/>
                <a:gd name="connsiteY3" fmla="*/ 0 h 233362"/>
                <a:gd name="connsiteX0" fmla="*/ 0 w 92772"/>
                <a:gd name="connsiteY0" fmla="*/ 0 h 233362"/>
                <a:gd name="connsiteX1" fmla="*/ 52387 w 92772"/>
                <a:gd name="connsiteY1" fmla="*/ 233362 h 233362"/>
                <a:gd name="connsiteX2" fmla="*/ 92772 w 92772"/>
                <a:gd name="connsiteY2" fmla="*/ 202142 h 233362"/>
                <a:gd name="connsiteX3" fmla="*/ 0 w 92772"/>
                <a:gd name="connsiteY3" fmla="*/ 0 h 233362"/>
                <a:gd name="connsiteX0" fmla="*/ 0 w 83054"/>
                <a:gd name="connsiteY0" fmla="*/ 0 h 233362"/>
                <a:gd name="connsiteX1" fmla="*/ 52387 w 83054"/>
                <a:gd name="connsiteY1" fmla="*/ 233362 h 233362"/>
                <a:gd name="connsiteX2" fmla="*/ 83054 w 83054"/>
                <a:gd name="connsiteY2" fmla="*/ 204069 h 233362"/>
                <a:gd name="connsiteX3" fmla="*/ 0 w 83054"/>
                <a:gd name="connsiteY3" fmla="*/ 0 h 233362"/>
                <a:gd name="connsiteX0" fmla="*/ 0 w 86941"/>
                <a:gd name="connsiteY0" fmla="*/ 0 h 233362"/>
                <a:gd name="connsiteX1" fmla="*/ 52387 w 86941"/>
                <a:gd name="connsiteY1" fmla="*/ 233362 h 233362"/>
                <a:gd name="connsiteX2" fmla="*/ 86941 w 86941"/>
                <a:gd name="connsiteY2" fmla="*/ 196780 h 233362"/>
                <a:gd name="connsiteX3" fmla="*/ 0 w 86941"/>
                <a:gd name="connsiteY3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941" h="233362">
                  <a:moveTo>
                    <a:pt x="0" y="0"/>
                  </a:moveTo>
                  <a:lnTo>
                    <a:pt x="52387" y="233362"/>
                  </a:lnTo>
                  <a:lnTo>
                    <a:pt x="86941" y="196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3" name="组合 202">
            <a:extLst>
              <a:ext uri="{FF2B5EF4-FFF2-40B4-BE49-F238E27FC236}">
                <a16:creationId xmlns:a16="http://schemas.microsoft.com/office/drawing/2014/main" xmlns="" id="{0CF07956-309D-42F6-942F-47DF14FF425D}"/>
              </a:ext>
            </a:extLst>
          </p:cNvPr>
          <p:cNvGrpSpPr/>
          <p:nvPr/>
        </p:nvGrpSpPr>
        <p:grpSpPr>
          <a:xfrm>
            <a:off x="5081182" y="2855311"/>
            <a:ext cx="1062265" cy="953653"/>
            <a:chOff x="4058989" y="1992968"/>
            <a:chExt cx="161118" cy="233464"/>
          </a:xfrm>
        </p:grpSpPr>
        <p:sp>
          <p:nvSpPr>
            <p:cNvPr id="204" name="任意多边形 21">
              <a:extLst>
                <a:ext uri="{FF2B5EF4-FFF2-40B4-BE49-F238E27FC236}">
                  <a16:creationId xmlns:a16="http://schemas.microsoft.com/office/drawing/2014/main" xmlns="" id="{769EE92D-D912-4D3C-BAB0-23F4459FB55C}"/>
                </a:ext>
              </a:extLst>
            </p:cNvPr>
            <p:cNvSpPr/>
            <p:nvPr/>
          </p:nvSpPr>
          <p:spPr>
            <a:xfrm>
              <a:off x="4058989" y="1992968"/>
              <a:ext cx="127000" cy="232905"/>
            </a:xfrm>
            <a:custGeom>
              <a:avLst/>
              <a:gdLst>
                <a:gd name="connsiteX0" fmla="*/ 82550 w 127000"/>
                <a:gd name="connsiteY0" fmla="*/ 0 h 231775"/>
                <a:gd name="connsiteX1" fmla="*/ 0 w 127000"/>
                <a:gd name="connsiteY1" fmla="*/ 231775 h 231775"/>
                <a:gd name="connsiteX2" fmla="*/ 127000 w 127000"/>
                <a:gd name="connsiteY2" fmla="*/ 231775 h 231775"/>
                <a:gd name="connsiteX3" fmla="*/ 82550 w 127000"/>
                <a:gd name="connsiteY3" fmla="*/ 0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" h="231775">
                  <a:moveTo>
                    <a:pt x="82550" y="0"/>
                  </a:moveTo>
                  <a:lnTo>
                    <a:pt x="0" y="231775"/>
                  </a:lnTo>
                  <a:lnTo>
                    <a:pt x="127000" y="231775"/>
                  </a:lnTo>
                  <a:lnTo>
                    <a:pt x="8255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8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" name="任意多边形 22">
              <a:extLst>
                <a:ext uri="{FF2B5EF4-FFF2-40B4-BE49-F238E27FC236}">
                  <a16:creationId xmlns:a16="http://schemas.microsoft.com/office/drawing/2014/main" xmlns="" id="{DEF4FB4E-2CF3-481B-B62A-EEAFD4B644E2}"/>
                </a:ext>
              </a:extLst>
            </p:cNvPr>
            <p:cNvSpPr/>
            <p:nvPr/>
          </p:nvSpPr>
          <p:spPr>
            <a:xfrm>
              <a:off x="4141096" y="1992968"/>
              <a:ext cx="79011" cy="233464"/>
            </a:xfrm>
            <a:custGeom>
              <a:avLst/>
              <a:gdLst>
                <a:gd name="connsiteX0" fmla="*/ 0 w 97631"/>
                <a:gd name="connsiteY0" fmla="*/ 0 h 233362"/>
                <a:gd name="connsiteX1" fmla="*/ 52387 w 97631"/>
                <a:gd name="connsiteY1" fmla="*/ 233362 h 233362"/>
                <a:gd name="connsiteX2" fmla="*/ 97631 w 97631"/>
                <a:gd name="connsiteY2" fmla="*/ 183356 h 233362"/>
                <a:gd name="connsiteX3" fmla="*/ 0 w 97631"/>
                <a:gd name="connsiteY3" fmla="*/ 0 h 233362"/>
                <a:gd name="connsiteX0" fmla="*/ 0 w 92772"/>
                <a:gd name="connsiteY0" fmla="*/ 0 h 233362"/>
                <a:gd name="connsiteX1" fmla="*/ 52387 w 92772"/>
                <a:gd name="connsiteY1" fmla="*/ 233362 h 233362"/>
                <a:gd name="connsiteX2" fmla="*/ 92772 w 92772"/>
                <a:gd name="connsiteY2" fmla="*/ 181904 h 233362"/>
                <a:gd name="connsiteX3" fmla="*/ 0 w 92772"/>
                <a:gd name="connsiteY3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772" h="233362">
                  <a:moveTo>
                    <a:pt x="0" y="0"/>
                  </a:moveTo>
                  <a:lnTo>
                    <a:pt x="52387" y="233362"/>
                  </a:lnTo>
                  <a:lnTo>
                    <a:pt x="92772" y="18190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8000">
                  <a:schemeClr val="accent2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6" name="文本框 66">
            <a:extLst>
              <a:ext uri="{FF2B5EF4-FFF2-40B4-BE49-F238E27FC236}">
                <a16:creationId xmlns:a16="http://schemas.microsoft.com/office/drawing/2014/main" xmlns="" id="{E9A41B38-E036-444B-B707-F57ED414B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498" y="3113058"/>
            <a:ext cx="32230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zh-CN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上海、广州、深圳等大中城市约</a:t>
            </a:r>
            <a:r>
              <a:rPr lang="en-US" altLang="zh-CN" sz="1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50-60%</a:t>
            </a:r>
            <a:r>
              <a:rPr lang="zh-CN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的老人承担了对孙辈的教育责任。</a:t>
            </a:r>
            <a:endParaRPr lang="en-US" altLang="zh-CN" sz="2400" dirty="0">
              <a:solidFill>
                <a:prstClr val="black">
                  <a:lumMod val="75000"/>
                  <a:lumOff val="2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7" name="文本框 66">
            <a:extLst>
              <a:ext uri="{FF2B5EF4-FFF2-40B4-BE49-F238E27FC236}">
                <a16:creationId xmlns:a16="http://schemas.microsoft.com/office/drawing/2014/main" xmlns="" id="{C8901A2C-9A23-4B2D-A083-E0898FC0E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964" y="1491630"/>
            <a:ext cx="3583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zh-CN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常州市新北区龙虎塘实验小学，</a:t>
            </a:r>
            <a:endParaRPr lang="en-US" altLang="zh-CN" sz="1800" dirty="0">
              <a:solidFill>
                <a:prstClr val="black">
                  <a:lumMod val="75000"/>
                  <a:lumOff val="2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ctr"/>
            <a:r>
              <a:rPr lang="zh-CN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隔代教育的儿童数量达到了</a:t>
            </a:r>
            <a:r>
              <a:rPr lang="en-US" altLang="zh-CN" sz="1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33.3%</a:t>
            </a:r>
            <a:r>
              <a:rPr lang="zh-CN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>
              <a:solidFill>
                <a:prstClr val="black">
                  <a:lumMod val="75000"/>
                  <a:lumOff val="2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8" name="文本框 66">
            <a:extLst>
              <a:ext uri="{FF2B5EF4-FFF2-40B4-BE49-F238E27FC236}">
                <a16:creationId xmlns:a16="http://schemas.microsoft.com/office/drawing/2014/main" xmlns="" id="{0BBC9CDC-AA6D-4D85-BC25-A7CABBE2E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402" y="3997426"/>
            <a:ext cx="32230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zh-CN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以山西省永济市田村为例，</a:t>
            </a:r>
            <a:endParaRPr lang="en-US" altLang="zh-CN" sz="1800" dirty="0">
              <a:solidFill>
                <a:prstClr val="black">
                  <a:lumMod val="75000"/>
                  <a:lumOff val="2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ctr"/>
            <a:r>
              <a:rPr lang="zh-CN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隔代教育的儿童数量就达到了</a:t>
            </a:r>
            <a:r>
              <a:rPr lang="en-US" altLang="zh-CN" sz="1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80%</a:t>
            </a:r>
            <a:r>
              <a:rPr lang="zh-CN" altLang="en-US" sz="1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以上。</a:t>
            </a:r>
            <a:endParaRPr lang="en-US" altLang="zh-CN" sz="1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23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07" grpId="0"/>
      <p:bldP spid="2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6"/>
          <p:cNvSpPr/>
          <p:nvPr/>
        </p:nvSpPr>
        <p:spPr>
          <a:xfrm>
            <a:off x="857250" y="2445544"/>
            <a:ext cx="1128713" cy="1130300"/>
          </a:xfrm>
          <a:prstGeom prst="teardrop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弊</a:t>
            </a:r>
            <a:endParaRPr lang="th-TH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ardrop 7"/>
          <p:cNvSpPr/>
          <p:nvPr/>
        </p:nvSpPr>
        <p:spPr>
          <a:xfrm rot="16200000">
            <a:off x="2041525" y="2445544"/>
            <a:ext cx="1587500" cy="1587500"/>
          </a:xfrm>
          <a:prstGeom prst="teardrop">
            <a:avLst/>
          </a:prstGeom>
          <a:solidFill>
            <a:srgbClr val="FF8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</a:t>
            </a:r>
            <a:endParaRPr lang="th-TH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ardrop 10"/>
          <p:cNvSpPr/>
          <p:nvPr/>
        </p:nvSpPr>
        <p:spPr>
          <a:xfrm rot="10800000">
            <a:off x="2041525" y="1261269"/>
            <a:ext cx="1130300" cy="1128712"/>
          </a:xfrm>
          <a:prstGeom prst="teardrop">
            <a:avLst/>
          </a:prstGeom>
          <a:solidFill>
            <a:srgbClr val="029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弊</a:t>
            </a:r>
            <a:endParaRPr lang="th-TH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ardrop 8"/>
          <p:cNvSpPr/>
          <p:nvPr/>
        </p:nvSpPr>
        <p:spPr>
          <a:xfrm rot="5400000">
            <a:off x="850900" y="1272381"/>
            <a:ext cx="1128713" cy="1128713"/>
          </a:xfrm>
          <a:prstGeom prst="teardrop">
            <a:avLst/>
          </a:prstGeom>
          <a:solidFill>
            <a:srgbClr val="FF5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弊</a:t>
            </a:r>
            <a:endParaRPr lang="th-TH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ounded Rectangle 72"/>
          <p:cNvSpPr/>
          <p:nvPr/>
        </p:nvSpPr>
        <p:spPr>
          <a:xfrm>
            <a:off x="3629025" y="1254306"/>
            <a:ext cx="2292650" cy="571319"/>
          </a:xfrm>
          <a:prstGeom prst="roundRect">
            <a:avLst>
              <a:gd name="adj" fmla="val 21110"/>
            </a:avLst>
          </a:prstGeom>
          <a:solidFill>
            <a:srgbClr val="FF8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孩子任性</a:t>
            </a:r>
            <a:endParaRPr 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Rounded Rectangle 72"/>
          <p:cNvSpPr/>
          <p:nvPr/>
        </p:nvSpPr>
        <p:spPr>
          <a:xfrm>
            <a:off x="6255396" y="1871883"/>
            <a:ext cx="2520279" cy="571319"/>
          </a:xfrm>
          <a:prstGeom prst="roundRect">
            <a:avLst>
              <a:gd name="adj" fmla="val 21110"/>
            </a:avLst>
          </a:prstGeom>
          <a:solidFill>
            <a:srgbClr val="029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不听祖辈教育</a:t>
            </a:r>
            <a:endParaRPr 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Rounded Rectangle 72"/>
          <p:cNvSpPr/>
          <p:nvPr/>
        </p:nvSpPr>
        <p:spPr>
          <a:xfrm>
            <a:off x="4067944" y="2730725"/>
            <a:ext cx="2520279" cy="782454"/>
          </a:xfrm>
          <a:prstGeom prst="roundRect">
            <a:avLst>
              <a:gd name="adj" fmla="val 21110"/>
            </a:avLst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依赖性强</a:t>
            </a:r>
            <a:endParaRPr 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Rounded Rectangle 72"/>
          <p:cNvSpPr/>
          <p:nvPr/>
        </p:nvSpPr>
        <p:spPr>
          <a:xfrm>
            <a:off x="5979883" y="3845946"/>
            <a:ext cx="2785506" cy="782454"/>
          </a:xfrm>
          <a:prstGeom prst="roundRect">
            <a:avLst>
              <a:gd name="adj" fmla="val 2111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生活自理能力低下</a:t>
            </a:r>
            <a:endParaRPr lang="en-US" sz="2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AADEADC9-83BA-494F-B47E-48F3C496A35C}"/>
              </a:ext>
            </a:extLst>
          </p:cNvPr>
          <p:cNvSpPr txBox="1"/>
          <p:nvPr/>
        </p:nvSpPr>
        <p:spPr>
          <a:xfrm>
            <a:off x="145324" y="104314"/>
            <a:ext cx="1886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背景综述</a:t>
            </a:r>
          </a:p>
        </p:txBody>
      </p:sp>
    </p:spTree>
    <p:extLst>
      <p:ext uri="{BB962C8B-B14F-4D97-AF65-F5344CB8AC3E}">
        <p14:creationId xmlns:p14="http://schemas.microsoft.com/office/powerpoint/2010/main" val="2803876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 bwMode="auto">
          <a:xfrm>
            <a:off x="-1" y="0"/>
            <a:ext cx="9145587" cy="516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我图PPT\00001PNG素材\扁平化png\2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75658"/>
            <a:ext cx="8280920" cy="79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1241630" y="2139702"/>
            <a:ext cx="6876764" cy="79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3" tIns="34272" rIns="68543" bIns="34272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914035">
              <a:defRPr/>
            </a:pPr>
            <a:r>
              <a:rPr lang="en-US" altLang="zh-CN" sz="2500" b="0" kern="0" dirty="0">
                <a:solidFill>
                  <a:prstClr val="white"/>
                </a:solidFill>
                <a:latin typeface="Arial"/>
                <a:ea typeface="微软雅黑"/>
              </a:rPr>
              <a:t>     </a:t>
            </a:r>
            <a:r>
              <a:rPr lang="zh-CN" altLang="en-US" sz="2500" b="0" kern="0" dirty="0">
                <a:solidFill>
                  <a:prstClr val="white"/>
                </a:solidFill>
                <a:latin typeface="Arial"/>
                <a:ea typeface="微软雅黑"/>
              </a:rPr>
              <a:t>从</a:t>
            </a:r>
            <a:r>
              <a:rPr lang="en-US" altLang="zh-CN" sz="2500" b="0" kern="0" dirty="0">
                <a:solidFill>
                  <a:prstClr val="white"/>
                </a:solidFill>
                <a:latin typeface="Arial"/>
                <a:ea typeface="微软雅黑"/>
              </a:rPr>
              <a:t> 2019</a:t>
            </a:r>
            <a:r>
              <a:rPr lang="zh-CN" altLang="en-US" sz="2500" b="0" kern="0" dirty="0">
                <a:solidFill>
                  <a:prstClr val="white"/>
                </a:solidFill>
                <a:latin typeface="Arial"/>
                <a:ea typeface="微软雅黑"/>
              </a:rPr>
              <a:t>年寒假一个家庭的隔代互学项目研究开始，到现在两个机构间的互学互访</a:t>
            </a:r>
            <a:r>
              <a:rPr lang="en-US" altLang="zh-CN" sz="2500" b="0" kern="0" dirty="0">
                <a:solidFill>
                  <a:prstClr val="white"/>
                </a:solidFill>
                <a:latin typeface="Arial"/>
                <a:ea typeface="微软雅黑"/>
              </a:rPr>
              <a:t>……</a:t>
            </a:r>
            <a:endParaRPr lang="zh-CN" altLang="en-US" sz="2500" b="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18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7454CAC-7C28-4F60-B45F-8ED33F6D5032}"/>
              </a:ext>
            </a:extLst>
          </p:cNvPr>
          <p:cNvGrpSpPr/>
          <p:nvPr/>
        </p:nvGrpSpPr>
        <p:grpSpPr>
          <a:xfrm>
            <a:off x="97467" y="4515966"/>
            <a:ext cx="809533" cy="258560"/>
            <a:chOff x="4058989" y="1992968"/>
            <a:chExt cx="165256" cy="233464"/>
          </a:xfrm>
        </p:grpSpPr>
        <p:sp>
          <p:nvSpPr>
            <p:cNvPr id="22" name="任意多边形 8">
              <a:extLst>
                <a:ext uri="{FF2B5EF4-FFF2-40B4-BE49-F238E27FC236}">
                  <a16:creationId xmlns:a16="http://schemas.microsoft.com/office/drawing/2014/main" xmlns="" id="{AED3566F-01BC-4294-B7B1-02889AD180BF}"/>
                </a:ext>
              </a:extLst>
            </p:cNvPr>
            <p:cNvSpPr/>
            <p:nvPr/>
          </p:nvSpPr>
          <p:spPr>
            <a:xfrm>
              <a:off x="4058989" y="1992968"/>
              <a:ext cx="127000" cy="232905"/>
            </a:xfrm>
            <a:custGeom>
              <a:avLst/>
              <a:gdLst>
                <a:gd name="connsiteX0" fmla="*/ 82550 w 127000"/>
                <a:gd name="connsiteY0" fmla="*/ 0 h 231775"/>
                <a:gd name="connsiteX1" fmla="*/ 0 w 127000"/>
                <a:gd name="connsiteY1" fmla="*/ 231775 h 231775"/>
                <a:gd name="connsiteX2" fmla="*/ 127000 w 127000"/>
                <a:gd name="connsiteY2" fmla="*/ 231775 h 231775"/>
                <a:gd name="connsiteX3" fmla="*/ 82550 w 127000"/>
                <a:gd name="connsiteY3" fmla="*/ 0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" h="231775">
                  <a:moveTo>
                    <a:pt x="82550" y="0"/>
                  </a:moveTo>
                  <a:lnTo>
                    <a:pt x="0" y="231775"/>
                  </a:lnTo>
                  <a:lnTo>
                    <a:pt x="127000" y="231775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任意多边形 10">
              <a:extLst>
                <a:ext uri="{FF2B5EF4-FFF2-40B4-BE49-F238E27FC236}">
                  <a16:creationId xmlns:a16="http://schemas.microsoft.com/office/drawing/2014/main" xmlns="" id="{9F24815F-3535-4F98-A917-2CD19A4195B2}"/>
                </a:ext>
              </a:extLst>
            </p:cNvPr>
            <p:cNvSpPr/>
            <p:nvPr/>
          </p:nvSpPr>
          <p:spPr>
            <a:xfrm>
              <a:off x="4141096" y="1992968"/>
              <a:ext cx="83149" cy="233464"/>
            </a:xfrm>
            <a:custGeom>
              <a:avLst/>
              <a:gdLst>
                <a:gd name="connsiteX0" fmla="*/ 0 w 97631"/>
                <a:gd name="connsiteY0" fmla="*/ 0 h 233362"/>
                <a:gd name="connsiteX1" fmla="*/ 52387 w 97631"/>
                <a:gd name="connsiteY1" fmla="*/ 233362 h 233362"/>
                <a:gd name="connsiteX2" fmla="*/ 97631 w 97631"/>
                <a:gd name="connsiteY2" fmla="*/ 183356 h 233362"/>
                <a:gd name="connsiteX3" fmla="*/ 0 w 97631"/>
                <a:gd name="connsiteY3" fmla="*/ 0 h 233362"/>
                <a:gd name="connsiteX0" fmla="*/ 0 w 97631"/>
                <a:gd name="connsiteY0" fmla="*/ 0 h 233362"/>
                <a:gd name="connsiteX1" fmla="*/ 52387 w 97631"/>
                <a:gd name="connsiteY1" fmla="*/ 233362 h 233362"/>
                <a:gd name="connsiteX2" fmla="*/ 97631 w 97631"/>
                <a:gd name="connsiteY2" fmla="*/ 185776 h 233362"/>
                <a:gd name="connsiteX3" fmla="*/ 0 w 97631"/>
                <a:gd name="connsiteY3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31" h="233362">
                  <a:moveTo>
                    <a:pt x="0" y="0"/>
                  </a:moveTo>
                  <a:lnTo>
                    <a:pt x="52387" y="233362"/>
                  </a:lnTo>
                  <a:lnTo>
                    <a:pt x="97631" y="1857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4D8499B7-A379-415C-9D26-22BB20B3CEF0}"/>
              </a:ext>
            </a:extLst>
          </p:cNvPr>
          <p:cNvGrpSpPr/>
          <p:nvPr/>
        </p:nvGrpSpPr>
        <p:grpSpPr>
          <a:xfrm>
            <a:off x="1154107" y="1568390"/>
            <a:ext cx="1074788" cy="3208254"/>
            <a:chOff x="4058989" y="1992968"/>
            <a:chExt cx="166912" cy="233464"/>
          </a:xfrm>
        </p:grpSpPr>
        <p:sp>
          <p:nvSpPr>
            <p:cNvPr id="25" name="任意多边形 12">
              <a:extLst>
                <a:ext uri="{FF2B5EF4-FFF2-40B4-BE49-F238E27FC236}">
                  <a16:creationId xmlns:a16="http://schemas.microsoft.com/office/drawing/2014/main" xmlns="" id="{07047E4F-FEFC-4232-8619-412D9138A89D}"/>
                </a:ext>
              </a:extLst>
            </p:cNvPr>
            <p:cNvSpPr/>
            <p:nvPr/>
          </p:nvSpPr>
          <p:spPr>
            <a:xfrm>
              <a:off x="4058989" y="1992968"/>
              <a:ext cx="127000" cy="232905"/>
            </a:xfrm>
            <a:custGeom>
              <a:avLst/>
              <a:gdLst>
                <a:gd name="connsiteX0" fmla="*/ 82550 w 127000"/>
                <a:gd name="connsiteY0" fmla="*/ 0 h 231775"/>
                <a:gd name="connsiteX1" fmla="*/ 0 w 127000"/>
                <a:gd name="connsiteY1" fmla="*/ 231775 h 231775"/>
                <a:gd name="connsiteX2" fmla="*/ 127000 w 127000"/>
                <a:gd name="connsiteY2" fmla="*/ 231775 h 231775"/>
                <a:gd name="connsiteX3" fmla="*/ 82550 w 127000"/>
                <a:gd name="connsiteY3" fmla="*/ 0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" h="231775">
                  <a:moveTo>
                    <a:pt x="82550" y="0"/>
                  </a:moveTo>
                  <a:lnTo>
                    <a:pt x="0" y="231775"/>
                  </a:lnTo>
                  <a:lnTo>
                    <a:pt x="127000" y="231775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任意多边形 13">
              <a:extLst>
                <a:ext uri="{FF2B5EF4-FFF2-40B4-BE49-F238E27FC236}">
                  <a16:creationId xmlns:a16="http://schemas.microsoft.com/office/drawing/2014/main" xmlns="" id="{BFD600DE-182B-4773-9EDB-6DBF56AE0F88}"/>
                </a:ext>
              </a:extLst>
            </p:cNvPr>
            <p:cNvSpPr/>
            <p:nvPr/>
          </p:nvSpPr>
          <p:spPr>
            <a:xfrm>
              <a:off x="4141096" y="1992968"/>
              <a:ext cx="84805" cy="233464"/>
            </a:xfrm>
            <a:custGeom>
              <a:avLst/>
              <a:gdLst>
                <a:gd name="connsiteX0" fmla="*/ 0 w 97631"/>
                <a:gd name="connsiteY0" fmla="*/ 0 h 233362"/>
                <a:gd name="connsiteX1" fmla="*/ 52387 w 97631"/>
                <a:gd name="connsiteY1" fmla="*/ 233362 h 233362"/>
                <a:gd name="connsiteX2" fmla="*/ 97631 w 97631"/>
                <a:gd name="connsiteY2" fmla="*/ 183356 h 233362"/>
                <a:gd name="connsiteX3" fmla="*/ 0 w 97631"/>
                <a:gd name="connsiteY3" fmla="*/ 0 h 233362"/>
                <a:gd name="connsiteX0" fmla="*/ 0 w 99575"/>
                <a:gd name="connsiteY0" fmla="*/ 0 h 233362"/>
                <a:gd name="connsiteX1" fmla="*/ 52387 w 99575"/>
                <a:gd name="connsiteY1" fmla="*/ 233362 h 233362"/>
                <a:gd name="connsiteX2" fmla="*/ 99575 w 99575"/>
                <a:gd name="connsiteY2" fmla="*/ 190844 h 233362"/>
                <a:gd name="connsiteX3" fmla="*/ 0 w 99575"/>
                <a:gd name="connsiteY3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75" h="233362">
                  <a:moveTo>
                    <a:pt x="0" y="0"/>
                  </a:moveTo>
                  <a:lnTo>
                    <a:pt x="52387" y="233362"/>
                  </a:lnTo>
                  <a:lnTo>
                    <a:pt x="99575" y="190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7" name="文本框 66">
            <a:extLst>
              <a:ext uri="{FF2B5EF4-FFF2-40B4-BE49-F238E27FC236}">
                <a16:creationId xmlns:a16="http://schemas.microsoft.com/office/drawing/2014/main" xmlns="" id="{86DD9138-4371-454E-8854-DCA427D25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915" y="1997269"/>
            <a:ext cx="1737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所在班级</a:t>
            </a:r>
            <a:r>
              <a:rPr lang="en-US" altLang="zh-CN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93.3%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的学生将回到老家</a:t>
            </a:r>
            <a:endParaRPr lang="en-US" altLang="zh-CN" sz="2000" dirty="0">
              <a:solidFill>
                <a:prstClr val="black">
                  <a:lumMod val="75000"/>
                  <a:lumOff val="2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B73CA3D-4790-4C4D-98EA-5CF8B2A2FA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96" y="1312673"/>
            <a:ext cx="2752306" cy="1800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8334558-93BE-461C-8FBF-1FF7C9C17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60" y="3150205"/>
            <a:ext cx="2752306" cy="17431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3090EB8-9BA5-4C95-93D6-73EDD84EC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40" y="730374"/>
            <a:ext cx="2980448" cy="3703340"/>
          </a:xfrm>
          <a:prstGeom prst="rect">
            <a:avLst/>
          </a:prstGeom>
        </p:spPr>
      </p:pic>
      <p:sp>
        <p:nvSpPr>
          <p:cNvPr id="34" name="文本框 66">
            <a:extLst>
              <a:ext uri="{FF2B5EF4-FFF2-40B4-BE49-F238E27FC236}">
                <a16:creationId xmlns:a16="http://schemas.microsoft.com/office/drawing/2014/main" xmlns="" id="{3C9962E0-2C5D-4C09-9FF4-44981B989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690831"/>
            <a:ext cx="32384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班级策划“寒假幸福作业” 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ctr"/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确定 “祖孙互学长本领” 主题</a:t>
            </a:r>
            <a:endParaRPr lang="en-US" altLang="zh-CN" sz="2000" dirty="0">
              <a:solidFill>
                <a:prstClr val="black">
                  <a:lumMod val="75000"/>
                  <a:lumOff val="2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66">
            <a:extLst>
              <a:ext uri="{FF2B5EF4-FFF2-40B4-BE49-F238E27FC236}">
                <a16:creationId xmlns:a16="http://schemas.microsoft.com/office/drawing/2014/main" xmlns="" id="{EF71C8FC-36FE-4B40-9652-4E338D9D9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986" y="4515966"/>
            <a:ext cx="32384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周可欣妈妈拟定互学协议书</a:t>
            </a:r>
            <a:endParaRPr lang="en-US" altLang="zh-CN" sz="2000" dirty="0">
              <a:solidFill>
                <a:prstClr val="black">
                  <a:lumMod val="75000"/>
                  <a:lumOff val="2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F4CACFA5-BEFD-4B08-988F-5CB6E3140117}"/>
              </a:ext>
            </a:extLst>
          </p:cNvPr>
          <p:cNvCxnSpPr/>
          <p:nvPr/>
        </p:nvCxnSpPr>
        <p:spPr>
          <a:xfrm>
            <a:off x="6245118" y="1368820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xmlns="" id="{FED649B8-A05C-4145-91D4-0CCE8640AA4F}"/>
              </a:ext>
            </a:extLst>
          </p:cNvPr>
          <p:cNvCxnSpPr/>
          <p:nvPr/>
        </p:nvCxnSpPr>
        <p:spPr>
          <a:xfrm>
            <a:off x="6245118" y="2114301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xmlns="" id="{7B40C1E0-634A-4805-AA46-6F138C6591B2}"/>
              </a:ext>
            </a:extLst>
          </p:cNvPr>
          <p:cNvCxnSpPr>
            <a:cxnSpLocks/>
          </p:cNvCxnSpPr>
          <p:nvPr/>
        </p:nvCxnSpPr>
        <p:spPr>
          <a:xfrm>
            <a:off x="6228184" y="2986864"/>
            <a:ext cx="12241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xmlns="" id="{A8F5BD95-28DE-4296-AC52-20C128B311A1}"/>
              </a:ext>
            </a:extLst>
          </p:cNvPr>
          <p:cNvCxnSpPr/>
          <p:nvPr/>
        </p:nvCxnSpPr>
        <p:spPr>
          <a:xfrm>
            <a:off x="6214547" y="3435846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文本框 45">
            <a:extLst>
              <a:ext uri="{FF2B5EF4-FFF2-40B4-BE49-F238E27FC236}">
                <a16:creationId xmlns:a16="http://schemas.microsoft.com/office/drawing/2014/main" xmlns="" id="{F522BB0E-3F21-40A6-9446-576CBB9A6046}"/>
              </a:ext>
            </a:extLst>
          </p:cNvPr>
          <p:cNvSpPr txBox="1"/>
          <p:nvPr/>
        </p:nvSpPr>
        <p:spPr>
          <a:xfrm>
            <a:off x="107504" y="-20538"/>
            <a:ext cx="716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一、一个家庭的隔代互学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20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创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生了“隔代教育”的新样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态。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029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547" y="3182792"/>
            <a:ext cx="1872209" cy="143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1294" y="3181419"/>
            <a:ext cx="1292917" cy="143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88994" y="3184404"/>
            <a:ext cx="1457313" cy="143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2975890" y="1419622"/>
            <a:ext cx="1574489" cy="1555737"/>
          </a:xfrm>
          <a:prstGeom prst="ellipse">
            <a:avLst/>
          </a:prstGeom>
          <a:noFill/>
          <a:ln w="127000">
            <a:solidFill>
              <a:srgbClr val="029874"/>
            </a:solidFill>
            <a:round/>
            <a:headEnd/>
            <a:tailEnd/>
          </a:ln>
        </p:spPr>
        <p:txBody>
          <a:bodyPr vert="horz" wrap="square" lIns="27000" tIns="34290" rIns="2700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孙辈：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教授智能化手机，信息技术，紧跟时代步伐</a:t>
            </a:r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347406" y="987574"/>
            <a:ext cx="1574489" cy="1430125"/>
          </a:xfrm>
          <a:prstGeom prst="ellipse">
            <a:avLst/>
          </a:prstGeom>
          <a:noFill/>
          <a:ln w="127000">
            <a:solidFill>
              <a:srgbClr val="DF0030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祖辈：</a:t>
            </a:r>
            <a:endParaRPr kumimoji="0" lang="en-US" altLang="zh-CN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传授传统技能，传承地方文化</a:t>
            </a:r>
            <a:endParaRPr kumimoji="0" lang="en-US" altLang="zh-CN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F522BB0E-3F21-40A6-9446-576CBB9A6046}"/>
              </a:ext>
            </a:extLst>
          </p:cNvPr>
          <p:cNvSpPr txBox="1"/>
          <p:nvPr/>
        </p:nvSpPr>
        <p:spPr>
          <a:xfrm>
            <a:off x="107504" y="-20538"/>
            <a:ext cx="716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一、一个家庭的隔代互学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20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创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生了“隔代教育”的新样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态。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xmlns="" id="{C144911D-2E8A-48DE-8625-1FD0ECED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5906" y="1275606"/>
            <a:ext cx="3720627" cy="295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053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1"/>
          <p:cNvGrpSpPr/>
          <p:nvPr/>
        </p:nvGrpSpPr>
        <p:grpSpPr>
          <a:xfrm>
            <a:off x="0" y="2137032"/>
            <a:ext cx="9144000" cy="1217840"/>
            <a:chOff x="0" y="3187371"/>
            <a:chExt cx="12192000" cy="1546463"/>
          </a:xfrm>
          <a:solidFill>
            <a:srgbClr val="00B0F0">
              <a:alpha val="22000"/>
            </a:srgbClr>
          </a:solidFill>
        </p:grpSpPr>
        <p:sp>
          <p:nvSpPr>
            <p:cNvPr id="57" name="Shape 1240"/>
            <p:cNvSpPr/>
            <p:nvPr/>
          </p:nvSpPr>
          <p:spPr>
            <a:xfrm>
              <a:off x="0" y="3187371"/>
              <a:ext cx="12192000" cy="1546463"/>
            </a:xfrm>
            <a:prstGeom prst="rect">
              <a:avLst/>
            </a:prstGeom>
            <a:grpFill/>
            <a:ln w="12700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58" name="Shape 1241"/>
            <p:cNvSpPr/>
            <p:nvPr/>
          </p:nvSpPr>
          <p:spPr>
            <a:xfrm>
              <a:off x="370020" y="3902220"/>
              <a:ext cx="596165" cy="115493"/>
            </a:xfrm>
            <a:prstGeom prst="rect">
              <a:avLst/>
            </a:prstGeom>
            <a:grpFill/>
            <a:ln w="12700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59" name="Shape 1242"/>
            <p:cNvSpPr/>
            <p:nvPr/>
          </p:nvSpPr>
          <p:spPr>
            <a:xfrm>
              <a:off x="1562350" y="3902220"/>
              <a:ext cx="596166" cy="115493"/>
            </a:xfrm>
            <a:prstGeom prst="rect">
              <a:avLst/>
            </a:prstGeom>
            <a:grpFill/>
            <a:ln w="12700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60" name="Shape 1243"/>
            <p:cNvSpPr/>
            <p:nvPr/>
          </p:nvSpPr>
          <p:spPr>
            <a:xfrm>
              <a:off x="2754680" y="3902220"/>
              <a:ext cx="596165" cy="115493"/>
            </a:xfrm>
            <a:prstGeom prst="rect">
              <a:avLst/>
            </a:prstGeom>
            <a:grpFill/>
            <a:ln w="12700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61" name="Shape 1244"/>
            <p:cNvSpPr/>
            <p:nvPr/>
          </p:nvSpPr>
          <p:spPr>
            <a:xfrm>
              <a:off x="3947010" y="3902220"/>
              <a:ext cx="596165" cy="115493"/>
            </a:xfrm>
            <a:prstGeom prst="rect">
              <a:avLst/>
            </a:prstGeom>
            <a:grpFill/>
            <a:ln w="12700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62" name="Shape 1245"/>
            <p:cNvSpPr/>
            <p:nvPr/>
          </p:nvSpPr>
          <p:spPr>
            <a:xfrm>
              <a:off x="5139339" y="3902220"/>
              <a:ext cx="596165" cy="115493"/>
            </a:xfrm>
            <a:prstGeom prst="rect">
              <a:avLst/>
            </a:prstGeom>
            <a:grpFill/>
            <a:ln w="12700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63" name="Shape 1246"/>
            <p:cNvSpPr/>
            <p:nvPr/>
          </p:nvSpPr>
          <p:spPr>
            <a:xfrm>
              <a:off x="6331670" y="3902220"/>
              <a:ext cx="596166" cy="115493"/>
            </a:xfrm>
            <a:prstGeom prst="rect">
              <a:avLst/>
            </a:prstGeom>
            <a:grpFill/>
            <a:ln w="12700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64" name="Shape 1247"/>
            <p:cNvSpPr/>
            <p:nvPr/>
          </p:nvSpPr>
          <p:spPr>
            <a:xfrm>
              <a:off x="7524000" y="3902220"/>
              <a:ext cx="596166" cy="115493"/>
            </a:xfrm>
            <a:prstGeom prst="rect">
              <a:avLst/>
            </a:prstGeom>
            <a:grpFill/>
            <a:ln w="12700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65" name="Shape 1248"/>
            <p:cNvSpPr/>
            <p:nvPr/>
          </p:nvSpPr>
          <p:spPr>
            <a:xfrm>
              <a:off x="8716330" y="3902220"/>
              <a:ext cx="596166" cy="115493"/>
            </a:xfrm>
            <a:prstGeom prst="rect">
              <a:avLst/>
            </a:prstGeom>
            <a:grpFill/>
            <a:ln w="12700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66" name="Shape 1249"/>
            <p:cNvSpPr/>
            <p:nvPr/>
          </p:nvSpPr>
          <p:spPr>
            <a:xfrm>
              <a:off x="9908659" y="3902220"/>
              <a:ext cx="596165" cy="115493"/>
            </a:xfrm>
            <a:prstGeom prst="rect">
              <a:avLst/>
            </a:prstGeom>
            <a:grpFill/>
            <a:ln w="12700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67" name="Shape 1250"/>
            <p:cNvSpPr/>
            <p:nvPr/>
          </p:nvSpPr>
          <p:spPr>
            <a:xfrm>
              <a:off x="11100989" y="3902220"/>
              <a:ext cx="596166" cy="115493"/>
            </a:xfrm>
            <a:prstGeom prst="rect">
              <a:avLst/>
            </a:prstGeom>
            <a:grpFill/>
            <a:ln w="12700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/>
              </a:endParaRPr>
            </a:p>
          </p:txBody>
        </p:sp>
      </p:grpSp>
      <p:grpSp>
        <p:nvGrpSpPr>
          <p:cNvPr id="68" name="Group 1257"/>
          <p:cNvGrpSpPr/>
          <p:nvPr/>
        </p:nvGrpSpPr>
        <p:grpSpPr>
          <a:xfrm rot="10800000" flipH="1">
            <a:off x="1554983" y="2655694"/>
            <a:ext cx="1098204" cy="570178"/>
            <a:chOff x="0" y="0"/>
            <a:chExt cx="3154022" cy="1635267"/>
          </a:xfrm>
          <a:solidFill>
            <a:srgbClr val="FFC000"/>
          </a:solidFill>
        </p:grpSpPr>
        <p:sp>
          <p:nvSpPr>
            <p:cNvPr id="69" name="Shape 1255"/>
            <p:cNvSpPr/>
            <p:nvPr/>
          </p:nvSpPr>
          <p:spPr>
            <a:xfrm rot="21600000">
              <a:off x="0" y="0"/>
              <a:ext cx="775809" cy="115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7" h="20561" extrusionOk="0">
                  <a:moveTo>
                    <a:pt x="14114" y="20561"/>
                  </a:moveTo>
                  <a:cubicBezTo>
                    <a:pt x="4792" y="19243"/>
                    <a:pt x="-1403" y="13631"/>
                    <a:pt x="274" y="8032"/>
                  </a:cubicBezTo>
                  <a:cubicBezTo>
                    <a:pt x="1956" y="2433"/>
                    <a:pt x="10875" y="-1039"/>
                    <a:pt x="20197" y="279"/>
                  </a:cubicBezTo>
                  <a:cubicBezTo>
                    <a:pt x="20197" y="279"/>
                    <a:pt x="14114" y="20561"/>
                    <a:pt x="14114" y="2056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sym typeface="Helvetica Light"/>
              </a:endParaRPr>
            </a:p>
          </p:txBody>
        </p:sp>
        <p:sp>
          <p:nvSpPr>
            <p:cNvPr id="70" name="Shape 1256"/>
            <p:cNvSpPr/>
            <p:nvPr/>
          </p:nvSpPr>
          <p:spPr>
            <a:xfrm>
              <a:off x="839287" y="60428"/>
              <a:ext cx="2314736" cy="157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274" extrusionOk="0">
                  <a:moveTo>
                    <a:pt x="0" y="16030"/>
                  </a:moveTo>
                  <a:cubicBezTo>
                    <a:pt x="5" y="16003"/>
                    <a:pt x="2233" y="17535"/>
                    <a:pt x="5230" y="18906"/>
                  </a:cubicBezTo>
                  <a:cubicBezTo>
                    <a:pt x="8206" y="20294"/>
                    <a:pt x="11949" y="21521"/>
                    <a:pt x="14514" y="21231"/>
                  </a:cubicBezTo>
                  <a:cubicBezTo>
                    <a:pt x="18450" y="20817"/>
                    <a:pt x="20412" y="18334"/>
                    <a:pt x="20968" y="14141"/>
                  </a:cubicBezTo>
                  <a:cubicBezTo>
                    <a:pt x="20974" y="14091"/>
                    <a:pt x="20982" y="14038"/>
                    <a:pt x="20989" y="13985"/>
                  </a:cubicBezTo>
                  <a:cubicBezTo>
                    <a:pt x="21600" y="9813"/>
                    <a:pt x="20460" y="6384"/>
                    <a:pt x="16957" y="3703"/>
                  </a:cubicBezTo>
                  <a:cubicBezTo>
                    <a:pt x="14676" y="1937"/>
                    <a:pt x="10910" y="877"/>
                    <a:pt x="7805" y="412"/>
                  </a:cubicBezTo>
                  <a:cubicBezTo>
                    <a:pt x="4688" y="-79"/>
                    <a:pt x="2230" y="25"/>
                    <a:pt x="2233" y="0"/>
                  </a:cubicBezTo>
                  <a:cubicBezTo>
                    <a:pt x="1356" y="6292"/>
                    <a:pt x="745" y="10673"/>
                    <a:pt x="0" y="1603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sym typeface="Helvetica Light"/>
              </a:endParaRPr>
            </a:p>
          </p:txBody>
        </p:sp>
      </p:grpSp>
      <p:grpSp>
        <p:nvGrpSpPr>
          <p:cNvPr id="71" name="Group 1262"/>
          <p:cNvGrpSpPr/>
          <p:nvPr/>
        </p:nvGrpSpPr>
        <p:grpSpPr>
          <a:xfrm>
            <a:off x="2665051" y="2265029"/>
            <a:ext cx="1098204" cy="570178"/>
            <a:chOff x="0" y="0"/>
            <a:chExt cx="3154022" cy="1635267"/>
          </a:xfrm>
          <a:solidFill>
            <a:srgbClr val="F36C00"/>
          </a:solidFill>
        </p:grpSpPr>
        <p:sp>
          <p:nvSpPr>
            <p:cNvPr id="72" name="Shape 1260"/>
            <p:cNvSpPr/>
            <p:nvPr/>
          </p:nvSpPr>
          <p:spPr>
            <a:xfrm rot="21600000">
              <a:off x="0" y="0"/>
              <a:ext cx="775809" cy="115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7" h="20561" extrusionOk="0">
                  <a:moveTo>
                    <a:pt x="14114" y="20561"/>
                  </a:moveTo>
                  <a:cubicBezTo>
                    <a:pt x="4792" y="19243"/>
                    <a:pt x="-1403" y="13631"/>
                    <a:pt x="274" y="8032"/>
                  </a:cubicBezTo>
                  <a:cubicBezTo>
                    <a:pt x="1956" y="2433"/>
                    <a:pt x="10875" y="-1039"/>
                    <a:pt x="20197" y="279"/>
                  </a:cubicBezTo>
                  <a:cubicBezTo>
                    <a:pt x="20197" y="279"/>
                    <a:pt x="14114" y="20561"/>
                    <a:pt x="14114" y="2056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sym typeface="Helvetica Light"/>
              </a:endParaRPr>
            </a:p>
          </p:txBody>
        </p:sp>
        <p:sp>
          <p:nvSpPr>
            <p:cNvPr id="73" name="Shape 1261"/>
            <p:cNvSpPr/>
            <p:nvPr/>
          </p:nvSpPr>
          <p:spPr>
            <a:xfrm>
              <a:off x="839287" y="60428"/>
              <a:ext cx="2314736" cy="157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274" extrusionOk="0">
                  <a:moveTo>
                    <a:pt x="0" y="16030"/>
                  </a:moveTo>
                  <a:cubicBezTo>
                    <a:pt x="5" y="16003"/>
                    <a:pt x="2233" y="17535"/>
                    <a:pt x="5230" y="18906"/>
                  </a:cubicBezTo>
                  <a:cubicBezTo>
                    <a:pt x="8206" y="20294"/>
                    <a:pt x="11949" y="21521"/>
                    <a:pt x="14514" y="21231"/>
                  </a:cubicBezTo>
                  <a:cubicBezTo>
                    <a:pt x="18450" y="20817"/>
                    <a:pt x="20412" y="18334"/>
                    <a:pt x="20968" y="14141"/>
                  </a:cubicBezTo>
                  <a:cubicBezTo>
                    <a:pt x="20974" y="14091"/>
                    <a:pt x="20982" y="14038"/>
                    <a:pt x="20989" y="13985"/>
                  </a:cubicBezTo>
                  <a:cubicBezTo>
                    <a:pt x="21600" y="9813"/>
                    <a:pt x="20460" y="6384"/>
                    <a:pt x="16957" y="3703"/>
                  </a:cubicBezTo>
                  <a:cubicBezTo>
                    <a:pt x="14676" y="1937"/>
                    <a:pt x="10910" y="877"/>
                    <a:pt x="7805" y="412"/>
                  </a:cubicBezTo>
                  <a:cubicBezTo>
                    <a:pt x="4688" y="-79"/>
                    <a:pt x="2230" y="25"/>
                    <a:pt x="2233" y="0"/>
                  </a:cubicBezTo>
                  <a:cubicBezTo>
                    <a:pt x="1356" y="6292"/>
                    <a:pt x="745" y="10673"/>
                    <a:pt x="0" y="1603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sym typeface="Helvetica Light"/>
              </a:endParaRPr>
            </a:p>
          </p:txBody>
        </p:sp>
      </p:grpSp>
      <p:grpSp>
        <p:nvGrpSpPr>
          <p:cNvPr id="74" name="Group 1267"/>
          <p:cNvGrpSpPr/>
          <p:nvPr/>
        </p:nvGrpSpPr>
        <p:grpSpPr>
          <a:xfrm rot="10800000" flipH="1">
            <a:off x="3774530" y="2655695"/>
            <a:ext cx="1098204" cy="570178"/>
            <a:chOff x="0" y="0"/>
            <a:chExt cx="3154022" cy="1635267"/>
          </a:xfrm>
          <a:solidFill>
            <a:srgbClr val="E74C2E"/>
          </a:solidFill>
        </p:grpSpPr>
        <p:sp>
          <p:nvSpPr>
            <p:cNvPr id="75" name="Shape 1265"/>
            <p:cNvSpPr/>
            <p:nvPr/>
          </p:nvSpPr>
          <p:spPr>
            <a:xfrm rot="21600000">
              <a:off x="0" y="0"/>
              <a:ext cx="775809" cy="115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7" h="20561" extrusionOk="0">
                  <a:moveTo>
                    <a:pt x="14114" y="20561"/>
                  </a:moveTo>
                  <a:cubicBezTo>
                    <a:pt x="4792" y="19243"/>
                    <a:pt x="-1403" y="13631"/>
                    <a:pt x="274" y="8032"/>
                  </a:cubicBezTo>
                  <a:cubicBezTo>
                    <a:pt x="1956" y="2433"/>
                    <a:pt x="10875" y="-1039"/>
                    <a:pt x="20197" y="279"/>
                  </a:cubicBezTo>
                  <a:cubicBezTo>
                    <a:pt x="20197" y="279"/>
                    <a:pt x="14114" y="20561"/>
                    <a:pt x="14114" y="2056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sym typeface="Helvetica Light"/>
              </a:endParaRPr>
            </a:p>
          </p:txBody>
        </p:sp>
        <p:sp>
          <p:nvSpPr>
            <p:cNvPr id="76" name="Shape 1266"/>
            <p:cNvSpPr/>
            <p:nvPr/>
          </p:nvSpPr>
          <p:spPr>
            <a:xfrm>
              <a:off x="839287" y="60428"/>
              <a:ext cx="2314736" cy="157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274" extrusionOk="0">
                  <a:moveTo>
                    <a:pt x="0" y="16030"/>
                  </a:moveTo>
                  <a:cubicBezTo>
                    <a:pt x="5" y="16003"/>
                    <a:pt x="2233" y="17535"/>
                    <a:pt x="5230" y="18906"/>
                  </a:cubicBezTo>
                  <a:cubicBezTo>
                    <a:pt x="8206" y="20294"/>
                    <a:pt x="11949" y="21521"/>
                    <a:pt x="14514" y="21231"/>
                  </a:cubicBezTo>
                  <a:cubicBezTo>
                    <a:pt x="18450" y="20817"/>
                    <a:pt x="20412" y="18334"/>
                    <a:pt x="20968" y="14141"/>
                  </a:cubicBezTo>
                  <a:cubicBezTo>
                    <a:pt x="20974" y="14091"/>
                    <a:pt x="20982" y="14038"/>
                    <a:pt x="20989" y="13985"/>
                  </a:cubicBezTo>
                  <a:cubicBezTo>
                    <a:pt x="21600" y="9813"/>
                    <a:pt x="20460" y="6384"/>
                    <a:pt x="16957" y="3703"/>
                  </a:cubicBezTo>
                  <a:cubicBezTo>
                    <a:pt x="14676" y="1937"/>
                    <a:pt x="10910" y="877"/>
                    <a:pt x="7805" y="412"/>
                  </a:cubicBezTo>
                  <a:cubicBezTo>
                    <a:pt x="4688" y="-79"/>
                    <a:pt x="2230" y="25"/>
                    <a:pt x="2233" y="0"/>
                  </a:cubicBezTo>
                  <a:cubicBezTo>
                    <a:pt x="1356" y="6292"/>
                    <a:pt x="745" y="10673"/>
                    <a:pt x="0" y="1603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sym typeface="Helvetica Light"/>
              </a:endParaRPr>
            </a:p>
          </p:txBody>
        </p:sp>
      </p:grpSp>
      <p:grpSp>
        <p:nvGrpSpPr>
          <p:cNvPr id="77" name="Group 1272"/>
          <p:cNvGrpSpPr/>
          <p:nvPr/>
        </p:nvGrpSpPr>
        <p:grpSpPr>
          <a:xfrm>
            <a:off x="4882530" y="2265029"/>
            <a:ext cx="1098204" cy="570178"/>
            <a:chOff x="0" y="0"/>
            <a:chExt cx="3154022" cy="1635267"/>
          </a:xfrm>
          <a:solidFill>
            <a:srgbClr val="FF7443"/>
          </a:solidFill>
        </p:grpSpPr>
        <p:sp>
          <p:nvSpPr>
            <p:cNvPr id="78" name="Shape 1270"/>
            <p:cNvSpPr/>
            <p:nvPr/>
          </p:nvSpPr>
          <p:spPr>
            <a:xfrm rot="21600000">
              <a:off x="0" y="0"/>
              <a:ext cx="775809" cy="115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7" h="20561" extrusionOk="0">
                  <a:moveTo>
                    <a:pt x="14114" y="20561"/>
                  </a:moveTo>
                  <a:cubicBezTo>
                    <a:pt x="4792" y="19243"/>
                    <a:pt x="-1403" y="13631"/>
                    <a:pt x="274" y="8032"/>
                  </a:cubicBezTo>
                  <a:cubicBezTo>
                    <a:pt x="1956" y="2433"/>
                    <a:pt x="10875" y="-1039"/>
                    <a:pt x="20197" y="279"/>
                  </a:cubicBezTo>
                  <a:cubicBezTo>
                    <a:pt x="20197" y="279"/>
                    <a:pt x="14114" y="20561"/>
                    <a:pt x="14114" y="2056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sym typeface="Helvetica Light"/>
              </a:endParaRPr>
            </a:p>
          </p:txBody>
        </p:sp>
        <p:sp>
          <p:nvSpPr>
            <p:cNvPr id="79" name="Shape 1271"/>
            <p:cNvSpPr/>
            <p:nvPr/>
          </p:nvSpPr>
          <p:spPr>
            <a:xfrm>
              <a:off x="839287" y="60428"/>
              <a:ext cx="2314736" cy="157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274" extrusionOk="0">
                  <a:moveTo>
                    <a:pt x="0" y="16030"/>
                  </a:moveTo>
                  <a:cubicBezTo>
                    <a:pt x="5" y="16003"/>
                    <a:pt x="2233" y="17535"/>
                    <a:pt x="5230" y="18906"/>
                  </a:cubicBezTo>
                  <a:cubicBezTo>
                    <a:pt x="8206" y="20294"/>
                    <a:pt x="11949" y="21521"/>
                    <a:pt x="14514" y="21231"/>
                  </a:cubicBezTo>
                  <a:cubicBezTo>
                    <a:pt x="18450" y="20817"/>
                    <a:pt x="20412" y="18334"/>
                    <a:pt x="20968" y="14141"/>
                  </a:cubicBezTo>
                  <a:cubicBezTo>
                    <a:pt x="20974" y="14091"/>
                    <a:pt x="20982" y="14038"/>
                    <a:pt x="20989" y="13985"/>
                  </a:cubicBezTo>
                  <a:cubicBezTo>
                    <a:pt x="21600" y="9813"/>
                    <a:pt x="20460" y="6384"/>
                    <a:pt x="16957" y="3703"/>
                  </a:cubicBezTo>
                  <a:cubicBezTo>
                    <a:pt x="14676" y="1937"/>
                    <a:pt x="10910" y="877"/>
                    <a:pt x="7805" y="412"/>
                  </a:cubicBezTo>
                  <a:cubicBezTo>
                    <a:pt x="4688" y="-79"/>
                    <a:pt x="2230" y="25"/>
                    <a:pt x="2233" y="0"/>
                  </a:cubicBezTo>
                  <a:cubicBezTo>
                    <a:pt x="1356" y="6292"/>
                    <a:pt x="745" y="10673"/>
                    <a:pt x="0" y="1603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sym typeface="Helvetica Light"/>
              </a:endParaRPr>
            </a:p>
          </p:txBody>
        </p:sp>
      </p:grpSp>
      <p:grpSp>
        <p:nvGrpSpPr>
          <p:cNvPr id="80" name="Group 1277"/>
          <p:cNvGrpSpPr/>
          <p:nvPr/>
        </p:nvGrpSpPr>
        <p:grpSpPr>
          <a:xfrm rot="10800000" flipH="1">
            <a:off x="5994076" y="2655695"/>
            <a:ext cx="1098204" cy="570178"/>
            <a:chOff x="0" y="0"/>
            <a:chExt cx="3154022" cy="1635267"/>
          </a:xfrm>
          <a:solidFill>
            <a:srgbClr val="002060"/>
          </a:solidFill>
        </p:grpSpPr>
        <p:sp>
          <p:nvSpPr>
            <p:cNvPr id="81" name="Shape 1275"/>
            <p:cNvSpPr/>
            <p:nvPr/>
          </p:nvSpPr>
          <p:spPr>
            <a:xfrm rot="21600000">
              <a:off x="0" y="0"/>
              <a:ext cx="775809" cy="115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7" h="20561" extrusionOk="0">
                  <a:moveTo>
                    <a:pt x="14114" y="20561"/>
                  </a:moveTo>
                  <a:cubicBezTo>
                    <a:pt x="4792" y="19243"/>
                    <a:pt x="-1403" y="13631"/>
                    <a:pt x="274" y="8032"/>
                  </a:cubicBezTo>
                  <a:cubicBezTo>
                    <a:pt x="1956" y="2433"/>
                    <a:pt x="10875" y="-1039"/>
                    <a:pt x="20197" y="279"/>
                  </a:cubicBezTo>
                  <a:cubicBezTo>
                    <a:pt x="20197" y="279"/>
                    <a:pt x="14114" y="20561"/>
                    <a:pt x="14114" y="2056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sym typeface="Helvetica Light"/>
              </a:endParaRPr>
            </a:p>
          </p:txBody>
        </p:sp>
        <p:sp>
          <p:nvSpPr>
            <p:cNvPr id="82" name="Shape 1276"/>
            <p:cNvSpPr/>
            <p:nvPr/>
          </p:nvSpPr>
          <p:spPr>
            <a:xfrm>
              <a:off x="839287" y="60428"/>
              <a:ext cx="2314736" cy="157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274" extrusionOk="0">
                  <a:moveTo>
                    <a:pt x="0" y="16030"/>
                  </a:moveTo>
                  <a:cubicBezTo>
                    <a:pt x="5" y="16003"/>
                    <a:pt x="2233" y="17535"/>
                    <a:pt x="5230" y="18906"/>
                  </a:cubicBezTo>
                  <a:cubicBezTo>
                    <a:pt x="8206" y="20294"/>
                    <a:pt x="11949" y="21521"/>
                    <a:pt x="14514" y="21231"/>
                  </a:cubicBezTo>
                  <a:cubicBezTo>
                    <a:pt x="18450" y="20817"/>
                    <a:pt x="20412" y="18334"/>
                    <a:pt x="20968" y="14141"/>
                  </a:cubicBezTo>
                  <a:cubicBezTo>
                    <a:pt x="20974" y="14091"/>
                    <a:pt x="20982" y="14038"/>
                    <a:pt x="20989" y="13985"/>
                  </a:cubicBezTo>
                  <a:cubicBezTo>
                    <a:pt x="21600" y="9813"/>
                    <a:pt x="20460" y="6384"/>
                    <a:pt x="16957" y="3703"/>
                  </a:cubicBezTo>
                  <a:cubicBezTo>
                    <a:pt x="14676" y="1937"/>
                    <a:pt x="10910" y="877"/>
                    <a:pt x="7805" y="412"/>
                  </a:cubicBezTo>
                  <a:cubicBezTo>
                    <a:pt x="4688" y="-79"/>
                    <a:pt x="2230" y="25"/>
                    <a:pt x="2233" y="0"/>
                  </a:cubicBezTo>
                  <a:cubicBezTo>
                    <a:pt x="1356" y="6292"/>
                    <a:pt x="745" y="10673"/>
                    <a:pt x="0" y="1603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sym typeface="Helvetica Light"/>
              </a:endParaRPr>
            </a:p>
          </p:txBody>
        </p:sp>
      </p:grpSp>
      <p:sp>
        <p:nvSpPr>
          <p:cNvPr id="86" name="Shape 1285"/>
          <p:cNvSpPr/>
          <p:nvPr/>
        </p:nvSpPr>
        <p:spPr>
          <a:xfrm>
            <a:off x="1154989" y="3354868"/>
            <a:ext cx="1084027" cy="30593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38785" tIns="38785" rIns="38785" bIns="38785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87" name="Shape 1289"/>
          <p:cNvSpPr/>
          <p:nvPr/>
        </p:nvSpPr>
        <p:spPr>
          <a:xfrm>
            <a:off x="2665054" y="2105437"/>
            <a:ext cx="1084027" cy="30593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38785" tIns="38785" rIns="38785" bIns="38785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88" name="Shape 1293"/>
          <p:cNvSpPr/>
          <p:nvPr/>
        </p:nvSpPr>
        <p:spPr>
          <a:xfrm>
            <a:off x="3376281" y="3354868"/>
            <a:ext cx="1084027" cy="30593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38785" tIns="38785" rIns="38785" bIns="38785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89" name="Shape 1297"/>
          <p:cNvSpPr/>
          <p:nvPr/>
        </p:nvSpPr>
        <p:spPr>
          <a:xfrm>
            <a:off x="4886346" y="2105437"/>
            <a:ext cx="1084027" cy="30593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38785" tIns="38785" rIns="38785" bIns="38785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90" name="Shape 1301"/>
          <p:cNvSpPr/>
          <p:nvPr/>
        </p:nvSpPr>
        <p:spPr>
          <a:xfrm>
            <a:off x="5597570" y="3354868"/>
            <a:ext cx="1084027" cy="30593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38785" tIns="38785" rIns="38785" bIns="38785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91" name="Shape 1305"/>
          <p:cNvSpPr/>
          <p:nvPr/>
        </p:nvSpPr>
        <p:spPr>
          <a:xfrm>
            <a:off x="6944356" y="2105427"/>
            <a:ext cx="1084028" cy="30593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38785" tIns="38785" rIns="38785" bIns="38785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92" name="Rectangle 72"/>
          <p:cNvSpPr/>
          <p:nvPr/>
        </p:nvSpPr>
        <p:spPr>
          <a:xfrm rot="20935423">
            <a:off x="1913134" y="2805580"/>
            <a:ext cx="667703" cy="208993"/>
          </a:xfrm>
          <a:prstGeom prst="rect">
            <a:avLst/>
          </a:prstGeom>
        </p:spPr>
        <p:txBody>
          <a:bodyPr wrap="square" lIns="69813" tIns="34906" rIns="69813" bIns="34906">
            <a:spAutoFit/>
          </a:bodyPr>
          <a:lstStyle/>
          <a:p>
            <a:pPr lvl="0" algn="ctr">
              <a:defRPr/>
            </a:pPr>
            <a:r>
              <a:rPr lang="zh-CN" altLang="en-US" sz="900" b="1" kern="0" dirty="0">
                <a:solidFill>
                  <a:sysClr val="window" lastClr="FFFFFF"/>
                </a:solidFill>
                <a:latin typeface="微软雅黑"/>
                <a:ea typeface="微软雅黑"/>
              </a:rPr>
              <a:t>美篇</a:t>
            </a:r>
            <a:r>
              <a:rPr lang="en-US" altLang="zh-CN" sz="900" b="1" kern="0" dirty="0">
                <a:solidFill>
                  <a:sysClr val="window" lastClr="FFFFFF"/>
                </a:solidFill>
                <a:latin typeface="微软雅黑"/>
                <a:ea typeface="微软雅黑"/>
              </a:rPr>
              <a:t>41</a:t>
            </a:r>
            <a:r>
              <a:rPr lang="zh-CN" altLang="en-US" sz="900" b="1" kern="0" dirty="0">
                <a:solidFill>
                  <a:sysClr val="window" lastClr="FFFFFF"/>
                </a:solidFill>
                <a:latin typeface="微软雅黑"/>
                <a:ea typeface="微软雅黑"/>
              </a:rPr>
              <a:t>篇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95" name="Rectangle 137"/>
          <p:cNvSpPr/>
          <p:nvPr/>
        </p:nvSpPr>
        <p:spPr>
          <a:xfrm rot="594578">
            <a:off x="3024593" y="2462142"/>
            <a:ext cx="770489" cy="208993"/>
          </a:xfrm>
          <a:prstGeom prst="rect">
            <a:avLst/>
          </a:prstGeom>
        </p:spPr>
        <p:txBody>
          <a:bodyPr wrap="square" lIns="69813" tIns="34906" rIns="69813" bIns="34906">
            <a:spAutoFit/>
          </a:bodyPr>
          <a:lstStyle/>
          <a:p>
            <a:pPr lvl="0" algn="ctr">
              <a:defRPr/>
            </a:pPr>
            <a:r>
              <a:rPr lang="zh-CN" altLang="en-US" sz="900" b="1" kern="0" dirty="0">
                <a:solidFill>
                  <a:sysClr val="window" lastClr="FFFFFF"/>
                </a:solidFill>
                <a:latin typeface="微软雅黑"/>
                <a:ea typeface="微软雅黑"/>
              </a:rPr>
              <a:t>视频</a:t>
            </a:r>
            <a:r>
              <a:rPr lang="en-US" altLang="zh-CN" sz="900" b="1" kern="0" dirty="0">
                <a:solidFill>
                  <a:sysClr val="window" lastClr="FFFFFF"/>
                </a:solidFill>
                <a:latin typeface="微软雅黑"/>
                <a:ea typeface="微软雅黑"/>
              </a:rPr>
              <a:t>205</a:t>
            </a:r>
            <a:r>
              <a:rPr lang="zh-CN" altLang="en-US" sz="900" b="1" kern="0" dirty="0">
                <a:solidFill>
                  <a:sysClr val="window" lastClr="FFFFFF"/>
                </a:solidFill>
                <a:latin typeface="微软雅黑"/>
                <a:ea typeface="微软雅黑"/>
              </a:rPr>
              <a:t>个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96" name="Rectangle 142"/>
          <p:cNvSpPr/>
          <p:nvPr/>
        </p:nvSpPr>
        <p:spPr>
          <a:xfrm rot="20856684">
            <a:off x="4126278" y="2794563"/>
            <a:ext cx="792727" cy="208993"/>
          </a:xfrm>
          <a:prstGeom prst="rect">
            <a:avLst/>
          </a:prstGeom>
        </p:spPr>
        <p:txBody>
          <a:bodyPr wrap="square" lIns="69813" tIns="34906" rIns="69813" bIns="34906">
            <a:spAutoFit/>
          </a:bodyPr>
          <a:lstStyle/>
          <a:p>
            <a:pPr lvl="0" algn="ctr">
              <a:defRPr/>
            </a:pPr>
            <a:r>
              <a:rPr lang="zh-CN" altLang="en-US" sz="900" b="1" kern="0" dirty="0">
                <a:solidFill>
                  <a:sysClr val="window" lastClr="FFFFFF"/>
                </a:solidFill>
                <a:latin typeface="微软雅黑"/>
                <a:ea typeface="微软雅黑"/>
              </a:rPr>
              <a:t>图片</a:t>
            </a:r>
            <a:r>
              <a:rPr lang="en-US" altLang="zh-CN" sz="900" b="1" kern="0" dirty="0">
                <a:solidFill>
                  <a:sysClr val="window" lastClr="FFFFFF"/>
                </a:solidFill>
                <a:latin typeface="微软雅黑"/>
                <a:ea typeface="微软雅黑"/>
              </a:rPr>
              <a:t>123</a:t>
            </a:r>
            <a:r>
              <a:rPr lang="zh-CN" altLang="en-US" sz="900" b="1" kern="0" dirty="0">
                <a:solidFill>
                  <a:sysClr val="window" lastClr="FFFFFF"/>
                </a:solidFill>
                <a:latin typeface="微软雅黑"/>
                <a:ea typeface="微软雅黑"/>
              </a:rPr>
              <a:t>张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97" name="Rectangle 143"/>
          <p:cNvSpPr/>
          <p:nvPr/>
        </p:nvSpPr>
        <p:spPr>
          <a:xfrm rot="630609">
            <a:off x="5252155" y="2387461"/>
            <a:ext cx="667703" cy="347493"/>
          </a:xfrm>
          <a:prstGeom prst="rect">
            <a:avLst/>
          </a:prstGeom>
        </p:spPr>
        <p:txBody>
          <a:bodyPr wrap="square" lIns="69813" tIns="34906" rIns="69813" bIns="34906">
            <a:spAutoFit/>
          </a:bodyPr>
          <a:lstStyle/>
          <a:p>
            <a:pPr lvl="0" algn="ctr">
              <a:defRPr/>
            </a:pPr>
            <a:r>
              <a:rPr lang="zh-CN" altLang="en-US" sz="900" b="1" kern="0" dirty="0">
                <a:solidFill>
                  <a:sysClr val="window" lastClr="FFFFFF"/>
                </a:solidFill>
                <a:latin typeface="微软雅黑"/>
                <a:ea typeface="微软雅黑"/>
              </a:rPr>
              <a:t>涉及</a:t>
            </a:r>
            <a:r>
              <a:rPr lang="en-US" altLang="zh-CN" sz="900" b="1" kern="0" dirty="0">
                <a:solidFill>
                  <a:sysClr val="window" lastClr="FFFFFF"/>
                </a:solidFill>
                <a:latin typeface="微软雅黑"/>
                <a:ea typeface="微软雅黑"/>
              </a:rPr>
              <a:t>10</a:t>
            </a:r>
            <a:r>
              <a:rPr lang="zh-CN" altLang="en-US" sz="900" b="1" kern="0" dirty="0">
                <a:solidFill>
                  <a:sysClr val="window" lastClr="FFFFFF"/>
                </a:solidFill>
                <a:latin typeface="微软雅黑"/>
                <a:ea typeface="微软雅黑"/>
              </a:rPr>
              <a:t>个领域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98" name="Rectangle 144"/>
          <p:cNvSpPr/>
          <p:nvPr/>
        </p:nvSpPr>
        <p:spPr>
          <a:xfrm rot="20816511">
            <a:off x="6360044" y="2732440"/>
            <a:ext cx="667703" cy="347493"/>
          </a:xfrm>
          <a:prstGeom prst="rect">
            <a:avLst/>
          </a:prstGeom>
        </p:spPr>
        <p:txBody>
          <a:bodyPr wrap="square" lIns="69813" tIns="34906" rIns="69813" bIns="34906">
            <a:spAutoFit/>
          </a:bodyPr>
          <a:lstStyle/>
          <a:p>
            <a:pPr lvl="0" algn="ctr">
              <a:defRPr/>
            </a:pPr>
            <a:r>
              <a:rPr lang="en-US" altLang="zh-CN" sz="900" b="1" kern="0" dirty="0">
                <a:solidFill>
                  <a:sysClr val="window" lastClr="FFFFFF"/>
                </a:solidFill>
                <a:latin typeface="微软雅黑"/>
                <a:ea typeface="微软雅黑"/>
              </a:rPr>
              <a:t>125</a:t>
            </a:r>
            <a:r>
              <a:rPr lang="zh-CN" altLang="en-US" sz="900" b="1" kern="0" dirty="0">
                <a:solidFill>
                  <a:sysClr val="window" lastClr="FFFFFF"/>
                </a:solidFill>
                <a:latin typeface="微软雅黑"/>
                <a:ea typeface="微软雅黑"/>
              </a:rPr>
              <a:t>个不同项目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183820" y="1505651"/>
            <a:ext cx="24296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zh-CN" altLang="en-US" sz="16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/>
              </a:rPr>
              <a:t>弥补了学校教育的不足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199494" y="1265017"/>
            <a:ext cx="181098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/>
                <a:ea typeface="微软雅黑"/>
              </a:rPr>
              <a:t>学说方言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111" name="TextBox 108">
            <a:extLst>
              <a:ext uri="{FF2B5EF4-FFF2-40B4-BE49-F238E27FC236}">
                <a16:creationId xmlns:a16="http://schemas.microsoft.com/office/drawing/2014/main" xmlns="" id="{EB8F0756-E22C-4E70-BF20-3AEB3C29D9D7}"/>
              </a:ext>
            </a:extLst>
          </p:cNvPr>
          <p:cNvSpPr txBox="1"/>
          <p:nvPr/>
        </p:nvSpPr>
        <p:spPr>
          <a:xfrm>
            <a:off x="2220673" y="3683577"/>
            <a:ext cx="595041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zh-CN" altLang="en-US" sz="1600" b="1" kern="0" dirty="0">
                <a:solidFill>
                  <a:srgbClr val="0070C0"/>
                </a:solidFill>
                <a:latin typeface="微软雅黑"/>
                <a:ea typeface="微软雅黑"/>
              </a:rPr>
              <a:t>    堆草垛、打井水等农村生活的技能，陀螺、高跷等传统游戏工具的制作和识秤、打算盘等即将消失的计量工具和计算方法的学习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112" name="TextBox 107">
            <a:extLst>
              <a:ext uri="{FF2B5EF4-FFF2-40B4-BE49-F238E27FC236}">
                <a16:creationId xmlns:a16="http://schemas.microsoft.com/office/drawing/2014/main" xmlns="" id="{5D0B44D6-6D11-4CDA-85A5-DF174EFC89E0}"/>
              </a:ext>
            </a:extLst>
          </p:cNvPr>
          <p:cNvSpPr txBox="1"/>
          <p:nvPr/>
        </p:nvSpPr>
        <p:spPr>
          <a:xfrm>
            <a:off x="5925610" y="4266094"/>
            <a:ext cx="29603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zh-CN" altLang="en-US" sz="16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/>
              </a:rPr>
              <a:t>创造了“互学共长”的新高度</a:t>
            </a:r>
          </a:p>
        </p:txBody>
      </p:sp>
      <p:sp>
        <p:nvSpPr>
          <p:cNvPr id="45" name="文本框 45">
            <a:extLst>
              <a:ext uri="{FF2B5EF4-FFF2-40B4-BE49-F238E27FC236}">
                <a16:creationId xmlns:a16="http://schemas.microsoft.com/office/drawing/2014/main" xmlns="" id="{F522BB0E-3F21-40A6-9446-576CBB9A6046}"/>
              </a:ext>
            </a:extLst>
          </p:cNvPr>
          <p:cNvSpPr txBox="1"/>
          <p:nvPr/>
        </p:nvSpPr>
        <p:spPr>
          <a:xfrm>
            <a:off x="107504" y="-20538"/>
            <a:ext cx="716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一、一个家庭的隔代互学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20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创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生了“隔代教育”的新样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态。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4441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5" grpId="0"/>
      <p:bldP spid="96" grpId="0"/>
      <p:bldP spid="97" grpId="0"/>
      <p:bldP spid="98" grpId="0"/>
      <p:bldP spid="108" grpId="0"/>
      <p:bldP spid="109" grpId="0"/>
      <p:bldP spid="111" grpId="0"/>
      <p:bldP spid="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18F34E8-278F-4EF0-BEF8-CBF83647B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4" y="843558"/>
            <a:ext cx="1206541" cy="1608721"/>
          </a:xfrm>
          <a:prstGeom prst="rect">
            <a:avLst/>
          </a:prstGeom>
          <a:ln w="19050" cap="sq">
            <a:solidFill>
              <a:srgbClr val="21B2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BE024C1-3AF8-4508-A5FB-648C45B7F4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32" y="843558"/>
            <a:ext cx="1206541" cy="1608720"/>
          </a:xfrm>
          <a:prstGeom prst="rect">
            <a:avLst/>
          </a:prstGeom>
          <a:ln w="12700">
            <a:solidFill>
              <a:srgbClr val="21B2E7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BFC09D3-C5D4-40D9-A549-C4FB3A86FF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12" y="854216"/>
            <a:ext cx="1206541" cy="1608720"/>
          </a:xfrm>
          <a:prstGeom prst="rect">
            <a:avLst/>
          </a:prstGeom>
          <a:ln w="12700">
            <a:solidFill>
              <a:srgbClr val="21B2E7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FEA4199-BDE0-4468-9DC6-D3BBB39CE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08" y="854216"/>
            <a:ext cx="1206541" cy="1608720"/>
          </a:xfrm>
          <a:prstGeom prst="rect">
            <a:avLst/>
          </a:prstGeom>
          <a:ln w="12700">
            <a:solidFill>
              <a:srgbClr val="21B2E7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661449E-9AA5-4156-8924-8BDDD7C4C2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48" y="843558"/>
            <a:ext cx="1206541" cy="1608720"/>
          </a:xfrm>
          <a:prstGeom prst="rect">
            <a:avLst/>
          </a:prstGeom>
          <a:ln w="12700">
            <a:solidFill>
              <a:srgbClr val="21B2E7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9F46D50-2318-4E4B-96D4-F565E2EAC7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28" y="854216"/>
            <a:ext cx="1206541" cy="1608720"/>
          </a:xfrm>
          <a:prstGeom prst="rect">
            <a:avLst/>
          </a:prstGeom>
          <a:ln w="12700">
            <a:solidFill>
              <a:srgbClr val="21B2E7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09024063-A35B-418A-AEB4-79EE45B9D9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65" y="3162368"/>
            <a:ext cx="2144960" cy="1608720"/>
          </a:xfrm>
          <a:prstGeom prst="rect">
            <a:avLst/>
          </a:prstGeom>
          <a:ln w="12700">
            <a:solidFill>
              <a:srgbClr val="21B2E7"/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2878490-8F70-482F-AEC7-37E2F47C24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61" y="3162368"/>
            <a:ext cx="2144960" cy="1608720"/>
          </a:xfrm>
          <a:prstGeom prst="rect">
            <a:avLst/>
          </a:prstGeom>
          <a:ln w="12700">
            <a:solidFill>
              <a:srgbClr val="21B2E7"/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30B0C3B-6C86-4BFD-8340-582A7399AA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82" y="3162368"/>
            <a:ext cx="2144960" cy="1608720"/>
          </a:xfrm>
          <a:prstGeom prst="rect">
            <a:avLst/>
          </a:prstGeom>
          <a:ln w="12700">
            <a:solidFill>
              <a:srgbClr val="21B2E7"/>
            </a:solidFill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AA741ADF-A179-4F06-9A5C-42AA60C85E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" y="3162368"/>
            <a:ext cx="2144960" cy="1608720"/>
          </a:xfrm>
          <a:prstGeom prst="rect">
            <a:avLst/>
          </a:prstGeom>
          <a:ln w="12700">
            <a:solidFill>
              <a:srgbClr val="21B2E7"/>
            </a:solidFill>
          </a:ln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E2338635-6193-47FD-ADEE-30835C2D0B5E}"/>
              </a:ext>
            </a:extLst>
          </p:cNvPr>
          <p:cNvSpPr txBox="1"/>
          <p:nvPr/>
        </p:nvSpPr>
        <p:spPr>
          <a:xfrm>
            <a:off x="1907704" y="2656705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开学初，在教室里进行了“隔代互学”的成果展评</a:t>
            </a:r>
          </a:p>
        </p:txBody>
      </p:sp>
      <p:sp>
        <p:nvSpPr>
          <p:cNvPr id="14" name="文本框 45">
            <a:extLst>
              <a:ext uri="{FF2B5EF4-FFF2-40B4-BE49-F238E27FC236}">
                <a16:creationId xmlns:a16="http://schemas.microsoft.com/office/drawing/2014/main" xmlns="" id="{F522BB0E-3F21-40A6-9446-576CBB9A6046}"/>
              </a:ext>
            </a:extLst>
          </p:cNvPr>
          <p:cNvSpPr txBox="1"/>
          <p:nvPr/>
        </p:nvSpPr>
        <p:spPr>
          <a:xfrm>
            <a:off x="107504" y="-20538"/>
            <a:ext cx="716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一、一个家庭的隔代互学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20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创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生了“隔代教育”的新样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态。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2946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116585" y="1029569"/>
            <a:ext cx="2055242" cy="3338037"/>
            <a:chOff x="856689" y="1129339"/>
            <a:chExt cx="2055242" cy="3338037"/>
          </a:xfrm>
        </p:grpSpPr>
        <p:sp>
          <p:nvSpPr>
            <p:cNvPr id="29" name="矩形 28"/>
            <p:cNvSpPr/>
            <p:nvPr/>
          </p:nvSpPr>
          <p:spPr>
            <a:xfrm>
              <a:off x="856689" y="1129339"/>
              <a:ext cx="2055242" cy="333803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B8B3AB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0" name="文本框 24"/>
            <p:cNvSpPr txBox="1"/>
            <p:nvPr/>
          </p:nvSpPr>
          <p:spPr>
            <a:xfrm rot="16200000">
              <a:off x="78079" y="2635868"/>
              <a:ext cx="1879447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隔代互学共生长</a:t>
              </a:r>
              <a:endParaRPr lang="zh-CN" altLang="en-US" sz="12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78836" y="915566"/>
            <a:ext cx="6765572" cy="804410"/>
            <a:chOff x="1218940" y="1015336"/>
            <a:chExt cx="6765572" cy="804410"/>
          </a:xfrm>
        </p:grpSpPr>
        <p:sp>
          <p:nvSpPr>
            <p:cNvPr id="32" name="五边形 31"/>
            <p:cNvSpPr/>
            <p:nvPr/>
          </p:nvSpPr>
          <p:spPr>
            <a:xfrm>
              <a:off x="1218940" y="1015336"/>
              <a:ext cx="2061635" cy="804410"/>
            </a:xfrm>
            <a:prstGeom prst="homePlate">
              <a:avLst>
                <a:gd name="adj" fmla="val 30537"/>
              </a:avLst>
            </a:prstGeom>
            <a:solidFill>
              <a:srgbClr val="FF5215"/>
            </a:solidFill>
            <a:ln w="19050">
              <a:solidFill>
                <a:srgbClr val="AEB3BB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3150058" y="1015336"/>
              <a:ext cx="4834454" cy="80441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4" name="文本框 15"/>
            <p:cNvSpPr txBox="1"/>
            <p:nvPr/>
          </p:nvSpPr>
          <p:spPr>
            <a:xfrm>
              <a:off x="3608733" y="1114422"/>
              <a:ext cx="3471218" cy="548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◆全体班主任会议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◆ 作“创生互学共长的隔代教育新样态”的研究报告</a:t>
              </a:r>
            </a:p>
          </p:txBody>
        </p:sp>
        <p:sp>
          <p:nvSpPr>
            <p:cNvPr id="35" name="文本框 23"/>
            <p:cNvSpPr txBox="1"/>
            <p:nvPr/>
          </p:nvSpPr>
          <p:spPr>
            <a:xfrm>
              <a:off x="1408589" y="1236145"/>
              <a:ext cx="1741469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任意多边形 54"/>
          <p:cNvSpPr/>
          <p:nvPr/>
        </p:nvSpPr>
        <p:spPr>
          <a:xfrm rot="13500000">
            <a:off x="1177989" y="889395"/>
            <a:ext cx="1514" cy="1514"/>
          </a:xfrm>
          <a:custGeom>
            <a:avLst/>
            <a:gdLst>
              <a:gd name="connsiteX0" fmla="*/ 2018 w 2018"/>
              <a:gd name="connsiteY0" fmla="*/ 2018 h 2018"/>
              <a:gd name="connsiteX1" fmla="*/ 0 w 2018"/>
              <a:gd name="connsiteY1" fmla="*/ 0 h 2018"/>
              <a:gd name="connsiteX2" fmla="*/ 1213 w 2018"/>
              <a:gd name="connsiteY2" fmla="*/ 805 h 2018"/>
              <a:gd name="connsiteX3" fmla="*/ 2018 w 2018"/>
              <a:gd name="connsiteY3" fmla="*/ 2018 h 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8" h="2018">
                <a:moveTo>
                  <a:pt x="2018" y="2018"/>
                </a:moveTo>
                <a:lnTo>
                  <a:pt x="0" y="0"/>
                </a:lnTo>
                <a:lnTo>
                  <a:pt x="1213" y="805"/>
                </a:lnTo>
                <a:lnTo>
                  <a:pt x="2018" y="20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71EB3045-631E-42A4-8B67-2A3A5918708A}"/>
              </a:ext>
            </a:extLst>
          </p:cNvPr>
          <p:cNvSpPr txBox="1"/>
          <p:nvPr/>
        </p:nvSpPr>
        <p:spPr>
          <a:xfrm>
            <a:off x="0" y="-8344"/>
            <a:ext cx="745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二、一个“隔代互学馆”的展示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20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让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研究从一个班走向一个</a:t>
            </a:r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学校。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0730BF6-86D7-43B6-B697-ED829EEF0F52}"/>
              </a:ext>
            </a:extLst>
          </p:cNvPr>
          <p:cNvGrpSpPr/>
          <p:nvPr/>
        </p:nvGrpSpPr>
        <p:grpSpPr>
          <a:xfrm>
            <a:off x="1478836" y="1842503"/>
            <a:ext cx="6765572" cy="804410"/>
            <a:chOff x="1478836" y="1842503"/>
            <a:chExt cx="6765572" cy="804410"/>
          </a:xfrm>
        </p:grpSpPr>
        <p:grpSp>
          <p:nvGrpSpPr>
            <p:cNvPr id="36" name="组合 35"/>
            <p:cNvGrpSpPr/>
            <p:nvPr/>
          </p:nvGrpSpPr>
          <p:grpSpPr>
            <a:xfrm>
              <a:off x="1478836" y="1842503"/>
              <a:ext cx="6765572" cy="804410"/>
              <a:chOff x="1218940" y="1942273"/>
              <a:chExt cx="6765572" cy="804410"/>
            </a:xfrm>
          </p:grpSpPr>
          <p:sp>
            <p:nvSpPr>
              <p:cNvPr id="37" name="五边形 36"/>
              <p:cNvSpPr/>
              <p:nvPr/>
            </p:nvSpPr>
            <p:spPr>
              <a:xfrm>
                <a:off x="1218940" y="1942273"/>
                <a:ext cx="2061635" cy="804410"/>
              </a:xfrm>
              <a:prstGeom prst="homePlate">
                <a:avLst>
                  <a:gd name="adj" fmla="val 30537"/>
                </a:avLst>
              </a:prstGeom>
              <a:solidFill>
                <a:srgbClr val="FF9900"/>
              </a:solidFill>
              <a:ln w="19050">
                <a:solidFill>
                  <a:srgbClr val="C4C4C4"/>
                </a:solidFill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>
                <a:off x="3150058" y="1942273"/>
                <a:ext cx="4834454" cy="804410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DDDDDD"/>
                </a:solidFill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9" name="文本框 17"/>
              <p:cNvSpPr txBox="1"/>
              <p:nvPr/>
            </p:nvSpPr>
            <p:spPr>
              <a:xfrm>
                <a:off x="3608733" y="2017386"/>
                <a:ext cx="3471218" cy="548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◆ 全体家委会会议</a:t>
                </a:r>
                <a:endPara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◆作“创生互学共长的隔代教育新样态”的研究报告</a:t>
                </a:r>
              </a:p>
            </p:txBody>
          </p:sp>
        </p:grpSp>
        <p:sp>
          <p:nvSpPr>
            <p:cNvPr id="27" name="文本框 23">
              <a:extLst>
                <a:ext uri="{FF2B5EF4-FFF2-40B4-BE49-F238E27FC236}">
                  <a16:creationId xmlns:a16="http://schemas.microsoft.com/office/drawing/2014/main" xmlns="" id="{6246EC8C-67D1-4909-8774-641C33CF9375}"/>
                </a:ext>
              </a:extLst>
            </p:cNvPr>
            <p:cNvSpPr txBox="1"/>
            <p:nvPr/>
          </p:nvSpPr>
          <p:spPr>
            <a:xfrm>
              <a:off x="1668485" y="2063312"/>
              <a:ext cx="1741469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6CAAB8F3-05CC-4B19-B187-57C56858068C}"/>
              </a:ext>
            </a:extLst>
          </p:cNvPr>
          <p:cNvGrpSpPr/>
          <p:nvPr/>
        </p:nvGrpSpPr>
        <p:grpSpPr>
          <a:xfrm>
            <a:off x="1478836" y="2750261"/>
            <a:ext cx="6765572" cy="804410"/>
            <a:chOff x="1478836" y="2750261"/>
            <a:chExt cx="6765572" cy="804410"/>
          </a:xfrm>
        </p:grpSpPr>
        <p:grpSp>
          <p:nvGrpSpPr>
            <p:cNvPr id="41" name="组合 40"/>
            <p:cNvGrpSpPr/>
            <p:nvPr/>
          </p:nvGrpSpPr>
          <p:grpSpPr>
            <a:xfrm>
              <a:off x="1478836" y="2750261"/>
              <a:ext cx="6765572" cy="804410"/>
              <a:chOff x="1218940" y="2850031"/>
              <a:chExt cx="6765572" cy="804410"/>
            </a:xfrm>
          </p:grpSpPr>
          <p:sp>
            <p:nvSpPr>
              <p:cNvPr id="42" name="五边形 41"/>
              <p:cNvSpPr/>
              <p:nvPr/>
            </p:nvSpPr>
            <p:spPr>
              <a:xfrm>
                <a:off x="1218940" y="2850031"/>
                <a:ext cx="2061635" cy="804410"/>
              </a:xfrm>
              <a:prstGeom prst="homePlate">
                <a:avLst>
                  <a:gd name="adj" fmla="val 30537"/>
                </a:avLst>
              </a:prstGeom>
              <a:solidFill>
                <a:srgbClr val="03ADAE"/>
              </a:solidFill>
              <a:ln w="19050">
                <a:solidFill>
                  <a:srgbClr val="C4C4C4"/>
                </a:solidFill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任意多边形 42"/>
              <p:cNvSpPr/>
              <p:nvPr/>
            </p:nvSpPr>
            <p:spPr>
              <a:xfrm>
                <a:off x="3150058" y="2850031"/>
                <a:ext cx="4834454" cy="804410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DDDDDD"/>
                </a:solidFill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" name="文本框 18"/>
              <p:cNvSpPr txBox="1"/>
              <p:nvPr/>
            </p:nvSpPr>
            <p:spPr>
              <a:xfrm>
                <a:off x="3608732" y="2959552"/>
                <a:ext cx="3796536" cy="548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◆我校把“隔代互学”项目纳入“你好，暑假！”幸福作业的整体策划之中，开启了全校性的研究。</a:t>
                </a:r>
              </a:p>
            </p:txBody>
          </p:sp>
        </p:grpSp>
        <p:sp>
          <p:nvSpPr>
            <p:cNvPr id="51" name="文本框 23">
              <a:extLst>
                <a:ext uri="{FF2B5EF4-FFF2-40B4-BE49-F238E27FC236}">
                  <a16:creationId xmlns:a16="http://schemas.microsoft.com/office/drawing/2014/main" xmlns="" id="{B3D8CF97-88F9-4E82-9206-FF853A76ED1F}"/>
                </a:ext>
              </a:extLst>
            </p:cNvPr>
            <p:cNvSpPr txBox="1"/>
            <p:nvPr/>
          </p:nvSpPr>
          <p:spPr>
            <a:xfrm>
              <a:off x="1647559" y="2982437"/>
              <a:ext cx="1741469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2AB3114-60FF-420A-B9B1-74D18B12E7E5}"/>
              </a:ext>
            </a:extLst>
          </p:cNvPr>
          <p:cNvGrpSpPr/>
          <p:nvPr/>
        </p:nvGrpSpPr>
        <p:grpSpPr>
          <a:xfrm>
            <a:off x="1478836" y="3677198"/>
            <a:ext cx="6765572" cy="804410"/>
            <a:chOff x="1478836" y="3677198"/>
            <a:chExt cx="6765572" cy="804410"/>
          </a:xfrm>
        </p:grpSpPr>
        <p:grpSp>
          <p:nvGrpSpPr>
            <p:cNvPr id="46" name="组合 45"/>
            <p:cNvGrpSpPr/>
            <p:nvPr/>
          </p:nvGrpSpPr>
          <p:grpSpPr>
            <a:xfrm>
              <a:off x="1478836" y="3677198"/>
              <a:ext cx="6765572" cy="804410"/>
              <a:chOff x="1218940" y="3776968"/>
              <a:chExt cx="6765572" cy="804410"/>
            </a:xfrm>
          </p:grpSpPr>
          <p:sp>
            <p:nvSpPr>
              <p:cNvPr id="47" name="五边形 46"/>
              <p:cNvSpPr/>
              <p:nvPr/>
            </p:nvSpPr>
            <p:spPr>
              <a:xfrm>
                <a:off x="1218940" y="3776968"/>
                <a:ext cx="2061635" cy="804410"/>
              </a:xfrm>
              <a:prstGeom prst="homePlate">
                <a:avLst>
                  <a:gd name="adj" fmla="val 30537"/>
                </a:avLst>
              </a:prstGeom>
              <a:solidFill>
                <a:srgbClr val="FF8860"/>
              </a:solidFill>
              <a:ln w="19050">
                <a:solidFill>
                  <a:srgbClr val="C4C4C4"/>
                </a:solidFill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150058" y="3776968"/>
                <a:ext cx="4834454" cy="804410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DDDDDD"/>
                </a:solidFill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" name="文本框 19"/>
              <p:cNvSpPr txBox="1"/>
              <p:nvPr/>
            </p:nvSpPr>
            <p:spPr>
              <a:xfrm>
                <a:off x="3608733" y="3863269"/>
                <a:ext cx="3471218" cy="548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◆暑期幸福作业期初展销会</a:t>
                </a:r>
                <a:endPara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◆设立了“隔代互学体验馆”</a:t>
                </a:r>
              </a:p>
            </p:txBody>
          </p:sp>
        </p:grpSp>
        <p:sp>
          <p:nvSpPr>
            <p:cNvPr id="52" name="文本框 23">
              <a:extLst>
                <a:ext uri="{FF2B5EF4-FFF2-40B4-BE49-F238E27FC236}">
                  <a16:creationId xmlns:a16="http://schemas.microsoft.com/office/drawing/2014/main" xmlns="" id="{5A0FE5F5-2C72-4967-A396-C0F18E3A57ED}"/>
                </a:ext>
              </a:extLst>
            </p:cNvPr>
            <p:cNvSpPr txBox="1"/>
            <p:nvPr/>
          </p:nvSpPr>
          <p:spPr>
            <a:xfrm>
              <a:off x="1668485" y="3875092"/>
              <a:ext cx="1741469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91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156c83fda72adf87a3df39b8cb2b32e4103385"/>
  <p:tag name="ISPRING_RESOURCE_PATHS_HASH_PRESENTER" val="d6d9241a398e29f679cd585f64f5cf73adfa78f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5003111"/>
  <p:tag name="MH_LIBRARY" val="GRAPHIC"/>
  <p:tag name="MH_TYPE" val="Pictur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5003111"/>
  <p:tag name="MH_LIBRARY" val="GRAPHIC"/>
  <p:tag name="MH_TYPE" val="Pictur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5003111"/>
  <p:tag name="MH_LIBRARY" val="GRAPHIC"/>
  <p:tag name="MH_TYPE" val="Pictur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1188</Words>
  <Application>Microsoft Office PowerPoint</Application>
  <PresentationFormat>全屏显示(16:9)</PresentationFormat>
  <Paragraphs>119</Paragraphs>
  <Slides>16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USER-</cp:lastModifiedBy>
  <cp:revision>154</cp:revision>
  <dcterms:created xsi:type="dcterms:W3CDTF">2015-04-15T03:07:42Z</dcterms:created>
  <dcterms:modified xsi:type="dcterms:W3CDTF">2019-11-13T02:18:37Z</dcterms:modified>
</cp:coreProperties>
</file>