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2"/>
  </p:notesMasterIdLst>
  <p:sldIdLst>
    <p:sldId id="470" r:id="rId11"/>
    <p:sldId id="353" r:id="rId12"/>
    <p:sldId id="511" r:id="rId13"/>
    <p:sldId id="512" r:id="rId14"/>
    <p:sldId id="513" r:id="rId15"/>
    <p:sldId id="514" r:id="rId16"/>
    <p:sldId id="516" r:id="rId17"/>
    <p:sldId id="517" r:id="rId18"/>
    <p:sldId id="518" r:id="rId19"/>
    <p:sldId id="519" r:id="rId20"/>
    <p:sldId id="520" r:id="rId21"/>
  </p:sldIdLst>
  <p:sldSz cx="12190413" cy="68595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38D"/>
    <a:srgbClr val="A2C793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7778" autoAdjust="0"/>
  </p:normalViewPr>
  <p:slideViewPr>
    <p:cSldViewPr snapToGrid="0" showGuides="1">
      <p:cViewPr varScale="1">
        <p:scale>
          <a:sx n="69" d="100"/>
          <a:sy n="69" d="100"/>
        </p:scale>
        <p:origin x="762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2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49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69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87C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H="1">
            <a:off x="2015573" y="1221351"/>
            <a:ext cx="8159266" cy="2215991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宋体" panose="02010600030101010101" pitchFamily="2" charset="-122"/>
              </a:rPr>
              <a:t>小学数学实验教学的实施策略</a:t>
            </a:r>
            <a:endParaRPr lang="en-US" altLang="zh-CN" sz="7200" dirty="0">
              <a:latin typeface="华文新魏" panose="02010800040101010101" pitchFamily="2" charset="-122"/>
              <a:ea typeface="华文新魏" panose="020108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154200" y="4146362"/>
            <a:ext cx="2845218" cy="3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dirty="0" smtClean="0">
                <a:solidFill>
                  <a:srgbClr val="87C38D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沈楚韵</a:t>
            </a:r>
            <a:endParaRPr lang="zh-CN" altLang="en-US" sz="2800" b="0" dirty="0">
              <a:solidFill>
                <a:srgbClr val="87C38D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3" name="Freeform 9"/>
          <p:cNvSpPr>
            <a:spLocks noEditPoints="1"/>
          </p:cNvSpPr>
          <p:nvPr/>
        </p:nvSpPr>
        <p:spPr bwMode="auto">
          <a:xfrm>
            <a:off x="5023413" y="4146362"/>
            <a:ext cx="321384" cy="322736"/>
          </a:xfrm>
          <a:custGeom>
            <a:avLst/>
            <a:gdLst>
              <a:gd name="T0" fmla="*/ 358 w 490"/>
              <a:gd name="T1" fmla="*/ 250 h 490"/>
              <a:gd name="T2" fmla="*/ 358 w 490"/>
              <a:gd name="T3" fmla="*/ 183 h 490"/>
              <a:gd name="T4" fmla="*/ 328 w 490"/>
              <a:gd name="T5" fmla="*/ 183 h 490"/>
              <a:gd name="T6" fmla="*/ 328 w 490"/>
              <a:gd name="T7" fmla="*/ 250 h 490"/>
              <a:gd name="T8" fmla="*/ 247 w 490"/>
              <a:gd name="T9" fmla="*/ 330 h 490"/>
              <a:gd name="T10" fmla="*/ 246 w 490"/>
              <a:gd name="T11" fmla="*/ 330 h 490"/>
              <a:gd name="T12" fmla="*/ 245 w 490"/>
              <a:gd name="T13" fmla="*/ 330 h 490"/>
              <a:gd name="T14" fmla="*/ 245 w 490"/>
              <a:gd name="T15" fmla="*/ 330 h 490"/>
              <a:gd name="T16" fmla="*/ 243 w 490"/>
              <a:gd name="T17" fmla="*/ 330 h 490"/>
              <a:gd name="T18" fmla="*/ 162 w 490"/>
              <a:gd name="T19" fmla="*/ 250 h 490"/>
              <a:gd name="T20" fmla="*/ 162 w 490"/>
              <a:gd name="T21" fmla="*/ 183 h 490"/>
              <a:gd name="T22" fmla="*/ 132 w 490"/>
              <a:gd name="T23" fmla="*/ 183 h 490"/>
              <a:gd name="T24" fmla="*/ 132 w 490"/>
              <a:gd name="T25" fmla="*/ 250 h 490"/>
              <a:gd name="T26" fmla="*/ 227 w 490"/>
              <a:gd name="T27" fmla="*/ 359 h 490"/>
              <a:gd name="T28" fmla="*/ 227 w 490"/>
              <a:gd name="T29" fmla="*/ 407 h 490"/>
              <a:gd name="T30" fmla="*/ 160 w 490"/>
              <a:gd name="T31" fmla="*/ 426 h 490"/>
              <a:gd name="T32" fmla="*/ 331 w 490"/>
              <a:gd name="T33" fmla="*/ 426 h 490"/>
              <a:gd name="T34" fmla="*/ 263 w 490"/>
              <a:gd name="T35" fmla="*/ 407 h 490"/>
              <a:gd name="T36" fmla="*/ 263 w 490"/>
              <a:gd name="T37" fmla="*/ 360 h 490"/>
              <a:gd name="T38" fmla="*/ 358 w 490"/>
              <a:gd name="T39" fmla="*/ 250 h 490"/>
              <a:gd name="T40" fmla="*/ 244 w 490"/>
              <a:gd name="T41" fmla="*/ 302 h 490"/>
              <a:gd name="T42" fmla="*/ 245 w 490"/>
              <a:gd name="T43" fmla="*/ 302 h 490"/>
              <a:gd name="T44" fmla="*/ 246 w 490"/>
              <a:gd name="T45" fmla="*/ 302 h 490"/>
              <a:gd name="T46" fmla="*/ 300 w 490"/>
              <a:gd name="T47" fmla="*/ 248 h 490"/>
              <a:gd name="T48" fmla="*/ 300 w 490"/>
              <a:gd name="T49" fmla="*/ 118 h 490"/>
              <a:gd name="T50" fmla="*/ 246 w 490"/>
              <a:gd name="T51" fmla="*/ 64 h 490"/>
              <a:gd name="T52" fmla="*/ 245 w 490"/>
              <a:gd name="T53" fmla="*/ 64 h 490"/>
              <a:gd name="T54" fmla="*/ 244 w 490"/>
              <a:gd name="T55" fmla="*/ 64 h 490"/>
              <a:gd name="T56" fmla="*/ 190 w 490"/>
              <a:gd name="T57" fmla="*/ 118 h 490"/>
              <a:gd name="T58" fmla="*/ 190 w 490"/>
              <a:gd name="T59" fmla="*/ 248 h 490"/>
              <a:gd name="T60" fmla="*/ 244 w 490"/>
              <a:gd name="T61" fmla="*/ 302 h 490"/>
              <a:gd name="T62" fmla="*/ 245 w 490"/>
              <a:gd name="T63" fmla="*/ 0 h 490"/>
              <a:gd name="T64" fmla="*/ 490 w 490"/>
              <a:gd name="T65" fmla="*/ 245 h 490"/>
              <a:gd name="T66" fmla="*/ 245 w 490"/>
              <a:gd name="T67" fmla="*/ 490 h 490"/>
              <a:gd name="T68" fmla="*/ 0 w 490"/>
              <a:gd name="T69" fmla="*/ 245 h 490"/>
              <a:gd name="T70" fmla="*/ 245 w 490"/>
              <a:gd name="T7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490">
                <a:moveTo>
                  <a:pt x="358" y="250"/>
                </a:moveTo>
                <a:lnTo>
                  <a:pt x="358" y="183"/>
                </a:lnTo>
                <a:cubicBezTo>
                  <a:pt x="358" y="165"/>
                  <a:pt x="328" y="164"/>
                  <a:pt x="328" y="183"/>
                </a:cubicBezTo>
                <a:lnTo>
                  <a:pt x="328" y="250"/>
                </a:lnTo>
                <a:cubicBezTo>
                  <a:pt x="328" y="294"/>
                  <a:pt x="292" y="330"/>
                  <a:pt x="247" y="330"/>
                </a:cubicBezTo>
                <a:cubicBezTo>
                  <a:pt x="247" y="330"/>
                  <a:pt x="246" y="330"/>
                  <a:pt x="246" y="330"/>
                </a:cubicBezTo>
                <a:lnTo>
                  <a:pt x="245" y="330"/>
                </a:lnTo>
                <a:lnTo>
                  <a:pt x="245" y="330"/>
                </a:lnTo>
                <a:cubicBezTo>
                  <a:pt x="244" y="330"/>
                  <a:pt x="244" y="330"/>
                  <a:pt x="243" y="330"/>
                </a:cubicBezTo>
                <a:cubicBezTo>
                  <a:pt x="198" y="330"/>
                  <a:pt x="162" y="294"/>
                  <a:pt x="162" y="250"/>
                </a:cubicBezTo>
                <a:lnTo>
                  <a:pt x="162" y="183"/>
                </a:lnTo>
                <a:cubicBezTo>
                  <a:pt x="162" y="165"/>
                  <a:pt x="132" y="164"/>
                  <a:pt x="132" y="183"/>
                </a:cubicBezTo>
                <a:cubicBezTo>
                  <a:pt x="132" y="192"/>
                  <a:pt x="132" y="250"/>
                  <a:pt x="132" y="250"/>
                </a:cubicBezTo>
                <a:cubicBezTo>
                  <a:pt x="132" y="306"/>
                  <a:pt x="173" y="352"/>
                  <a:pt x="227" y="359"/>
                </a:cubicBezTo>
                <a:lnTo>
                  <a:pt x="227" y="407"/>
                </a:lnTo>
                <a:lnTo>
                  <a:pt x="160" y="426"/>
                </a:lnTo>
                <a:lnTo>
                  <a:pt x="331" y="426"/>
                </a:lnTo>
                <a:lnTo>
                  <a:pt x="263" y="407"/>
                </a:lnTo>
                <a:lnTo>
                  <a:pt x="263" y="360"/>
                </a:lnTo>
                <a:cubicBezTo>
                  <a:pt x="317" y="352"/>
                  <a:pt x="358" y="306"/>
                  <a:pt x="358" y="250"/>
                </a:cubicBezTo>
                <a:close/>
                <a:moveTo>
                  <a:pt x="244" y="302"/>
                </a:moveTo>
                <a:cubicBezTo>
                  <a:pt x="244" y="302"/>
                  <a:pt x="245" y="302"/>
                  <a:pt x="245" y="302"/>
                </a:cubicBezTo>
                <a:cubicBezTo>
                  <a:pt x="245" y="302"/>
                  <a:pt x="246" y="302"/>
                  <a:pt x="246" y="302"/>
                </a:cubicBezTo>
                <a:cubicBezTo>
                  <a:pt x="276" y="302"/>
                  <a:pt x="300" y="278"/>
                  <a:pt x="300" y="248"/>
                </a:cubicBezTo>
                <a:lnTo>
                  <a:pt x="300" y="118"/>
                </a:lnTo>
                <a:cubicBezTo>
                  <a:pt x="300" y="88"/>
                  <a:pt x="276" y="64"/>
                  <a:pt x="246" y="64"/>
                </a:cubicBezTo>
                <a:cubicBezTo>
                  <a:pt x="246" y="64"/>
                  <a:pt x="245" y="64"/>
                  <a:pt x="245" y="64"/>
                </a:cubicBezTo>
                <a:cubicBezTo>
                  <a:pt x="245" y="64"/>
                  <a:pt x="244" y="64"/>
                  <a:pt x="244" y="64"/>
                </a:cubicBezTo>
                <a:cubicBezTo>
                  <a:pt x="214" y="64"/>
                  <a:pt x="190" y="88"/>
                  <a:pt x="190" y="118"/>
                </a:cubicBezTo>
                <a:lnTo>
                  <a:pt x="190" y="248"/>
                </a:lnTo>
                <a:cubicBezTo>
                  <a:pt x="190" y="278"/>
                  <a:pt x="214" y="302"/>
                  <a:pt x="244" y="302"/>
                </a:cubicBezTo>
                <a:close/>
                <a:moveTo>
                  <a:pt x="245" y="0"/>
                </a:moveTo>
                <a:cubicBezTo>
                  <a:pt x="381" y="0"/>
                  <a:pt x="490" y="110"/>
                  <a:pt x="490" y="245"/>
                </a:cubicBezTo>
                <a:cubicBezTo>
                  <a:pt x="490" y="381"/>
                  <a:pt x="381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solidFill>
            <a:srgbClr val="87C38D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87C38D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4" name="PA_MakeIt Las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22" grpId="0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6538" y="191069"/>
            <a:ext cx="10481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五、综合成长式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课内外结合  贯穿几节课或几天  长程式实验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“种子的发芽率”、“蒜叶的生长”</a:t>
            </a:r>
            <a:endParaRPr lang="en-US" altLang="zh-CN" sz="2800" b="1" dirty="0" smtClean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9" y="1746913"/>
            <a:ext cx="5439783" cy="4662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41" y="1746913"/>
            <a:ext cx="5190519" cy="46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92072" y="586854"/>
            <a:ext cx="10481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（三）数学实验教学的实施步骤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一、问题解决，引领思维方向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、行动探究，体验思维脉搏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三、撰写报告，呈现思维轨迹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四、分享成果，激发思维碰撞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五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、整体梳理，促进思维提升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15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87C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549122" y="1263103"/>
            <a:ext cx="6195732" cy="3152586"/>
            <a:chOff x="832592" y="3633323"/>
            <a:chExt cx="4384447" cy="2230945"/>
          </a:xfrm>
        </p:grpSpPr>
        <p:sp>
          <p:nvSpPr>
            <p:cNvPr id="37" name="椭圆 36"/>
            <p:cNvSpPr/>
            <p:nvPr/>
          </p:nvSpPr>
          <p:spPr>
            <a:xfrm>
              <a:off x="832592" y="3633323"/>
              <a:ext cx="465137" cy="463550"/>
            </a:xfrm>
            <a:prstGeom prst="ellipse">
              <a:avLst/>
            </a:prstGeom>
            <a:solidFill>
              <a:srgbClr val="87C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1</a:t>
              </a:r>
              <a:endPara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832592" y="4454839"/>
              <a:ext cx="465137" cy="465138"/>
            </a:xfrm>
            <a:prstGeom prst="ellipse">
              <a:avLst/>
            </a:prstGeom>
            <a:solidFill>
              <a:srgbClr val="87C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2</a:t>
              </a:r>
              <a:endPara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832593" y="5266849"/>
              <a:ext cx="465137" cy="463550"/>
            </a:xfrm>
            <a:prstGeom prst="ellipse">
              <a:avLst/>
            </a:prstGeom>
            <a:solidFill>
              <a:srgbClr val="87C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noProof="1">
                  <a:latin typeface="华文新魏" panose="02010800040101010101" pitchFamily="2" charset="-122"/>
                  <a:ea typeface="华文新魏" panose="02010800040101010101" pitchFamily="2" charset="-122"/>
                </a:rPr>
                <a:t>3</a:t>
              </a:r>
              <a:endParaRPr lang="zh-CN" altLang="en-US" sz="2400" noProof="1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 flipV="1">
              <a:off x="1436574" y="4261668"/>
              <a:ext cx="3364928" cy="1"/>
            </a:xfrm>
            <a:prstGeom prst="line">
              <a:avLst/>
            </a:prstGeom>
            <a:ln w="12700">
              <a:solidFill>
                <a:srgbClr val="87C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/>
            <p:cNvSpPr/>
            <p:nvPr/>
          </p:nvSpPr>
          <p:spPr>
            <a:xfrm>
              <a:off x="1436574" y="3735046"/>
              <a:ext cx="3780465" cy="413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noProof="1" smtClean="0"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数学实验教学的实施原则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436574" y="4510787"/>
              <a:ext cx="3635346" cy="413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en-US" sz="3200" noProof="1" smtClean="0"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数学实验教学的课型范式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436574" y="5349249"/>
              <a:ext cx="3635346" cy="413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zh-CN" altLang="en-US" sz="3200" noProof="1"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数学实验教学的</a:t>
              </a:r>
              <a:r>
                <a:rPr lang="zh-CN" altLang="en-US" sz="3200" noProof="1" smtClean="0">
                  <a:latin typeface="华文新魏" panose="02010800040101010101" pitchFamily="2" charset="-122"/>
                  <a:ea typeface="华文新魏" panose="02010800040101010101" pitchFamily="2" charset="-122"/>
                  <a:sym typeface="Arial" panose="020B0604020202020204" pitchFamily="34" charset="0"/>
                </a:rPr>
                <a:t>实施步骤</a:t>
              </a:r>
              <a:endParaRPr lang="zh-CN" altLang="en-US" sz="3200" noProof="1"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 flipV="1">
              <a:off x="1431205" y="5864267"/>
              <a:ext cx="3370299" cy="1"/>
            </a:xfrm>
            <a:prstGeom prst="line">
              <a:avLst/>
            </a:prstGeom>
            <a:ln w="12700">
              <a:solidFill>
                <a:srgbClr val="87C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1431205" y="5057318"/>
              <a:ext cx="3370298" cy="1"/>
            </a:xfrm>
            <a:prstGeom prst="line">
              <a:avLst/>
            </a:prstGeom>
            <a:ln w="12700">
              <a:solidFill>
                <a:srgbClr val="87C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7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8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92072" y="586854"/>
            <a:ext cx="10481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（一）数学实验教学的实施原则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一、问题性原则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教学目标是以问题作为外显载体的，问题引导着实验研究的内容与方向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四下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三角形的三边关系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二、操作性原则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低年级：用小棒探究算理算法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中年级：用折一折的方法研究图形的特征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高年级：观察比较平面图形、立体图形各关键要素推理面积、体积计算方法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“量的计量”</a:t>
            </a:r>
            <a:endParaRPr lang="en-US" altLang="zh-CN" sz="2800" dirty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23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23833" y="204717"/>
            <a:ext cx="10481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三、主体性原则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学生学习数学的过程不是被动地吸收课本上现成的结论，而是一个亲自参与的、生动的思维过程，也是一个经历实践和创新的过程。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五上“书本封面的长与宽”</a:t>
            </a:r>
            <a:endParaRPr lang="en-US" altLang="zh-CN" sz="2800" b="1" dirty="0" smtClean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18" y="2513041"/>
            <a:ext cx="6851176" cy="158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18" y="4250057"/>
            <a:ext cx="7246963" cy="22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92072" y="243382"/>
            <a:ext cx="10481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四、过程性原则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学生所经历和体验的，不仅包括实践层面的动手操作，也包括思维层面的观察、计算、比较等。手脑并用、动静交融、独立探索与合作分享，是数学实验教学的重要原则。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六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上“表面涂色的正方体”</a:t>
            </a:r>
            <a:endParaRPr lang="en-US" altLang="zh-CN" sz="2800" b="1" dirty="0" smtClean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" y="2641894"/>
            <a:ext cx="4565689" cy="11925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06" y="2641894"/>
            <a:ext cx="2530914" cy="12654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26" y="2641894"/>
            <a:ext cx="3302758" cy="11009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14" y="3924594"/>
            <a:ext cx="7215194" cy="29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92072" y="586854"/>
            <a:ext cx="10481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五、逻辑性原则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数学实验活动的推进要符合学生认知规律，以符合学生认知特点与知识开展逻辑的方式设计实验活动。</a:t>
            </a:r>
            <a:endParaRPr lang="en-US" altLang="zh-CN" sz="2800" b="1" dirty="0" smtClean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92072" y="2390211"/>
            <a:ext cx="104814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、创造性原则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、探索发现的过程就是创造的过程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2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、思维发散的过程也是创造的过程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3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、广泛迁移的过程更是创造的过程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由特例引发猜想→举例验证（要考察有无反例）→得出结论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0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92072" y="586854"/>
            <a:ext cx="104814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（二）数学实验教学的课型范式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一、观察比较式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教学内容：一组有规律的算式以及算式的结果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教学步骤：观察比较、思考判断、举例验证、归纳推理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五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解决问题的策略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练习十六第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题</a:t>
            </a:r>
            <a:endParaRPr lang="en-US" altLang="zh-CN" sz="2800" b="1" dirty="0" smtClean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63" y="2852382"/>
            <a:ext cx="4430749" cy="413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6538" y="191069"/>
            <a:ext cx="104814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二、探究发现式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引导学生通过自主的探究活动去发现数学的规律、性质、公式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四下 “三角形的内角和”</a:t>
            </a:r>
            <a:endParaRPr lang="en-US" altLang="zh-CN" sz="2800" b="1" dirty="0" smtClean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三、动手操作式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教学内容：量的计量、平面图形、立体图形特征的探究、计算公式的推导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准备：实验工具或材料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四上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可能性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、“一张纸最多能对折多少次”</a:t>
            </a:r>
            <a:endParaRPr lang="en-US" altLang="zh-CN" sz="2800" b="1" dirty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57" y="4284497"/>
            <a:ext cx="6005015" cy="24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1010" y="1895178"/>
            <a:ext cx="104814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四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、规律研究式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重在让学生经历规律探索、发现规律的过程，培养观察比较、归纳概括的能力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·</a:t>
            </a:r>
            <a:r>
              <a:rPr lang="zh-CN" altLang="en-US" sz="2800" b="1" dirty="0" smtClean="0">
                <a:solidFill>
                  <a:srgbClr val="87C3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四下 “三角形的内角和”</a:t>
            </a:r>
            <a:endParaRPr lang="en-US" altLang="zh-CN" sz="2800" b="1" dirty="0" smtClean="0">
              <a:solidFill>
                <a:srgbClr val="87C38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97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576</Words>
  <Application>Microsoft Office PowerPoint</Application>
  <PresentationFormat>自定义</PresentationFormat>
  <Paragraphs>59</Paragraphs>
  <Slides>11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11</vt:i4>
      </vt:variant>
    </vt:vector>
  </HeadingPairs>
  <TitlesOfParts>
    <vt:vector size="35" baseType="lpstr">
      <vt:lpstr>ITC Avant Garde Std Bk</vt:lpstr>
      <vt:lpstr>LiHei Pro</vt:lpstr>
      <vt:lpstr>Open Sans Extrabold</vt:lpstr>
      <vt:lpstr>Signika</vt:lpstr>
      <vt:lpstr>等线</vt:lpstr>
      <vt:lpstr>等线 Light</vt:lpstr>
      <vt:lpstr>黑体</vt:lpstr>
      <vt:lpstr>华文楷体</vt:lpstr>
      <vt:lpstr>华文新魏</vt:lpstr>
      <vt:lpstr>迷你简汉真广标</vt:lpstr>
      <vt:lpstr>宋体</vt:lpstr>
      <vt:lpstr>Arial</vt:lpstr>
      <vt:lpstr>Calibri</vt:lpstr>
      <vt:lpstr>Impact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sj16</cp:lastModifiedBy>
  <cp:revision>3198</cp:revision>
  <dcterms:created xsi:type="dcterms:W3CDTF">2015-12-01T09:06:00Z</dcterms:created>
  <dcterms:modified xsi:type="dcterms:W3CDTF">2021-03-26T06:58:55Z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