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386" r:id="rId5"/>
    <p:sldId id="389" r:id="rId6"/>
    <p:sldId id="454" r:id="rId7"/>
    <p:sldId id="404" r:id="rId8"/>
    <p:sldId id="405" r:id="rId9"/>
    <p:sldId id="406" r:id="rId10"/>
    <p:sldId id="423" r:id="rId11"/>
    <p:sldId id="407" r:id="rId12"/>
    <p:sldId id="408" r:id="rId13"/>
    <p:sldId id="424" r:id="rId14"/>
    <p:sldId id="409" r:id="rId15"/>
    <p:sldId id="495" r:id="rId16"/>
    <p:sldId id="426" r:id="rId17"/>
    <p:sldId id="427" r:id="rId18"/>
    <p:sldId id="410" r:id="rId19"/>
    <p:sldId id="390" r:id="rId20"/>
    <p:sldId id="396" r:id="rId21"/>
    <p:sldId id="391" r:id="rId22"/>
    <p:sldId id="392" r:id="rId23"/>
    <p:sldId id="411" r:id="rId24"/>
    <p:sldId id="387" r:id="rId25"/>
    <p:sldId id="412" r:id="rId26"/>
    <p:sldId id="485" r:id="rId27"/>
    <p:sldId id="486" r:id="rId28"/>
    <p:sldId id="487" r:id="rId29"/>
    <p:sldId id="525" r:id="rId30"/>
    <p:sldId id="490" r:id="rId31"/>
    <p:sldId id="524" r:id="rId32"/>
    <p:sldId id="491" r:id="rId33"/>
    <p:sldId id="492" r:id="rId34"/>
    <p:sldId id="494" r:id="rId35"/>
    <p:sldId id="416" r:id="rId36"/>
    <p:sldId id="420" r:id="rId37"/>
    <p:sldId id="418" r:id="rId38"/>
    <p:sldId id="368" r:id="rId39"/>
    <p:sldId id="354" r:id="rId40"/>
    <p:sldId id="380" r:id="rId41"/>
    <p:sldId id="428" r:id="rId42"/>
    <p:sldId id="375" r:id="rId43"/>
    <p:sldId id="421" r:id="rId44"/>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130"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5695" algn="l" defTabSz="1218565" rtl="0" eaLnBrk="1" latinLnBrk="0" hangingPunct="1">
      <a:defRPr sz="2400" kern="1200">
        <a:solidFill>
          <a:schemeClr val="tx1"/>
        </a:solidFill>
        <a:latin typeface="+mn-lt"/>
        <a:ea typeface="+mn-ea"/>
        <a:cs typeface="+mn-cs"/>
      </a:defRPr>
    </a:lvl7pPr>
    <a:lvl8pPr marL="4265295" algn="l" defTabSz="1218565" rtl="0" eaLnBrk="1" latinLnBrk="0" hangingPunct="1">
      <a:defRPr sz="2400" kern="1200">
        <a:solidFill>
          <a:schemeClr val="tx1"/>
        </a:solidFill>
        <a:latin typeface="+mn-lt"/>
        <a:ea typeface="+mn-ea"/>
        <a:cs typeface="+mn-cs"/>
      </a:defRPr>
    </a:lvl8pPr>
    <a:lvl9pPr marL="4874260" algn="l" defTabSz="121856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4135E0F-4FF2-4105-9268-36AA769060FA}">
          <p14:sldIdLst>
            <p14:sldId id="297"/>
          </p14:sldIdLst>
        </p14:section>
        <p14:section name="无标题节" id="{A6A74622-8237-4315-88AA-F559BC19ED66}">
          <p14:sldIdLst>
            <p14:sldId id="386"/>
            <p14:sldId id="389"/>
            <p14:sldId id="454"/>
            <p14:sldId id="405"/>
            <p14:sldId id="406"/>
            <p14:sldId id="423"/>
            <p14:sldId id="407"/>
            <p14:sldId id="408"/>
            <p14:sldId id="409"/>
            <p14:sldId id="426"/>
            <p14:sldId id="427"/>
            <p14:sldId id="410"/>
            <p14:sldId id="390"/>
            <p14:sldId id="391"/>
            <p14:sldId id="392"/>
            <p14:sldId id="411"/>
            <p14:sldId id="387"/>
            <p14:sldId id="524"/>
            <p14:sldId id="491"/>
            <p14:sldId id="492"/>
            <p14:sldId id="494"/>
            <p14:sldId id="420"/>
            <p14:sldId id="418"/>
            <p14:sldId id="368"/>
            <p14:sldId id="354"/>
            <p14:sldId id="380"/>
            <p14:sldId id="428"/>
            <p14:sldId id="375"/>
            <p14:sldId id="421"/>
            <p14:sldId id="404"/>
            <p14:sldId id="424"/>
            <p14:sldId id="396"/>
            <p14:sldId id="485"/>
            <p14:sldId id="525"/>
            <p14:sldId id="412"/>
            <p14:sldId id="490"/>
            <p14:sldId id="416"/>
            <p14:sldId id="495"/>
            <p14:sldId id="487"/>
            <p14:sldId id="4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5560DE"/>
    <a:srgbClr val="1D41D5"/>
    <a:srgbClr val="BC2E32"/>
    <a:srgbClr val="0069B2"/>
    <a:srgbClr val="B5D9E1"/>
    <a:srgbClr val="BFC4D7"/>
    <a:srgbClr val="95A3C6"/>
    <a:srgbClr val="A2D7EB"/>
    <a:srgbClr val="F66835"/>
    <a:srgbClr val="A13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30" autoAdjust="0"/>
    <p:restoredTop sz="87074" autoAdjust="0"/>
  </p:normalViewPr>
  <p:slideViewPr>
    <p:cSldViewPr>
      <p:cViewPr varScale="1">
        <p:scale>
          <a:sx n="77" d="100"/>
          <a:sy n="77" d="100"/>
        </p:scale>
        <p:origin x="-1182" y="-90"/>
      </p:cViewPr>
      <p:guideLst>
        <p:guide orient="horz" pos="2160"/>
        <p:guide pos="3840"/>
      </p:guideLst>
    </p:cSldViewPr>
  </p:slideViewPr>
  <p:outlineViewPr>
    <p:cViewPr>
      <p:scale>
        <a:sx n="33" d="100"/>
        <a:sy n="33" d="100"/>
      </p:scale>
      <p:origin x="0" y="-157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4E51A-69D8-425D-A366-AAC584F8F5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5853-6D4D-4285-9BAE-B3F9C5535A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130"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5695" algn="l" defTabSz="1218565" rtl="0" eaLnBrk="1" latinLnBrk="0" hangingPunct="1">
      <a:defRPr sz="1600" kern="1200">
        <a:solidFill>
          <a:schemeClr val="tx1"/>
        </a:solidFill>
        <a:latin typeface="+mn-lt"/>
        <a:ea typeface="+mn-ea"/>
        <a:cs typeface="+mn-cs"/>
      </a:defRPr>
    </a:lvl7pPr>
    <a:lvl8pPr marL="4265295" algn="l" defTabSz="1218565" rtl="0" eaLnBrk="1" latinLnBrk="0" hangingPunct="1">
      <a:defRPr sz="1600" kern="1200">
        <a:solidFill>
          <a:schemeClr val="tx1"/>
        </a:solidFill>
        <a:latin typeface="+mn-lt"/>
        <a:ea typeface="+mn-ea"/>
        <a:cs typeface="+mn-cs"/>
      </a:defRPr>
    </a:lvl8pPr>
    <a:lvl9pPr marL="487426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400" dirty="0">
                <a:solidFill>
                  <a:schemeClr val="bg2"/>
                </a:solidFill>
              </a:rPr>
              <a:t>请在设计</a:t>
            </a:r>
            <a:r>
              <a:rPr lang="en-US" altLang="zh-CN" sz="1400" dirty="0">
                <a:solidFill>
                  <a:schemeClr val="bg2"/>
                </a:solidFill>
              </a:rPr>
              <a:t>/</a:t>
            </a:r>
            <a:r>
              <a:rPr lang="zh-CN" altLang="en-US" sz="1400" dirty="0">
                <a:solidFill>
                  <a:schemeClr val="bg2"/>
                </a:solidFill>
              </a:rPr>
              <a:t>颜色，命令下更改配色方案，默认已经配好橘红跟绿色两种颜色供选择，一建点选即可更换。</a:t>
            </a:r>
            <a:endParaRPr lang="zh-CN" altLang="en-US" sz="1400" dirty="0">
              <a:solidFill>
                <a:schemeClr val="bg2"/>
              </a:solidFill>
            </a:endParaRPr>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文字确认下</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案例重编</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超限人数</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预测补助新表，人数占比</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表格数据</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5" name="直接连接符 4"/>
          <p:cNvCxnSpPr/>
          <p:nvPr userDrawn="1"/>
        </p:nvCxnSpPr>
        <p:spPr>
          <a:xfrm>
            <a:off x="0" y="887363"/>
            <a:ext cx="105841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958969" y="459874"/>
            <a:ext cx="3086133" cy="370052"/>
          </a:xfrm>
        </p:spPr>
        <p:txBody>
          <a:bodyPr>
            <a:noAutofit/>
          </a:bodyPr>
          <a:lstStyle>
            <a:lvl1pPr algn="l">
              <a:defRPr sz="2600">
                <a:solidFill>
                  <a:schemeClr val="tx1">
                    <a:lumMod val="75000"/>
                    <a:lumOff val="25000"/>
                  </a:schemeClr>
                </a:solidFill>
                <a:latin typeface="微软雅黑" pitchFamily="34" charset="-122"/>
                <a:ea typeface="微软雅黑" pitchFamily="34" charset="-122"/>
              </a:defRPr>
            </a:lvl1pPr>
          </a:lstStyle>
          <a:p>
            <a:r>
              <a:rPr lang="zh-CN" altLang="en-US" dirty="0"/>
              <a:t>单击添加标题文本</a:t>
            </a:r>
            <a:endParaRPr lang="zh-CN" altLang="en-US" dirty="0"/>
          </a:p>
        </p:txBody>
      </p:sp>
      <p:sp>
        <p:nvSpPr>
          <p:cNvPr id="7" name="矩形 6"/>
          <p:cNvSpPr/>
          <p:nvPr userDrawn="1"/>
        </p:nvSpPr>
        <p:spPr>
          <a:xfrm>
            <a:off x="10584180" y="860326"/>
            <a:ext cx="1607820" cy="54074"/>
          </a:xfrm>
          <a:prstGeom prst="rect">
            <a:avLst/>
          </a:prstGeom>
          <a:solidFill>
            <a:srgbClr val="BC2E32"/>
          </a:solid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61FD41-A0E4-414C-A973-C8EC8DF1BF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178512" y="2011537"/>
            <a:ext cx="4597400" cy="3408363"/>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pull/>
      </p:transition>
    </mc:Choice>
    <mc:Fallback>
      <p:transition spd="slow" advClick="0" advTm="2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E05CE3-A7AD-4A25-A138-857D9F7D60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DC55C-F12B-4E09-8ECF-67B40FA3E0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43"/>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7"/>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8"/>
            <a:ext cx="2844800" cy="365125"/>
          </a:xfrm>
          <a:prstGeom prst="rect">
            <a:avLst/>
          </a:prstGeom>
        </p:spPr>
        <p:txBody>
          <a:bodyPr vert="horz" lIns="91440" tIns="45720" rIns="91440" bIns="45720" rtlCol="0" anchor="ctr"/>
          <a:lstStyle>
            <a:lvl1pPr algn="l">
              <a:defRPr sz="1470">
                <a:solidFill>
                  <a:schemeClr val="tx1">
                    <a:tint val="75000"/>
                  </a:schemeClr>
                </a:solidFill>
              </a:defRPr>
            </a:lvl1pPr>
          </a:lstStyle>
          <a:p>
            <a:fld id="{B95FC270-55C9-4A20-A67A-3DE973D1FE95}" type="datetimeFigureOut">
              <a:rPr lang="zh-CN" altLang="en-US" smtClean="0"/>
            </a:fld>
            <a:endParaRPr lang="zh-CN" altLang="en-US"/>
          </a:p>
        </p:txBody>
      </p:sp>
      <p:sp>
        <p:nvSpPr>
          <p:cNvPr id="5" name="页脚占位符 4"/>
          <p:cNvSpPr>
            <a:spLocks noGrp="1"/>
          </p:cNvSpPr>
          <p:nvPr>
            <p:ph type="ftr" sz="quarter" idx="3"/>
          </p:nvPr>
        </p:nvSpPr>
        <p:spPr>
          <a:xfrm>
            <a:off x="4165605" y="6356358"/>
            <a:ext cx="3860800" cy="365125"/>
          </a:xfrm>
          <a:prstGeom prst="rect">
            <a:avLst/>
          </a:prstGeom>
        </p:spPr>
        <p:txBody>
          <a:bodyPr vert="horz" lIns="91440" tIns="45720" rIns="91440" bIns="45720" rtlCol="0" anchor="ctr"/>
          <a:lstStyle>
            <a:lvl1pPr algn="ctr">
              <a:defRPr sz="14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8"/>
            <a:ext cx="2844800" cy="365125"/>
          </a:xfrm>
          <a:prstGeom prst="rect">
            <a:avLst/>
          </a:prstGeom>
        </p:spPr>
        <p:txBody>
          <a:bodyPr vert="horz" lIns="91440" tIns="45720" rIns="91440" bIns="45720" rtlCol="0" anchor="ctr"/>
          <a:lstStyle>
            <a:lvl1pPr algn="r">
              <a:defRPr sz="1470">
                <a:solidFill>
                  <a:schemeClr val="tx1">
                    <a:tint val="75000"/>
                  </a:schemeClr>
                </a:solidFill>
              </a:defRPr>
            </a:lvl1pPr>
          </a:lstStyle>
          <a:p>
            <a:fld id="{8961FD41-A0E4-414C-A973-C8EC8DF1BF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1119505" rtl="0" eaLnBrk="1" latinLnBrk="0" hangingPunct="1">
        <a:spcBef>
          <a:spcPct val="0"/>
        </a:spcBef>
        <a:buNone/>
        <a:defRPr sz="5390" kern="1200">
          <a:solidFill>
            <a:schemeClr val="tx1"/>
          </a:solidFill>
          <a:latin typeface="+mj-lt"/>
          <a:ea typeface="+mj-ea"/>
          <a:cs typeface="+mj-cs"/>
        </a:defRPr>
      </a:lvl1pPr>
    </p:titleStyle>
    <p:bodyStyle>
      <a:lvl1pPr marL="419735" indent="-419735" algn="l" defTabSz="1119505" rtl="0" eaLnBrk="1" latinLnBrk="0" hangingPunct="1">
        <a:spcBef>
          <a:spcPct val="20000"/>
        </a:spcBef>
        <a:buFont typeface="Arial" pitchFamily="34" charset="0"/>
        <a:buChar char="•"/>
        <a:defRPr sz="3920" kern="1200">
          <a:solidFill>
            <a:schemeClr val="tx1"/>
          </a:solidFill>
          <a:latin typeface="+mn-lt"/>
          <a:ea typeface="+mn-ea"/>
          <a:cs typeface="+mn-cs"/>
        </a:defRPr>
      </a:lvl1pPr>
      <a:lvl2pPr marL="909955" indent="-349885" algn="l" defTabSz="1119505" rtl="0" eaLnBrk="1" latinLnBrk="0" hangingPunct="1">
        <a:spcBef>
          <a:spcPct val="20000"/>
        </a:spcBef>
        <a:buFont typeface="Arial" pitchFamily="34" charset="0"/>
        <a:buChar char="–"/>
        <a:defRPr sz="3430" kern="1200">
          <a:solidFill>
            <a:schemeClr val="tx1"/>
          </a:solidFill>
          <a:latin typeface="+mn-lt"/>
          <a:ea typeface="+mn-ea"/>
          <a:cs typeface="+mn-cs"/>
        </a:defRPr>
      </a:lvl2pPr>
      <a:lvl3pPr marL="1400175" indent="-280035" algn="l" defTabSz="1119505" rtl="0" eaLnBrk="1" latinLnBrk="0" hangingPunct="1">
        <a:spcBef>
          <a:spcPct val="20000"/>
        </a:spcBef>
        <a:buFont typeface="Arial" pitchFamily="34" charset="0"/>
        <a:buChar char="•"/>
        <a:defRPr sz="2940" kern="1200">
          <a:solidFill>
            <a:schemeClr val="tx1"/>
          </a:solidFill>
          <a:latin typeface="+mn-lt"/>
          <a:ea typeface="+mn-ea"/>
          <a:cs typeface="+mn-cs"/>
        </a:defRPr>
      </a:lvl3pPr>
      <a:lvl4pPr marL="1959610"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4pPr>
      <a:lvl5pPr marL="2519680"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5pPr>
      <a:lvl6pPr marL="3079750"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6pPr>
      <a:lvl7pPr marL="3639820"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7pPr>
      <a:lvl8pPr marL="4199890"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8pPr>
      <a:lvl9pPr marL="4759325" indent="-280035" algn="l" defTabSz="1119505" rtl="0" eaLnBrk="1" latinLnBrk="0" hangingPunct="1">
        <a:spcBef>
          <a:spcPct val="20000"/>
        </a:spcBef>
        <a:buFont typeface="Arial" pitchFamily="34" charset="0"/>
        <a:buChar char="•"/>
        <a:defRPr sz="2450" kern="1200">
          <a:solidFill>
            <a:schemeClr val="tx1"/>
          </a:solidFill>
          <a:latin typeface="+mn-lt"/>
          <a:ea typeface="+mn-ea"/>
          <a:cs typeface="+mn-cs"/>
        </a:defRPr>
      </a:lvl9pPr>
    </p:bodyStyle>
    <p:otherStyle>
      <a:defPPr>
        <a:defRPr lang="zh-CN"/>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28.png"/><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34.jpeg"/><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36.png"/><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38.png"/><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40.png"/><Relationship Id="rId1" Type="http://schemas.openxmlformats.org/officeDocument/2006/relationships/image" Target="../media/image39.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42.jpeg"/><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6.png"/><Relationship Id="rId2" Type="http://schemas.microsoft.com/office/2007/relationships/hdphoto" Target="../media/hdphoto1.wdp"/><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1196752"/>
            <a:ext cx="119336" cy="44644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itchFamily="34" charset="0"/>
              <a:ea typeface="微软雅黑" pitchFamily="34" charset="-122"/>
              <a:sym typeface="Century Gothic" pitchFamily="34" charset="0"/>
            </a:endParaRPr>
          </a:p>
        </p:txBody>
      </p:sp>
      <p:sp>
        <p:nvSpPr>
          <p:cNvPr id="50" name="TextBox 7"/>
          <p:cNvSpPr>
            <a:spLocks noChangeArrowheads="1"/>
          </p:cNvSpPr>
          <p:nvPr/>
        </p:nvSpPr>
        <p:spPr bwMode="auto">
          <a:xfrm>
            <a:off x="-635" y="3571875"/>
            <a:ext cx="121926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武</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进工会在职</a:t>
            </a:r>
            <a:r>
              <a:rPr lang="zh-CN" altLang="en-US" sz="44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职工医疗互助</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保障实务培训</a:t>
            </a:r>
            <a:endParaRPr lang="zh-CN" altLang="en-US" sz="4400"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pic>
        <p:nvPicPr>
          <p:cNvPr id="5" name="图片 4"/>
          <p:cNvPicPr>
            <a:picLocks noChangeAspect="1"/>
          </p:cNvPicPr>
          <p:nvPr/>
        </p:nvPicPr>
        <p:blipFill rotWithShape="1">
          <a:blip r:embed="rId1" cstate="print"/>
          <a:srcRect t="10384" b="1772"/>
          <a:stretch>
            <a:fillRect/>
          </a:stretch>
        </p:blipFill>
        <p:spPr>
          <a:xfrm>
            <a:off x="1415480" y="0"/>
            <a:ext cx="9649072" cy="3187067"/>
          </a:xfrm>
          <a:prstGeom prst="rect">
            <a:avLst/>
          </a:prstGeom>
        </p:spPr>
      </p:pic>
      <p:sp>
        <p:nvSpPr>
          <p:cNvPr id="12"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itchFamily="34" charset="0"/>
              <a:ea typeface="微软雅黑" pitchFamily="34" charset="-122"/>
              <a:cs typeface="+mn-ea"/>
              <a:sym typeface="Century Gothic" pitchFamily="34" charset="0"/>
            </a:endParaRPr>
          </a:p>
        </p:txBody>
      </p:sp>
      <p:sp>
        <p:nvSpPr>
          <p:cNvPr id="13"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itchFamily="34" charset="0"/>
              <a:ea typeface="微软雅黑" pitchFamily="34" charset="-122"/>
              <a:cs typeface="+mn-ea"/>
              <a:sym typeface="Century Gothic" pitchFamily="34" charset="0"/>
            </a:endParaRPr>
          </a:p>
        </p:txBody>
      </p:sp>
      <p:sp>
        <p:nvSpPr>
          <p:cNvPr id="6" name="文本框 5"/>
          <p:cNvSpPr txBox="1"/>
          <p:nvPr/>
        </p:nvSpPr>
        <p:spPr>
          <a:xfrm>
            <a:off x="5123892" y="5810600"/>
            <a:ext cx="1944216" cy="461665"/>
          </a:xfrm>
          <a:prstGeom prst="rect">
            <a:avLst/>
          </a:prstGeom>
          <a:noFill/>
        </p:spPr>
        <p:txBody>
          <a:bodyPr wrap="square" rtlCol="0">
            <a:spAutoFit/>
          </a:bodyPr>
          <a:lstStyle/>
          <a:p>
            <a:pPr algn="ctr"/>
            <a:r>
              <a:rPr lang="en-US" altLang="zh-CN" dirty="0" smtClean="0">
                <a:latin typeface="微软雅黑" pitchFamily="34" charset="-122"/>
                <a:ea typeface="微软雅黑" pitchFamily="34" charset="-122"/>
              </a:rPr>
              <a:t>2020</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9</a:t>
            </a:r>
            <a:r>
              <a:rPr lang="zh-CN" altLang="en-US" dirty="0" smtClean="0">
                <a:latin typeface="微软雅黑" pitchFamily="34" charset="-122"/>
                <a:ea typeface="微软雅黑" pitchFamily="34" charset="-122"/>
              </a:rPr>
              <a:t>月</a:t>
            </a:r>
            <a:endParaRPr lang="zh-CN" altLang="en-US" dirty="0">
              <a:latin typeface="微软雅黑" pitchFamily="34" charset="-122"/>
              <a:ea typeface="微软雅黑" pitchFamily="34" charset="-122"/>
            </a:endParaRPr>
          </a:p>
        </p:txBody>
      </p:sp>
      <p:sp>
        <p:nvSpPr>
          <p:cNvPr id="8" name="TextBox 7"/>
          <p:cNvSpPr>
            <a:spLocks noChangeArrowheads="1"/>
          </p:cNvSpPr>
          <p:nvPr/>
        </p:nvSpPr>
        <p:spPr bwMode="auto">
          <a:xfrm>
            <a:off x="-635" y="5002530"/>
            <a:ext cx="12192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p>
            <a:pPr algn="ctr"/>
            <a:r>
              <a:rPr lang="zh-CN" altLang="en-US" sz="3600"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武进区总工会</a:t>
            </a:r>
            <a:endParaRPr lang="zh-CN" altLang="en-US" sz="3600"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pic>
        <p:nvPicPr>
          <p:cNvPr id="9" name="图片 8"/>
          <p:cNvPicPr>
            <a:picLocks noChangeAspect="1"/>
          </p:cNvPicPr>
          <p:nvPr/>
        </p:nvPicPr>
        <p:blipFill>
          <a:blip r:embed="rId2" cstate="print"/>
          <a:stretch>
            <a:fillRect/>
          </a:stretch>
        </p:blipFill>
        <p:spPr>
          <a:xfrm>
            <a:off x="11096660" y="100948"/>
            <a:ext cx="899160" cy="899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itchFamily="34" charset="0"/>
              <a:ea typeface="微软雅黑" pitchFamily="34" charset="-122"/>
              <a:sym typeface="Century Gothic"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itchFamily="34" charset="0"/>
              <a:ea typeface="微软雅黑" pitchFamily="34" charset="-122"/>
              <a:sym typeface="Century Gothic" pitchFamily="34" charset="0"/>
            </a:endParaRPr>
          </a:p>
        </p:txBody>
      </p:sp>
      <p:sp>
        <p:nvSpPr>
          <p:cNvPr id="100" name="文本框 99"/>
          <p:cNvSpPr txBox="1"/>
          <p:nvPr/>
        </p:nvSpPr>
        <p:spPr>
          <a:xfrm>
            <a:off x="1036320" y="963930"/>
            <a:ext cx="10118725" cy="1568450"/>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itchFamily="34" charset="-122"/>
                <a:ea typeface="微软雅黑" pitchFamily="34" charset="-122"/>
              </a:rPr>
              <a:t>工伤</a:t>
            </a:r>
            <a:r>
              <a:rPr lang="zh-CN" altLang="en-US" b="1" dirty="0" smtClean="0">
                <a:solidFill>
                  <a:srgbClr val="BC2E32"/>
                </a:solidFill>
                <a:latin typeface="微软雅黑" pitchFamily="34" charset="-122"/>
                <a:ea typeface="微软雅黑" pitchFamily="34" charset="-122"/>
              </a:rPr>
              <a:t>补助：</a:t>
            </a:r>
            <a:r>
              <a:rPr lang="zh-CN" altLang="en-US" sz="2000" b="0" dirty="0">
                <a:latin typeface="微软雅黑" pitchFamily="34" charset="-122"/>
                <a:ea typeface="微软雅黑" pitchFamily="34" charset="-122"/>
              </a:rPr>
              <a:t>凡参保职工在保障期内，发生工伤事故的，</a:t>
            </a:r>
            <a:r>
              <a:rPr lang="zh-CN" altLang="en-US" sz="2000" b="0" dirty="0" smtClean="0">
                <a:latin typeface="微软雅黑" pitchFamily="34" charset="-122"/>
                <a:ea typeface="微软雅黑" pitchFamily="34" charset="-122"/>
              </a:rPr>
              <a:t>凭劳动</a:t>
            </a:r>
            <a:r>
              <a:rPr lang="zh-CN" altLang="en-US" sz="2000" b="0" dirty="0">
                <a:latin typeface="微软雅黑" pitchFamily="34" charset="-122"/>
                <a:ea typeface="微软雅黑" pitchFamily="34" charset="-122"/>
              </a:rPr>
              <a:t>能力鉴定委员会出具的工伤鉴定书或工亡认定书，可享受一次性工伤补助金。</a:t>
            </a:r>
            <a:endParaRPr lang="zh-CN" altLang="en-US" sz="2000" b="0" dirty="0">
              <a:latin typeface="微软雅黑" pitchFamily="34" charset="-122"/>
              <a:ea typeface="微软雅黑" pitchFamily="34" charset="-122"/>
            </a:endParaRPr>
          </a:p>
          <a:p>
            <a:pPr indent="304800" fontAlgn="auto">
              <a:lnSpc>
                <a:spcPct val="150000"/>
              </a:lnSpc>
            </a:pPr>
            <a:r>
              <a:rPr lang="zh-CN" altLang="en-US" sz="2000" b="0" dirty="0">
                <a:latin typeface="微软雅黑" pitchFamily="34" charset="-122"/>
                <a:ea typeface="微软雅黑" pitchFamily="34" charset="-122"/>
              </a:rPr>
              <a:t>具体补助标准参照下表：</a:t>
            </a:r>
            <a:endParaRPr lang="zh-CN" altLang="en-US" sz="2000" b="0" dirty="0">
              <a:latin typeface="微软雅黑" pitchFamily="34" charset="-122"/>
              <a:ea typeface="微软雅黑"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graphicFrame>
        <p:nvGraphicFramePr>
          <p:cNvPr id="7" name="表格 6"/>
          <p:cNvGraphicFramePr>
            <a:graphicFrameLocks noGrp="1"/>
          </p:cNvGraphicFramePr>
          <p:nvPr/>
        </p:nvGraphicFramePr>
        <p:xfrm>
          <a:off x="3478530" y="2684780"/>
          <a:ext cx="5089525" cy="3389630"/>
        </p:xfrm>
        <a:graphic>
          <a:graphicData uri="http://schemas.openxmlformats.org/drawingml/2006/table">
            <a:tbl>
              <a:tblPr firstRow="1" bandRow="1">
                <a:tableStyleId>{5C22544A-7EE6-4342-B048-85BDC9FD1C3A}</a:tableStyleId>
              </a:tblPr>
              <a:tblGrid>
                <a:gridCol w="2639060"/>
                <a:gridCol w="2450465"/>
              </a:tblGrid>
              <a:tr h="595630">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itchFamily="34" charset="-122"/>
                          <a:ea typeface="微软雅黑" pitchFamily="34" charset="-122"/>
                        </a:rPr>
                        <a:t>工伤等级</a:t>
                      </a:r>
                      <a:endParaRPr lang="en-US" sz="1800" b="1" spc="130" dirty="0">
                        <a:solidFill>
                          <a:srgbClr val="FFFFFF"/>
                        </a:solidFill>
                        <a:latin typeface="微软雅黑" pitchFamily="34" charset="-122"/>
                        <a:ea typeface="微软雅黑" pitchFamily="34" charset="-122"/>
                      </a:endParaRPr>
                    </a:p>
                  </a:txBody>
                  <a:tcPr marL="215900" marR="215900" marT="133350" marB="13335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itchFamily="34" charset="-122"/>
                          <a:ea typeface="微软雅黑" pitchFamily="34" charset="-122"/>
                        </a:rPr>
                        <a:t>补偿金额（元</a:t>
                      </a:r>
                      <a:r>
                        <a:rPr lang="en-US" sz="1800" b="1" spc="130" dirty="0">
                          <a:solidFill>
                            <a:srgbClr val="FFFFFF"/>
                          </a:solidFill>
                          <a:latin typeface="微软雅黑" pitchFamily="34" charset="-122"/>
                          <a:ea typeface="微软雅黑" pitchFamily="34" charset="-122"/>
                        </a:rPr>
                        <a:t>）</a:t>
                      </a:r>
                      <a:endParaRPr lang="en-US" sz="1800" b="1" spc="130" dirty="0">
                        <a:solidFill>
                          <a:srgbClr val="FFFFFF"/>
                        </a:solidFill>
                        <a:latin typeface="微软雅黑" pitchFamily="34" charset="-122"/>
                        <a:ea typeface="微软雅黑"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itchFamily="34" charset="-122"/>
                          <a:ea typeface="微软雅黑" pitchFamily="34" charset="-122"/>
                          <a:cs typeface="微软雅黑" pitchFamily="34" charset="-122"/>
                        </a:rPr>
                        <a:t>1-2（含工亡）</a:t>
                      </a:r>
                      <a:endParaRPr lang="en-US" sz="1600" b="0" spc="130" dirty="0">
                        <a:solidFill>
                          <a:schemeClr val="tx1"/>
                        </a:solidFill>
                        <a:latin typeface="微软雅黑" pitchFamily="34" charset="-122"/>
                        <a:ea typeface="微软雅黑" pitchFamily="34" charset="-122"/>
                        <a:cs typeface="微软雅黑"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itchFamily="34" charset="-122"/>
                          <a:ea typeface="微软雅黑" pitchFamily="34" charset="-122"/>
                        </a:rPr>
                        <a:t>5000</a:t>
                      </a:r>
                      <a:endParaRPr lang="en-US" sz="1600" b="0" spc="130" dirty="0">
                        <a:solidFill>
                          <a:schemeClr val="tx1"/>
                        </a:solidFill>
                        <a:latin typeface="微软雅黑" pitchFamily="34" charset="-122"/>
                        <a:ea typeface="微软雅黑"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3-4</a:t>
                      </a:r>
                      <a:endParaRPr lang="en-US" sz="1600" b="0" spc="130">
                        <a:solidFill>
                          <a:schemeClr val="tx1"/>
                        </a:solidFill>
                        <a:latin typeface="微软雅黑" pitchFamily="34" charset="-122"/>
                        <a:ea typeface="微软雅黑"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itchFamily="34" charset="-122"/>
                          <a:ea typeface="微软雅黑" pitchFamily="34" charset="-122"/>
                        </a:rPr>
                        <a:t>3000</a:t>
                      </a:r>
                      <a:endParaRPr lang="en-US" sz="1600" b="0" spc="130" dirty="0">
                        <a:solidFill>
                          <a:schemeClr val="tx1"/>
                        </a:solidFill>
                        <a:latin typeface="微软雅黑" pitchFamily="34" charset="-122"/>
                        <a:ea typeface="微软雅黑"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5-6</a:t>
                      </a:r>
                      <a:endParaRPr lang="en-US" sz="1600" b="0" spc="130">
                        <a:solidFill>
                          <a:schemeClr val="tx1"/>
                        </a:solidFill>
                        <a:latin typeface="微软雅黑" pitchFamily="34" charset="-122"/>
                        <a:ea typeface="微软雅黑"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itchFamily="34" charset="-122"/>
                          <a:ea typeface="微软雅黑" pitchFamily="34" charset="-122"/>
                        </a:rPr>
                        <a:t>2000</a:t>
                      </a:r>
                      <a:endParaRPr lang="en-US" sz="1600" b="0" spc="130" dirty="0">
                        <a:solidFill>
                          <a:schemeClr val="tx1"/>
                        </a:solidFill>
                        <a:latin typeface="微软雅黑" pitchFamily="34" charset="-122"/>
                        <a:ea typeface="微软雅黑"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7-8</a:t>
                      </a:r>
                      <a:endParaRPr lang="en-US" sz="1600" b="0" spc="130">
                        <a:solidFill>
                          <a:schemeClr val="tx1"/>
                        </a:solidFill>
                        <a:latin typeface="微软雅黑" pitchFamily="34" charset="-122"/>
                        <a:ea typeface="微软雅黑"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500</a:t>
                      </a:r>
                      <a:endParaRPr lang="en-US" sz="1600" b="0" spc="130">
                        <a:solidFill>
                          <a:schemeClr val="tx1"/>
                        </a:solidFill>
                        <a:latin typeface="微软雅黑" pitchFamily="34" charset="-122"/>
                        <a:ea typeface="微软雅黑"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9-10</a:t>
                      </a:r>
                      <a:endParaRPr lang="en-US" sz="1600" b="0" spc="130">
                        <a:solidFill>
                          <a:schemeClr val="tx1"/>
                        </a:solidFill>
                        <a:latin typeface="微软雅黑" pitchFamily="34" charset="-122"/>
                        <a:ea typeface="微软雅黑"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itchFamily="34" charset="-122"/>
                          <a:ea typeface="微软雅黑" pitchFamily="34" charset="-122"/>
                        </a:rPr>
                        <a:t>300</a:t>
                      </a:r>
                      <a:endParaRPr lang="en-US" sz="1600" b="0" spc="130">
                        <a:solidFill>
                          <a:schemeClr val="tx1"/>
                        </a:solidFill>
                        <a:latin typeface="微软雅黑" pitchFamily="34" charset="-122"/>
                        <a:ea typeface="微软雅黑" pitchFamily="34" charset="-122"/>
                      </a:endParaRPr>
                    </a:p>
                  </a:txBody>
                  <a:tcPr marL="215900" marR="215900" marT="133350" marB="133350" anchor="ctr"/>
                </a:tc>
              </a:tr>
            </a:tbl>
          </a:graphicData>
        </a:graphic>
      </p:graphicFrame>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1023902" y="2071678"/>
            <a:ext cx="9644130" cy="461665"/>
          </a:xfrm>
          <a:prstGeom prst="rect">
            <a:avLst/>
          </a:prstGeom>
          <a:noFill/>
          <a:ln w="9525">
            <a:noFill/>
            <a:miter lim="800000"/>
          </a:ln>
          <a:effectLst/>
        </p:spPr>
        <p:txBody>
          <a:bodyPr vert="horz" wrap="square" lIns="91440" tIns="45720" rIns="91440" bIns="45720" numCol="1" anchor="ctr" anchorCtr="0" compatLnSpc="1">
            <a:spAutoFit/>
          </a:bodyPr>
          <a:lstStyle/>
          <a:p>
            <a:pPr lvl="0" defTabSz="914400" fontAlgn="base">
              <a:spcBef>
                <a:spcPct val="0"/>
              </a:spcBef>
              <a:spcAft>
                <a:spcPct val="0"/>
              </a:spcAft>
            </a:pPr>
            <a:r>
              <a:rPr lang="zh-CN" altLang="en-US" dirty="0" smtClean="0"/>
              <a:t>        </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矩形 7"/>
          <p:cNvSpPr/>
          <p:nvPr/>
        </p:nvSpPr>
        <p:spPr>
          <a:xfrm>
            <a:off x="3238480" y="2071678"/>
            <a:ext cx="6368415" cy="3046095"/>
          </a:xfrm>
          <a:prstGeom prst="rect">
            <a:avLst/>
          </a:prstGeom>
        </p:spPr>
        <p:txBody>
          <a:bodyPr wrap="square">
            <a:spAutoFit/>
          </a:bodyPr>
          <a:lstStyle/>
          <a:p>
            <a:pPr fontAlgn="auto">
              <a:lnSpc>
                <a:spcPct val="150000"/>
              </a:lnSpc>
            </a:pPr>
            <a:r>
              <a:rPr lang="zh-CN" altLang="en-US" sz="3200" b="1" dirty="0" smtClean="0">
                <a:solidFill>
                  <a:srgbClr val="FF0000"/>
                </a:solidFill>
                <a:latin typeface="华文楷体" charset="-122"/>
                <a:ea typeface="华文楷体" charset="-122"/>
                <a:sym typeface="+mn-ea"/>
              </a:rPr>
              <a:t>工伤补助是否可以多次享受？</a:t>
            </a:r>
            <a:endParaRPr lang="zh-CN" altLang="en-US" sz="3200" b="1" dirty="0" smtClean="0">
              <a:solidFill>
                <a:srgbClr val="FF0000"/>
              </a:solidFill>
              <a:latin typeface="华文楷体" charset="-122"/>
              <a:ea typeface="华文楷体" charset="-122"/>
            </a:endParaRPr>
          </a:p>
          <a:p>
            <a:pPr fontAlgn="auto">
              <a:lnSpc>
                <a:spcPct val="150000"/>
              </a:lnSpc>
            </a:pPr>
            <a:r>
              <a:rPr lang="zh-CN" altLang="en-US" sz="3200" dirty="0" smtClean="0">
                <a:latin typeface="华文楷体" charset="-122"/>
                <a:ea typeface="华文楷体" charset="-122"/>
              </a:rPr>
              <a:t>    只要不是同一个工伤事件，凭劳动部门的工伤鉴定书</a:t>
            </a:r>
            <a:r>
              <a:rPr lang="en-US" altLang="zh-CN" sz="3200" dirty="0" smtClean="0">
                <a:latin typeface="华文楷体" charset="-122"/>
                <a:ea typeface="华文楷体" charset="-122"/>
              </a:rPr>
              <a:t>,</a:t>
            </a:r>
            <a:r>
              <a:rPr lang="zh-CN" altLang="en-US" sz="3200" dirty="0" smtClean="0">
                <a:latin typeface="华文楷体" charset="-122"/>
                <a:ea typeface="华文楷体" charset="-122"/>
              </a:rPr>
              <a:t>工伤补助可以多次享受。</a:t>
            </a:r>
            <a:endParaRPr lang="zh-CN" altLang="en-US" sz="3200" dirty="0" smtClean="0">
              <a:latin typeface="华文楷体" charset="-122"/>
              <a:ea typeface="华文楷体" charset="-122"/>
            </a:endParaRPr>
          </a:p>
        </p:txBody>
      </p:sp>
      <p:pic>
        <p:nvPicPr>
          <p:cNvPr id="6" name="图片 5" descr="提问_#333333_128_20117267"/>
          <p:cNvPicPr>
            <a:picLocks noChangeAspect="1"/>
          </p:cNvPicPr>
          <p:nvPr/>
        </p:nvPicPr>
        <p:blipFill>
          <a:blip r:embed="rId1"/>
          <a:stretch>
            <a:fillRect/>
          </a:stretch>
        </p:blipFill>
        <p:spPr>
          <a:xfrm>
            <a:off x="935649" y="2554929"/>
            <a:ext cx="1802765" cy="1802765"/>
          </a:xfrm>
          <a:prstGeom prst="rect">
            <a:avLst/>
          </a:prstGeom>
        </p:spPr>
      </p:pic>
      <p:sp>
        <p:nvSpPr>
          <p:cNvPr id="5" name="圆角矩形 4"/>
          <p:cNvSpPr/>
          <p:nvPr/>
        </p:nvSpPr>
        <p:spPr>
          <a:xfrm>
            <a:off x="2993098" y="1928802"/>
            <a:ext cx="6746240" cy="351980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pic>
        <p:nvPicPr>
          <p:cNvPr id="9" name="图片 8"/>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2090420" y="4357370"/>
            <a:ext cx="9505950" cy="1476375"/>
          </a:xfrm>
          <a:prstGeom prst="rect">
            <a:avLst/>
          </a:prstGeom>
        </p:spPr>
        <p:txBody>
          <a:bodyPr wrap="square">
            <a:spAutoFit/>
          </a:bodyPr>
          <a:lstStyle/>
          <a:p>
            <a:pPr fontAlgn="auto">
              <a:lnSpc>
                <a:spcPts val="3600"/>
              </a:lnSpc>
            </a:pPr>
            <a:r>
              <a:rPr lang="zh-CN" altLang="en-US" sz="3000" b="1" dirty="0" smtClean="0">
                <a:solidFill>
                  <a:srgbClr val="FF0000"/>
                </a:solidFill>
                <a:latin typeface="华文楷体" charset="-122"/>
                <a:ea typeface="华文楷体" charset="-122"/>
                <a:cs typeface="华文楷体" charset="-122"/>
                <a:sym typeface="+mn-ea"/>
              </a:rPr>
              <a:t>保障待遇是否受工作变动等因素影响？</a:t>
            </a:r>
            <a:endParaRPr lang="zh-CN" altLang="en-US" sz="3000" dirty="0" smtClean="0">
              <a:latin typeface="华文楷体" charset="-122"/>
              <a:ea typeface="华文楷体" charset="-122"/>
              <a:cs typeface="华文楷体" charset="-122"/>
            </a:endParaRPr>
          </a:p>
          <a:p>
            <a:pPr fontAlgn="auto">
              <a:lnSpc>
                <a:spcPts val="3600"/>
              </a:lnSpc>
            </a:pPr>
            <a:r>
              <a:rPr lang="zh-CN" altLang="en-US" sz="3000" dirty="0" smtClean="0">
                <a:latin typeface="华文楷体" charset="-122"/>
                <a:ea typeface="华文楷体" charset="-122"/>
                <a:cs typeface="华文楷体" charset="-122"/>
              </a:rPr>
              <a:t>    职工参保后，在保障期内享受的保障待遇不受离职、退休、死亡和工作单位变动等因素的影响。</a:t>
            </a:r>
            <a:endParaRPr lang="zh-CN" altLang="en-US" sz="3000" dirty="0">
              <a:latin typeface="华文楷体" charset="-122"/>
              <a:ea typeface="华文楷体" charset="-122"/>
              <a:cs typeface="华文楷体" charset="-122"/>
            </a:endParaRPr>
          </a:p>
        </p:txBody>
      </p:sp>
      <p:pic>
        <p:nvPicPr>
          <p:cNvPr id="3" name="图片 2" descr="提问_#333333_128_20117267"/>
          <p:cNvPicPr>
            <a:picLocks noChangeAspect="1"/>
          </p:cNvPicPr>
          <p:nvPr/>
        </p:nvPicPr>
        <p:blipFill>
          <a:blip r:embed="rId1"/>
          <a:stretch>
            <a:fillRect/>
          </a:stretch>
        </p:blipFill>
        <p:spPr>
          <a:xfrm>
            <a:off x="466725" y="1680845"/>
            <a:ext cx="1429385" cy="1429385"/>
          </a:xfrm>
          <a:prstGeom prst="rect">
            <a:avLst/>
          </a:prstGeom>
        </p:spPr>
      </p:pic>
      <p:pic>
        <p:nvPicPr>
          <p:cNvPr id="4" name="图片 3" descr="提问_#333333_128_20117267"/>
          <p:cNvPicPr>
            <a:picLocks noChangeAspect="1"/>
          </p:cNvPicPr>
          <p:nvPr/>
        </p:nvPicPr>
        <p:blipFill>
          <a:blip r:embed="rId1"/>
          <a:stretch>
            <a:fillRect/>
          </a:stretch>
        </p:blipFill>
        <p:spPr>
          <a:xfrm>
            <a:off x="450215" y="4319270"/>
            <a:ext cx="1429385" cy="1429385"/>
          </a:xfrm>
          <a:prstGeom prst="rect">
            <a:avLst/>
          </a:prstGeom>
        </p:spPr>
      </p:pic>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sp>
        <p:nvSpPr>
          <p:cNvPr id="9" name="圆角矩形 8"/>
          <p:cNvSpPr/>
          <p:nvPr/>
        </p:nvSpPr>
        <p:spPr>
          <a:xfrm>
            <a:off x="1879600" y="1297940"/>
            <a:ext cx="9573260" cy="228536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79600" y="4164330"/>
            <a:ext cx="9643110" cy="181610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
        <p:nvSpPr>
          <p:cNvPr id="7" name="文本框 6"/>
          <p:cNvSpPr txBox="1"/>
          <p:nvPr/>
        </p:nvSpPr>
        <p:spPr>
          <a:xfrm>
            <a:off x="2081530" y="1449705"/>
            <a:ext cx="9299575" cy="1938020"/>
          </a:xfrm>
          <a:prstGeom prst="rect">
            <a:avLst/>
          </a:prstGeom>
          <a:noFill/>
        </p:spPr>
        <p:txBody>
          <a:bodyPr wrap="square" rtlCol="0">
            <a:spAutoFit/>
          </a:bodyPr>
          <a:p>
            <a:r>
              <a:rPr lang="zh-CN" altLang="en-US" sz="3000" b="1" dirty="0" smtClean="0">
                <a:solidFill>
                  <a:srgbClr val="FF0000"/>
                </a:solidFill>
                <a:latin typeface="华文楷体" charset="-122"/>
                <a:ea typeface="华文楷体" charset="-122"/>
                <a:sym typeface="+mn-ea"/>
              </a:rPr>
              <a:t>保障待遇是否可以重复享受？</a:t>
            </a:r>
            <a:endParaRPr lang="zh-CN" altLang="en-US" sz="3000" b="1" dirty="0" smtClean="0">
              <a:solidFill>
                <a:srgbClr val="FF0000"/>
              </a:solidFill>
              <a:latin typeface="华文楷体" charset="-122"/>
              <a:ea typeface="华文楷体" charset="-122"/>
              <a:sym typeface="+mn-ea"/>
            </a:endParaRPr>
          </a:p>
          <a:p>
            <a:r>
              <a:rPr lang="zh-CN" sz="3000" dirty="0" smtClean="0">
                <a:ln>
                  <a:noFill/>
                </a:ln>
                <a:effectLst/>
                <a:latin typeface="华文楷体" charset="-122"/>
                <a:ea typeface="华文楷体" charset="-122"/>
                <a:cs typeface="Times New Roman" pitchFamily="18" charset="0"/>
                <a:sym typeface="+mn-ea"/>
              </a:rPr>
              <a:t>    住院医疗费用补助、重大疾病补助与工伤补助可同时享受。</a:t>
            </a:r>
            <a:r>
              <a:rPr lang="zh-CN" altLang="en-US" sz="3000" dirty="0" smtClean="0">
                <a:ln>
                  <a:noFill/>
                </a:ln>
                <a:effectLst/>
                <a:latin typeface="华文楷体" charset="-122"/>
                <a:ea typeface="华文楷体" charset="-122"/>
                <a:cs typeface="Times New Roman" pitchFamily="18" charset="0"/>
                <a:sym typeface="+mn-ea"/>
              </a:rPr>
              <a:t>工会卡专享保障中的住院、大病、工伤补助还可以享受。</a:t>
            </a:r>
            <a:r>
              <a:rPr lang="zh-CN" altLang="en-US" dirty="0" smtClean="0">
                <a:ln>
                  <a:noFill/>
                </a:ln>
                <a:effectLst/>
                <a:latin typeface="Arial" pitchFamily="34" charset="0"/>
                <a:ea typeface="宋体" pitchFamily="2" charset="-122"/>
                <a:cs typeface="宋体" pitchFamily="2" charset="-122"/>
                <a:sym typeface="+mn-ea"/>
              </a:rPr>
              <a:t> </a:t>
            </a:r>
            <a:endParaRPr lang="zh-CN" altLang="en-US"/>
          </a:p>
        </p:txBody>
      </p:sp>
    </p:spTree>
  </p:cSld>
  <p:clrMapOvr>
    <a:masterClrMapping/>
  </p:clrMapOvr>
  <p:transition advTm="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61403"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itchFamily="34" charset="0"/>
              <a:ea typeface="微软雅黑" pitchFamily="34" charset="-122"/>
              <a:sym typeface="Century Gothic" pitchFamily="34" charset="0"/>
            </a:endParaRPr>
          </a:p>
        </p:txBody>
      </p:sp>
      <p:grpSp>
        <p:nvGrpSpPr>
          <p:cNvPr id="2" name="组合 1"/>
          <p:cNvGrpSpPr/>
          <p:nvPr/>
        </p:nvGrpSpPr>
        <p:grpSpPr>
          <a:xfrm>
            <a:off x="399415" y="1593215"/>
            <a:ext cx="5405755" cy="3906520"/>
            <a:chOff x="607665" y="1770549"/>
            <a:chExt cx="4024313" cy="2116821"/>
          </a:xfrm>
        </p:grpSpPr>
        <p:sp>
          <p:nvSpPr>
            <p:cNvPr id="14" name="Freeform: Shape 4"/>
            <p:cNvSpPr/>
            <p:nvPr/>
          </p:nvSpPr>
          <p:spPr bwMode="auto">
            <a:xfrm>
              <a:off x="1144954" y="1770549"/>
              <a:ext cx="2977753" cy="2005013"/>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ysClr val="windowText" lastClr="000000">
                <a:lumMod val="85000"/>
                <a:lumOff val="1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3" name="Rectangle 5"/>
            <p:cNvSpPr/>
            <p:nvPr/>
          </p:nvSpPr>
          <p:spPr bwMode="auto">
            <a:xfrm>
              <a:off x="1258937" y="1876404"/>
              <a:ext cx="2749153" cy="1696641"/>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itchFamily="34" charset="-122"/>
                  <a:ea typeface="微软雅黑" pitchFamily="34" charset="-122"/>
                  <a:sym typeface="+mn-ea"/>
                </a:rPr>
                <a:t>        </a:t>
              </a:r>
              <a:endParaRPr lang="en-US" altLang="zh-CN" dirty="0">
                <a:latin typeface="微软雅黑" pitchFamily="34" charset="-122"/>
                <a:ea typeface="微软雅黑" pitchFamily="34" charset="-122"/>
                <a:sym typeface="+mn-ea"/>
              </a:endParaRPr>
            </a:p>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itchFamily="34" charset="-122"/>
                  <a:ea typeface="微软雅黑" pitchFamily="34" charset="-122"/>
                  <a:sym typeface="+mn-ea"/>
                </a:rPr>
                <a:t>         </a:t>
              </a:r>
              <a:endParaRPr kumimoji="0" lang="zh-CN" altLang="en-US" b="0"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mn-ea"/>
              </a:endParaRPr>
            </a:p>
          </p:txBody>
        </p:sp>
        <p:sp>
          <p:nvSpPr>
            <p:cNvPr id="16" name="Freeform: Shape 6"/>
            <p:cNvSpPr/>
            <p:nvPr/>
          </p:nvSpPr>
          <p:spPr bwMode="auto">
            <a:xfrm>
              <a:off x="607665" y="3788548"/>
              <a:ext cx="4017168" cy="98822"/>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ysClr val="windowText" lastClr="000000">
                <a:lumMod val="65000"/>
                <a:lumOff val="3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4" name="Freeform: Shape 7"/>
            <p:cNvSpPr/>
            <p:nvPr/>
          </p:nvSpPr>
          <p:spPr bwMode="auto">
            <a:xfrm>
              <a:off x="630287" y="3708776"/>
              <a:ext cx="4001691" cy="123825"/>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ysClr val="window" lastClr="FFFFFF">
                <a:lumMod val="6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5" name="Freeform: Shape 8"/>
            <p:cNvSpPr/>
            <p:nvPr/>
          </p:nvSpPr>
          <p:spPr bwMode="auto">
            <a:xfrm>
              <a:off x="4292649" y="3761163"/>
              <a:ext cx="148828" cy="14288"/>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6" name="Rectangle: Rounded Corners 10"/>
            <p:cNvSpPr/>
            <p:nvPr/>
          </p:nvSpPr>
          <p:spPr>
            <a:xfrm>
              <a:off x="2399053" y="3680178"/>
              <a:ext cx="434392" cy="80985"/>
            </a:xfrm>
            <a:prstGeom prst="roundRect">
              <a:avLst>
                <a:gd name="adj" fmla="val 50000"/>
              </a:avLst>
            </a:prstGeom>
            <a:solidFill>
              <a:sysClr val="windowText" lastClr="000000">
                <a:lumMod val="75000"/>
                <a:lumOff val="2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white"/>
                </a:solidFill>
                <a:effectLst/>
                <a:uLnTx/>
                <a:uFillTx/>
                <a:latin typeface="Calibri"/>
              </a:endParaRPr>
            </a:p>
          </p:txBody>
        </p:sp>
      </p:grpSp>
      <p:sp>
        <p:nvSpPr>
          <p:cNvPr id="12" name="文本框 11"/>
          <p:cNvSpPr txBox="1"/>
          <p:nvPr/>
        </p:nvSpPr>
        <p:spPr>
          <a:xfrm>
            <a:off x="2384425" y="2110740"/>
            <a:ext cx="1287145" cy="460375"/>
          </a:xfrm>
          <a:prstGeom prst="rect">
            <a:avLst/>
          </a:prstGeom>
          <a:noFill/>
        </p:spPr>
        <p:txBody>
          <a:bodyPr wrap="square" rtlCol="0">
            <a:spAutoFit/>
          </a:bodyPr>
          <a:lstStyle/>
          <a:p>
            <a:pPr algn="ctr"/>
            <a:r>
              <a:rPr lang="zh-CN" altLang="en-US" dirty="0">
                <a:latin typeface="微软雅黑" pitchFamily="34" charset="-122"/>
                <a:ea typeface="微软雅黑" pitchFamily="34" charset="-122"/>
              </a:rPr>
              <a:t>王某</a:t>
            </a:r>
            <a:endParaRPr lang="zh-CN" altLang="en-US" dirty="0">
              <a:latin typeface="微软雅黑" pitchFamily="34" charset="-122"/>
              <a:ea typeface="微软雅黑" pitchFamily="34" charset="-122"/>
            </a:endParaRPr>
          </a:p>
        </p:txBody>
      </p:sp>
      <p:sp>
        <p:nvSpPr>
          <p:cNvPr id="29" name="文本框 28"/>
          <p:cNvSpPr txBox="1"/>
          <p:nvPr/>
        </p:nvSpPr>
        <p:spPr>
          <a:xfrm>
            <a:off x="1346200" y="2805430"/>
            <a:ext cx="3633470" cy="19380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2000" dirty="0" smtClean="0">
                <a:latin typeface="微软雅黑" pitchFamily="34" charset="-122"/>
                <a:ea typeface="微软雅黑" pitchFamily="34" charset="-122"/>
                <a:sym typeface="+mn-ea"/>
              </a:rPr>
              <a:t>2019</a:t>
            </a:r>
            <a:r>
              <a:rPr lang="zh-CN" altLang="en-US" sz="2000" dirty="0" smtClean="0">
                <a:latin typeface="微软雅黑" pitchFamily="34" charset="-122"/>
                <a:ea typeface="微软雅黑" pitchFamily="34" charset="-122"/>
                <a:sym typeface="+mn-ea"/>
              </a:rPr>
              <a:t>年</a:t>
            </a:r>
            <a:r>
              <a:rPr lang="en-US" altLang="zh-CN" sz="2000" dirty="0" smtClean="0">
                <a:latin typeface="微软雅黑" pitchFamily="34" charset="-122"/>
                <a:ea typeface="微软雅黑" pitchFamily="34" charset="-122"/>
                <a:sym typeface="+mn-ea"/>
              </a:rPr>
              <a:t>12</a:t>
            </a:r>
            <a:r>
              <a:rPr lang="zh-CN" altLang="en-US" sz="2000" dirty="0" smtClean="0">
                <a:latin typeface="微软雅黑" pitchFamily="34" charset="-122"/>
                <a:ea typeface="微软雅黑" pitchFamily="34" charset="-122"/>
                <a:sym typeface="+mn-ea"/>
              </a:rPr>
              <a:t>月成功</a:t>
            </a:r>
            <a:r>
              <a:rPr lang="zh-CN" altLang="en-US" sz="2000" dirty="0">
                <a:latin typeface="微软雅黑" pitchFamily="34" charset="-122"/>
                <a:ea typeface="微软雅黑" pitchFamily="34" charset="-122"/>
                <a:sym typeface="+mn-ea"/>
              </a:rPr>
              <a:t>参加了第一期互助保障项目，</a:t>
            </a:r>
            <a:r>
              <a:rPr lang="zh-CN" altLang="en-US" sz="2000" dirty="0" smtClean="0">
                <a:latin typeface="微软雅黑" pitchFamily="34" charset="-122"/>
                <a:ea typeface="微软雅黑" pitchFamily="34" charset="-122"/>
                <a:sym typeface="+mn-ea"/>
              </a:rPr>
              <a:t>今年（</a:t>
            </a:r>
            <a:r>
              <a:rPr lang="en-US" altLang="zh-CN" sz="2000" dirty="0" smtClean="0">
                <a:latin typeface="微软雅黑" pitchFamily="34" charset="-122"/>
                <a:ea typeface="微软雅黑" pitchFamily="34" charset="-122"/>
                <a:sym typeface="+mn-ea"/>
              </a:rPr>
              <a:t>2020</a:t>
            </a:r>
            <a:r>
              <a:rPr lang="zh-CN" altLang="en-US" sz="2000" dirty="0" smtClean="0">
                <a:latin typeface="微软雅黑" pitchFamily="34" charset="-122"/>
                <a:ea typeface="微软雅黑" pitchFamily="34" charset="-122"/>
                <a:sym typeface="+mn-ea"/>
              </a:rPr>
              <a:t>年）</a:t>
            </a:r>
            <a:r>
              <a:rPr lang="zh-CN" altLang="en-US" sz="2000" dirty="0" smtClean="0">
                <a:solidFill>
                  <a:srgbClr val="FF0000"/>
                </a:solidFill>
                <a:latin typeface="微软雅黑" pitchFamily="34" charset="-122"/>
                <a:ea typeface="微软雅黑" pitchFamily="34" charset="-122"/>
                <a:sym typeface="+mn-ea"/>
              </a:rPr>
              <a:t>首次</a:t>
            </a:r>
            <a:r>
              <a:rPr lang="zh-CN" altLang="en-US" sz="2000" dirty="0">
                <a:solidFill>
                  <a:srgbClr val="FF0000"/>
                </a:solidFill>
                <a:latin typeface="微软雅黑" pitchFamily="34" charset="-122"/>
                <a:ea typeface="微软雅黑" pitchFamily="34" charset="-122"/>
                <a:sym typeface="+mn-ea"/>
              </a:rPr>
              <a:t>确诊为患有胃癌</a:t>
            </a:r>
            <a:r>
              <a:rPr lang="zh-CN" altLang="en-US" sz="2000" dirty="0">
                <a:latin typeface="微软雅黑" pitchFamily="34" charset="-122"/>
                <a:ea typeface="微软雅黑" pitchFamily="34" charset="-122"/>
                <a:sym typeface="+mn-ea"/>
              </a:rPr>
              <a:t>，于是进行住院治疗，截止</a:t>
            </a:r>
            <a:r>
              <a:rPr lang="en-US" altLang="zh-CN" sz="2000" dirty="0">
                <a:latin typeface="微软雅黑" pitchFamily="34" charset="-122"/>
                <a:ea typeface="微软雅黑" pitchFamily="34" charset="-122"/>
                <a:sym typeface="+mn-ea"/>
              </a:rPr>
              <a:t>9</a:t>
            </a:r>
            <a:r>
              <a:rPr lang="zh-CN" altLang="en-US" sz="2000" dirty="0">
                <a:latin typeface="微软雅黑" pitchFamily="34" charset="-122"/>
                <a:ea typeface="微软雅黑" pitchFamily="34" charset="-122"/>
                <a:sym typeface="+mn-ea"/>
              </a:rPr>
              <a:t>月，</a:t>
            </a:r>
            <a:r>
              <a:rPr lang="zh-CN" altLang="en-US" sz="2000" dirty="0" smtClean="0">
                <a:latin typeface="微软雅黑" pitchFamily="34" charset="-122"/>
                <a:ea typeface="微软雅黑" pitchFamily="34" charset="-122"/>
                <a:sym typeface="+mn-ea"/>
              </a:rPr>
              <a:t>住院</a:t>
            </a:r>
            <a:r>
              <a:rPr lang="en-US" altLang="zh-CN" sz="2000" dirty="0" smtClean="0">
                <a:latin typeface="微软雅黑" pitchFamily="34" charset="-122"/>
                <a:ea typeface="微软雅黑" pitchFamily="34" charset="-122"/>
                <a:sym typeface="+mn-ea"/>
              </a:rPr>
              <a:t>3</a:t>
            </a:r>
            <a:r>
              <a:rPr lang="zh-CN" altLang="en-US" sz="2000" dirty="0" smtClean="0">
                <a:latin typeface="微软雅黑" pitchFamily="34" charset="-122"/>
                <a:ea typeface="微软雅黑" pitchFamily="34" charset="-122"/>
                <a:sym typeface="+mn-ea"/>
              </a:rPr>
              <a:t>次</a:t>
            </a:r>
            <a:r>
              <a:rPr lang="zh-CN" altLang="en-US" sz="2000" dirty="0">
                <a:latin typeface="微软雅黑" pitchFamily="34" charset="-122"/>
                <a:ea typeface="微软雅黑" pitchFamily="34" charset="-122"/>
                <a:sym typeface="+mn-ea"/>
              </a:rPr>
              <a:t>，</a:t>
            </a:r>
            <a:r>
              <a:rPr lang="zh-CN" altLang="en-US" sz="2000" dirty="0">
                <a:solidFill>
                  <a:srgbClr val="FF0000"/>
                </a:solidFill>
                <a:latin typeface="微软雅黑" pitchFamily="34" charset="-122"/>
                <a:ea typeface="微软雅黑" pitchFamily="34" charset="-122"/>
                <a:sym typeface="+mn-ea"/>
              </a:rPr>
              <a:t>住院个人自理费用累计达</a:t>
            </a:r>
            <a:r>
              <a:rPr lang="en-US" sz="2000" dirty="0">
                <a:solidFill>
                  <a:srgbClr val="FF0000"/>
                </a:solidFill>
                <a:latin typeface="微软雅黑" pitchFamily="34" charset="-122"/>
                <a:ea typeface="微软雅黑" pitchFamily="34" charset="-122"/>
                <a:sym typeface="+mn-ea"/>
              </a:rPr>
              <a:t>12</a:t>
            </a:r>
            <a:r>
              <a:rPr lang="zh-CN" altLang="en-US" sz="2000" dirty="0">
                <a:solidFill>
                  <a:srgbClr val="FF0000"/>
                </a:solidFill>
                <a:latin typeface="微软雅黑" pitchFamily="34" charset="-122"/>
                <a:ea typeface="微软雅黑" pitchFamily="34" charset="-122"/>
                <a:sym typeface="+mn-ea"/>
              </a:rPr>
              <a:t>万余元</a:t>
            </a:r>
            <a:r>
              <a:rPr lang="zh-CN" altLang="en-US" sz="2000" dirty="0">
                <a:latin typeface="微软雅黑" pitchFamily="34" charset="-122"/>
                <a:ea typeface="微软雅黑" pitchFamily="34" charset="-122"/>
                <a:sym typeface="+mn-ea"/>
              </a:rPr>
              <a:t>。</a:t>
            </a:r>
            <a:endParaRPr lang="zh-CN" altLang="en-US" sz="2000" dirty="0">
              <a:latin typeface="微软雅黑" pitchFamily="34" charset="-122"/>
              <a:ea typeface="微软雅黑" pitchFamily="34" charset="-122"/>
              <a:sym typeface="+mn-ea"/>
            </a:endParaRPr>
          </a:p>
        </p:txBody>
      </p:sp>
      <p:sp>
        <p:nvSpPr>
          <p:cNvPr id="3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补助案例</a:t>
            </a:r>
            <a:endParaRPr lang="zh-CN" altLang="en-US" sz="3200" b="1" dirty="0" smtClean="0">
              <a:solidFill>
                <a:srgbClr val="BC2E32"/>
              </a:solidFill>
              <a:latin typeface="Century Gothic" pitchFamily="34" charset="0"/>
              <a:sym typeface="Century Gothic" pitchFamily="34" charset="0"/>
            </a:endParaRPr>
          </a:p>
        </p:txBody>
      </p:sp>
      <p:sp>
        <p:nvSpPr>
          <p:cNvPr id="17" name="文本框 16"/>
          <p:cNvSpPr txBox="1"/>
          <p:nvPr/>
        </p:nvSpPr>
        <p:spPr>
          <a:xfrm>
            <a:off x="5410200" y="2894965"/>
            <a:ext cx="2236470" cy="460375"/>
          </a:xfrm>
          <a:prstGeom prst="rect">
            <a:avLst/>
          </a:prstGeom>
          <a:noFill/>
        </p:spPr>
        <p:txBody>
          <a:bodyPr wrap="square" rtlCol="0">
            <a:spAutoFit/>
          </a:bodyPr>
          <a:lstStyle/>
          <a:p>
            <a:r>
              <a:rPr lang="en-US" altLang="zh-CN" dirty="0">
                <a:solidFill>
                  <a:srgbClr val="0070C0"/>
                </a:solidFill>
                <a:latin typeface="微软雅黑" pitchFamily="34" charset="-122"/>
                <a:ea typeface="微软雅黑" pitchFamily="34" charset="-122"/>
              </a:rPr>
              <a:t>金保系统核算</a:t>
            </a:r>
            <a:endParaRPr lang="en-US" altLang="zh-CN" b="1" dirty="0">
              <a:solidFill>
                <a:srgbClr val="0070C0"/>
              </a:solidFill>
              <a:latin typeface="微软雅黑" pitchFamily="34" charset="-122"/>
              <a:ea typeface="微软雅黑" pitchFamily="34" charset="-122"/>
            </a:endParaRPr>
          </a:p>
        </p:txBody>
      </p:sp>
      <p:sp>
        <p:nvSpPr>
          <p:cNvPr id="18" name="文本框 17"/>
          <p:cNvSpPr txBox="1"/>
          <p:nvPr/>
        </p:nvSpPr>
        <p:spPr>
          <a:xfrm>
            <a:off x="5467985" y="3544570"/>
            <a:ext cx="2236470" cy="829945"/>
          </a:xfrm>
          <a:prstGeom prst="rect">
            <a:avLst/>
          </a:prstGeom>
          <a:noFill/>
        </p:spPr>
        <p:txBody>
          <a:bodyPr wrap="square" rtlCol="0">
            <a:spAutoFit/>
          </a:bodyPr>
          <a:lstStyle/>
          <a:p>
            <a:r>
              <a:rPr lang="en-US" altLang="zh-CN" dirty="0">
                <a:solidFill>
                  <a:srgbClr val="0070C0"/>
                </a:solidFill>
                <a:latin typeface="微软雅黑" pitchFamily="34" charset="-122"/>
                <a:ea typeface="微软雅黑" pitchFamily="34" charset="-122"/>
              </a:rPr>
              <a:t>重大疾病专家组鉴定</a:t>
            </a:r>
            <a:endParaRPr lang="en-US" altLang="zh-CN" dirty="0">
              <a:latin typeface="微软雅黑" pitchFamily="34" charset="-122"/>
              <a:ea typeface="微软雅黑" pitchFamily="34" charset="-122"/>
            </a:endParaRPr>
          </a:p>
        </p:txBody>
      </p:sp>
      <p:sp>
        <p:nvSpPr>
          <p:cNvPr id="19" name="文本框 18"/>
          <p:cNvSpPr txBox="1"/>
          <p:nvPr/>
        </p:nvSpPr>
        <p:spPr>
          <a:xfrm>
            <a:off x="7886065" y="3729355"/>
            <a:ext cx="3291840" cy="1568450"/>
          </a:xfrm>
          <a:prstGeom prst="rect">
            <a:avLst/>
          </a:prstGeom>
          <a:noFill/>
        </p:spPr>
        <p:txBody>
          <a:bodyPr wrap="square" rtlCol="0">
            <a:spAutoFit/>
          </a:bodyPr>
          <a:lstStyle/>
          <a:p>
            <a:pPr algn="ctr"/>
            <a:r>
              <a:rPr lang="zh-CN" altLang="en-US" dirty="0" smtClean="0">
                <a:latin typeface="微软雅黑" pitchFamily="34" charset="-122"/>
                <a:ea typeface="微软雅黑" pitchFamily="34" charset="-122"/>
              </a:rPr>
              <a:t>王某共享</a:t>
            </a:r>
            <a:r>
              <a:rPr lang="zh-CN" altLang="en-US" dirty="0">
                <a:latin typeface="微软雅黑" pitchFamily="34" charset="-122"/>
                <a:ea typeface="微软雅黑" pitchFamily="34" charset="-122"/>
              </a:rPr>
              <a:t>受到补助</a:t>
            </a:r>
            <a:r>
              <a:rPr lang="zh-CN" altLang="en-US" dirty="0">
                <a:solidFill>
                  <a:srgbClr val="FF0000"/>
                </a:solidFill>
                <a:latin typeface="微软雅黑" pitchFamily="34" charset="-122"/>
                <a:ea typeface="微软雅黑" pitchFamily="34" charset="-122"/>
              </a:rPr>
              <a:t>2.5万元</a:t>
            </a:r>
            <a:r>
              <a:rPr lang="zh-CN" altLang="en-US" dirty="0">
                <a:latin typeface="微软雅黑" pitchFamily="34" charset="-122"/>
                <a:ea typeface="微软雅黑" pitchFamily="34" charset="-122"/>
              </a:rPr>
              <a:t>，其中重大疾病补助5000元，住院医疗费用补助20000万</a:t>
            </a:r>
            <a:r>
              <a:rPr lang="zh-CN" altLang="en-US" dirty="0" smtClean="0">
                <a:latin typeface="微软雅黑" pitchFamily="34" charset="-122"/>
                <a:ea typeface="微软雅黑" pitchFamily="34" charset="-122"/>
              </a:rPr>
              <a:t>元。</a:t>
            </a:r>
            <a:endParaRPr lang="zh-CN" altLang="en-US" dirty="0">
              <a:latin typeface="微软雅黑" pitchFamily="34" charset="-122"/>
              <a:ea typeface="微软雅黑" pitchFamily="34" charset="-122"/>
            </a:endParaRPr>
          </a:p>
        </p:txBody>
      </p:sp>
      <p:pic>
        <p:nvPicPr>
          <p:cNvPr id="20" name="图片 19"/>
          <p:cNvPicPr>
            <a:picLocks noChangeAspect="1"/>
          </p:cNvPicPr>
          <p:nvPr/>
        </p:nvPicPr>
        <p:blipFill>
          <a:blip r:embed="rId1" cstate="print"/>
          <a:stretch>
            <a:fillRect/>
          </a:stretch>
        </p:blipFill>
        <p:spPr>
          <a:xfrm>
            <a:off x="11025221" y="-24"/>
            <a:ext cx="808003" cy="808003"/>
          </a:xfrm>
          <a:prstGeom prst="rect">
            <a:avLst/>
          </a:prstGeom>
        </p:spPr>
      </p:pic>
      <p:pic>
        <p:nvPicPr>
          <p:cNvPr id="7" name="图片 6" descr="resource"/>
          <p:cNvPicPr>
            <a:picLocks noChangeAspect="1"/>
          </p:cNvPicPr>
          <p:nvPr/>
        </p:nvPicPr>
        <p:blipFill>
          <a:blip r:embed="rId2"/>
          <a:stretch>
            <a:fillRect/>
          </a:stretch>
        </p:blipFill>
        <p:spPr>
          <a:xfrm>
            <a:off x="1346200" y="1883410"/>
            <a:ext cx="914400" cy="914400"/>
          </a:xfrm>
          <a:prstGeom prst="rect">
            <a:avLst/>
          </a:prstGeom>
        </p:spPr>
      </p:pic>
      <p:cxnSp>
        <p:nvCxnSpPr>
          <p:cNvPr id="8" name="直接箭头连接符 7"/>
          <p:cNvCxnSpPr/>
          <p:nvPr/>
        </p:nvCxnSpPr>
        <p:spPr>
          <a:xfrm>
            <a:off x="5361940" y="3479800"/>
            <a:ext cx="2326640" cy="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8347075" y="1788795"/>
            <a:ext cx="2047875" cy="1781175"/>
          </a:xfrm>
          <a:prstGeom prst="rect">
            <a:avLst/>
          </a:prstGeom>
        </p:spPr>
      </p:pic>
    </p:spTree>
  </p:cSld>
  <p:clrMapOvr>
    <a:masterClrMapping/>
  </p:clrMapOvr>
  <p:transition advTm="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09588" y="1071229"/>
            <a:ext cx="10715700" cy="5292725"/>
          </a:xfrm>
          <a:prstGeom prst="rect">
            <a:avLst/>
          </a:prstGeom>
        </p:spPr>
        <p:txBody>
          <a:bodyPr wrap="square">
            <a:spAutoFit/>
          </a:bodyPr>
          <a:lstStyle/>
          <a:p>
            <a:pPr lvl="0" indent="406400" defTabSz="914400" fontAlgn="base">
              <a:spcBef>
                <a:spcPct val="0"/>
              </a:spcBef>
              <a:spcAft>
                <a:spcPct val="0"/>
              </a:spcAft>
            </a:pPr>
            <a:r>
              <a:rPr lang="zh-CN" altLang="en-US" sz="2600" b="1" dirty="0" smtClean="0">
                <a:solidFill>
                  <a:srgbClr val="FF0000"/>
                </a:solidFill>
                <a:latin typeface="华文楷体" charset="-122"/>
                <a:ea typeface="华文楷体" charset="-122"/>
                <a:cs typeface="华文楷体" charset="-122"/>
              </a:rPr>
              <a:t>（一）发现以下所列情况之一，免除给付住院医疗费用补助金和工伤补助金的责任，已发放的补助，予以追回：</a:t>
            </a:r>
            <a:endParaRPr lang="zh-CN" altLang="en-US" sz="2600" b="1" dirty="0" smtClean="0">
              <a:solidFill>
                <a:srgbClr val="FF0000"/>
              </a:solidFill>
              <a:latin typeface="华文楷体" charset="-122"/>
              <a:ea typeface="华文楷体" charset="-122"/>
              <a:cs typeface="华文楷体" charset="-122"/>
            </a:endParaRPr>
          </a:p>
          <a:p>
            <a:pPr lvl="0" indent="406400" defTabSz="914400" eaLnBrk="0" fontAlgn="base" hangingPunct="0">
              <a:spcBef>
                <a:spcPct val="0"/>
              </a:spcBef>
              <a:spcAft>
                <a:spcPct val="0"/>
              </a:spcAft>
            </a:pPr>
            <a:r>
              <a:rPr lang="zh-CN" altLang="en-US" sz="2600" dirty="0" smtClean="0">
                <a:solidFill>
                  <a:srgbClr val="000000"/>
                </a:solidFill>
                <a:latin typeface="华文楷体" charset="-122"/>
                <a:ea typeface="华文楷体" charset="-122"/>
                <a:cs typeface="华文楷体" charset="-122"/>
              </a:rPr>
              <a:t>   </a:t>
            </a:r>
            <a:r>
              <a:rPr lang="en-US" altLang="zh-CN" sz="2600" dirty="0" smtClean="0">
                <a:latin typeface="华文楷体" charset="-122"/>
                <a:ea typeface="华文楷体" charset="-122"/>
                <a:cs typeface="华文楷体" charset="-122"/>
              </a:rPr>
              <a:t>1.</a:t>
            </a:r>
            <a:r>
              <a:rPr lang="zh-CN" altLang="en-US" sz="2600" dirty="0" smtClean="0">
                <a:latin typeface="华文楷体" charset="-122"/>
                <a:ea typeface="华文楷体" charset="-122"/>
                <a:cs typeface="华文楷体" charset="-122"/>
              </a:rPr>
              <a:t>有欺诈、骗保行为的；</a:t>
            </a:r>
            <a:endParaRPr lang="zh-CN" altLang="en-US" sz="2600" dirty="0" smtClean="0">
              <a:latin typeface="华文楷体" charset="-122"/>
              <a:ea typeface="华文楷体" charset="-122"/>
              <a:cs typeface="华文楷体" charset="-122"/>
            </a:endParaRPr>
          </a:p>
          <a:p>
            <a:pPr lvl="0" indent="406400" defTabSz="914400" eaLnBrk="0" fontAlgn="base" hangingPunct="0">
              <a:spcBef>
                <a:spcPct val="0"/>
              </a:spcBef>
              <a:spcAft>
                <a:spcPct val="0"/>
              </a:spcAft>
            </a:pPr>
            <a:r>
              <a:rPr lang="en-US" altLang="zh-CN" sz="2600" dirty="0" smtClean="0">
                <a:latin typeface="华文楷体" charset="-122"/>
                <a:ea typeface="华文楷体" charset="-122"/>
                <a:cs typeface="华文楷体" charset="-122"/>
              </a:rPr>
              <a:t>   2.</a:t>
            </a:r>
            <a:r>
              <a:rPr lang="zh-CN" altLang="en-US" sz="2600" dirty="0" smtClean="0">
                <a:latin typeface="华文楷体" charset="-122"/>
                <a:ea typeface="华文楷体" charset="-122"/>
                <a:cs typeface="华文楷体" charset="-122"/>
              </a:rPr>
              <a:t>醉酒、斗殴；故意自伤、故意犯罪或拒捕</a:t>
            </a:r>
            <a:r>
              <a:rPr lang="en-US" altLang="zh-CN" sz="2600" dirty="0" smtClean="0">
                <a:latin typeface="华文楷体" charset="-122"/>
                <a:ea typeface="华文楷体" charset="-122"/>
                <a:cs typeface="华文楷体" charset="-122"/>
              </a:rPr>
              <a:t>;</a:t>
            </a:r>
            <a:endParaRPr lang="en-US" altLang="zh-CN" sz="2600" dirty="0" smtClean="0">
              <a:latin typeface="华文楷体" charset="-122"/>
              <a:ea typeface="华文楷体" charset="-122"/>
              <a:cs typeface="华文楷体" charset="-122"/>
            </a:endParaRPr>
          </a:p>
          <a:p>
            <a:pPr lvl="0" indent="406400" defTabSz="914400" eaLnBrk="0" fontAlgn="base" hangingPunct="0">
              <a:spcBef>
                <a:spcPct val="0"/>
              </a:spcBef>
              <a:spcAft>
                <a:spcPct val="0"/>
              </a:spcAft>
            </a:pPr>
            <a:r>
              <a:rPr lang="en-US" altLang="zh-CN" sz="2600" dirty="0" smtClean="0">
                <a:latin typeface="华文楷体" charset="-122"/>
                <a:ea typeface="华文楷体" charset="-122"/>
                <a:cs typeface="华文楷体" charset="-122"/>
              </a:rPr>
              <a:t>   3.</a:t>
            </a:r>
            <a:r>
              <a:rPr lang="zh-CN" altLang="en-US" sz="2600" dirty="0" smtClean="0">
                <a:latin typeface="华文楷体" charset="-122"/>
                <a:ea typeface="华文楷体" charset="-122"/>
                <a:cs typeface="华文楷体" charset="-122"/>
              </a:rPr>
              <a:t>酒后驾驶、无有效执照驾驶或者驾驶无有效行驶证的机动车，酒后驾驶或者驾驶无有效行驶证的助动交通工具； </a:t>
            </a:r>
            <a:endParaRPr lang="zh-CN" altLang="en-US" sz="2600" dirty="0" smtClean="0">
              <a:latin typeface="华文楷体" charset="-122"/>
              <a:ea typeface="华文楷体" charset="-122"/>
              <a:cs typeface="华文楷体" charset="-122"/>
            </a:endParaRPr>
          </a:p>
          <a:p>
            <a:pPr lvl="0" indent="406400" defTabSz="914400" eaLnBrk="0" fontAlgn="base" hangingPunct="0">
              <a:spcBef>
                <a:spcPct val="0"/>
              </a:spcBef>
              <a:spcAft>
                <a:spcPct val="0"/>
              </a:spcAft>
            </a:pPr>
            <a:r>
              <a:rPr lang="en-US" altLang="zh-CN" sz="2600" dirty="0" smtClean="0">
                <a:latin typeface="华文楷体" charset="-122"/>
                <a:ea typeface="华文楷体" charset="-122"/>
                <a:cs typeface="华文楷体" charset="-122"/>
              </a:rPr>
              <a:t>   4.</a:t>
            </a:r>
            <a:r>
              <a:rPr lang="zh-CN" altLang="en-US" sz="2600" dirty="0" smtClean="0">
                <a:latin typeface="华文楷体" charset="-122"/>
                <a:ea typeface="华文楷体" charset="-122"/>
                <a:cs typeface="华文楷体" charset="-122"/>
              </a:rPr>
              <a:t>一般健康检查、疗养、特别护理、康复性治疗、以物理治疗为主的医疗行为；</a:t>
            </a:r>
            <a:endParaRPr lang="zh-CN" altLang="en-US" sz="2600" dirty="0" smtClean="0">
              <a:latin typeface="华文楷体" charset="-122"/>
              <a:ea typeface="华文楷体" charset="-122"/>
              <a:cs typeface="华文楷体" charset="-122"/>
            </a:endParaRPr>
          </a:p>
          <a:p>
            <a:pPr lvl="0" indent="406400" defTabSz="914400" eaLnBrk="0" fontAlgn="base" hangingPunct="0">
              <a:spcBef>
                <a:spcPct val="0"/>
              </a:spcBef>
              <a:spcAft>
                <a:spcPct val="0"/>
              </a:spcAft>
            </a:pPr>
            <a:r>
              <a:rPr lang="en-US" altLang="zh-CN" sz="2600" dirty="0" smtClean="0">
                <a:latin typeface="华文楷体" charset="-122"/>
                <a:ea typeface="华文楷体" charset="-122"/>
                <a:cs typeface="华文楷体" charset="-122"/>
              </a:rPr>
              <a:t>   5.</a:t>
            </a:r>
            <a:r>
              <a:rPr lang="zh-CN" altLang="en-US" sz="2600" dirty="0" smtClean="0">
                <a:latin typeface="华文楷体" charset="-122"/>
                <a:ea typeface="华文楷体" charset="-122"/>
                <a:cs typeface="华文楷体" charset="-122"/>
              </a:rPr>
              <a:t>整容、整容手术、美容、美容手术、种牙补牙、矫形、矫形手术、外科整形手术，变性手术、预防性手术（如预防性阑尾切除），以及因此而引起的并发症。但因意外伤害所致的矫形、矫形手术、外科整形手术不在此限；</a:t>
            </a:r>
            <a:endParaRPr lang="zh-CN" altLang="en-US" sz="2600" dirty="0" smtClean="0">
              <a:latin typeface="华文楷体" charset="-122"/>
              <a:ea typeface="华文楷体" charset="-122"/>
              <a:cs typeface="华文楷体" charset="-122"/>
            </a:endParaRPr>
          </a:p>
          <a:p>
            <a:pPr lvl="0" indent="406400" defTabSz="914400" eaLnBrk="0" fontAlgn="base" hangingPunct="0">
              <a:spcBef>
                <a:spcPct val="0"/>
              </a:spcBef>
              <a:spcAft>
                <a:spcPct val="0"/>
              </a:spcAft>
            </a:pPr>
            <a:r>
              <a:rPr lang="en-US" altLang="zh-CN" sz="2600" dirty="0" smtClean="0">
                <a:latin typeface="华文楷体" charset="-122"/>
                <a:ea typeface="华文楷体" charset="-122"/>
                <a:cs typeface="华文楷体" charset="-122"/>
              </a:rPr>
              <a:t>   6.</a:t>
            </a:r>
            <a:r>
              <a:rPr lang="zh-CN" altLang="en-US" sz="2600" dirty="0" smtClean="0">
                <a:latin typeface="华文楷体" charset="-122"/>
                <a:ea typeface="华文楷体" charset="-122"/>
                <a:cs typeface="华文楷体" charset="-122"/>
              </a:rPr>
              <a:t>在医院挂床，但实际并未住院者。 </a:t>
            </a:r>
            <a:endParaRPr lang="zh-CN" altLang="en-US" sz="2600" dirty="0" smtClean="0">
              <a:latin typeface="华文楷体" charset="-122"/>
              <a:ea typeface="华文楷体" charset="-122"/>
              <a:cs typeface="华文楷体"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除外责任</a:t>
            </a:r>
            <a:endParaRPr lang="zh-CN" altLang="en-US" sz="3200" b="1" dirty="0" smtClean="0">
              <a:solidFill>
                <a:srgbClr val="BC2E32"/>
              </a:solidFill>
              <a:latin typeface="Century Gothic" pitchFamily="34" charset="0"/>
              <a:sym typeface="Century Gothic" pitchFamily="34" charset="0"/>
            </a:endParaRPr>
          </a:p>
        </p:txBody>
      </p:sp>
      <p:pic>
        <p:nvPicPr>
          <p:cNvPr id="4" name="图片 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464" y="1428736"/>
            <a:ext cx="10644262" cy="3291840"/>
          </a:xfrm>
          <a:prstGeom prst="rect">
            <a:avLst/>
          </a:prstGeom>
        </p:spPr>
        <p:txBody>
          <a:bodyPr wrap="square">
            <a:spAutoFit/>
          </a:bodyPr>
          <a:lstStyle/>
          <a:p>
            <a:r>
              <a:rPr lang="zh-CN" altLang="en-US" sz="2600" b="1" dirty="0" smtClean="0">
                <a:solidFill>
                  <a:srgbClr val="FF0000"/>
                </a:solidFill>
                <a:latin typeface="华文楷体" charset="-122"/>
                <a:ea typeface="华文楷体" charset="-122"/>
                <a:cs typeface="华文楷体" charset="-122"/>
              </a:rPr>
              <a:t>（二）发现以下所列情况之一，免除给付重大疾病补助金的责任，已发放的补助，予以追回：</a:t>
            </a:r>
            <a:endParaRPr lang="zh-CN" altLang="en-US" sz="2600" b="1" dirty="0" smtClean="0">
              <a:solidFill>
                <a:srgbClr val="FF0000"/>
              </a:solidFill>
              <a:latin typeface="华文楷体" charset="-122"/>
              <a:ea typeface="华文楷体" charset="-122"/>
              <a:cs typeface="华文楷体" charset="-122"/>
            </a:endParaRPr>
          </a:p>
          <a:p>
            <a:endParaRPr lang="en-US" sz="2600" dirty="0" smtClean="0">
              <a:latin typeface="华文楷体" charset="-122"/>
              <a:ea typeface="华文楷体" charset="-122"/>
              <a:cs typeface="华文楷体" charset="-122"/>
            </a:endParaRPr>
          </a:p>
          <a:p>
            <a:r>
              <a:rPr lang="en-US" sz="2600" dirty="0" smtClean="0">
                <a:latin typeface="华文楷体" charset="-122"/>
                <a:ea typeface="华文楷体" charset="-122"/>
                <a:cs typeface="华文楷体" charset="-122"/>
              </a:rPr>
              <a:t>        1. </a:t>
            </a:r>
            <a:r>
              <a:rPr lang="zh-CN" altLang="en-US" sz="2600" dirty="0" smtClean="0">
                <a:latin typeface="华文楷体" charset="-122"/>
                <a:ea typeface="华文楷体" charset="-122"/>
                <a:cs typeface="华文楷体" charset="-122"/>
              </a:rPr>
              <a:t>在参加本期互助保障前，已患有本办法规定的重大疾病；</a:t>
            </a:r>
            <a:endParaRPr lang="zh-CN" altLang="en-US" sz="2600" dirty="0" smtClean="0">
              <a:latin typeface="华文楷体" charset="-122"/>
              <a:ea typeface="华文楷体" charset="-122"/>
              <a:cs typeface="华文楷体" charset="-122"/>
            </a:endParaRPr>
          </a:p>
          <a:p>
            <a:r>
              <a:rPr lang="en-US" sz="2600" dirty="0" smtClean="0">
                <a:latin typeface="华文楷体" charset="-122"/>
                <a:ea typeface="华文楷体" charset="-122"/>
                <a:cs typeface="华文楷体" charset="-122"/>
              </a:rPr>
              <a:t>    </a:t>
            </a:r>
            <a:endParaRPr lang="en-US" sz="2600" dirty="0" smtClean="0">
              <a:latin typeface="华文楷体" charset="-122"/>
              <a:ea typeface="华文楷体" charset="-122"/>
              <a:cs typeface="华文楷体" charset="-122"/>
            </a:endParaRPr>
          </a:p>
          <a:p>
            <a:r>
              <a:rPr lang="en-US" sz="2600" dirty="0" smtClean="0">
                <a:latin typeface="华文楷体" charset="-122"/>
                <a:ea typeface="华文楷体" charset="-122"/>
                <a:cs typeface="华文楷体" charset="-122"/>
              </a:rPr>
              <a:t>        2. </a:t>
            </a:r>
            <a:r>
              <a:rPr lang="zh-CN" altLang="en-US" sz="2600" dirty="0" smtClean="0">
                <a:latin typeface="华文楷体" charset="-122"/>
                <a:ea typeface="华文楷体" charset="-122"/>
                <a:cs typeface="华文楷体" charset="-122"/>
              </a:rPr>
              <a:t>有隐瞒病史、伪造或篡改病史及其他各种欺骗、作弊行为；</a:t>
            </a:r>
            <a:endParaRPr lang="zh-CN" altLang="en-US" sz="2600" dirty="0" smtClean="0">
              <a:latin typeface="华文楷体" charset="-122"/>
              <a:ea typeface="华文楷体" charset="-122"/>
              <a:cs typeface="华文楷体" charset="-122"/>
            </a:endParaRPr>
          </a:p>
          <a:p>
            <a:r>
              <a:rPr lang="en-US" sz="2600" dirty="0" smtClean="0">
                <a:latin typeface="华文楷体" charset="-122"/>
                <a:ea typeface="华文楷体" charset="-122"/>
                <a:cs typeface="华文楷体" charset="-122"/>
              </a:rPr>
              <a:t>   </a:t>
            </a:r>
            <a:endParaRPr lang="en-US" sz="2600" dirty="0" smtClean="0">
              <a:latin typeface="华文楷体" charset="-122"/>
              <a:ea typeface="华文楷体" charset="-122"/>
              <a:cs typeface="华文楷体" charset="-122"/>
            </a:endParaRPr>
          </a:p>
          <a:p>
            <a:r>
              <a:rPr lang="en-US" sz="2600" dirty="0" smtClean="0">
                <a:latin typeface="华文楷体" charset="-122"/>
                <a:ea typeface="华文楷体" charset="-122"/>
                <a:cs typeface="华文楷体" charset="-122"/>
              </a:rPr>
              <a:t>        3. </a:t>
            </a:r>
            <a:r>
              <a:rPr lang="zh-CN" altLang="en-US" sz="2600" dirty="0" smtClean="0">
                <a:latin typeface="华文楷体" charset="-122"/>
                <a:ea typeface="华文楷体" charset="-122"/>
                <a:cs typeface="华文楷体" charset="-122"/>
              </a:rPr>
              <a:t>被医院错误诊断为患本办法规定的重大疾病。 </a:t>
            </a:r>
            <a:endParaRPr lang="zh-CN" altLang="en-US" sz="2600" dirty="0">
              <a:latin typeface="华文楷体" charset="-122"/>
              <a:ea typeface="华文楷体" charset="-122"/>
              <a:cs typeface="华文楷体"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除外责任</a:t>
            </a:r>
            <a:endParaRPr lang="zh-CN" altLang="en-US" sz="3200" b="1" dirty="0" smtClean="0">
              <a:solidFill>
                <a:srgbClr val="BC2E32"/>
              </a:solidFill>
              <a:latin typeface="Century Gothic" pitchFamily="34" charset="0"/>
              <a:sym typeface="Century Gothic" pitchFamily="34" charset="0"/>
            </a:endParaRPr>
          </a:p>
        </p:txBody>
      </p:sp>
      <p:pic>
        <p:nvPicPr>
          <p:cNvPr id="6" name="图片 5"/>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itchFamily="34" charset="0"/>
                <a:ea typeface="微软雅黑" pitchFamily="34" charset="-122"/>
                <a:sym typeface="Century Gothic" pitchFamily="34" charset="0"/>
              </a:rPr>
              <a:t>PART</a:t>
            </a:r>
            <a:endParaRPr lang="zh-CN" altLang="en-US" b="1" i="1" dirty="0">
              <a:solidFill>
                <a:schemeClr val="bg1"/>
              </a:solidFill>
              <a:latin typeface="Century Gothic" pitchFamily="34" charset="0"/>
              <a:ea typeface="微软雅黑" pitchFamily="34" charset="-122"/>
              <a:sym typeface="Century Gothic"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itchFamily="34" charset="0"/>
                <a:ea typeface="微软雅黑" pitchFamily="34" charset="-122"/>
                <a:sym typeface="Century Gothic" pitchFamily="34" charset="0"/>
              </a:rPr>
              <a:t>2</a:t>
            </a:r>
            <a:endParaRPr lang="zh-CN" altLang="en-US" sz="8000" b="1" i="1" dirty="0">
              <a:solidFill>
                <a:schemeClr val="bg1"/>
              </a:solidFill>
              <a:latin typeface="Century Gothic" pitchFamily="34" charset="0"/>
              <a:ea typeface="微软雅黑" pitchFamily="34" charset="-122"/>
              <a:sym typeface="Century Gothic" pitchFamily="34" charset="0"/>
            </a:endParaRPr>
          </a:p>
        </p:txBody>
      </p:sp>
      <p:sp>
        <p:nvSpPr>
          <p:cNvPr id="11" name="文本框 10"/>
          <p:cNvSpPr txBox="1"/>
          <p:nvPr/>
        </p:nvSpPr>
        <p:spPr>
          <a:xfrm>
            <a:off x="3769995" y="2998470"/>
            <a:ext cx="8174355" cy="922020"/>
          </a:xfrm>
          <a:prstGeom prst="rect">
            <a:avLst/>
          </a:prstGeom>
          <a:noFill/>
        </p:spPr>
        <p:txBody>
          <a:bodyPr wrap="square" rtlCol="0">
            <a:spAutoFit/>
            <a:scene3d>
              <a:camera prst="orthographicFront"/>
              <a:lightRig rig="threePt" dir="t"/>
            </a:scene3d>
          </a:bodyPr>
          <a:lstStyle/>
          <a:p>
            <a:pPr algn="ctr"/>
            <a:r>
              <a:rPr lang="en-US" altLang="zh-CN" sz="54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2020</a:t>
            </a:r>
            <a:r>
              <a:rPr lang="zh-CN" altLang="en-US" sz="54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年互助保障开展情况</a:t>
            </a:r>
            <a:endParaRPr lang="zh-CN" altLang="en-US" sz="54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828040"/>
            <a:ext cx="12192000" cy="1014730"/>
          </a:xfrm>
          <a:prstGeom prst="rect">
            <a:avLst/>
          </a:prstGeom>
        </p:spPr>
        <p:txBody>
          <a:bodyPr wrap="square">
            <a:spAutoFit/>
          </a:bodyPr>
          <a:lstStyle/>
          <a:p>
            <a:pPr indent="457200" algn="ctr">
              <a:lnSpc>
                <a:spcPct val="150000"/>
              </a:lnSpc>
            </a:pPr>
            <a:r>
              <a:rPr lang="zh-CN" altLang="en-US" sz="2000" dirty="0" smtClean="0">
                <a:latin typeface="微软雅黑" pitchFamily="34" charset="-122"/>
                <a:ea typeface="微软雅黑" pitchFamily="34" charset="-122"/>
              </a:rPr>
              <a:t>武进区在职职工医疗互助保障工作已被列为</a:t>
            </a:r>
            <a:r>
              <a:rPr lang="en-US" altLang="zh-CN" sz="2000" dirty="0" smtClean="0">
                <a:latin typeface="微软雅黑" pitchFamily="34" charset="-122"/>
                <a:ea typeface="微软雅黑" pitchFamily="34" charset="-122"/>
              </a:rPr>
              <a:t>2020</a:t>
            </a:r>
            <a:r>
              <a:rPr lang="zh-CN" altLang="en-US" sz="2000" dirty="0" smtClean="0">
                <a:latin typeface="微软雅黑" pitchFamily="34" charset="-122"/>
                <a:ea typeface="微软雅黑" pitchFamily="34" charset="-122"/>
              </a:rPr>
              <a:t>年为民办实事项目</a:t>
            </a:r>
            <a:endParaRPr lang="zh-CN" altLang="en-US" sz="2000" dirty="0" smtClean="0">
              <a:latin typeface="微软雅黑" pitchFamily="34" charset="-122"/>
              <a:ea typeface="微软雅黑" pitchFamily="34" charset="-122"/>
            </a:endParaRPr>
          </a:p>
          <a:p>
            <a:pPr indent="457200" algn="ctr">
              <a:lnSpc>
                <a:spcPct val="150000"/>
              </a:lnSpc>
            </a:pPr>
            <a:r>
              <a:rPr lang="en-US" altLang="zh-CN" sz="2000" dirty="0" smtClean="0">
                <a:solidFill>
                  <a:schemeClr val="tx1"/>
                </a:solidFill>
                <a:latin typeface="微软雅黑" pitchFamily="34" charset="-122"/>
                <a:ea typeface="微软雅黑" pitchFamily="34" charset="-122"/>
              </a:rPr>
              <a:t>2020</a:t>
            </a:r>
            <a:r>
              <a:rPr lang="zh-CN" altLang="en-US" sz="2000" dirty="0" smtClean="0">
                <a:solidFill>
                  <a:schemeClr val="tx1"/>
                </a:solidFill>
                <a:latin typeface="微软雅黑" pitchFamily="34" charset="-122"/>
                <a:ea typeface="微软雅黑" pitchFamily="34" charset="-122"/>
              </a:rPr>
              <a:t>年度参保职工达</a:t>
            </a:r>
            <a:r>
              <a:rPr lang="en-US" altLang="zh-CN" sz="2000" b="1" dirty="0" smtClean="0">
                <a:solidFill>
                  <a:srgbClr val="FF0000"/>
                </a:solidFill>
                <a:latin typeface="微软雅黑" pitchFamily="34" charset="-122"/>
                <a:ea typeface="微软雅黑" pitchFamily="34" charset="-122"/>
              </a:rPr>
              <a:t>54728</a:t>
            </a:r>
            <a:r>
              <a:rPr lang="zh-CN" altLang="en-US" sz="2000" b="1" dirty="0" smtClean="0">
                <a:solidFill>
                  <a:srgbClr val="FF0000"/>
                </a:solidFill>
                <a:latin typeface="微软雅黑" pitchFamily="34" charset="-122"/>
                <a:ea typeface="微软雅黑" pitchFamily="34" charset="-122"/>
              </a:rPr>
              <a:t>人</a:t>
            </a:r>
            <a:endParaRPr lang="zh-CN" altLang="en-US" sz="2000" b="1" dirty="0" smtClean="0">
              <a:solidFill>
                <a:srgbClr val="FF0000"/>
              </a:solidFill>
              <a:latin typeface="微软雅黑" pitchFamily="34" charset="-122"/>
              <a:ea typeface="微软雅黑" pitchFamily="34" charset="-122"/>
            </a:endParaRPr>
          </a:p>
        </p:txBody>
      </p:sp>
      <p:graphicFrame>
        <p:nvGraphicFramePr>
          <p:cNvPr id="16" name="表格 15"/>
          <p:cNvGraphicFramePr>
            <a:graphicFrameLocks noGrp="1"/>
          </p:cNvGraphicFramePr>
          <p:nvPr/>
        </p:nvGraphicFramePr>
        <p:xfrm>
          <a:off x="1473200" y="1854688"/>
          <a:ext cx="9246870" cy="4344162"/>
        </p:xfrm>
        <a:graphic>
          <a:graphicData uri="http://schemas.openxmlformats.org/drawingml/2006/table">
            <a:tbl>
              <a:tblPr>
                <a:tableStyleId>{5C22544A-7EE6-4342-B048-85BDC9FD1C3A}</a:tableStyleId>
              </a:tblPr>
              <a:tblGrid>
                <a:gridCol w="1828165"/>
                <a:gridCol w="1254125"/>
                <a:gridCol w="1828165"/>
                <a:gridCol w="1254125"/>
                <a:gridCol w="1828800"/>
                <a:gridCol w="1253490"/>
              </a:tblGrid>
              <a:tr h="434340">
                <a:tc>
                  <a:txBody>
                    <a:bodyPr/>
                    <a:lstStyle/>
                    <a:p>
                      <a:pPr algn="ctr" fontAlgn="ctr">
                        <a:lnSpc>
                          <a:spcPct val="120000"/>
                        </a:lnSpc>
                        <a:spcBef>
                          <a:spcPts val="0"/>
                        </a:spcBef>
                        <a:spcAft>
                          <a:spcPts val="0"/>
                        </a:spcAft>
                        <a:buClrTx/>
                        <a:buSzTx/>
                        <a:buFontTx/>
                        <a:buNone/>
                      </a:pPr>
                      <a:r>
                        <a:rPr lang="en-US" altLang="zh-CN" sz="1700" b="1" spc="120" dirty="0" err="1">
                          <a:solidFill>
                            <a:srgbClr val="FFFFFF"/>
                          </a:solidFill>
                          <a:latin typeface="微软雅黑" pitchFamily="34" charset="-122"/>
                          <a:ea typeface="微软雅黑" pitchFamily="34" charset="-122"/>
                        </a:rPr>
                        <a:t>所属单位</a:t>
                      </a:r>
                      <a:endParaRPr lang="en-US" altLang="zh-CN" sz="1700" b="1" spc="120" dirty="0">
                        <a:solidFill>
                          <a:srgbClr val="FFFFFF"/>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itchFamily="34" charset="-122"/>
                          <a:ea typeface="微软雅黑" pitchFamily="34" charset="-122"/>
                        </a:rPr>
                        <a:t>完成数</a:t>
                      </a:r>
                      <a:endParaRPr lang="en-US" altLang="zh-CN" sz="1700" b="1" spc="120">
                        <a:solidFill>
                          <a:srgbClr val="FFFFFF"/>
                        </a:solidFill>
                        <a:latin typeface="微软雅黑" pitchFamily="34" charset="-122"/>
                        <a:ea typeface="微软雅黑"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itchFamily="34" charset="-122"/>
                          <a:ea typeface="微软雅黑" pitchFamily="34" charset="-122"/>
                        </a:rPr>
                        <a:t>所属单位</a:t>
                      </a:r>
                      <a:endParaRPr lang="en-US" altLang="zh-CN" sz="1700" b="1" spc="120">
                        <a:solidFill>
                          <a:srgbClr val="FFFFFF"/>
                        </a:solidFill>
                        <a:latin typeface="微软雅黑" pitchFamily="34" charset="-122"/>
                        <a:ea typeface="微软雅黑"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itchFamily="34" charset="-122"/>
                          <a:ea typeface="微软雅黑" pitchFamily="34" charset="-122"/>
                        </a:rPr>
                        <a:t>完成数</a:t>
                      </a:r>
                      <a:endParaRPr lang="en-US" altLang="zh-CN" sz="1700" b="1" spc="120">
                        <a:solidFill>
                          <a:srgbClr val="FFFFFF"/>
                        </a:solidFill>
                        <a:latin typeface="微软雅黑" pitchFamily="34" charset="-122"/>
                        <a:ea typeface="微软雅黑"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itchFamily="34" charset="-122"/>
                          <a:ea typeface="微软雅黑" pitchFamily="34" charset="-122"/>
                        </a:rPr>
                        <a:t>所属单位</a:t>
                      </a:r>
                      <a:endParaRPr lang="en-US" altLang="zh-CN" sz="1700" b="1" spc="120">
                        <a:solidFill>
                          <a:srgbClr val="FFFFFF"/>
                        </a:solidFill>
                        <a:latin typeface="微软雅黑" pitchFamily="34" charset="-122"/>
                        <a:ea typeface="微软雅黑"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itchFamily="34" charset="-122"/>
                          <a:ea typeface="微软雅黑" pitchFamily="34" charset="-122"/>
                        </a:rPr>
                        <a:t>完成数</a:t>
                      </a:r>
                      <a:endParaRPr lang="en-US" altLang="zh-CN" sz="1700" b="1" spc="120">
                        <a:solidFill>
                          <a:srgbClr val="FFFFFF"/>
                        </a:solidFill>
                        <a:latin typeface="微软雅黑" pitchFamily="34" charset="-122"/>
                        <a:ea typeface="微软雅黑" pitchFamily="34" charset="-122"/>
                      </a:endParaRPr>
                    </a:p>
                  </a:txBody>
                  <a:tcPr marL="68580" marR="68580" marT="0"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高新区</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5617</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淹管会</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433</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公安局武进分局</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930</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高新区北区</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1002</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绿建区</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38</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广播电视台</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509</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南夏墅街道</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2203</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先行集团</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1298</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市场监督局</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142</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西太湖</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1885</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经发集团</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人社局</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102</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西湖街道</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494</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住建局</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562</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itchFamily="34" charset="-122"/>
                          <a:ea typeface="微软雅黑" pitchFamily="34" charset="-122"/>
                        </a:rPr>
                        <a:t>武进区机关</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277</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雪堰镇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3890</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卫健局</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1580</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itchFamily="34" charset="-122"/>
                          <a:ea typeface="微软雅黑" pitchFamily="34" charset="-122"/>
                        </a:rPr>
                        <a:t>武进</a:t>
                      </a:r>
                      <a:r>
                        <a:rPr lang="en-US" altLang="zh-CN" sz="1400" b="0" spc="120" dirty="0" err="1" smtClean="0">
                          <a:solidFill>
                            <a:srgbClr val="404040"/>
                          </a:solidFill>
                          <a:latin typeface="微软雅黑" pitchFamily="34" charset="-122"/>
                          <a:ea typeface="微软雅黑" pitchFamily="34" charset="-122"/>
                        </a:rPr>
                        <a:t>区总工会</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36</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礼嘉镇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1176</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教育局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3431</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横林镇</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681</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前黄镇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1506</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工贸资产</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111</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遥观镇</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2607</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湖塘镇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3341</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水利局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横山桥镇</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1239</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牛塘镇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1092</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交通局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220</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丁堰街道</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317</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洛阳镇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3819</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农业农村局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211</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潞城街道</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1296</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嘉泽镇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743</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城管局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183</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itchFamily="34" charset="-122"/>
                          <a:ea typeface="微软雅黑" pitchFamily="34" charset="-122"/>
                        </a:rPr>
                        <a:t>戚街道</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49</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湟里镇</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3006</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自然资源局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183</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经开区机关</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1180</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太湖湾</a:t>
                      </a:r>
                      <a:endParaRPr lang="en-US" altLang="zh-CN" sz="1400" b="0" spc="120">
                        <a:solidFill>
                          <a:srgbClr val="404040"/>
                        </a:solidFill>
                        <a:latin typeface="微软雅黑" pitchFamily="34" charset="-122"/>
                        <a:ea typeface="微软雅黑"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1076</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发改局</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85</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itchFamily="34" charset="-122"/>
                          <a:ea typeface="微软雅黑" pitchFamily="34" charset="-122"/>
                        </a:rPr>
                        <a:t>中天钢铁</a:t>
                      </a:r>
                      <a:endParaRPr lang="en-US" altLang="zh-CN" sz="1400" b="0" spc="120">
                        <a:solidFill>
                          <a:srgbClr val="404040"/>
                        </a:solidFill>
                        <a:latin typeface="微软雅黑" pitchFamily="34" charset="-122"/>
                        <a:ea typeface="微软雅黑"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itchFamily="34" charset="-122"/>
                          <a:ea typeface="微软雅黑" pitchFamily="34" charset="-122"/>
                        </a:rPr>
                        <a:t>6178</a:t>
                      </a:r>
                      <a:endParaRPr lang="en-US" altLang="zh-CN" sz="1400" b="0" spc="120" dirty="0">
                        <a:solidFill>
                          <a:srgbClr val="404040"/>
                        </a:solidFill>
                        <a:latin typeface="微软雅黑" pitchFamily="34" charset="-122"/>
                        <a:ea typeface="微软雅黑"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pPr>
                      <a:r>
                        <a:rPr lang="en-US" altLang="zh-CN" sz="1400" b="1" spc="120" dirty="0" err="1">
                          <a:solidFill>
                            <a:srgbClr val="404040"/>
                          </a:solidFill>
                          <a:latin typeface="微软雅黑" pitchFamily="34" charset="-122"/>
                          <a:ea typeface="微软雅黑" pitchFamily="34" charset="-122"/>
                        </a:rPr>
                        <a:t>合计</a:t>
                      </a:r>
                      <a:endParaRPr lang="en-US" altLang="zh-CN" sz="1400" b="1" spc="120" dirty="0">
                        <a:solidFill>
                          <a:srgbClr val="404040"/>
                        </a:solidFill>
                        <a:latin typeface="微软雅黑" pitchFamily="34" charset="-122"/>
                        <a:ea typeface="微软雅黑" pitchFamily="34" charset="-122"/>
                      </a:endParaRPr>
                    </a:p>
                  </a:txBody>
                  <a:tcPr marL="177800" marR="177800" marT="6350" marB="6350" anchor="ctr">
                    <a:lnL w="19050" cap="rnd">
                      <a:solidFill>
                        <a:srgbClr val="54C888"/>
                      </a:solidFill>
                      <a:prstDash val="solid"/>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gridSpan="5">
                  <a:txBody>
                    <a:bodyPr/>
                    <a:lstStyle/>
                    <a:p>
                      <a:pPr algn="ctr" fontAlgn="ctr">
                        <a:lnSpc>
                          <a:spcPct val="120000"/>
                        </a:lnSpc>
                        <a:spcBef>
                          <a:spcPts val="0"/>
                        </a:spcBef>
                        <a:spcAft>
                          <a:spcPts val="0"/>
                        </a:spcAft>
                        <a:buClrTx/>
                        <a:buSzTx/>
                        <a:buFontTx/>
                      </a:pPr>
                      <a:r>
                        <a:rPr lang="en-US" altLang="zh-CN" sz="1400" b="1" spc="120" dirty="0">
                          <a:solidFill>
                            <a:srgbClr val="404040"/>
                          </a:solidFill>
                          <a:latin typeface="微软雅黑" pitchFamily="34" charset="-122"/>
                          <a:ea typeface="微软雅黑" pitchFamily="34" charset="-122"/>
                        </a:rPr>
                        <a:t>54728</a:t>
                      </a:r>
                      <a:endParaRPr lang="en-US" altLang="zh-CN" sz="1400" b="1" spc="120" dirty="0">
                        <a:solidFill>
                          <a:srgbClr val="404040"/>
                        </a:solidFill>
                        <a:latin typeface="微软雅黑" pitchFamily="34" charset="-122"/>
                        <a:ea typeface="微软雅黑" pitchFamily="34" charset="-122"/>
                      </a:endParaRPr>
                    </a:p>
                  </a:txBody>
                  <a:tcPr marL="177800" marR="177800" marT="6350" marB="6350" anchor="ctr">
                    <a:lnL w="3175" cap="flat" cmpd="sng" algn="ctr">
                      <a:solidFill>
                        <a:srgbClr val="54C888"/>
                      </a:solidFill>
                      <a:prstDash val="dot"/>
                      <a:round/>
                      <a:headEnd type="none" w="med" len="med"/>
                      <a:tailEnd type="none" w="med" len="med"/>
                    </a:lnL>
                    <a:lnR w="19050">
                      <a:solidFill>
                        <a:srgbClr val="54C888"/>
                      </a:solidFill>
                      <a:prstDash val="soli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R w="19050" cap="rnd">
                      <a:solidFill>
                        <a:srgbClr val="54C888"/>
                      </a:solidFill>
                      <a:prstDash val="solid"/>
                    </a:lnR>
                    <a:lnT w="3175">
                      <a:solidFill>
                        <a:srgbClr val="54C888"/>
                      </a:solidFill>
                      <a:prstDash val="dot"/>
                    </a:lnT>
                    <a:lnB w="19050" cap="rnd">
                      <a:solidFill>
                        <a:srgbClr val="54C888"/>
                      </a:solidFill>
                      <a:prstDash val="solid"/>
                    </a:lnB>
                  </a:tcPr>
                </a:tc>
              </a:tr>
            </a:tbl>
          </a:graphicData>
        </a:graphic>
      </p:graphicFrame>
      <p:sp>
        <p:nvSpPr>
          <p:cNvPr id="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1. </a:t>
            </a:r>
            <a:r>
              <a:rPr lang="zh-CN" altLang="en-US" sz="3200" b="1" dirty="0" smtClean="0">
                <a:solidFill>
                  <a:srgbClr val="BC2E32"/>
                </a:solidFill>
                <a:latin typeface="Century Gothic" pitchFamily="34" charset="0"/>
                <a:sym typeface="Century Gothic" pitchFamily="34" charset="0"/>
              </a:rPr>
              <a:t>参保情况</a:t>
            </a:r>
            <a:endParaRPr lang="zh-CN" altLang="en-US" sz="3200" b="1" dirty="0" smtClean="0">
              <a:solidFill>
                <a:srgbClr val="BC2E32"/>
              </a:solidFill>
              <a:latin typeface="Century Gothic" pitchFamily="34" charset="0"/>
              <a:sym typeface="Century Gothic" pitchFamily="34" charset="0"/>
            </a:endParaRPr>
          </a:p>
        </p:txBody>
      </p:sp>
      <p:pic>
        <p:nvPicPr>
          <p:cNvPr id="6" name="图片 5"/>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156735"/>
            <a:ext cx="10657184" cy="1135054"/>
          </a:xfrm>
          <a:prstGeom prst="rect">
            <a:avLst/>
          </a:prstGeom>
        </p:spPr>
        <p:txBody>
          <a:bodyPr wrap="square">
            <a:spAutoFit/>
          </a:bodyPr>
          <a:lstStyle/>
          <a:p>
            <a:pPr indent="457200">
              <a:lnSpc>
                <a:spcPct val="150000"/>
              </a:lnSpc>
            </a:pPr>
            <a:r>
              <a:rPr lang="zh-CN" altLang="en-US" dirty="0" smtClean="0">
                <a:latin typeface="微软雅黑" pitchFamily="34" charset="-122"/>
                <a:ea typeface="微软雅黑" pitchFamily="34" charset="-122"/>
              </a:rPr>
              <a:t>截止</a:t>
            </a:r>
            <a:r>
              <a:rPr lang="en-US" altLang="zh-CN" dirty="0" smtClean="0">
                <a:latin typeface="微软雅黑" pitchFamily="34" charset="-122"/>
                <a:ea typeface="微软雅黑" pitchFamily="34" charset="-122"/>
              </a:rPr>
              <a:t>2020</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9</a:t>
            </a:r>
            <a:r>
              <a:rPr lang="zh-CN" altLang="en-US" dirty="0" smtClean="0">
                <a:latin typeface="微软雅黑" pitchFamily="34" charset="-122"/>
                <a:ea typeface="微软雅黑" pitchFamily="34" charset="-122"/>
              </a:rPr>
              <a:t>月，共计发放重大疾病补助</a:t>
            </a:r>
            <a:r>
              <a:rPr lang="en-US" altLang="zh-CN" dirty="0" smtClean="0">
                <a:latin typeface="微软雅黑" pitchFamily="34" charset="-122"/>
                <a:ea typeface="微软雅黑" pitchFamily="34" charset="-122"/>
              </a:rPr>
              <a:t>19</a:t>
            </a:r>
            <a:r>
              <a:rPr lang="zh-CN" altLang="en-US" dirty="0" smtClean="0">
                <a:latin typeface="微软雅黑" pitchFamily="34" charset="-122"/>
                <a:ea typeface="微软雅黑" pitchFamily="34" charset="-122"/>
              </a:rPr>
              <a:t>例，工伤补助</a:t>
            </a: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例，</a:t>
            </a:r>
            <a:r>
              <a:rPr lang="zh-CN" altLang="en-US" dirty="0" smtClean="0">
                <a:solidFill>
                  <a:srgbClr val="FF0000"/>
                </a:solidFill>
                <a:latin typeface="微软雅黑" pitchFamily="34" charset="-122"/>
                <a:ea typeface="微软雅黑" pitchFamily="34" charset="-122"/>
              </a:rPr>
              <a:t>超限额住院医疗费用提前补助</a:t>
            </a:r>
            <a:r>
              <a:rPr lang="en-US" altLang="zh-CN" dirty="0" smtClean="0">
                <a:solidFill>
                  <a:srgbClr val="FF0000"/>
                </a:solidFill>
                <a:latin typeface="微软雅黑" pitchFamily="34" charset="-122"/>
                <a:ea typeface="微软雅黑" pitchFamily="34" charset="-122"/>
              </a:rPr>
              <a:t>4</a:t>
            </a:r>
            <a:r>
              <a:rPr lang="zh-CN" altLang="en-US" dirty="0" smtClean="0">
                <a:solidFill>
                  <a:srgbClr val="FF0000"/>
                </a:solidFill>
                <a:latin typeface="微软雅黑" pitchFamily="34" charset="-122"/>
                <a:ea typeface="微软雅黑" pitchFamily="34" charset="-122"/>
              </a:rPr>
              <a:t>例。</a:t>
            </a:r>
            <a:endParaRPr lang="zh-CN" altLang="en-US" dirty="0">
              <a:solidFill>
                <a:srgbClr val="FF0000"/>
              </a:solidFill>
              <a:latin typeface="微软雅黑" pitchFamily="34" charset="-122"/>
              <a:ea typeface="微软雅黑" pitchFamily="34" charset="-122"/>
            </a:endParaRPr>
          </a:p>
        </p:txBody>
      </p:sp>
      <p:grpSp>
        <p:nvGrpSpPr>
          <p:cNvPr id="15" name="组合 14"/>
          <p:cNvGrpSpPr/>
          <p:nvPr/>
        </p:nvGrpSpPr>
        <p:grpSpPr>
          <a:xfrm>
            <a:off x="1238216" y="2643182"/>
            <a:ext cx="2304256" cy="2304256"/>
            <a:chOff x="1238216" y="2643182"/>
            <a:chExt cx="2304256" cy="2304256"/>
          </a:xfrm>
        </p:grpSpPr>
        <p:sp>
          <p:nvSpPr>
            <p:cNvPr id="3" name="流程图: 联系 2"/>
            <p:cNvSpPr/>
            <p:nvPr/>
          </p:nvSpPr>
          <p:spPr>
            <a:xfrm>
              <a:off x="1238216"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452530" y="2928934"/>
              <a:ext cx="1800200" cy="954107"/>
            </a:xfrm>
            <a:prstGeom prst="rect">
              <a:avLst/>
            </a:prstGeom>
            <a:noFill/>
          </p:spPr>
          <p:txBody>
            <a:bodyPr wrap="square" rtlCol="0">
              <a:spAutoFit/>
            </a:bodyPr>
            <a:lstStyle/>
            <a:p>
              <a:pPr algn="ctr"/>
              <a:r>
                <a:rPr lang="zh-CN" altLang="en-US" sz="2800" b="1" dirty="0" smtClean="0"/>
                <a:t>重大疾病补助</a:t>
              </a:r>
              <a:endParaRPr lang="zh-CN" altLang="en-US" sz="2800" b="1" dirty="0"/>
            </a:p>
          </p:txBody>
        </p:sp>
        <p:sp>
          <p:nvSpPr>
            <p:cNvPr id="8" name="文本框 7"/>
            <p:cNvSpPr txBox="1"/>
            <p:nvPr/>
          </p:nvSpPr>
          <p:spPr>
            <a:xfrm>
              <a:off x="1728022" y="3915795"/>
              <a:ext cx="1296144" cy="584775"/>
            </a:xfrm>
            <a:prstGeom prst="rect">
              <a:avLst/>
            </a:prstGeom>
            <a:noFill/>
          </p:spPr>
          <p:txBody>
            <a:bodyPr wrap="square" rtlCol="0">
              <a:spAutoFit/>
            </a:bodyPr>
            <a:lstStyle/>
            <a:p>
              <a:pPr algn="ctr"/>
              <a:r>
                <a:rPr lang="en-US" altLang="zh-CN" sz="3200" b="1" dirty="0" smtClean="0"/>
                <a:t> 19</a:t>
              </a:r>
              <a:r>
                <a:rPr lang="zh-CN" altLang="en-US" sz="3200" b="1" dirty="0" smtClean="0"/>
                <a:t>例</a:t>
              </a:r>
              <a:endParaRPr lang="zh-CN" altLang="en-US" sz="3200" b="1" dirty="0"/>
            </a:p>
          </p:txBody>
        </p:sp>
      </p:grpSp>
      <p:sp>
        <p:nvSpPr>
          <p:cNvPr id="14"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2. </a:t>
            </a:r>
            <a:r>
              <a:rPr lang="zh-CN" altLang="en-US" sz="3200" b="1" dirty="0" smtClean="0">
                <a:solidFill>
                  <a:srgbClr val="BC2E32"/>
                </a:solidFill>
                <a:latin typeface="Century Gothic" pitchFamily="34" charset="0"/>
                <a:sym typeface="Century Gothic" pitchFamily="34" charset="0"/>
              </a:rPr>
              <a:t>补助情况</a:t>
            </a:r>
            <a:endParaRPr lang="zh-CN" altLang="en-US" sz="3200" b="1" dirty="0" smtClean="0">
              <a:solidFill>
                <a:srgbClr val="BC2E32"/>
              </a:solidFill>
              <a:latin typeface="Century Gothic" pitchFamily="34" charset="0"/>
              <a:sym typeface="Century Gothic" pitchFamily="34" charset="0"/>
            </a:endParaRPr>
          </a:p>
        </p:txBody>
      </p:sp>
      <p:sp>
        <p:nvSpPr>
          <p:cNvPr id="16" name="流程图: 联系 15"/>
          <p:cNvSpPr/>
          <p:nvPr/>
        </p:nvSpPr>
        <p:spPr>
          <a:xfrm>
            <a:off x="4863314"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流程图: 联系 16"/>
          <p:cNvSpPr/>
          <p:nvPr/>
        </p:nvSpPr>
        <p:spPr>
          <a:xfrm>
            <a:off x="8149462"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3"/>
          <p:cNvSpPr txBox="1"/>
          <p:nvPr/>
        </p:nvSpPr>
        <p:spPr>
          <a:xfrm>
            <a:off x="5167306" y="3143248"/>
            <a:ext cx="1800200" cy="523220"/>
          </a:xfrm>
          <a:prstGeom prst="rect">
            <a:avLst/>
          </a:prstGeom>
          <a:noFill/>
        </p:spPr>
        <p:txBody>
          <a:bodyPr wrap="square" rtlCol="0">
            <a:spAutoFit/>
          </a:bodyPr>
          <a:lstStyle/>
          <a:p>
            <a:r>
              <a:rPr lang="zh-CN" altLang="en-US" sz="2800" b="1" dirty="0" smtClean="0"/>
              <a:t>工伤补助</a:t>
            </a:r>
            <a:endParaRPr lang="zh-CN" altLang="en-US" sz="2800" b="1" dirty="0"/>
          </a:p>
        </p:txBody>
      </p:sp>
      <p:sp>
        <p:nvSpPr>
          <p:cNvPr id="19" name="文本框 7"/>
          <p:cNvSpPr txBox="1"/>
          <p:nvPr/>
        </p:nvSpPr>
        <p:spPr>
          <a:xfrm>
            <a:off x="5371360" y="3915795"/>
            <a:ext cx="1296144" cy="584775"/>
          </a:xfrm>
          <a:prstGeom prst="rect">
            <a:avLst/>
          </a:prstGeom>
          <a:noFill/>
        </p:spPr>
        <p:txBody>
          <a:bodyPr wrap="square" rtlCol="0">
            <a:spAutoFit/>
          </a:bodyPr>
          <a:lstStyle/>
          <a:p>
            <a:pPr algn="ctr"/>
            <a:r>
              <a:rPr lang="en-US" altLang="zh-CN" sz="3200" b="1" dirty="0" smtClean="0"/>
              <a:t>5</a:t>
            </a:r>
            <a:r>
              <a:rPr lang="zh-CN" altLang="en-US" sz="3200" b="1" dirty="0" smtClean="0"/>
              <a:t>例</a:t>
            </a:r>
            <a:endParaRPr lang="zh-CN" altLang="en-US" sz="3200" b="1" dirty="0"/>
          </a:p>
        </p:txBody>
      </p:sp>
      <p:sp>
        <p:nvSpPr>
          <p:cNvPr id="20" name="文本框 3"/>
          <p:cNvSpPr txBox="1"/>
          <p:nvPr/>
        </p:nvSpPr>
        <p:spPr>
          <a:xfrm>
            <a:off x="8439204" y="2928934"/>
            <a:ext cx="1800200" cy="954107"/>
          </a:xfrm>
          <a:prstGeom prst="rect">
            <a:avLst/>
          </a:prstGeom>
          <a:noFill/>
        </p:spPr>
        <p:txBody>
          <a:bodyPr wrap="square" rtlCol="0">
            <a:spAutoFit/>
          </a:bodyPr>
          <a:lstStyle/>
          <a:p>
            <a:r>
              <a:rPr lang="zh-CN" altLang="en-US" sz="2800" b="1" dirty="0" smtClean="0"/>
              <a:t>住院医疗费用补助</a:t>
            </a:r>
            <a:endParaRPr lang="zh-CN" altLang="en-US" sz="2800" b="1" dirty="0"/>
          </a:p>
        </p:txBody>
      </p:sp>
      <p:sp>
        <p:nvSpPr>
          <p:cNvPr id="21" name="文本框 7"/>
          <p:cNvSpPr txBox="1"/>
          <p:nvPr/>
        </p:nvSpPr>
        <p:spPr>
          <a:xfrm>
            <a:off x="8667768" y="3915795"/>
            <a:ext cx="1296144" cy="584775"/>
          </a:xfrm>
          <a:prstGeom prst="rect">
            <a:avLst/>
          </a:prstGeom>
          <a:noFill/>
        </p:spPr>
        <p:txBody>
          <a:bodyPr wrap="square" rtlCol="0">
            <a:spAutoFit/>
          </a:bodyPr>
          <a:lstStyle/>
          <a:p>
            <a:pPr algn="ctr"/>
            <a:r>
              <a:rPr lang="en-US" altLang="zh-CN" sz="3200" b="1" dirty="0" smtClean="0"/>
              <a:t>4</a:t>
            </a:r>
            <a:r>
              <a:rPr lang="zh-CN" altLang="en-US" sz="3200" b="1" dirty="0" smtClean="0"/>
              <a:t>例</a:t>
            </a:r>
            <a:endParaRPr lang="zh-CN" altLang="en-US" sz="3200" b="1" dirty="0"/>
          </a:p>
        </p:txBody>
      </p:sp>
      <p:pic>
        <p:nvPicPr>
          <p:cNvPr id="22" name="图片 21"/>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0" y="812165"/>
            <a:ext cx="11925300" cy="506730"/>
          </a:xfrm>
          <a:prstGeom prst="rect">
            <a:avLst/>
          </a:prstGeom>
        </p:spPr>
        <p:txBody>
          <a:bodyPr wrap="square">
            <a:spAutoFit/>
          </a:bodyPr>
          <a:lstStyle/>
          <a:p>
            <a:pPr indent="457200">
              <a:lnSpc>
                <a:spcPct val="150000"/>
              </a:lnSpc>
            </a:pPr>
            <a:r>
              <a:rPr lang="zh-CN" altLang="en-US" sz="1800" dirty="0" smtClean="0">
                <a:latin typeface="微软雅黑" pitchFamily="34" charset="-122"/>
                <a:ea typeface="微软雅黑" pitchFamily="34" charset="-122"/>
              </a:rPr>
              <a:t>经测算测算，参保职工</a:t>
            </a:r>
            <a:r>
              <a:rPr lang="en-US" altLang="zh-CN" sz="1800" dirty="0" smtClean="0">
                <a:latin typeface="微软雅黑" pitchFamily="34" charset="-122"/>
                <a:ea typeface="微软雅黑" pitchFamily="34" charset="-122"/>
              </a:rPr>
              <a:t>1-8</a:t>
            </a:r>
            <a:r>
              <a:rPr lang="zh-CN" altLang="en-US" sz="1800" dirty="0" smtClean="0">
                <a:latin typeface="微软雅黑" pitchFamily="34" charset="-122"/>
                <a:ea typeface="微软雅黑" pitchFamily="34" charset="-122"/>
              </a:rPr>
              <a:t>月达到补助起始线的人员已有</a:t>
            </a:r>
            <a:r>
              <a:rPr lang="en-US" altLang="zh-CN" sz="1800" b="1" dirty="0" smtClean="0">
                <a:solidFill>
                  <a:srgbClr val="FF0000"/>
                </a:solidFill>
                <a:latin typeface="微软雅黑" pitchFamily="34" charset="-122"/>
                <a:ea typeface="微软雅黑" pitchFamily="34" charset="-122"/>
              </a:rPr>
              <a:t>1936</a:t>
            </a:r>
            <a:r>
              <a:rPr lang="zh-CN" altLang="en-US" sz="1800" b="1" dirty="0" smtClean="0">
                <a:solidFill>
                  <a:srgbClr val="FF0000"/>
                </a:solidFill>
                <a:latin typeface="微软雅黑" pitchFamily="34" charset="-122"/>
                <a:ea typeface="微软雅黑" pitchFamily="34" charset="-122"/>
              </a:rPr>
              <a:t>人</a:t>
            </a:r>
            <a:r>
              <a:rPr lang="zh-CN" altLang="en-US" sz="1800" dirty="0" smtClean="0">
                <a:latin typeface="微软雅黑" pitchFamily="34" charset="-122"/>
                <a:ea typeface="微软雅黑" pitchFamily="34" charset="-122"/>
              </a:rPr>
              <a:t>，预测住院医疗费用补助金额达</a:t>
            </a:r>
            <a:r>
              <a:rPr lang="en-US" altLang="zh-CN" sz="1800" b="1" dirty="0" smtClean="0">
                <a:solidFill>
                  <a:srgbClr val="FF0000"/>
                </a:solidFill>
                <a:latin typeface="微软雅黑" pitchFamily="34" charset="-122"/>
                <a:ea typeface="微软雅黑" pitchFamily="34" charset="-122"/>
              </a:rPr>
              <a:t>188.95</a:t>
            </a:r>
            <a:r>
              <a:rPr lang="zh-CN" altLang="en-US" sz="1800" b="1" dirty="0" smtClean="0">
                <a:solidFill>
                  <a:srgbClr val="FF0000"/>
                </a:solidFill>
                <a:latin typeface="微软雅黑" pitchFamily="34" charset="-122"/>
                <a:ea typeface="微软雅黑" pitchFamily="34" charset="-122"/>
              </a:rPr>
              <a:t>万元</a:t>
            </a:r>
            <a:r>
              <a:rPr lang="zh-CN" altLang="en-US" sz="1800" dirty="0" smtClean="0">
                <a:latin typeface="微软雅黑" pitchFamily="34" charset="-122"/>
                <a:ea typeface="微软雅黑" pitchFamily="34" charset="-122"/>
              </a:rPr>
              <a:t>。</a:t>
            </a:r>
            <a:endParaRPr lang="zh-CN" altLang="en-US" sz="1800" dirty="0" smtClean="0">
              <a:latin typeface="微软雅黑" pitchFamily="34" charset="-122"/>
              <a:ea typeface="微软雅黑" pitchFamily="34" charset="-122"/>
            </a:endParaRPr>
          </a:p>
        </p:txBody>
      </p:sp>
      <p:graphicFrame>
        <p:nvGraphicFramePr>
          <p:cNvPr id="3" name="表格 2"/>
          <p:cNvGraphicFramePr>
            <a:graphicFrameLocks noGrp="1"/>
          </p:cNvGraphicFramePr>
          <p:nvPr/>
        </p:nvGraphicFramePr>
        <p:xfrm>
          <a:off x="7370350" y="1814376"/>
          <a:ext cx="3828187" cy="4291891"/>
        </p:xfrm>
        <a:graphic>
          <a:graphicData uri="http://schemas.openxmlformats.org/drawingml/2006/table">
            <a:tbl>
              <a:tblPr>
                <a:tableStyleId>{5C22544A-7EE6-4342-B048-85BDC9FD1C3A}</a:tableStyleId>
              </a:tblPr>
              <a:tblGrid>
                <a:gridCol w="1516380"/>
                <a:gridCol w="1193165"/>
                <a:gridCol w="1118642"/>
              </a:tblGrid>
              <a:tr h="363855">
                <a:tc>
                  <a:txBody>
                    <a:bodyPr/>
                    <a:lstStyle/>
                    <a:p>
                      <a:pPr algn="ctr" fontAlgn="b"/>
                      <a:r>
                        <a:rPr lang="zh-CN" altLang="en-US" sz="1800" b="1" u="none" strike="noStrike" dirty="0">
                          <a:solidFill>
                            <a:srgbClr val="FFFFFF"/>
                          </a:solidFill>
                          <a:effectLst/>
                        </a:rPr>
                        <a:t>自费金额范围</a:t>
                      </a:r>
                      <a:endParaRPr lang="zh-CN" altLang="en-US" sz="1800" b="1" i="0" u="none" strike="noStrike" dirty="0">
                        <a:solidFill>
                          <a:srgbClr val="FFFFFF"/>
                        </a:solidFill>
                        <a:effectLst/>
                        <a:latin typeface="宋体" pitchFamily="2" charset="-122"/>
                        <a:ea typeface="宋体" pitchFamily="2" charset="-122"/>
                      </a:endParaRPr>
                    </a:p>
                  </a:txBody>
                  <a:tcPr marL="9525" marR="9525" marT="9525" marB="0" anchor="b">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a:solidFill>
                            <a:srgbClr val="FFFFFF"/>
                          </a:solidFill>
                          <a:effectLst/>
                        </a:rPr>
                        <a:t>补助档次</a:t>
                      </a:r>
                      <a:endParaRPr lang="zh-CN" altLang="en-US" sz="1800" b="1" i="0" u="none" strike="noStrike">
                        <a:solidFill>
                          <a:srgbClr val="FFFFFF"/>
                        </a:solidFill>
                        <a:effectLst/>
                        <a:latin typeface="宋体" pitchFamily="2" charset="-122"/>
                        <a:ea typeface="宋体"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dirty="0">
                          <a:solidFill>
                            <a:srgbClr val="FFFFFF"/>
                          </a:solidFill>
                          <a:effectLst/>
                        </a:rPr>
                        <a:t>人数</a:t>
                      </a:r>
                      <a:endParaRPr lang="zh-CN" altLang="en-US" sz="1800" b="1" i="0" u="none" strike="noStrike" dirty="0">
                        <a:solidFill>
                          <a:srgbClr val="FFFFFF"/>
                        </a:solidFill>
                        <a:effectLst/>
                        <a:latin typeface="宋体" pitchFamily="2" charset="-122"/>
                        <a:ea typeface="宋体" pitchFamily="2" charset="-122"/>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a:solidFill>
                        <a:srgbClr val="54C888"/>
                      </a:solidFill>
                      <a:prstDash val="solid"/>
                    </a:lnB>
                    <a:solidFill>
                      <a:srgbClr val="54C888"/>
                    </a:solidFill>
                  </a:tcPr>
                </a:tc>
              </a:tr>
              <a:tr h="302148">
                <a:tc>
                  <a:txBody>
                    <a:bodyPr/>
                    <a:lstStyle/>
                    <a:p>
                      <a:pPr algn="ctr" fontAlgn="b"/>
                      <a:r>
                        <a:rPr lang="en-US" altLang="zh-CN" sz="1600" b="1" u="none" strike="noStrike">
                          <a:solidFill>
                            <a:srgbClr val="404040"/>
                          </a:solidFill>
                          <a:effectLst/>
                        </a:rPr>
                        <a:t>1000-5000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500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1344</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19050">
                      <a:solidFill>
                        <a:srgbClr val="54C888"/>
                      </a:solidFill>
                      <a:prstDash val="solid"/>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5000-10000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348</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10000-15000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92</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260">
                <a:tc>
                  <a:txBody>
                    <a:bodyPr/>
                    <a:lstStyle/>
                    <a:p>
                      <a:pPr algn="ctr" fontAlgn="b"/>
                      <a:r>
                        <a:rPr lang="en-US" altLang="zh-CN" sz="1600" b="1" u="none" strike="noStrike">
                          <a:solidFill>
                            <a:srgbClr val="404040"/>
                          </a:solidFill>
                          <a:effectLst/>
                        </a:rPr>
                        <a:t>15000-20000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45</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20000-25000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2500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39</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dirty="0">
                          <a:solidFill>
                            <a:srgbClr val="404040"/>
                          </a:solidFill>
                          <a:effectLst/>
                        </a:rPr>
                        <a:t>25000-30000</a:t>
                      </a:r>
                      <a:endParaRPr lang="en-US" altLang="zh-CN" sz="1600" b="1" i="0" u="none" strike="noStrike" dirty="0">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27</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30000-35000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35000-40000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5000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6</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40000-45000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7000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45000-50000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50000-100000</a:t>
                      </a:r>
                      <a:endParaRPr lang="en-US" altLang="zh-CN"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100000</a:t>
                      </a:r>
                      <a:r>
                        <a:rPr lang="zh-CN" altLang="en-US" sz="1600" b="1" u="none" strike="noStrike">
                          <a:solidFill>
                            <a:srgbClr val="404040"/>
                          </a:solidFill>
                          <a:effectLst/>
                        </a:rPr>
                        <a:t>以上</a:t>
                      </a:r>
                      <a:endParaRPr lang="zh-CN" altLang="en-US" sz="1600" b="1" i="0" u="none" strike="noStrike">
                        <a:solidFill>
                          <a:srgbClr val="404040"/>
                        </a:solidFill>
                        <a:effectLst/>
                        <a:latin typeface="Segoe UI"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20000</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gridSpan="2">
                  <a:txBody>
                    <a:bodyPr/>
                    <a:lstStyle/>
                    <a:p>
                      <a:pPr algn="ctr" fontAlgn="ctr"/>
                      <a:r>
                        <a:rPr lang="zh-CN" altLang="en-US" sz="1600" b="1" u="none" strike="noStrike">
                          <a:solidFill>
                            <a:srgbClr val="404040"/>
                          </a:solidFill>
                          <a:effectLst/>
                        </a:rPr>
                        <a:t>合计</a:t>
                      </a:r>
                      <a:endParaRPr lang="zh-CN" altLang="en-US" sz="1600" b="1" i="0" u="none" strike="noStrike">
                        <a:solidFill>
                          <a:srgbClr val="404040"/>
                        </a:solidFill>
                        <a:effectLst/>
                        <a:latin typeface="宋体" pitchFamily="2" charset="-122"/>
                        <a:ea typeface="宋体" pitchFamily="2" charset="-122"/>
                      </a:endParaRPr>
                    </a:p>
                  </a:txBody>
                  <a:tcPr marL="9525" marR="9525" marT="9525" marB="0" anchor="ctr">
                    <a:lnL w="19050" cap="rnd">
                      <a:solidFill>
                        <a:srgbClr val="54C888"/>
                      </a:solidFill>
                      <a:prstDash val="solid"/>
                    </a:lnL>
                    <a:lnR w="3175">
                      <a:solidFill>
                        <a:srgbClr val="54C888"/>
                      </a:solidFill>
                      <a:prstDash val="dot"/>
                    </a:lnR>
                    <a:lnT w="3175">
                      <a:solidFill>
                        <a:srgbClr val="54C888"/>
                      </a:solidFill>
                      <a:prstDash val="dot"/>
                    </a:lnT>
                    <a:lnB w="19050" cap="rnd">
                      <a:solidFill>
                        <a:srgbClr val="54C888"/>
                      </a:solidFill>
                      <a:prstDash val="solid"/>
                    </a:lnB>
                    <a:solidFill>
                      <a:srgbClr val="F2F2F2"/>
                    </a:solidFill>
                  </a:tcPr>
                </a:tc>
                <a:tc hMerge="1">
                  <a:tcPr>
                    <a:lnR w="3175">
                      <a:solidFill>
                        <a:srgbClr val="54C888"/>
                      </a:solidFill>
                      <a:prstDash val="dot"/>
                    </a:lnR>
                    <a:lnT w="3175">
                      <a:solidFill>
                        <a:srgbClr val="54C888"/>
                      </a:solidFill>
                      <a:prstDash val="dot"/>
                    </a:lnT>
                    <a:lnB w="19050" cap="rnd">
                      <a:solidFill>
                        <a:srgbClr val="54C888"/>
                      </a:solidFill>
                      <a:prstDash val="solid"/>
                    </a:lnB>
                  </a:tcPr>
                </a:tc>
                <a:tc>
                  <a:txBody>
                    <a:bodyPr/>
                    <a:lstStyle/>
                    <a:p>
                      <a:pPr algn="ctr" fontAlgn="ctr"/>
                      <a:r>
                        <a:rPr lang="en-US" altLang="zh-CN" sz="1600" b="1" u="none" strike="noStrike">
                          <a:solidFill>
                            <a:srgbClr val="404040"/>
                          </a:solidFill>
                          <a:effectLst/>
                        </a:rPr>
                        <a:t>1936</a:t>
                      </a:r>
                      <a:endParaRPr lang="en-US" altLang="zh-CN" sz="1600" b="1" i="0" u="none" strike="noStrike">
                        <a:solidFill>
                          <a:srgbClr val="404040"/>
                        </a:solidFill>
                        <a:effectLst/>
                        <a:latin typeface="Segoe UI"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19050" cap="rnd">
                      <a:solidFill>
                        <a:srgbClr val="54C888"/>
                      </a:solidFill>
                      <a:prstDash val="solid"/>
                    </a:lnB>
                    <a:solidFill>
                      <a:srgbClr val="F2F2F2"/>
                    </a:solidFill>
                  </a:tcPr>
                </a:tc>
              </a:tr>
            </a:tbl>
          </a:graphicData>
        </a:graphic>
      </p:graphicFrame>
      <p:graphicFrame>
        <p:nvGraphicFramePr>
          <p:cNvPr id="5" name="表格 4"/>
          <p:cNvGraphicFramePr>
            <a:graphicFrameLocks noGrp="1"/>
          </p:cNvGraphicFramePr>
          <p:nvPr/>
        </p:nvGraphicFramePr>
        <p:xfrm>
          <a:off x="857379" y="1653117"/>
          <a:ext cx="5881564" cy="4990592"/>
        </p:xfrm>
        <a:graphic>
          <a:graphicData uri="http://schemas.openxmlformats.org/drawingml/2006/table">
            <a:tbl>
              <a:tblPr>
                <a:tableStyleId>{5C22544A-7EE6-4342-B048-85BDC9FD1C3A}</a:tableStyleId>
              </a:tblPr>
              <a:tblGrid>
                <a:gridCol w="1224695"/>
                <a:gridCol w="726848"/>
                <a:gridCol w="1081138"/>
                <a:gridCol w="827095"/>
                <a:gridCol w="1295004"/>
                <a:gridCol w="726784"/>
              </a:tblGrid>
              <a:tr h="600359">
                <a:tc>
                  <a:txBody>
                    <a:bodyPr/>
                    <a:lstStyle/>
                    <a:p>
                      <a:pPr algn="ctr" fontAlgn="ctr"/>
                      <a:r>
                        <a:rPr lang="zh-CN" altLang="en-US" sz="1600" b="1" i="0" u="none" strike="noStrike" dirty="0" smtClean="0">
                          <a:solidFill>
                            <a:srgbClr val="FFFFFF"/>
                          </a:solidFill>
                          <a:effectLst/>
                          <a:latin typeface="宋体" pitchFamily="2" charset="-122"/>
                          <a:ea typeface="宋体" pitchFamily="2" charset="-122"/>
                        </a:rPr>
                        <a:t>所在单位</a:t>
                      </a:r>
                      <a:endParaRPr lang="zh-CN" altLang="en-US" sz="1600" b="1" i="0" u="none" strike="noStrike" dirty="0" smtClean="0">
                        <a:solidFill>
                          <a:srgbClr val="FFFFFF"/>
                        </a:solidFill>
                        <a:effectLst/>
                        <a:latin typeface="宋体" pitchFamily="2" charset="-122"/>
                        <a:ea typeface="宋体" pitchFamily="2" charset="-122"/>
                      </a:endParaRPr>
                    </a:p>
                  </a:txBody>
                  <a:tcPr marL="9525" marR="9525" marT="9525"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宋体" pitchFamily="2" charset="-122"/>
                          <a:ea typeface="宋体" pitchFamily="2" charset="-122"/>
                        </a:rPr>
                        <a:t>所在单位</a:t>
                      </a:r>
                      <a:endParaRPr lang="zh-CN" altLang="en-US" sz="1600" b="1" i="0" u="none" strike="noStrike" dirty="0" smtClean="0">
                        <a:solidFill>
                          <a:srgbClr val="FFFFFF"/>
                        </a:solidFill>
                        <a:effectLst/>
                        <a:latin typeface="宋体" pitchFamily="2" charset="-122"/>
                        <a:ea typeface="宋体"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宋体" pitchFamily="2" charset="-122"/>
                          <a:ea typeface="宋体" pitchFamily="2" charset="-122"/>
                        </a:rPr>
                        <a:t>所在单位</a:t>
                      </a:r>
                      <a:endParaRPr lang="zh-CN" altLang="en-US" sz="1600" b="1" i="0" u="none" strike="noStrike" dirty="0" smtClean="0">
                        <a:solidFill>
                          <a:srgbClr val="FFFFFF"/>
                        </a:solidFill>
                        <a:effectLst/>
                        <a:latin typeface="宋体" pitchFamily="2" charset="-122"/>
                        <a:ea typeface="宋体"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461603">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200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淹管会</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公安局武进分局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68</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高新区北区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绿建区</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广播电视台</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南夏墅街道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先行集团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市场监督局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西太湖</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79</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经发集团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人社局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1</a:t>
                      </a: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西湖街道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住建局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雪堰镇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卫健局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武进区总工会</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12544">
                <a:tc>
                  <a:txBody>
                    <a:bodyPr/>
                    <a:lstStyle/>
                    <a:p>
                      <a:pPr algn="ctr" fontAlgn="ctr">
                        <a:lnSpc>
                          <a:spcPct val="100000"/>
                        </a:lnSpc>
                        <a:spcBef>
                          <a:spcPts val="0"/>
                        </a:spcBef>
                        <a:buClrTx/>
                        <a:buSzTx/>
                        <a:buFontTx/>
                        <a:buNone/>
                      </a:pPr>
                      <a:r>
                        <a:rPr lang="zh-CN" altLang="en-US" sz="1400" b="1" dirty="0" smtClean="0">
                          <a:solidFill>
                            <a:srgbClr val="404040"/>
                          </a:solidFill>
                          <a:effectLst/>
                        </a:rPr>
                        <a:t>礼嘉镇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教育局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137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横林镇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26</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前黄镇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工贸资产</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遥观镇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湖塘镇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水利局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横山桥镇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牛塘镇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交通局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丁堰街道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洛阳镇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152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农业农村局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潞城街道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0866">
                <a:tc>
                  <a:txBody>
                    <a:bodyPr/>
                    <a:lstStyle/>
                    <a:p>
                      <a:pPr algn="ctr" fontAlgn="ctr">
                        <a:lnSpc>
                          <a:spcPct val="100000"/>
                        </a:lnSpc>
                        <a:spcBef>
                          <a:spcPts val="0"/>
                        </a:spcBef>
                        <a:buClrTx/>
                        <a:buSzTx/>
                        <a:buFontTx/>
                        <a:buNone/>
                      </a:pPr>
                      <a:r>
                        <a:rPr lang="zh-CN" altLang="en-US" sz="1400" b="1" dirty="0" smtClean="0">
                          <a:solidFill>
                            <a:srgbClr val="404040"/>
                          </a:solidFill>
                          <a:effectLst/>
                        </a:rPr>
                        <a:t>嘉泽镇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城管局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戚街道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湟里镇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自然资源局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经开区机关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太湖湾</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发改局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中天钢铁</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bl>
          </a:graphicData>
        </a:graphic>
      </p:graphicFrame>
      <p:sp>
        <p:nvSpPr>
          <p:cNvPr id="4" name="文本框 3"/>
          <p:cNvSpPr txBox="1"/>
          <p:nvPr/>
        </p:nvSpPr>
        <p:spPr>
          <a:xfrm>
            <a:off x="7371080" y="1461770"/>
            <a:ext cx="3827780" cy="352425"/>
          </a:xfrm>
          <a:prstGeom prst="rect">
            <a:avLst/>
          </a:prstGeom>
          <a:noFill/>
        </p:spPr>
        <p:txBody>
          <a:bodyPr wrap="square" rtlCol="0">
            <a:spAutoFit/>
          </a:bodyPr>
          <a:lstStyle/>
          <a:p>
            <a:pPr algn="ctr"/>
            <a:r>
              <a:rPr lang="zh-CN" altLang="en-US" sz="1700" b="1" dirty="0" smtClean="0">
                <a:solidFill>
                  <a:srgbClr val="002060"/>
                </a:solidFill>
              </a:rPr>
              <a:t>表</a:t>
            </a:r>
            <a:r>
              <a:rPr lang="en-US" altLang="zh-CN" sz="1700" b="1" dirty="0" smtClean="0">
                <a:solidFill>
                  <a:srgbClr val="002060"/>
                </a:solidFill>
              </a:rPr>
              <a:t>2  </a:t>
            </a:r>
            <a:r>
              <a:rPr lang="zh-CN" altLang="en-US" sz="1700" b="1" dirty="0" smtClean="0">
                <a:solidFill>
                  <a:srgbClr val="002060"/>
                </a:solidFill>
              </a:rPr>
              <a:t>预测住院补助一览表</a:t>
            </a:r>
            <a:endParaRPr lang="zh-CN" altLang="en-US" sz="1700" b="1" dirty="0">
              <a:solidFill>
                <a:srgbClr val="002060"/>
              </a:solidFill>
            </a:endParaRPr>
          </a:p>
        </p:txBody>
      </p:sp>
      <p:sp>
        <p:nvSpPr>
          <p:cNvPr id="13" name="文本框 12"/>
          <p:cNvSpPr txBox="1"/>
          <p:nvPr/>
        </p:nvSpPr>
        <p:spPr>
          <a:xfrm>
            <a:off x="856615" y="1343660"/>
            <a:ext cx="5761990" cy="352425"/>
          </a:xfrm>
          <a:prstGeom prst="rect">
            <a:avLst/>
          </a:prstGeom>
          <a:noFill/>
        </p:spPr>
        <p:txBody>
          <a:bodyPr wrap="square" rtlCol="0">
            <a:spAutoFit/>
          </a:bodyPr>
          <a:lstStyle/>
          <a:p>
            <a:pPr algn="ctr"/>
            <a:r>
              <a:rPr lang="zh-CN" altLang="en-US" sz="1700" b="1" dirty="0">
                <a:solidFill>
                  <a:srgbClr val="002060"/>
                </a:solidFill>
              </a:rPr>
              <a:t>表</a:t>
            </a:r>
            <a:r>
              <a:rPr lang="en-US" altLang="zh-CN" sz="1700" b="1" dirty="0">
                <a:solidFill>
                  <a:srgbClr val="002060"/>
                </a:solidFill>
              </a:rPr>
              <a:t>1  </a:t>
            </a:r>
            <a:r>
              <a:rPr lang="zh-CN" altLang="en-US" sz="1700" b="1" dirty="0">
                <a:solidFill>
                  <a:srgbClr val="002060"/>
                </a:solidFill>
              </a:rPr>
              <a:t>参保职工</a:t>
            </a:r>
            <a:r>
              <a:rPr lang="en-US" altLang="zh-CN" sz="1700" b="1" dirty="0">
                <a:solidFill>
                  <a:srgbClr val="002060"/>
                </a:solidFill>
              </a:rPr>
              <a:t>1-8</a:t>
            </a:r>
            <a:r>
              <a:rPr lang="zh-CN" altLang="en-US" sz="1700" b="1" dirty="0">
                <a:solidFill>
                  <a:srgbClr val="002060"/>
                </a:solidFill>
              </a:rPr>
              <a:t>月份住院情况</a:t>
            </a:r>
            <a:endParaRPr lang="zh-CN" altLang="en-US" sz="1700" b="1" dirty="0">
              <a:solidFill>
                <a:srgbClr val="002060"/>
              </a:solidFill>
            </a:endParaRPr>
          </a:p>
        </p:txBody>
      </p:sp>
      <p:sp>
        <p:nvSpPr>
          <p:cNvPr id="8" name="标题 1"/>
          <p:cNvSpPr txBox="1"/>
          <p:nvPr/>
        </p:nvSpPr>
        <p:spPr>
          <a:xfrm>
            <a:off x="666712" y="285728"/>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3.</a:t>
            </a:r>
            <a:r>
              <a:rPr lang="zh-CN" altLang="en-US" sz="3200" b="1" dirty="0" smtClean="0">
                <a:solidFill>
                  <a:srgbClr val="BC2E32"/>
                </a:solidFill>
                <a:latin typeface="Century Gothic" pitchFamily="34" charset="0"/>
                <a:sym typeface="Century Gothic" pitchFamily="34" charset="0"/>
              </a:rPr>
              <a:t>参保职工</a:t>
            </a:r>
            <a:r>
              <a:rPr lang="en-US" altLang="zh-CN" sz="3200" b="1" dirty="0" smtClean="0">
                <a:solidFill>
                  <a:srgbClr val="BC2E32"/>
                </a:solidFill>
                <a:latin typeface="Century Gothic" pitchFamily="34" charset="0"/>
                <a:sym typeface="Century Gothic" pitchFamily="34" charset="0"/>
              </a:rPr>
              <a:t>1-8</a:t>
            </a:r>
            <a:r>
              <a:rPr lang="zh-CN" altLang="en-US" sz="3200" b="1" dirty="0" smtClean="0">
                <a:solidFill>
                  <a:srgbClr val="BC2E32"/>
                </a:solidFill>
                <a:latin typeface="Century Gothic" pitchFamily="34" charset="0"/>
                <a:sym typeface="Century Gothic" pitchFamily="34" charset="0"/>
              </a:rPr>
              <a:t>月份住院及预测补助情况</a:t>
            </a:r>
            <a:endParaRPr lang="zh-CN" altLang="en-US" sz="3200" b="1" dirty="0" smtClean="0">
              <a:solidFill>
                <a:srgbClr val="BC2E32"/>
              </a:solidFill>
              <a:latin typeface="Century Gothic" pitchFamily="34" charset="0"/>
              <a:sym typeface="Century Gothic" pitchFamily="34" charset="0"/>
            </a:endParaRPr>
          </a:p>
        </p:txBody>
      </p:sp>
      <p:pic>
        <p:nvPicPr>
          <p:cNvPr id="9" name="图片 8"/>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wheel spokes="4"/>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0800000" flipH="1">
            <a:off x="1" y="-1"/>
            <a:ext cx="2454665" cy="4191000"/>
          </a:xfrm>
          <a:custGeom>
            <a:avLst/>
            <a:gdLst>
              <a:gd name="T0" fmla="*/ 0 w 2187"/>
              <a:gd name="T1" fmla="*/ 0 h 3734"/>
              <a:gd name="T2" fmla="*/ 0 w 2187"/>
              <a:gd name="T3" fmla="*/ 3734 h 3734"/>
              <a:gd name="T4" fmla="*/ 2187 w 2187"/>
              <a:gd name="T5" fmla="*/ 3734 h 3734"/>
              <a:gd name="T6" fmla="*/ 0 w 2187"/>
              <a:gd name="T7" fmla="*/ 0 h 3734"/>
            </a:gdLst>
            <a:ahLst/>
            <a:cxnLst>
              <a:cxn ang="0">
                <a:pos x="T0" y="T1"/>
              </a:cxn>
              <a:cxn ang="0">
                <a:pos x="T2" y="T3"/>
              </a:cxn>
              <a:cxn ang="0">
                <a:pos x="T4" y="T5"/>
              </a:cxn>
              <a:cxn ang="0">
                <a:pos x="T6" y="T7"/>
              </a:cxn>
            </a:cxnLst>
            <a:rect l="0" t="0" r="r" b="b"/>
            <a:pathLst>
              <a:path w="2187" h="3734">
                <a:moveTo>
                  <a:pt x="0" y="0"/>
                </a:moveTo>
                <a:lnTo>
                  <a:pt x="0" y="3734"/>
                </a:lnTo>
                <a:lnTo>
                  <a:pt x="2187" y="3734"/>
                </a:lnTo>
                <a:lnTo>
                  <a:pt x="0" y="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itchFamily="34" charset="0"/>
              <a:ea typeface="微软雅黑" pitchFamily="34" charset="-122"/>
              <a:sym typeface="Century Gothic" pitchFamily="34" charset="0"/>
            </a:endParaRPr>
          </a:p>
        </p:txBody>
      </p:sp>
      <p:sp>
        <p:nvSpPr>
          <p:cNvPr id="4" name="Freeform 21"/>
          <p:cNvSpPr/>
          <p:nvPr/>
        </p:nvSpPr>
        <p:spPr bwMode="auto">
          <a:xfrm>
            <a:off x="1" y="2794002"/>
            <a:ext cx="4736860" cy="4063999"/>
          </a:xfrm>
          <a:custGeom>
            <a:avLst/>
            <a:gdLst>
              <a:gd name="T0" fmla="*/ 4942 w 4942"/>
              <a:gd name="T1" fmla="*/ 4240 h 4240"/>
              <a:gd name="T2" fmla="*/ 0 w 4942"/>
              <a:gd name="T3" fmla="*/ 4240 h 4240"/>
              <a:gd name="T4" fmla="*/ 2464 w 4942"/>
              <a:gd name="T5" fmla="*/ 0 h 4240"/>
              <a:gd name="T6" fmla="*/ 4942 w 4942"/>
              <a:gd name="T7" fmla="*/ 4240 h 4240"/>
            </a:gdLst>
            <a:ahLst/>
            <a:cxnLst>
              <a:cxn ang="0">
                <a:pos x="T0" y="T1"/>
              </a:cxn>
              <a:cxn ang="0">
                <a:pos x="T2" y="T3"/>
              </a:cxn>
              <a:cxn ang="0">
                <a:pos x="T4" y="T5"/>
              </a:cxn>
              <a:cxn ang="0">
                <a:pos x="T6" y="T7"/>
              </a:cxn>
            </a:cxnLst>
            <a:rect l="0" t="0" r="r" b="b"/>
            <a:pathLst>
              <a:path w="4942" h="4240">
                <a:moveTo>
                  <a:pt x="4942" y="4240"/>
                </a:moveTo>
                <a:lnTo>
                  <a:pt x="0" y="4240"/>
                </a:lnTo>
                <a:lnTo>
                  <a:pt x="2464" y="0"/>
                </a:lnTo>
                <a:lnTo>
                  <a:pt x="4942" y="424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itchFamily="34" charset="0"/>
              <a:ea typeface="微软雅黑" pitchFamily="34" charset="-122"/>
              <a:sym typeface="Century Gothic" pitchFamily="34" charset="0"/>
            </a:endParaRPr>
          </a:p>
        </p:txBody>
      </p:sp>
      <p:sp>
        <p:nvSpPr>
          <p:cNvPr id="5" name="Freeform 25"/>
          <p:cNvSpPr/>
          <p:nvPr/>
        </p:nvSpPr>
        <p:spPr bwMode="auto">
          <a:xfrm>
            <a:off x="-573005" y="2585469"/>
            <a:ext cx="3600673" cy="3089496"/>
          </a:xfrm>
          <a:custGeom>
            <a:avLst/>
            <a:gdLst>
              <a:gd name="T0" fmla="*/ 2888 w 2888"/>
              <a:gd name="T1" fmla="*/ 2478 h 2478"/>
              <a:gd name="T2" fmla="*/ 0 w 2888"/>
              <a:gd name="T3" fmla="*/ 2478 h 2478"/>
              <a:gd name="T4" fmla="*/ 1440 w 2888"/>
              <a:gd name="T5" fmla="*/ 0 h 2478"/>
              <a:gd name="T6" fmla="*/ 2888 w 2888"/>
              <a:gd name="T7" fmla="*/ 2478 h 2478"/>
            </a:gdLst>
            <a:ahLst/>
            <a:cxnLst>
              <a:cxn ang="0">
                <a:pos x="T0" y="T1"/>
              </a:cxn>
              <a:cxn ang="0">
                <a:pos x="T2" y="T3"/>
              </a:cxn>
              <a:cxn ang="0">
                <a:pos x="T4" y="T5"/>
              </a:cxn>
              <a:cxn ang="0">
                <a:pos x="T6" y="T7"/>
              </a:cxn>
            </a:cxnLst>
            <a:rect l="0" t="0" r="r" b="b"/>
            <a:pathLst>
              <a:path w="2888" h="2478">
                <a:moveTo>
                  <a:pt x="2888" y="2478"/>
                </a:moveTo>
                <a:lnTo>
                  <a:pt x="0" y="2478"/>
                </a:lnTo>
                <a:lnTo>
                  <a:pt x="1440" y="0"/>
                </a:lnTo>
                <a:lnTo>
                  <a:pt x="2888" y="2478"/>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itchFamily="34" charset="0"/>
              <a:ea typeface="微软雅黑" pitchFamily="34" charset="-122"/>
              <a:sym typeface="Century Gothic" pitchFamily="34" charset="0"/>
            </a:endParaRPr>
          </a:p>
        </p:txBody>
      </p:sp>
      <p:sp>
        <p:nvSpPr>
          <p:cNvPr id="9" name="MH_Others_1"/>
          <p:cNvSpPr txBox="1"/>
          <p:nvPr/>
        </p:nvSpPr>
        <p:spPr>
          <a:xfrm>
            <a:off x="2427502" y="738441"/>
            <a:ext cx="2160291" cy="923330"/>
          </a:xfrm>
          <a:prstGeom prst="rect">
            <a:avLst/>
          </a:prstGeom>
          <a:noFill/>
        </p:spPr>
        <p:txBody>
          <a:bodyPr vert="horz" wrap="square" lIns="0" tIns="0" rIns="0" bIns="0" rtlCol="0" anchor="t" anchorCtr="0">
            <a:spAutoFit/>
            <a:scene3d>
              <a:camera prst="orthographicFront"/>
              <a:lightRig rig="threePt" dir="t"/>
            </a:scene3d>
          </a:bodyPr>
          <a:lstStyle/>
          <a:p>
            <a:pPr algn="ctr"/>
            <a:r>
              <a:rPr lang="zh-CN" altLang="en-US" sz="60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目 录</a:t>
            </a:r>
            <a:endParaRPr lang="zh-CN" altLang="en-US" sz="60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sp>
        <p:nvSpPr>
          <p:cNvPr id="23" name="MH_Others_2"/>
          <p:cNvSpPr txBox="1"/>
          <p:nvPr/>
        </p:nvSpPr>
        <p:spPr>
          <a:xfrm>
            <a:off x="4587793" y="1169328"/>
            <a:ext cx="2207098" cy="492443"/>
          </a:xfrm>
          <a:prstGeom prst="rect">
            <a:avLst/>
          </a:prstGeom>
          <a:noFill/>
        </p:spPr>
        <p:txBody>
          <a:bodyPr wrap="square" lIns="0" tIns="0" rIns="0" bIns="0" anchor="t" anchorCtr="0">
            <a:spAutoFit/>
            <a:scene3d>
              <a:camera prst="orthographicFront"/>
              <a:lightRig rig="threePt" dir="t"/>
            </a:scene3d>
          </a:bodyPr>
          <a:lstStyle/>
          <a:p>
            <a:pPr algn="ctr">
              <a:defRPr/>
            </a:pPr>
            <a:r>
              <a:rPr lang="en-US" altLang="zh-CN" sz="32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CONTENTS</a:t>
            </a:r>
            <a:endParaRPr lang="en-US" altLang="zh-CN" sz="3200" b="1" dirty="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grpSp>
        <p:nvGrpSpPr>
          <p:cNvPr id="3" name="组合 35"/>
          <p:cNvGrpSpPr/>
          <p:nvPr/>
        </p:nvGrpSpPr>
        <p:grpSpPr>
          <a:xfrm>
            <a:off x="3580527" y="2276872"/>
            <a:ext cx="6480720" cy="618507"/>
            <a:chOff x="1098018" y="1340446"/>
            <a:chExt cx="6836560" cy="737210"/>
          </a:xfrm>
        </p:grpSpPr>
        <p:sp>
          <p:nvSpPr>
            <p:cNvPr id="37" name="任意多边形 36"/>
            <p:cNvSpPr/>
            <p:nvPr/>
          </p:nvSpPr>
          <p:spPr>
            <a:xfrm>
              <a:off x="2488178" y="1414169"/>
              <a:ext cx="5446400"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互助保障项目简介</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sp>
          <p:nvSpPr>
            <p:cNvPr id="38" name="任意多边形 37"/>
            <p:cNvSpPr/>
            <p:nvPr/>
          </p:nvSpPr>
          <p:spPr>
            <a:xfrm>
              <a:off x="1098018" y="1340446"/>
              <a:ext cx="1374193"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itchFamily="34" charset="0"/>
                  <a:ea typeface="微软雅黑" pitchFamily="34" charset="-122"/>
                  <a:sym typeface="Century Gothic" pitchFamily="34" charset="0"/>
                </a:rPr>
                <a:t>01</a:t>
              </a:r>
              <a:endParaRPr lang="zh-CN" altLang="en-US" sz="3600" dirty="0">
                <a:latin typeface="Century Gothic" pitchFamily="34" charset="0"/>
                <a:ea typeface="微软雅黑" pitchFamily="34" charset="-122"/>
                <a:sym typeface="Century Gothic" pitchFamily="34" charset="0"/>
              </a:endParaRPr>
            </a:p>
          </p:txBody>
        </p:sp>
      </p:grpSp>
      <p:grpSp>
        <p:nvGrpSpPr>
          <p:cNvPr id="6" name="组合 38"/>
          <p:cNvGrpSpPr/>
          <p:nvPr/>
        </p:nvGrpSpPr>
        <p:grpSpPr>
          <a:xfrm>
            <a:off x="3580527" y="3212976"/>
            <a:ext cx="6478266" cy="618507"/>
            <a:chOff x="1098018" y="1340446"/>
            <a:chExt cx="6836560" cy="737210"/>
          </a:xfrm>
        </p:grpSpPr>
        <p:sp>
          <p:nvSpPr>
            <p:cNvPr id="40" name="任意多边形 39"/>
            <p:cNvSpPr/>
            <p:nvPr/>
          </p:nvSpPr>
          <p:spPr>
            <a:xfrm>
              <a:off x="2470142" y="1414169"/>
              <a:ext cx="5464436"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2020</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年互助保障开展情况</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sp>
          <p:nvSpPr>
            <p:cNvPr id="41" name="任意多边形 40"/>
            <p:cNvSpPr/>
            <p:nvPr/>
          </p:nvSpPr>
          <p:spPr>
            <a:xfrm>
              <a:off x="1098018" y="1340446"/>
              <a:ext cx="1372124"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chemeClr val="tx1">
                <a:lumMod val="75000"/>
                <a:lumOff val="25000"/>
              </a:schemeClr>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itchFamily="34" charset="0"/>
                  <a:ea typeface="微软雅黑" pitchFamily="34" charset="-122"/>
                  <a:sym typeface="Century Gothic" pitchFamily="34" charset="0"/>
                </a:rPr>
                <a:t>02</a:t>
              </a:r>
              <a:endParaRPr lang="zh-CN" altLang="en-US" sz="3600" dirty="0">
                <a:latin typeface="Century Gothic" pitchFamily="34" charset="0"/>
                <a:ea typeface="微软雅黑" pitchFamily="34" charset="-122"/>
                <a:sym typeface="Century Gothic" pitchFamily="34" charset="0"/>
              </a:endParaRPr>
            </a:p>
          </p:txBody>
        </p:sp>
      </p:grpSp>
      <p:grpSp>
        <p:nvGrpSpPr>
          <p:cNvPr id="7" name="组合 41"/>
          <p:cNvGrpSpPr/>
          <p:nvPr/>
        </p:nvGrpSpPr>
        <p:grpSpPr>
          <a:xfrm>
            <a:off x="3580527" y="4293096"/>
            <a:ext cx="8087637" cy="618507"/>
            <a:chOff x="1098018" y="1340446"/>
            <a:chExt cx="9830417" cy="737210"/>
          </a:xfrm>
        </p:grpSpPr>
        <p:sp>
          <p:nvSpPr>
            <p:cNvPr id="43" name="任意多边形 42"/>
            <p:cNvSpPr/>
            <p:nvPr/>
          </p:nvSpPr>
          <p:spPr>
            <a:xfrm>
              <a:off x="2699574" y="1413862"/>
              <a:ext cx="8228861" cy="589600"/>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2021</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rPr>
                <a:t>年互助保障办理流程及注意事项</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itchFamily="34" charset="0"/>
                <a:ea typeface="微软雅黑" pitchFamily="34" charset="-122"/>
                <a:sym typeface="Century Gothic" pitchFamily="34" charset="0"/>
              </a:endParaRPr>
            </a:p>
          </p:txBody>
        </p:sp>
        <p:sp>
          <p:nvSpPr>
            <p:cNvPr id="44" name="任意多边形 43"/>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itchFamily="34" charset="0"/>
                  <a:ea typeface="微软雅黑" pitchFamily="34" charset="-122"/>
                  <a:sym typeface="Century Gothic" pitchFamily="34" charset="0"/>
                </a:rPr>
                <a:t>03</a:t>
              </a:r>
              <a:endParaRPr lang="zh-CN" altLang="en-US" sz="3600" dirty="0">
                <a:latin typeface="Century Gothic" pitchFamily="34" charset="0"/>
                <a:ea typeface="微软雅黑" pitchFamily="34" charset="-122"/>
                <a:sym typeface="Century Gothic" pitchFamily="34" charset="0"/>
              </a:endParaRPr>
            </a:p>
          </p:txBody>
        </p:sp>
      </p:grpSp>
      <p:pic>
        <p:nvPicPr>
          <p:cNvPr id="16" name="图片 15"/>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3968" y="1643050"/>
            <a:ext cx="8643998" cy="3416320"/>
          </a:xfrm>
          <a:prstGeom prst="rect">
            <a:avLst/>
          </a:prstGeom>
        </p:spPr>
        <p:txBody>
          <a:bodyPr wrap="square">
            <a:spAutoFit/>
          </a:bodyPr>
          <a:lstStyle/>
          <a:p>
            <a:pPr indent="457200">
              <a:lnSpc>
                <a:spcPct val="150000"/>
              </a:lnSpc>
            </a:pPr>
            <a:r>
              <a:rPr lang="zh-CN" altLang="en-US" dirty="0" smtClean="0">
                <a:latin typeface="微软雅黑" pitchFamily="34" charset="-122"/>
                <a:ea typeface="微软雅黑" pitchFamily="34" charset="-122"/>
              </a:rPr>
              <a:t>武进区在职职工医疗互助保障项目为了实现便捷、快速的补助，建立了微信小程序，降低参保人员申请补助的难度及往返时间。参保人员必须要进行小程序登陆注册后方可进行补助的申请，也能通过小程序更加及时明晰的了解申请的进度及相关政策发布。</a:t>
            </a:r>
            <a:endParaRPr lang="en-US" altLang="zh-CN" dirty="0" smtClean="0">
              <a:latin typeface="微软雅黑" pitchFamily="34" charset="-122"/>
              <a:ea typeface="微软雅黑" pitchFamily="34" charset="-122"/>
            </a:endParaRPr>
          </a:p>
          <a:p>
            <a:pPr indent="457200">
              <a:lnSpc>
                <a:spcPct val="150000"/>
              </a:lnSpc>
            </a:pPr>
            <a:r>
              <a:rPr lang="zh-CN" altLang="en-US" dirty="0" smtClean="0">
                <a:latin typeface="微软雅黑" pitchFamily="34" charset="-122"/>
                <a:ea typeface="微软雅黑" pitchFamily="34" charset="-122"/>
              </a:rPr>
              <a:t>但截至目前微信注册仅</a:t>
            </a:r>
            <a:r>
              <a:rPr lang="en-US" altLang="zh-CN" dirty="0" smtClean="0">
                <a:solidFill>
                  <a:srgbClr val="FF0000"/>
                </a:solidFill>
                <a:latin typeface="微软雅黑" pitchFamily="34" charset="-122"/>
                <a:ea typeface="微软雅黑" pitchFamily="34" charset="-122"/>
              </a:rPr>
              <a:t>5268</a:t>
            </a:r>
            <a:r>
              <a:rPr lang="zh-CN" altLang="en-US" dirty="0" smtClean="0">
                <a:solidFill>
                  <a:srgbClr val="FF0000"/>
                </a:solidFill>
                <a:latin typeface="微软雅黑" pitchFamily="34" charset="-122"/>
                <a:ea typeface="微软雅黑" pitchFamily="34" charset="-122"/>
              </a:rPr>
              <a:t>人</a:t>
            </a:r>
            <a:r>
              <a:rPr lang="zh-CN" altLang="en-US" dirty="0" smtClean="0">
                <a:latin typeface="微软雅黑" pitchFamily="34" charset="-122"/>
                <a:ea typeface="微软雅黑" pitchFamily="34" charset="-122"/>
              </a:rPr>
              <a:t>，超</a:t>
            </a:r>
            <a:r>
              <a:rPr lang="en-US" altLang="zh-CN" dirty="0" smtClean="0">
                <a:latin typeface="微软雅黑" pitchFamily="34" charset="-122"/>
                <a:ea typeface="微软雅黑" pitchFamily="34" charset="-122"/>
              </a:rPr>
              <a:t>90%</a:t>
            </a:r>
            <a:r>
              <a:rPr lang="zh-CN" altLang="en-US" dirty="0" smtClean="0">
                <a:latin typeface="微软雅黑" pitchFamily="34" charset="-122"/>
                <a:ea typeface="微软雅黑" pitchFamily="34" charset="-122"/>
              </a:rPr>
              <a:t>的人仍未注册。</a:t>
            </a:r>
            <a:endParaRPr lang="zh-CN" altLang="en-US" dirty="0">
              <a:latin typeface="微软雅黑" pitchFamily="34" charset="-122"/>
              <a:ea typeface="微软雅黑" pitchFamily="34" charset="-122"/>
            </a:endParaRPr>
          </a:p>
        </p:txBody>
      </p:sp>
      <p:sp>
        <p:nvSpPr>
          <p:cNvPr id="7"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4. </a:t>
            </a:r>
            <a:r>
              <a:rPr lang="zh-CN" altLang="en-US" sz="3200" b="1" dirty="0" smtClean="0">
                <a:solidFill>
                  <a:srgbClr val="BC2E32"/>
                </a:solidFill>
                <a:latin typeface="Century Gothic" pitchFamily="34" charset="0"/>
                <a:sym typeface="Century Gothic" pitchFamily="34" charset="0"/>
              </a:rPr>
              <a:t>参保职工小程序注册情况</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160" y="1333500"/>
            <a:ext cx="8314055" cy="4707890"/>
          </a:xfrm>
          <a:prstGeom prst="rect">
            <a:avLst/>
          </a:prstGeom>
          <a:noFill/>
        </p:spPr>
        <p:txBody>
          <a:bodyPr wrap="square" rtlCol="0">
            <a:spAutoFit/>
          </a:bodyPr>
          <a:lstStyle/>
          <a:p>
            <a:pPr fontAlgn="auto">
              <a:lnSpc>
                <a:spcPts val="4000"/>
              </a:lnSpc>
            </a:pPr>
            <a:r>
              <a:rPr lang="en-US" altLang="zh-CN" sz="2800" dirty="0" smtClean="0">
                <a:latin typeface="华文楷体" charset="-122"/>
                <a:ea typeface="华文楷体" charset="-122"/>
                <a:cs typeface="华文楷体" charset="-122"/>
              </a:rPr>
              <a:t>1</a:t>
            </a:r>
            <a:r>
              <a:rPr lang="zh-CN" altLang="en-US" sz="2800" dirty="0" smtClean="0">
                <a:latin typeface="华文楷体" charset="-122"/>
                <a:ea typeface="华文楷体" charset="-122"/>
                <a:cs typeface="华文楷体" charset="-122"/>
              </a:rPr>
              <a:t>、服务不到位：第一期互助保障，由于时间紧、任务重，职工信息错填、漏填现象较多，导致部分想参保没能参保成功。</a:t>
            </a:r>
            <a:endParaRPr lang="en-US" altLang="zh-CN" sz="2800" dirty="0" smtClean="0">
              <a:latin typeface="华文楷体" charset="-122"/>
              <a:ea typeface="华文楷体" charset="-122"/>
              <a:cs typeface="华文楷体" charset="-122"/>
            </a:endParaRPr>
          </a:p>
          <a:p>
            <a:pPr fontAlgn="auto">
              <a:lnSpc>
                <a:spcPts val="4000"/>
              </a:lnSpc>
            </a:pPr>
            <a:r>
              <a:rPr lang="en-US" altLang="zh-CN" sz="2800" dirty="0" smtClean="0">
                <a:latin typeface="华文楷体" charset="-122"/>
                <a:ea typeface="华文楷体" charset="-122"/>
                <a:cs typeface="华文楷体" charset="-122"/>
              </a:rPr>
              <a:t>2</a:t>
            </a:r>
            <a:r>
              <a:rPr lang="zh-CN" altLang="en-US" sz="2800" dirty="0" smtClean="0">
                <a:latin typeface="华文楷体" charset="-122"/>
                <a:ea typeface="华文楷体" charset="-122"/>
                <a:cs typeface="华文楷体" charset="-122"/>
              </a:rPr>
              <a:t>、小程序关注度低：</a:t>
            </a:r>
            <a:r>
              <a:rPr lang="en-US" sz="2800" dirty="0" smtClean="0">
                <a:latin typeface="华文楷体" charset="-122"/>
                <a:ea typeface="华文楷体" charset="-122"/>
                <a:cs typeface="华文楷体" charset="-122"/>
              </a:rPr>
              <a:t>5</a:t>
            </a:r>
            <a:r>
              <a:rPr lang="zh-CN" altLang="en-US" sz="2800" dirty="0" smtClean="0">
                <a:latin typeface="华文楷体" charset="-122"/>
                <a:ea typeface="华文楷体" charset="-122"/>
                <a:cs typeface="华文楷体" charset="-122"/>
              </a:rPr>
              <a:t>万多人参保仅有</a:t>
            </a:r>
            <a:r>
              <a:rPr lang="en-US" sz="2800" dirty="0" smtClean="0">
                <a:latin typeface="华文楷体" charset="-122"/>
                <a:ea typeface="华文楷体" charset="-122"/>
                <a:cs typeface="华文楷体" charset="-122"/>
              </a:rPr>
              <a:t>5283</a:t>
            </a:r>
            <a:r>
              <a:rPr lang="zh-CN" altLang="en-US" sz="2800" dirty="0" smtClean="0">
                <a:latin typeface="华文楷体" charset="-122"/>
                <a:ea typeface="华文楷体" charset="-122"/>
                <a:cs typeface="华文楷体" charset="-122"/>
              </a:rPr>
              <a:t>人关注“武进职工互助保障”小程序，关注率只有</a:t>
            </a:r>
            <a:r>
              <a:rPr lang="en-US" sz="2800" dirty="0" smtClean="0">
                <a:latin typeface="华文楷体" charset="-122"/>
                <a:ea typeface="华文楷体" charset="-122"/>
                <a:cs typeface="华文楷体" charset="-122"/>
              </a:rPr>
              <a:t>9.65%</a:t>
            </a:r>
            <a:r>
              <a:rPr lang="zh-CN" altLang="en-US" sz="2800" dirty="0" smtClean="0">
                <a:latin typeface="华文楷体" charset="-122"/>
                <a:ea typeface="华文楷体" charset="-122"/>
                <a:cs typeface="华文楷体" charset="-122"/>
              </a:rPr>
              <a:t>。但是根据</a:t>
            </a:r>
            <a:r>
              <a:rPr lang="en-US" sz="2800" dirty="0" smtClean="0">
                <a:latin typeface="华文楷体" charset="-122"/>
                <a:ea typeface="华文楷体" charset="-122"/>
                <a:cs typeface="华文楷体" charset="-122"/>
              </a:rPr>
              <a:t>1-8</a:t>
            </a:r>
            <a:r>
              <a:rPr lang="zh-CN" altLang="en-US" sz="2800" dirty="0" smtClean="0">
                <a:latin typeface="华文楷体" charset="-122"/>
                <a:ea typeface="华文楷体" charset="-122"/>
                <a:cs typeface="华文楷体" charset="-122"/>
              </a:rPr>
              <a:t>月金保数据测算，第一期参保职工已有</a:t>
            </a:r>
            <a:r>
              <a:rPr lang="en-US" sz="2800" dirty="0" smtClean="0">
                <a:latin typeface="华文楷体" charset="-122"/>
                <a:ea typeface="华文楷体" charset="-122"/>
                <a:cs typeface="华文楷体" charset="-122"/>
              </a:rPr>
              <a:t>1936</a:t>
            </a:r>
            <a:r>
              <a:rPr lang="zh-CN" altLang="en-US" sz="2800" dirty="0" smtClean="0">
                <a:latin typeface="华文楷体" charset="-122"/>
                <a:ea typeface="华文楷体" charset="-122"/>
                <a:cs typeface="华文楷体" charset="-122"/>
              </a:rPr>
              <a:t>人住院，其中很大一部分人还未关注小程序。小程序的关注直接影响职工切身利益，影响他们后续的补助申请。</a:t>
            </a:r>
            <a:endParaRPr lang="zh-CN" altLang="en-US" sz="2800" dirty="0" smtClean="0">
              <a:latin typeface="华文楷体" charset="-122"/>
              <a:ea typeface="华文楷体" charset="-122"/>
              <a:cs typeface="华文楷体" charset="-122"/>
            </a:endParaRPr>
          </a:p>
        </p:txBody>
      </p:sp>
      <p:pic>
        <p:nvPicPr>
          <p:cNvPr id="5" name="图片 4" descr="总结发言_#333333_128_21555397"/>
          <p:cNvPicPr>
            <a:picLocks noChangeAspect="1"/>
          </p:cNvPicPr>
          <p:nvPr/>
        </p:nvPicPr>
        <p:blipFill>
          <a:blip r:embed="rId1"/>
          <a:stretch>
            <a:fillRect/>
          </a:stretch>
        </p:blipFill>
        <p:spPr>
          <a:xfrm>
            <a:off x="679450" y="2298065"/>
            <a:ext cx="1818005" cy="1818005"/>
          </a:xfrm>
          <a:prstGeom prst="rect">
            <a:avLst/>
          </a:prstGeom>
        </p:spPr>
      </p:pic>
      <p:sp>
        <p:nvSpPr>
          <p:cNvPr id="6" name="标题 1"/>
          <p:cNvSpPr txBox="1"/>
          <p:nvPr/>
        </p:nvSpPr>
        <p:spPr>
          <a:xfrm>
            <a:off x="0" y="273685"/>
            <a:ext cx="12192635"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pPr algn="ctr"/>
            <a:r>
              <a:rPr lang="zh-CN" altLang="en-US" sz="3200" b="1" dirty="0" smtClean="0">
                <a:solidFill>
                  <a:srgbClr val="BC2E32"/>
                </a:solidFill>
                <a:latin typeface="Century Gothic" pitchFamily="34" charset="0"/>
                <a:sym typeface="Century Gothic" pitchFamily="34" charset="0"/>
              </a:rPr>
              <a:t>存在问题</a:t>
            </a:r>
            <a:endParaRPr lang="zh-CN" altLang="en-US" sz="3200" b="1" dirty="0" smtClean="0">
              <a:solidFill>
                <a:srgbClr val="BC2E32"/>
              </a:solidFill>
              <a:latin typeface="Century Gothic" pitchFamily="34" charset="0"/>
              <a:sym typeface="Century Gothic" pitchFamily="34" charset="0"/>
            </a:endParaRPr>
          </a:p>
        </p:txBody>
      </p:sp>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itchFamily="34" charset="0"/>
                <a:ea typeface="微软雅黑" pitchFamily="34" charset="-122"/>
                <a:sym typeface="Century Gothic" pitchFamily="34" charset="0"/>
              </a:rPr>
              <a:t>PART</a:t>
            </a:r>
            <a:endParaRPr lang="zh-CN" altLang="en-US" b="1" i="1" dirty="0">
              <a:solidFill>
                <a:schemeClr val="bg1"/>
              </a:solidFill>
              <a:latin typeface="Century Gothic" pitchFamily="34" charset="0"/>
              <a:ea typeface="微软雅黑" pitchFamily="34" charset="-122"/>
              <a:sym typeface="Century Gothic"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itchFamily="34" charset="0"/>
                <a:ea typeface="微软雅黑" pitchFamily="34" charset="-122"/>
                <a:sym typeface="Century Gothic" pitchFamily="34" charset="0"/>
              </a:rPr>
              <a:t>3</a:t>
            </a:r>
            <a:endParaRPr lang="zh-CN" altLang="en-US" sz="8000" b="1" i="1" dirty="0">
              <a:solidFill>
                <a:schemeClr val="bg1"/>
              </a:solidFill>
              <a:latin typeface="Century Gothic" pitchFamily="34" charset="0"/>
              <a:ea typeface="微软雅黑" pitchFamily="34" charset="-122"/>
              <a:sym typeface="Century Gothic" pitchFamily="34" charset="0"/>
            </a:endParaRPr>
          </a:p>
        </p:txBody>
      </p:sp>
      <p:sp>
        <p:nvSpPr>
          <p:cNvPr id="11" name="文本框 10"/>
          <p:cNvSpPr txBox="1"/>
          <p:nvPr/>
        </p:nvSpPr>
        <p:spPr>
          <a:xfrm>
            <a:off x="3302000" y="2639060"/>
            <a:ext cx="8570595" cy="1568450"/>
          </a:xfrm>
          <a:prstGeom prst="rect">
            <a:avLst/>
          </a:prstGeom>
          <a:noFill/>
        </p:spPr>
        <p:txBody>
          <a:bodyPr wrap="square" rtlCol="0">
            <a:spAutoFit/>
            <a:scene3d>
              <a:camera prst="orthographicFront"/>
              <a:lightRig rig="threePt" dir="t"/>
            </a:scene3d>
          </a:bodyPr>
          <a:lstStyle/>
          <a:p>
            <a:pPr algn="ctr"/>
            <a:r>
              <a:rPr lang="en-US" altLang="zh-CN" sz="48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2021</a:t>
            </a:r>
            <a:r>
              <a:rPr lang="zh-CN" altLang="en-US" sz="48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年互助保障办理流程</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endParaRPr>
          </a:p>
          <a:p>
            <a:pPr algn="ctr"/>
            <a:r>
              <a:rPr lang="zh-CN" altLang="en-US" sz="48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及注意事项</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3309918" y="1700865"/>
            <a:ext cx="500066" cy="3085457"/>
          </a:xfrm>
          <a:prstGeom prst="leftBrace">
            <a:avLst>
              <a:gd name="adj1" fmla="val 8295"/>
              <a:gd name="adj2" fmla="val 50007"/>
            </a:avLst>
          </a:prstGeom>
          <a:ln w="63500">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
        <p:nvSpPr>
          <p:cNvPr id="7" name="圆角矩形 6"/>
          <p:cNvSpPr/>
          <p:nvPr/>
        </p:nvSpPr>
        <p:spPr>
          <a:xfrm>
            <a:off x="4024298" y="1571612"/>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latin typeface="汉仪中简黑简" panose="00020600040101010101" charset="-122"/>
                <a:ea typeface="汉仪中简黑简" panose="00020600040101010101" charset="-122"/>
              </a:rPr>
              <a:t>01</a:t>
            </a:r>
            <a:endParaRPr lang="en-US" altLang="zh-CN" sz="3200" dirty="0">
              <a:latin typeface="汉仪中简黑简" panose="00020600040101010101" charset="-122"/>
              <a:ea typeface="汉仪中简黑简" panose="00020600040101010101" charset="-122"/>
            </a:endParaRPr>
          </a:p>
        </p:txBody>
      </p:sp>
      <p:sp>
        <p:nvSpPr>
          <p:cNvPr id="8" name="文本框 27"/>
          <p:cNvSpPr txBox="1"/>
          <p:nvPr/>
        </p:nvSpPr>
        <p:spPr>
          <a:xfrm>
            <a:off x="5452745" y="1642745"/>
            <a:ext cx="474789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参加互助保障手续</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9" name="圆角矩形 8"/>
          <p:cNvSpPr/>
          <p:nvPr/>
        </p:nvSpPr>
        <p:spPr>
          <a:xfrm>
            <a:off x="4024298" y="2859406"/>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02</a:t>
            </a:r>
            <a:endParaRPr lang="en-US" altLang="zh-CN" sz="3200" dirty="0">
              <a:latin typeface="汉仪中简黑简" panose="00020600040101010101" charset="-122"/>
              <a:ea typeface="汉仪中简黑简" panose="00020600040101010101" charset="-122"/>
            </a:endParaRPr>
          </a:p>
        </p:txBody>
      </p:sp>
      <p:sp>
        <p:nvSpPr>
          <p:cNvPr id="10" name="文本框 27"/>
          <p:cNvSpPr txBox="1"/>
          <p:nvPr/>
        </p:nvSpPr>
        <p:spPr>
          <a:xfrm>
            <a:off x="5453058" y="2857496"/>
            <a:ext cx="38576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关注、注册小程序</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11" name="圆角矩形 10"/>
          <p:cNvSpPr/>
          <p:nvPr/>
        </p:nvSpPr>
        <p:spPr>
          <a:xfrm>
            <a:off x="4024298" y="4216728"/>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03</a:t>
            </a:r>
            <a:endParaRPr lang="en-US" altLang="zh-CN" sz="3200" dirty="0">
              <a:latin typeface="汉仪中简黑简" panose="00020600040101010101" charset="-122"/>
              <a:ea typeface="汉仪中简黑简" panose="00020600040101010101" charset="-122"/>
            </a:endParaRPr>
          </a:p>
        </p:txBody>
      </p:sp>
      <p:sp>
        <p:nvSpPr>
          <p:cNvPr id="12" name="文本框 27"/>
          <p:cNvSpPr txBox="1"/>
          <p:nvPr/>
        </p:nvSpPr>
        <p:spPr>
          <a:xfrm>
            <a:off x="5453058" y="4286256"/>
            <a:ext cx="357190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补助申请流程</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pic>
        <p:nvPicPr>
          <p:cNvPr id="14" name="图片 13" descr="resource"/>
          <p:cNvPicPr>
            <a:picLocks noChangeAspect="1"/>
          </p:cNvPicPr>
          <p:nvPr/>
        </p:nvPicPr>
        <p:blipFill>
          <a:stretch>
            <a:fillRect/>
          </a:stretch>
        </p:blipFill>
        <p:spPr>
          <a:xfrm>
            <a:off x="1451894" y="2289485"/>
            <a:ext cx="1500198" cy="1500198"/>
          </a:xfrm>
          <a:prstGeom prst="rect">
            <a:avLst/>
          </a:prstGeom>
        </p:spPr>
      </p:pic>
      <p:sp>
        <p:nvSpPr>
          <p:cNvPr id="15" name="TextBox 14"/>
          <p:cNvSpPr txBox="1"/>
          <p:nvPr/>
        </p:nvSpPr>
        <p:spPr>
          <a:xfrm>
            <a:off x="880710" y="2951484"/>
            <a:ext cx="1928826" cy="58477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办理流程</a:t>
            </a:r>
            <a:endParaRPr lang="zh-CN" altLang="en-US" sz="3200" dirty="0">
              <a:latin typeface="微软雅黑" pitchFamily="34" charset="-122"/>
              <a:ea typeface="微软雅黑"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7" name="图片 16"/>
          <p:cNvPicPr>
            <a:picLocks noChangeAspect="1"/>
          </p:cNvPicPr>
          <p:nvPr/>
        </p:nvPicPr>
        <p:blipFill>
          <a:blip r:embed="rId2" cstate="print"/>
          <a:stretch>
            <a:fillRect/>
          </a:stretch>
        </p:blipFill>
        <p:spPr>
          <a:xfrm>
            <a:off x="10934065" y="215265"/>
            <a:ext cx="899160" cy="899160"/>
          </a:xfrm>
          <a:prstGeom prst="rect">
            <a:avLst/>
          </a:prstGeom>
        </p:spPr>
      </p:pic>
    </p:spTree>
  </p:cSld>
  <p:clrMapOvr>
    <a:masterClrMapping/>
  </p:clrMapOvr>
  <p:transition advClick="0" advTm="3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8420" y="1017905"/>
            <a:ext cx="8585200" cy="988695"/>
          </a:xfrm>
          <a:prstGeom prst="rect">
            <a:avLst/>
          </a:prstGeom>
          <a:noFill/>
        </p:spPr>
        <p:txBody>
          <a:bodyPr wrap="square" rtlCol="0">
            <a:spAutoFit/>
          </a:bodyPr>
          <a:lstStyle/>
          <a:p>
            <a:pPr fontAlgn="auto">
              <a:lnSpc>
                <a:spcPts val="3500"/>
              </a:lnSpc>
            </a:pPr>
            <a:r>
              <a:rPr lang="en-US" altLang="zh-CN" dirty="0" smtClean="0">
                <a:latin typeface="微软雅黑" pitchFamily="34" charset="-122"/>
                <a:ea typeface="微软雅黑" pitchFamily="34" charset="-122"/>
                <a:cs typeface="微软雅黑" pitchFamily="34" charset="-122"/>
                <a:sym typeface="+mn-ea"/>
              </a:rPr>
              <a:t>9</a:t>
            </a:r>
            <a:r>
              <a:rPr lang="zh-CN" altLang="en-US" dirty="0" smtClean="0">
                <a:latin typeface="微软雅黑" pitchFamily="34" charset="-122"/>
                <a:ea typeface="微软雅黑" pitchFamily="34" charset="-122"/>
                <a:cs typeface="微软雅黑" pitchFamily="34" charset="-122"/>
                <a:sym typeface="+mn-ea"/>
              </a:rPr>
              <a:t>月</a:t>
            </a:r>
            <a:r>
              <a:rPr lang="en-US" altLang="zh-CN" dirty="0" smtClean="0">
                <a:latin typeface="微软雅黑" pitchFamily="34" charset="-122"/>
                <a:ea typeface="微软雅黑" pitchFamily="34" charset="-122"/>
                <a:cs typeface="微软雅黑" pitchFamily="34" charset="-122"/>
                <a:sym typeface="+mn-ea"/>
              </a:rPr>
              <a:t>29</a:t>
            </a:r>
            <a:r>
              <a:rPr lang="zh-CN" altLang="en-US" dirty="0" smtClean="0">
                <a:latin typeface="微软雅黑" pitchFamily="34" charset="-122"/>
                <a:ea typeface="微软雅黑" pitchFamily="34" charset="-122"/>
                <a:cs typeface="微软雅黑" pitchFamily="34" charset="-122"/>
                <a:sym typeface="+mn-ea"/>
              </a:rPr>
              <a:t>日</a:t>
            </a:r>
            <a:r>
              <a:rPr lang="en-US" altLang="zh-CN" dirty="0" smtClean="0">
                <a:latin typeface="微软雅黑" pitchFamily="34" charset="-122"/>
                <a:ea typeface="微软雅黑" pitchFamily="34" charset="-122"/>
                <a:cs typeface="微软雅黑" pitchFamily="34" charset="-122"/>
                <a:sym typeface="+mn-ea"/>
              </a:rPr>
              <a:t>—12</a:t>
            </a:r>
            <a:r>
              <a:rPr lang="zh-CN" altLang="en-US" dirty="0" smtClean="0">
                <a:latin typeface="微软雅黑" pitchFamily="34" charset="-122"/>
                <a:ea typeface="微软雅黑" pitchFamily="34" charset="-122"/>
                <a:cs typeface="微软雅黑" pitchFamily="34" charset="-122"/>
                <a:sym typeface="+mn-ea"/>
              </a:rPr>
              <a:t>月</a:t>
            </a:r>
            <a:r>
              <a:rPr lang="en-US" altLang="zh-CN" dirty="0" smtClean="0">
                <a:latin typeface="微软雅黑" pitchFamily="34" charset="-122"/>
                <a:ea typeface="微软雅黑" pitchFamily="34" charset="-122"/>
                <a:cs typeface="微软雅黑" pitchFamily="34" charset="-122"/>
                <a:sym typeface="+mn-ea"/>
              </a:rPr>
              <a:t>20</a:t>
            </a:r>
            <a:r>
              <a:rPr lang="zh-CN" altLang="en-US" dirty="0" smtClean="0">
                <a:latin typeface="微软雅黑" pitchFamily="34" charset="-122"/>
                <a:ea typeface="微软雅黑" pitchFamily="34" charset="-122"/>
                <a:cs typeface="微软雅黑" pitchFamily="34" charset="-122"/>
                <a:sym typeface="+mn-ea"/>
              </a:rPr>
              <a:t>日，</a:t>
            </a:r>
            <a:r>
              <a:rPr lang="zh-CN" altLang="en-US" dirty="0" smtClean="0">
                <a:solidFill>
                  <a:srgbClr val="FF0000"/>
                </a:solidFill>
                <a:latin typeface="微软雅黑" pitchFamily="34" charset="-122"/>
                <a:ea typeface="微软雅黑" pitchFamily="34" charset="-122"/>
                <a:cs typeface="微软雅黑" pitchFamily="34" charset="-122"/>
                <a:sym typeface="+mn-ea"/>
              </a:rPr>
              <a:t>一个保障期内不办理退保和新增人员的参保。</a:t>
            </a:r>
            <a:endParaRPr lang="zh-CN" altLang="en-US" dirty="0" smtClean="0">
              <a:solidFill>
                <a:srgbClr val="FF0000"/>
              </a:solidFill>
              <a:latin typeface="微软雅黑" pitchFamily="34" charset="-122"/>
              <a:ea typeface="微软雅黑" pitchFamily="34" charset="-122"/>
              <a:cs typeface="微软雅黑" pitchFamily="34" charset="-122"/>
              <a:sym typeface="+mn-ea"/>
            </a:endParaRPr>
          </a:p>
        </p:txBody>
      </p:sp>
      <p:sp>
        <p:nvSpPr>
          <p:cNvPr id="29" name="Rectangle 27"/>
          <p:cNvSpPr/>
          <p:nvPr/>
        </p:nvSpPr>
        <p:spPr bwMode="gray">
          <a:xfrm>
            <a:off x="885825" y="118999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a:ea typeface="微软雅黑" pitchFamily="34" charset="-122"/>
              </a:rPr>
              <a:t>参保时间</a:t>
            </a:r>
            <a:endParaRPr lang="zh-CN" altLang="en-US" kern="0" dirty="0" smtClean="0">
              <a:solidFill>
                <a:prstClr val="white"/>
              </a:solidFill>
              <a:latin typeface="Arial"/>
              <a:ea typeface="微软雅黑" pitchFamily="34" charset="-122"/>
            </a:endParaRPr>
          </a:p>
        </p:txBody>
      </p:sp>
      <p:sp>
        <p:nvSpPr>
          <p:cNvPr id="2" name="Rectangle 27"/>
          <p:cNvSpPr/>
          <p:nvPr/>
        </p:nvSpPr>
        <p:spPr bwMode="gray">
          <a:xfrm>
            <a:off x="885825" y="367665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a:ea typeface="微软雅黑" pitchFamily="34" charset="-122"/>
              </a:rPr>
              <a:t>工作内容</a:t>
            </a:r>
            <a:endParaRPr lang="zh-CN" altLang="en-US" kern="0" dirty="0" smtClean="0">
              <a:solidFill>
                <a:prstClr val="white"/>
              </a:solidFill>
              <a:latin typeface="Arial"/>
              <a:ea typeface="微软雅黑" pitchFamily="34" charset="-122"/>
            </a:endParaRPr>
          </a:p>
        </p:txBody>
      </p:sp>
      <p:sp>
        <p:nvSpPr>
          <p:cNvPr id="4" name="TextBox 2"/>
          <p:cNvSpPr txBox="1"/>
          <p:nvPr/>
        </p:nvSpPr>
        <p:spPr>
          <a:xfrm>
            <a:off x="3613150" y="1964690"/>
            <a:ext cx="7911465" cy="1886585"/>
          </a:xfrm>
          <a:prstGeom prst="rect">
            <a:avLst/>
          </a:prstGeom>
          <a:noFill/>
        </p:spPr>
        <p:txBody>
          <a:bodyPr wrap="square" rtlCol="0">
            <a:spAutoFit/>
          </a:bodyPr>
          <a:lstStyle/>
          <a:p>
            <a:pPr fontAlgn="auto">
              <a:lnSpc>
                <a:spcPts val="3500"/>
              </a:lnSpc>
            </a:pPr>
            <a:r>
              <a:rPr lang="zh-CN" altLang="en-US" dirty="0" smtClean="0">
                <a:latin typeface="微软雅黑" pitchFamily="34" charset="-122"/>
                <a:ea typeface="微软雅黑" pitchFamily="34" charset="-122"/>
                <a:cs typeface="微软雅黑" pitchFamily="34" charset="-122"/>
                <a:sym typeface="+mn-ea"/>
              </a:rPr>
              <a:t>职工个人：</a:t>
            </a:r>
            <a:r>
              <a:rPr lang="en-US" altLang="zh-CN" dirty="0" smtClean="0">
                <a:latin typeface="微软雅黑" pitchFamily="34" charset="-122"/>
                <a:ea typeface="微软雅黑" pitchFamily="34" charset="-122"/>
                <a:cs typeface="微软雅黑" pitchFamily="34" charset="-122"/>
                <a:sym typeface="+mn-ea"/>
              </a:rPr>
              <a:t>1</a:t>
            </a:r>
            <a:r>
              <a:rPr lang="zh-CN" altLang="en-US" dirty="0" smtClean="0">
                <a:latin typeface="微软雅黑" pitchFamily="34" charset="-122"/>
                <a:ea typeface="微软雅黑" pitchFamily="34" charset="-122"/>
                <a:cs typeface="微软雅黑" pitchFamily="34" charset="-122"/>
                <a:sym typeface="+mn-ea"/>
              </a:rPr>
              <a:t>、</a:t>
            </a:r>
            <a:r>
              <a:rPr lang="zh-CN" altLang="en-US" b="1" dirty="0" smtClean="0">
                <a:solidFill>
                  <a:srgbClr val="FF0000"/>
                </a:solidFill>
                <a:latin typeface="微软雅黑" pitchFamily="34" charset="-122"/>
                <a:ea typeface="微软雅黑" pitchFamily="34" charset="-122"/>
                <a:cs typeface="微软雅黑" pitchFamily="34" charset="-122"/>
                <a:sym typeface="+mn-ea"/>
              </a:rPr>
              <a:t>授权扣款</a:t>
            </a:r>
            <a:r>
              <a:rPr lang="zh-CN" altLang="en-US" dirty="0" smtClean="0">
                <a:latin typeface="微软雅黑" pitchFamily="34" charset="-122"/>
                <a:ea typeface="微软雅黑" pitchFamily="34" charset="-122"/>
                <a:cs typeface="微软雅黑" pitchFamily="34" charset="-122"/>
                <a:sym typeface="+mn-ea"/>
              </a:rPr>
              <a:t>：下载江南农商行</a:t>
            </a:r>
            <a:r>
              <a:rPr lang="en-US" altLang="zh-CN" dirty="0" smtClean="0">
                <a:latin typeface="微软雅黑" pitchFamily="34" charset="-122"/>
                <a:ea typeface="微软雅黑" pitchFamily="34" charset="-122"/>
                <a:cs typeface="微软雅黑" pitchFamily="34" charset="-122"/>
                <a:sym typeface="+mn-ea"/>
              </a:rPr>
              <a:t>APP</a:t>
            </a:r>
            <a:r>
              <a:rPr lang="zh-CN" altLang="en-US" dirty="0" smtClean="0">
                <a:latin typeface="微软雅黑" pitchFamily="34" charset="-122"/>
                <a:ea typeface="微软雅黑" pitchFamily="34" charset="-122"/>
                <a:cs typeface="微软雅黑" pitchFamily="34" charset="-122"/>
                <a:sym typeface="+mn-ea"/>
              </a:rPr>
              <a:t>，点击“工会互助”栏目授权扣款</a:t>
            </a:r>
            <a:r>
              <a:rPr lang="en-US" altLang="zh-CN" dirty="0" smtClean="0">
                <a:latin typeface="微软雅黑" pitchFamily="34" charset="-122"/>
                <a:ea typeface="微软雅黑" pitchFamily="34" charset="-122"/>
                <a:cs typeface="微软雅黑" pitchFamily="34" charset="-122"/>
              </a:rPr>
              <a:t>;</a:t>
            </a:r>
            <a:r>
              <a:rPr lang="en-US" altLang="zh-CN" dirty="0" smtClean="0">
                <a:latin typeface="微软雅黑" pitchFamily="34" charset="-122"/>
                <a:ea typeface="微软雅黑" pitchFamily="34" charset="-122"/>
                <a:cs typeface="微软雅黑" pitchFamily="34" charset="-122"/>
                <a:sym typeface="+mn-ea"/>
              </a:rPr>
              <a:t> 2</a:t>
            </a:r>
            <a:r>
              <a:rPr lang="zh-CN" altLang="en-US" dirty="0" smtClean="0">
                <a:latin typeface="微软雅黑" pitchFamily="34" charset="-122"/>
                <a:ea typeface="微软雅黑" pitchFamily="34" charset="-122"/>
                <a:cs typeface="微软雅黑" pitchFamily="34" charset="-122"/>
                <a:sym typeface="+mn-ea"/>
              </a:rPr>
              <a:t>、</a:t>
            </a:r>
            <a:r>
              <a:rPr lang="zh-CN" altLang="en-US" b="1" dirty="0" smtClean="0">
                <a:solidFill>
                  <a:srgbClr val="FF0000"/>
                </a:solidFill>
                <a:latin typeface="微软雅黑" pitchFamily="34" charset="-122"/>
                <a:ea typeface="微软雅黑" pitchFamily="34" charset="-122"/>
                <a:cs typeface="微软雅黑" pitchFamily="34" charset="-122"/>
                <a:sym typeface="+mn-ea"/>
              </a:rPr>
              <a:t>打款</a:t>
            </a:r>
            <a:r>
              <a:rPr lang="zh-CN" altLang="en-US" dirty="0" smtClean="0">
                <a:latin typeface="微软雅黑" pitchFamily="34" charset="-122"/>
                <a:ea typeface="微软雅黑" pitchFamily="34" charset="-122"/>
                <a:cs typeface="微软雅黑" pitchFamily="34" charset="-122"/>
                <a:sym typeface="+mn-ea"/>
              </a:rPr>
              <a:t>：</a:t>
            </a:r>
            <a:r>
              <a:rPr lang="en-US" altLang="zh-CN" dirty="0" smtClean="0">
                <a:latin typeface="微软雅黑" pitchFamily="34" charset="-122"/>
                <a:ea typeface="微软雅黑" pitchFamily="34" charset="-122"/>
                <a:cs typeface="微软雅黑" pitchFamily="34" charset="-122"/>
                <a:sym typeface="+mn-ea"/>
              </a:rPr>
              <a:t>12</a:t>
            </a:r>
            <a:r>
              <a:rPr lang="zh-CN" altLang="en-US" dirty="0" smtClean="0">
                <a:latin typeface="微软雅黑" pitchFamily="34" charset="-122"/>
                <a:ea typeface="微软雅黑" pitchFamily="34" charset="-122"/>
                <a:cs typeface="微软雅黑" pitchFamily="34" charset="-122"/>
                <a:sym typeface="+mn-ea"/>
              </a:rPr>
              <a:t>月</a:t>
            </a:r>
            <a:r>
              <a:rPr lang="en-US" altLang="zh-CN" dirty="0" smtClean="0">
                <a:latin typeface="微软雅黑" pitchFamily="34" charset="-122"/>
                <a:ea typeface="微软雅黑" pitchFamily="34" charset="-122"/>
                <a:cs typeface="微软雅黑" pitchFamily="34" charset="-122"/>
                <a:sym typeface="+mn-ea"/>
              </a:rPr>
              <a:t>18</a:t>
            </a:r>
            <a:r>
              <a:rPr lang="zh-CN" altLang="en-US" dirty="0" smtClean="0">
                <a:latin typeface="微软雅黑" pitchFamily="34" charset="-122"/>
                <a:ea typeface="微软雅黑" pitchFamily="34" charset="-122"/>
                <a:cs typeface="微软雅黑" pitchFamily="34" charset="-122"/>
                <a:sym typeface="+mn-ea"/>
              </a:rPr>
              <a:t>日前将</a:t>
            </a:r>
            <a:r>
              <a:rPr lang="en-US" altLang="zh-CN" dirty="0" smtClean="0">
                <a:latin typeface="微软雅黑" pitchFamily="34" charset="-122"/>
                <a:ea typeface="微软雅黑" pitchFamily="34" charset="-122"/>
                <a:cs typeface="微软雅黑" pitchFamily="34" charset="-122"/>
                <a:sym typeface="+mn-ea"/>
              </a:rPr>
              <a:t>30</a:t>
            </a:r>
            <a:r>
              <a:rPr lang="zh-CN" altLang="en-US" dirty="0" smtClean="0">
                <a:latin typeface="微软雅黑" pitchFamily="34" charset="-122"/>
                <a:ea typeface="微软雅黑" pitchFamily="34" charset="-122"/>
                <a:cs typeface="微软雅黑" pitchFamily="34" charset="-122"/>
                <a:sym typeface="+mn-ea"/>
              </a:rPr>
              <a:t>元参保费用打至本人工会卡。扣款成功，即说明参保成功。（扣款时间</a:t>
            </a:r>
            <a:r>
              <a:rPr lang="en-US" altLang="zh-CN" dirty="0" smtClean="0">
                <a:latin typeface="微软雅黑" pitchFamily="34" charset="-122"/>
                <a:ea typeface="微软雅黑" pitchFamily="34" charset="-122"/>
                <a:cs typeface="微软雅黑" pitchFamily="34" charset="-122"/>
                <a:sym typeface="+mn-ea"/>
              </a:rPr>
              <a:t>2020</a:t>
            </a:r>
            <a:r>
              <a:rPr lang="zh-CN" altLang="en-US" dirty="0" smtClean="0">
                <a:latin typeface="微软雅黑" pitchFamily="34" charset="-122"/>
                <a:ea typeface="微软雅黑" pitchFamily="34" charset="-122"/>
                <a:cs typeface="微软雅黑" pitchFamily="34" charset="-122"/>
                <a:sym typeface="+mn-ea"/>
              </a:rPr>
              <a:t>年</a:t>
            </a:r>
            <a:r>
              <a:rPr lang="en-US" altLang="zh-CN" dirty="0" smtClean="0">
                <a:latin typeface="微软雅黑" pitchFamily="34" charset="-122"/>
                <a:ea typeface="微软雅黑" pitchFamily="34" charset="-122"/>
                <a:cs typeface="微软雅黑" pitchFamily="34" charset="-122"/>
                <a:sym typeface="+mn-ea"/>
              </a:rPr>
              <a:t>12</a:t>
            </a:r>
            <a:r>
              <a:rPr lang="zh-CN" altLang="en-US" dirty="0" smtClean="0">
                <a:latin typeface="微软雅黑" pitchFamily="34" charset="-122"/>
                <a:ea typeface="微软雅黑" pitchFamily="34" charset="-122"/>
                <a:cs typeface="微软雅黑" pitchFamily="34" charset="-122"/>
                <a:sym typeface="+mn-ea"/>
              </a:rPr>
              <a:t>月</a:t>
            </a:r>
            <a:r>
              <a:rPr lang="en-US" altLang="zh-CN" dirty="0" smtClean="0">
                <a:latin typeface="微软雅黑" pitchFamily="34" charset="-122"/>
                <a:ea typeface="微软雅黑" pitchFamily="34" charset="-122"/>
                <a:cs typeface="微软雅黑" pitchFamily="34" charset="-122"/>
                <a:sym typeface="+mn-ea"/>
              </a:rPr>
              <a:t>1</a:t>
            </a:r>
            <a:r>
              <a:rPr lang="zh-CN" altLang="en-US" dirty="0" smtClean="0">
                <a:latin typeface="微软雅黑" pitchFamily="34" charset="-122"/>
                <a:ea typeface="微软雅黑" pitchFamily="34" charset="-122"/>
                <a:cs typeface="微软雅黑" pitchFamily="34" charset="-122"/>
                <a:sym typeface="+mn-ea"/>
              </a:rPr>
              <a:t>日</a:t>
            </a:r>
            <a:r>
              <a:rPr lang="en-US" altLang="zh-CN" dirty="0" smtClean="0">
                <a:latin typeface="微软雅黑" pitchFamily="34" charset="-122"/>
                <a:ea typeface="微软雅黑" pitchFamily="34" charset="-122"/>
                <a:cs typeface="微软雅黑" pitchFamily="34" charset="-122"/>
                <a:sym typeface="+mn-ea"/>
              </a:rPr>
              <a:t>--12</a:t>
            </a:r>
            <a:r>
              <a:rPr lang="zh-CN" altLang="en-US" dirty="0" smtClean="0">
                <a:latin typeface="微软雅黑" pitchFamily="34" charset="-122"/>
                <a:ea typeface="微软雅黑" pitchFamily="34" charset="-122"/>
                <a:cs typeface="微软雅黑" pitchFamily="34" charset="-122"/>
                <a:sym typeface="+mn-ea"/>
              </a:rPr>
              <a:t>月</a:t>
            </a:r>
            <a:r>
              <a:rPr lang="en-US" altLang="zh-CN" dirty="0" smtClean="0">
                <a:latin typeface="微软雅黑" pitchFamily="34" charset="-122"/>
                <a:ea typeface="微软雅黑" pitchFamily="34" charset="-122"/>
                <a:cs typeface="微软雅黑" pitchFamily="34" charset="-122"/>
                <a:sym typeface="+mn-ea"/>
              </a:rPr>
              <a:t>18</a:t>
            </a:r>
            <a:r>
              <a:rPr lang="zh-CN" altLang="en-US" dirty="0" smtClean="0">
                <a:latin typeface="微软雅黑" pitchFamily="34" charset="-122"/>
                <a:ea typeface="微软雅黑" pitchFamily="34" charset="-122"/>
                <a:cs typeface="微软雅黑" pitchFamily="34" charset="-122"/>
                <a:sym typeface="+mn-ea"/>
              </a:rPr>
              <a:t>日）</a:t>
            </a:r>
            <a:endParaRPr lang="zh-CN" altLang="en-US" dirty="0" smtClean="0">
              <a:solidFill>
                <a:srgbClr val="FF0000"/>
              </a:solidFill>
              <a:latin typeface="微软雅黑" pitchFamily="34" charset="-122"/>
              <a:ea typeface="微软雅黑" pitchFamily="34" charset="-122"/>
              <a:cs typeface="微软雅黑" pitchFamily="34" charset="-122"/>
              <a:sym typeface="+mn-ea"/>
            </a:endParaRPr>
          </a:p>
        </p:txBody>
      </p:sp>
      <p:sp>
        <p:nvSpPr>
          <p:cNvPr id="7" name="TextBox 2"/>
          <p:cNvSpPr txBox="1"/>
          <p:nvPr/>
        </p:nvSpPr>
        <p:spPr>
          <a:xfrm>
            <a:off x="3634105" y="4039870"/>
            <a:ext cx="7891145" cy="1630045"/>
          </a:xfrm>
          <a:prstGeom prst="rect">
            <a:avLst/>
          </a:prstGeom>
          <a:noFill/>
        </p:spPr>
        <p:txBody>
          <a:bodyPr wrap="square" rtlCol="0">
            <a:spAutoFit/>
          </a:bodyPr>
          <a:lstStyle/>
          <a:p>
            <a:pPr fontAlgn="auto">
              <a:lnSpc>
                <a:spcPts val="4000"/>
              </a:lnSpc>
            </a:pPr>
            <a:r>
              <a:rPr lang="zh-CN" altLang="en-US" dirty="0" smtClean="0">
                <a:latin typeface="微软雅黑" pitchFamily="34" charset="-122"/>
                <a:ea typeface="微软雅黑" pitchFamily="34" charset="-122"/>
                <a:cs typeface="微软雅黑" pitchFamily="34" charset="-122"/>
                <a:sym typeface="+mn-ea"/>
              </a:rPr>
              <a:t>基层工会：1、协助核查授权扣款职工中不在工会卡系统的人员名单；</a:t>
            </a:r>
            <a:r>
              <a:rPr lang="zh-CN" altLang="en-US" dirty="0" smtClean="0">
                <a:latin typeface="微软雅黑" pitchFamily="34" charset="-122"/>
                <a:ea typeface="微软雅黑" pitchFamily="34" charset="-122"/>
                <a:cs typeface="微软雅黑" pitchFamily="34" charset="-122"/>
              </a:rPr>
              <a:t>2</a:t>
            </a:r>
            <a:r>
              <a:rPr lang="zh-CN" altLang="en-US" dirty="0" smtClean="0">
                <a:latin typeface="微软雅黑" pitchFamily="34" charset="-122"/>
                <a:ea typeface="微软雅黑" pitchFamily="34" charset="-122"/>
                <a:cs typeface="微软雅黑" pitchFamily="34" charset="-122"/>
                <a:sym typeface="+mn-ea"/>
              </a:rPr>
              <a:t>、及时把职工参保进度反馈给职工；</a:t>
            </a:r>
            <a:r>
              <a:rPr lang="en-US" altLang="zh-CN" dirty="0" smtClean="0">
                <a:latin typeface="微软雅黑" pitchFamily="34" charset="-122"/>
                <a:ea typeface="微软雅黑" pitchFamily="34" charset="-122"/>
                <a:cs typeface="微软雅黑" pitchFamily="34" charset="-122"/>
                <a:sym typeface="+mn-ea"/>
              </a:rPr>
              <a:t>3</a:t>
            </a:r>
            <a:r>
              <a:rPr lang="zh-CN" altLang="en-US" dirty="0" smtClean="0">
                <a:latin typeface="微软雅黑" pitchFamily="34" charset="-122"/>
                <a:ea typeface="微软雅黑" pitchFamily="34" charset="-122"/>
                <a:cs typeface="微软雅黑" pitchFamily="34" charset="-122"/>
                <a:sym typeface="+mn-ea"/>
              </a:rPr>
              <a:t>、指导职工做好参保手续；</a:t>
            </a:r>
            <a:r>
              <a:rPr lang="en-US" altLang="zh-CN" dirty="0" smtClean="0">
                <a:latin typeface="微软雅黑" pitchFamily="34" charset="-122"/>
                <a:ea typeface="微软雅黑" pitchFamily="34" charset="-122"/>
                <a:cs typeface="微软雅黑" pitchFamily="34" charset="-122"/>
                <a:sym typeface="+mn-ea"/>
              </a:rPr>
              <a:t>4</a:t>
            </a:r>
            <a:r>
              <a:rPr lang="zh-CN" altLang="en-US" dirty="0" smtClean="0">
                <a:latin typeface="微软雅黑" pitchFamily="34" charset="-122"/>
                <a:ea typeface="微软雅黑" pitchFamily="34" charset="-122"/>
                <a:cs typeface="微软雅黑" pitchFamily="34" charset="-122"/>
                <a:sym typeface="+mn-ea"/>
              </a:rPr>
              <a:t>、提醒职工按时打款。</a:t>
            </a:r>
            <a:endParaRPr lang="zh-CN" altLang="en-US" dirty="0" smtClean="0">
              <a:latin typeface="微软雅黑" pitchFamily="34" charset="-122"/>
              <a:ea typeface="微软雅黑" pitchFamily="34" charset="-122"/>
              <a:cs typeface="微软雅黑" pitchFamily="34" charset="-122"/>
              <a:sym typeface="+mn-ea"/>
            </a:endParaRPr>
          </a:p>
        </p:txBody>
      </p:sp>
      <p:pic>
        <p:nvPicPr>
          <p:cNvPr id="8" name="图片 7" descr="resource"/>
          <p:cNvPicPr>
            <a:picLocks noChangeAspect="1"/>
          </p:cNvPicPr>
          <p:nvPr/>
        </p:nvPicPr>
        <p:blipFill>
          <a:blip r:embed="rId1" cstate="print"/>
          <a:stretch>
            <a:fillRect/>
          </a:stretch>
        </p:blipFill>
        <p:spPr>
          <a:xfrm>
            <a:off x="2774950" y="2562225"/>
            <a:ext cx="838200" cy="781685"/>
          </a:xfrm>
          <a:prstGeom prst="rect">
            <a:avLst/>
          </a:prstGeom>
        </p:spPr>
      </p:pic>
      <p:pic>
        <p:nvPicPr>
          <p:cNvPr id="9" name="图片 8" descr="resource"/>
          <p:cNvPicPr>
            <a:picLocks noChangeAspect="1"/>
          </p:cNvPicPr>
          <p:nvPr/>
        </p:nvPicPr>
        <p:blipFill>
          <a:blip r:embed="rId2" cstate="print"/>
          <a:stretch>
            <a:fillRect/>
          </a:stretch>
        </p:blipFill>
        <p:spPr>
          <a:xfrm>
            <a:off x="2846705" y="4489450"/>
            <a:ext cx="755015" cy="755015"/>
          </a:xfrm>
          <a:prstGeom prst="rect">
            <a:avLst/>
          </a:prstGeom>
        </p:spPr>
      </p:pic>
      <p:sp>
        <p:nvSpPr>
          <p:cNvPr id="10"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1. </a:t>
            </a:r>
            <a:r>
              <a:rPr lang="zh-CN" altLang="en-US" sz="3200" b="1" dirty="0" smtClean="0">
                <a:solidFill>
                  <a:srgbClr val="BC2E32"/>
                </a:solidFill>
                <a:latin typeface="Century Gothic" pitchFamily="34" charset="0"/>
                <a:sym typeface="Century Gothic" pitchFamily="34" charset="0"/>
              </a:rPr>
              <a:t>参加互助保障手续</a:t>
            </a:r>
            <a:endParaRPr lang="zh-CN" altLang="en-US" sz="3200" b="1" dirty="0" smtClean="0">
              <a:solidFill>
                <a:srgbClr val="BC2E32"/>
              </a:solidFill>
              <a:latin typeface="Century Gothic" pitchFamily="34" charset="0"/>
              <a:sym typeface="Century Gothic" pitchFamily="34" charset="0"/>
            </a:endParaRPr>
          </a:p>
        </p:txBody>
      </p:sp>
      <p:pic>
        <p:nvPicPr>
          <p:cNvPr id="11" name="图片 10"/>
          <p:cNvPicPr>
            <a:picLocks noChangeAspect="1"/>
          </p:cNvPicPr>
          <p:nvPr/>
        </p:nvPicPr>
        <p:blipFill>
          <a:blip r:embed="rId3" cstate="print"/>
          <a:stretch>
            <a:fillRect/>
          </a:stretch>
        </p:blipFill>
        <p:spPr>
          <a:xfrm>
            <a:off x="11025221" y="-24"/>
            <a:ext cx="808003" cy="808003"/>
          </a:xfrm>
          <a:prstGeom prst="rect">
            <a:avLst/>
          </a:prstGeom>
        </p:spPr>
      </p:pic>
      <p:sp>
        <p:nvSpPr>
          <p:cNvPr id="5" name="Rectangle 27"/>
          <p:cNvSpPr/>
          <p:nvPr/>
        </p:nvSpPr>
        <p:spPr bwMode="gray">
          <a:xfrm>
            <a:off x="885825" y="590423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a:ea typeface="微软雅黑" pitchFamily="34" charset="-122"/>
              </a:rPr>
              <a:t>提醒</a:t>
            </a:r>
            <a:endParaRPr lang="zh-CN" altLang="en-US" kern="0" dirty="0" smtClean="0">
              <a:solidFill>
                <a:prstClr val="white"/>
              </a:solidFill>
              <a:latin typeface="Arial"/>
              <a:ea typeface="微软雅黑" pitchFamily="34" charset="-122"/>
            </a:endParaRPr>
          </a:p>
        </p:txBody>
      </p:sp>
      <p:sp>
        <p:nvSpPr>
          <p:cNvPr id="6" name="TextBox 2"/>
          <p:cNvSpPr txBox="1"/>
          <p:nvPr/>
        </p:nvSpPr>
        <p:spPr>
          <a:xfrm>
            <a:off x="2726055" y="5904230"/>
            <a:ext cx="8585200" cy="539750"/>
          </a:xfrm>
          <a:prstGeom prst="rect">
            <a:avLst/>
          </a:prstGeom>
          <a:noFill/>
        </p:spPr>
        <p:txBody>
          <a:bodyPr wrap="square" rtlCol="0">
            <a:spAutoFit/>
          </a:bodyPr>
          <a:lstStyle/>
          <a:p>
            <a:pPr fontAlgn="auto">
              <a:lnSpc>
                <a:spcPts val="3500"/>
              </a:lnSpc>
            </a:pPr>
            <a:r>
              <a:rPr lang="zh-CN" dirty="0" smtClean="0">
                <a:latin typeface="微软雅黑" pitchFamily="34" charset="-122"/>
                <a:ea typeface="微软雅黑" pitchFamily="34" charset="-122"/>
                <a:cs typeface="微软雅黑" pitchFamily="34" charset="-122"/>
                <a:sym typeface="+mn-ea"/>
              </a:rPr>
              <a:t>第二期互助保障参保的难点：</a:t>
            </a:r>
            <a:r>
              <a:rPr lang="zh-CN" b="1" dirty="0" smtClean="0">
                <a:solidFill>
                  <a:srgbClr val="FF0000"/>
                </a:solidFill>
                <a:latin typeface="微软雅黑" pitchFamily="34" charset="-122"/>
                <a:ea typeface="微软雅黑" pitchFamily="34" charset="-122"/>
                <a:cs typeface="微软雅黑" pitchFamily="34" charset="-122"/>
                <a:sym typeface="+mn-ea"/>
              </a:rPr>
              <a:t>个人的授权签约</a:t>
            </a:r>
            <a:r>
              <a:rPr lang="zh-CN" altLang="en-US" dirty="0" smtClean="0">
                <a:solidFill>
                  <a:srgbClr val="FF0000"/>
                </a:solidFill>
                <a:latin typeface="微软雅黑" pitchFamily="34" charset="-122"/>
                <a:ea typeface="微软雅黑" pitchFamily="34" charset="-122"/>
                <a:cs typeface="微软雅黑" pitchFamily="34" charset="-122"/>
                <a:sym typeface="+mn-ea"/>
              </a:rPr>
              <a:t>。</a:t>
            </a:r>
            <a:endParaRPr lang="zh-CN" altLang="en-US" dirty="0" smtClean="0">
              <a:solidFill>
                <a:srgbClr val="FF0000"/>
              </a:solidFill>
              <a:latin typeface="微软雅黑" pitchFamily="34" charset="-122"/>
              <a:ea typeface="微软雅黑" pitchFamily="34" charset="-122"/>
              <a:cs typeface="微软雅黑" pitchFamily="34" charset="-122"/>
              <a:sym typeface="+mn-ea"/>
            </a:endParaRPr>
          </a:p>
        </p:txBody>
      </p:sp>
      <p:sp>
        <p:nvSpPr>
          <p:cNvPr id="12" name="左大括号 11"/>
          <p:cNvSpPr/>
          <p:nvPr/>
        </p:nvSpPr>
        <p:spPr>
          <a:xfrm>
            <a:off x="2519978" y="2335230"/>
            <a:ext cx="500066" cy="3085457"/>
          </a:xfrm>
          <a:prstGeom prst="leftBrace">
            <a:avLst>
              <a:gd name="adj1" fmla="val 8295"/>
              <a:gd name="adj2" fmla="val 50007"/>
            </a:avLst>
          </a:prstGeom>
          <a:ln w="28575">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301b59b11372c400bbac8d09b422874"/>
          <p:cNvPicPr>
            <a:picLocks noChangeAspect="1"/>
          </p:cNvPicPr>
          <p:nvPr/>
        </p:nvPicPr>
        <p:blipFill>
          <a:blip r:embed="rId1" cstate="print"/>
          <a:stretch>
            <a:fillRect/>
          </a:stretch>
        </p:blipFill>
        <p:spPr>
          <a:xfrm>
            <a:off x="6918960" y="1911350"/>
            <a:ext cx="3034665" cy="4313555"/>
          </a:xfrm>
          <a:prstGeom prst="rect">
            <a:avLst/>
          </a:prstGeom>
        </p:spPr>
      </p:pic>
      <p:sp>
        <p:nvSpPr>
          <p:cNvPr id="14" name="文本框 13"/>
          <p:cNvSpPr txBox="1"/>
          <p:nvPr/>
        </p:nvSpPr>
        <p:spPr>
          <a:xfrm>
            <a:off x="6881495" y="1307465"/>
            <a:ext cx="3357880" cy="460375"/>
          </a:xfrm>
          <a:prstGeom prst="rect">
            <a:avLst/>
          </a:prstGeom>
          <a:noFill/>
        </p:spPr>
        <p:txBody>
          <a:bodyPr wrap="square" rtlCol="0">
            <a:spAutoFit/>
          </a:bodyPr>
          <a:lstStyle/>
          <a:p>
            <a:r>
              <a:rPr lang="en-US" altLang="zh-CN">
                <a:latin typeface="微软雅黑" pitchFamily="34" charset="-122"/>
                <a:ea typeface="微软雅黑" pitchFamily="34" charset="-122"/>
                <a:cs typeface="微软雅黑" pitchFamily="34" charset="-122"/>
              </a:rPr>
              <a:t>2. </a:t>
            </a:r>
            <a:r>
              <a:rPr lang="zh-CN" altLang="en-US">
                <a:latin typeface="微软雅黑" pitchFamily="34" charset="-122"/>
                <a:ea typeface="微软雅黑" pitchFamily="34" charset="-122"/>
                <a:cs typeface="微软雅黑" pitchFamily="34" charset="-122"/>
              </a:rPr>
              <a:t>登录手机银行</a:t>
            </a:r>
            <a:endParaRPr lang="en-US" altLang="zh-CN">
              <a:latin typeface="微软雅黑" pitchFamily="34" charset="-122"/>
              <a:ea typeface="微软雅黑" pitchFamily="34" charset="-122"/>
              <a:cs typeface="微软雅黑" pitchFamily="34" charset="-122"/>
            </a:endParaRPr>
          </a:p>
        </p:txBody>
      </p:sp>
      <p:pic>
        <p:nvPicPr>
          <p:cNvPr id="15" name="图片 14"/>
          <p:cNvPicPr>
            <a:picLocks noChangeAspect="1"/>
          </p:cNvPicPr>
          <p:nvPr/>
        </p:nvPicPr>
        <p:blipFill>
          <a:blip r:embed="rId2"/>
          <a:stretch>
            <a:fillRect/>
          </a:stretch>
        </p:blipFill>
        <p:spPr>
          <a:xfrm>
            <a:off x="1235710" y="2284095"/>
            <a:ext cx="4006850" cy="4006850"/>
          </a:xfrm>
          <a:prstGeom prst="rect">
            <a:avLst/>
          </a:prstGeom>
        </p:spPr>
      </p:pic>
      <p:sp>
        <p:nvSpPr>
          <p:cNvPr id="5" name="文本框 4"/>
          <p:cNvSpPr txBox="1"/>
          <p:nvPr/>
        </p:nvSpPr>
        <p:spPr>
          <a:xfrm>
            <a:off x="1127125" y="1239520"/>
            <a:ext cx="4187190" cy="1568450"/>
          </a:xfrm>
          <a:prstGeom prst="rect">
            <a:avLst/>
          </a:prstGeom>
          <a:noFill/>
        </p:spPr>
        <p:txBody>
          <a:bodyPr wrap="square" rtlCol="0">
            <a:spAutoFit/>
          </a:bodyPr>
          <a:lstStyle/>
          <a:p>
            <a:r>
              <a:rPr lang="en-US" altLang="zh-CN" dirty="0">
                <a:latin typeface="微软雅黑" pitchFamily="34" charset="-122"/>
                <a:ea typeface="微软雅黑" pitchFamily="34" charset="-122"/>
                <a:cs typeface="微软雅黑" pitchFamily="34" charset="-122"/>
              </a:rPr>
              <a:t>1.</a:t>
            </a:r>
            <a:r>
              <a:rPr lang="zh-CN" altLang="en-US" dirty="0">
                <a:latin typeface="微软雅黑" pitchFamily="34" charset="-122"/>
                <a:ea typeface="微软雅黑" pitchFamily="34" charset="-122"/>
                <a:cs typeface="微软雅黑" pitchFamily="34" charset="-122"/>
              </a:rPr>
              <a:t>通过扫描下方二维码或搜索</a:t>
            </a:r>
            <a:r>
              <a:rPr lang="en-US" altLang="zh-CN" dirty="0">
                <a:latin typeface="微软雅黑" pitchFamily="34" charset="-122"/>
                <a:ea typeface="微软雅黑" pitchFamily="34" charset="-122"/>
                <a:cs typeface="微软雅黑" pitchFamily="34" charset="-122"/>
              </a:rPr>
              <a:t> “</a:t>
            </a:r>
            <a:r>
              <a:rPr lang="zh-CN" altLang="en-US" b="1" dirty="0">
                <a:solidFill>
                  <a:srgbClr val="FF0000"/>
                </a:solidFill>
                <a:latin typeface="微软雅黑" pitchFamily="34" charset="-122"/>
                <a:ea typeface="微软雅黑" pitchFamily="34" charset="-122"/>
                <a:cs typeface="微软雅黑" pitchFamily="34" charset="-122"/>
              </a:rPr>
              <a:t>江南农商行</a:t>
            </a:r>
            <a:r>
              <a:rPr lang="en-US" altLang="zh-CN" dirty="0">
                <a:latin typeface="微软雅黑" pitchFamily="34" charset="-122"/>
                <a:ea typeface="微软雅黑" pitchFamily="34" charset="-122"/>
                <a:cs typeface="微软雅黑" pitchFamily="34" charset="-122"/>
              </a:rPr>
              <a:t>”</a:t>
            </a:r>
            <a:r>
              <a:rPr lang="zh-CN" altLang="en-US" dirty="0">
                <a:latin typeface="微软雅黑" pitchFamily="34" charset="-122"/>
                <a:ea typeface="微软雅黑" pitchFamily="34" charset="-122"/>
                <a:cs typeface="微软雅黑" pitchFamily="34" charset="-122"/>
              </a:rPr>
              <a:t>，下载手机银行</a:t>
            </a:r>
            <a:r>
              <a:rPr lang="en-US" altLang="zh-CN" dirty="0">
                <a:latin typeface="微软雅黑" pitchFamily="34" charset="-122"/>
                <a:ea typeface="微软雅黑" pitchFamily="34" charset="-122"/>
                <a:cs typeface="微软雅黑" pitchFamily="34" charset="-122"/>
                <a:sym typeface="+mn-ea"/>
              </a:rPr>
              <a:t>App</a:t>
            </a:r>
            <a:r>
              <a:rPr lang="zh-CN" altLang="en-US" dirty="0">
                <a:latin typeface="微软雅黑" pitchFamily="34" charset="-122"/>
                <a:ea typeface="微软雅黑" pitchFamily="34" charset="-122"/>
                <a:cs typeface="微软雅黑" pitchFamily="34" charset="-122"/>
                <a:sym typeface="+mn-ea"/>
              </a:rPr>
              <a:t>。</a:t>
            </a:r>
            <a:endParaRPr lang="en-US" altLang="zh-CN" dirty="0">
              <a:latin typeface="微软雅黑" pitchFamily="34" charset="-122"/>
              <a:ea typeface="微软雅黑" pitchFamily="34" charset="-122"/>
              <a:cs typeface="微软雅黑" pitchFamily="34" charset="-122"/>
            </a:endParaRPr>
          </a:p>
          <a:p>
            <a:endParaRPr lang="en-US" altLang="zh-CN" dirty="0">
              <a:latin typeface="微软雅黑" pitchFamily="34" charset="-122"/>
              <a:ea typeface="微软雅黑" pitchFamily="34" charset="-122"/>
              <a:cs typeface="微软雅黑"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授权签约流程</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85555" y="2396490"/>
            <a:ext cx="3079115" cy="1568450"/>
          </a:xfrm>
          <a:prstGeom prst="rect">
            <a:avLst/>
          </a:prstGeom>
          <a:noFill/>
        </p:spPr>
        <p:txBody>
          <a:bodyPr wrap="square" rtlCol="0">
            <a:spAutoFit/>
          </a:bodyPr>
          <a:lstStyle/>
          <a:p>
            <a:r>
              <a:rPr lang="en-US" altLang="zh-CN">
                <a:latin typeface="微软雅黑" pitchFamily="34" charset="-122"/>
                <a:ea typeface="微软雅黑" pitchFamily="34" charset="-122"/>
                <a:cs typeface="微软雅黑" pitchFamily="34" charset="-122"/>
              </a:rPr>
              <a:t>3. </a:t>
            </a:r>
            <a:r>
              <a:rPr lang="zh-CN" altLang="en-US">
                <a:latin typeface="微软雅黑" pitchFamily="34" charset="-122"/>
                <a:ea typeface="微软雅黑" pitchFamily="34" charset="-122"/>
                <a:cs typeface="微软雅黑" pitchFamily="34" charset="-122"/>
              </a:rPr>
              <a:t>进入首页后，点击</a:t>
            </a:r>
            <a:r>
              <a:rPr lang="en-US" altLang="zh-CN">
                <a:latin typeface="微软雅黑" pitchFamily="34" charset="-122"/>
                <a:ea typeface="微软雅黑" pitchFamily="34" charset="-122"/>
                <a:cs typeface="微软雅黑" pitchFamily="34" charset="-122"/>
              </a:rPr>
              <a:t>“</a:t>
            </a:r>
            <a:r>
              <a:rPr lang="zh-CN" altLang="en-US">
                <a:latin typeface="微软雅黑" pitchFamily="34" charset="-122"/>
                <a:ea typeface="微软雅黑" pitchFamily="34" charset="-122"/>
                <a:cs typeface="微软雅黑" pitchFamily="34" charset="-122"/>
              </a:rPr>
              <a:t>全部应用</a:t>
            </a:r>
            <a:r>
              <a:rPr lang="en-US" altLang="zh-CN">
                <a:latin typeface="微软雅黑" pitchFamily="34" charset="-122"/>
                <a:ea typeface="微软雅黑" pitchFamily="34" charset="-122"/>
                <a:cs typeface="微软雅黑" pitchFamily="34" charset="-122"/>
              </a:rPr>
              <a:t>”</a:t>
            </a:r>
            <a:r>
              <a:rPr lang="zh-CN" altLang="en-US">
                <a:latin typeface="微软雅黑" pitchFamily="34" charset="-122"/>
                <a:ea typeface="微软雅黑" pitchFamily="34" charset="-122"/>
                <a:cs typeface="微软雅黑" pitchFamily="34" charset="-122"/>
              </a:rPr>
              <a:t>进入</a:t>
            </a:r>
            <a:r>
              <a:rPr lang="en-US" altLang="zh-CN">
                <a:latin typeface="微软雅黑" pitchFamily="34" charset="-122"/>
                <a:ea typeface="微软雅黑" pitchFamily="34" charset="-122"/>
                <a:cs typeface="微软雅黑" pitchFamily="34" charset="-122"/>
              </a:rPr>
              <a:t>“</a:t>
            </a:r>
            <a:r>
              <a:rPr lang="zh-CN" altLang="en-US">
                <a:latin typeface="微软雅黑" pitchFamily="34" charset="-122"/>
                <a:ea typeface="微软雅黑" pitchFamily="34" charset="-122"/>
                <a:cs typeface="微软雅黑" pitchFamily="34" charset="-122"/>
              </a:rPr>
              <a:t>贴心服务</a:t>
            </a:r>
            <a:r>
              <a:rPr lang="en-US" altLang="zh-CN">
                <a:latin typeface="微软雅黑" pitchFamily="34" charset="-122"/>
                <a:ea typeface="微软雅黑" pitchFamily="34" charset="-122"/>
                <a:cs typeface="微软雅黑" pitchFamily="34" charset="-122"/>
              </a:rPr>
              <a:t>”</a:t>
            </a:r>
            <a:r>
              <a:rPr lang="zh-CN" altLang="en-US">
                <a:latin typeface="微软雅黑" pitchFamily="34" charset="-122"/>
                <a:ea typeface="微软雅黑" pitchFamily="34" charset="-122"/>
                <a:cs typeface="微软雅黑" pitchFamily="34" charset="-122"/>
              </a:rPr>
              <a:t>一栏，选择</a:t>
            </a:r>
            <a:r>
              <a:rPr lang="en-US" altLang="zh-CN">
                <a:latin typeface="微软雅黑" pitchFamily="34" charset="-122"/>
                <a:ea typeface="微软雅黑" pitchFamily="34" charset="-122"/>
                <a:cs typeface="微软雅黑" pitchFamily="34" charset="-122"/>
              </a:rPr>
              <a:t>“</a:t>
            </a:r>
            <a:r>
              <a:rPr lang="zh-CN" altLang="en-US">
                <a:solidFill>
                  <a:srgbClr val="FF0000"/>
                </a:solidFill>
                <a:latin typeface="微软雅黑" pitchFamily="34" charset="-122"/>
                <a:ea typeface="微软雅黑" pitchFamily="34" charset="-122"/>
                <a:cs typeface="微软雅黑" pitchFamily="34" charset="-122"/>
              </a:rPr>
              <a:t>工会互助</a:t>
            </a:r>
            <a:r>
              <a:rPr lang="en-US" altLang="zh-CN">
                <a:latin typeface="微软雅黑" pitchFamily="34" charset="-122"/>
                <a:ea typeface="微软雅黑" pitchFamily="34" charset="-122"/>
                <a:cs typeface="微软雅黑" pitchFamily="34" charset="-122"/>
              </a:rPr>
              <a:t>”</a:t>
            </a:r>
            <a:r>
              <a:rPr lang="zh-CN" altLang="en-US">
                <a:latin typeface="微软雅黑" pitchFamily="34" charset="-122"/>
                <a:ea typeface="微软雅黑" pitchFamily="34" charset="-122"/>
                <a:cs typeface="微软雅黑" pitchFamily="34" charset="-122"/>
              </a:rPr>
              <a:t>。</a:t>
            </a:r>
            <a:endParaRPr lang="zh-CN" altLang="en-US">
              <a:latin typeface="微软雅黑" pitchFamily="34" charset="-122"/>
              <a:ea typeface="微软雅黑" pitchFamily="34" charset="-122"/>
              <a:cs typeface="微软雅黑" pitchFamily="34" charset="-122"/>
            </a:endParaRPr>
          </a:p>
        </p:txBody>
      </p:sp>
      <p:pic>
        <p:nvPicPr>
          <p:cNvPr id="2" name="图片 31" descr="C:\Users\Admin\王丹丹\IMG_6251.PNG"/>
          <p:cNvPicPr>
            <a:picLocks noChangeAspect="1"/>
          </p:cNvPicPr>
          <p:nvPr/>
        </p:nvPicPr>
        <p:blipFill>
          <a:blip r:embed="rId1"/>
          <a:stretch>
            <a:fillRect/>
          </a:stretch>
        </p:blipFill>
        <p:spPr>
          <a:xfrm>
            <a:off x="5194300" y="1226185"/>
            <a:ext cx="3268980" cy="5255895"/>
          </a:xfrm>
          <a:prstGeom prst="rect">
            <a:avLst/>
          </a:prstGeom>
          <a:noFill/>
          <a:ln w="9525">
            <a:noFill/>
          </a:ln>
        </p:spPr>
      </p:pic>
      <p:pic>
        <p:nvPicPr>
          <p:cNvPr id="7" name="图片 6"/>
          <p:cNvPicPr>
            <a:picLocks noChangeAspect="1"/>
          </p:cNvPicPr>
          <p:nvPr/>
        </p:nvPicPr>
        <p:blipFill>
          <a:blip r:embed="rId2"/>
          <a:stretch>
            <a:fillRect/>
          </a:stretch>
        </p:blipFill>
        <p:spPr>
          <a:xfrm>
            <a:off x="745490" y="1162685"/>
            <a:ext cx="3345180" cy="5321300"/>
          </a:xfrm>
          <a:prstGeom prst="rect">
            <a:avLst/>
          </a:prstGeom>
        </p:spPr>
      </p:pic>
      <p:sp>
        <p:nvSpPr>
          <p:cNvPr id="3" name="椭圆 2"/>
          <p:cNvSpPr/>
          <p:nvPr/>
        </p:nvSpPr>
        <p:spPr>
          <a:xfrm>
            <a:off x="3180080" y="3526790"/>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30465" y="5151755"/>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4303395" y="350774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授权签约流程</a:t>
            </a:r>
            <a:endParaRPr lang="zh-CN" altLang="en-US" sz="3200" b="1" dirty="0" smtClean="0">
              <a:solidFill>
                <a:srgbClr val="BC2E32"/>
              </a:solidFill>
              <a:latin typeface="Century Gothic" pitchFamily="34" charset="0"/>
              <a:sym typeface="Century Gothic" pitchFamily="34" charset="0"/>
            </a:endParaRPr>
          </a:p>
        </p:txBody>
      </p:sp>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35340" y="2291080"/>
            <a:ext cx="3309620" cy="1198880"/>
          </a:xfrm>
          <a:prstGeom prst="rect">
            <a:avLst/>
          </a:prstGeom>
          <a:noFill/>
        </p:spPr>
        <p:txBody>
          <a:bodyPr wrap="square" rtlCol="0">
            <a:spAutoFit/>
          </a:bodyPr>
          <a:lstStyle/>
          <a:p>
            <a:r>
              <a:rPr lang="en-US" altLang="zh-CN">
                <a:latin typeface="微软雅黑" pitchFamily="34" charset="-122"/>
                <a:ea typeface="微软雅黑" pitchFamily="34" charset="-122"/>
                <a:cs typeface="微软雅黑" pitchFamily="34" charset="-122"/>
              </a:rPr>
              <a:t>4. </a:t>
            </a:r>
            <a:r>
              <a:rPr lang="zh-CN" altLang="zh-CN">
                <a:latin typeface="微软雅黑" pitchFamily="34" charset="-122"/>
                <a:ea typeface="微软雅黑" pitchFamily="34" charset="-122"/>
                <a:cs typeface="微软雅黑" pitchFamily="34" charset="-122"/>
              </a:rPr>
              <a:t>进入签约页面后，上传身份证正反面照片，填写基本信息。</a:t>
            </a:r>
            <a:endParaRPr lang="en-US" altLang="zh-CN">
              <a:latin typeface="微软雅黑" pitchFamily="34" charset="-122"/>
              <a:ea typeface="微软雅黑" pitchFamily="34" charset="-122"/>
              <a:cs typeface="微软雅黑" pitchFamily="34" charset="-122"/>
            </a:endParaRPr>
          </a:p>
        </p:txBody>
      </p:sp>
      <p:pic>
        <p:nvPicPr>
          <p:cNvPr id="4" name="图片 3"/>
          <p:cNvPicPr>
            <a:picLocks noChangeAspect="1"/>
          </p:cNvPicPr>
          <p:nvPr/>
        </p:nvPicPr>
        <p:blipFill>
          <a:blip r:embed="rId1" cstate="print"/>
          <a:stretch>
            <a:fillRect/>
          </a:stretch>
        </p:blipFill>
        <p:spPr>
          <a:xfrm>
            <a:off x="399415" y="1019175"/>
            <a:ext cx="3585845" cy="5346700"/>
          </a:xfrm>
          <a:prstGeom prst="rect">
            <a:avLst/>
          </a:prstGeom>
        </p:spPr>
      </p:pic>
      <p:pic>
        <p:nvPicPr>
          <p:cNvPr id="9" name="图片 8" descr="图片1_副本"/>
          <p:cNvPicPr>
            <a:picLocks noChangeAspect="1"/>
          </p:cNvPicPr>
          <p:nvPr/>
        </p:nvPicPr>
        <p:blipFill>
          <a:blip r:embed="rId2"/>
          <a:stretch>
            <a:fillRect/>
          </a:stretch>
        </p:blipFill>
        <p:spPr>
          <a:xfrm>
            <a:off x="4200525" y="1019175"/>
            <a:ext cx="4034155" cy="5394325"/>
          </a:xfrm>
          <a:prstGeom prst="rect">
            <a:avLst/>
          </a:prstGeom>
        </p:spPr>
      </p:pic>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授权签约流程</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itchFamily="34" charset="-122"/>
                <a:ea typeface="微软雅黑" pitchFamily="34" charset="-122"/>
                <a:cs typeface="微软雅黑" pitchFamily="34" charset="-122"/>
              </a:rPr>
              <a:t>5.  </a:t>
            </a:r>
            <a:r>
              <a:rPr lang="zh-CN" altLang="en-US" dirty="0">
                <a:latin typeface="微软雅黑" pitchFamily="34" charset="-122"/>
                <a:ea typeface="微软雅黑" pitchFamily="34" charset="-122"/>
                <a:cs typeface="微软雅黑" pitchFamily="34" charset="-122"/>
              </a:rPr>
              <a:t>阅读并同意付款授权后，点击</a:t>
            </a:r>
            <a:r>
              <a:rPr lang="en-US" altLang="zh-CN" dirty="0">
                <a:latin typeface="微软雅黑" pitchFamily="34" charset="-122"/>
                <a:ea typeface="微软雅黑" pitchFamily="34" charset="-122"/>
                <a:cs typeface="微软雅黑" pitchFamily="34" charset="-122"/>
              </a:rPr>
              <a:t>“</a:t>
            </a:r>
            <a:r>
              <a:rPr lang="zh-CN" altLang="en-US" dirty="0">
                <a:latin typeface="微软雅黑" pitchFamily="34" charset="-122"/>
                <a:ea typeface="微软雅黑" pitchFamily="34" charset="-122"/>
                <a:cs typeface="微软雅黑" pitchFamily="34" charset="-122"/>
              </a:rPr>
              <a:t>下一步</a:t>
            </a:r>
            <a:r>
              <a:rPr lang="en-US" altLang="zh-CN" dirty="0">
                <a:latin typeface="微软雅黑" pitchFamily="34" charset="-122"/>
                <a:ea typeface="微软雅黑" pitchFamily="34" charset="-122"/>
                <a:cs typeface="微软雅黑" pitchFamily="34" charset="-122"/>
              </a:rPr>
              <a:t>”</a:t>
            </a:r>
            <a:r>
              <a:rPr lang="zh-CN" altLang="en-US" dirty="0">
                <a:latin typeface="微软雅黑" pitchFamily="34" charset="-122"/>
                <a:ea typeface="微软雅黑" pitchFamily="34" charset="-122"/>
                <a:cs typeface="微软雅黑" pitchFamily="34" charset="-122"/>
              </a:rPr>
              <a:t>。</a:t>
            </a:r>
            <a:endParaRPr lang="zh-CN" altLang="en-US" dirty="0">
              <a:latin typeface="微软雅黑" pitchFamily="34" charset="-122"/>
              <a:ea typeface="微软雅黑" pitchFamily="34" charset="-122"/>
              <a:cs typeface="微软雅黑" pitchFamily="34" charset="-122"/>
            </a:endParaRPr>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授权签约流程</a:t>
            </a:r>
            <a:endParaRPr lang="zh-CN" altLang="en-US" sz="3200" b="1" dirty="0" smtClean="0">
              <a:solidFill>
                <a:srgbClr val="BC2E32"/>
              </a:solidFill>
              <a:latin typeface="Century Gothic" pitchFamily="34" charset="0"/>
              <a:sym typeface="Century Gothic" pitchFamily="34" charset="0"/>
            </a:endParaRPr>
          </a:p>
        </p:txBody>
      </p:sp>
      <p:pic>
        <p:nvPicPr>
          <p:cNvPr id="10" name="图片 9"/>
          <p:cNvPicPr>
            <a:picLocks noChangeAspect="1"/>
          </p:cNvPicPr>
          <p:nvPr/>
        </p:nvPicPr>
        <p:blipFill>
          <a:blip r:embed="rId1" cstate="print"/>
          <a:stretch>
            <a:fillRect/>
          </a:stretch>
        </p:blipFill>
        <p:spPr>
          <a:xfrm>
            <a:off x="11025221" y="-24"/>
            <a:ext cx="808003" cy="808003"/>
          </a:xfrm>
          <a:prstGeom prst="rect">
            <a:avLst/>
          </a:prstGeom>
        </p:spPr>
      </p:pic>
      <p:pic>
        <p:nvPicPr>
          <p:cNvPr id="3" name="图片 2"/>
          <p:cNvPicPr>
            <a:picLocks noChangeAspect="1"/>
          </p:cNvPicPr>
          <p:nvPr/>
        </p:nvPicPr>
        <p:blipFill>
          <a:blip r:embed="rId2"/>
          <a:stretch>
            <a:fillRect/>
          </a:stretch>
        </p:blipFill>
        <p:spPr>
          <a:xfrm>
            <a:off x="4909185" y="922655"/>
            <a:ext cx="3747135" cy="5393690"/>
          </a:xfrm>
          <a:prstGeom prst="rect">
            <a:avLst/>
          </a:prstGeom>
        </p:spPr>
      </p:pic>
      <p:pic>
        <p:nvPicPr>
          <p:cNvPr id="12" name="图片 11" descr="图片1_副本"/>
          <p:cNvPicPr>
            <a:picLocks noChangeAspect="1"/>
          </p:cNvPicPr>
          <p:nvPr/>
        </p:nvPicPr>
        <p:blipFill>
          <a:blip r:embed="rId3"/>
          <a:stretch>
            <a:fillRect/>
          </a:stretch>
        </p:blipFill>
        <p:spPr>
          <a:xfrm>
            <a:off x="335915" y="922020"/>
            <a:ext cx="4034155" cy="5394325"/>
          </a:xfrm>
          <a:prstGeom prst="rect">
            <a:avLst/>
          </a:prstGeom>
        </p:spPr>
      </p:pic>
      <p:sp>
        <p:nvSpPr>
          <p:cNvPr id="13" name="圆角矩形 12"/>
          <p:cNvSpPr/>
          <p:nvPr/>
        </p:nvSpPr>
        <p:spPr>
          <a:xfrm>
            <a:off x="4944110" y="1484630"/>
            <a:ext cx="3672205" cy="7200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479425" y="5085080"/>
            <a:ext cx="3960495" cy="648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nvCxnSpPr>
        <p:spPr>
          <a:xfrm flipH="1">
            <a:off x="4007485" y="2219960"/>
            <a:ext cx="1014730" cy="2865120"/>
          </a:xfrm>
          <a:prstGeom prst="line">
            <a:avLst/>
          </a:prstGeom>
          <a:ln w="31750">
            <a:solidFill>
              <a:srgbClr val="A13F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itchFamily="34" charset="-122"/>
                <a:ea typeface="微软雅黑" pitchFamily="34" charset="-122"/>
                <a:cs typeface="微软雅黑" pitchFamily="34" charset="-122"/>
              </a:rPr>
              <a:t>6.  </a:t>
            </a:r>
            <a:r>
              <a:rPr lang="zh-CN" altLang="en-US" dirty="0" smtClean="0">
                <a:latin typeface="微软雅黑" pitchFamily="34" charset="-122"/>
                <a:ea typeface="微软雅黑" pitchFamily="34" charset="-122"/>
                <a:cs typeface="微软雅黑" pitchFamily="34" charset="-122"/>
              </a:rPr>
              <a:t>输入交易密码，点击“确定”，显示“签约成功”。</a:t>
            </a:r>
            <a:endParaRPr lang="en-US" altLang="zh-CN" dirty="0">
              <a:latin typeface="微软雅黑" pitchFamily="34" charset="-122"/>
              <a:ea typeface="微软雅黑" pitchFamily="34" charset="-122"/>
              <a:cs typeface="微软雅黑" pitchFamily="34" charset="-122"/>
            </a:endParaRPr>
          </a:p>
        </p:txBody>
      </p:sp>
      <p:cxnSp>
        <p:nvCxnSpPr>
          <p:cNvPr id="11" name="直接箭头连接符 10"/>
          <p:cNvCxnSpPr/>
          <p:nvPr/>
        </p:nvCxnSpPr>
        <p:spPr>
          <a:xfrm>
            <a:off x="4445635" y="365760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 name="图片 3" descr="图片2_副本"/>
          <p:cNvPicPr>
            <a:picLocks noChangeAspect="1"/>
          </p:cNvPicPr>
          <p:nvPr/>
        </p:nvPicPr>
        <p:blipFill>
          <a:blip r:embed="rId1"/>
          <a:stretch>
            <a:fillRect/>
          </a:stretch>
        </p:blipFill>
        <p:spPr>
          <a:xfrm>
            <a:off x="572770" y="1015365"/>
            <a:ext cx="3872865" cy="5699125"/>
          </a:xfrm>
          <a:prstGeom prst="rect">
            <a:avLst/>
          </a:prstGeom>
        </p:spPr>
      </p:pic>
      <p:sp>
        <p:nvSpPr>
          <p:cNvPr id="8" name="圆角矩形 7"/>
          <p:cNvSpPr/>
          <p:nvPr/>
        </p:nvSpPr>
        <p:spPr>
          <a:xfrm>
            <a:off x="9024958" y="4286256"/>
            <a:ext cx="2643206" cy="1428760"/>
          </a:xfrm>
          <a:prstGeom prst="roundRect">
            <a:avLst/>
          </a:prstGeom>
          <a:solidFill>
            <a:srgbClr val="0069B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*本次参保均采用线上授权扣款，本人手机无法授权的，可在其他手机上授权。</a:t>
            </a:r>
            <a:endParaRPr lang="zh-CN" altLang="en-US" sz="2000" dirty="0"/>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授权签约流程</a:t>
            </a:r>
            <a:endParaRPr lang="zh-CN" altLang="en-US" sz="3200" b="1" dirty="0" smtClean="0">
              <a:solidFill>
                <a:srgbClr val="BC2E32"/>
              </a:solidFill>
              <a:latin typeface="Century Gothic" pitchFamily="34" charset="0"/>
              <a:sym typeface="Century Gothic"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pic>
        <p:nvPicPr>
          <p:cNvPr id="-2147482621" name="图片 37" descr="D:\我的文档\桌面\东方闪电\IMG_6288.PNG"/>
          <p:cNvPicPr>
            <a:picLocks noChangeAspect="1"/>
          </p:cNvPicPr>
          <p:nvPr/>
        </p:nvPicPr>
        <p:blipFill>
          <a:blip r:embed="rId3"/>
          <a:stretch>
            <a:fillRect/>
          </a:stretch>
        </p:blipFill>
        <p:spPr>
          <a:xfrm>
            <a:off x="5239385" y="879475"/>
            <a:ext cx="3238500" cy="5759450"/>
          </a:xfrm>
          <a:prstGeom prst="rect">
            <a:avLst/>
          </a:prstGeom>
          <a:noFill/>
          <a:ln w="9525">
            <a:noFill/>
          </a:ln>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itchFamily="34" charset="0"/>
                <a:ea typeface="微软雅黑" pitchFamily="34" charset="-122"/>
                <a:sym typeface="Century Gothic" pitchFamily="34" charset="0"/>
              </a:rPr>
              <a:t>PART</a:t>
            </a:r>
            <a:endParaRPr lang="zh-CN" altLang="en-US" b="1" i="1" dirty="0">
              <a:solidFill>
                <a:schemeClr val="bg1"/>
              </a:solidFill>
              <a:latin typeface="Century Gothic" pitchFamily="34" charset="0"/>
              <a:ea typeface="微软雅黑" pitchFamily="34" charset="-122"/>
              <a:sym typeface="Century Gothic"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a:solidFill>
                  <a:schemeClr val="bg1"/>
                </a:solidFill>
                <a:latin typeface="Century Gothic" pitchFamily="34" charset="0"/>
                <a:ea typeface="微软雅黑" pitchFamily="34" charset="-122"/>
                <a:sym typeface="Century Gothic" pitchFamily="34" charset="0"/>
              </a:rPr>
              <a:t>1</a:t>
            </a:r>
            <a:endParaRPr lang="zh-CN" altLang="en-US" sz="8000" b="1" i="1" dirty="0">
              <a:solidFill>
                <a:schemeClr val="bg1"/>
              </a:solidFill>
              <a:latin typeface="Century Gothic" pitchFamily="34" charset="0"/>
              <a:ea typeface="微软雅黑" pitchFamily="34" charset="-122"/>
              <a:sym typeface="Century Gothic" pitchFamily="34" charset="0"/>
            </a:endParaRPr>
          </a:p>
        </p:txBody>
      </p:sp>
      <p:sp>
        <p:nvSpPr>
          <p:cNvPr id="11" name="文本框 10"/>
          <p:cNvSpPr txBox="1"/>
          <p:nvPr/>
        </p:nvSpPr>
        <p:spPr>
          <a:xfrm>
            <a:off x="4243705" y="2997200"/>
            <a:ext cx="6320155" cy="1014730"/>
          </a:xfrm>
          <a:prstGeom prst="rect">
            <a:avLst/>
          </a:prstGeom>
          <a:noFill/>
        </p:spPr>
        <p:txBody>
          <a:bodyPr wrap="square" rtlCol="0">
            <a:spAutoFit/>
            <a:scene3d>
              <a:camera prst="orthographicFront"/>
              <a:lightRig rig="threePt" dir="t"/>
            </a:scene3d>
          </a:bodyPr>
          <a:lstStyle/>
          <a:p>
            <a:pPr algn="ctr"/>
            <a:r>
              <a:rPr lang="zh-CN" altLang="en-US" sz="60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rPr>
              <a:t>互助保障项目简介</a:t>
            </a:r>
            <a:endParaRPr lang="zh-CN" altLang="en-US" sz="6000" b="1" dirty="0" smtClean="0">
              <a:solidFill>
                <a:schemeClr val="accent1"/>
              </a:solidFill>
              <a:effectLst>
                <a:outerShdw blurRad="38100" dist="25400" dir="5400000" algn="ctr" rotWithShape="0">
                  <a:srgbClr val="6E747A">
                    <a:alpha val="43000"/>
                  </a:srgbClr>
                </a:outerShdw>
              </a:effectLst>
              <a:latin typeface="华文楷体" charset="-122"/>
              <a:ea typeface="华文楷体" charset="-122"/>
            </a:endParaRPr>
          </a:p>
        </p:txBody>
      </p:sp>
      <p:pic>
        <p:nvPicPr>
          <p:cNvPr id="9" name="图片 8"/>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1026" y="1363838"/>
            <a:ext cx="10287072" cy="3416320"/>
          </a:xfrm>
          <a:prstGeom prst="rect">
            <a:avLst/>
          </a:prstGeom>
          <a:noFill/>
        </p:spPr>
        <p:txBody>
          <a:bodyPr wrap="square" rtlCol="0">
            <a:spAutoFit/>
          </a:bodyPr>
          <a:lstStyle/>
          <a:p>
            <a:pPr>
              <a:lnSpc>
                <a:spcPct val="150000"/>
              </a:lnSpc>
            </a:pPr>
            <a:r>
              <a:rPr lang="en-US" altLang="zh-CN" dirty="0" smtClean="0">
                <a:latin typeface="微软雅黑" pitchFamily="34" charset="-122"/>
                <a:ea typeface="微软雅黑" pitchFamily="34" charset="-122"/>
                <a:cs typeface="微软雅黑" pitchFamily="34" charset="-122"/>
              </a:rPr>
              <a:t>1</a:t>
            </a:r>
            <a:r>
              <a:rPr lang="zh-CN" altLang="en-US" dirty="0" smtClean="0">
                <a:latin typeface="微软雅黑" pitchFamily="34" charset="-122"/>
                <a:ea typeface="微软雅黑" pitchFamily="34" charset="-122"/>
                <a:cs typeface="微软雅黑" pitchFamily="34" charset="-122"/>
              </a:rPr>
              <a:t>、</a:t>
            </a:r>
            <a:r>
              <a:rPr lang="zh-CN" altLang="en-US" dirty="0" smtClean="0">
                <a:solidFill>
                  <a:srgbClr val="FF0000"/>
                </a:solidFill>
                <a:latin typeface="微软雅黑" pitchFamily="34" charset="-122"/>
                <a:ea typeface="微软雅黑" pitchFamily="34" charset="-122"/>
                <a:cs typeface="微软雅黑" pitchFamily="34" charset="-122"/>
              </a:rPr>
              <a:t>工会卡必须激活后，才可进行授权扣款。</a:t>
            </a:r>
            <a:endParaRPr lang="en-US" altLang="zh-CN" dirty="0" smtClean="0">
              <a:solidFill>
                <a:srgbClr val="FF0000"/>
              </a:solidFill>
              <a:latin typeface="微软雅黑" pitchFamily="34" charset="-122"/>
              <a:ea typeface="微软雅黑" pitchFamily="34" charset="-122"/>
              <a:cs typeface="微软雅黑" pitchFamily="34" charset="-122"/>
            </a:endParaRPr>
          </a:p>
          <a:p>
            <a:pPr>
              <a:lnSpc>
                <a:spcPct val="150000"/>
              </a:lnSpc>
            </a:pPr>
            <a:r>
              <a:rPr lang="en-US" altLang="zh-CN" dirty="0" smtClean="0">
                <a:latin typeface="微软雅黑" pitchFamily="34" charset="-122"/>
                <a:ea typeface="微软雅黑" pitchFamily="34" charset="-122"/>
                <a:cs typeface="微软雅黑" pitchFamily="34" charset="-122"/>
              </a:rPr>
              <a:t>2</a:t>
            </a:r>
            <a:r>
              <a:rPr lang="zh-CN" altLang="en-US" dirty="0" smtClean="0">
                <a:latin typeface="微软雅黑" pitchFamily="34" charset="-122"/>
                <a:ea typeface="微软雅黑" pitchFamily="34" charset="-122"/>
                <a:cs typeface="微软雅黑" pitchFamily="34" charset="-122"/>
              </a:rPr>
              <a:t>、具体可采用以下</a:t>
            </a:r>
            <a:r>
              <a:rPr lang="zh-CN" altLang="en-US" dirty="0" smtClean="0">
                <a:solidFill>
                  <a:srgbClr val="FF0000"/>
                </a:solidFill>
                <a:latin typeface="微软雅黑" pitchFamily="34" charset="-122"/>
                <a:ea typeface="微软雅黑" pitchFamily="34" charset="-122"/>
                <a:cs typeface="微软雅黑" pitchFamily="34" charset="-122"/>
              </a:rPr>
              <a:t>两种方式激活</a:t>
            </a:r>
            <a:r>
              <a:rPr lang="zh-CN" altLang="en-US" dirty="0" smtClean="0">
                <a:latin typeface="微软雅黑" pitchFamily="34" charset="-122"/>
                <a:ea typeface="微软雅黑" pitchFamily="34" charset="-122"/>
                <a:cs typeface="微软雅黑" pitchFamily="34" charset="-122"/>
              </a:rPr>
              <a:t>：</a:t>
            </a:r>
            <a:endParaRPr lang="en-US" altLang="zh-CN" dirty="0" smtClean="0">
              <a:latin typeface="微软雅黑" pitchFamily="34" charset="-122"/>
              <a:ea typeface="微软雅黑" pitchFamily="34" charset="-122"/>
              <a:cs typeface="微软雅黑" pitchFamily="34" charset="-122"/>
            </a:endParaRPr>
          </a:p>
          <a:p>
            <a:pPr>
              <a:lnSpc>
                <a:spcPct val="150000"/>
              </a:lnSpc>
            </a:pPr>
            <a:r>
              <a:rPr lang="en-US" altLang="zh-CN" dirty="0" smtClean="0">
                <a:latin typeface="微软雅黑" pitchFamily="34" charset="-122"/>
                <a:ea typeface="微软雅黑" pitchFamily="34" charset="-122"/>
                <a:cs typeface="微软雅黑" pitchFamily="34" charset="-122"/>
              </a:rPr>
              <a:t>     </a:t>
            </a:r>
            <a:r>
              <a:rPr lang="zh-CN" altLang="en-US" u="sng" dirty="0" smtClean="0">
                <a:latin typeface="微软雅黑" pitchFamily="34" charset="-122"/>
                <a:ea typeface="微软雅黑" pitchFamily="34" charset="-122"/>
                <a:cs typeface="微软雅黑" pitchFamily="34" charset="-122"/>
              </a:rPr>
              <a:t>方式一：携本人身份证去江南农村商业银行柜台激活</a:t>
            </a:r>
            <a:r>
              <a:rPr lang="zh-CN" altLang="en-US" dirty="0" smtClean="0">
                <a:latin typeface="微软雅黑" pitchFamily="34" charset="-122"/>
                <a:ea typeface="微软雅黑" pitchFamily="34" charset="-122"/>
                <a:cs typeface="微软雅黑" pitchFamily="34" charset="-122"/>
              </a:rPr>
              <a:t>；</a:t>
            </a:r>
            <a:endParaRPr lang="en-US" altLang="zh-CN" dirty="0" smtClean="0">
              <a:latin typeface="微软雅黑" pitchFamily="34" charset="-122"/>
              <a:ea typeface="微软雅黑" pitchFamily="34" charset="-122"/>
              <a:cs typeface="微软雅黑" pitchFamily="34" charset="-122"/>
            </a:endParaRPr>
          </a:p>
          <a:p>
            <a:pPr>
              <a:lnSpc>
                <a:spcPct val="150000"/>
              </a:lnSpc>
            </a:pPr>
            <a:r>
              <a:rPr lang="en-US" altLang="zh-CN" dirty="0" smtClean="0">
                <a:latin typeface="微软雅黑" pitchFamily="34" charset="-122"/>
                <a:ea typeface="微软雅黑" pitchFamily="34" charset="-122"/>
                <a:cs typeface="微软雅黑" pitchFamily="34" charset="-122"/>
              </a:rPr>
              <a:t>     </a:t>
            </a:r>
            <a:r>
              <a:rPr lang="zh-CN" altLang="en-US" u="sng" dirty="0" smtClean="0">
                <a:latin typeface="微软雅黑" pitchFamily="34" charset="-122"/>
                <a:ea typeface="微软雅黑" pitchFamily="34" charset="-122"/>
                <a:cs typeface="微软雅黑" pitchFamily="34" charset="-122"/>
              </a:rPr>
              <a:t>方式二：“江南农商行”</a:t>
            </a:r>
            <a:r>
              <a:rPr lang="en-US" altLang="zh-CN" u="sng" dirty="0" smtClean="0">
                <a:latin typeface="微软雅黑" pitchFamily="34" charset="-122"/>
                <a:ea typeface="微软雅黑" pitchFamily="34" charset="-122"/>
                <a:cs typeface="微软雅黑" pitchFamily="34" charset="-122"/>
              </a:rPr>
              <a:t>App</a:t>
            </a:r>
            <a:r>
              <a:rPr lang="zh-CN" altLang="en-US" u="sng" dirty="0" smtClean="0">
                <a:latin typeface="微软雅黑" pitchFamily="34" charset="-122"/>
                <a:ea typeface="微软雅黑" pitchFamily="34" charset="-122"/>
                <a:cs typeface="微软雅黑" pitchFamily="34" charset="-122"/>
              </a:rPr>
              <a:t>，远程激活。</a:t>
            </a:r>
            <a:endParaRPr lang="en-US" altLang="zh-CN" u="sng" dirty="0" smtClean="0">
              <a:latin typeface="微软雅黑" pitchFamily="34" charset="-122"/>
              <a:ea typeface="微软雅黑" pitchFamily="34" charset="-122"/>
              <a:cs typeface="微软雅黑" pitchFamily="34" charset="-122"/>
            </a:endParaRPr>
          </a:p>
          <a:p>
            <a:pPr>
              <a:lnSpc>
                <a:spcPct val="150000"/>
              </a:lnSpc>
            </a:pPr>
            <a:r>
              <a:rPr lang="en-US" altLang="zh-CN" dirty="0" smtClean="0">
                <a:latin typeface="微软雅黑" pitchFamily="34" charset="-122"/>
                <a:ea typeface="微软雅黑" pitchFamily="34" charset="-122"/>
                <a:cs typeface="微软雅黑" pitchFamily="34" charset="-122"/>
              </a:rPr>
              <a:t>3</a:t>
            </a:r>
            <a:r>
              <a:rPr lang="zh-CN" altLang="en-US" dirty="0" smtClean="0">
                <a:latin typeface="微软雅黑" pitchFamily="34" charset="-122"/>
                <a:ea typeface="微软雅黑" pitchFamily="34" charset="-122"/>
                <a:cs typeface="微软雅黑" pitchFamily="34" charset="-122"/>
              </a:rPr>
              <a:t>、</a:t>
            </a:r>
            <a:r>
              <a:rPr lang="zh-CN" altLang="en-US" dirty="0" smtClean="0">
                <a:solidFill>
                  <a:srgbClr val="FF0000"/>
                </a:solidFill>
                <a:latin typeface="微软雅黑" pitchFamily="34" charset="-122"/>
                <a:ea typeface="微软雅黑" pitchFamily="34" charset="-122"/>
                <a:cs typeface="微软雅黑" pitchFamily="34" charset="-122"/>
              </a:rPr>
              <a:t>授权扣款或激活时</a:t>
            </a:r>
            <a:r>
              <a:rPr lang="zh-CN" altLang="en-US" dirty="0" smtClean="0">
                <a:latin typeface="微软雅黑" pitchFamily="34" charset="-122"/>
                <a:ea typeface="微软雅黑" pitchFamily="34" charset="-122"/>
                <a:cs typeface="微软雅黑" pitchFamily="34" charset="-122"/>
              </a:rPr>
              <a:t>，如遇到因个人信息未更新等情况</a:t>
            </a:r>
            <a:r>
              <a:rPr lang="zh-CN" altLang="en-US" dirty="0" smtClean="0">
                <a:solidFill>
                  <a:srgbClr val="FF0000"/>
                </a:solidFill>
                <a:latin typeface="微软雅黑" pitchFamily="34" charset="-122"/>
                <a:ea typeface="微软雅黑" pitchFamily="34" charset="-122"/>
                <a:cs typeface="微软雅黑" pitchFamily="34" charset="-122"/>
              </a:rPr>
              <a:t>无法远程操作</a:t>
            </a:r>
            <a:r>
              <a:rPr lang="zh-CN" altLang="en-US" dirty="0" smtClean="0">
                <a:latin typeface="微软雅黑" pitchFamily="34" charset="-122"/>
                <a:ea typeface="微软雅黑" pitchFamily="34" charset="-122"/>
                <a:cs typeface="微软雅黑" pitchFamily="34" charset="-122"/>
              </a:rPr>
              <a:t>时，</a:t>
            </a:r>
            <a:r>
              <a:rPr lang="zh-CN" altLang="en-US" dirty="0" smtClean="0">
                <a:solidFill>
                  <a:srgbClr val="FF0000"/>
                </a:solidFill>
                <a:latin typeface="微软雅黑" pitchFamily="34" charset="-122"/>
                <a:ea typeface="微软雅黑" pitchFamily="34" charset="-122"/>
                <a:cs typeface="微软雅黑" pitchFamily="34" charset="-122"/>
              </a:rPr>
              <a:t>必须携本人身份证去柜台办理</a:t>
            </a:r>
            <a:r>
              <a:rPr lang="zh-CN" altLang="en-US" dirty="0" smtClean="0">
                <a:latin typeface="微软雅黑" pitchFamily="34" charset="-122"/>
                <a:ea typeface="微软雅黑" pitchFamily="34" charset="-122"/>
                <a:cs typeface="微软雅黑" pitchFamily="34" charset="-122"/>
              </a:rPr>
              <a:t>相关业务。</a:t>
            </a:r>
            <a:endParaRPr lang="en-US" altLang="zh-CN" dirty="0" smtClean="0">
              <a:latin typeface="微软雅黑" pitchFamily="34" charset="-122"/>
              <a:ea typeface="微软雅黑" pitchFamily="34" charset="-122"/>
              <a:cs typeface="微软雅黑"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工会卡激活</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srcRect/>
          <a:stretch>
            <a:fillRect/>
          </a:stretch>
        </p:blipFill>
        <p:spPr bwMode="auto">
          <a:xfrm>
            <a:off x="452398" y="1214422"/>
            <a:ext cx="3500462" cy="50006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a:srcRect/>
          <a:stretch>
            <a:fillRect/>
          </a:stretch>
        </p:blipFill>
        <p:spPr bwMode="auto">
          <a:xfrm>
            <a:off x="4810116" y="1225316"/>
            <a:ext cx="3214710" cy="4989766"/>
          </a:xfrm>
          <a:prstGeom prst="rect">
            <a:avLst/>
          </a:prstGeom>
          <a:noFill/>
          <a:ln w="9525">
            <a:noFill/>
            <a:miter lim="800000"/>
            <a:headEnd/>
            <a:tailEnd/>
          </a:ln>
          <a:effectLst/>
        </p:spPr>
      </p:pic>
      <p:sp>
        <p:nvSpPr>
          <p:cNvPr id="7" name="文本框 4"/>
          <p:cNvSpPr txBox="1"/>
          <p:nvPr/>
        </p:nvSpPr>
        <p:spPr>
          <a:xfrm>
            <a:off x="8995410" y="2322195"/>
            <a:ext cx="2669540" cy="1198880"/>
          </a:xfrm>
          <a:prstGeom prst="rect">
            <a:avLst/>
          </a:prstGeom>
          <a:noFill/>
        </p:spPr>
        <p:txBody>
          <a:bodyPr wrap="square" rtlCol="0">
            <a:spAutoFit/>
          </a:bodyPr>
          <a:lstStyle/>
          <a:p>
            <a:r>
              <a:rPr lang="en-US" altLang="zh-CN" dirty="0" smtClean="0">
                <a:latin typeface="微软雅黑" pitchFamily="34" charset="-122"/>
                <a:ea typeface="微软雅黑" pitchFamily="34" charset="-122"/>
                <a:cs typeface="微软雅黑" pitchFamily="34" charset="-122"/>
              </a:rPr>
              <a:t>1.</a:t>
            </a:r>
            <a:r>
              <a:rPr lang="zh-CN" altLang="en-US" dirty="0" smtClean="0">
                <a:latin typeface="微软雅黑" pitchFamily="34" charset="-122"/>
                <a:ea typeface="微软雅黑" pitchFamily="34" charset="-122"/>
                <a:cs typeface="微软雅黑" pitchFamily="34" charset="-122"/>
              </a:rPr>
              <a:t>首页选择“远程银行”，进入后点击呼叫远程坐席。</a:t>
            </a:r>
            <a:endParaRPr lang="en-US" altLang="zh-CN" dirty="0">
              <a:latin typeface="微软雅黑" pitchFamily="34" charset="-122"/>
              <a:ea typeface="微软雅黑" pitchFamily="34" charset="-122"/>
              <a:cs typeface="微软雅黑" pitchFamily="34" charset="-122"/>
            </a:endParaRPr>
          </a:p>
        </p:txBody>
      </p:sp>
      <p:cxnSp>
        <p:nvCxnSpPr>
          <p:cNvPr id="8" name="直接箭头连接符 7"/>
          <p:cNvCxnSpPr/>
          <p:nvPr/>
        </p:nvCxnSpPr>
        <p:spPr>
          <a:xfrm>
            <a:off x="3952860" y="378619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工会卡远程激活操作流程</a:t>
            </a:r>
            <a:endParaRPr lang="zh-CN" altLang="en-US" sz="3200" b="1" dirty="0" smtClean="0">
              <a:solidFill>
                <a:srgbClr val="BC2E32"/>
              </a:solidFill>
              <a:latin typeface="Century Gothic" pitchFamily="34" charset="0"/>
              <a:sym typeface="Century Gothic"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p:nvPr/>
        </p:nvSpPr>
        <p:spPr>
          <a:xfrm>
            <a:off x="8995410" y="2322195"/>
            <a:ext cx="2672754" cy="2676525"/>
          </a:xfrm>
          <a:prstGeom prst="rect">
            <a:avLst/>
          </a:prstGeom>
          <a:noFill/>
        </p:spPr>
        <p:txBody>
          <a:bodyPr wrap="square" rtlCol="0">
            <a:spAutoFit/>
          </a:bodyPr>
          <a:lstStyle/>
          <a:p>
            <a:r>
              <a:rPr lang="en-US" altLang="zh-CN" dirty="0" smtClean="0">
                <a:latin typeface="微软雅黑" pitchFamily="34" charset="-122"/>
                <a:ea typeface="微软雅黑" pitchFamily="34" charset="-122"/>
                <a:cs typeface="微软雅黑" pitchFamily="34" charset="-122"/>
              </a:rPr>
              <a:t>2. </a:t>
            </a:r>
            <a:r>
              <a:rPr lang="zh-CN" altLang="en-US" dirty="0" smtClean="0">
                <a:latin typeface="微软雅黑" pitchFamily="34" charset="-122"/>
                <a:ea typeface="微软雅黑" pitchFamily="34" charset="-122"/>
                <a:cs typeface="微软雅黑" pitchFamily="34" charset="-122"/>
              </a:rPr>
              <a:t>坐席接听后，说明需办理业务（如卡激活），完善个人信息，设置交易密码。</a:t>
            </a:r>
            <a:endParaRPr lang="zh-CN" altLang="en-US" dirty="0" smtClean="0">
              <a:latin typeface="微软雅黑" pitchFamily="34" charset="-122"/>
              <a:ea typeface="微软雅黑" pitchFamily="34" charset="-122"/>
              <a:cs typeface="微软雅黑" pitchFamily="34" charset="-122"/>
            </a:endParaRPr>
          </a:p>
          <a:p>
            <a:r>
              <a:rPr lang="zh-CN" altLang="en-US" dirty="0">
                <a:solidFill>
                  <a:srgbClr val="FF0000"/>
                </a:solidFill>
                <a:latin typeface="微软雅黑" pitchFamily="34" charset="-122"/>
                <a:ea typeface="微软雅黑" pitchFamily="34" charset="-122"/>
                <a:cs typeface="微软雅黑" pitchFamily="34" charset="-122"/>
              </a:rPr>
              <a:t>初始密码为身份证后六位。</a:t>
            </a:r>
            <a:endParaRPr lang="zh-CN" altLang="en-US" dirty="0">
              <a:solidFill>
                <a:srgbClr val="FF0000"/>
              </a:solidFill>
              <a:latin typeface="微软雅黑" pitchFamily="34" charset="-122"/>
              <a:ea typeface="微软雅黑" pitchFamily="34" charset="-122"/>
              <a:cs typeface="微软雅黑" pitchFamily="34" charset="-122"/>
            </a:endParaRPr>
          </a:p>
        </p:txBody>
      </p:sp>
      <p:pic>
        <p:nvPicPr>
          <p:cNvPr id="2050" name="Picture 2"/>
          <p:cNvPicPr>
            <a:picLocks noChangeArrowheads="1"/>
          </p:cNvPicPr>
          <p:nvPr/>
        </p:nvPicPr>
        <p:blipFill>
          <a:blip r:embed="rId1"/>
          <a:srcRect/>
          <a:stretch>
            <a:fillRect/>
          </a:stretch>
        </p:blipFill>
        <p:spPr bwMode="auto">
          <a:xfrm>
            <a:off x="380960" y="1142984"/>
            <a:ext cx="2700000" cy="5040000"/>
          </a:xfrm>
          <a:prstGeom prst="rect">
            <a:avLst/>
          </a:prstGeom>
          <a:noFill/>
          <a:ln w="9525">
            <a:noFill/>
            <a:miter lim="800000"/>
            <a:headEnd/>
            <a:tailEnd/>
          </a:ln>
          <a:effectLst/>
        </p:spPr>
      </p:pic>
      <p:pic>
        <p:nvPicPr>
          <p:cNvPr id="2051" name="Picture 3"/>
          <p:cNvPicPr>
            <a:picLocks noChangeArrowheads="1"/>
          </p:cNvPicPr>
          <p:nvPr/>
        </p:nvPicPr>
        <p:blipFill>
          <a:blip r:embed="rId2"/>
          <a:srcRect/>
          <a:stretch>
            <a:fillRect/>
          </a:stretch>
        </p:blipFill>
        <p:spPr bwMode="auto">
          <a:xfrm>
            <a:off x="3238480" y="1142984"/>
            <a:ext cx="2700000" cy="5040000"/>
          </a:xfrm>
          <a:prstGeom prst="rect">
            <a:avLst/>
          </a:prstGeom>
          <a:noFill/>
          <a:ln w="9525">
            <a:noFill/>
            <a:miter lim="800000"/>
            <a:headEnd/>
            <a:tailEnd/>
          </a:ln>
          <a:effectLst/>
        </p:spPr>
      </p:pic>
      <p:pic>
        <p:nvPicPr>
          <p:cNvPr id="2052" name="Picture 4"/>
          <p:cNvPicPr>
            <a:picLocks noChangeArrowheads="1"/>
          </p:cNvPicPr>
          <p:nvPr/>
        </p:nvPicPr>
        <p:blipFill>
          <a:blip r:embed="rId3"/>
          <a:srcRect/>
          <a:stretch>
            <a:fillRect/>
          </a:stretch>
        </p:blipFill>
        <p:spPr bwMode="auto">
          <a:xfrm>
            <a:off x="6096000" y="1142984"/>
            <a:ext cx="2700000" cy="5040000"/>
          </a:xfrm>
          <a:prstGeom prst="rect">
            <a:avLst/>
          </a:prstGeom>
          <a:noFill/>
          <a:ln w="9525">
            <a:noFill/>
            <a:miter lim="800000"/>
            <a:headEnd/>
            <a:tailEnd/>
          </a:ln>
          <a:effectLst/>
        </p:spPr>
      </p:pic>
      <p:sp>
        <p:nvSpPr>
          <p:cNvPr id="10"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工会卡远程激活操作流程</a:t>
            </a:r>
            <a:endParaRPr lang="zh-CN" altLang="en-US" sz="3200" b="1" dirty="0" smtClean="0">
              <a:solidFill>
                <a:srgbClr val="BC2E32"/>
              </a:solidFill>
              <a:latin typeface="Century Gothic" pitchFamily="34" charset="0"/>
              <a:sym typeface="Century Gothic" pitchFamily="34" charset="0"/>
            </a:endParaRPr>
          </a:p>
        </p:txBody>
      </p:sp>
      <p:pic>
        <p:nvPicPr>
          <p:cNvPr id="11" name="图片 10"/>
          <p:cNvPicPr>
            <a:picLocks noChangeAspect="1"/>
          </p:cNvPicPr>
          <p:nvPr/>
        </p:nvPicPr>
        <p:blipFill>
          <a:blip r:embed="rId4" cstate="print"/>
          <a:stretch>
            <a:fillRect/>
          </a:stretch>
        </p:blipFill>
        <p:spPr>
          <a:xfrm>
            <a:off x="11025221" y="-24"/>
            <a:ext cx="808003" cy="808003"/>
          </a:xfrm>
          <a:prstGeom prst="rect">
            <a:avLst/>
          </a:prstGeom>
        </p:spPr>
      </p:pic>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1026" y="1928802"/>
            <a:ext cx="4500594" cy="2862322"/>
          </a:xfrm>
          <a:prstGeom prst="rect">
            <a:avLst/>
          </a:prstGeom>
          <a:noFill/>
        </p:spPr>
        <p:txBody>
          <a:bodyPr wrap="square" rtlCol="0">
            <a:spAutoFit/>
          </a:bodyPr>
          <a:lstStyle/>
          <a:p>
            <a:pPr>
              <a:lnSpc>
                <a:spcPct val="150000"/>
              </a:lnSpc>
            </a:pPr>
            <a:r>
              <a:rPr lang="zh-CN" altLang="en-US" dirty="0" smtClean="0">
                <a:latin typeface="微软雅黑" pitchFamily="34" charset="-122"/>
                <a:ea typeface="微软雅黑" pitchFamily="34" charset="-122"/>
              </a:rPr>
              <a:t>    登录“武进</a:t>
            </a:r>
            <a:r>
              <a:rPr lang="zh-CN" altLang="en-US" kern="100" dirty="0" smtClean="0">
                <a:latin typeface="微软雅黑" pitchFamily="34" charset="-122"/>
                <a:ea typeface="微软雅黑" pitchFamily="34" charset="-122"/>
                <a:cs typeface="微软雅黑" pitchFamily="34" charset="-122"/>
              </a:rPr>
              <a:t>职工互助保障” 微信小程序，可进行住院医疗费用补助金、重疾补助金、工伤补助金的待遇申请，还可查询补助进度，了解工会资讯。</a:t>
            </a:r>
            <a:endParaRPr lang="zh-CN" altLang="en-US"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1"/>
          <a:srcRect/>
          <a:stretch>
            <a:fillRect/>
          </a:stretch>
        </p:blipFill>
        <p:spPr bwMode="auto">
          <a:xfrm>
            <a:off x="6381752" y="973047"/>
            <a:ext cx="4071966" cy="5670663"/>
          </a:xfrm>
          <a:prstGeom prst="rect">
            <a:avLst/>
          </a:prstGeom>
          <a:noFill/>
          <a:ln w="9525">
            <a:noFill/>
            <a:miter lim="800000"/>
            <a:headEnd/>
            <a:tailEnd/>
          </a:ln>
          <a:effectLst/>
        </p:spPr>
      </p:pic>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2. </a:t>
            </a:r>
            <a:r>
              <a:rPr lang="zh-CN" altLang="en-US" sz="3200" b="1" dirty="0" smtClean="0">
                <a:solidFill>
                  <a:srgbClr val="BC2E32"/>
                </a:solidFill>
                <a:latin typeface="Century Gothic" pitchFamily="34" charset="0"/>
                <a:sym typeface="Century Gothic" pitchFamily="34" charset="0"/>
              </a:rPr>
              <a:t>关注、注册小程序</a:t>
            </a:r>
            <a:endParaRPr lang="zh-CN" altLang="en-US" sz="3200" b="1" dirty="0" smtClean="0">
              <a:solidFill>
                <a:srgbClr val="BC2E32"/>
              </a:solidFill>
              <a:latin typeface="Century Gothic" pitchFamily="34" charset="0"/>
              <a:sym typeface="Century Gothic"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95802" y="1000108"/>
            <a:ext cx="3071834"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关注小程序操作流程</a:t>
            </a:r>
            <a:endParaRPr lang="zh-CN" altLang="en-US" b="1" dirty="0">
              <a:solidFill>
                <a:schemeClr val="bg1"/>
              </a:solidFill>
              <a:latin typeface="微软雅黑" pitchFamily="34" charset="-122"/>
              <a:ea typeface="微软雅黑" pitchFamily="34" charset="-122"/>
            </a:endParaRPr>
          </a:p>
        </p:txBody>
      </p:sp>
      <p:sp>
        <p:nvSpPr>
          <p:cNvPr id="11" name="TextBox 10"/>
          <p:cNvSpPr txBox="1"/>
          <p:nvPr/>
        </p:nvSpPr>
        <p:spPr>
          <a:xfrm>
            <a:off x="1523968" y="4714884"/>
            <a:ext cx="4000528" cy="1200329"/>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方法一：关注“武进职工互助保障”公众号，点击“互助保障”即可进入小程序</a:t>
            </a:r>
            <a:endParaRPr lang="zh-CN" altLang="en-US" dirty="0">
              <a:latin typeface="微软雅黑" pitchFamily="34" charset="-122"/>
              <a:ea typeface="微软雅黑" pitchFamily="34" charset="-122"/>
            </a:endParaRPr>
          </a:p>
        </p:txBody>
      </p:sp>
      <p:sp>
        <p:nvSpPr>
          <p:cNvPr id="13" name="矩形 12"/>
          <p:cNvSpPr/>
          <p:nvPr/>
        </p:nvSpPr>
        <p:spPr>
          <a:xfrm>
            <a:off x="7381884" y="4729001"/>
            <a:ext cx="3143272" cy="1200329"/>
          </a:xfrm>
          <a:prstGeom prst="rect">
            <a:avLst/>
          </a:prstGeom>
        </p:spPr>
        <p:txBody>
          <a:bodyPr wrap="square">
            <a:spAutoFit/>
          </a:bodyPr>
          <a:lstStyle/>
          <a:p>
            <a:r>
              <a:rPr lang="zh-CN" altLang="en-US" dirty="0" smtClean="0">
                <a:latin typeface="微软雅黑" pitchFamily="34" charset="-122"/>
                <a:ea typeface="微软雅黑" pitchFamily="34" charset="-122"/>
              </a:rPr>
              <a:t>方法二：扫描“武进职工互助保障” 小程序二维码</a:t>
            </a:r>
            <a:endParaRPr lang="zh-CN" altLang="en-US" dirty="0">
              <a:latin typeface="微软雅黑" pitchFamily="34" charset="-122"/>
              <a:ea typeface="微软雅黑" pitchFamily="34" charset="-122"/>
            </a:endParaRPr>
          </a:p>
        </p:txBody>
      </p:sp>
      <p:sp>
        <p:nvSpPr>
          <p:cNvPr id="8"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2. </a:t>
            </a:r>
            <a:r>
              <a:rPr lang="zh-CN" altLang="en-US" sz="3200" b="1" dirty="0" smtClean="0">
                <a:solidFill>
                  <a:srgbClr val="BC2E32"/>
                </a:solidFill>
                <a:latin typeface="Century Gothic" pitchFamily="34" charset="0"/>
                <a:sym typeface="Century Gothic" pitchFamily="34" charset="0"/>
              </a:rPr>
              <a:t>关注、注册小程序</a:t>
            </a:r>
            <a:endParaRPr lang="zh-CN" altLang="en-US" sz="3200" b="1" dirty="0" smtClean="0">
              <a:solidFill>
                <a:srgbClr val="BC2E32"/>
              </a:solidFill>
              <a:latin typeface="Century Gothic" pitchFamily="34" charset="0"/>
              <a:sym typeface="Century Gothic" pitchFamily="34" charset="0"/>
            </a:endParaRPr>
          </a:p>
        </p:txBody>
      </p:sp>
      <p:pic>
        <p:nvPicPr>
          <p:cNvPr id="5122" name="Picture 2" descr="E:\gh_2788a5bd9afa_860.jpg"/>
          <p:cNvPicPr>
            <a:picLocks noChangeAspect="1" noChangeArrowheads="1"/>
          </p:cNvPicPr>
          <p:nvPr/>
        </p:nvPicPr>
        <p:blipFill>
          <a:blip r:embed="rId1" cstate="print"/>
          <a:srcRect/>
          <a:stretch>
            <a:fillRect/>
          </a:stretch>
        </p:blipFill>
        <p:spPr bwMode="auto">
          <a:xfrm>
            <a:off x="7381884" y="1857364"/>
            <a:ext cx="2928958" cy="2928958"/>
          </a:xfrm>
          <a:prstGeom prst="rect">
            <a:avLst/>
          </a:prstGeom>
          <a:noFill/>
        </p:spPr>
      </p:pic>
      <p:pic>
        <p:nvPicPr>
          <p:cNvPr id="5123" name="Picture 3" descr="E:\qrcode_for_gh_47500079cf97_860.jpg"/>
          <p:cNvPicPr>
            <a:picLocks noChangeAspect="1" noChangeArrowheads="1"/>
          </p:cNvPicPr>
          <p:nvPr/>
        </p:nvPicPr>
        <p:blipFill>
          <a:blip r:embed="rId2" cstate="print"/>
          <a:srcRect/>
          <a:stretch>
            <a:fillRect/>
          </a:stretch>
        </p:blipFill>
        <p:spPr bwMode="auto">
          <a:xfrm>
            <a:off x="1952596" y="2000240"/>
            <a:ext cx="2714644" cy="2714644"/>
          </a:xfrm>
          <a:prstGeom prst="rect">
            <a:avLst/>
          </a:prstGeom>
          <a:noFill/>
        </p:spPr>
      </p:pic>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8150" y="1142984"/>
            <a:ext cx="3177750" cy="4488070"/>
          </a:xfrm>
          <a:prstGeom prst="rect">
            <a:avLst/>
          </a:prstGeom>
        </p:spPr>
      </p:pic>
      <p:sp>
        <p:nvSpPr>
          <p:cNvPr id="6" name="矩形 5"/>
          <p:cNvSpPr/>
          <p:nvPr/>
        </p:nvSpPr>
        <p:spPr>
          <a:xfrm>
            <a:off x="738154" y="3232784"/>
            <a:ext cx="864096" cy="39243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612" y="1142984"/>
            <a:ext cx="3035816" cy="4572032"/>
          </a:xfrm>
          <a:prstGeom prst="rect">
            <a:avLst/>
          </a:prstGeom>
        </p:spPr>
      </p:pic>
      <p:sp>
        <p:nvSpPr>
          <p:cNvPr id="9" name="矩形 8"/>
          <p:cNvSpPr/>
          <p:nvPr/>
        </p:nvSpPr>
        <p:spPr>
          <a:xfrm>
            <a:off x="4309745" y="2396490"/>
            <a:ext cx="844550" cy="323469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596198" y="2214554"/>
            <a:ext cx="4000528" cy="193899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、参保职工凭本人身份证号注册，核对信息无误后，设置密码；</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、密码设置成功后，用手机号、密码登录。</a:t>
            </a:r>
            <a:endParaRPr lang="zh-CN" altLang="en-US" dirty="0">
              <a:latin typeface="微软雅黑" pitchFamily="34" charset="-122"/>
              <a:ea typeface="微软雅黑" pitchFamily="34" charset="-122"/>
            </a:endParaRPr>
          </a:p>
        </p:txBody>
      </p:sp>
      <p:sp>
        <p:nvSpPr>
          <p:cNvPr id="1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2. </a:t>
            </a:r>
            <a:r>
              <a:rPr lang="zh-CN" altLang="en-US" sz="3200" b="1" dirty="0" smtClean="0">
                <a:solidFill>
                  <a:srgbClr val="BC2E32"/>
                </a:solidFill>
                <a:latin typeface="Century Gothic" pitchFamily="34" charset="0"/>
                <a:sym typeface="Century Gothic" pitchFamily="34" charset="0"/>
              </a:rPr>
              <a:t>关注、注册小程序</a:t>
            </a:r>
            <a:endParaRPr lang="zh-CN" altLang="en-US" sz="3200" b="1" dirty="0" smtClean="0">
              <a:solidFill>
                <a:srgbClr val="BC2E32"/>
              </a:solidFill>
              <a:latin typeface="Century Gothic" pitchFamily="34" charset="0"/>
              <a:sym typeface="Century Gothic" pitchFamily="34" charset="0"/>
            </a:endParaRPr>
          </a:p>
        </p:txBody>
      </p:sp>
      <p:sp>
        <p:nvSpPr>
          <p:cNvPr id="12" name="TextBox 11"/>
          <p:cNvSpPr txBox="1"/>
          <p:nvPr/>
        </p:nvSpPr>
        <p:spPr>
          <a:xfrm>
            <a:off x="7739074" y="1681451"/>
            <a:ext cx="3571900"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注册登录小程序操作流程</a:t>
            </a:r>
            <a:endParaRPr lang="zh-CN" altLang="en-US" b="1" dirty="0">
              <a:solidFill>
                <a:schemeClr val="bg1"/>
              </a:solidFill>
              <a:latin typeface="微软雅黑" pitchFamily="34" charset="-122"/>
              <a:ea typeface="微软雅黑" pitchFamily="34" charset="-122"/>
            </a:endParaRPr>
          </a:p>
        </p:txBody>
      </p:sp>
      <p:pic>
        <p:nvPicPr>
          <p:cNvPr id="13" name="图片 12"/>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3902" y="2000240"/>
            <a:ext cx="4500594" cy="2862322"/>
          </a:xfrm>
          <a:prstGeom prst="rect">
            <a:avLst/>
          </a:prstGeom>
          <a:noFill/>
          <a:ln w="9525">
            <a:noFill/>
          </a:ln>
        </p:spPr>
        <p:txBody>
          <a:bodyPr wrap="square">
            <a:spAutoFit/>
          </a:bodyPr>
          <a:lstStyle/>
          <a:p>
            <a:pPr indent="304800" fontAlgn="auto">
              <a:lnSpc>
                <a:spcPct val="150000"/>
              </a:lnSpc>
            </a:pPr>
            <a:r>
              <a:rPr lang="zh-CN" altLang="en-US" dirty="0" smtClean="0">
                <a:latin typeface="微软雅黑" pitchFamily="34" charset="-122"/>
                <a:ea typeface="微软雅黑" pitchFamily="34" charset="-122"/>
              </a:rPr>
              <a:t>参保职工进入小程序后，点击“补助申请”模块，进入申请界面，选择所需补助项目并提交相关材料，十个工作日内会把补助金打入申请人工会卡上。</a:t>
            </a:r>
            <a:endParaRPr lang="zh-CN" altLang="zh-CN" dirty="0">
              <a:latin typeface="微软雅黑" pitchFamily="34" charset="-122"/>
              <a:ea typeface="微软雅黑" pitchFamily="34" charset="-122"/>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AutoShape 2"/>
          <p:cNvSpPr>
            <a:spLocks noChangeArrowheads="1"/>
          </p:cNvSpPr>
          <p:nvPr/>
        </p:nvSpPr>
        <p:spPr bwMode="auto">
          <a:xfrm>
            <a:off x="8310483" y="1722032"/>
            <a:ext cx="1504950"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6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提交理赔申请</a:t>
            </a:r>
            <a:endParaRPr kumimoji="0" lang="zh-CN" altLang="zh-CN" sz="3600" i="0" u="none" strike="noStrike" cap="none" normalizeH="0" baseline="0" dirty="0">
              <a:ln>
                <a:noFill/>
              </a:ln>
              <a:solidFill>
                <a:schemeClr val="tx1"/>
              </a:solidFill>
              <a:effectLst/>
              <a:latin typeface="Arial" pitchFamily="34" charset="0"/>
            </a:endParaRPr>
          </a:p>
        </p:txBody>
      </p:sp>
      <p:sp>
        <p:nvSpPr>
          <p:cNvPr id="17" name="AutoShape 3"/>
          <p:cNvSpPr>
            <a:spLocks noChangeArrowheads="1"/>
          </p:cNvSpPr>
          <p:nvPr/>
        </p:nvSpPr>
        <p:spPr bwMode="auto">
          <a:xfrm>
            <a:off x="9256133" y="3389095"/>
            <a:ext cx="1047750" cy="43260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补充证明材料</a:t>
            </a:r>
            <a:endParaRPr kumimoji="0" lang="zh-CN" altLang="zh-CN" sz="1400" i="0" u="none" strike="noStrike" cap="none" normalizeH="0" baseline="0" dirty="0">
              <a:ln>
                <a:noFill/>
              </a:ln>
              <a:solidFill>
                <a:schemeClr val="tx1"/>
              </a:solidFill>
              <a:effectLst/>
              <a:latin typeface="Arial" pitchFamily="34" charset="0"/>
            </a:endParaRPr>
          </a:p>
        </p:txBody>
      </p:sp>
      <p:sp>
        <p:nvSpPr>
          <p:cNvPr id="23" name="AutoShape 22"/>
          <p:cNvSpPr>
            <a:spLocks noChangeArrowheads="1"/>
          </p:cNvSpPr>
          <p:nvPr/>
        </p:nvSpPr>
        <p:spPr bwMode="auto">
          <a:xfrm>
            <a:off x="6667505" y="3286124"/>
            <a:ext cx="1714512" cy="538348"/>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金保系统导入年度</a:t>
            </a:r>
            <a:endParaRPr kumimoji="0" lang="en-US"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数据测算</a:t>
            </a:r>
            <a:endParaRPr kumimoji="0" lang="zh-CN" altLang="zh-CN" sz="3200" i="0" u="none" strike="noStrike" cap="none" normalizeH="0" baseline="0" dirty="0">
              <a:ln>
                <a:noFill/>
              </a:ln>
              <a:solidFill>
                <a:schemeClr val="tx1"/>
              </a:solidFill>
              <a:effectLst/>
              <a:latin typeface="Arial" pitchFamily="34" charset="0"/>
            </a:endParaRPr>
          </a:p>
        </p:txBody>
      </p:sp>
      <p:sp>
        <p:nvSpPr>
          <p:cNvPr id="24" name="AutoShape 12"/>
          <p:cNvSpPr>
            <a:spLocks noChangeArrowheads="1"/>
          </p:cNvSpPr>
          <p:nvPr/>
        </p:nvSpPr>
        <p:spPr bwMode="auto">
          <a:xfrm>
            <a:off x="9845942" y="2509160"/>
            <a:ext cx="1250718" cy="447672"/>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itchFamily="34" charset="-122"/>
                <a:ea typeface="微软雅黑" pitchFamily="34" charset="-122"/>
                <a:cs typeface="Times New Roman" pitchFamily="18" charset="0"/>
              </a:rPr>
              <a:t>工伤补助金</a:t>
            </a:r>
            <a:endParaRPr lang="zh-CN" altLang="zh-CN" sz="1400" dirty="0">
              <a:latin typeface="微软雅黑" pitchFamily="34" charset="-122"/>
              <a:ea typeface="微软雅黑" pitchFamily="34" charset="-122"/>
              <a:cs typeface="Times New Roman" pitchFamily="18" charset="0"/>
            </a:endParaRPr>
          </a:p>
        </p:txBody>
      </p:sp>
      <p:sp>
        <p:nvSpPr>
          <p:cNvPr id="25" name="AutoShape 11"/>
          <p:cNvSpPr>
            <a:spLocks noChangeArrowheads="1"/>
          </p:cNvSpPr>
          <p:nvPr/>
        </p:nvSpPr>
        <p:spPr bwMode="auto">
          <a:xfrm>
            <a:off x="8454499" y="2509160"/>
            <a:ext cx="1209675" cy="44767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itchFamily="34" charset="-122"/>
                <a:ea typeface="微软雅黑" pitchFamily="34" charset="-122"/>
                <a:cs typeface="Times New Roman" pitchFamily="18" charset="0"/>
              </a:rPr>
              <a:t>重大</a:t>
            </a:r>
            <a:r>
              <a:rPr lang="zh-CN" altLang="zh-CN" sz="1400" dirty="0" smtClean="0">
                <a:latin typeface="微软雅黑" pitchFamily="34" charset="-122"/>
                <a:ea typeface="微软雅黑" pitchFamily="34" charset="-122"/>
                <a:cs typeface="Times New Roman" pitchFamily="18" charset="0"/>
              </a:rPr>
              <a:t>疾病</a:t>
            </a:r>
            <a:endParaRPr lang="en-US" altLang="zh-CN" sz="1400" dirty="0" smtClean="0">
              <a:latin typeface="微软雅黑" pitchFamily="34" charset="-122"/>
              <a:ea typeface="微软雅黑" pitchFamily="34" charset="-122"/>
              <a:cs typeface="Times New Roman" pitchFamily="18" charset="0"/>
            </a:endParaRPr>
          </a:p>
          <a:p>
            <a:pPr algn="ctr" defTabSz="914400" eaLnBrk="0" fontAlgn="base" hangingPunct="0">
              <a:spcBef>
                <a:spcPct val="0"/>
              </a:spcBef>
              <a:spcAft>
                <a:spcPct val="0"/>
              </a:spcAft>
            </a:pPr>
            <a:r>
              <a:rPr lang="zh-CN" altLang="zh-CN" sz="1400" dirty="0" smtClean="0">
                <a:latin typeface="微软雅黑" pitchFamily="34" charset="-122"/>
                <a:ea typeface="微软雅黑" pitchFamily="34" charset="-122"/>
                <a:cs typeface="Times New Roman" pitchFamily="18" charset="0"/>
              </a:rPr>
              <a:t>补助金</a:t>
            </a:r>
            <a:endParaRPr lang="zh-CN" altLang="zh-CN" sz="1400" dirty="0">
              <a:latin typeface="微软雅黑" pitchFamily="34" charset="-122"/>
              <a:ea typeface="微软雅黑" pitchFamily="34" charset="-122"/>
              <a:cs typeface="Times New Roman" pitchFamily="18" charset="0"/>
            </a:endParaRPr>
          </a:p>
        </p:txBody>
      </p:sp>
      <p:sp>
        <p:nvSpPr>
          <p:cNvPr id="26" name="AutoShape 13"/>
          <p:cNvSpPr>
            <a:spLocks noChangeArrowheads="1"/>
          </p:cNvSpPr>
          <p:nvPr/>
        </p:nvSpPr>
        <p:spPr bwMode="auto">
          <a:xfrm>
            <a:off x="6667505" y="2509160"/>
            <a:ext cx="1714512" cy="438147"/>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住院医疗费</a:t>
            </a:r>
            <a:r>
              <a:rPr kumimoji="0" lang="zh-CN" altLang="zh-CN" sz="14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用</a:t>
            </a:r>
            <a:endParaRPr kumimoji="0" lang="en-US" altLang="zh-CN" sz="14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补助金</a:t>
            </a:r>
            <a:endParaRPr kumimoji="0" lang="zh-CN" altLang="zh-CN" sz="1400" i="0" u="none" strike="noStrike" cap="none" normalizeH="0" baseline="0" dirty="0">
              <a:ln>
                <a:noFill/>
              </a:ln>
              <a:solidFill>
                <a:schemeClr val="tx1"/>
              </a:solidFill>
              <a:effectLst/>
              <a:latin typeface="Arial" pitchFamily="34" charset="0"/>
            </a:endParaRPr>
          </a:p>
        </p:txBody>
      </p:sp>
      <p:sp>
        <p:nvSpPr>
          <p:cNvPr id="27" name="AutoShape 4"/>
          <p:cNvSpPr>
            <a:spLocks noChangeArrowheads="1"/>
          </p:cNvSpPr>
          <p:nvPr/>
        </p:nvSpPr>
        <p:spPr bwMode="auto">
          <a:xfrm>
            <a:off x="9256133" y="4037724"/>
            <a:ext cx="1066800" cy="534284"/>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itchFamily="34" charset="-122"/>
                <a:ea typeface="微软雅黑" pitchFamily="34" charset="-122"/>
                <a:cs typeface="Times New Roman" pitchFamily="18" charset="0"/>
              </a:rPr>
              <a:t>补助</a:t>
            </a:r>
            <a:r>
              <a:rPr lang="zh-CN" altLang="zh-CN" sz="1400" dirty="0" smtClean="0">
                <a:latin typeface="微软雅黑" pitchFamily="34" charset="-122"/>
                <a:ea typeface="微软雅黑" pitchFamily="34" charset="-122"/>
                <a:cs typeface="Times New Roman" pitchFamily="18" charset="0"/>
              </a:rPr>
              <a:t>材料</a:t>
            </a:r>
            <a:r>
              <a:rPr lang="zh-CN" altLang="zh-CN" sz="1400" dirty="0">
                <a:latin typeface="微软雅黑" pitchFamily="34" charset="-122"/>
                <a:ea typeface="微软雅黑" pitchFamily="34" charset="-122"/>
                <a:cs typeface="Times New Roman" pitchFamily="18" charset="0"/>
              </a:rPr>
              <a:t>审核</a:t>
            </a:r>
            <a:endParaRPr lang="zh-CN" altLang="zh-CN" sz="1400" dirty="0">
              <a:latin typeface="微软雅黑" pitchFamily="34" charset="-122"/>
              <a:ea typeface="微软雅黑" pitchFamily="34" charset="-122"/>
              <a:cs typeface="Times New Roman" pitchFamily="18" charset="0"/>
            </a:endParaRPr>
          </a:p>
        </p:txBody>
      </p:sp>
      <p:sp>
        <p:nvSpPr>
          <p:cNvPr id="28" name="AutoShape 7"/>
          <p:cNvSpPr>
            <a:spLocks noChangeArrowheads="1"/>
          </p:cNvSpPr>
          <p:nvPr/>
        </p:nvSpPr>
        <p:spPr bwMode="auto">
          <a:xfrm>
            <a:off x="8330501" y="5098392"/>
            <a:ext cx="1476375"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itchFamily="34" charset="-122"/>
                <a:ea typeface="微软雅黑" pitchFamily="34" charset="-122"/>
                <a:cs typeface="Times New Roman" pitchFamily="18" charset="0"/>
              </a:rPr>
              <a:t>领取</a:t>
            </a:r>
            <a:r>
              <a:rPr lang="zh-CN" altLang="zh-CN" sz="1400" dirty="0" smtClean="0">
                <a:latin typeface="微软雅黑" pitchFamily="34" charset="-122"/>
                <a:ea typeface="微软雅黑" pitchFamily="34" charset="-122"/>
                <a:cs typeface="Times New Roman" pitchFamily="18" charset="0"/>
              </a:rPr>
              <a:t>补助金</a:t>
            </a:r>
            <a:endParaRPr lang="zh-CN" altLang="zh-CN" sz="1400" dirty="0">
              <a:latin typeface="微软雅黑" pitchFamily="34" charset="-122"/>
              <a:ea typeface="微软雅黑" pitchFamily="34" charset="-122"/>
              <a:cs typeface="Times New Roman" pitchFamily="18" charset="0"/>
            </a:endParaRPr>
          </a:p>
        </p:txBody>
      </p:sp>
      <p:sp>
        <p:nvSpPr>
          <p:cNvPr id="29" name="AutoShape 24"/>
          <p:cNvSpPr>
            <a:spLocks noChangeArrowheads="1"/>
          </p:cNvSpPr>
          <p:nvPr/>
        </p:nvSpPr>
        <p:spPr bwMode="auto">
          <a:xfrm>
            <a:off x="6667504" y="4036178"/>
            <a:ext cx="1714512" cy="535830"/>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参保人员确认</a:t>
            </a:r>
            <a:endParaRPr kumimoji="0" lang="en-US"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理算金额</a:t>
            </a:r>
            <a:endParaRPr kumimoji="0" lang="zh-CN" altLang="zh-CN" sz="1400" i="0" u="none" strike="noStrike" cap="none" normalizeH="0" baseline="0" dirty="0">
              <a:ln>
                <a:noFill/>
              </a:ln>
              <a:solidFill>
                <a:schemeClr val="tx1"/>
              </a:solidFill>
              <a:effectLst/>
              <a:latin typeface="Arial" pitchFamily="34" charset="0"/>
            </a:endParaRPr>
          </a:p>
        </p:txBody>
      </p:sp>
      <p:cxnSp>
        <p:nvCxnSpPr>
          <p:cNvPr id="30" name="连接符: 肘形 29"/>
          <p:cNvCxnSpPr>
            <a:stCxn id="16" idx="2"/>
            <a:endCxn id="26" idx="0"/>
          </p:cNvCxnSpPr>
          <p:nvPr/>
        </p:nvCxnSpPr>
        <p:spPr>
          <a:xfrm rot="5400000">
            <a:off x="8124134" y="1570335"/>
            <a:ext cx="339453" cy="1538197"/>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p:cNvCxnSpPr>
            <a:stCxn id="16" idx="2"/>
            <a:endCxn id="24" idx="0"/>
          </p:cNvCxnSpPr>
          <p:nvPr/>
        </p:nvCxnSpPr>
        <p:spPr>
          <a:xfrm rot="16200000" flipH="1">
            <a:off x="9597403" y="1635261"/>
            <a:ext cx="339453" cy="140834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6" idx="2"/>
            <a:endCxn id="25" idx="0"/>
          </p:cNvCxnSpPr>
          <p:nvPr/>
        </p:nvCxnSpPr>
        <p:spPr>
          <a:xfrm flipH="1">
            <a:off x="9059337" y="2169707"/>
            <a:ext cx="3621" cy="339453"/>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2"/>
            <a:endCxn id="23" idx="0"/>
          </p:cNvCxnSpPr>
          <p:nvPr/>
        </p:nvCxnSpPr>
        <p:spPr>
          <a:xfrm rot="5400000">
            <a:off x="7355353" y="3116715"/>
            <a:ext cx="338817" cy="1588"/>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3" idx="2"/>
            <a:endCxn id="29" idx="0"/>
          </p:cNvCxnSpPr>
          <p:nvPr/>
        </p:nvCxnSpPr>
        <p:spPr>
          <a:xfrm rot="5400000">
            <a:off x="7418908" y="3930325"/>
            <a:ext cx="211706" cy="1"/>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25" idx="2"/>
            <a:endCxn id="17" idx="0"/>
          </p:cNvCxnSpPr>
          <p:nvPr/>
        </p:nvCxnSpPr>
        <p:spPr>
          <a:xfrm rot="16200000" flipH="1">
            <a:off x="9203542" y="2812629"/>
            <a:ext cx="432260" cy="720671"/>
          </a:xfrm>
          <a:prstGeom prst="bentConnector3">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p:cNvCxnSpPr>
            <a:stCxn id="24" idx="2"/>
            <a:endCxn id="17" idx="0"/>
          </p:cNvCxnSpPr>
          <p:nvPr/>
        </p:nvCxnSpPr>
        <p:spPr>
          <a:xfrm rot="5400000">
            <a:off x="9909524" y="2827317"/>
            <a:ext cx="432263" cy="69129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7" idx="2"/>
            <a:endCxn id="27" idx="0"/>
          </p:cNvCxnSpPr>
          <p:nvPr/>
        </p:nvCxnSpPr>
        <p:spPr>
          <a:xfrm rot="16200000" flipH="1">
            <a:off x="9676758" y="3924949"/>
            <a:ext cx="216024" cy="9525"/>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p:cNvCxnSpPr>
            <a:stCxn id="29" idx="2"/>
            <a:endCxn id="28" idx="0"/>
          </p:cNvCxnSpPr>
          <p:nvPr/>
        </p:nvCxnSpPr>
        <p:spPr>
          <a:xfrm rot="16200000" flipH="1">
            <a:off x="8033532" y="4063235"/>
            <a:ext cx="526384" cy="1543929"/>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p:cNvCxnSpPr>
            <a:stCxn id="27" idx="2"/>
            <a:endCxn id="28" idx="0"/>
          </p:cNvCxnSpPr>
          <p:nvPr/>
        </p:nvCxnSpPr>
        <p:spPr>
          <a:xfrm rot="5400000">
            <a:off x="9165919" y="4474778"/>
            <a:ext cx="526384" cy="720844"/>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sp>
        <p:nvSpPr>
          <p:cNvPr id="4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3. </a:t>
            </a:r>
            <a:r>
              <a:rPr lang="zh-CN" altLang="en-US" sz="3200" b="1" dirty="0" smtClean="0">
                <a:solidFill>
                  <a:srgbClr val="BC2E32"/>
                </a:solidFill>
                <a:latin typeface="Century Gothic" pitchFamily="34" charset="0"/>
                <a:sym typeface="Century Gothic" pitchFamily="34" charset="0"/>
              </a:rPr>
              <a:t>补助申请流程</a:t>
            </a:r>
            <a:endParaRPr lang="zh-CN" altLang="en-US" sz="3200" b="1" dirty="0" smtClean="0">
              <a:solidFill>
                <a:srgbClr val="BC2E32"/>
              </a:solidFill>
              <a:latin typeface="Century Gothic" pitchFamily="34" charset="0"/>
              <a:sym typeface="Century Gothic" pitchFamily="34" charset="0"/>
            </a:endParaRPr>
          </a:p>
        </p:txBody>
      </p:sp>
      <p:sp>
        <p:nvSpPr>
          <p:cNvPr id="83" name="TextBox 82"/>
          <p:cNvSpPr txBox="1"/>
          <p:nvPr/>
        </p:nvSpPr>
        <p:spPr>
          <a:xfrm>
            <a:off x="7667636" y="1000108"/>
            <a:ext cx="2643206"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补助申领流程</a:t>
            </a:r>
            <a:endParaRPr lang="zh-CN" altLang="en-US" b="1" dirty="0">
              <a:solidFill>
                <a:schemeClr val="bg1"/>
              </a:solidFill>
              <a:latin typeface="微软雅黑" pitchFamily="34" charset="-122"/>
              <a:ea typeface="微软雅黑" pitchFamily="34" charset="-122"/>
            </a:endParaRPr>
          </a:p>
        </p:txBody>
      </p:sp>
      <p:pic>
        <p:nvPicPr>
          <p:cNvPr id="84" name="图片 8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567930" y="1500174"/>
            <a:ext cx="3456500" cy="4857784"/>
          </a:xfrm>
          <a:prstGeom prst="rect">
            <a:avLst/>
          </a:prstGeom>
          <a:noFill/>
          <a:ln w="9525">
            <a:noFill/>
            <a:miter lim="800000"/>
            <a:headEnd/>
            <a:tailEnd/>
          </a:ln>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356" y="1513984"/>
            <a:ext cx="3529238" cy="4772536"/>
          </a:xfrm>
          <a:prstGeom prst="rect">
            <a:avLst/>
          </a:prstGeom>
        </p:spPr>
      </p:pic>
      <p:sp>
        <p:nvSpPr>
          <p:cNvPr id="25" name="矩形 24"/>
          <p:cNvSpPr/>
          <p:nvPr/>
        </p:nvSpPr>
        <p:spPr>
          <a:xfrm>
            <a:off x="1666844" y="4641166"/>
            <a:ext cx="1214446" cy="28803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43035" y="2316480"/>
            <a:ext cx="1444625" cy="34925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25547" y="3654287"/>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225493" y="4929634"/>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857232"/>
            <a:ext cx="12192000" cy="581057"/>
          </a:xfrm>
          <a:prstGeom prst="rect">
            <a:avLst/>
          </a:prstGeom>
        </p:spPr>
        <p:txBody>
          <a:bodyPr wrap="square">
            <a:spAutoFit/>
          </a:bodyPr>
          <a:lstStyle/>
          <a:p>
            <a:pPr indent="457200" algn="ctr">
              <a:lnSpc>
                <a:spcPct val="150000"/>
              </a:lnSpc>
              <a:spcAft>
                <a:spcPts val="0"/>
              </a:spcAft>
            </a:pPr>
            <a:r>
              <a:rPr lang="zh-CN" altLang="en-US" b="1" kern="100" dirty="0" smtClean="0">
                <a:solidFill>
                  <a:srgbClr val="C00000"/>
                </a:solidFill>
                <a:latin typeface="微软雅黑" pitchFamily="34" charset="-122"/>
                <a:ea typeface="微软雅黑" pitchFamily="34" charset="-122"/>
                <a:cs typeface="微软雅黑" pitchFamily="34" charset="-122"/>
              </a:rPr>
              <a:t>①点击“补助申请”模块</a:t>
            </a:r>
            <a:endParaRPr lang="zh-CN" altLang="en-US" b="1" kern="100" dirty="0">
              <a:solidFill>
                <a:srgbClr val="C00000"/>
              </a:solidFill>
              <a:latin typeface="微软雅黑" pitchFamily="34" charset="-122"/>
              <a:ea typeface="微软雅黑" pitchFamily="34" charset="-122"/>
              <a:cs typeface="微软雅黑" pitchFamily="34" charset="-122"/>
            </a:endParaRPr>
          </a:p>
        </p:txBody>
      </p:sp>
      <p:sp>
        <p:nvSpPr>
          <p:cNvPr id="1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3. </a:t>
            </a:r>
            <a:r>
              <a:rPr lang="zh-CN" altLang="en-US" sz="3200" b="1" dirty="0" smtClean="0">
                <a:solidFill>
                  <a:srgbClr val="BC2E32"/>
                </a:solidFill>
                <a:latin typeface="Century Gothic" pitchFamily="34" charset="0"/>
                <a:sym typeface="Century Gothic" pitchFamily="34" charset="0"/>
              </a:rPr>
              <a:t>补助流程</a:t>
            </a:r>
            <a:endParaRPr lang="zh-CN" altLang="en-US" sz="3200" b="1" dirty="0" smtClean="0">
              <a:solidFill>
                <a:srgbClr val="BC2E32"/>
              </a:solidFill>
              <a:latin typeface="Century Gothic" pitchFamily="34" charset="0"/>
              <a:sym typeface="Century Gothic" pitchFamily="34" charset="0"/>
            </a:endParaRPr>
          </a:p>
        </p:txBody>
      </p:sp>
      <p:cxnSp>
        <p:nvCxnSpPr>
          <p:cNvPr id="17" name="直接箭头连接符 16"/>
          <p:cNvCxnSpPr/>
          <p:nvPr/>
        </p:nvCxnSpPr>
        <p:spPr>
          <a:xfrm>
            <a:off x="2881290" y="4786322"/>
            <a:ext cx="4000528"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9720" y="1428736"/>
            <a:ext cx="3420498" cy="5072098"/>
          </a:xfrm>
          <a:prstGeom prst="rect">
            <a:avLst/>
          </a:prstGeom>
        </p:spPr>
      </p:pic>
      <p:sp>
        <p:nvSpPr>
          <p:cNvPr id="13" name="矩形 12"/>
          <p:cNvSpPr/>
          <p:nvPr/>
        </p:nvSpPr>
        <p:spPr>
          <a:xfrm>
            <a:off x="1651134"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itchFamily="34" charset="-122"/>
                <a:ea typeface="微软雅黑" pitchFamily="34" charset="-122"/>
                <a:cs typeface="微软雅黑" pitchFamily="34" charset="-122"/>
              </a:rPr>
              <a:t>②上</a:t>
            </a:r>
            <a:r>
              <a:rPr lang="zh-CN" altLang="en-US" b="1" kern="100" dirty="0">
                <a:solidFill>
                  <a:srgbClr val="C00000"/>
                </a:solidFill>
                <a:latin typeface="微软雅黑" pitchFamily="34" charset="-122"/>
                <a:ea typeface="微软雅黑" pitchFamily="34" charset="-122"/>
                <a:cs typeface="微软雅黑" pitchFamily="34" charset="-122"/>
              </a:rPr>
              <a:t>传理赔材料</a:t>
            </a:r>
            <a:endParaRPr lang="zh-CN" altLang="en-US" b="1" kern="100" dirty="0">
              <a:solidFill>
                <a:srgbClr val="C00000"/>
              </a:solidFill>
              <a:latin typeface="微软雅黑" pitchFamily="34" charset="-122"/>
              <a:ea typeface="微软雅黑" pitchFamily="34" charset="-122"/>
              <a:cs typeface="微软雅黑"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694" y="1428736"/>
            <a:ext cx="3346059" cy="5000660"/>
          </a:xfrm>
          <a:prstGeom prst="rect">
            <a:avLst/>
          </a:prstGeom>
        </p:spPr>
      </p:pic>
      <p:sp>
        <p:nvSpPr>
          <p:cNvPr id="16" name="矩形 15"/>
          <p:cNvSpPr/>
          <p:nvPr/>
        </p:nvSpPr>
        <p:spPr>
          <a:xfrm>
            <a:off x="6938571"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itchFamily="34" charset="-122"/>
                <a:ea typeface="微软雅黑" pitchFamily="34" charset="-122"/>
                <a:cs typeface="微软雅黑" pitchFamily="34" charset="-122"/>
              </a:rPr>
              <a:t>③查询</a:t>
            </a:r>
            <a:r>
              <a:rPr lang="zh-CN" altLang="en-US" b="1" kern="100" dirty="0">
                <a:solidFill>
                  <a:srgbClr val="C00000"/>
                </a:solidFill>
                <a:latin typeface="微软雅黑" pitchFamily="34" charset="-122"/>
                <a:ea typeface="微软雅黑" pitchFamily="34" charset="-122"/>
                <a:cs typeface="微软雅黑" pitchFamily="34" charset="-122"/>
              </a:rPr>
              <a:t>理赔进度</a:t>
            </a:r>
            <a:endParaRPr lang="zh-CN" altLang="en-US" b="1" kern="100" dirty="0">
              <a:solidFill>
                <a:srgbClr val="C00000"/>
              </a:solidFill>
              <a:latin typeface="微软雅黑" pitchFamily="34" charset="-122"/>
              <a:ea typeface="微软雅黑" pitchFamily="34" charset="-122"/>
              <a:cs typeface="微软雅黑" pitchFamily="34" charset="-122"/>
            </a:endParaRPr>
          </a:p>
        </p:txBody>
      </p:sp>
      <p:sp>
        <p:nvSpPr>
          <p:cNvPr id="18" name="矩形 17"/>
          <p:cNvSpPr/>
          <p:nvPr/>
        </p:nvSpPr>
        <p:spPr>
          <a:xfrm>
            <a:off x="1915647" y="2714620"/>
            <a:ext cx="3251659" cy="331236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176120" y="2643182"/>
            <a:ext cx="3063284" cy="100811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sz="3200" b="1" dirty="0" smtClean="0">
                <a:solidFill>
                  <a:srgbClr val="BC2E32"/>
                </a:solidFill>
                <a:latin typeface="Century Gothic" pitchFamily="34" charset="0"/>
                <a:sym typeface="Century Gothic" pitchFamily="34" charset="0"/>
              </a:rPr>
              <a:t>3. </a:t>
            </a:r>
            <a:r>
              <a:rPr lang="zh-CN" altLang="en-US" sz="3200" b="1" dirty="0" smtClean="0">
                <a:solidFill>
                  <a:srgbClr val="BC2E32"/>
                </a:solidFill>
                <a:latin typeface="Century Gothic" pitchFamily="34" charset="0"/>
                <a:sym typeface="Century Gothic" pitchFamily="34" charset="0"/>
              </a:rPr>
              <a:t>补助流程</a:t>
            </a:r>
            <a:endParaRPr lang="zh-CN" altLang="en-US" sz="3200" b="1" dirty="0" smtClean="0">
              <a:solidFill>
                <a:srgbClr val="BC2E32"/>
              </a:solidFill>
              <a:latin typeface="Century Gothic" pitchFamily="34" charset="0"/>
              <a:sym typeface="Century Gothic"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屏幕截图&#10;&#10;描述已自动生成"/>
          <p:cNvPicPr/>
          <p:nvPr/>
        </p:nvPicPr>
        <p:blipFill>
          <a:blip r:embed="rId1">
            <a:extLst>
              <a:ext uri="{28A0092B-C50C-407E-A947-70E740481C1C}">
                <a14:useLocalDpi xmlns:a14="http://schemas.microsoft.com/office/drawing/2010/main" val="0"/>
              </a:ext>
            </a:extLst>
          </a:blip>
          <a:stretch>
            <a:fillRect/>
          </a:stretch>
        </p:blipFill>
        <p:spPr>
          <a:xfrm>
            <a:off x="1589451" y="1557264"/>
            <a:ext cx="3552000" cy="4248000"/>
          </a:xfrm>
          <a:prstGeom prst="rect">
            <a:avLst/>
          </a:prstGeom>
          <a:ln>
            <a:noFill/>
          </a:ln>
          <a:effectLst>
            <a:outerShdw blurRad="190500" algn="tl" rotWithShape="0">
              <a:srgbClr val="000000">
                <a:alpha val="70000"/>
              </a:srgbClr>
            </a:outerShdw>
          </a:effectLst>
        </p:spPr>
      </p:pic>
      <p:pic>
        <p:nvPicPr>
          <p:cNvPr id="4" name="图片 3" descr="微信图片_20191125110649.jpg"/>
          <p:cNvPicPr>
            <a:picLocks noChangeAspect="1"/>
          </p:cNvPicPr>
          <p:nvPr/>
        </p:nvPicPr>
        <p:blipFill>
          <a:blip r:embed="rId2" cstate="print"/>
          <a:srcRect t="2751"/>
          <a:stretch>
            <a:fillRect/>
          </a:stretch>
        </p:blipFill>
        <p:spPr>
          <a:xfrm>
            <a:off x="7019711" y="1562532"/>
            <a:ext cx="3552395" cy="4249532"/>
          </a:xfrm>
          <a:prstGeom prst="rect">
            <a:avLst/>
          </a:prstGeom>
          <a:ln>
            <a:noFill/>
          </a:ln>
          <a:effectLst>
            <a:outerShdw blurRad="190500" algn="tl" rotWithShape="0">
              <a:srgbClr val="000000">
                <a:alpha val="70000"/>
              </a:srgbClr>
            </a:outerShdw>
          </a:effectLst>
        </p:spPr>
      </p:pic>
      <p:sp>
        <p:nvSpPr>
          <p:cNvPr id="5" name="矩形 4"/>
          <p:cNvSpPr/>
          <p:nvPr/>
        </p:nvSpPr>
        <p:spPr>
          <a:xfrm>
            <a:off x="4238612" y="6000768"/>
            <a:ext cx="4185761" cy="461665"/>
          </a:xfrm>
          <a:prstGeom prst="rect">
            <a:avLst/>
          </a:prstGeom>
          <a:solidFill>
            <a:schemeClr val="accent2">
              <a:lumMod val="60000"/>
              <a:lumOff val="40000"/>
            </a:schemeClr>
          </a:solidFill>
        </p:spPr>
        <p:txBody>
          <a:bodyPr wrap="none">
            <a:spAutoFit/>
          </a:bodyPr>
          <a:lstStyle/>
          <a:p>
            <a:r>
              <a:rPr lang="zh-CN" altLang="en-US" b="1" dirty="0" smtClean="0">
                <a:solidFill>
                  <a:schemeClr val="bg1"/>
                </a:solidFill>
                <a:latin typeface="微软雅黑" pitchFamily="34" charset="-122"/>
                <a:ea typeface="微软雅黑" pitchFamily="34" charset="-122"/>
              </a:rPr>
              <a:t>住院医疗费用补助金申请界面</a:t>
            </a:r>
            <a:endParaRPr lang="zh-CN" altLang="en-US" b="1" dirty="0">
              <a:solidFill>
                <a:schemeClr val="bg1"/>
              </a:solidFill>
              <a:latin typeface="微软雅黑" pitchFamily="34" charset="-122"/>
              <a:ea typeface="微软雅黑" pitchFamily="34" charset="-122"/>
            </a:endParaRPr>
          </a:p>
        </p:txBody>
      </p:sp>
      <p:sp>
        <p:nvSpPr>
          <p:cNvPr id="6" name="TextBox 5"/>
          <p:cNvSpPr txBox="1"/>
          <p:nvPr/>
        </p:nvSpPr>
        <p:spPr>
          <a:xfrm>
            <a:off x="2095472" y="967071"/>
            <a:ext cx="8001056" cy="461665"/>
          </a:xfrm>
          <a:prstGeom prst="rect">
            <a:avLst/>
          </a:prstGeom>
          <a:noFill/>
        </p:spPr>
        <p:txBody>
          <a:bodyPr wrap="square" rtlCol="0">
            <a:spAutoFit/>
          </a:bodyPr>
          <a:lstStyle/>
          <a:p>
            <a:r>
              <a:rPr lang="zh-CN" altLang="en-US" b="1" dirty="0" smtClean="0">
                <a:latin typeface="仿宋" pitchFamily="49" charset="-122"/>
                <a:ea typeface="仿宋" pitchFamily="49" charset="-122"/>
              </a:rPr>
              <a:t>在申请住院医疗费用补助金时，需要选择申请补助的年份。</a:t>
            </a:r>
            <a:endParaRPr lang="zh-CN" altLang="en-US" b="1" dirty="0">
              <a:latin typeface="仿宋" pitchFamily="49" charset="-122"/>
              <a:ea typeface="仿宋" pitchFamily="49" charset="-122"/>
            </a:endParaRPr>
          </a:p>
        </p:txBody>
      </p:sp>
      <p:sp>
        <p:nvSpPr>
          <p:cNvPr id="7"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注意事项</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itchFamily="34" charset="0"/>
                <a:ea typeface="微软雅黑" pitchFamily="34" charset="-122"/>
                <a:sym typeface="Century Gothic" pitchFamily="34" charset="0"/>
              </a:rPr>
              <a:t>PART</a:t>
            </a:r>
            <a:endParaRPr lang="zh-CN" altLang="en-US" b="1" i="1" dirty="0">
              <a:solidFill>
                <a:schemeClr val="bg1"/>
              </a:solidFill>
              <a:latin typeface="Century Gothic" pitchFamily="34" charset="0"/>
              <a:ea typeface="微软雅黑" pitchFamily="34" charset="-122"/>
              <a:sym typeface="Century Gothic" pitchFamily="34" charset="0"/>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205"/>
            <a:ext cx="6054149" cy="1564051"/>
          </a:xfrm>
          <a:prstGeom prst="rect">
            <a:avLst/>
          </a:prstGeom>
        </p:spPr>
      </p:pic>
      <p:sp>
        <p:nvSpPr>
          <p:cNvPr id="2" name="_6"/>
          <p:cNvSpPr/>
          <p:nvPr/>
        </p:nvSpPr>
        <p:spPr>
          <a:xfrm>
            <a:off x="1485900" y="1722120"/>
            <a:ext cx="9197340" cy="4078605"/>
          </a:xfrm>
          <a:prstGeom prst="rect">
            <a:avLst/>
          </a:prstGeom>
          <a:noFill/>
          <a:ln w="38100" cap="flat" cmpd="sng" algn="ctr">
            <a:solidFill>
              <a:schemeClr val="accent1">
                <a:shade val="50000"/>
              </a:scheme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 name="TextBox 11"/>
          <p:cNvSpPr txBox="1"/>
          <p:nvPr/>
        </p:nvSpPr>
        <p:spPr>
          <a:xfrm>
            <a:off x="2075815" y="1992630"/>
            <a:ext cx="8009255" cy="3159125"/>
          </a:xfrm>
          <a:prstGeom prst="rect">
            <a:avLst/>
          </a:prstGeom>
          <a:noFill/>
        </p:spPr>
        <p:txBody>
          <a:bodyPr wrap="square" rtlCol="0">
            <a:spAutoFit/>
          </a:bodyPr>
          <a:lstStyle/>
          <a:p>
            <a:pPr>
              <a:lnSpc>
                <a:spcPct val="150000"/>
              </a:lnSpc>
            </a:pPr>
            <a:r>
              <a:rPr lang="en-US" altLang="zh-CN" sz="2660" dirty="0" smtClean="0">
                <a:sym typeface="+mn-ea"/>
              </a:rPr>
              <a:t>         </a:t>
            </a:r>
            <a:r>
              <a:rPr lang="zh-CN" altLang="en-US" sz="2660" dirty="0" smtClean="0">
                <a:sym typeface="+mn-ea"/>
              </a:rPr>
              <a:t>武进区在职职工医疗互助保障项目是由常州市武进区总工会组织举办，由人保财险武进支公司经办运营的武进区重点民生项目。互助保障项目可为参保职工提供住院医疗、重大疾病和工伤三类保障，与基本医疗保险形成合力，有效提升职工安全感、幸福感。</a:t>
            </a:r>
            <a:endParaRPr lang="zh-CN" altLang="en-US" sz="2665" dirty="0">
              <a:solidFill>
                <a:srgbClr val="2B2A30"/>
              </a:solidFill>
              <a:latin typeface="微软雅黑" pitchFamily="34" charset="-122"/>
              <a:ea typeface="微软雅黑"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8" name="图片 17"/>
          <p:cNvPicPr>
            <a:picLocks noChangeAspect="1"/>
          </p:cNvPicPr>
          <p:nvPr/>
        </p:nvPicPr>
        <p:blipFill>
          <a:blip r:embed="rId4" cstate="print"/>
          <a:stretch>
            <a:fillRect/>
          </a:stretch>
        </p:blipFill>
        <p:spPr>
          <a:xfrm>
            <a:off x="10934065" y="215265"/>
            <a:ext cx="899160" cy="899160"/>
          </a:xfrm>
          <a:prstGeom prst="rect">
            <a:avLst/>
          </a:prstGeom>
        </p:spPr>
      </p:pic>
      <p:sp>
        <p:nvSpPr>
          <p:cNvPr id="15" name="_5"/>
          <p:cNvSpPr/>
          <p:nvPr/>
        </p:nvSpPr>
        <p:spPr>
          <a:xfrm>
            <a:off x="2831465" y="1262380"/>
            <a:ext cx="6264275" cy="695960"/>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914400">
              <a:defRPr/>
            </a:pPr>
            <a:r>
              <a:rPr lang="zh-CN" altLang="en-US" sz="4000" kern="0" dirty="0">
                <a:solidFill>
                  <a:schemeClr val="bg1"/>
                </a:solidFill>
                <a:latin typeface="微软雅黑" pitchFamily="34" charset="-122"/>
                <a:ea typeface="微软雅黑" pitchFamily="34" charset="-122"/>
                <a:sym typeface="+mn-ea"/>
              </a:rPr>
              <a:t>互助保障项目简介</a:t>
            </a:r>
            <a:endParaRPr lang="zh-CN" altLang="en-US" sz="4000" kern="0" dirty="0">
              <a:solidFill>
                <a:schemeClr val="bg1"/>
              </a:solidFill>
              <a:latin typeface="微软雅黑" pitchFamily="34" charset="-122"/>
              <a:ea typeface="微软雅黑" pitchFamily="34" charset="-122"/>
              <a:sym typeface="+mn-ea"/>
            </a:endParaRPr>
          </a:p>
        </p:txBody>
      </p:sp>
    </p:spTree>
  </p:cSld>
  <p:clrMapOvr>
    <a:masterClrMapping/>
  </p:clrMapOvr>
  <p:transition advClick="0" advTm="3000">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3836" y="857232"/>
            <a:ext cx="11358642" cy="5632311"/>
          </a:xfrm>
          <a:prstGeom prst="rect">
            <a:avLst/>
          </a:prstGeom>
          <a:noFill/>
          <a:ln w="9525">
            <a:noFill/>
          </a:ln>
        </p:spPr>
        <p:txBody>
          <a:bodyPr wrap="square">
            <a:spAutoFit/>
          </a:bodyPr>
          <a:lstStyle/>
          <a:p>
            <a:pPr indent="304800" fontAlgn="auto">
              <a:lnSpc>
                <a:spcPct val="150000"/>
              </a:lnSpc>
            </a:pPr>
            <a:r>
              <a:rPr lang="en-US" altLang="zh-CN" sz="2000" b="1" dirty="0" smtClean="0">
                <a:solidFill>
                  <a:srgbClr val="BC2E32"/>
                </a:solidFill>
                <a:latin typeface="微软雅黑" pitchFamily="34" charset="-122"/>
                <a:ea typeface="微软雅黑" pitchFamily="34" charset="-122"/>
              </a:rPr>
              <a:t>1. </a:t>
            </a:r>
            <a:r>
              <a:rPr lang="zh-CN" altLang="en-US" sz="2000" b="1" dirty="0" smtClean="0">
                <a:solidFill>
                  <a:srgbClr val="BC2E32"/>
                </a:solidFill>
                <a:latin typeface="微软雅黑" pitchFamily="34" charset="-122"/>
                <a:ea typeface="微软雅黑" pitchFamily="34" charset="-122"/>
              </a:rPr>
              <a:t>住院医疗费用补助：</a:t>
            </a:r>
            <a:endParaRPr lang="en-US" altLang="zh-CN" sz="2000" b="1" dirty="0" smtClean="0">
              <a:solidFill>
                <a:srgbClr val="BC2E32"/>
              </a:solidFill>
              <a:latin typeface="微软雅黑" pitchFamily="34" charset="-122"/>
              <a:ea typeface="微软雅黑" pitchFamily="34" charset="-122"/>
            </a:endParaRPr>
          </a:p>
          <a:p>
            <a:pPr indent="304800">
              <a:lnSpc>
                <a:spcPct val="150000"/>
              </a:lnSpc>
            </a:pPr>
            <a:r>
              <a:rPr lang="zh-CN" altLang="en-US" sz="2000" dirty="0" smtClean="0"/>
              <a:t>本类补助是按照全年累计住院自理总额分档一次性补助，</a:t>
            </a:r>
            <a:r>
              <a:rPr lang="zh-CN" altLang="en-US" sz="2000" u="sng" dirty="0" smtClean="0"/>
              <a:t>补助申请时间为保障期结束后第二年的</a:t>
            </a:r>
            <a:r>
              <a:rPr lang="en-US" altLang="zh-CN" sz="2000" u="sng" dirty="0" smtClean="0"/>
              <a:t>1-3</a:t>
            </a:r>
            <a:r>
              <a:rPr lang="zh-CN" altLang="en-US" sz="2000" u="sng" dirty="0" smtClean="0"/>
              <a:t>月</a:t>
            </a:r>
            <a:r>
              <a:rPr lang="zh-CN" altLang="en-US" sz="2000" dirty="0" smtClean="0"/>
              <a:t>。</a:t>
            </a:r>
            <a:r>
              <a:rPr lang="zh-CN" altLang="en-US" sz="2000" u="sng" dirty="0" smtClean="0"/>
              <a:t>住院自理费用超</a:t>
            </a:r>
            <a:r>
              <a:rPr lang="en-US" altLang="zh-CN" sz="2000" u="sng" dirty="0" smtClean="0"/>
              <a:t>10</a:t>
            </a:r>
            <a:r>
              <a:rPr lang="zh-CN" altLang="en-US" sz="2000" u="sng" dirty="0" smtClean="0"/>
              <a:t>万元的，可实时申请补助。</a:t>
            </a:r>
            <a:endParaRPr lang="en-US" altLang="zh-CN" sz="2000" u="sng" dirty="0" smtClean="0"/>
          </a:p>
          <a:p>
            <a:pPr indent="304800">
              <a:lnSpc>
                <a:spcPct val="150000"/>
              </a:lnSpc>
            </a:pPr>
            <a:r>
              <a:rPr lang="zh-CN" altLang="en-US" sz="2000" dirty="0" smtClean="0"/>
              <a:t>申请补助时，除在外地就医的，职工不需要提供看病票据，小程序会把金保系统中核算的自理</a:t>
            </a:r>
            <a:r>
              <a:rPr lang="zh-CN" altLang="zh-CN" sz="2000" dirty="0" smtClean="0"/>
              <a:t>金额</a:t>
            </a:r>
            <a:r>
              <a:rPr lang="zh-CN" altLang="en-US" sz="2000" dirty="0" smtClean="0"/>
              <a:t>推送给职工本人确认。</a:t>
            </a:r>
            <a:endParaRPr lang="zh-CN" altLang="zh-CN" sz="2000" dirty="0" smtClean="0"/>
          </a:p>
          <a:p>
            <a:pPr indent="304800" fontAlgn="auto">
              <a:lnSpc>
                <a:spcPct val="150000"/>
              </a:lnSpc>
            </a:pPr>
            <a:r>
              <a:rPr lang="en-US" altLang="zh-CN" sz="2000" b="1" dirty="0" smtClean="0">
                <a:solidFill>
                  <a:srgbClr val="BC2E32"/>
                </a:solidFill>
                <a:latin typeface="微软雅黑" pitchFamily="34" charset="-122"/>
                <a:ea typeface="微软雅黑" pitchFamily="34" charset="-122"/>
              </a:rPr>
              <a:t>2. </a:t>
            </a:r>
            <a:r>
              <a:rPr lang="zh-CN" altLang="en-US" sz="2000" b="1" dirty="0" smtClean="0">
                <a:solidFill>
                  <a:srgbClr val="BC2E32"/>
                </a:solidFill>
                <a:latin typeface="微软雅黑" pitchFamily="34" charset="-122"/>
                <a:ea typeface="微软雅黑" pitchFamily="34" charset="-122"/>
              </a:rPr>
              <a:t>重大</a:t>
            </a:r>
            <a:r>
              <a:rPr lang="zh-CN" altLang="en-US" sz="2000" b="1" dirty="0">
                <a:solidFill>
                  <a:srgbClr val="BC2E32"/>
                </a:solidFill>
                <a:latin typeface="微软雅黑" pitchFamily="34" charset="-122"/>
                <a:ea typeface="微软雅黑" pitchFamily="34" charset="-122"/>
              </a:rPr>
              <a:t>疾病补助金：</a:t>
            </a:r>
            <a:endParaRPr lang="en-US" altLang="zh-CN" sz="2000" b="1" dirty="0">
              <a:solidFill>
                <a:srgbClr val="BC2E32"/>
              </a:solidFill>
              <a:latin typeface="微软雅黑" pitchFamily="34" charset="-122"/>
              <a:ea typeface="微软雅黑" pitchFamily="34" charset="-122"/>
            </a:endParaRPr>
          </a:p>
          <a:p>
            <a:pPr>
              <a:lnSpc>
                <a:spcPct val="150000"/>
              </a:lnSpc>
            </a:pPr>
            <a:r>
              <a:rPr lang="zh-CN" altLang="en-US" sz="2000" dirty="0" smtClean="0"/>
              <a:t>      职工提出申请，上传重大疾病诊断书原件照片后，工作人员会电话联系职工本人收取补充材料（出入院小结、病理报告、身份证复印件、工会卡复印件等）。</a:t>
            </a:r>
            <a:endParaRPr lang="en-US" altLang="zh-CN" sz="2000" dirty="0" smtClean="0"/>
          </a:p>
          <a:p>
            <a:pPr indent="304800" fontAlgn="auto">
              <a:lnSpc>
                <a:spcPct val="150000"/>
              </a:lnSpc>
            </a:pPr>
            <a:r>
              <a:rPr lang="en-US" altLang="zh-CN" sz="2000" b="1" dirty="0" smtClean="0">
                <a:solidFill>
                  <a:srgbClr val="BC2E32"/>
                </a:solidFill>
                <a:latin typeface="微软雅黑" pitchFamily="34" charset="-122"/>
                <a:ea typeface="微软雅黑" pitchFamily="34" charset="-122"/>
              </a:rPr>
              <a:t>3. </a:t>
            </a:r>
            <a:r>
              <a:rPr lang="zh-CN" altLang="en-US" sz="2000" b="1" dirty="0" smtClean="0">
                <a:solidFill>
                  <a:srgbClr val="BC2E32"/>
                </a:solidFill>
                <a:latin typeface="微软雅黑" pitchFamily="34" charset="-122"/>
                <a:ea typeface="微软雅黑" pitchFamily="34" charset="-122"/>
              </a:rPr>
              <a:t>工伤补助金：</a:t>
            </a:r>
            <a:endParaRPr lang="en-US" altLang="zh-CN" sz="2000" b="1" dirty="0" smtClean="0">
              <a:solidFill>
                <a:srgbClr val="BC2E32"/>
              </a:solidFill>
              <a:latin typeface="微软雅黑" pitchFamily="34" charset="-122"/>
              <a:ea typeface="微软雅黑" pitchFamily="34" charset="-122"/>
            </a:endParaRPr>
          </a:p>
          <a:p>
            <a:pPr indent="304800" fontAlgn="auto">
              <a:lnSpc>
                <a:spcPct val="150000"/>
              </a:lnSpc>
            </a:pPr>
            <a:r>
              <a:rPr lang="zh-CN" altLang="en-US" sz="2000" dirty="0" smtClean="0"/>
              <a:t>职工提出申请，上传工亡决定书或工伤鉴定书原件照片后，工作人员会电话联系职工本人收取补充材料（发生工伤的，提供工伤鉴定书、鉴定结论通知书、身份证复印件、工会卡复印件；发生工亡的，需提供工亡决定书、法定受益人共同签订的委托书原件、被委托人身份证和银行卡复印件）。</a:t>
            </a:r>
            <a:endParaRPr lang="en-US" altLang="zh-CN" sz="2000" dirty="0" smtClean="0"/>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标题 1"/>
          <p:cNvSpPr txBox="1"/>
          <p:nvPr/>
        </p:nvSpPr>
        <p:spPr>
          <a:xfrm>
            <a:off x="407670" y="283845"/>
            <a:ext cx="2230755"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注意事项</a:t>
            </a:r>
            <a:endParaRPr lang="zh-CN" altLang="en-US" sz="3200" b="1" dirty="0" smtClean="0">
              <a:solidFill>
                <a:srgbClr val="BC2E32"/>
              </a:solidFill>
              <a:latin typeface="Century Gothic" pitchFamily="34" charset="0"/>
              <a:sym typeface="Century Gothic" pitchFamily="34" charset="0"/>
            </a:endParaRPr>
          </a:p>
        </p:txBody>
      </p:sp>
      <p:pic>
        <p:nvPicPr>
          <p:cNvPr id="7" name="图片 6"/>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itchFamily="34" charset="0"/>
              <a:ea typeface="微软雅黑" pitchFamily="34" charset="-122"/>
              <a:cs typeface="+mn-ea"/>
              <a:sym typeface="Century Gothic" pitchFamily="34" charset="0"/>
            </a:endParaRPr>
          </a:p>
        </p:txBody>
      </p:sp>
      <p:sp>
        <p:nvSpPr>
          <p:cNvPr id="14"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itchFamily="34" charset="0"/>
              <a:ea typeface="微软雅黑" pitchFamily="34" charset="-122"/>
              <a:cs typeface="+mn-ea"/>
              <a:sym typeface="Century Gothic" pitchFamily="34" charset="0"/>
            </a:endParaRPr>
          </a:p>
        </p:txBody>
      </p:sp>
      <p:sp>
        <p:nvSpPr>
          <p:cNvPr id="10" name="TextBox 4"/>
          <p:cNvSpPr txBox="1"/>
          <p:nvPr/>
        </p:nvSpPr>
        <p:spPr>
          <a:xfrm>
            <a:off x="1487488" y="476672"/>
            <a:ext cx="1496051" cy="707886"/>
          </a:xfrm>
          <a:prstGeom prst="rect">
            <a:avLst/>
          </a:prstGeom>
          <a:noFill/>
        </p:spPr>
        <p:txBody>
          <a:bodyPr wrap="none" rtlCol="0">
            <a:spAutoFit/>
          </a:bodyPr>
          <a:lstStyle/>
          <a:p>
            <a:r>
              <a:rPr lang="zh-CN" altLang="en-US" sz="4000" b="1" spc="367" dirty="0">
                <a:latin typeface="Century Gothic" pitchFamily="34" charset="0"/>
                <a:ea typeface="微软雅黑" pitchFamily="34" charset="-122"/>
                <a:sym typeface="Century Gothic" pitchFamily="34" charset="0"/>
              </a:rPr>
              <a:t>结 语</a:t>
            </a:r>
            <a:endParaRPr lang="zh-CN" altLang="en-US" sz="4000" b="1" spc="367" dirty="0">
              <a:latin typeface="Century Gothic" pitchFamily="34" charset="0"/>
              <a:ea typeface="微软雅黑" pitchFamily="34" charset="-122"/>
              <a:sym typeface="Century Gothic" pitchFamily="34" charset="0"/>
            </a:endParaRPr>
          </a:p>
        </p:txBody>
      </p:sp>
      <p:sp>
        <p:nvSpPr>
          <p:cNvPr id="7" name="TextBox 21"/>
          <p:cNvSpPr txBox="1"/>
          <p:nvPr/>
        </p:nvSpPr>
        <p:spPr>
          <a:xfrm>
            <a:off x="8242201" y="1000108"/>
            <a:ext cx="3949799" cy="430887"/>
          </a:xfrm>
          <a:prstGeom prst="rect">
            <a:avLst/>
          </a:prstGeom>
          <a:solidFill>
            <a:srgbClr val="BC2E32"/>
          </a:solidFill>
        </p:spPr>
        <p:txBody>
          <a:bodyPr wrap="none" lIns="0" tIns="0" rIns="0" bIns="0" rtlCol="0">
            <a:spAutoFit/>
          </a:bodyPr>
          <a:lstStyle/>
          <a:p>
            <a:pPr algn="r"/>
            <a:r>
              <a:rPr lang="zh-CN" altLang="en-US" sz="2800" b="1" dirty="0" smtClean="0">
                <a:solidFill>
                  <a:schemeClr val="bg1"/>
                </a:solidFill>
                <a:latin typeface="Century Gothic" pitchFamily="34" charset="0"/>
                <a:ea typeface="微软雅黑" pitchFamily="34" charset="-122"/>
                <a:sym typeface="Century Gothic" pitchFamily="34" charset="0"/>
              </a:rPr>
              <a:t>为幸福，</a:t>
            </a:r>
            <a:r>
              <a:rPr lang="zh-CN" altLang="en-US" sz="2800" b="1" dirty="0">
                <a:solidFill>
                  <a:schemeClr val="bg1"/>
                </a:solidFill>
                <a:latin typeface="Century Gothic" pitchFamily="34" charset="0"/>
                <a:ea typeface="微软雅黑" pitchFamily="34" charset="-122"/>
                <a:sym typeface="Century Gothic" pitchFamily="34" charset="0"/>
              </a:rPr>
              <a:t>我们携手共进！</a:t>
            </a:r>
            <a:endParaRPr lang="en-US" altLang="zh-CN" sz="2800" b="1" dirty="0">
              <a:solidFill>
                <a:schemeClr val="bg1"/>
              </a:solidFill>
              <a:latin typeface="Century Gothic" pitchFamily="34" charset="0"/>
              <a:ea typeface="微软雅黑" pitchFamily="34" charset="-122"/>
              <a:sym typeface="Century Gothic" pitchFamily="34" charset="0"/>
            </a:endParaRPr>
          </a:p>
        </p:txBody>
      </p:sp>
      <p:sp>
        <p:nvSpPr>
          <p:cNvPr id="6" name="TextBox 5"/>
          <p:cNvSpPr txBox="1"/>
          <p:nvPr/>
        </p:nvSpPr>
        <p:spPr>
          <a:xfrm>
            <a:off x="2166910" y="1643050"/>
            <a:ext cx="8280920" cy="4401205"/>
          </a:xfrm>
          <a:prstGeom prst="rect">
            <a:avLst/>
          </a:prstGeom>
          <a:noFill/>
        </p:spPr>
        <p:txBody>
          <a:bodyPr wrap="square" rtlCol="0">
            <a:spAutoFit/>
          </a:bodyPr>
          <a:lstStyle/>
          <a:p>
            <a:pPr indent="539750" algn="just">
              <a:lnSpc>
                <a:spcPct val="200000"/>
              </a:lnSpc>
            </a:pPr>
            <a:r>
              <a:rPr lang="zh-CN" altLang="en-US" sz="2800" dirty="0" smtClean="0">
                <a:latin typeface="微软雅黑" pitchFamily="34" charset="-122"/>
                <a:ea typeface="微软雅黑" pitchFamily="34" charset="-122"/>
              </a:rPr>
              <a:t>开展职工医疗互助保障工作，既是解困脱困工作的应有之义，也是竭诚服务职工、增强职工幸福感是必然趋势。让我们携手做好职工的参保工作，做到</a:t>
            </a:r>
            <a:r>
              <a:rPr lang="zh-CN" altLang="en-US" sz="2800" dirty="0">
                <a:latin typeface="微软雅黑" pitchFamily="34" charset="-122"/>
                <a:ea typeface="微软雅黑" pitchFamily="34" charset="-122"/>
              </a:rPr>
              <a:t>参保职工应保尽保、应享尽享，有效提升</a:t>
            </a:r>
            <a:r>
              <a:rPr lang="zh-CN" altLang="en-US" sz="2800" dirty="0" smtClean="0">
                <a:latin typeface="微软雅黑" pitchFamily="34" charset="-122"/>
                <a:ea typeface="微软雅黑" pitchFamily="34" charset="-122"/>
              </a:rPr>
              <a:t>职工获得感幸福感，</a:t>
            </a:r>
            <a:r>
              <a:rPr lang="zh-CN" altLang="en-US" sz="2800" dirty="0">
                <a:latin typeface="微软雅黑" pitchFamily="34" charset="-122"/>
                <a:ea typeface="微软雅黑" pitchFamily="34" charset="-122"/>
              </a:rPr>
              <a:t>努力浇灌好</a:t>
            </a:r>
            <a:r>
              <a:rPr lang="zh-CN" altLang="en-US" sz="2800" dirty="0" smtClean="0">
                <a:latin typeface="微软雅黑" pitchFamily="34" charset="-122"/>
                <a:ea typeface="微软雅黑" pitchFamily="34" charset="-122"/>
              </a:rPr>
              <a:t>职工幸福</a:t>
            </a:r>
            <a:r>
              <a:rPr lang="zh-CN" altLang="en-US" sz="2800" dirty="0">
                <a:latin typeface="微软雅黑" pitchFamily="34" charset="-122"/>
                <a:ea typeface="微软雅黑" pitchFamily="34" charset="-122"/>
              </a:rPr>
              <a:t>树。</a:t>
            </a:r>
            <a:endParaRPr lang="zh-CN" altLang="en-US" sz="2800" dirty="0">
              <a:solidFill>
                <a:schemeClr val="tx2"/>
              </a:solidFill>
              <a:latin typeface="微软雅黑" pitchFamily="34" charset="-122"/>
              <a:ea typeface="微软雅黑" pitchFamily="34" charset="-122"/>
              <a:sym typeface="Century Gothic"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3434715" y="1557824"/>
            <a:ext cx="2435225" cy="1799421"/>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itchFamily="34" charset="0"/>
              <a:ea typeface="微软雅黑" pitchFamily="34" charset="-122"/>
              <a:sym typeface="Century Gothic" pitchFamily="34" charset="0"/>
            </a:endParaRPr>
          </a:p>
        </p:txBody>
      </p:sp>
      <p:sp>
        <p:nvSpPr>
          <p:cNvPr id="82" name="矩形 81"/>
          <p:cNvSpPr/>
          <p:nvPr/>
        </p:nvSpPr>
        <p:spPr>
          <a:xfrm>
            <a:off x="657157" y="1505754"/>
            <a:ext cx="2435225" cy="179942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itchFamily="34" charset="0"/>
              <a:ea typeface="微软雅黑" pitchFamily="34" charset="-122"/>
              <a:sym typeface="Century Gothic" pitchFamily="34" charset="0"/>
            </a:endParaRPr>
          </a:p>
        </p:txBody>
      </p:sp>
      <p:sp>
        <p:nvSpPr>
          <p:cNvPr id="83" name="矩形 82"/>
          <p:cNvSpPr/>
          <p:nvPr/>
        </p:nvSpPr>
        <p:spPr>
          <a:xfrm>
            <a:off x="6210164" y="1557824"/>
            <a:ext cx="2435225" cy="179942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itchFamily="34" charset="0"/>
              <a:ea typeface="微软雅黑" pitchFamily="34" charset="-122"/>
              <a:sym typeface="Century Gothic" pitchFamily="34" charset="0"/>
            </a:endParaRPr>
          </a:p>
        </p:txBody>
      </p:sp>
      <p:sp>
        <p:nvSpPr>
          <p:cNvPr id="84" name="矩形 83"/>
          <p:cNvSpPr/>
          <p:nvPr/>
        </p:nvSpPr>
        <p:spPr>
          <a:xfrm>
            <a:off x="8999650" y="1557824"/>
            <a:ext cx="2435225" cy="1799421"/>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itchFamily="34" charset="0"/>
              <a:ea typeface="微软雅黑" pitchFamily="34" charset="-122"/>
              <a:sym typeface="Century Gothic" pitchFamily="34" charset="0"/>
            </a:endParaRPr>
          </a:p>
        </p:txBody>
      </p:sp>
      <p:sp>
        <p:nvSpPr>
          <p:cNvPr id="88" name="TextBox 5"/>
          <p:cNvSpPr txBox="1"/>
          <p:nvPr/>
        </p:nvSpPr>
        <p:spPr>
          <a:xfrm>
            <a:off x="8976360" y="4069715"/>
            <a:ext cx="2531110" cy="1179830"/>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fontAlgn="auto">
              <a:lnSpc>
                <a:spcPts val="2300"/>
              </a:lnSpc>
            </a:pPr>
            <a:r>
              <a:rPr lang="zh-CN" altLang="en-US" sz="1800" dirty="0">
                <a:solidFill>
                  <a:schemeClr val="tx1"/>
                </a:solidFill>
                <a:latin typeface="华文楷体" charset="-122"/>
                <a:ea typeface="华文楷体" charset="-122"/>
                <a:sym typeface="Century Gothic" pitchFamily="34" charset="0"/>
              </a:rPr>
              <a:t>100元/年·人</a:t>
            </a:r>
            <a:endParaRPr lang="zh-CN" altLang="en-US" sz="1800" dirty="0">
              <a:solidFill>
                <a:schemeClr val="tx1"/>
              </a:solidFill>
              <a:latin typeface="华文楷体" charset="-122"/>
              <a:ea typeface="华文楷体" charset="-122"/>
              <a:sym typeface="Century Gothic" pitchFamily="34" charset="0"/>
            </a:endParaRPr>
          </a:p>
          <a:p>
            <a:pPr fontAlgn="auto">
              <a:lnSpc>
                <a:spcPts val="2300"/>
              </a:lnSpc>
            </a:pPr>
            <a:r>
              <a:rPr lang="zh-CN" altLang="en-US" sz="1800" dirty="0">
                <a:solidFill>
                  <a:schemeClr val="tx1"/>
                </a:solidFill>
                <a:latin typeface="华文楷体" charset="-122"/>
                <a:ea typeface="华文楷体" charset="-122"/>
                <a:sym typeface="Century Gothic" pitchFamily="34" charset="0"/>
              </a:rPr>
              <a:t>其中个人缴纳30元至个人工会卡，70元由武进区总工会补助。</a:t>
            </a:r>
            <a:endParaRPr lang="zh-CN" altLang="en-US" sz="1800" dirty="0">
              <a:solidFill>
                <a:schemeClr val="tx1"/>
              </a:solidFill>
              <a:latin typeface="华文楷体" charset="-122"/>
              <a:ea typeface="华文楷体" charset="-122"/>
              <a:sym typeface="Century Gothic" pitchFamily="34" charset="0"/>
            </a:endParaRPr>
          </a:p>
        </p:txBody>
      </p:sp>
      <p:sp>
        <p:nvSpPr>
          <p:cNvPr id="92" name="矩形 91"/>
          <p:cNvSpPr>
            <a:spLocks noChangeArrowheads="1"/>
          </p:cNvSpPr>
          <p:nvPr/>
        </p:nvSpPr>
        <p:spPr bwMode="auto">
          <a:xfrm>
            <a:off x="65722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a:solidFill>
                  <a:srgbClr val="C00000"/>
                </a:solidFill>
                <a:latin typeface="Century Gothic" pitchFamily="34" charset="0"/>
                <a:ea typeface="微软雅黑" pitchFamily="34" charset="-122"/>
                <a:cs typeface="+mj-cs"/>
                <a:sym typeface="Century Gothic" pitchFamily="34" charset="0"/>
              </a:rPr>
              <a:t>参</a:t>
            </a:r>
            <a:r>
              <a:rPr lang="zh-CN" altLang="en-US" cap="all" dirty="0" smtClean="0">
                <a:solidFill>
                  <a:srgbClr val="C00000"/>
                </a:solidFill>
                <a:latin typeface="Century Gothic" pitchFamily="34" charset="0"/>
                <a:ea typeface="微软雅黑" pitchFamily="34" charset="-122"/>
                <a:cs typeface="+mj-cs"/>
                <a:sym typeface="Century Gothic" pitchFamily="34" charset="0"/>
              </a:rPr>
              <a:t>保对象</a:t>
            </a:r>
            <a:endParaRPr lang="zh-CN" altLang="en-US" cap="all" dirty="0" smtClean="0">
              <a:solidFill>
                <a:srgbClr val="C00000"/>
              </a:solidFill>
              <a:latin typeface="Century Gothic" pitchFamily="34" charset="0"/>
              <a:ea typeface="微软雅黑" pitchFamily="34" charset="-122"/>
              <a:cs typeface="+mj-cs"/>
              <a:sym typeface="Century Gothic" pitchFamily="34" charset="0"/>
            </a:endParaRPr>
          </a:p>
        </p:txBody>
      </p:sp>
      <p:sp>
        <p:nvSpPr>
          <p:cNvPr id="19" name="标题 1"/>
          <p:cNvSpPr txBox="1"/>
          <p:nvPr/>
        </p:nvSpPr>
        <p:spPr>
          <a:xfrm>
            <a:off x="0" y="177165"/>
            <a:ext cx="12192000" cy="619760"/>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pPr algn="ctr"/>
            <a:r>
              <a:rPr lang="zh-CN" altLang="en-US" sz="4000" b="1" dirty="0" smtClean="0">
                <a:solidFill>
                  <a:srgbClr val="BC2E32"/>
                </a:solidFill>
                <a:latin typeface="Century Gothic" pitchFamily="34" charset="0"/>
                <a:sym typeface="Century Gothic" pitchFamily="34" charset="0"/>
              </a:rPr>
              <a:t>一、互助保障项目简介</a:t>
            </a:r>
            <a:endParaRPr lang="zh-CN" altLang="en-US" sz="4000" b="1" dirty="0" smtClean="0">
              <a:solidFill>
                <a:srgbClr val="BC2E32"/>
              </a:solidFill>
              <a:latin typeface="Century Gothic" pitchFamily="34" charset="0"/>
              <a:sym typeface="Century Gothic" pitchFamily="34" charset="0"/>
            </a:endParaRPr>
          </a:p>
        </p:txBody>
      </p:sp>
      <p:sp>
        <p:nvSpPr>
          <p:cNvPr id="2" name="TextBox 5"/>
          <p:cNvSpPr txBox="1"/>
          <p:nvPr/>
        </p:nvSpPr>
        <p:spPr>
          <a:xfrm>
            <a:off x="3562985" y="4069715"/>
            <a:ext cx="2306955"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fontAlgn="auto">
              <a:lnSpc>
                <a:spcPts val="2300"/>
              </a:lnSpc>
            </a:pPr>
            <a:r>
              <a:rPr lang="zh-CN" altLang="en-US" sz="1800" dirty="0">
                <a:solidFill>
                  <a:schemeClr val="tx1"/>
                </a:solidFill>
                <a:latin typeface="华文楷体" charset="-122"/>
                <a:ea typeface="华文楷体" charset="-122"/>
                <a:sym typeface="Century Gothic" pitchFamily="34" charset="0"/>
              </a:rPr>
              <a:t>住院医疗费用</a:t>
            </a:r>
            <a:r>
              <a:rPr lang="zh-CN" altLang="en-US" sz="1800" dirty="0" smtClean="0">
                <a:solidFill>
                  <a:schemeClr val="tx1"/>
                </a:solidFill>
                <a:latin typeface="华文楷体" charset="-122"/>
                <a:ea typeface="华文楷体" charset="-122"/>
                <a:sym typeface="Century Gothic" pitchFamily="34" charset="0"/>
              </a:rPr>
              <a:t>、首发重大</a:t>
            </a:r>
            <a:r>
              <a:rPr lang="zh-CN" altLang="en-US" sz="1800" dirty="0">
                <a:solidFill>
                  <a:schemeClr val="tx1"/>
                </a:solidFill>
                <a:latin typeface="华文楷体" charset="-122"/>
                <a:ea typeface="华文楷体" charset="-122"/>
                <a:sym typeface="Century Gothic" pitchFamily="34" charset="0"/>
              </a:rPr>
              <a:t>疾病和工伤</a:t>
            </a:r>
            <a:r>
              <a:rPr lang="zh-CN" altLang="en-US" sz="1800" dirty="0" smtClean="0">
                <a:solidFill>
                  <a:schemeClr val="tx1"/>
                </a:solidFill>
                <a:latin typeface="华文楷体" charset="-122"/>
                <a:ea typeface="华文楷体" charset="-122"/>
                <a:sym typeface="Century Gothic" pitchFamily="34" charset="0"/>
              </a:rPr>
              <a:t>补助。</a:t>
            </a:r>
            <a:endParaRPr lang="zh-CN" altLang="en-US" sz="1800" dirty="0">
              <a:solidFill>
                <a:schemeClr val="tx1"/>
              </a:solidFill>
              <a:latin typeface="华文楷体" charset="-122"/>
              <a:ea typeface="华文楷体" charset="-122"/>
              <a:sym typeface="Century Gothic" pitchFamily="34" charset="0"/>
            </a:endParaRPr>
          </a:p>
        </p:txBody>
      </p:sp>
      <p:sp>
        <p:nvSpPr>
          <p:cNvPr id="3" name="TextBox 5"/>
          <p:cNvSpPr txBox="1"/>
          <p:nvPr/>
        </p:nvSpPr>
        <p:spPr>
          <a:xfrm>
            <a:off x="6312277" y="4069714"/>
            <a:ext cx="2160240"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just" fontAlgn="auto">
              <a:lnSpc>
                <a:spcPts val="2300"/>
              </a:lnSpc>
              <a:buClrTx/>
              <a:buSzTx/>
              <a:buFontTx/>
            </a:pPr>
            <a:r>
              <a:rPr lang="zh-CN" altLang="en-US" sz="1800" dirty="0">
                <a:solidFill>
                  <a:schemeClr val="tx1"/>
                </a:solidFill>
                <a:latin typeface="华文楷体" charset="-122"/>
                <a:ea typeface="华文楷体" charset="-122"/>
                <a:sym typeface="Century Gothic" pitchFamily="34" charset="0"/>
              </a:rPr>
              <a:t>12个月，每年1月1日至12月31日。</a:t>
            </a:r>
            <a:endParaRPr lang="zh-CN" altLang="en-US" sz="1800" dirty="0">
              <a:solidFill>
                <a:schemeClr val="tx1"/>
              </a:solidFill>
              <a:latin typeface="华文楷体" charset="-122"/>
              <a:ea typeface="华文楷体" charset="-122"/>
              <a:sym typeface="Century Gothic" pitchFamily="34" charset="0"/>
            </a:endParaRPr>
          </a:p>
        </p:txBody>
      </p:sp>
      <p:sp>
        <p:nvSpPr>
          <p:cNvPr id="4" name="TextBox 5"/>
          <p:cNvSpPr txBox="1"/>
          <p:nvPr/>
        </p:nvSpPr>
        <p:spPr>
          <a:xfrm>
            <a:off x="585470" y="4022725"/>
            <a:ext cx="2518410" cy="1769745"/>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pPr fontAlgn="auto">
              <a:lnSpc>
                <a:spcPts val="2300"/>
              </a:lnSpc>
            </a:pPr>
            <a:r>
              <a:rPr lang="zh-CN" altLang="en-US" sz="1800" dirty="0">
                <a:solidFill>
                  <a:schemeClr val="tx1"/>
                </a:solidFill>
                <a:latin typeface="华文楷体" charset="-122"/>
                <a:ea typeface="华文楷体" charset="-122"/>
                <a:sym typeface="Century Gothic" pitchFamily="34" charset="0"/>
              </a:rPr>
              <a:t>武进区所属的机关、企事业单位中，持有效常州市工会服务卡，且已参加常州市（含武进区）基本医保（职工医保和城乡居民医保）的在职职工。</a:t>
            </a:r>
            <a:endParaRPr lang="zh-CN" altLang="en-US" sz="1800" dirty="0">
              <a:solidFill>
                <a:schemeClr val="tx1"/>
              </a:solidFill>
              <a:latin typeface="华文楷体" charset="-122"/>
              <a:ea typeface="华文楷体" charset="-122"/>
              <a:sym typeface="Century Gothic" pitchFamily="34" charset="0"/>
            </a:endParaRPr>
          </a:p>
        </p:txBody>
      </p:sp>
      <p:sp>
        <p:nvSpPr>
          <p:cNvPr id="5" name="矩形 4"/>
          <p:cNvSpPr>
            <a:spLocks noChangeArrowheads="1"/>
          </p:cNvSpPr>
          <p:nvPr/>
        </p:nvSpPr>
        <p:spPr bwMode="auto">
          <a:xfrm>
            <a:off x="33921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itchFamily="34" charset="0"/>
                <a:ea typeface="微软雅黑" pitchFamily="34" charset="-122"/>
                <a:cs typeface="+mj-cs"/>
                <a:sym typeface="Century Gothic" pitchFamily="34" charset="0"/>
              </a:rPr>
              <a:t>保障内容</a:t>
            </a:r>
            <a:endParaRPr lang="zh-CN" altLang="en-US" cap="all" dirty="0" smtClean="0">
              <a:solidFill>
                <a:srgbClr val="C00000"/>
              </a:solidFill>
              <a:latin typeface="Century Gothic" pitchFamily="34" charset="0"/>
              <a:ea typeface="微软雅黑" pitchFamily="34" charset="-122"/>
              <a:cs typeface="+mj-cs"/>
              <a:sym typeface="Century Gothic" pitchFamily="34" charset="0"/>
            </a:endParaRPr>
          </a:p>
        </p:txBody>
      </p:sp>
      <p:sp>
        <p:nvSpPr>
          <p:cNvPr id="6" name="矩形 5"/>
          <p:cNvSpPr>
            <a:spLocks noChangeArrowheads="1"/>
          </p:cNvSpPr>
          <p:nvPr/>
        </p:nvSpPr>
        <p:spPr bwMode="auto">
          <a:xfrm>
            <a:off x="623633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itchFamily="34" charset="0"/>
                <a:ea typeface="微软雅黑" pitchFamily="34" charset="-122"/>
                <a:cs typeface="+mj-cs"/>
                <a:sym typeface="Century Gothic" pitchFamily="34" charset="0"/>
              </a:rPr>
              <a:t>保障期限</a:t>
            </a:r>
            <a:endParaRPr lang="zh-CN" altLang="en-US" cap="all" dirty="0" smtClean="0">
              <a:solidFill>
                <a:srgbClr val="C00000"/>
              </a:solidFill>
              <a:latin typeface="Century Gothic" pitchFamily="34" charset="0"/>
              <a:ea typeface="微软雅黑" pitchFamily="34" charset="-122"/>
              <a:cs typeface="+mj-cs"/>
              <a:sym typeface="Century Gothic" pitchFamily="34" charset="0"/>
            </a:endParaRPr>
          </a:p>
        </p:txBody>
      </p:sp>
      <p:sp>
        <p:nvSpPr>
          <p:cNvPr id="7" name="矩形 6"/>
          <p:cNvSpPr>
            <a:spLocks noChangeArrowheads="1"/>
          </p:cNvSpPr>
          <p:nvPr/>
        </p:nvSpPr>
        <p:spPr bwMode="auto">
          <a:xfrm>
            <a:off x="89547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itchFamily="34" charset="0"/>
                <a:ea typeface="微软雅黑" pitchFamily="34" charset="-122"/>
                <a:cs typeface="+mj-cs"/>
                <a:sym typeface="Century Gothic" pitchFamily="34" charset="0"/>
              </a:rPr>
              <a:t>保费收缴</a:t>
            </a:r>
            <a:endParaRPr lang="zh-CN" altLang="en-US" cap="all" dirty="0" smtClean="0">
              <a:solidFill>
                <a:srgbClr val="C00000"/>
              </a:solidFill>
              <a:latin typeface="Century Gothic" pitchFamily="34" charset="0"/>
              <a:ea typeface="微软雅黑" pitchFamily="34" charset="-122"/>
              <a:cs typeface="+mj-cs"/>
              <a:sym typeface="Century Gothic" pitchFamily="34" charset="0"/>
            </a:endParaRPr>
          </a:p>
        </p:txBody>
      </p:sp>
      <p:pic>
        <p:nvPicPr>
          <p:cNvPr id="15" name="图片 14"/>
          <p:cNvPicPr>
            <a:picLocks noChangeAspect="1"/>
          </p:cNvPicPr>
          <p:nvPr/>
        </p:nvPicPr>
        <p:blipFill>
          <a:blip r:embed="rId5"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参保对象</a:t>
            </a:r>
            <a:endParaRPr lang="zh-CN" altLang="en-US" sz="3200" b="1" dirty="0" smtClean="0">
              <a:solidFill>
                <a:srgbClr val="BC2E32"/>
              </a:solidFill>
              <a:latin typeface="Century Gothic" pitchFamily="34" charset="0"/>
              <a:sym typeface="Century Gothic" pitchFamily="34" charset="0"/>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2004695" y="1357630"/>
            <a:ext cx="9565005" cy="24917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600" b="1" dirty="0" smtClean="0">
                <a:solidFill>
                  <a:srgbClr val="FF0000"/>
                </a:solidFill>
                <a:latin typeface="华文楷体" charset="-122"/>
                <a:ea typeface="华文楷体" charset="-122"/>
                <a:cs typeface="华文楷体" charset="-122"/>
                <a:sym typeface="+mn-ea"/>
              </a:rPr>
              <a:t>在职职工的范畴：</a:t>
            </a:r>
            <a:endParaRPr lang="zh-CN" altLang="en-US" sz="2600" b="1" dirty="0" smtClean="0">
              <a:latin typeface="华文楷体" charset="-122"/>
              <a:ea typeface="华文楷体" charset="-122"/>
              <a:cs typeface="华文楷体"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charset="-122"/>
                <a:ea typeface="华文楷体" charset="-122"/>
                <a:cs typeface="华文楷体" charset="-122"/>
              </a:rPr>
              <a:t>    在法定劳动年龄阶段，未办理退休手续的企事业单位在岗职工。</a:t>
            </a:r>
            <a:endParaRPr lang="en-US" altLang="zh-CN" sz="2600" dirty="0" smtClean="0">
              <a:latin typeface="华文楷体" charset="-122"/>
              <a:ea typeface="华文楷体" charset="-122"/>
              <a:cs typeface="华文楷体"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charset="-122"/>
                <a:ea typeface="华文楷体" charset="-122"/>
                <a:cs typeface="华文楷体" charset="-122"/>
              </a:rPr>
              <a:t>    虽然在法定劳动阶段，但已办理退休手续，仍然在岗的职工不在此范畴。</a:t>
            </a:r>
            <a:endParaRPr lang="en-US" altLang="zh-CN" sz="2600" dirty="0" smtClean="0">
              <a:latin typeface="华文楷体" charset="-122"/>
              <a:ea typeface="华文楷体" charset="-122"/>
              <a:cs typeface="华文楷体"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charset="-122"/>
                <a:ea typeface="华文楷体" charset="-122"/>
                <a:cs typeface="华文楷体" charset="-122"/>
              </a:rPr>
              <a:t>     高级技术工人的退休年龄到</a:t>
            </a:r>
            <a:r>
              <a:rPr lang="en-US" altLang="zh-CN" sz="2600" dirty="0" smtClean="0">
                <a:latin typeface="华文楷体" charset="-122"/>
                <a:ea typeface="华文楷体" charset="-122"/>
                <a:cs typeface="华文楷体" charset="-122"/>
              </a:rPr>
              <a:t>65</a:t>
            </a:r>
            <a:r>
              <a:rPr lang="zh-CN" altLang="en-US" sz="2600" dirty="0" smtClean="0">
                <a:latin typeface="华文楷体" charset="-122"/>
                <a:ea typeface="华文楷体" charset="-122"/>
                <a:cs typeface="华文楷体" charset="-122"/>
              </a:rPr>
              <a:t>岁。</a:t>
            </a:r>
            <a:endParaRPr lang="zh-CN" altLang="en-US" sz="2600" dirty="0" smtClean="0">
              <a:latin typeface="华文楷体" charset="-122"/>
              <a:ea typeface="华文楷体" charset="-122"/>
              <a:cs typeface="华文楷体"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charset="-122"/>
                <a:ea typeface="华文楷体" charset="-122"/>
                <a:cs typeface="华文楷体" charset="-122"/>
              </a:rPr>
              <a:t>     在职职工包括外来务工人员。 </a:t>
            </a:r>
            <a:endParaRPr lang="zh-CN" altLang="en-US" sz="2600" dirty="0" smtClean="0">
              <a:latin typeface="华文楷体" charset="-122"/>
              <a:ea typeface="华文楷体" charset="-122"/>
              <a:cs typeface="华文楷体" charset="-122"/>
            </a:endParaRPr>
          </a:p>
        </p:txBody>
      </p:sp>
      <p:sp>
        <p:nvSpPr>
          <p:cNvPr id="13" name="矩形 12"/>
          <p:cNvSpPr/>
          <p:nvPr/>
        </p:nvSpPr>
        <p:spPr>
          <a:xfrm>
            <a:off x="2080895" y="4575175"/>
            <a:ext cx="9156065" cy="1291590"/>
          </a:xfrm>
          <a:prstGeom prst="rect">
            <a:avLst/>
          </a:prstGeom>
        </p:spPr>
        <p:txBody>
          <a:bodyPr wrap="square">
            <a:spAutoFit/>
          </a:bodyPr>
          <a:lstStyle/>
          <a:p>
            <a:pPr lvl="0" algn="l" defTabSz="914400" fontAlgn="base">
              <a:buClrTx/>
              <a:buSzTx/>
              <a:buNone/>
            </a:pPr>
            <a:r>
              <a:rPr lang="zh-CN" altLang="en-US" sz="2600" b="1" dirty="0" smtClean="0">
                <a:solidFill>
                  <a:srgbClr val="FF0000"/>
                </a:solidFill>
                <a:latin typeface="华文楷体" charset="-122"/>
                <a:ea typeface="华文楷体" charset="-122"/>
                <a:cs typeface="华文楷体" charset="-122"/>
                <a:sym typeface="+mn-ea"/>
              </a:rPr>
              <a:t>当年度将要退休的职工能参加此项目吗？</a:t>
            </a:r>
            <a:endParaRPr lang="zh-CN" altLang="en-US" sz="2600" b="1" dirty="0" smtClean="0">
              <a:solidFill>
                <a:srgbClr val="FF0000"/>
              </a:solidFill>
              <a:latin typeface="华文楷体" charset="-122"/>
              <a:ea typeface="华文楷体" charset="-122"/>
              <a:cs typeface="华文楷体" charset="-122"/>
            </a:endParaRPr>
          </a:p>
          <a:p>
            <a:pPr lvl="0" algn="l" defTabSz="914400" fontAlgn="base">
              <a:buClrTx/>
              <a:buSzTx/>
              <a:buNone/>
            </a:pPr>
            <a:r>
              <a:rPr lang="zh-CN" altLang="en-US" sz="2600" dirty="0" smtClean="0">
                <a:latin typeface="华文楷体" charset="-122"/>
                <a:ea typeface="华文楷体" charset="-122"/>
                <a:cs typeface="华文楷体" charset="-122"/>
              </a:rPr>
              <a:t>    到下一个保障期开始时还未到退休年龄的，还可以参加职工医疗互助保障，并享受本保障期所有保障待遇。 </a:t>
            </a:r>
            <a:endParaRPr lang="zh-CN" altLang="en-US" sz="2600" dirty="0" smtClean="0">
              <a:latin typeface="华文楷体" charset="-122"/>
              <a:ea typeface="华文楷体" charset="-122"/>
              <a:cs typeface="华文楷体" charset="-122"/>
            </a:endParaRPr>
          </a:p>
        </p:txBody>
      </p:sp>
      <p:pic>
        <p:nvPicPr>
          <p:cNvPr id="3" name="图片 2" descr="提问_#333333_128_20117267"/>
          <p:cNvPicPr>
            <a:picLocks noChangeAspect="1"/>
          </p:cNvPicPr>
          <p:nvPr/>
        </p:nvPicPr>
        <p:blipFill>
          <a:blip r:embed="rId1"/>
          <a:stretch>
            <a:fillRect/>
          </a:stretch>
        </p:blipFill>
        <p:spPr>
          <a:xfrm>
            <a:off x="466725" y="1609090"/>
            <a:ext cx="1429385" cy="1429385"/>
          </a:xfrm>
          <a:prstGeom prst="rect">
            <a:avLst/>
          </a:prstGeom>
        </p:spPr>
      </p:pic>
      <p:sp>
        <p:nvSpPr>
          <p:cNvPr id="4" name="圆角矩形 3"/>
          <p:cNvSpPr/>
          <p:nvPr/>
        </p:nvSpPr>
        <p:spPr>
          <a:xfrm>
            <a:off x="1879600" y="1146810"/>
            <a:ext cx="9762490" cy="288163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提问_#333333_128_20117267"/>
          <p:cNvPicPr>
            <a:picLocks noChangeAspect="1"/>
          </p:cNvPicPr>
          <p:nvPr/>
        </p:nvPicPr>
        <p:blipFill>
          <a:blip r:embed="rId1"/>
          <a:stretch>
            <a:fillRect/>
          </a:stretch>
        </p:blipFill>
        <p:spPr>
          <a:xfrm>
            <a:off x="450215" y="4462780"/>
            <a:ext cx="1429385" cy="1429385"/>
          </a:xfrm>
          <a:prstGeom prst="rect">
            <a:avLst/>
          </a:prstGeom>
        </p:spPr>
      </p:pic>
      <p:sp>
        <p:nvSpPr>
          <p:cNvPr id="6" name="圆角矩形 5"/>
          <p:cNvSpPr/>
          <p:nvPr/>
        </p:nvSpPr>
        <p:spPr>
          <a:xfrm>
            <a:off x="1879600" y="4344670"/>
            <a:ext cx="9763125" cy="172275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heel spokes="4"/>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itchFamily="34" charset="0"/>
              <a:ea typeface="微软雅黑" pitchFamily="34" charset="-122"/>
              <a:sym typeface="Century Gothic"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itchFamily="34" charset="0"/>
              <a:ea typeface="微软雅黑" pitchFamily="34" charset="-122"/>
              <a:sym typeface="Century Gothic" pitchFamily="34" charset="0"/>
            </a:endParaRPr>
          </a:p>
        </p:txBody>
      </p:sp>
      <p:sp>
        <p:nvSpPr>
          <p:cNvPr id="100" name="文本框 99"/>
          <p:cNvSpPr txBox="1"/>
          <p:nvPr/>
        </p:nvSpPr>
        <p:spPr>
          <a:xfrm>
            <a:off x="880110" y="901065"/>
            <a:ext cx="10534650" cy="1245235"/>
          </a:xfrm>
          <a:prstGeom prst="rect">
            <a:avLst/>
          </a:prstGeom>
          <a:noFill/>
          <a:ln w="9525">
            <a:noFill/>
          </a:ln>
        </p:spPr>
        <p:txBody>
          <a:bodyPr wrap="square">
            <a:spAutoFit/>
          </a:bodyPr>
          <a:lstStyle/>
          <a:p>
            <a:pPr indent="304800" fontAlgn="auto">
              <a:lnSpc>
                <a:spcPts val="3000"/>
              </a:lnSpc>
            </a:pPr>
            <a:r>
              <a:rPr lang="zh-CN" altLang="en-US" b="1" dirty="0">
                <a:solidFill>
                  <a:srgbClr val="BC2E32"/>
                </a:solidFill>
                <a:latin typeface="微软雅黑" pitchFamily="34" charset="-122"/>
                <a:ea typeface="微软雅黑" pitchFamily="34" charset="-122"/>
              </a:rPr>
              <a:t>住院医疗费用</a:t>
            </a:r>
            <a:r>
              <a:rPr lang="zh-CN" altLang="en-US" b="1" dirty="0" smtClean="0">
                <a:solidFill>
                  <a:srgbClr val="BC2E32"/>
                </a:solidFill>
                <a:latin typeface="微软雅黑" pitchFamily="34" charset="-122"/>
                <a:ea typeface="微软雅黑" pitchFamily="34" charset="-122"/>
              </a:rPr>
              <a:t>补助：</a:t>
            </a:r>
            <a:r>
              <a:rPr lang="zh-CN" altLang="en-US" sz="2000" b="0" dirty="0">
                <a:latin typeface="微软雅黑" pitchFamily="34" charset="-122"/>
                <a:ea typeface="微软雅黑" pitchFamily="34" charset="-122"/>
              </a:rPr>
              <a:t>凡参保职工因住院治疗发生的医疗费用，经基本医保、大病保险、医疗救助等途径补偿后，按全年累计个人自理（含个人</a:t>
            </a:r>
            <a:r>
              <a:rPr lang="zh-CN" altLang="en-US" sz="2000" b="0" dirty="0">
                <a:solidFill>
                  <a:srgbClr val="FF0000"/>
                </a:solidFill>
                <a:latin typeface="微软雅黑" pitchFamily="34" charset="-122"/>
                <a:ea typeface="微软雅黑" pitchFamily="34" charset="-122"/>
              </a:rPr>
              <a:t>自付</a:t>
            </a:r>
            <a:r>
              <a:rPr lang="zh-CN" altLang="en-US" sz="2000" b="0" dirty="0">
                <a:latin typeface="微软雅黑" pitchFamily="34" charset="-122"/>
                <a:ea typeface="微软雅黑" pitchFamily="34" charset="-122"/>
              </a:rPr>
              <a:t>及</a:t>
            </a:r>
            <a:r>
              <a:rPr lang="zh-CN" altLang="en-US" sz="2000" b="0" dirty="0">
                <a:solidFill>
                  <a:srgbClr val="FF0000"/>
                </a:solidFill>
                <a:latin typeface="微软雅黑" pitchFamily="34" charset="-122"/>
                <a:ea typeface="微软雅黑" pitchFamily="34" charset="-122"/>
              </a:rPr>
              <a:t>自费</a:t>
            </a:r>
            <a:r>
              <a:rPr lang="zh-CN" altLang="en-US" sz="2000" b="0" dirty="0">
                <a:latin typeface="微软雅黑" pitchFamily="34" charset="-122"/>
                <a:ea typeface="微软雅黑" pitchFamily="34" charset="-122"/>
              </a:rPr>
              <a:t>部分，下同）金额，可享受一次性定额住院医疗费用补助金，具体补助标准详见下表：</a:t>
            </a:r>
            <a:endParaRPr lang="zh-CN" altLang="en-US" sz="2000" b="0" dirty="0">
              <a:latin typeface="微软雅黑" pitchFamily="34" charset="-122"/>
              <a:ea typeface="微软雅黑" pitchFamily="34" charset="-122"/>
            </a:endParaRPr>
          </a:p>
        </p:txBody>
      </p:sp>
      <p:sp>
        <p:nvSpPr>
          <p:cNvPr id="7" name="TextBox 5"/>
          <p:cNvSpPr txBox="1"/>
          <p:nvPr/>
        </p:nvSpPr>
        <p:spPr>
          <a:xfrm>
            <a:off x="880110" y="5829300"/>
            <a:ext cx="10414000" cy="923290"/>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pPr fontAlgn="auto">
              <a:lnSpc>
                <a:spcPct val="150000"/>
              </a:lnSpc>
            </a:pPr>
            <a:r>
              <a:rPr lang="zh-CN" altLang="en-US" sz="2000" b="1" dirty="0">
                <a:solidFill>
                  <a:srgbClr val="BC2E32"/>
                </a:solidFill>
                <a:sym typeface="Century Gothic" pitchFamily="34" charset="0"/>
              </a:rPr>
              <a:t>注：</a:t>
            </a:r>
            <a:r>
              <a:rPr lang="zh-CN" altLang="en-US" sz="2000" dirty="0">
                <a:solidFill>
                  <a:schemeClr val="tx1"/>
                </a:solidFill>
                <a:sym typeface="Century Gothic" pitchFamily="34" charset="0"/>
              </a:rPr>
              <a:t>被相关部门认定应由第三方负主要及以上责任的意外伤害导致住院发生的费用，个人自理费用按责任划分的比例核算其本人责任范围内的自理费用。</a:t>
            </a:r>
            <a:endParaRPr lang="zh-CN" altLang="en-US" sz="2000" dirty="0">
              <a:solidFill>
                <a:schemeClr val="tx1"/>
              </a:solidFill>
              <a:sym typeface="Century Gothic" pitchFamily="34" charset="0"/>
            </a:endParaRPr>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graphicFrame>
        <p:nvGraphicFramePr>
          <p:cNvPr id="5" name="表格 4"/>
          <p:cNvGraphicFramePr/>
          <p:nvPr/>
        </p:nvGraphicFramePr>
        <p:xfrm>
          <a:off x="1981200" y="2168525"/>
          <a:ext cx="8242935" cy="3689985"/>
        </p:xfrm>
        <a:graphic>
          <a:graphicData uri="http://schemas.openxmlformats.org/drawingml/2006/table">
            <a:tbl>
              <a:tblPr firstRow="1" bandRow="1">
                <a:tableStyleId>{5C22544A-7EE6-4342-B048-85BDC9FD1C3A}</a:tableStyleId>
              </a:tblPr>
              <a:tblGrid>
                <a:gridCol w="2211070"/>
                <a:gridCol w="3284220"/>
                <a:gridCol w="2747645"/>
              </a:tblGrid>
              <a:tr h="283845">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itchFamily="34" charset="-122"/>
                          <a:ea typeface="微软雅黑" pitchFamily="34" charset="-122"/>
                        </a:rPr>
                        <a:t>序号</a:t>
                      </a:r>
                      <a:endParaRPr lang="en-US" altLang="en-US" sz="1800" b="0" dirty="0" err="1">
                        <a:solidFill>
                          <a:schemeClr val="bg1"/>
                        </a:solidFill>
                        <a:latin typeface="微软雅黑" pitchFamily="34" charset="-122"/>
                        <a:ea typeface="微软雅黑" pitchFamily="34" charset="-122"/>
                      </a:endParaRPr>
                    </a:p>
                  </a:txBody>
                  <a:tcPr marL="68580" marR="68580" marT="0" marB="0"/>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itchFamily="34" charset="-122"/>
                          <a:ea typeface="微软雅黑" pitchFamily="34" charset="-122"/>
                          <a:cs typeface="华文隶书" charset="-122"/>
                        </a:rPr>
                        <a:t>个人自理金额N（元</a:t>
                      </a:r>
                      <a:r>
                        <a:rPr lang="en-US" sz="1800" b="0" dirty="0">
                          <a:latin typeface="微软雅黑" pitchFamily="34" charset="-122"/>
                          <a:ea typeface="微软雅黑" pitchFamily="34" charset="-122"/>
                          <a:cs typeface="华文隶书" charset="-122"/>
                        </a:rPr>
                        <a:t>）</a:t>
                      </a:r>
                      <a:endParaRPr lang="en-US" altLang="en-US" sz="1800" b="0" dirty="0">
                        <a:solidFill>
                          <a:schemeClr val="bg1"/>
                        </a:solidFill>
                        <a:latin typeface="微软雅黑" pitchFamily="34" charset="-122"/>
                        <a:ea typeface="微软雅黑" pitchFamily="34" charset="-122"/>
                        <a:cs typeface="华文隶书" charset="-122"/>
                      </a:endParaRPr>
                    </a:p>
                  </a:txBody>
                  <a:tcPr marL="68580" marR="68580" marT="0" marB="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itchFamily="34" charset="-122"/>
                          <a:ea typeface="微软雅黑" pitchFamily="34" charset="-122"/>
                        </a:rPr>
                        <a:t>补偿金额（元</a:t>
                      </a:r>
                      <a:r>
                        <a:rPr lang="en-US" sz="1800" b="0" dirty="0">
                          <a:latin typeface="微软雅黑" pitchFamily="34" charset="-122"/>
                          <a:ea typeface="微软雅黑" pitchFamily="34" charset="-122"/>
                        </a:rPr>
                        <a:t>）</a:t>
                      </a:r>
                      <a:endParaRPr lang="en-US" altLang="en-US" sz="1800" b="0" dirty="0">
                        <a:solidFill>
                          <a:schemeClr val="bg1"/>
                        </a:solidFill>
                        <a:latin typeface="微软雅黑" pitchFamily="34" charset="-122"/>
                        <a:ea typeface="微软雅黑" pitchFamily="34" charset="-122"/>
                      </a:endParaRPr>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1000≤N＜5000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5000≤N＜10000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10000≤N＜15000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15000≤N＜20000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20000≤N＜25000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6</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25000≤N＜30000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7</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30000≤N＜35000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8</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35000≤N＜40000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9</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40000≤N＜45000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7000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45000≤N＜50000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50000≤N＜100000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20000</a:t>
                      </a:r>
                      <a:endParaRPr lang="en-US" altLang="en-US" sz="1600" dirty="0"/>
                    </a:p>
                  </a:txBody>
                  <a:tcPr marL="68580" marR="68580" marT="0" marB="0" anchor="ctr"/>
                </a:tc>
              </a:tr>
            </a:tbl>
          </a:graphicData>
        </a:graphic>
      </p:graphicFrame>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矩形 9"/>
          <p:cNvSpPr/>
          <p:nvPr/>
        </p:nvSpPr>
        <p:spPr>
          <a:xfrm>
            <a:off x="2891155" y="1718945"/>
            <a:ext cx="8273415" cy="3502660"/>
          </a:xfrm>
          <a:prstGeom prst="rect">
            <a:avLst/>
          </a:prstGeom>
        </p:spPr>
        <p:txBody>
          <a:bodyPr wrap="square">
            <a:spAutoFit/>
          </a:bodyPr>
          <a:lstStyle/>
          <a:p>
            <a:pPr fontAlgn="auto">
              <a:lnSpc>
                <a:spcPts val="3800"/>
              </a:lnSpc>
            </a:pPr>
            <a:r>
              <a:rPr lang="zh-CN" altLang="en-US" sz="3200" b="1" dirty="0" smtClean="0">
                <a:solidFill>
                  <a:srgbClr val="FF0000"/>
                </a:solidFill>
                <a:latin typeface="华文楷体" charset="-122"/>
                <a:ea typeface="华文楷体" charset="-122"/>
              </a:rPr>
              <a:t>住院费用的界定：</a:t>
            </a:r>
            <a:endParaRPr lang="zh-CN" altLang="en-US" sz="3200" b="1" dirty="0" smtClean="0">
              <a:latin typeface="华文楷体" charset="-122"/>
              <a:ea typeface="华文楷体" charset="-122"/>
            </a:endParaRPr>
          </a:p>
          <a:p>
            <a:pPr fontAlgn="auto">
              <a:lnSpc>
                <a:spcPts val="3800"/>
              </a:lnSpc>
            </a:pPr>
            <a:r>
              <a:rPr lang="zh-CN" altLang="en-US" sz="3200" dirty="0" smtClean="0">
                <a:latin typeface="华文楷体" charset="-122"/>
                <a:ea typeface="华文楷体" charset="-122"/>
              </a:rPr>
              <a:t>    参保职工只有在</a:t>
            </a:r>
            <a:r>
              <a:rPr lang="zh-CN" altLang="en-US" sz="3200" dirty="0" smtClean="0">
                <a:solidFill>
                  <a:srgbClr val="FF0000"/>
                </a:solidFill>
                <a:latin typeface="华文楷体" charset="-122"/>
                <a:ea typeface="华文楷体" charset="-122"/>
              </a:rPr>
              <a:t>保障期内</a:t>
            </a:r>
            <a:r>
              <a:rPr lang="zh-CN" altLang="en-US" sz="3200" dirty="0" smtClean="0">
                <a:latin typeface="华文楷体" charset="-122"/>
                <a:ea typeface="华文楷体" charset="-122"/>
              </a:rPr>
              <a:t>办理住院手续并发生的医疗费用才作为住院补助金的测算依据。即参保前住院，保障期内出院所发生的费用不在计算范围内；参保期结束时未办理出院手续，所发生的的医疗费用作为下一个保障期测算依据。</a:t>
            </a:r>
            <a:endParaRPr lang="zh-CN" altLang="en-US" sz="3200" dirty="0">
              <a:latin typeface="华文楷体" charset="-122"/>
              <a:ea typeface="华文楷体" charset="-122"/>
            </a:endParaRPr>
          </a:p>
        </p:txBody>
      </p:sp>
      <p:sp>
        <p:nvSpPr>
          <p:cNvPr id="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sp>
        <p:nvSpPr>
          <p:cNvPr id="5" name="圆角矩形 4"/>
          <p:cNvSpPr/>
          <p:nvPr/>
        </p:nvSpPr>
        <p:spPr>
          <a:xfrm>
            <a:off x="2511425" y="1349375"/>
            <a:ext cx="8804275" cy="424243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提问_#333333_128_20117267"/>
          <p:cNvPicPr>
            <a:picLocks noChangeAspect="1"/>
          </p:cNvPicPr>
          <p:nvPr/>
        </p:nvPicPr>
        <p:blipFill>
          <a:blip r:embed="rId1"/>
          <a:stretch>
            <a:fillRect/>
          </a:stretch>
        </p:blipFill>
        <p:spPr>
          <a:xfrm>
            <a:off x="452120" y="2254885"/>
            <a:ext cx="1802765" cy="1802765"/>
          </a:xfrm>
          <a:prstGeom prst="rect">
            <a:avLst/>
          </a:prstGeom>
        </p:spPr>
      </p:pic>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a:xfrm>
            <a:off x="982980" y="2062480"/>
            <a:ext cx="10149840" cy="3459480"/>
          </a:xfrm>
          <a:prstGeom prst="flowChartAlternateProcess">
            <a:avLst/>
          </a:prstGeom>
          <a:solidFill>
            <a:srgbClr val="B5D9E1"/>
          </a:solidFill>
          <a:ln>
            <a:no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36600" y="901065"/>
            <a:ext cx="10396220" cy="1106805"/>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itchFamily="34" charset="-122"/>
                <a:ea typeface="微软雅黑" pitchFamily="34" charset="-122"/>
              </a:rPr>
              <a:t>重大疾病</a:t>
            </a:r>
            <a:r>
              <a:rPr lang="zh-CN" altLang="en-US" b="1" dirty="0" smtClean="0">
                <a:solidFill>
                  <a:srgbClr val="BC2E32"/>
                </a:solidFill>
                <a:latin typeface="微软雅黑" pitchFamily="34" charset="-122"/>
                <a:ea typeface="微软雅黑" pitchFamily="34" charset="-122"/>
              </a:rPr>
              <a:t>补助：</a:t>
            </a:r>
            <a:r>
              <a:rPr lang="zh-CN" altLang="en-US" sz="2000" b="0" dirty="0">
                <a:latin typeface="微软雅黑" pitchFamily="34" charset="-122"/>
                <a:ea typeface="微软雅黑" pitchFamily="34" charset="-122"/>
              </a:rPr>
              <a:t>凡参保职工在保障期内，首次经常州市二、三级医院、外省市三级医院确诊为本办法所规定的30种重大疾病之一的，可享受一次性5000元的重大疾病补助金。</a:t>
            </a:r>
            <a:endParaRPr lang="zh-CN" altLang="en-US" sz="2000" b="0" dirty="0">
              <a:latin typeface="微软雅黑" pitchFamily="34" charset="-122"/>
              <a:ea typeface="微软雅黑" pitchFamily="34" charset="-122"/>
            </a:endParaRPr>
          </a:p>
        </p:txBody>
      </p:sp>
      <p:sp>
        <p:nvSpPr>
          <p:cNvPr id="7" name="TextBox 5"/>
          <p:cNvSpPr txBox="1"/>
          <p:nvPr/>
        </p:nvSpPr>
        <p:spPr>
          <a:xfrm>
            <a:off x="1130300" y="5450205"/>
            <a:ext cx="9919335" cy="1015365"/>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pPr fontAlgn="auto">
              <a:lnSpc>
                <a:spcPct val="150000"/>
              </a:lnSpc>
            </a:pPr>
            <a:r>
              <a:rPr lang="zh-CN" altLang="en-US" sz="2400" b="1" dirty="0">
                <a:solidFill>
                  <a:srgbClr val="BC2E32"/>
                </a:solidFill>
                <a:sym typeface="Century Gothic" pitchFamily="34" charset="0"/>
              </a:rPr>
              <a:t>注：</a:t>
            </a:r>
            <a:r>
              <a:rPr lang="zh-CN" altLang="en-US" sz="2000" dirty="0">
                <a:solidFill>
                  <a:schemeClr val="tx1"/>
                </a:solidFill>
                <a:sym typeface="Century Gothic" pitchFamily="34" charset="0"/>
              </a:rPr>
              <a:t>30种重大疾病是否确认为首发，由区总工会联合相关部门组建评审专家组评定。（专家评审每季度组织一次）</a:t>
            </a:r>
            <a:endParaRPr lang="zh-CN" altLang="en-US" sz="2000" dirty="0">
              <a:solidFill>
                <a:schemeClr val="tx1"/>
              </a:solidFill>
              <a:sym typeface="Century Gothic" pitchFamily="34" charset="0"/>
            </a:endParaRPr>
          </a:p>
        </p:txBody>
      </p:sp>
      <p:sp>
        <p:nvSpPr>
          <p:cNvPr id="3" name="文本框 2"/>
          <p:cNvSpPr txBox="1"/>
          <p:nvPr/>
        </p:nvSpPr>
        <p:spPr>
          <a:xfrm>
            <a:off x="1173480" y="2061845"/>
            <a:ext cx="10074910" cy="3415030"/>
          </a:xfrm>
          <a:prstGeom prst="rect">
            <a:avLst/>
          </a:prstGeom>
          <a:noFill/>
          <a:ln w="9525">
            <a:noFill/>
          </a:ln>
        </p:spPr>
        <p:txBody>
          <a:bodyPr wrap="square">
            <a:spAutoFit/>
          </a:bodyPr>
          <a:lstStyle/>
          <a:p>
            <a:pPr indent="127000" fontAlgn="auto">
              <a:lnSpc>
                <a:spcPct val="150000"/>
              </a:lnSpc>
            </a:pPr>
            <a:r>
              <a:rPr lang="zh-CN" altLang="en-US" b="1" dirty="0">
                <a:latin typeface="微软雅黑" pitchFamily="34" charset="-122"/>
                <a:ea typeface="微软雅黑" pitchFamily="34" charset="-122"/>
              </a:rPr>
              <a:t>30种重大疾病：</a:t>
            </a:r>
            <a:r>
              <a:rPr lang="zh-CN" altLang="en-US" sz="2000" b="0" dirty="0">
                <a:latin typeface="微软雅黑" pitchFamily="34" charset="-122"/>
                <a:ea typeface="微软雅黑" pitchFamily="34" charset="-122"/>
              </a:rPr>
              <a:t>恶性肿瘤、急性心肌梗塞、脑中风后遗症、重大器官移植术或造血干细胞移植术、冠状动脉搭桥术、终末期肾病、多个肢体缺失、急性或亚急性重症肝炎、良性脑肿瘤、慢性肝功能衰竭失代偿期、脑炎后遗症或脑膜炎后遗症、深度昏迷、双耳失聪、双目失明、瘫痪、心脏瓣膜手术、严重阿尔茨海默病、严重脑损伤、严重帕金森病、严重Ⅲ度烧伤、严重原发性肺动脉高压、严重运动神经元病、语言能力丧失、重型再生障碍性贫血、主动脉手术、脑动脉瘤开颅手术、严重多发性硬化症、严重系统性红斑狼疮性肾病、严重重症肌无力、终末期肺病。</a:t>
            </a:r>
            <a:endParaRPr lang="zh-CN" altLang="en-US" sz="2000" dirty="0">
              <a:latin typeface="微软雅黑" pitchFamily="34" charset="-122"/>
              <a:ea typeface="微软雅黑"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itchFamily="34" charset="-122"/>
                <a:ea typeface="微软雅黑" pitchFamily="34" charset="-122"/>
                <a:cs typeface="+mj-cs"/>
              </a:defRPr>
            </a:lvl1pPr>
          </a:lstStyle>
          <a:p>
            <a:r>
              <a:rPr lang="en-US" altLang="zh-CN" sz="3200" b="1" dirty="0" smtClean="0">
                <a:solidFill>
                  <a:srgbClr val="BC2E32"/>
                </a:solidFill>
                <a:latin typeface="Century Gothic" pitchFamily="34" charset="0"/>
                <a:sym typeface="Century Gothic" pitchFamily="34" charset="0"/>
              </a:rPr>
              <a:t>* </a:t>
            </a:r>
            <a:r>
              <a:rPr lang="zh-CN" altLang="en-US" sz="3200" b="1" dirty="0" smtClean="0">
                <a:solidFill>
                  <a:srgbClr val="BC2E32"/>
                </a:solidFill>
                <a:latin typeface="Century Gothic" pitchFamily="34" charset="0"/>
                <a:sym typeface="Century Gothic" pitchFamily="34" charset="0"/>
              </a:rPr>
              <a:t>保障内容</a:t>
            </a:r>
            <a:endParaRPr lang="zh-CN" altLang="en-US" sz="3200" b="1" dirty="0" smtClean="0">
              <a:solidFill>
                <a:srgbClr val="BC2E32"/>
              </a:solidFill>
              <a:latin typeface="Century Gothic" pitchFamily="34" charset="0"/>
              <a:sym typeface="Century Gothic"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strips dir="rd"/>
  </p:transition>
  <p:timing>
    <p:tnLst>
      <p:par>
        <p:cTn id="1" dur="indefinite" restart="never" nodeType="tmRoot"/>
      </p:par>
    </p:tnLst>
  </p:timing>
</p:sld>
</file>

<file path=ppt/theme/theme1.xml><?xml version="1.0" encoding="utf-8"?>
<a:theme xmlns:a="http://schemas.openxmlformats.org/drawingml/2006/main" name="Office 主题​​">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5617</Words>
  <Application>Kingsoft Office WPP</Application>
  <PresentationFormat>自定义</PresentationFormat>
  <Paragraphs>887</Paragraphs>
  <Slides>41</Slides>
  <Notes>29</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2019年终总结PPT-02</dc:title>
  <dc:creator>执念.</dc:creator>
  <cp:lastModifiedBy>lenovo</cp:lastModifiedBy>
  <cp:revision>587</cp:revision>
  <dcterms:created xsi:type="dcterms:W3CDTF">2015-01-11T03:03:00Z</dcterms:created>
  <dcterms:modified xsi:type="dcterms:W3CDTF">2020-09-30T02:05:13Z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