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7" r:id="rId2"/>
    <p:sldId id="416" r:id="rId3"/>
    <p:sldId id="420" r:id="rId4"/>
    <p:sldId id="418" r:id="rId5"/>
    <p:sldId id="368" r:id="rId6"/>
    <p:sldId id="354" r:id="rId7"/>
    <p:sldId id="380" r:id="rId8"/>
    <p:sldId id="428" r:id="rId9"/>
    <p:sldId id="375" r:id="rId10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5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13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73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69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29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426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84135E0F-4FF2-4105-9268-36AA769060FA}">
          <p14:sldIdLst>
            <p14:sldId id="297"/>
          </p14:sldIdLst>
        </p14:section>
        <p14:section name="无标题节" id="{A6A74622-8237-4315-88AA-F559BC19ED66}">
          <p14:sldIdLst>
            <p14:sldId id="386"/>
            <p14:sldId id="389"/>
            <p14:sldId id="454"/>
            <p14:sldId id="405"/>
            <p14:sldId id="406"/>
            <p14:sldId id="423"/>
            <p14:sldId id="407"/>
            <p14:sldId id="408"/>
            <p14:sldId id="409"/>
            <p14:sldId id="426"/>
            <p14:sldId id="427"/>
            <p14:sldId id="410"/>
            <p14:sldId id="390"/>
            <p14:sldId id="391"/>
            <p14:sldId id="392"/>
            <p14:sldId id="411"/>
            <p14:sldId id="387"/>
            <p14:sldId id="524"/>
            <p14:sldId id="491"/>
            <p14:sldId id="492"/>
            <p14:sldId id="494"/>
            <p14:sldId id="420"/>
            <p14:sldId id="418"/>
            <p14:sldId id="368"/>
            <p14:sldId id="354"/>
            <p14:sldId id="380"/>
            <p14:sldId id="428"/>
            <p14:sldId id="375"/>
            <p14:sldId id="421"/>
            <p14:sldId id="404"/>
            <p14:sldId id="424"/>
            <p14:sldId id="396"/>
            <p14:sldId id="485"/>
            <p14:sldId id="525"/>
            <p14:sldId id="412"/>
            <p14:sldId id="490"/>
            <p14:sldId id="416"/>
            <p14:sldId id="495"/>
            <p14:sldId id="487"/>
            <p14:sldId id="4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560DE"/>
    <a:srgbClr val="1D41D5"/>
    <a:srgbClr val="BC2E32"/>
    <a:srgbClr val="0069B2"/>
    <a:srgbClr val="B5D9E1"/>
    <a:srgbClr val="BFC4D7"/>
    <a:srgbClr val="95A3C6"/>
    <a:srgbClr val="A2D7EB"/>
    <a:srgbClr val="F66835"/>
    <a:srgbClr val="A13F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30" autoAdjust="0"/>
    <p:restoredTop sz="87074" autoAdjust="0"/>
  </p:normalViewPr>
  <p:slideViewPr>
    <p:cSldViewPr>
      <p:cViewPr varScale="1">
        <p:scale>
          <a:sx n="90" d="100"/>
          <a:sy n="90" d="100"/>
        </p:scale>
        <p:origin x="-70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4E51A-69D8-425D-A366-AAC584F8F50F}" type="datetimeFigureOut">
              <a:rPr lang="zh-CN" altLang="en-US" smtClean="0"/>
              <a:pPr/>
              <a:t>2021-3-11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5853-6D4D-4285-9BAE-B3F9C5535A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1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67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69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29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26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dirty="0">
                <a:solidFill>
                  <a:schemeClr val="bg2"/>
                </a:solidFill>
              </a:rPr>
              <a:t>请在设计</a:t>
            </a:r>
            <a:r>
              <a:rPr lang="en-US" altLang="zh-CN" sz="1400" dirty="0">
                <a:solidFill>
                  <a:schemeClr val="bg2"/>
                </a:solidFill>
              </a:rPr>
              <a:t>/</a:t>
            </a:r>
            <a:r>
              <a:rPr lang="zh-CN" altLang="en-US" sz="1400" dirty="0">
                <a:solidFill>
                  <a:schemeClr val="bg2"/>
                </a:solidFill>
              </a:rPr>
              <a:t>颜色，命令下更改配色方案，默认已经配好橘红跟绿色两种颜色供选择，一建点选即可更换。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0" y="887363"/>
            <a:ext cx="10584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58969" y="459874"/>
            <a:ext cx="3086133" cy="370052"/>
          </a:xfrm>
        </p:spPr>
        <p:txBody>
          <a:bodyPr>
            <a:noAutofit/>
          </a:bodyPr>
          <a:lstStyle>
            <a:lvl1pPr algn="l"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单击添加标题文本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10584180" y="860326"/>
            <a:ext cx="1607820" cy="54074"/>
          </a:xfrm>
          <a:prstGeom prst="rect">
            <a:avLst/>
          </a:prstGeom>
          <a:solidFill>
            <a:srgbClr val="BC2E32"/>
          </a:solidFill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270-55C9-4A20-A67A-3DE973D1FE95}" type="datetimeFigureOut">
              <a:rPr lang="zh-CN" altLang="en-US" smtClean="0"/>
              <a:pPr/>
              <a:t>2021-3-11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D41-A0E4-414C-A973-C8EC8DF1B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270-55C9-4A20-A67A-3DE973D1FE95}" type="datetimeFigureOut">
              <a:rPr lang="zh-CN" altLang="en-US" smtClean="0"/>
              <a:pPr/>
              <a:t>2021-3-11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5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FD41-A0E4-414C-A973-C8EC8DF1B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1119505" rtl="0" eaLnBrk="1" latinLnBrk="0" hangingPunct="1">
        <a:spcBef>
          <a:spcPct val="0"/>
        </a:spcBef>
        <a:buNone/>
        <a:defRPr sz="53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735" indent="-4197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09955" indent="-349885" algn="l" defTabSz="11195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430" kern="1200">
          <a:solidFill>
            <a:schemeClr val="tx1"/>
          </a:solidFill>
          <a:latin typeface="+mn-lt"/>
          <a:ea typeface="+mn-ea"/>
          <a:cs typeface="+mn-cs"/>
        </a:defRPr>
      </a:lvl2pPr>
      <a:lvl3pPr marL="1400175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3pPr>
      <a:lvl4pPr marL="1959610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519680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079750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639820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90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759325" indent="-280035" algn="l" defTabSz="1119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60070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67957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9971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35978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91985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479925" algn="l" defTabSz="1119505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1196752"/>
            <a:ext cx="119336" cy="44644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-635" y="3571875"/>
            <a:ext cx="121926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武</a:t>
            </a:r>
            <a:r>
              <a:rPr lang="zh-CN" altLang="en-US" sz="4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进工会在职</a:t>
            </a: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职工医疗互助</a:t>
            </a:r>
            <a:r>
              <a:rPr lang="zh-CN" altLang="en-US" sz="4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保障</a:t>
            </a:r>
            <a:r>
              <a:rPr lang="zh-CN" altLang="en-US" sz="4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补助申请</a:t>
            </a:r>
            <a:endParaRPr lang="zh-CN" altLang="en-US" sz="4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t="10384" b="1772"/>
          <a:stretch>
            <a:fillRect/>
          </a:stretch>
        </p:blipFill>
        <p:spPr>
          <a:xfrm>
            <a:off x="1415480" y="0"/>
            <a:ext cx="9649072" cy="3187067"/>
          </a:xfrm>
          <a:prstGeom prst="rect">
            <a:avLst/>
          </a:prstGeom>
        </p:spPr>
      </p:pic>
      <p:sp>
        <p:nvSpPr>
          <p:cNvPr id="12" name="Freeform 7"/>
          <p:cNvSpPr/>
          <p:nvPr/>
        </p:nvSpPr>
        <p:spPr bwMode="auto">
          <a:xfrm flipV="1">
            <a:off x="10586721" y="3611141"/>
            <a:ext cx="1605280" cy="3233041"/>
          </a:xfrm>
          <a:custGeom>
            <a:avLst/>
            <a:gdLst>
              <a:gd name="T0" fmla="*/ 357 w 357"/>
              <a:gd name="T1" fmla="*/ 719 h 719"/>
              <a:gd name="T2" fmla="*/ 357 w 357"/>
              <a:gd name="T3" fmla="*/ 0 h 719"/>
              <a:gd name="T4" fmla="*/ 0 w 357"/>
              <a:gd name="T5" fmla="*/ 359 h 719"/>
              <a:gd name="T6" fmla="*/ 357 w 357"/>
              <a:gd name="T7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" h="719">
                <a:moveTo>
                  <a:pt x="357" y="719"/>
                </a:moveTo>
                <a:lnTo>
                  <a:pt x="357" y="0"/>
                </a:lnTo>
                <a:lnTo>
                  <a:pt x="0" y="359"/>
                </a:lnTo>
                <a:lnTo>
                  <a:pt x="357" y="7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 rot="16200000" flipH="1" flipV="1">
            <a:off x="-856652" y="856649"/>
            <a:ext cx="3430344" cy="1717039"/>
          </a:xfrm>
          <a:custGeom>
            <a:avLst/>
            <a:gdLst>
              <a:gd name="T0" fmla="*/ 0 w 1836"/>
              <a:gd name="T1" fmla="*/ 919 h 919"/>
              <a:gd name="T2" fmla="*/ 1836 w 1836"/>
              <a:gd name="T3" fmla="*/ 919 h 919"/>
              <a:gd name="T4" fmla="*/ 918 w 1836"/>
              <a:gd name="T5" fmla="*/ 0 h 919"/>
              <a:gd name="T6" fmla="*/ 0 w 1836"/>
              <a:gd name="T7" fmla="*/ 919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6" h="919">
                <a:moveTo>
                  <a:pt x="0" y="919"/>
                </a:moveTo>
                <a:lnTo>
                  <a:pt x="1836" y="919"/>
                </a:lnTo>
                <a:lnTo>
                  <a:pt x="918" y="0"/>
                </a:lnTo>
                <a:lnTo>
                  <a:pt x="0" y="919"/>
                </a:lnTo>
                <a:close/>
              </a:path>
            </a:pathLst>
          </a:custGeom>
          <a:solidFill>
            <a:srgbClr val="BC2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3892" y="58106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-635" y="5002530"/>
            <a:ext cx="121926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武进区总工会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6660" y="100948"/>
            <a:ext cx="899160" cy="89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1026" y="1928802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登录“武进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职工互助保障” 微信小程序，可进行住院医疗费用补助金、重疾补助金、工伤补助金的待遇申请，还可查询补助进度，了解工会资讯。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973047"/>
            <a:ext cx="4071966" cy="56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关注、注册小程序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5802" y="1000108"/>
            <a:ext cx="3071834" cy="461665"/>
          </a:xfrm>
          <a:prstGeom prst="rect">
            <a:avLst/>
          </a:prstGeom>
          <a:solidFill>
            <a:srgbClr val="BC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关注小程序操作流程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68" y="47148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方法一：关注“武进职工互助保障”公众号，点击“互助保障”即可进入小程序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1884" y="4729001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方法二：扫描“武进职工互助保障” 小程序二维码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关注、注册小程序</a:t>
            </a:r>
          </a:p>
        </p:txBody>
      </p:sp>
      <p:pic>
        <p:nvPicPr>
          <p:cNvPr id="5122" name="Picture 2" descr="E:\gh_2788a5bd9afa_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4" y="1857364"/>
            <a:ext cx="2928958" cy="2928958"/>
          </a:xfrm>
          <a:prstGeom prst="rect">
            <a:avLst/>
          </a:prstGeom>
          <a:noFill/>
        </p:spPr>
      </p:pic>
      <p:pic>
        <p:nvPicPr>
          <p:cNvPr id="5123" name="Picture 3" descr="E:\qrcode_for_gh_47500079cf97_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596" y="2000240"/>
            <a:ext cx="2714644" cy="2714644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0" y="1142984"/>
            <a:ext cx="3177750" cy="44880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8154" y="3232784"/>
            <a:ext cx="864096" cy="392439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2" y="1142984"/>
            <a:ext cx="3035816" cy="45720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09745" y="2396490"/>
            <a:ext cx="844550" cy="3234690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96198" y="221455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、参保职工凭本人身份证号注册，核对信息无误后，设置密码；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、密码设置成功后，用手机号、密码登录。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关注、注册小程序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9074" y="1681451"/>
            <a:ext cx="3571900" cy="461665"/>
          </a:xfrm>
          <a:prstGeom prst="rect">
            <a:avLst/>
          </a:prstGeom>
          <a:solidFill>
            <a:srgbClr val="BC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注册登录小程序操作流程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3902" y="2000240"/>
            <a:ext cx="450059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参保职工进入小程序后，点击“补助申请”模块，进入申请界面，选择所需补助项目并提交相关材料，十个工作日内会把补助金打入申请人工会卡上。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854497" y="-193439"/>
            <a:ext cx="12332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310483" y="1722032"/>
            <a:ext cx="1504950" cy="4476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提交理赔申请</a:t>
            </a:r>
            <a:endParaRPr kumimoji="0" lang="zh-CN" altLang="zh-CN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256133" y="3389095"/>
            <a:ext cx="1047750" cy="432605"/>
          </a:xfrm>
          <a:prstGeom prst="flowChartAlternateProcess">
            <a:avLst/>
          </a:prstGeom>
          <a:noFill/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补充证明材料</a:t>
            </a:r>
            <a:endParaRPr kumimoji="0" lang="zh-CN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6667505" y="3286124"/>
            <a:ext cx="1714512" cy="5383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金保系统导入年度</a:t>
            </a:r>
            <a:endParaRPr kumimoji="0" lang="en-US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数据测算</a:t>
            </a:r>
            <a:endParaRPr kumimoji="0" lang="zh-CN" altLang="zh-CN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9845942" y="2509160"/>
            <a:ext cx="1250718" cy="447672"/>
          </a:xfrm>
          <a:prstGeom prst="flowChartAlternateProcess">
            <a:avLst/>
          </a:prstGeom>
          <a:noFill/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工伤补助金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8454499" y="2509160"/>
            <a:ext cx="1209675" cy="447675"/>
          </a:xfrm>
          <a:prstGeom prst="flowChartAlternateProcess">
            <a:avLst/>
          </a:prstGeom>
          <a:noFill/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重大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疾病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补助金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667505" y="2509160"/>
            <a:ext cx="1714512" cy="43814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住院医疗费</a:t>
            </a:r>
            <a:r>
              <a:rPr kumimoji="0" lang="zh-CN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endParaRPr kumimoji="0" lang="en-US" alt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补助金</a:t>
            </a:r>
            <a:endParaRPr kumimoji="0" lang="zh-CN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9256133" y="4037724"/>
            <a:ext cx="1066800" cy="534284"/>
          </a:xfrm>
          <a:prstGeom prst="flowChartAlternateProcess">
            <a:avLst/>
          </a:prstGeom>
          <a:noFill/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补助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材料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审核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8330501" y="5098392"/>
            <a:ext cx="1476375" cy="4476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领取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补助金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667504" y="4036178"/>
            <a:ext cx="1714512" cy="53583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C2E32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参保人员确认</a:t>
            </a:r>
            <a:endParaRPr kumimoji="0" lang="en-US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理算金额</a:t>
            </a:r>
            <a:endParaRPr kumimoji="0" lang="zh-CN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连接符: 肘形 29"/>
          <p:cNvCxnSpPr>
            <a:stCxn id="16" idx="2"/>
            <a:endCxn id="26" idx="0"/>
          </p:cNvCxnSpPr>
          <p:nvPr/>
        </p:nvCxnSpPr>
        <p:spPr>
          <a:xfrm rot="5400000">
            <a:off x="8124134" y="1570335"/>
            <a:ext cx="339453" cy="1538197"/>
          </a:xfrm>
          <a:prstGeom prst="bentConnector3">
            <a:avLst>
              <a:gd name="adj1" fmla="val 50000"/>
            </a:avLst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肘形 30"/>
          <p:cNvCxnSpPr>
            <a:stCxn id="16" idx="2"/>
            <a:endCxn id="24" idx="0"/>
          </p:cNvCxnSpPr>
          <p:nvPr/>
        </p:nvCxnSpPr>
        <p:spPr>
          <a:xfrm rot="16200000" flipH="1">
            <a:off x="9597403" y="1635261"/>
            <a:ext cx="339453" cy="1408343"/>
          </a:xfrm>
          <a:prstGeom prst="bentConnector3">
            <a:avLst>
              <a:gd name="adj1" fmla="val 50000"/>
            </a:avLst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6" idx="2"/>
            <a:endCxn id="25" idx="0"/>
          </p:cNvCxnSpPr>
          <p:nvPr/>
        </p:nvCxnSpPr>
        <p:spPr>
          <a:xfrm flipH="1">
            <a:off x="9059337" y="2169707"/>
            <a:ext cx="3621" cy="339453"/>
          </a:xfrm>
          <a:prstGeom prst="straightConnector1">
            <a:avLst/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6" idx="2"/>
            <a:endCxn id="23" idx="0"/>
          </p:cNvCxnSpPr>
          <p:nvPr/>
        </p:nvCxnSpPr>
        <p:spPr>
          <a:xfrm rot="5400000">
            <a:off x="7355353" y="3116715"/>
            <a:ext cx="338817" cy="1588"/>
          </a:xfrm>
          <a:prstGeom prst="straightConnector1">
            <a:avLst/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3" idx="2"/>
            <a:endCxn id="29" idx="0"/>
          </p:cNvCxnSpPr>
          <p:nvPr/>
        </p:nvCxnSpPr>
        <p:spPr>
          <a:xfrm rot="5400000">
            <a:off x="7418908" y="3930325"/>
            <a:ext cx="211706" cy="1"/>
          </a:xfrm>
          <a:prstGeom prst="straightConnector1">
            <a:avLst/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/>
          <p:cNvCxnSpPr>
            <a:stCxn id="25" idx="2"/>
            <a:endCxn id="17" idx="0"/>
          </p:cNvCxnSpPr>
          <p:nvPr/>
        </p:nvCxnSpPr>
        <p:spPr>
          <a:xfrm rot="16200000" flipH="1">
            <a:off x="9203542" y="2812629"/>
            <a:ext cx="432260" cy="720671"/>
          </a:xfrm>
          <a:prstGeom prst="bentConnector3">
            <a:avLst/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24" idx="2"/>
            <a:endCxn id="17" idx="0"/>
          </p:cNvCxnSpPr>
          <p:nvPr/>
        </p:nvCxnSpPr>
        <p:spPr>
          <a:xfrm rot="5400000">
            <a:off x="9909524" y="2827317"/>
            <a:ext cx="432263" cy="691293"/>
          </a:xfrm>
          <a:prstGeom prst="bentConnector3">
            <a:avLst>
              <a:gd name="adj1" fmla="val 50000"/>
            </a:avLst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7" idx="2"/>
            <a:endCxn id="27" idx="0"/>
          </p:cNvCxnSpPr>
          <p:nvPr/>
        </p:nvCxnSpPr>
        <p:spPr>
          <a:xfrm rot="16200000" flipH="1">
            <a:off x="9676758" y="3924949"/>
            <a:ext cx="216024" cy="9525"/>
          </a:xfrm>
          <a:prstGeom prst="straightConnector1">
            <a:avLst/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/>
          <p:cNvCxnSpPr>
            <a:stCxn id="29" idx="2"/>
            <a:endCxn id="28" idx="0"/>
          </p:cNvCxnSpPr>
          <p:nvPr/>
        </p:nvCxnSpPr>
        <p:spPr>
          <a:xfrm rot="16200000" flipH="1">
            <a:off x="8033532" y="4063235"/>
            <a:ext cx="526384" cy="1543929"/>
          </a:xfrm>
          <a:prstGeom prst="bentConnector3">
            <a:avLst>
              <a:gd name="adj1" fmla="val 50000"/>
            </a:avLst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/>
          <p:cNvCxnSpPr>
            <a:stCxn id="27" idx="2"/>
            <a:endCxn id="28" idx="0"/>
          </p:cNvCxnSpPr>
          <p:nvPr/>
        </p:nvCxnSpPr>
        <p:spPr>
          <a:xfrm rot="5400000">
            <a:off x="9165919" y="4474778"/>
            <a:ext cx="526384" cy="720844"/>
          </a:xfrm>
          <a:prstGeom prst="bentConnector3">
            <a:avLst>
              <a:gd name="adj1" fmla="val 50000"/>
            </a:avLst>
          </a:prstGeom>
          <a:ln>
            <a:solidFill>
              <a:srgbClr val="5454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补助申请流程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67636" y="1000108"/>
            <a:ext cx="2643206" cy="461665"/>
          </a:xfrm>
          <a:prstGeom prst="rect">
            <a:avLst/>
          </a:prstGeom>
          <a:solidFill>
            <a:srgbClr val="BC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补助申领流程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Tm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930" y="1500174"/>
            <a:ext cx="34565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6" y="1513984"/>
            <a:ext cx="3529238" cy="477253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666844" y="4641166"/>
            <a:ext cx="1214446" cy="288032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043035" y="2316480"/>
            <a:ext cx="1444625" cy="349250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225547" y="3654287"/>
            <a:ext cx="1080120" cy="272037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25493" y="4929634"/>
            <a:ext cx="1080120" cy="272037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857232"/>
            <a:ext cx="12192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①点击“补助申请”模块</a:t>
            </a:r>
            <a:endParaRPr lang="zh-CN" altLang="en-US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补助流程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881290" y="4786322"/>
            <a:ext cx="400052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20" y="1428736"/>
            <a:ext cx="3420498" cy="50720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51134" y="857232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②上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传理赔材料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4" y="1428736"/>
            <a:ext cx="3346059" cy="50006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38571" y="857232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③查询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理赔进度</a:t>
            </a:r>
          </a:p>
        </p:txBody>
      </p:sp>
      <p:sp>
        <p:nvSpPr>
          <p:cNvPr id="18" name="矩形 17"/>
          <p:cNvSpPr/>
          <p:nvPr/>
        </p:nvSpPr>
        <p:spPr>
          <a:xfrm>
            <a:off x="1915647" y="2714620"/>
            <a:ext cx="3251659" cy="3312369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176120" y="2643182"/>
            <a:ext cx="3063284" cy="1008112"/>
          </a:xfrm>
          <a:prstGeom prst="rect">
            <a:avLst/>
          </a:prstGeom>
          <a:noFill/>
          <a:ln>
            <a:solidFill>
              <a:srgbClr val="BC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6713" y="273685"/>
            <a:ext cx="10858576" cy="37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补助流程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Click="0" advTm="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屏幕截图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51" y="1557264"/>
            <a:ext cx="3552000" cy="42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 descr="微信图片_20191125110649.jpg"/>
          <p:cNvPicPr>
            <a:picLocks noChangeAspect="1"/>
          </p:cNvPicPr>
          <p:nvPr/>
        </p:nvPicPr>
        <p:blipFill>
          <a:blip r:embed="rId3" cstate="print"/>
          <a:srcRect t="2751"/>
          <a:stretch>
            <a:fillRect/>
          </a:stretch>
        </p:blipFill>
        <p:spPr>
          <a:xfrm>
            <a:off x="7019711" y="1562532"/>
            <a:ext cx="3552395" cy="424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238612" y="6000768"/>
            <a:ext cx="418576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住院医疗费用补助金申请界面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472" y="967071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在申请住院医疗费用补助金时，需要选择申请补助的年份。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06862" y="283133"/>
            <a:ext cx="5189072" cy="37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* </a:t>
            </a:r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注意事项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3836" y="857232"/>
            <a:ext cx="11358642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住院医疗费用补助：</a:t>
            </a:r>
            <a:endParaRPr lang="en-US" altLang="zh-CN" sz="2000" b="1" dirty="0" smtClean="0">
              <a:solidFill>
                <a:srgbClr val="BC2E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000" dirty="0" smtClean="0"/>
              <a:t>本类补助是按照全年累计住院自理总额分档一次性补助，</a:t>
            </a:r>
            <a:r>
              <a:rPr lang="zh-CN" altLang="en-US" sz="2000" u="sng" dirty="0" smtClean="0"/>
              <a:t>补助申请时间为保障期结束后第二年的</a:t>
            </a:r>
            <a:r>
              <a:rPr lang="en-US" altLang="zh-CN" sz="2000" u="sng" dirty="0" smtClean="0"/>
              <a:t>1-3</a:t>
            </a:r>
            <a:r>
              <a:rPr lang="zh-CN" altLang="en-US" sz="2000" u="sng" dirty="0" smtClean="0"/>
              <a:t>月</a:t>
            </a:r>
            <a:r>
              <a:rPr lang="zh-CN" altLang="en-US" sz="2000" dirty="0" smtClean="0"/>
              <a:t>。</a:t>
            </a:r>
            <a:r>
              <a:rPr lang="zh-CN" altLang="en-US" sz="2000" u="sng" dirty="0" smtClean="0"/>
              <a:t>住院自理费用超</a:t>
            </a:r>
            <a:r>
              <a:rPr lang="en-US" altLang="zh-CN" sz="2000" u="sng" dirty="0" smtClean="0"/>
              <a:t>10</a:t>
            </a:r>
            <a:r>
              <a:rPr lang="zh-CN" altLang="en-US" sz="2000" u="sng" dirty="0" smtClean="0"/>
              <a:t>万元的，可实时申请补助。</a:t>
            </a:r>
            <a:endParaRPr lang="en-US" altLang="zh-CN" sz="2000" u="sng" dirty="0" smtClean="0"/>
          </a:p>
          <a:p>
            <a:pPr indent="304800">
              <a:lnSpc>
                <a:spcPct val="150000"/>
              </a:lnSpc>
            </a:pPr>
            <a:r>
              <a:rPr lang="zh-CN" altLang="en-US" sz="2000" dirty="0" smtClean="0"/>
              <a:t>申请补助时，除在外地就医的，职工不需要提供看病票据，小程序会把金保系统中核算的自理</a:t>
            </a:r>
            <a:r>
              <a:rPr lang="zh-CN" altLang="zh-CN" sz="2000" dirty="0" smtClean="0"/>
              <a:t>金额</a:t>
            </a:r>
            <a:r>
              <a:rPr lang="zh-CN" altLang="en-US" sz="2000" dirty="0" smtClean="0"/>
              <a:t>推送给职工本人确认。</a:t>
            </a:r>
            <a:endParaRPr lang="zh-CN" altLang="zh-CN" sz="2000" dirty="0" smtClean="0"/>
          </a:p>
          <a:p>
            <a:pPr indent="304800" fontAlgn="auto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</a:t>
            </a:r>
            <a:r>
              <a:rPr lang="zh-CN" altLang="en-US" sz="2000" b="1" dirty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疾病补助金：</a:t>
            </a:r>
            <a:endParaRPr lang="en-US" altLang="zh-CN" sz="2000" b="1" dirty="0">
              <a:solidFill>
                <a:srgbClr val="BC2E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    职工提出申请，上传重大疾病诊断书原件照片后，工作人员会电话联系职工本人收取补充材料（出入院小结、病理报告、身份证复印件、工会卡复印件等）。</a:t>
            </a:r>
            <a:endParaRPr lang="en-US" altLang="zh-CN" sz="2000" dirty="0" smtClean="0"/>
          </a:p>
          <a:p>
            <a:pPr indent="304800" fontAlgn="auto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 smtClean="0">
                <a:solidFill>
                  <a:srgbClr val="BC2E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工伤补助金：</a:t>
            </a:r>
            <a:endParaRPr lang="en-US" altLang="zh-CN" sz="2000" b="1" dirty="0" smtClean="0">
              <a:solidFill>
                <a:srgbClr val="BC2E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fontAlgn="auto">
              <a:lnSpc>
                <a:spcPct val="150000"/>
              </a:lnSpc>
            </a:pPr>
            <a:r>
              <a:rPr lang="zh-CN" altLang="en-US" sz="2000" dirty="0" smtClean="0"/>
              <a:t>职工提出申请，上传工亡决定书或工伤鉴定书原件照片后，工作人员会电话联系职工本人收取补充材料（发生工伤的，提供工伤鉴定书、鉴定结论通知书、身份证复印件、工会卡复印件；发生工亡的，需提供工亡决定书、法定受益人共同签订的委托书原件、被委托人身份证和银行卡复印件）。</a:t>
            </a:r>
            <a:endParaRPr lang="en-US" altLang="zh-CN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854497" y="-193439"/>
            <a:ext cx="12332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06862" y="283133"/>
            <a:ext cx="5189072" cy="37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1950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* </a:t>
            </a:r>
            <a:r>
              <a:rPr lang="zh-CN" altLang="en-US" sz="3200" b="1" dirty="0" smtClean="0">
                <a:solidFill>
                  <a:srgbClr val="BC2E3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注意事项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5221" y="-24"/>
            <a:ext cx="808003" cy="808003"/>
          </a:xfrm>
          <a:prstGeom prst="rect">
            <a:avLst/>
          </a:prstGeom>
        </p:spPr>
      </p:pic>
    </p:spTree>
  </p:cSld>
  <p:clrMapOvr>
    <a:masterClrMapping/>
  </p:clrMapOvr>
  <p:transition advTm="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529</Words>
  <Application>WPS 演示</Application>
  <PresentationFormat>自定义</PresentationFormat>
  <Paragraphs>54</Paragraphs>
  <Slides>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2019年终总结PPT-02</dc:title>
  <dc:creator>执念.</dc:creator>
  <cp:lastModifiedBy>yu</cp:lastModifiedBy>
  <cp:revision>588</cp:revision>
  <dcterms:created xsi:type="dcterms:W3CDTF">2015-01-11T03:03:00Z</dcterms:created>
  <dcterms:modified xsi:type="dcterms:W3CDTF">2021-03-11T07:43:34Z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