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sldIdLst>
    <p:sldId id="1529" r:id="rId3"/>
    <p:sldId id="1350" r:id="rId4"/>
    <p:sldId id="1620" r:id="rId6"/>
    <p:sldId id="1579" r:id="rId7"/>
    <p:sldId id="1670" r:id="rId8"/>
    <p:sldId id="1794" r:id="rId9"/>
  </p:sldIdLst>
  <p:sldSz cx="12192000" cy="6858000"/>
  <p:notesSz cx="6858000" cy="9144000"/>
  <p:embeddedFontLst>
    <p:embeddedFont>
      <p:font typeface="楷体" panose="02010609060101010101" pitchFamily="49" charset="-122"/>
      <p:regular r:id="rId13"/>
    </p:embeddedFont>
    <p:embeddedFont>
      <p:font typeface="微软雅黑" panose="020B0503020204020204" pitchFamily="34" charset="-122"/>
      <p:regular r:id="rId14"/>
    </p:embeddedFont>
    <p:embeddedFont>
      <p:font typeface="黑体" panose="02010609060101010101" charset="-122"/>
      <p:regular r:id="rId15"/>
    </p:embeddedFont>
    <p:embeddedFont>
      <p:font typeface="等线" panose="02010600030101010101" charset="-122"/>
      <p:regular r:id="rId1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936" y="40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font" Target="fonts/font4.fntdata"/><Relationship Id="rId15" Type="http://schemas.openxmlformats.org/officeDocument/2006/relationships/font" Target="fonts/font3.fntdata"/><Relationship Id="rId14" Type="http://schemas.openxmlformats.org/officeDocument/2006/relationships/font" Target="fonts/font2.fntdata"/><Relationship Id="rId13" Type="http://schemas.openxmlformats.org/officeDocument/2006/relationships/font" Target="fonts/font1.fntdata"/><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0163C1-782B-4C72-B2A3-9D9A4491C4B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749CB4-9CDB-4230-83D3-C40BCC4347F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649C4-DF96-4AB7-8EFA-C60B664AC0E4}"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649C4-DF96-4AB7-8EFA-C60B664AC0E4}"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649C4-DF96-4AB7-8EFA-C60B664AC0E4}"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649C4-DF96-4AB7-8EFA-C60B664AC0E4}"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pic>
        <p:nvPicPr>
          <p:cNvPr id="19" name="图片"/>
          <p:cNvPicPr>
            <a:picLocks noChangeAspect="1"/>
          </p:cNvPicPr>
          <p:nvPr userDrawn="1"/>
        </p:nvPicPr>
        <p:blipFill rotWithShape="1">
          <a:blip r:embed="rId2">
            <a:extLst>
              <a:ext uri="{28A0092B-C50C-407E-A947-70E740481C1C}">
                <a14:useLocalDpi xmlns:a14="http://schemas.microsoft.com/office/drawing/2010/main" val="0"/>
              </a:ext>
            </a:extLst>
          </a:blip>
          <a:srcRect t="37586" b="22961"/>
          <a:stretch>
            <a:fillRect/>
          </a:stretch>
        </p:blipFill>
        <p:spPr>
          <a:xfrm>
            <a:off x="471730" y="4305163"/>
            <a:ext cx="6470486" cy="2552837"/>
          </a:xfrm>
          <a:prstGeom prst="rect">
            <a:avLst/>
          </a:prstGeom>
        </p:spPr>
      </p:pic>
      <p:pic>
        <p:nvPicPr>
          <p:cNvPr id="20" name="图片"/>
          <p:cNvPicPr>
            <a:picLocks noChangeAspect="1"/>
          </p:cNvPicPr>
          <p:nvPr userDrawn="1"/>
        </p:nvPicPr>
        <p:blipFill rotWithShape="1">
          <a:blip r:embed="rId3" cstate="print">
            <a:extLst>
              <a:ext uri="{28A0092B-C50C-407E-A947-70E740481C1C}">
                <a14:useLocalDpi xmlns:a14="http://schemas.microsoft.com/office/drawing/2010/main" val="0"/>
              </a:ext>
            </a:extLst>
          </a:blip>
          <a:srcRect l="35407" t="25335" r="6186" b="16806"/>
          <a:stretch>
            <a:fillRect/>
          </a:stretch>
        </p:blipFill>
        <p:spPr>
          <a:xfrm>
            <a:off x="0" y="1"/>
            <a:ext cx="4172457" cy="2248524"/>
          </a:xfrm>
          <a:prstGeom prst="rect">
            <a:avLst/>
          </a:prstGeom>
        </p:spPr>
      </p:pic>
      <p:pic>
        <p:nvPicPr>
          <p:cNvPr id="21" name="图片"/>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28494" y="0"/>
            <a:ext cx="3563506" cy="4136010"/>
          </a:xfrm>
          <a:prstGeom prst="rect">
            <a:avLst/>
          </a:prstGeom>
        </p:spPr>
      </p:pic>
      <p:sp>
        <p:nvSpPr>
          <p:cNvPr id="12" name="矩形"/>
          <p:cNvSpPr/>
          <p:nvPr userDrawn="1"/>
        </p:nvSpPr>
        <p:spPr>
          <a:xfrm>
            <a:off x="7903297" y="1207889"/>
            <a:ext cx="432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 name="矩形"/>
          <p:cNvSpPr/>
          <p:nvPr userDrawn="1"/>
        </p:nvSpPr>
        <p:spPr>
          <a:xfrm>
            <a:off x="7903297" y="4214794"/>
            <a:ext cx="432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4" name="椭圆"/>
          <p:cNvSpPr>
            <a:spLocks noChangeAspect="1"/>
          </p:cNvSpPr>
          <p:nvPr userDrawn="1"/>
        </p:nvSpPr>
        <p:spPr>
          <a:xfrm>
            <a:off x="7474895" y="2801341"/>
            <a:ext cx="900000" cy="900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ctr"/>
            <a:endParaRPr lang="zh-CN" altLang="en-US" sz="2300" dirty="0">
              <a:solidFill>
                <a:schemeClr val="accent1"/>
              </a:solidFill>
            </a:endParaRPr>
          </a:p>
        </p:txBody>
      </p:sp>
      <p:sp>
        <p:nvSpPr>
          <p:cNvPr id="28" name="椭圆"/>
          <p:cNvSpPr>
            <a:spLocks noChangeAspect="1"/>
          </p:cNvSpPr>
          <p:nvPr userDrawn="1"/>
        </p:nvSpPr>
        <p:spPr>
          <a:xfrm>
            <a:off x="5782883" y="1747889"/>
            <a:ext cx="180000" cy="180000"/>
          </a:xfrm>
          <a:prstGeom prst="ellips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6" name="文本占位符"/>
          <p:cNvSpPr>
            <a:spLocks noGrp="1"/>
          </p:cNvSpPr>
          <p:nvPr>
            <p:ph type="body" sz="quarter" idx="12" hasCustomPrompt="1"/>
          </p:nvPr>
        </p:nvSpPr>
        <p:spPr>
          <a:xfrm>
            <a:off x="5692883" y="2292913"/>
            <a:ext cx="360000" cy="2677656"/>
          </a:xfrm>
          <a:prstGeom prst="rect">
            <a:avLst/>
          </a:prstGeom>
        </p:spPr>
        <p:txBody>
          <a:bodyPr wrap="square" anchor="t">
            <a:spAutoFit/>
          </a:bodyPr>
          <a:lstStyle>
            <a:lvl1pPr marL="0" indent="0" algn="ctr">
              <a:lnSpc>
                <a:spcPct val="100000"/>
              </a:lnSpc>
              <a:buNone/>
              <a:defRPr sz="1400" spc="200" baseline="0">
                <a:solidFill>
                  <a:schemeClr val="accent2"/>
                </a:solidFill>
              </a:defRPr>
            </a:lvl1pPr>
          </a:lstStyle>
          <a:p>
            <a:pPr lvl="0"/>
            <a:r>
              <a:rPr lang="zh-CN" altLang="en-US" dirty="0"/>
              <a:t>单击此处添加您的文字内容</a:t>
            </a:r>
            <a:endParaRPr lang="zh-CN" altLang="en-US" dirty="0"/>
          </a:p>
        </p:txBody>
      </p:sp>
      <p:sp>
        <p:nvSpPr>
          <p:cNvPr id="27" name="标题占位符"/>
          <p:cNvSpPr>
            <a:spLocks noGrp="1"/>
          </p:cNvSpPr>
          <p:nvPr>
            <p:ph type="body" sz="quarter" idx="11" hasCustomPrompt="1"/>
          </p:nvPr>
        </p:nvSpPr>
        <p:spPr>
          <a:xfrm>
            <a:off x="6416346" y="1545220"/>
            <a:ext cx="720000" cy="3554819"/>
          </a:xfrm>
          <a:prstGeom prst="rect">
            <a:avLst/>
          </a:prstGeom>
        </p:spPr>
        <p:txBody>
          <a:bodyPr wrap="square" anchor="ctr">
            <a:spAutoFit/>
          </a:bodyPr>
          <a:lstStyle>
            <a:lvl1pPr marL="0" indent="0" algn="ctr">
              <a:lnSpc>
                <a:spcPts val="4500"/>
              </a:lnSpc>
              <a:buNone/>
              <a:defRPr lang="zh-CN" altLang="en-US" sz="4000" b="1" spc="150" baseline="0" dirty="0">
                <a:solidFill>
                  <a:schemeClr val="accent1"/>
                </a:solidFill>
                <a:latin typeface="楷体" panose="02010609060101010101" pitchFamily="49" charset="-122"/>
                <a:ea typeface="楷体" panose="02010609060101010101" pitchFamily="49" charset="-122"/>
              </a:defRPr>
            </a:lvl1pPr>
          </a:lstStyle>
          <a:p>
            <a:pPr marL="0" lvl="0"/>
            <a:r>
              <a:rPr lang="zh-CN" altLang="en-US" dirty="0"/>
              <a:t>添加章节标题</a:t>
            </a:r>
            <a:endParaRPr lang="zh-CN" altLang="en-US" dirty="0"/>
          </a:p>
        </p:txBody>
      </p:sp>
      <p:sp>
        <p:nvSpPr>
          <p:cNvPr id="35" name="数字占位符"/>
          <p:cNvSpPr>
            <a:spLocks noGrp="1"/>
          </p:cNvSpPr>
          <p:nvPr>
            <p:ph type="body" sz="quarter" idx="10" hasCustomPrompt="1"/>
          </p:nvPr>
        </p:nvSpPr>
        <p:spPr>
          <a:xfrm>
            <a:off x="7600895" y="2896161"/>
            <a:ext cx="648000" cy="677108"/>
          </a:xfrm>
          <a:prstGeom prst="rect">
            <a:avLst/>
          </a:prstGeom>
          <a:noFill/>
        </p:spPr>
        <p:txBody>
          <a:bodyPr wrap="square" lIns="0" rIns="0" rtlCol="0" anchor="ctr">
            <a:spAutoFit/>
          </a:bodyPr>
          <a:lstStyle>
            <a:lvl1pPr marL="0" indent="0" algn="ctr">
              <a:lnSpc>
                <a:spcPct val="100000"/>
              </a:lnSpc>
              <a:buFontTx/>
              <a:buNone/>
              <a:defRPr lang="zh-CN" altLang="en-US" sz="3800" b="0" i="0" u="none" dirty="0">
                <a:solidFill>
                  <a:schemeClr val="accent1"/>
                </a:solidFill>
                <a:effectLst/>
                <a:latin typeface="+mj-lt"/>
                <a:ea typeface="楷体" panose="02010609060101010101" pitchFamily="49" charset="-122"/>
                <a:cs typeface="Arial" panose="020B0604020202020204" pitchFamily="34" charset="0"/>
              </a:defRPr>
            </a:lvl1pPr>
          </a:lstStyle>
          <a:p>
            <a:pPr marL="0" lvl="0"/>
            <a:r>
              <a:rPr lang="en-US" altLang="zh-CN" dirty="0"/>
              <a:t>1</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750"/>
                                        <p:tgtEl>
                                          <p:spTgt spid="19"/>
                                        </p:tgtEl>
                                      </p:cBhvr>
                                    </p:animEffect>
                                    <p:anim calcmode="lin" valueType="num">
                                      <p:cBhvr>
                                        <p:cTn id="15" dur="750" fill="hold"/>
                                        <p:tgtEl>
                                          <p:spTgt spid="19"/>
                                        </p:tgtEl>
                                        <p:attrNameLst>
                                          <p:attrName>ppt_x</p:attrName>
                                        </p:attrNameLst>
                                      </p:cBhvr>
                                      <p:tavLst>
                                        <p:tav tm="0">
                                          <p:val>
                                            <p:strVal val="#ppt_x"/>
                                          </p:val>
                                        </p:tav>
                                        <p:tav tm="100000">
                                          <p:val>
                                            <p:strVal val="#ppt_x"/>
                                          </p:val>
                                        </p:tav>
                                      </p:tavLst>
                                    </p:anim>
                                    <p:anim calcmode="lin" valueType="num">
                                      <p:cBhvr>
                                        <p:cTn id="16" dur="750" fill="hold"/>
                                        <p:tgtEl>
                                          <p:spTgt spid="19"/>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3000"/>
                            </p:stCondLst>
                            <p:childTnLst>
                              <p:par>
                                <p:cTn id="34" presetID="0" presetClass="entr" presetSubtype="0" decel="70000" fill="hold" grpId="0" nodeType="afterEffect">
                                  <p:stCondLst>
                                    <p:cond delay="0"/>
                                  </p:stCondLst>
                                  <p:iterate type="lt">
                                    <p:tmPct val="10000"/>
                                  </p:iterate>
                                  <p:childTnLst>
                                    <p:set>
                                      <p:cBhvr>
                                        <p:cTn id="35" dur="855" fill="hold">
                                          <p:stCondLst>
                                            <p:cond delay="1"/>
                                          </p:stCondLst>
                                        </p:cTn>
                                        <p:tgtEl>
                                          <p:spTgt spid="27"/>
                                        </p:tgtEl>
                                        <p:attrNameLst>
                                          <p:attrName>style.visibility</p:attrName>
                                        </p:attrNameLst>
                                      </p:cBhvr>
                                      <p:to>
                                        <p:strVal val="visible"/>
                                      </p:to>
                                    </p:set>
                                    <p:anim to="" calcmode="lin" valueType="num">
                                      <p:cBhvr>
                                        <p:cTn id="36" dur="1" fill="hold">
                                          <p:stCondLst>
                                            <p:cond delay="0"/>
                                          </p:stCondLst>
                                        </p:cTn>
                                        <p:tgtEl>
                                          <p:spTgt spid="27"/>
                                        </p:tgtEl>
                                        <p:attrNameLst>
                                          <p:attrName>ppt_x</p:attrName>
                                        </p:attrNameLst>
                                      </p:cBhvr>
                                      <p:tavLst>
                                        <p:tav tm="0">
                                          <p:val>
                                            <p:strVal val="#ppt_x"/>
                                          </p:val>
                                        </p:tav>
                                        <p:tav tm="100000">
                                          <p:val>
                                            <p:strVal val="#ppt_x+0.15*sin(rand(0-360)+0)+2"/>
                                          </p:val>
                                        </p:tav>
                                      </p:tavLst>
                                    </p:anim>
                                    <p:anim to="" calcmode="lin" valueType="num">
                                      <p:cBhvr>
                                        <p:cTn id="37" dur="1" fill="hold">
                                          <p:stCondLst>
                                            <p:cond delay="0"/>
                                          </p:stCondLst>
                                        </p:cTn>
                                        <p:tgtEl>
                                          <p:spTgt spid="27"/>
                                        </p:tgtEl>
                                        <p:attrNameLst>
                                          <p:attrName>ppt_y</p:attrName>
                                        </p:attrNameLst>
                                      </p:cBhvr>
                                      <p:tavLst>
                                        <p:tav tm="0">
                                          <p:val>
                                            <p:strVal val="#ppt_y"/>
                                          </p:val>
                                        </p:tav>
                                        <p:tav tm="100000">
                                          <p:val>
                                            <p:strVal val="#ppt_y+0.15*sin(rand(0-360)+0)+2"/>
                                          </p:val>
                                        </p:tav>
                                      </p:tavLst>
                                    </p:anim>
                                    <p:anim to="" calcmode="lin" valueType="num">
                                      <p:cBhvr>
                                        <p:cTn id="38" dur="998" fill="hold">
                                          <p:stCondLst>
                                            <p:cond delay="2"/>
                                          </p:stCondLst>
                                        </p:cTn>
                                        <p:tgtEl>
                                          <p:spTgt spid="27"/>
                                        </p:tgtEl>
                                        <p:attrNameLst>
                                          <p:attrName>style.opacity</p:attrName>
                                        </p:attrNameLst>
                                      </p:cBhvr>
                                      <p:tavLst>
                                        <p:tav tm="0">
                                          <p:val>
                                            <p:fltVal val="0"/>
                                          </p:val>
                                        </p:tav>
                                        <p:tav tm="100000">
                                          <p:val>
                                            <p:fltVal val="1"/>
                                          </p:val>
                                        </p:tav>
                                      </p:tavLst>
                                    </p:anim>
                                    <p:animScale>
                                      <p:cBhvr>
                                        <p:cTn id="39" dur="998" fill="hold">
                                          <p:stCondLst>
                                            <p:cond delay="1"/>
                                          </p:stCondLst>
                                        </p:cTn>
                                        <p:tgtEl>
                                          <p:spTgt spid="27"/>
                                        </p:tgtEl>
                                      </p:cBhvr>
                                      <p:from x="500000" y="500000"/>
                                      <p:to x="100000" y="100000"/>
                                    </p:animScale>
                                    <p:anim to="" calcmode="lin" valueType="num">
                                      <p:cBhvr>
                                        <p:cTn id="40" dur="714" fill="hold">
                                          <p:stCondLst>
                                            <p:cond delay="286"/>
                                          </p:stCondLst>
                                        </p:cTn>
                                        <p:tgtEl>
                                          <p:spTgt spid="27"/>
                                        </p:tgtEl>
                                        <p:attrNameLst>
                                          <p:attrName>ppt_x</p:attrName>
                                        </p:attrNameLst>
                                      </p:cBhvr>
                                      <p:tavLst>
                                        <p:tav tm="0">
                                          <p:val>
                                            <p:strVal val="ppt_x-2"/>
                                          </p:val>
                                        </p:tav>
                                        <p:tav tm="100000">
                                          <p:val>
                                            <p:strVal val="#ppt_x"/>
                                          </p:val>
                                        </p:tav>
                                      </p:tavLst>
                                    </p:anim>
                                    <p:anim to="" calcmode="lin" valueType="num">
                                      <p:cBhvr>
                                        <p:cTn id="41" dur="714" fill="hold">
                                          <p:stCondLst>
                                            <p:cond delay="286"/>
                                          </p:stCondLst>
                                        </p:cTn>
                                        <p:tgtEl>
                                          <p:spTgt spid="27"/>
                                        </p:tgtEl>
                                        <p:attrNameLst>
                                          <p:attrName>ppt_y</p:attrName>
                                        </p:attrNameLst>
                                      </p:cBhvr>
                                      <p:tavLst>
                                        <p:tav tm="0">
                                          <p:val>
                                            <p:strVal val="ppt_y-2"/>
                                          </p:val>
                                        </p:tav>
                                        <p:tav tm="100000">
                                          <p:val>
                                            <p:strVal val="#ppt_y"/>
                                          </p:val>
                                        </p:tav>
                                      </p:tavLst>
                                    </p:anim>
                                  </p:childTnLst>
                                </p:cTn>
                              </p:par>
                            </p:childTnLst>
                          </p:cTn>
                        </p:par>
                        <p:par>
                          <p:cTn id="42" fill="hold">
                            <p:stCondLst>
                              <p:cond delay="4250"/>
                            </p:stCondLst>
                            <p:childTnLst>
                              <p:par>
                                <p:cTn id="43" presetID="10" presetClass="entr" presetSubtype="0" fill="hold" grpId="0" nodeType="afterEffect">
                                  <p:stCondLst>
                                    <p:cond delay="0"/>
                                  </p:stCondLst>
                                  <p:childTnLst>
                                    <p:set>
                                      <p:cBhvr>
                                        <p:cTn id="44" dur="1" fill="hold">
                                          <p:stCondLst>
                                            <p:cond delay="0"/>
                                          </p:stCondLst>
                                        </p:cTn>
                                        <p:tgtEl>
                                          <p:spTgt spid="26">
                                            <p:txEl>
                                              <p:pRg st="0" end="0"/>
                                            </p:txEl>
                                          </p:spTgt>
                                        </p:tgtEl>
                                        <p:attrNameLst>
                                          <p:attrName>style.visibility</p:attrName>
                                        </p:attrNameLst>
                                      </p:cBhvr>
                                      <p:to>
                                        <p:strVal val="visible"/>
                                      </p:to>
                                    </p:set>
                                    <p:animEffect transition="in" filter="fade">
                                      <p:cBhvr>
                                        <p:cTn id="45" dur="500"/>
                                        <p:tgtEl>
                                          <p:spTgt spid="26">
                                            <p:txEl>
                                              <p:pRg st="0" end="0"/>
                                            </p:txEl>
                                          </p:spTgt>
                                        </p:tgtEl>
                                      </p:cBhvr>
                                    </p:animEffect>
                                  </p:childTnLst>
                                </p:cTn>
                              </p:par>
                            </p:childTnLst>
                          </p:cTn>
                        </p:par>
                        <p:par>
                          <p:cTn id="46" fill="hold">
                            <p:stCondLst>
                              <p:cond delay="4750"/>
                            </p:stCondLst>
                            <p:childTnLst>
                              <p:par>
                                <p:cTn id="47" presetID="10"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28" grpId="0" animBg="1"/>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tmplLst>
          <p:tmpl lvl="0">
            <p:tnLst>
              <p:par>
                <p:cTn presetID="0" presetClass="entr" presetSubtype="0" decel="70000" fill="hold" nodeType="afterEffect">
                  <p:stCondLst>
                    <p:cond delay="0"/>
                  </p:stCondLst>
                  <p:iterate type="lt">
                    <p:tmPct val="10000"/>
                  </p:iterate>
                  <p:childTnLst>
                    <p:set>
                      <p:cBhvr>
                        <p:cTn dur="855" fill="hold">
                          <p:stCondLst>
                            <p:cond delay="1"/>
                          </p:stCondLst>
                        </p:cTn>
                        <p:tgtEl>
                          <p:spTgt spid="27"/>
                        </p:tgtEl>
                        <p:attrNameLst>
                          <p:attrName>style.visibility</p:attrName>
                        </p:attrNameLst>
                      </p:cBhvr>
                      <p:to>
                        <p:strVal val="visible"/>
                      </p:to>
                    </p:set>
                    <p:anim to="" calcmode="lin" valueType="num">
                      <p:cBhvr>
                        <p:cTn dur="1" fill="hold">
                          <p:stCondLst>
                            <p:cond delay="0"/>
                          </p:stCondLst>
                        </p:cTn>
                        <p:tgtEl>
                          <p:spTgt spid="27"/>
                        </p:tgtEl>
                        <p:attrNameLst>
                          <p:attrName>ppt_x</p:attrName>
                        </p:attrNameLst>
                      </p:cBhvr>
                      <p:tavLst>
                        <p:tav tm="0">
                          <p:val>
                            <p:strVal val="#ppt_x"/>
                          </p:val>
                        </p:tav>
                        <p:tav tm="100000">
                          <p:val>
                            <p:strVal val="#ppt_x+0.15*sin(rand(0-360)+0)+2"/>
                          </p:val>
                        </p:tav>
                      </p:tavLst>
                    </p:anim>
                    <p:anim to="" calcmode="lin" valueType="num">
                      <p:cBhvr>
                        <p:cTn dur="1" fill="hold">
                          <p:stCondLst>
                            <p:cond delay="0"/>
                          </p:stCondLst>
                        </p:cTn>
                        <p:tgtEl>
                          <p:spTgt spid="27"/>
                        </p:tgtEl>
                        <p:attrNameLst>
                          <p:attrName>ppt_y</p:attrName>
                        </p:attrNameLst>
                      </p:cBhvr>
                      <p:tavLst>
                        <p:tav tm="0">
                          <p:val>
                            <p:strVal val="#ppt_y"/>
                          </p:val>
                        </p:tav>
                        <p:tav tm="100000">
                          <p:val>
                            <p:strVal val="#ppt_y+0.15*sin(rand(0-360)+0)+2"/>
                          </p:val>
                        </p:tav>
                      </p:tavLst>
                    </p:anim>
                    <p:anim to="" calcmode="lin" valueType="num">
                      <p:cBhvr>
                        <p:cTn dur="998" fill="hold">
                          <p:stCondLst>
                            <p:cond delay="2"/>
                          </p:stCondLst>
                        </p:cTn>
                        <p:tgtEl>
                          <p:spTgt spid="27"/>
                        </p:tgtEl>
                        <p:attrNameLst>
                          <p:attrName>style.opacity</p:attrName>
                        </p:attrNameLst>
                      </p:cBhvr>
                      <p:tavLst>
                        <p:tav tm="0">
                          <p:val>
                            <p:fltVal val="0"/>
                          </p:val>
                        </p:tav>
                        <p:tav tm="100000">
                          <p:val>
                            <p:fltVal val="1"/>
                          </p:val>
                        </p:tav>
                      </p:tavLst>
                    </p:anim>
                    <p:animScale>
                      <p:cBhvr>
                        <p:cTn dur="998" fill="hold">
                          <p:stCondLst>
                            <p:cond delay="1"/>
                          </p:stCondLst>
                        </p:cTn>
                        <p:tgtEl>
                          <p:spTgt spid="27"/>
                        </p:tgtEl>
                      </p:cBhvr>
                      <p:from x="500000" y="500000"/>
                      <p:to x="100000" y="100000"/>
                    </p:animScale>
                    <p:anim to="" calcmode="lin" valueType="num">
                      <p:cBhvr>
                        <p:cTn dur="714" fill="hold">
                          <p:stCondLst>
                            <p:cond delay="286"/>
                          </p:stCondLst>
                        </p:cTn>
                        <p:tgtEl>
                          <p:spTgt spid="27"/>
                        </p:tgtEl>
                        <p:attrNameLst>
                          <p:attrName>ppt_x</p:attrName>
                        </p:attrNameLst>
                      </p:cBhvr>
                      <p:tavLst>
                        <p:tav tm="0">
                          <p:val>
                            <p:strVal val="ppt_x-2"/>
                          </p:val>
                        </p:tav>
                        <p:tav tm="100000">
                          <p:val>
                            <p:strVal val="#ppt_x"/>
                          </p:val>
                        </p:tav>
                      </p:tavLst>
                    </p:anim>
                    <p:anim to="" calcmode="lin" valueType="num">
                      <p:cBhvr>
                        <p:cTn dur="714" fill="hold">
                          <p:stCondLst>
                            <p:cond delay="286"/>
                          </p:stCondLst>
                        </p:cTn>
                        <p:tgtEl>
                          <p:spTgt spid="27"/>
                        </p:tgtEl>
                        <p:attrNameLst>
                          <p:attrName>ppt_y</p:attrName>
                        </p:attrNameLst>
                      </p:cBhvr>
                      <p:tavLst>
                        <p:tav tm="0">
                          <p:val>
                            <p:strVal val="ppt_y-2"/>
                          </p:val>
                        </p:tav>
                        <p:tav tm="100000">
                          <p:val>
                            <p:strVal val="#ppt_y"/>
                          </p:val>
                        </p:tav>
                      </p:tavLst>
                    </p:anim>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pic>
        <p:nvPicPr>
          <p:cNvPr id="7" name="图片"/>
          <p:cNvPicPr>
            <a:picLocks noChangeAspect="1"/>
          </p:cNvPicPr>
          <p:nvPr userDrawn="1"/>
        </p:nvPicPr>
        <p:blipFill rotWithShape="1">
          <a:blip r:embed="rId2" cstate="print">
            <a:extLst>
              <a:ext uri="{28A0092B-C50C-407E-A947-70E740481C1C}">
                <a14:useLocalDpi xmlns:a14="http://schemas.microsoft.com/office/drawing/2010/main" val="0"/>
              </a:ext>
            </a:extLst>
          </a:blip>
          <a:srcRect l="35407" t="25335" r="6186" b="16806"/>
          <a:stretch>
            <a:fillRect/>
          </a:stretch>
        </p:blipFill>
        <p:spPr>
          <a:xfrm>
            <a:off x="0" y="0"/>
            <a:ext cx="2068272" cy="1114585"/>
          </a:xfrm>
          <a:prstGeom prst="rect">
            <a:avLst/>
          </a:prstGeom>
        </p:spPr>
      </p:pic>
      <p:pic>
        <p:nvPicPr>
          <p:cNvPr id="8" name="图片"/>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79268" y="0"/>
            <a:ext cx="1912732" cy="2220027"/>
          </a:xfrm>
          <a:prstGeom prst="rect">
            <a:avLst/>
          </a:prstGeom>
        </p:spPr>
      </p:pic>
      <p:sp>
        <p:nvSpPr>
          <p:cNvPr id="11" name="矩形"/>
          <p:cNvSpPr/>
          <p:nvPr userDrawn="1"/>
        </p:nvSpPr>
        <p:spPr>
          <a:xfrm>
            <a:off x="2468970" y="394641"/>
            <a:ext cx="943200" cy="4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2" name="矩形"/>
          <p:cNvSpPr/>
          <p:nvPr userDrawn="1"/>
        </p:nvSpPr>
        <p:spPr>
          <a:xfrm>
            <a:off x="8779830" y="394641"/>
            <a:ext cx="943200" cy="4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6" name="标题占位符"/>
          <p:cNvSpPr>
            <a:spLocks noGrp="1"/>
          </p:cNvSpPr>
          <p:nvPr>
            <p:ph type="body" sz="quarter" idx="10" hasCustomPrompt="1"/>
          </p:nvPr>
        </p:nvSpPr>
        <p:spPr>
          <a:xfrm>
            <a:off x="1596000" y="185409"/>
            <a:ext cx="9000000" cy="461665"/>
          </a:xfrm>
          <a:prstGeom prst="rect">
            <a:avLst/>
          </a:prstGeom>
        </p:spPr>
        <p:txBody>
          <a:bodyPr wrap="square">
            <a:spAutoFit/>
          </a:bodyPr>
          <a:lstStyle>
            <a:lvl1pPr marL="0" indent="0" algn="ctr">
              <a:lnSpc>
                <a:spcPct val="100000"/>
              </a:lnSpc>
              <a:buFontTx/>
              <a:buNone/>
              <a:defRPr lang="zh-CN" altLang="en-US" sz="2400" b="0" spc="200" baseline="0" dirty="0" smtClean="0">
                <a:solidFill>
                  <a:schemeClr val="accent3"/>
                </a:solidFill>
                <a:latin typeface="+mj-ea"/>
                <a:ea typeface="+mj-ea"/>
              </a:defRPr>
            </a:lvl1pPr>
          </a:lstStyle>
          <a:p>
            <a:pPr marL="0" lvl="0"/>
            <a:r>
              <a:rPr lang="zh-CN" altLang="en-US" dirty="0"/>
              <a:t>点击添加标题</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barn(outVertical)">
                                      <p:cBhvr>
                                        <p:cTn id="14" dur="500"/>
                                        <p:tgtEl>
                                          <p:spTgt spid="16">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build="p">
        <p:tmplLst>
          <p:tmpl lvl="1">
            <p:tnLst>
              <p:par>
                <p:cTn presetID="16" presetClass="entr" presetSubtype="37"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barn(outVertical)">
                      <p:cBhvr>
                        <p:cTn dur="500"/>
                        <p:tgtEl>
                          <p:spTgt spid="16"/>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介绍页">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jpe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xml"/><Relationship Id="rId2" Type="http://schemas.openxmlformats.org/officeDocument/2006/relationships/image" Target="../media/image7.jpe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p:cNvPicPr>
            <a:picLocks noChangeAspect="1"/>
          </p:cNvPicPr>
          <p:nvPr/>
        </p:nvPicPr>
        <p:blipFill rotWithShape="1">
          <a:blip r:embed="rId1">
            <a:extLst>
              <a:ext uri="{28A0092B-C50C-407E-A947-70E740481C1C}">
                <a14:useLocalDpi xmlns:a14="http://schemas.microsoft.com/office/drawing/2010/main" val="0"/>
              </a:ext>
            </a:extLst>
          </a:blip>
          <a:srcRect t="37586" b="22961"/>
          <a:stretch>
            <a:fillRect/>
          </a:stretch>
        </p:blipFill>
        <p:spPr>
          <a:xfrm>
            <a:off x="-76835" y="4639310"/>
            <a:ext cx="6162675" cy="2431415"/>
          </a:xfrm>
          <a:prstGeom prst="rect">
            <a:avLst/>
          </a:prstGeom>
        </p:spPr>
      </p:pic>
      <p:pic>
        <p:nvPicPr>
          <p:cNvPr id="4" name="图片"/>
          <p:cNvPicPr>
            <a:picLocks noChangeAspect="1"/>
          </p:cNvPicPr>
          <p:nvPr/>
        </p:nvPicPr>
        <p:blipFill rotWithShape="1">
          <a:blip r:embed="rId2" cstate="print">
            <a:extLst>
              <a:ext uri="{28A0092B-C50C-407E-A947-70E740481C1C}">
                <a14:useLocalDpi xmlns:a14="http://schemas.microsoft.com/office/drawing/2010/main" val="0"/>
              </a:ext>
            </a:extLst>
          </a:blip>
          <a:srcRect l="35407" t="25335" r="6186" b="16806"/>
          <a:stretch>
            <a:fillRect/>
          </a:stretch>
        </p:blipFill>
        <p:spPr>
          <a:xfrm>
            <a:off x="0" y="1"/>
            <a:ext cx="4172457" cy="2248524"/>
          </a:xfrm>
          <a:prstGeom prst="rect">
            <a:avLst/>
          </a:prstGeom>
        </p:spPr>
      </p:pic>
      <p:pic>
        <p:nvPicPr>
          <p:cNvPr id="7" name="图片"/>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8494" y="0"/>
            <a:ext cx="3563506" cy="4136010"/>
          </a:xfrm>
          <a:prstGeom prst="rect">
            <a:avLst/>
          </a:prstGeom>
        </p:spPr>
      </p:pic>
      <p:sp>
        <p:nvSpPr>
          <p:cNvPr id="13" name="椭圆"/>
          <p:cNvSpPr>
            <a:spLocks noChangeAspect="1"/>
          </p:cNvSpPr>
          <p:nvPr/>
        </p:nvSpPr>
        <p:spPr>
          <a:xfrm>
            <a:off x="8628665" y="3948842"/>
            <a:ext cx="432000" cy="432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ctr"/>
            <a:endParaRPr lang="zh-CN" altLang="en-US" sz="1600" dirty="0">
              <a:solidFill>
                <a:schemeClr val="accent1"/>
              </a:solidFill>
            </a:endParaRPr>
          </a:p>
        </p:txBody>
      </p:sp>
      <p:sp>
        <p:nvSpPr>
          <p:cNvPr id="56" name="椭圆"/>
          <p:cNvSpPr>
            <a:spLocks noChangeAspect="1"/>
          </p:cNvSpPr>
          <p:nvPr/>
        </p:nvSpPr>
        <p:spPr>
          <a:xfrm>
            <a:off x="8628665" y="3330540"/>
            <a:ext cx="432000" cy="432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ctr"/>
            <a:endParaRPr lang="zh-CN" altLang="en-US" sz="1600" dirty="0">
              <a:solidFill>
                <a:schemeClr val="accent1"/>
              </a:solidFill>
            </a:endParaRPr>
          </a:p>
        </p:txBody>
      </p:sp>
      <p:sp>
        <p:nvSpPr>
          <p:cNvPr id="57" name="椭圆"/>
          <p:cNvSpPr>
            <a:spLocks noChangeAspect="1"/>
          </p:cNvSpPr>
          <p:nvPr/>
        </p:nvSpPr>
        <p:spPr>
          <a:xfrm>
            <a:off x="8628665" y="2712238"/>
            <a:ext cx="432000" cy="432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pPr algn="ctr"/>
            <a:endParaRPr lang="zh-CN" altLang="en-US" sz="1600" dirty="0">
              <a:solidFill>
                <a:schemeClr val="accent1"/>
              </a:solidFill>
            </a:endParaRPr>
          </a:p>
        </p:txBody>
      </p:sp>
      <p:sp>
        <p:nvSpPr>
          <p:cNvPr id="58" name="文本"/>
          <p:cNvSpPr/>
          <p:nvPr/>
        </p:nvSpPr>
        <p:spPr>
          <a:xfrm>
            <a:off x="5987260" y="-39526"/>
            <a:ext cx="488315" cy="6897370"/>
          </a:xfrm>
          <a:prstGeom prst="rect">
            <a:avLst/>
          </a:prstGeom>
          <a:noFill/>
          <a:ln>
            <a:noFill/>
          </a:ln>
        </p:spPr>
        <p:txBody>
          <a:bodyPr vert="eaVert" wrap="none" lIns="90000" rtlCol="0">
            <a:spAutoFit/>
          </a:bodyPr>
          <a:lstStyle/>
          <a:p>
            <a:pPr algn="ctr" defTabSz="914400"/>
            <a:r>
              <a:rPr lang="zh-CN" altLang="en-US" sz="2000" b="1" spc="250" dirty="0">
                <a:solidFill>
                  <a:schemeClr val="accent3"/>
                </a:solidFill>
                <a:latin typeface="+mn-ea"/>
              </a:rPr>
              <a:t>《窗边的小豆豆》读后感 </a:t>
            </a:r>
            <a:r>
              <a:rPr lang="en-US" altLang="zh-CN" sz="2000" b="1" spc="250" dirty="0">
                <a:solidFill>
                  <a:schemeClr val="accent3"/>
                </a:solidFill>
                <a:latin typeface="+mn-ea"/>
              </a:rPr>
              <a:t>——</a:t>
            </a:r>
            <a:r>
              <a:rPr lang="zh-CN" altLang="en-US" sz="2000" b="1" spc="250" dirty="0">
                <a:solidFill>
                  <a:schemeClr val="accent3"/>
                </a:solidFill>
                <a:latin typeface="+mn-ea"/>
              </a:rPr>
              <a:t> 给孩子自由和温柔的风</a:t>
            </a:r>
            <a:endParaRPr lang="zh-CN" altLang="en-US" sz="2000" b="1" spc="250" dirty="0">
              <a:solidFill>
                <a:schemeClr val="accent3"/>
              </a:solidFill>
              <a:latin typeface="+mn-ea"/>
            </a:endParaRPr>
          </a:p>
        </p:txBody>
      </p:sp>
      <p:sp>
        <p:nvSpPr>
          <p:cNvPr id="59" name="文本"/>
          <p:cNvSpPr/>
          <p:nvPr/>
        </p:nvSpPr>
        <p:spPr>
          <a:xfrm>
            <a:off x="4172786" y="2712256"/>
            <a:ext cx="488315" cy="1805940"/>
          </a:xfrm>
          <a:prstGeom prst="rect">
            <a:avLst/>
          </a:prstGeom>
        </p:spPr>
        <p:txBody>
          <a:bodyPr vert="eaVert" wrap="none" lIns="90000">
            <a:spAutoFit/>
          </a:bodyPr>
          <a:lstStyle/>
          <a:p>
            <a:r>
              <a:rPr lang="zh-CN" altLang="en-US" sz="2000" spc="250" dirty="0">
                <a:solidFill>
                  <a:schemeClr val="accent2"/>
                </a:solidFill>
                <a:latin typeface="+mn-ea"/>
              </a:rPr>
              <a:t>演讲者：李丹</a:t>
            </a:r>
            <a:endParaRPr lang="zh-CN" altLang="en-US" sz="2000" spc="250" dirty="0">
              <a:solidFill>
                <a:schemeClr val="accent2"/>
              </a:solidFill>
              <a:latin typeface="+mn-ea"/>
            </a:endParaRPr>
          </a:p>
        </p:txBody>
      </p:sp>
      <p:sp>
        <p:nvSpPr>
          <p:cNvPr id="60" name="标题"/>
          <p:cNvSpPr txBox="1"/>
          <p:nvPr/>
        </p:nvSpPr>
        <p:spPr>
          <a:xfrm>
            <a:off x="7102826" y="1536174"/>
            <a:ext cx="1080000" cy="3785652"/>
          </a:xfrm>
          <a:prstGeom prst="rect">
            <a:avLst/>
          </a:prstGeom>
          <a:noFill/>
        </p:spPr>
        <p:txBody>
          <a:bodyPr wrap="square" lIns="144000" rtlCol="0" anchor="ctr">
            <a:spAutoFit/>
          </a:bodyPr>
          <a:lstStyle>
            <a:defPPr>
              <a:defRPr lang="zh-CN"/>
            </a:defPPr>
            <a:lvl1pPr algn="ctr" defTabSz="914400">
              <a:defRPr sz="5065" b="1" spc="213">
                <a:blipFill dpi="0" rotWithShape="1">
                  <a:blip r:embed="rId4"/>
                  <a:srcRect/>
                  <a:tile tx="0" ty="0" sx="100000" sy="100000" flip="none" algn="tl"/>
                </a:blipFill>
                <a:latin typeface="+mj-ea"/>
                <a:ea typeface="+mj-ea"/>
              </a:defRPr>
            </a:lvl1pPr>
          </a:lstStyle>
          <a:p>
            <a:r>
              <a:rPr lang="zh-CN" altLang="en-US" sz="6000" spc="600" dirty="0">
                <a:solidFill>
                  <a:schemeClr val="accent1"/>
                </a:solidFill>
                <a:latin typeface="楷体" panose="02010609060101010101" pitchFamily="49" charset="-122"/>
                <a:ea typeface="楷体" panose="02010609060101010101" pitchFamily="49" charset="-122"/>
                <a:sym typeface="微软雅黑" panose="020B0503020204020204" pitchFamily="34" charset="-122"/>
              </a:rPr>
              <a:t>读书分享</a:t>
            </a:r>
            <a:endParaRPr lang="zh-CN" altLang="en-US" sz="6000" spc="600" dirty="0">
              <a:solidFill>
                <a:schemeClr val="accent1"/>
              </a:solidFill>
              <a:latin typeface="楷体" panose="02010609060101010101" pitchFamily="49" charset="-122"/>
              <a:ea typeface="楷体" panose="02010609060101010101" pitchFamily="49"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
          <p:cNvSpPr/>
          <p:nvPr/>
        </p:nvSpPr>
        <p:spPr>
          <a:xfrm>
            <a:off x="5448300" y="1972945"/>
            <a:ext cx="6316345" cy="3046095"/>
          </a:xfrm>
          <a:prstGeom prst="rect">
            <a:avLst/>
          </a:prstGeom>
          <a:noFill/>
        </p:spPr>
        <p:txBody>
          <a:bodyPr wrap="square" lIns="180000" rIns="90000" rtlCol="0" anchor="t">
            <a:spAutoFit/>
          </a:bodyPr>
          <a:lstStyle/>
          <a:p>
            <a:pPr indent="0">
              <a:lnSpc>
                <a:spcPct val="150000"/>
              </a:lnSpc>
              <a:spcAft>
                <a:spcPts val="2000"/>
              </a:spcAft>
              <a:buFont typeface="Wingdings" panose="05000000000000000000" pitchFamily="2" charset="2"/>
              <a:buNone/>
            </a:pPr>
            <a:r>
              <a:rPr lang="en-US" altLang="zh-CN" sz="3200" spc="150" dirty="0">
                <a:solidFill>
                  <a:schemeClr val="accent3"/>
                </a:solidFill>
                <a:latin typeface="+mn-ea"/>
              </a:rPr>
              <a:t>  </a:t>
            </a:r>
            <a:r>
              <a:rPr lang="zh-CN" altLang="en-US" sz="3200" b="1" spc="150" dirty="0">
                <a:solidFill>
                  <a:schemeClr val="accent3"/>
                </a:solidFill>
                <a:latin typeface="+mn-ea"/>
              </a:rPr>
              <a:t>“要了解孩子，每一位父亲、母亲必须熟读！要懂得孩子，每一位老师、校长必须熟读！要珍惜自己，每一个孩子必须熟读！”</a:t>
            </a:r>
            <a:endParaRPr lang="zh-CN" altLang="en-US" sz="3200" b="1" spc="150" dirty="0">
              <a:solidFill>
                <a:schemeClr val="accent3"/>
              </a:solidFill>
              <a:latin typeface="+mn-ea"/>
            </a:endParaRPr>
          </a:p>
        </p:txBody>
      </p:sp>
      <p:sp>
        <p:nvSpPr>
          <p:cNvPr id="28" name="标题"/>
          <p:cNvSpPr>
            <a:spLocks noGrp="1"/>
          </p:cNvSpPr>
          <p:nvPr>
            <p:ph type="body" sz="quarter" idx="10"/>
          </p:nvPr>
        </p:nvSpPr>
        <p:spPr>
          <a:xfrm>
            <a:off x="1596000" y="185409"/>
            <a:ext cx="9000000" cy="398780"/>
          </a:xfrm>
        </p:spPr>
        <p:txBody>
          <a:bodyPr/>
          <a:lstStyle/>
          <a:p>
            <a:pPr algn="ctr"/>
            <a:r>
              <a:rPr lang="zh-CN" altLang="en-US" sz="2000" b="1" dirty="0"/>
              <a:t>《窗边的小豆豆》</a:t>
            </a:r>
            <a:r>
              <a:rPr sz="2000" b="1" spc="250">
                <a:latin typeface="+mn-ea"/>
                <a:sym typeface="+mn-ea"/>
              </a:rPr>
              <a:t> 给孩子自由和温柔的风</a:t>
            </a:r>
            <a:endParaRPr lang="zh-CN" altLang="en-US" sz="2000" b="1" spc="250" dirty="0">
              <a:latin typeface="+mn-ea"/>
              <a:sym typeface="+mn-ea"/>
            </a:endParaRPr>
          </a:p>
        </p:txBody>
      </p:sp>
      <p:pic>
        <p:nvPicPr>
          <p:cNvPr id="2" name="图片 1" descr="IMG_0641(20210320-184135)"/>
          <p:cNvPicPr>
            <a:picLocks noChangeAspect="1"/>
          </p:cNvPicPr>
          <p:nvPr>
            <p:custDataLst>
              <p:tags r:id="rId1"/>
            </p:custDataLst>
          </p:nvPr>
        </p:nvPicPr>
        <p:blipFill>
          <a:blip r:embed="rId2"/>
          <a:stretch>
            <a:fillRect/>
          </a:stretch>
        </p:blipFill>
        <p:spPr>
          <a:xfrm>
            <a:off x="194945" y="1389380"/>
            <a:ext cx="5090160" cy="50901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p:cNvSpPr>
            <a:spLocks noGrp="1"/>
          </p:cNvSpPr>
          <p:nvPr>
            <p:ph type="body" sz="quarter" idx="10"/>
          </p:nvPr>
        </p:nvSpPr>
        <p:spPr>
          <a:xfrm>
            <a:off x="1596000" y="185409"/>
            <a:ext cx="9000000" cy="398780"/>
          </a:xfrm>
        </p:spPr>
        <p:txBody>
          <a:bodyPr/>
          <a:lstStyle/>
          <a:p>
            <a:pPr algn="ctr"/>
            <a:r>
              <a:rPr sz="2000" b="1">
                <a:sym typeface="+mn-ea"/>
              </a:rPr>
              <a:t>《窗边的小豆豆》</a:t>
            </a:r>
            <a:r>
              <a:rPr sz="2000" b="1" spc="250">
                <a:latin typeface="+mn-ea"/>
                <a:sym typeface="+mn-ea"/>
              </a:rPr>
              <a:t> 给孩子自由和温柔的风</a:t>
            </a:r>
            <a:endParaRPr lang="zh-CN" altLang="en-US" sz="2000" b="1" spc="250" dirty="0">
              <a:latin typeface="+mn-ea"/>
              <a:sym typeface="+mn-ea"/>
            </a:endParaRPr>
          </a:p>
        </p:txBody>
      </p:sp>
      <p:sp>
        <p:nvSpPr>
          <p:cNvPr id="3" name="文本框 2"/>
          <p:cNvSpPr txBox="1"/>
          <p:nvPr/>
        </p:nvSpPr>
        <p:spPr>
          <a:xfrm>
            <a:off x="942975" y="1557020"/>
            <a:ext cx="9990455" cy="4399915"/>
          </a:xfrm>
          <a:prstGeom prst="rect">
            <a:avLst/>
          </a:prstGeom>
          <a:noFill/>
        </p:spPr>
        <p:txBody>
          <a:bodyPr wrap="square" rtlCol="0">
            <a:spAutoFit/>
          </a:bodyPr>
          <a:p>
            <a:r>
              <a:rPr lang="en-US" altLang="zh-CN" sz="4000"/>
              <a:t>       </a:t>
            </a:r>
            <a:r>
              <a:rPr lang="zh-CN" altLang="en-US" sz="4000"/>
              <a:t>本书从1981年出版以来，便广受好评。作者黑柳彻子还因创作此书被任命为联合国儿童基金会亲善大使，成为亚洲历史上第一位亲善大使。目前豆瓣评分8.7，超过5成的读者给本书打了五星。</a:t>
            </a:r>
            <a:r>
              <a:rPr lang="zh-CN" altLang="en-US" sz="4000">
                <a:solidFill>
                  <a:srgbClr val="FF0000"/>
                </a:solidFill>
              </a:rPr>
              <a:t>在2020年4月，本书也被列入《教育部基础教育课程教材发展中心，中小学生阅读指导目录</a:t>
            </a:r>
            <a:r>
              <a:rPr lang="en-US" altLang="zh-CN" sz="4000">
                <a:solidFill>
                  <a:srgbClr val="FF0000"/>
                </a:solidFill>
              </a:rPr>
              <a:t>2020</a:t>
            </a:r>
            <a:r>
              <a:rPr lang="zh-CN" altLang="en-US" sz="4000">
                <a:solidFill>
                  <a:srgbClr val="FF0000"/>
                </a:solidFill>
              </a:rPr>
              <a:t>版》。</a:t>
            </a:r>
            <a:endParaRPr lang="zh-CN" altLang="en-US" sz="40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633810" y="1910191"/>
            <a:ext cx="3104260" cy="4197843"/>
          </a:xfrm>
          <a:prstGeom prst="rect">
            <a:avLst/>
          </a:prstGeom>
        </p:spPr>
      </p:pic>
      <p:sp>
        <p:nvSpPr>
          <p:cNvPr id="6" name="文本"/>
          <p:cNvSpPr/>
          <p:nvPr/>
        </p:nvSpPr>
        <p:spPr>
          <a:xfrm>
            <a:off x="8349615" y="1910080"/>
            <a:ext cx="3373120" cy="1938020"/>
          </a:xfrm>
          <a:prstGeom prst="rect">
            <a:avLst/>
          </a:prstGeom>
          <a:noFill/>
        </p:spPr>
        <p:txBody>
          <a:bodyPr wrap="square" rtlCol="0">
            <a:spAutoFit/>
          </a:bodyPr>
          <a:lstStyle/>
          <a:p>
            <a:pPr>
              <a:lnSpc>
                <a:spcPct val="150000"/>
              </a:lnSpc>
            </a:pPr>
            <a:r>
              <a:rPr lang="zh-CN" altLang="en-US" sz="1600" spc="150" dirty="0">
                <a:solidFill>
                  <a:schemeClr val="accent3"/>
                </a:solidFill>
                <a:latin typeface="+mn-ea"/>
              </a:rPr>
              <a:t>《窗边的小豆豆》不仅仅是关于童年生活片段的回忆，更是一种教育方法的实例展示，而且这是一本全天下父母都应该去读的好书。</a:t>
            </a:r>
            <a:endParaRPr lang="zh-CN" altLang="en-US" sz="1600" spc="150" dirty="0">
              <a:solidFill>
                <a:schemeClr val="accent3"/>
              </a:solidFill>
              <a:latin typeface="+mn-ea"/>
            </a:endParaRPr>
          </a:p>
        </p:txBody>
      </p:sp>
      <p:sp>
        <p:nvSpPr>
          <p:cNvPr id="7" name="文本"/>
          <p:cNvSpPr/>
          <p:nvPr/>
        </p:nvSpPr>
        <p:spPr>
          <a:xfrm>
            <a:off x="8551338" y="1380338"/>
            <a:ext cx="1490980" cy="368300"/>
          </a:xfrm>
          <a:prstGeom prst="rect">
            <a:avLst/>
          </a:prstGeom>
        </p:spPr>
        <p:txBody>
          <a:bodyPr wrap="none">
            <a:spAutoFit/>
          </a:bodyPr>
          <a:lstStyle/>
          <a:p>
            <a:pPr algn="l"/>
            <a:r>
              <a:rPr lang="zh-CN" altLang="en-US" b="1" spc="250" dirty="0">
                <a:solidFill>
                  <a:schemeClr val="accent2"/>
                </a:solidFill>
                <a:latin typeface="+mj-ea"/>
                <a:ea typeface="+mj-ea"/>
              </a:rPr>
              <a:t>《语文报》</a:t>
            </a:r>
            <a:endParaRPr lang="zh-CN" altLang="en-US" b="1" spc="250" dirty="0">
              <a:solidFill>
                <a:schemeClr val="accent2"/>
              </a:solidFill>
              <a:latin typeface="+mj-ea"/>
              <a:ea typeface="+mj-ea"/>
            </a:endParaRPr>
          </a:p>
        </p:txBody>
      </p:sp>
      <p:sp>
        <p:nvSpPr>
          <p:cNvPr id="8" name="文本"/>
          <p:cNvSpPr/>
          <p:nvPr/>
        </p:nvSpPr>
        <p:spPr>
          <a:xfrm>
            <a:off x="8551545" y="4665980"/>
            <a:ext cx="2694940" cy="1568450"/>
          </a:xfrm>
          <a:prstGeom prst="rect">
            <a:avLst/>
          </a:prstGeom>
          <a:noFill/>
        </p:spPr>
        <p:txBody>
          <a:bodyPr wrap="square" rtlCol="0">
            <a:spAutoFit/>
          </a:bodyPr>
          <a:lstStyle/>
          <a:p>
            <a:pPr>
              <a:lnSpc>
                <a:spcPct val="150000"/>
              </a:lnSpc>
            </a:pPr>
            <a:r>
              <a:rPr lang="zh-CN" altLang="en-US" sz="1600" spc="150" dirty="0">
                <a:solidFill>
                  <a:schemeClr val="accent3"/>
                </a:solidFill>
                <a:latin typeface="+mn-ea"/>
              </a:rPr>
              <a:t>这是一本所有父母、所有老师、所有识字的孩子和所有曾经是孩子的人都应该一读的书。</a:t>
            </a:r>
            <a:endParaRPr lang="zh-CN" altLang="en-US" sz="1600" spc="150" dirty="0">
              <a:solidFill>
                <a:schemeClr val="accent3"/>
              </a:solidFill>
              <a:latin typeface="+mn-ea"/>
            </a:endParaRPr>
          </a:p>
        </p:txBody>
      </p:sp>
      <p:sp>
        <p:nvSpPr>
          <p:cNvPr id="9" name="文本"/>
          <p:cNvSpPr/>
          <p:nvPr/>
        </p:nvSpPr>
        <p:spPr>
          <a:xfrm>
            <a:off x="8581183" y="4082126"/>
            <a:ext cx="2014220" cy="368300"/>
          </a:xfrm>
          <a:prstGeom prst="rect">
            <a:avLst/>
          </a:prstGeom>
        </p:spPr>
        <p:txBody>
          <a:bodyPr wrap="none">
            <a:spAutoFit/>
          </a:bodyPr>
          <a:lstStyle/>
          <a:p>
            <a:r>
              <a:rPr lang="zh-CN" altLang="en-US" b="1" spc="250" dirty="0">
                <a:solidFill>
                  <a:schemeClr val="accent1"/>
                </a:solidFill>
                <a:latin typeface="+mj-ea"/>
                <a:ea typeface="+mj-ea"/>
              </a:rPr>
              <a:t>《中国读书报》</a:t>
            </a:r>
            <a:endParaRPr lang="zh-CN" altLang="en-US" b="1" spc="250" dirty="0">
              <a:solidFill>
                <a:schemeClr val="accent1"/>
              </a:solidFill>
              <a:latin typeface="+mj-ea"/>
              <a:ea typeface="+mj-ea"/>
            </a:endParaRPr>
          </a:p>
        </p:txBody>
      </p:sp>
      <p:sp>
        <p:nvSpPr>
          <p:cNvPr id="10" name="文本"/>
          <p:cNvSpPr/>
          <p:nvPr/>
        </p:nvSpPr>
        <p:spPr>
          <a:xfrm>
            <a:off x="692785" y="1748790"/>
            <a:ext cx="3242310" cy="1938020"/>
          </a:xfrm>
          <a:prstGeom prst="rect">
            <a:avLst/>
          </a:prstGeom>
          <a:noFill/>
        </p:spPr>
        <p:txBody>
          <a:bodyPr wrap="square" rtlCol="0">
            <a:spAutoFit/>
          </a:bodyPr>
          <a:lstStyle/>
          <a:p>
            <a:pPr>
              <a:lnSpc>
                <a:spcPct val="150000"/>
              </a:lnSpc>
            </a:pPr>
            <a:r>
              <a:rPr lang="zh-CN" altLang="en-US" sz="1600" spc="150" dirty="0">
                <a:solidFill>
                  <a:schemeClr val="accent3"/>
                </a:solidFill>
                <a:latin typeface="+mn-ea"/>
              </a:rPr>
              <a:t>如果把《窗边的小豆豆》作为一面镜子，就会发现今天家庭和学校教育遇到所有困惑和痛苦的根源，也会发现成人自身的问题。</a:t>
            </a:r>
            <a:endParaRPr lang="zh-CN" altLang="en-US" sz="1600" spc="150" dirty="0">
              <a:solidFill>
                <a:schemeClr val="accent3"/>
              </a:solidFill>
              <a:latin typeface="+mn-ea"/>
            </a:endParaRPr>
          </a:p>
        </p:txBody>
      </p:sp>
      <p:sp>
        <p:nvSpPr>
          <p:cNvPr id="11" name="文本"/>
          <p:cNvSpPr/>
          <p:nvPr/>
        </p:nvSpPr>
        <p:spPr>
          <a:xfrm>
            <a:off x="1174957" y="1281913"/>
            <a:ext cx="2537460" cy="368300"/>
          </a:xfrm>
          <a:prstGeom prst="rect">
            <a:avLst/>
          </a:prstGeom>
        </p:spPr>
        <p:txBody>
          <a:bodyPr wrap="none">
            <a:spAutoFit/>
          </a:bodyPr>
          <a:lstStyle/>
          <a:p>
            <a:pPr algn="r"/>
            <a:r>
              <a:rPr lang="zh-CN" altLang="en-US" b="1" spc="250" dirty="0">
                <a:solidFill>
                  <a:schemeClr val="accent1"/>
                </a:solidFill>
                <a:latin typeface="+mj-ea"/>
                <a:ea typeface="+mj-ea"/>
              </a:rPr>
              <a:t>教育专家徐国静说：</a:t>
            </a:r>
            <a:endParaRPr lang="zh-CN" altLang="en-US" b="1" spc="250" dirty="0">
              <a:solidFill>
                <a:schemeClr val="accent1"/>
              </a:solidFill>
              <a:latin typeface="+mj-ea"/>
              <a:ea typeface="+mj-ea"/>
            </a:endParaRPr>
          </a:p>
        </p:txBody>
      </p:sp>
      <p:sp>
        <p:nvSpPr>
          <p:cNvPr id="12" name="文本"/>
          <p:cNvSpPr/>
          <p:nvPr/>
        </p:nvSpPr>
        <p:spPr>
          <a:xfrm>
            <a:off x="820420" y="4665980"/>
            <a:ext cx="3737610" cy="1938020"/>
          </a:xfrm>
          <a:prstGeom prst="rect">
            <a:avLst/>
          </a:prstGeom>
          <a:noFill/>
        </p:spPr>
        <p:txBody>
          <a:bodyPr wrap="square" rtlCol="0">
            <a:spAutoFit/>
          </a:bodyPr>
          <a:lstStyle/>
          <a:p>
            <a:pPr>
              <a:lnSpc>
                <a:spcPct val="150000"/>
              </a:lnSpc>
            </a:pPr>
            <a:r>
              <a:rPr lang="zh-CN" altLang="en-US" sz="1600" spc="150" dirty="0">
                <a:solidFill>
                  <a:schemeClr val="accent3"/>
                </a:solidFill>
                <a:latin typeface="+mn-ea"/>
              </a:rPr>
              <a:t>孩童在成长过程中所有可贵的天真特质也都是被漫不经心地遗失和随意处置的。没有多少人能像小豆豆一样长大，“小豆豆”在成长的话题上便显示出了她独有的意义。</a:t>
            </a:r>
            <a:endParaRPr lang="zh-CN" altLang="en-US" sz="1600" spc="150" dirty="0">
              <a:solidFill>
                <a:schemeClr val="accent3"/>
              </a:solidFill>
              <a:latin typeface="+mn-ea"/>
            </a:endParaRPr>
          </a:p>
        </p:txBody>
      </p:sp>
      <p:sp>
        <p:nvSpPr>
          <p:cNvPr id="13" name="文本"/>
          <p:cNvSpPr/>
          <p:nvPr/>
        </p:nvSpPr>
        <p:spPr>
          <a:xfrm>
            <a:off x="1667082" y="4082126"/>
            <a:ext cx="2014220" cy="368300"/>
          </a:xfrm>
          <a:prstGeom prst="rect">
            <a:avLst/>
          </a:prstGeom>
        </p:spPr>
        <p:txBody>
          <a:bodyPr wrap="none">
            <a:spAutoFit/>
          </a:bodyPr>
          <a:lstStyle/>
          <a:p>
            <a:pPr algn="r"/>
            <a:r>
              <a:rPr lang="zh-CN" altLang="en-US" b="1" spc="250" dirty="0">
                <a:solidFill>
                  <a:schemeClr val="accent2"/>
                </a:solidFill>
                <a:latin typeface="+mj-ea"/>
                <a:ea typeface="+mj-ea"/>
              </a:rPr>
              <a:t>《北京青年报》</a:t>
            </a:r>
            <a:endParaRPr lang="zh-CN" altLang="en-US" b="1" spc="250" dirty="0">
              <a:solidFill>
                <a:schemeClr val="accent2"/>
              </a:solidFill>
              <a:latin typeface="+mj-ea"/>
              <a:ea typeface="+mj-ea"/>
            </a:endParaRPr>
          </a:p>
        </p:txBody>
      </p:sp>
      <p:sp>
        <p:nvSpPr>
          <p:cNvPr id="28" name="标题"/>
          <p:cNvSpPr>
            <a:spLocks noGrp="1"/>
          </p:cNvSpPr>
          <p:nvPr>
            <p:ph type="body" sz="quarter" idx="10"/>
          </p:nvPr>
        </p:nvSpPr>
        <p:spPr>
          <a:xfrm>
            <a:off x="1596000" y="185409"/>
            <a:ext cx="9000000" cy="460375"/>
          </a:xfrm>
        </p:spPr>
        <p:txBody>
          <a:bodyPr/>
          <a:lstStyle/>
          <a:p>
            <a:r>
              <a:rPr lang="zh-CN" altLang="en-US" dirty="0"/>
              <a:t>教育专家和媒体的</a:t>
            </a:r>
            <a:r>
              <a:rPr lang="zh-CN" altLang="en-US" dirty="0"/>
              <a:t>高度评价</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IMG_0648"/>
          <p:cNvPicPr>
            <a:picLocks noChangeAspect="1"/>
          </p:cNvPicPr>
          <p:nvPr/>
        </p:nvPicPr>
        <p:blipFill>
          <a:blip r:embed="rId1"/>
          <a:srcRect l="7460" t="15015" r="22899" b="4644"/>
          <a:stretch>
            <a:fillRect/>
          </a:stretch>
        </p:blipFill>
        <p:spPr>
          <a:xfrm>
            <a:off x="4059555" y="2198370"/>
            <a:ext cx="3544570" cy="3545205"/>
          </a:xfrm>
          <a:prstGeom prst="ellipse">
            <a:avLst/>
          </a:prstGeom>
        </p:spPr>
      </p:pic>
      <p:sp>
        <p:nvSpPr>
          <p:cNvPr id="4" name="圆环"/>
          <p:cNvSpPr/>
          <p:nvPr/>
        </p:nvSpPr>
        <p:spPr>
          <a:xfrm>
            <a:off x="4058655" y="2198167"/>
            <a:ext cx="3544399" cy="3544399"/>
          </a:xfrm>
          <a:prstGeom prst="ellipse">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n-ea"/>
            </a:endParaRPr>
          </a:p>
        </p:txBody>
      </p:sp>
      <p:sp>
        <p:nvSpPr>
          <p:cNvPr id="8" name="文本"/>
          <p:cNvSpPr/>
          <p:nvPr/>
        </p:nvSpPr>
        <p:spPr>
          <a:xfrm>
            <a:off x="109855" y="1224915"/>
            <a:ext cx="3949700" cy="5492750"/>
          </a:xfrm>
          <a:prstGeom prst="rect">
            <a:avLst/>
          </a:prstGeom>
          <a:noFill/>
        </p:spPr>
        <p:txBody>
          <a:bodyPr wrap="square" rtlCol="0">
            <a:spAutoFit/>
          </a:bodyPr>
          <a:lstStyle/>
          <a:p>
            <a:pPr algn="l">
              <a:lnSpc>
                <a:spcPct val="150000"/>
              </a:lnSpc>
            </a:pPr>
            <a:r>
              <a:rPr lang="en-US" altLang="zh-CN" spc="150" dirty="0">
                <a:solidFill>
                  <a:schemeClr val="accent3"/>
                </a:solidFill>
                <a:latin typeface="+mn-ea"/>
              </a:rPr>
              <a:t>  </a:t>
            </a:r>
            <a:r>
              <a:rPr lang="en-US" altLang="zh-CN" spc="150" dirty="0">
                <a:solidFill>
                  <a:schemeClr val="tx1"/>
                </a:solidFill>
                <a:latin typeface="+mn-ea"/>
              </a:rPr>
              <a:t> </a:t>
            </a:r>
            <a:r>
              <a:rPr lang="zh-CN" altLang="en-US" b="1" spc="150" dirty="0">
                <a:solidFill>
                  <a:schemeClr val="tx1"/>
                </a:solidFill>
                <a:latin typeface="宋体" panose="02010600030101010101" pitchFamily="2" charset="-122"/>
                <a:ea typeface="宋体" panose="02010600030101010101" pitchFamily="2" charset="-122"/>
                <a:cs typeface="宋体" panose="02010600030101010101" pitchFamily="2" charset="-122"/>
              </a:rPr>
              <a:t>真正的教育，应该是能够弯下腰，俯下身来看看孩子们所看的高度，用童真的眼光去发现孩子们的美，用童真的态度认真倾听孩子们的心声，用童真的心去感染孩子们的心灵，希望自己在未来的教育教学道路上能够一直保持对教育的热爱，用心倾听孩子们的心声，用别出心裁的教学方式创新教育教学方法，让孩子们和老师一起遇见更好的“巴学园”，一起尝一尝知识世界里的“山的味道”和“海的味道”。</a:t>
            </a:r>
            <a:endParaRPr lang="zh-CN" altLang="en-US" b="1" spc="15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11" name="文本"/>
          <p:cNvSpPr/>
          <p:nvPr/>
        </p:nvSpPr>
        <p:spPr>
          <a:xfrm>
            <a:off x="8756542" y="2194024"/>
            <a:ext cx="3489960" cy="953135"/>
          </a:xfrm>
          <a:prstGeom prst="rect">
            <a:avLst/>
          </a:prstGeom>
        </p:spPr>
        <p:txBody>
          <a:bodyPr wrap="square">
            <a:spAutoFit/>
          </a:bodyPr>
          <a:lstStyle/>
          <a:p>
            <a:pPr algn="l"/>
            <a:r>
              <a:rPr lang="zh-CN" altLang="en-US" sz="2800" b="1" spc="250" dirty="0">
                <a:solidFill>
                  <a:schemeClr val="accent2"/>
                </a:solidFill>
                <a:latin typeface="+mj-ea"/>
                <a:ea typeface="+mj-ea"/>
              </a:rPr>
              <a:t>原则下最大程度</a:t>
            </a:r>
            <a:endParaRPr lang="zh-CN" altLang="en-US" sz="2800" b="1" spc="250" dirty="0">
              <a:solidFill>
                <a:schemeClr val="accent2"/>
              </a:solidFill>
              <a:latin typeface="+mj-ea"/>
              <a:ea typeface="+mj-ea"/>
            </a:endParaRPr>
          </a:p>
          <a:p>
            <a:pPr algn="l"/>
            <a:r>
              <a:rPr lang="zh-CN" altLang="en-US" sz="2800" b="1" spc="250" dirty="0">
                <a:solidFill>
                  <a:schemeClr val="accent2"/>
                </a:solidFill>
                <a:latin typeface="+mj-ea"/>
                <a:ea typeface="+mj-ea"/>
              </a:rPr>
              <a:t>可支配的自由</a:t>
            </a:r>
            <a:endParaRPr lang="zh-CN" altLang="en-US" sz="2800" b="1" spc="250" dirty="0">
              <a:solidFill>
                <a:schemeClr val="accent2"/>
              </a:solidFill>
              <a:latin typeface="+mj-ea"/>
              <a:ea typeface="+mj-ea"/>
            </a:endParaRPr>
          </a:p>
        </p:txBody>
      </p:sp>
      <p:sp>
        <p:nvSpPr>
          <p:cNvPr id="13" name="文本"/>
          <p:cNvSpPr/>
          <p:nvPr/>
        </p:nvSpPr>
        <p:spPr>
          <a:xfrm>
            <a:off x="8651132" y="5094940"/>
            <a:ext cx="3561080" cy="460375"/>
          </a:xfrm>
          <a:prstGeom prst="rect">
            <a:avLst/>
          </a:prstGeom>
        </p:spPr>
        <p:txBody>
          <a:bodyPr wrap="none">
            <a:spAutoFit/>
          </a:bodyPr>
          <a:lstStyle/>
          <a:p>
            <a:pPr algn="l"/>
            <a:r>
              <a:rPr lang="zh-CN" altLang="en-US" sz="2400" b="1" spc="250" dirty="0">
                <a:solidFill>
                  <a:schemeClr val="accent2"/>
                </a:solidFill>
                <a:latin typeface="+mj-ea"/>
                <a:ea typeface="+mj-ea"/>
              </a:rPr>
              <a:t>教养者最大善意的温柔</a:t>
            </a:r>
            <a:endParaRPr lang="zh-CN" altLang="en-US" sz="2400" b="1" spc="250" dirty="0">
              <a:solidFill>
                <a:schemeClr val="accent2"/>
              </a:solidFill>
              <a:latin typeface="+mj-ea"/>
              <a:ea typeface="+mj-ea"/>
            </a:endParaRPr>
          </a:p>
        </p:txBody>
      </p:sp>
      <p:grpSp>
        <p:nvGrpSpPr>
          <p:cNvPr id="14" name="组合"/>
          <p:cNvGrpSpPr/>
          <p:nvPr/>
        </p:nvGrpSpPr>
        <p:grpSpPr>
          <a:xfrm>
            <a:off x="7506139" y="2434052"/>
            <a:ext cx="1250772" cy="481974"/>
            <a:chOff x="8363923" y="1957671"/>
            <a:chExt cx="1367875" cy="481974"/>
          </a:xfrm>
        </p:grpSpPr>
        <p:cxnSp>
          <p:nvCxnSpPr>
            <p:cNvPr id="15" name="直接连接符"/>
            <p:cNvCxnSpPr/>
            <p:nvPr/>
          </p:nvCxnSpPr>
          <p:spPr>
            <a:xfrm>
              <a:off x="9699743" y="1957671"/>
              <a:ext cx="0" cy="47329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p:cNvCxnSpPr/>
            <p:nvPr/>
          </p:nvCxnSpPr>
          <p:spPr>
            <a:xfrm flipV="1">
              <a:off x="8363923" y="2194318"/>
              <a:ext cx="245327" cy="2453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p:cNvCxnSpPr/>
            <p:nvPr/>
          </p:nvCxnSpPr>
          <p:spPr>
            <a:xfrm>
              <a:off x="8605330" y="2194318"/>
              <a:ext cx="107051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椭圆"/>
            <p:cNvSpPr>
              <a:spLocks noChangeAspect="1"/>
            </p:cNvSpPr>
            <p:nvPr/>
          </p:nvSpPr>
          <p:spPr>
            <a:xfrm>
              <a:off x="9672742" y="2167318"/>
              <a:ext cx="59056" cy="54000"/>
            </a:xfrm>
            <a:prstGeom prst="ellipse">
              <a:avLst/>
            </a:prstGeom>
            <a:solidFill>
              <a:srgbClr val="EFF4FA"/>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n-ea"/>
              </a:endParaRPr>
            </a:p>
          </p:txBody>
        </p:sp>
      </p:grpSp>
      <p:grpSp>
        <p:nvGrpSpPr>
          <p:cNvPr id="19" name="组合"/>
          <p:cNvGrpSpPr/>
          <p:nvPr/>
        </p:nvGrpSpPr>
        <p:grpSpPr>
          <a:xfrm flipV="1">
            <a:off x="7451529" y="5074094"/>
            <a:ext cx="1250772" cy="481974"/>
            <a:chOff x="8363923" y="1957671"/>
            <a:chExt cx="1367875" cy="481974"/>
          </a:xfrm>
        </p:grpSpPr>
        <p:cxnSp>
          <p:nvCxnSpPr>
            <p:cNvPr id="20" name="直接连接符"/>
            <p:cNvCxnSpPr/>
            <p:nvPr/>
          </p:nvCxnSpPr>
          <p:spPr>
            <a:xfrm>
              <a:off x="9699743" y="1957671"/>
              <a:ext cx="0" cy="47329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p:cNvCxnSpPr/>
            <p:nvPr/>
          </p:nvCxnSpPr>
          <p:spPr>
            <a:xfrm flipV="1">
              <a:off x="8363923" y="2194318"/>
              <a:ext cx="245327" cy="2453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p:cNvCxnSpPr/>
            <p:nvPr/>
          </p:nvCxnSpPr>
          <p:spPr>
            <a:xfrm>
              <a:off x="8605330" y="2194318"/>
              <a:ext cx="107051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椭圆"/>
            <p:cNvSpPr>
              <a:spLocks noChangeAspect="1"/>
            </p:cNvSpPr>
            <p:nvPr/>
          </p:nvSpPr>
          <p:spPr>
            <a:xfrm>
              <a:off x="9672742" y="2167318"/>
              <a:ext cx="59056" cy="54000"/>
            </a:xfrm>
            <a:prstGeom prst="ellipse">
              <a:avLst/>
            </a:prstGeom>
            <a:solidFill>
              <a:srgbClr val="EFF4FA"/>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mn-ea"/>
              </a:endParaRPr>
            </a:p>
          </p:txBody>
        </p:sp>
      </p:grpSp>
      <p:sp>
        <p:nvSpPr>
          <p:cNvPr id="28" name="标题"/>
          <p:cNvSpPr>
            <a:spLocks noGrp="1"/>
          </p:cNvSpPr>
          <p:nvPr>
            <p:ph type="body" sz="quarter" idx="10"/>
          </p:nvPr>
        </p:nvSpPr>
        <p:spPr>
          <a:xfrm>
            <a:off x="1596000" y="185409"/>
            <a:ext cx="9000000" cy="398780"/>
          </a:xfrm>
        </p:spPr>
        <p:txBody>
          <a:bodyPr/>
          <a:lstStyle/>
          <a:p>
            <a:r>
              <a:rPr sz="2000" b="1">
                <a:sym typeface="+mn-ea"/>
              </a:rPr>
              <a:t>《窗边的小豆豆》</a:t>
            </a:r>
            <a:r>
              <a:rPr sz="2000" b="1" spc="250">
                <a:latin typeface="+mn-ea"/>
                <a:sym typeface="+mn-ea"/>
              </a:rPr>
              <a:t> 给孩子自由和温柔的风</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sz="quarter" idx="10"/>
          </p:nvPr>
        </p:nvSpPr>
        <p:spPr>
          <a:xfrm>
            <a:off x="1596000" y="185409"/>
            <a:ext cx="9000000" cy="896620"/>
          </a:xfrm>
        </p:spPr>
        <p:txBody>
          <a:bodyPr/>
          <a:p>
            <a:r>
              <a:rPr sz="2000" b="1">
                <a:sym typeface="+mn-ea"/>
              </a:rPr>
              <a:t>《窗边的小豆豆》</a:t>
            </a:r>
            <a:r>
              <a:rPr sz="2000" b="1" spc="250">
                <a:latin typeface="+mn-ea"/>
                <a:sym typeface="+mn-ea"/>
              </a:rPr>
              <a:t> 给孩子自由和温柔的风</a:t>
            </a:r>
            <a:endParaRPr lang="zh-CN" altLang="en-US" dirty="0"/>
          </a:p>
          <a:p>
            <a:endParaRPr lang="zh-CN" altLang="en-US"/>
          </a:p>
        </p:txBody>
      </p:sp>
      <p:pic>
        <p:nvPicPr>
          <p:cNvPr id="3" name="图片 2" descr="IMG_0641(20210320-184135)"/>
          <p:cNvPicPr>
            <a:picLocks noChangeAspect="1"/>
          </p:cNvPicPr>
          <p:nvPr/>
        </p:nvPicPr>
        <p:blipFill>
          <a:blip r:embed="rId1"/>
          <a:stretch>
            <a:fillRect/>
          </a:stretch>
        </p:blipFill>
        <p:spPr>
          <a:xfrm>
            <a:off x="721995" y="1220470"/>
            <a:ext cx="5178425" cy="5178425"/>
          </a:xfrm>
          <a:prstGeom prst="rect">
            <a:avLst/>
          </a:prstGeom>
        </p:spPr>
      </p:pic>
      <p:sp>
        <p:nvSpPr>
          <p:cNvPr id="4" name="文本框 3"/>
          <p:cNvSpPr txBox="1"/>
          <p:nvPr/>
        </p:nvSpPr>
        <p:spPr>
          <a:xfrm>
            <a:off x="6052820" y="2878455"/>
            <a:ext cx="4939030" cy="1445260"/>
          </a:xfrm>
          <a:prstGeom prst="rect">
            <a:avLst/>
          </a:prstGeom>
          <a:noFill/>
        </p:spPr>
        <p:txBody>
          <a:bodyPr wrap="square" rtlCol="0">
            <a:spAutoFit/>
          </a:bodyPr>
          <a:p>
            <a:r>
              <a:rPr lang="zh-CN" altLang="en-US" sz="8800">
                <a:solidFill>
                  <a:schemeClr val="tx1"/>
                </a:solidFill>
                <a:effectLst>
                  <a:outerShdw blurRad="38100" dist="25400" dir="5400000" algn="ctr" rotWithShape="0">
                    <a:srgbClr val="6E747A">
                      <a:alpha val="43000"/>
                    </a:srgbClr>
                  </a:outerShdw>
                </a:effectLst>
              </a:rPr>
              <a:t>感谢聆听</a:t>
            </a:r>
            <a:endParaRPr lang="zh-CN" altLang="en-US" sz="8800">
              <a:solidFill>
                <a:schemeClr val="tx1"/>
              </a:solidFill>
              <a:effectLst>
                <a:outerShdw blurRad="38100" dist="25400" dir="5400000" algn="ctr" rotWithShape="0">
                  <a:srgbClr val="6E747A">
                    <a:alpha val="43000"/>
                  </a:srgbClr>
                </a:outerShdw>
              </a:effectLst>
            </a:endParaRPr>
          </a:p>
        </p:txBody>
      </p:sp>
      <p:sp>
        <p:nvSpPr>
          <p:cNvPr id="5" name="文本框 4"/>
          <p:cNvSpPr txBox="1"/>
          <p:nvPr/>
        </p:nvSpPr>
        <p:spPr>
          <a:xfrm>
            <a:off x="8465820" y="5086985"/>
            <a:ext cx="2373630" cy="368300"/>
          </a:xfrm>
          <a:prstGeom prst="rect">
            <a:avLst/>
          </a:prstGeom>
          <a:noFill/>
        </p:spPr>
        <p:txBody>
          <a:bodyPr wrap="square" rtlCol="0">
            <a:spAutoFit/>
          </a:bodyPr>
          <a:p>
            <a:pPr algn="r"/>
            <a:r>
              <a:rPr lang="en-US" altLang="zh-CN"/>
              <a:t>2021</a:t>
            </a:r>
            <a:r>
              <a:rPr lang="zh-CN" altLang="en-US"/>
              <a:t>年</a:t>
            </a:r>
            <a:r>
              <a:rPr lang="en-US" altLang="zh-CN"/>
              <a:t>3</a:t>
            </a:r>
            <a:r>
              <a:rPr lang="zh-CN" altLang="en-US"/>
              <a:t>月</a:t>
            </a:r>
            <a:r>
              <a:rPr lang="en-US" altLang="zh-CN"/>
              <a:t>22</a:t>
            </a:r>
            <a:r>
              <a:rPr lang="zh-CN" altLang="en-US"/>
              <a:t>日</a:t>
            </a:r>
            <a:endParaRPr lang="zh-CN" altLang="en-US"/>
          </a:p>
        </p:txBody>
      </p:sp>
    </p:spTree>
  </p:cSld>
  <p:clrMapOvr>
    <a:masterClrMapping/>
  </p:clrMapOvr>
</p:sld>
</file>

<file path=ppt/tags/tag1.xml><?xml version="1.0" encoding="utf-8"?>
<p:tagLst xmlns:p="http://schemas.openxmlformats.org/presentationml/2006/main">
  <p:tag name="KSO_WM_UNIT_PLACING_PICTURE_USER_VIEWPORT" val="{&quot;height&quot;:15360,&quot;width&quot;:15360}"/>
</p:tagLst>
</file>

<file path=ppt/theme/theme1.xml><?xml version="1.0" encoding="utf-8"?>
<a:theme xmlns:a="http://schemas.openxmlformats.org/drawingml/2006/main" name="Office 主题">
  <a:themeElements>
    <a:clrScheme name="（主题：小清新）绿+绿+暗绿">
      <a:dk1>
        <a:sysClr val="windowText" lastClr="000000"/>
      </a:dk1>
      <a:lt1>
        <a:sysClr val="window" lastClr="FFFFFF"/>
      </a:lt1>
      <a:dk2>
        <a:srgbClr val="44546A"/>
      </a:dk2>
      <a:lt2>
        <a:srgbClr val="E7E6E6"/>
      </a:lt2>
      <a:accent1>
        <a:srgbClr val="5C8E26"/>
      </a:accent1>
      <a:accent2>
        <a:srgbClr val="49711E"/>
      </a:accent2>
      <a:accent3>
        <a:srgbClr val="1B605B"/>
      </a:accent3>
      <a:accent4>
        <a:srgbClr val="D70000"/>
      </a:accent4>
      <a:accent5>
        <a:srgbClr val="FFFFFF"/>
      </a:accent5>
      <a:accent6>
        <a:srgbClr val="FFFFFF"/>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800</Words>
  <Application>WPS 演示</Application>
  <PresentationFormat>宽屏</PresentationFormat>
  <Paragraphs>48</Paragraphs>
  <Slides>6</Slides>
  <Notes>18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6</vt:i4>
      </vt:variant>
    </vt:vector>
  </HeadingPairs>
  <TitlesOfParts>
    <vt:vector size="16" baseType="lpstr">
      <vt:lpstr>Arial</vt:lpstr>
      <vt:lpstr>宋体</vt:lpstr>
      <vt:lpstr>Wingdings</vt:lpstr>
      <vt:lpstr>楷体</vt:lpstr>
      <vt:lpstr>微软雅黑</vt:lpstr>
      <vt:lpstr>黑体</vt:lpstr>
      <vt:lpstr>Arial Unicode MS</vt:lpstr>
      <vt:lpstr>等线</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Manager>格迪天</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格迪天</dc:creator>
  <cp:lastModifiedBy>PonPon</cp:lastModifiedBy>
  <cp:revision>28</cp:revision>
  <dcterms:created xsi:type="dcterms:W3CDTF">2027-12-31T16:00:00Z</dcterms:created>
  <dcterms:modified xsi:type="dcterms:W3CDTF">2021-03-20T12:39:02Z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KSOTemplateUUID">
    <vt:lpwstr>v1.0_mb_YQrxsfh48MMd4eLesQpMPA==</vt:lpwstr>
  </property>
</Properties>
</file>