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56" r:id="rId4"/>
    <p:sldId id="265" r:id="rId5"/>
    <p:sldId id="294" r:id="rId6"/>
    <p:sldId id="261" r:id="rId7"/>
    <p:sldId id="296" r:id="rId8"/>
    <p:sldId id="298" r:id="rId9"/>
    <p:sldId id="299" r:id="rId10"/>
    <p:sldId id="300" r:id="rId11"/>
    <p:sldId id="286" r:id="rId12"/>
  </p:sldIdLst>
  <p:sldSz cx="12192000" cy="6858000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709AAA"/>
    <a:srgbClr val="BBE0E3"/>
    <a:srgbClr val="92B0C2"/>
    <a:srgbClr val="7192A3"/>
    <a:srgbClr val="6E8F9F"/>
    <a:srgbClr val="F7D5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138" y="-102"/>
      </p:cViewPr>
      <p:guideLst>
        <p:guide orient="horz" pos="2160"/>
        <p:guide pos="3932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4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4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 indent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1026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34290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8575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50" name="标题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 indent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051" name="文本占位符 1026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34290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8575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tags" Target="../tags/tag3.xml"/><Relationship Id="rId2" Type="http://schemas.openxmlformats.org/officeDocument/2006/relationships/image" Target="../media/image3.png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7.png"/><Relationship Id="rId3" Type="http://schemas.openxmlformats.org/officeDocument/2006/relationships/tags" Target="../tags/tag5.xml"/><Relationship Id="rId2" Type="http://schemas.openxmlformats.org/officeDocument/2006/relationships/image" Target="../media/image6.png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.xml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076" name="文本框 6"/>
          <p:cNvSpPr txBox="1"/>
          <p:nvPr/>
        </p:nvSpPr>
        <p:spPr>
          <a:xfrm>
            <a:off x="215900" y="1322070"/>
            <a:ext cx="1090231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600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基于生成性学习资源推进教学的案例交流</a:t>
            </a:r>
            <a:endParaRPr lang="zh-CN" altLang="en-US" sz="3600" dirty="0">
              <a:solidFill>
                <a:srgbClr val="7F7F7F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078" name="文本框 8"/>
          <p:cNvSpPr txBox="1"/>
          <p:nvPr/>
        </p:nvSpPr>
        <p:spPr>
          <a:xfrm>
            <a:off x="217805" y="3605530"/>
            <a:ext cx="577215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600">
                <a:solidFill>
                  <a:srgbClr val="7F7F7F"/>
                </a:solidFill>
                <a:latin typeface="楷体" panose="02010609060101010101" charset="-122"/>
                <a:ea typeface="楷体" panose="02010609060101010101" charset="-122"/>
              </a:rPr>
              <a:t>学校：新北区小河中心小学     </a:t>
            </a:r>
            <a:endParaRPr lang="zh-CN" altLang="en-US" sz="3600">
              <a:solidFill>
                <a:srgbClr val="7F7F7F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3600">
                <a:solidFill>
                  <a:srgbClr val="7F7F7F"/>
                </a:solidFill>
                <a:latin typeface="楷体" panose="02010609060101010101" charset="-122"/>
                <a:ea typeface="楷体" panose="02010609060101010101" charset="-122"/>
              </a:rPr>
              <a:t>教师：钱绍军</a:t>
            </a:r>
            <a:endParaRPr lang="zh-CN" altLang="en-US" sz="3600">
              <a:solidFill>
                <a:srgbClr val="7F7F7F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cxnSp>
        <p:nvCxnSpPr>
          <p:cNvPr id="4" name="直接连接符 3"/>
          <p:cNvCxnSpPr/>
          <p:nvPr/>
        </p:nvCxnSpPr>
        <p:spPr>
          <a:xfrm>
            <a:off x="359719" y="627534"/>
            <a:ext cx="842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359719" y="699542"/>
            <a:ext cx="7992888" cy="2676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79400" algn="just">
              <a:lnSpc>
                <a:spcPct val="150000"/>
              </a:lnSpc>
            </a:pP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  </a:t>
            </a:r>
            <a:r>
              <a:rPr lang="zh-CN" altLang="zh-CN" sz="2800" b="1" dirty="0"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生成性学习资源，是在教师的“思”与学生的“学”的过程中，动态生成的用于学生继续深化互动的思维过程和思维结果，具有极高的学科育人价值。</a:t>
            </a:r>
            <a:endParaRPr lang="zh-CN" altLang="zh-CN" sz="2800" b="1" dirty="0">
              <a:latin typeface="楷体" panose="02010609060101010101" charset="-122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79388" y="3055000"/>
            <a:ext cx="8496943" cy="2338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zh-CN" dirty="0"/>
            </a:br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目标：帮助学生认识概念、体会思维的过程。让学生从学科性思维走向学会思维。</a:t>
            </a:r>
            <a:b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</a:br>
            <a:br>
              <a:rPr lang="zh-CN" altLang="en-US" sz="3200" dirty="0">
                <a:solidFill>
                  <a:srgbClr val="FF0000"/>
                </a:solidFill>
              </a:rPr>
            </a:br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79512" y="227424"/>
            <a:ext cx="3960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小学数学课堂生成性学习资源</a:t>
            </a:r>
            <a:endParaRPr lang="zh-CN" altLang="en-US" sz="2000" b="1" dirty="0">
              <a:solidFill>
                <a:schemeClr val="accent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8F9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3319" name="文本框 17"/>
          <p:cNvSpPr txBox="1"/>
          <p:nvPr/>
        </p:nvSpPr>
        <p:spPr>
          <a:xfrm>
            <a:off x="7691120" y="4053205"/>
            <a:ext cx="2236470" cy="30460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l"/>
            <a:r>
              <a:rPr lang="zh-CN" altLang="en-US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被除数和除数同时乘10，小数点都向右移动一位，转化成计算79.8÷42，商不变。</a:t>
            </a:r>
            <a:endParaRPr lang="zh-CN" altLang="en-US" sz="24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l"/>
            <a:endParaRPr lang="zh-CN" altLang="en-US" sz="24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359719" y="627534"/>
            <a:ext cx="842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0" y="179767"/>
            <a:ext cx="8568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小学数学课堂生成性学习资源</a:t>
            </a:r>
            <a:r>
              <a:rPr lang="en-US" altLang="zh-CN" sz="16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(</a:t>
            </a:r>
            <a:r>
              <a:rPr lang="zh-CN" altLang="en-US" sz="16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基于一节课的生成性学习资源的捕捉、利用）</a:t>
            </a:r>
            <a:endParaRPr lang="zh-CN" altLang="en-US" sz="20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59410" y="374015"/>
            <a:ext cx="588264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200000"/>
              </a:lnSpc>
            </a:pP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五年级</a:t>
            </a: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《</a:t>
            </a:r>
            <a:r>
              <a:rPr lang="zh-CN" sz="2800" b="1" dirty="0"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除数是小数的除法</a:t>
            </a: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》</a:t>
            </a:r>
            <a:endParaRPr lang="en-US" altLang="zh-CN" sz="2800" b="1" dirty="0">
              <a:latin typeface="楷体" panose="02010609060101010101" charset="-122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pic>
        <p:nvPicPr>
          <p:cNvPr id="23" name="图片 22" descr="图片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31875" y="1413510"/>
            <a:ext cx="2410918" cy="2214000"/>
          </a:xfrm>
          <a:prstGeom prst="rect">
            <a:avLst/>
          </a:prstGeom>
        </p:spPr>
      </p:pic>
      <p:sp>
        <p:nvSpPr>
          <p:cNvPr id="25" name="文本框 17"/>
          <p:cNvSpPr txBox="1"/>
          <p:nvPr/>
        </p:nvSpPr>
        <p:spPr>
          <a:xfrm>
            <a:off x="4527550" y="4053205"/>
            <a:ext cx="2236470" cy="1938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l"/>
            <a:r>
              <a:rPr lang="zh-CN" altLang="en-US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被除数和除数同时乘10，转化成计算79.8÷42，商不变。</a:t>
            </a:r>
            <a:endParaRPr lang="zh-CN" altLang="en-US" sz="24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7" name="文本框 17"/>
          <p:cNvSpPr txBox="1"/>
          <p:nvPr/>
        </p:nvSpPr>
        <p:spPr>
          <a:xfrm>
            <a:off x="1119505" y="4053205"/>
            <a:ext cx="2236470" cy="1938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l"/>
            <a:r>
              <a:rPr lang="zh-CN" altLang="en-US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通过单位换算将除数转化成整数，已经学过除数是整数的小数除法。</a:t>
            </a:r>
            <a:endParaRPr lang="zh-CN" altLang="en-US" sz="24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4" name="图片 13" descr="图片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146550" y="1413510"/>
            <a:ext cx="2998904" cy="2214000"/>
          </a:xfrm>
          <a:prstGeom prst="rect">
            <a:avLst/>
          </a:prstGeom>
        </p:spPr>
      </p:pic>
      <p:pic>
        <p:nvPicPr>
          <p:cNvPr id="15" name="图片 14" descr="图片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1120" y="1412240"/>
            <a:ext cx="2416175" cy="221551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9AAA"/>
        </a:solidFill>
        <a:effectLst/>
      </p:bgPr>
    </p:bg>
    <p:spTree>
      <p:nvGrpSpPr>
        <p:cNvPr id="1" name=""/>
        <p:cNvGrpSpPr/>
        <p:nvPr/>
      </p:nvGrpSpPr>
      <p:grpSpPr/>
      <p:cxnSp>
        <p:nvCxnSpPr>
          <p:cNvPr id="7" name="直接连接符 6"/>
          <p:cNvCxnSpPr/>
          <p:nvPr/>
        </p:nvCxnSpPr>
        <p:spPr>
          <a:xfrm>
            <a:off x="359719" y="627534"/>
            <a:ext cx="842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0" y="179767"/>
            <a:ext cx="8568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小学数学课堂生成性学习资源</a:t>
            </a:r>
            <a:r>
              <a:rPr lang="en-US" altLang="zh-CN" sz="16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(</a:t>
            </a:r>
            <a:r>
              <a:rPr lang="zh-CN" altLang="en-US" sz="16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基于一节课的生成性学习资源的捕捉、利用）</a:t>
            </a:r>
            <a:endParaRPr lang="zh-CN" altLang="en-US" sz="20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" name="文本框 17"/>
          <p:cNvSpPr txBox="1"/>
          <p:nvPr/>
        </p:nvSpPr>
        <p:spPr>
          <a:xfrm>
            <a:off x="9391015" y="1727835"/>
            <a:ext cx="2414905" cy="1938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l"/>
            <a:r>
              <a:rPr lang="zh-CN" altLang="en-US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先按照整数除法进行计算，再根据估算，8÷4=2，商大约是2，确定商是1.9。</a:t>
            </a:r>
            <a:endParaRPr lang="zh-CN" altLang="en-US" sz="24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4" name="图片 23" descr="图片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018790" y="1589405"/>
            <a:ext cx="2531174" cy="2214000"/>
          </a:xfrm>
          <a:prstGeom prst="rect">
            <a:avLst/>
          </a:prstGeom>
        </p:spPr>
      </p:pic>
      <p:pic>
        <p:nvPicPr>
          <p:cNvPr id="3" name="图片 2" descr="图片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072630" y="1589405"/>
            <a:ext cx="1711532" cy="2214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49580" y="2059940"/>
            <a:ext cx="249364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按照整数除法进行计算，商的小数点与被除数的小数点对齐。</a:t>
            </a:r>
            <a:endParaRPr lang="zh-CN" altLang="en-US" sz="24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17"/>
          <p:cNvSpPr txBox="1"/>
          <p:nvPr/>
        </p:nvSpPr>
        <p:spPr>
          <a:xfrm>
            <a:off x="593090" y="4517390"/>
            <a:ext cx="1073404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l"/>
            <a:r>
              <a:rPr lang="zh-CN" altLang="en-US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资源呈现，你看明白他们的想法了吗？你有什么想提醒他们的？</a:t>
            </a:r>
            <a:endParaRPr lang="zh-CN" altLang="en-US" sz="24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9AAA"/>
        </a:solidFill>
        <a:effectLst/>
      </p:bgPr>
    </p:bg>
    <p:spTree>
      <p:nvGrpSpPr>
        <p:cNvPr id="1" name=""/>
        <p:cNvGrpSpPr/>
        <p:nvPr/>
      </p:nvGrpSpPr>
      <p:grpSpPr/>
      <p:cxnSp>
        <p:nvCxnSpPr>
          <p:cNvPr id="7" name="直接连接符 6"/>
          <p:cNvCxnSpPr/>
          <p:nvPr/>
        </p:nvCxnSpPr>
        <p:spPr>
          <a:xfrm>
            <a:off x="359719" y="627534"/>
            <a:ext cx="842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0" y="179767"/>
            <a:ext cx="8568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小学数学课堂生成性学习资源</a:t>
            </a:r>
            <a:r>
              <a:rPr lang="en-US" altLang="zh-CN" sz="16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(</a:t>
            </a:r>
            <a:r>
              <a:rPr lang="zh-CN" altLang="en-US" sz="16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基于一节课的生成性学习资源的捕捉、利用）</a:t>
            </a:r>
            <a:endParaRPr lang="zh-CN" altLang="en-US" sz="20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" name="图片 1" descr="图片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9410" y="3793490"/>
            <a:ext cx="6286500" cy="1818640"/>
          </a:xfrm>
          <a:prstGeom prst="rect">
            <a:avLst/>
          </a:prstGeom>
        </p:spPr>
      </p:pic>
      <p:pic>
        <p:nvPicPr>
          <p:cNvPr id="3" name="图片 2" descr="图片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410" y="1421765"/>
            <a:ext cx="6286500" cy="1678305"/>
          </a:xfrm>
          <a:prstGeom prst="rect">
            <a:avLst/>
          </a:prstGeom>
        </p:spPr>
      </p:pic>
      <p:sp>
        <p:nvSpPr>
          <p:cNvPr id="4" name="文本框 17"/>
          <p:cNvSpPr txBox="1"/>
          <p:nvPr/>
        </p:nvSpPr>
        <p:spPr>
          <a:xfrm>
            <a:off x="7211695" y="2404745"/>
            <a:ext cx="406146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l"/>
            <a:r>
              <a:rPr lang="zh-CN" altLang="en-US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问：你同意哪位同学的作业，为什么不同意另一份，应该怎样改？</a:t>
            </a:r>
            <a:endParaRPr lang="zh-CN" altLang="en-US" sz="24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8F9F"/>
        </a:solidFill>
        <a:effectLst/>
      </p:bgPr>
    </p:bg>
    <p:spTree>
      <p:nvGrpSpPr>
        <p:cNvPr id="1" name=""/>
        <p:cNvGrpSpPr/>
        <p:nvPr/>
      </p:nvGrpSpPr>
      <p:grpSpPr/>
      <p:cxnSp>
        <p:nvCxnSpPr>
          <p:cNvPr id="7" name="直接连接符 6"/>
          <p:cNvCxnSpPr/>
          <p:nvPr/>
        </p:nvCxnSpPr>
        <p:spPr>
          <a:xfrm>
            <a:off x="359719" y="627534"/>
            <a:ext cx="842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0" y="179767"/>
            <a:ext cx="8568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小学数学课堂生成性学习资源</a:t>
            </a:r>
            <a:r>
              <a:rPr lang="en-US" altLang="zh-CN" sz="16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(</a:t>
            </a:r>
            <a:r>
              <a:rPr lang="zh-CN" altLang="en-US" sz="16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基于一节课的生成性学习资源的捕捉、利用）</a:t>
            </a:r>
            <a:endParaRPr lang="zh-CN" altLang="en-US" sz="20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59410" y="374015"/>
            <a:ext cx="588264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200000"/>
              </a:lnSpc>
            </a:pP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五年级</a:t>
            </a: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《</a:t>
            </a:r>
            <a:r>
              <a:rPr lang="zh-CN" sz="2800" b="1" dirty="0"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解决问题的策略</a:t>
            </a: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》</a:t>
            </a:r>
            <a:endParaRPr lang="en-US" altLang="zh-CN" sz="2800" b="1" dirty="0">
              <a:latin typeface="楷体" panose="02010609060101010101" charset="-122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7" name="文本框 17"/>
          <p:cNvSpPr txBox="1"/>
          <p:nvPr/>
        </p:nvSpPr>
        <p:spPr>
          <a:xfrm>
            <a:off x="1151890" y="4180205"/>
            <a:ext cx="223647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l"/>
            <a:r>
              <a:rPr lang="zh-CN" altLang="en-US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问：你同意他们的表达方式吗？你都能看明白吗？</a:t>
            </a:r>
            <a:endParaRPr lang="zh-CN" altLang="en-US" sz="24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" name="图片 1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3920" y="1327785"/>
            <a:ext cx="4013835" cy="2025015"/>
          </a:xfrm>
          <a:prstGeom prst="rect">
            <a:avLst/>
          </a:prstGeom>
        </p:spPr>
      </p:pic>
      <p:pic>
        <p:nvPicPr>
          <p:cNvPr id="4" name="图片 3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3395" y="1642110"/>
            <a:ext cx="5315585" cy="1396365"/>
          </a:xfrm>
          <a:prstGeom prst="rect">
            <a:avLst/>
          </a:prstGeom>
        </p:spPr>
      </p:pic>
      <p:pic>
        <p:nvPicPr>
          <p:cNvPr id="5" name="图片 4" descr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8365" y="4180205"/>
            <a:ext cx="3180715" cy="1808480"/>
          </a:xfrm>
          <a:prstGeom prst="rect">
            <a:avLst/>
          </a:prstGeom>
        </p:spPr>
      </p:pic>
      <p:pic>
        <p:nvPicPr>
          <p:cNvPr id="6" name="图片 5" descr="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3955" y="3924300"/>
            <a:ext cx="3180715" cy="246761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9AAA"/>
        </a:solidFill>
        <a:effectLst/>
      </p:bgPr>
    </p:bg>
    <p:spTree>
      <p:nvGrpSpPr>
        <p:cNvPr id="1" name=""/>
        <p:cNvGrpSpPr/>
        <p:nvPr/>
      </p:nvGrpSpPr>
      <p:grpSpPr/>
      <p:cxnSp>
        <p:nvCxnSpPr>
          <p:cNvPr id="7" name="直接连接符 6"/>
          <p:cNvCxnSpPr/>
          <p:nvPr/>
        </p:nvCxnSpPr>
        <p:spPr>
          <a:xfrm>
            <a:off x="359719" y="627534"/>
            <a:ext cx="842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0" y="179767"/>
            <a:ext cx="8568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小学数学课堂生成性学习资源</a:t>
            </a:r>
            <a:r>
              <a:rPr lang="en-US" altLang="zh-CN" sz="16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(</a:t>
            </a:r>
            <a:r>
              <a:rPr lang="zh-CN" altLang="en-US" sz="16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基于一节课的生成性学习资源的捕捉、利用）</a:t>
            </a:r>
            <a:endParaRPr lang="zh-CN" altLang="en-US" sz="20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" name="文本框 17"/>
          <p:cNvSpPr txBox="1"/>
          <p:nvPr/>
        </p:nvSpPr>
        <p:spPr>
          <a:xfrm>
            <a:off x="7545705" y="2430145"/>
            <a:ext cx="241490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l"/>
            <a:r>
              <a:rPr lang="zh-CN" altLang="en-US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问：你同意哪位同学的作业，为什么？</a:t>
            </a:r>
            <a:endParaRPr lang="zh-CN" altLang="en-US" sz="24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" name="图片 1" descr="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8230" y="753745"/>
            <a:ext cx="5314950" cy="2010410"/>
          </a:xfrm>
          <a:prstGeom prst="rect">
            <a:avLst/>
          </a:prstGeom>
        </p:spPr>
      </p:pic>
      <p:pic>
        <p:nvPicPr>
          <p:cNvPr id="3" name="图片 2" descr="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230" y="3335655"/>
            <a:ext cx="5314950" cy="200469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9AAA"/>
        </a:solidFill>
        <a:effectLst/>
      </p:bgPr>
    </p:bg>
    <p:spTree>
      <p:nvGrpSpPr>
        <p:cNvPr id="1" name=""/>
        <p:cNvGrpSpPr/>
        <p:nvPr/>
      </p:nvGrpSpPr>
      <p:grpSpPr/>
      <p:cxnSp>
        <p:nvCxnSpPr>
          <p:cNvPr id="7" name="直接连接符 6"/>
          <p:cNvCxnSpPr/>
          <p:nvPr/>
        </p:nvCxnSpPr>
        <p:spPr>
          <a:xfrm>
            <a:off x="359719" y="627534"/>
            <a:ext cx="842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0" y="179767"/>
            <a:ext cx="8568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小学数学课堂生成性学习资源</a:t>
            </a:r>
            <a:r>
              <a:rPr lang="en-US" altLang="zh-CN" sz="16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(</a:t>
            </a:r>
            <a:r>
              <a:rPr lang="zh-CN" altLang="en-US" sz="16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基于一节课的生成性学习资源的捕捉、利用）</a:t>
            </a:r>
            <a:endParaRPr lang="zh-CN" altLang="en-US" sz="20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" name="文本框 17"/>
          <p:cNvSpPr txBox="1"/>
          <p:nvPr/>
        </p:nvSpPr>
        <p:spPr>
          <a:xfrm>
            <a:off x="8783955" y="1497965"/>
            <a:ext cx="2414905" cy="1938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l"/>
            <a:r>
              <a:rPr lang="zh-CN" altLang="en-US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理解题意：（小组交流）对比例</a:t>
            </a:r>
            <a:r>
              <a:rPr lang="en-US" altLang="zh-CN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1</a:t>
            </a:r>
            <a:r>
              <a:rPr lang="zh-CN" altLang="en-US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与练习</a:t>
            </a:r>
            <a:r>
              <a:rPr lang="en-US" altLang="zh-CN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11</a:t>
            </a:r>
            <a:r>
              <a:rPr lang="zh-CN" altLang="en-US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题，他们的区别是什么？</a:t>
            </a:r>
            <a:endParaRPr lang="zh-CN" altLang="en-US" sz="24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宋体" panose="02010600030101010101" pitchFamily="2" charset="-122"/>
            </a:endParaRPr>
          </a:p>
        </p:txBody>
      </p:sp>
      <p:pic>
        <p:nvPicPr>
          <p:cNvPr id="4" name="图片 3" descr="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4860" y="1219200"/>
            <a:ext cx="7235190" cy="1943735"/>
          </a:xfrm>
          <a:prstGeom prst="rect">
            <a:avLst/>
          </a:prstGeom>
        </p:spPr>
      </p:pic>
      <p:pic>
        <p:nvPicPr>
          <p:cNvPr id="5" name="图片 4" descr="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60" y="3768090"/>
            <a:ext cx="7235190" cy="2209165"/>
          </a:xfrm>
          <a:prstGeom prst="rect">
            <a:avLst/>
          </a:prstGeom>
        </p:spPr>
      </p:pic>
      <p:sp>
        <p:nvSpPr>
          <p:cNvPr id="6" name="文本框 17"/>
          <p:cNvSpPr txBox="1"/>
          <p:nvPr/>
        </p:nvSpPr>
        <p:spPr>
          <a:xfrm>
            <a:off x="8783955" y="3885565"/>
            <a:ext cx="241490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l"/>
            <a:r>
              <a:rPr lang="zh-CN" altLang="en-US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问：你同意哪位同学的作业，为什么？</a:t>
            </a:r>
            <a:endParaRPr lang="zh-CN" altLang="en-US" sz="24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cxnSp>
        <p:nvCxnSpPr>
          <p:cNvPr id="5" name="直接连接符 4"/>
          <p:cNvCxnSpPr/>
          <p:nvPr/>
        </p:nvCxnSpPr>
        <p:spPr>
          <a:xfrm flipH="1">
            <a:off x="1555115" y="2388870"/>
            <a:ext cx="1500505" cy="104203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椭圆 9"/>
          <p:cNvSpPr/>
          <p:nvPr/>
        </p:nvSpPr>
        <p:spPr>
          <a:xfrm>
            <a:off x="2573020" y="2477135"/>
            <a:ext cx="184150" cy="183515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11" name="椭圆 10"/>
          <p:cNvSpPr/>
          <p:nvPr/>
        </p:nvSpPr>
        <p:spPr>
          <a:xfrm>
            <a:off x="2757170" y="3965575"/>
            <a:ext cx="156210" cy="132080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2" name="文本框 1"/>
          <p:cNvSpPr txBox="1"/>
          <p:nvPr/>
        </p:nvSpPr>
        <p:spPr>
          <a:xfrm>
            <a:off x="824230" y="1174115"/>
            <a:ext cx="1198245" cy="29235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6600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</a:rPr>
              <a:t>谢 谢</a:t>
            </a:r>
            <a:endParaRPr lang="zh-CN" altLang="en-US" sz="6600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57170" y="2477135"/>
            <a:ext cx="1198245" cy="258953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6600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</a:rPr>
              <a:t>观 赏</a:t>
            </a:r>
            <a:endParaRPr lang="zh-CN" altLang="en-US" sz="6600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811270" y="3498215"/>
            <a:ext cx="106045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9600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</a:rPr>
              <a:t>！</a:t>
            </a:r>
            <a:endParaRPr lang="zh-CN" altLang="en-US" sz="9600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SLIDE_MODEL_TYPE" val="cover"/>
</p:tagLst>
</file>

<file path=ppt/tags/tag2.xml><?xml version="1.0" encoding="utf-8"?>
<p:tagLst xmlns:p="http://schemas.openxmlformats.org/presentationml/2006/main">
  <p:tag name="KSO_WM_UNIT_PLACING_PICTURE_USER_VIEWPORT" val="{&quot;height&quot;:3486.6141732283463,&quot;width&quot;:3796.7212598425194}"/>
</p:tagLst>
</file>

<file path=ppt/tags/tag3.xml><?xml version="1.0" encoding="utf-8"?>
<p:tagLst xmlns:p="http://schemas.openxmlformats.org/presentationml/2006/main">
  <p:tag name="KSO_WM_UNIT_PLACING_PICTURE_USER_VIEWPORT" val="{&quot;height&quot;:3486.6141732283463,&quot;width&quot;:4722.6834645669287}"/>
</p:tagLst>
</file>

<file path=ppt/tags/tag4.xml><?xml version="1.0" encoding="utf-8"?>
<p:tagLst xmlns:p="http://schemas.openxmlformats.org/presentationml/2006/main">
  <p:tag name="KSO_WM_UNIT_PLACING_PICTURE_USER_VIEWPORT" val="{&quot;height&quot;:3486.6141732283463,&quot;width&quot;:3986.100787401575}"/>
</p:tagLst>
</file>

<file path=ppt/tags/tag5.xml><?xml version="1.0" encoding="utf-8"?>
<p:tagLst xmlns:p="http://schemas.openxmlformats.org/presentationml/2006/main">
  <p:tag name="KSO_WM_UNIT_PLACING_PICTURE_USER_VIEWPORT" val="{&quot;height&quot;:3486.6141732283463,&quot;width&quot;:2695.3259842519683}"/>
</p:tagLst>
</file>

<file path=ppt/tags/tag6.xml><?xml version="1.0" encoding="utf-8"?>
<p:tagLst xmlns:p="http://schemas.openxmlformats.org/presentationml/2006/main">
  <p:tag name="KSO_WM_SLIDE_MODEL_TYPE" val="cover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705</Words>
  <Application>WPS 演示</Application>
  <PresentationFormat/>
  <Paragraphs>56</Paragraphs>
  <Slides>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9</vt:i4>
      </vt:variant>
    </vt:vector>
  </HeadingPairs>
  <TitlesOfParts>
    <vt:vector size="20" baseType="lpstr">
      <vt:lpstr>Arial</vt:lpstr>
      <vt:lpstr>宋体</vt:lpstr>
      <vt:lpstr>Wingdings</vt:lpstr>
      <vt:lpstr>微软雅黑</vt:lpstr>
      <vt:lpstr>楷体</vt:lpstr>
      <vt:lpstr>Times New Roman</vt:lpstr>
      <vt:lpstr>黑体</vt:lpstr>
      <vt:lpstr>Arial Unicode MS</vt:lpstr>
      <vt:lpstr>Calibri</vt:lpstr>
      <vt:lpstr>默认设计模板</vt:lpstr>
      <vt:lpstr>1_默认设计模板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少君</cp:lastModifiedBy>
  <cp:revision>21</cp:revision>
  <dcterms:created xsi:type="dcterms:W3CDTF">2019-01-31T09:08:00Z</dcterms:created>
  <dcterms:modified xsi:type="dcterms:W3CDTF">2021-01-30T02:11:00Z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2052-11.1.0.10228</vt:lpwstr>
  </property>
</Properties>
</file>