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792" r:id="rId2"/>
    <p:sldId id="793" r:id="rId3"/>
    <p:sldId id="794" r:id="rId4"/>
    <p:sldId id="3492" r:id="rId5"/>
    <p:sldId id="3472" r:id="rId6"/>
    <p:sldId id="3412" r:id="rId7"/>
    <p:sldId id="3473" r:id="rId8"/>
    <p:sldId id="3446" r:id="rId9"/>
    <p:sldId id="3493" r:id="rId10"/>
    <p:sldId id="3494" r:id="rId11"/>
    <p:sldId id="3474" r:id="rId12"/>
    <p:sldId id="3475" r:id="rId13"/>
    <p:sldId id="3495" r:id="rId14"/>
    <p:sldId id="3471" r:id="rId15"/>
    <p:sldId id="3496" r:id="rId16"/>
    <p:sldId id="3461" r:id="rId17"/>
    <p:sldId id="3398" r:id="rId18"/>
    <p:sldId id="274" r:id="rId19"/>
    <p:sldId id="3428" r:id="rId20"/>
    <p:sldId id="3497" r:id="rId21"/>
    <p:sldId id="3415" r:id="rId22"/>
    <p:sldId id="3477" r:id="rId23"/>
  </p:sldIdLst>
  <p:sldSz cx="12192000" cy="6858000"/>
  <p:notesSz cx="6858000" cy="914400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505F2C04-C923-438B-8C0F-E0CD2BADF298}">
      <wppc:fontMiss xmln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8F8C"/>
    <a:srgbClr val="5D9095"/>
    <a:srgbClr val="63A1BB"/>
    <a:srgbClr val="95D4CA"/>
    <a:srgbClr val="639DB3"/>
    <a:srgbClr val="467592"/>
    <a:srgbClr val="037578"/>
    <a:srgbClr val="79A6AB"/>
    <a:srgbClr val="027A7B"/>
    <a:srgbClr val="0385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10" autoAdjust="0"/>
    <p:restoredTop sz="94660"/>
  </p:normalViewPr>
  <p:slideViewPr>
    <p:cSldViewPr snapToGrid="0">
      <p:cViewPr varScale="1">
        <p:scale>
          <a:sx n="75" d="100"/>
          <a:sy n="75" d="100"/>
        </p:scale>
        <p:origin x="276" y="48"/>
      </p:cViewPr>
      <p:guideLst/>
    </p:cSldViewPr>
  </p:slideViewPr>
  <p:notesTextViewPr>
    <p:cViewPr>
      <p:scale>
        <a:sx n="1" d="1"/>
        <a:sy n="1" d="1"/>
      </p:scale>
      <p:origin x="0" y="0"/>
    </p:cViewPr>
  </p:notesTextViewPr>
  <p:notesViewPr>
    <p:cSldViewPr snapToGrid="0">
      <p:cViewPr varScale="1">
        <p:scale>
          <a:sx n="48" d="100"/>
          <a:sy n="48" d="100"/>
        </p:scale>
        <p:origin x="2958"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DF84F4-2195-4C7B-98D4-AFEA882300F7}" type="datetimeFigureOut">
              <a:rPr lang="zh-CN" altLang="en-US" smtClean="0"/>
              <a:t>2021/3/5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2827C6-5836-418C-AC48-498D763FFA7D}"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9E6BD-A8CE-4BA3-B5CB-A90D2281228E}" type="datetimeFigureOut">
              <a:rPr lang="zh-CN" altLang="en-US" smtClean="0"/>
              <a:t>2021/3/5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95A0C-3424-434E-A54A-6E7221FC354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3885B5-EDE8-40F5-9CD4-21477F9A2D4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t>10</a:t>
            </a:fld>
            <a:endParaRPr lang="zh-CN" altLang="en-US"/>
          </a:p>
        </p:txBody>
      </p:sp>
    </p:spTree>
    <p:extLst>
      <p:ext uri="{BB962C8B-B14F-4D97-AF65-F5344CB8AC3E}">
        <p14:creationId xmlns:p14="http://schemas.microsoft.com/office/powerpoint/2010/main" val="68465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3885B5-EDE8-40F5-9CD4-21477F9A2D4B}"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3885B5-EDE8-40F5-9CD4-21477F9A2D4B}"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3885B5-EDE8-40F5-9CD4-21477F9A2D4B}" type="slidenum">
              <a:rPr lang="zh-CN" altLang="en-US" smtClean="0"/>
              <a:t>13</a:t>
            </a:fld>
            <a:endParaRPr lang="zh-CN" altLang="en-US"/>
          </a:p>
        </p:txBody>
      </p:sp>
    </p:spTree>
    <p:extLst>
      <p:ext uri="{BB962C8B-B14F-4D97-AF65-F5344CB8AC3E}">
        <p14:creationId xmlns:p14="http://schemas.microsoft.com/office/powerpoint/2010/main" val="4196574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7195A0C-3424-434E-A54A-6E7221FC354D}"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3885B5-EDE8-40F5-9CD4-21477F9A2D4B}" type="slidenum">
              <a:rPr lang="zh-CN" altLang="en-US" smtClean="0"/>
              <a:t>15</a:t>
            </a:fld>
            <a:endParaRPr lang="zh-CN" altLang="en-US"/>
          </a:p>
        </p:txBody>
      </p:sp>
    </p:spTree>
    <p:extLst>
      <p:ext uri="{BB962C8B-B14F-4D97-AF65-F5344CB8AC3E}">
        <p14:creationId xmlns:p14="http://schemas.microsoft.com/office/powerpoint/2010/main" val="1941084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7195A0C-3424-434E-A54A-6E7221FC354D}"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3D7695-A8F0-48C7-BAFA-3F48A95C752D}"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3885B5-EDE8-40F5-9CD4-21477F9A2D4B}"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3885B5-EDE8-40F5-9CD4-21477F9A2D4B}" type="slidenum">
              <a:rPr lang="zh-CN" altLang="en-US" smtClean="0"/>
              <a:t>20</a:t>
            </a:fld>
            <a:endParaRPr lang="zh-CN" altLang="en-US"/>
          </a:p>
        </p:txBody>
      </p:sp>
    </p:spTree>
    <p:extLst>
      <p:ext uri="{BB962C8B-B14F-4D97-AF65-F5344CB8AC3E}">
        <p14:creationId xmlns:p14="http://schemas.microsoft.com/office/powerpoint/2010/main" val="1831992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3885B5-EDE8-40F5-9CD4-21477F9A2D4B}" type="slidenum">
              <a:rPr lang="zh-CN" altLang="en-US" smtClean="0"/>
              <a:t>22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3885B5-EDE8-40F5-9CD4-21477F9A2D4B}"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7195A0C-3424-434E-A54A-6E7221FC354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3885B5-EDE8-40F5-9CD4-21477F9A2D4B}"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3885B5-EDE8-40F5-9CD4-21477F9A2D4B}"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t>9</a:t>
            </a:fld>
            <a:endParaRPr lang="zh-CN" altLang="en-US"/>
          </a:p>
        </p:txBody>
      </p:sp>
    </p:spTree>
    <p:extLst>
      <p:ext uri="{BB962C8B-B14F-4D97-AF65-F5344CB8AC3E}">
        <p14:creationId xmlns:p14="http://schemas.microsoft.com/office/powerpoint/2010/main" val="3056440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8" name="图片 7" descr="c9a3518df25aaba5dc1c58860c727841"/>
          <p:cNvPicPr>
            <a:picLocks noChangeAspect="1"/>
          </p:cNvPicPr>
          <p:nvPr userDrawn="1"/>
        </p:nvPicPr>
        <p:blipFill>
          <a:blip r:embed="rId2"/>
          <a:stretch>
            <a:fillRect/>
          </a:stretch>
        </p:blipFill>
        <p:spPr>
          <a:xfrm rot="16200000">
            <a:off x="2380615" y="-2978150"/>
            <a:ext cx="7525385" cy="12965430"/>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2667789" y="-2666999"/>
            <a:ext cx="6856422" cy="12191999"/>
          </a:xfrm>
          <a:prstGeom prst="rect">
            <a:avLst/>
          </a:prstGeom>
        </p:spPr>
      </p:pic>
      <p:sp>
        <p:nvSpPr>
          <p:cNvPr id="3" name="矩形 2"/>
          <p:cNvSpPr/>
          <p:nvPr userDrawn="1"/>
        </p:nvSpPr>
        <p:spPr>
          <a:xfrm>
            <a:off x="337003" y="275772"/>
            <a:ext cx="11535682" cy="6299200"/>
          </a:xfrm>
          <a:prstGeom prst="rect">
            <a:avLst/>
          </a:prstGeom>
          <a:solidFill>
            <a:srgbClr val="FFFFFF">
              <a:alpha val="56000"/>
            </a:srgbClr>
          </a:solidFill>
          <a:ln w="28575">
            <a:solidFill>
              <a:srgbClr val="DD8F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rcRect l="62110" t="72325"/>
          <a:stretch>
            <a:fillRect/>
          </a:stretch>
        </p:blipFill>
        <p:spPr>
          <a:xfrm flipH="1" flipV="1">
            <a:off x="-2" y="-3"/>
            <a:ext cx="2788172" cy="2909619"/>
          </a:xfrm>
          <a:custGeom>
            <a:avLst/>
            <a:gdLst>
              <a:gd name="connsiteX0" fmla="*/ 0 w 4253344"/>
              <a:gd name="connsiteY0" fmla="*/ 0 h 4438611"/>
              <a:gd name="connsiteX1" fmla="*/ 4253344 w 4253344"/>
              <a:gd name="connsiteY1" fmla="*/ 1 h 4438611"/>
              <a:gd name="connsiteX2" fmla="*/ 4253342 w 4253344"/>
              <a:gd name="connsiteY2" fmla="*/ 4438611 h 4438611"/>
              <a:gd name="connsiteX3" fmla="*/ 0 w 4253344"/>
              <a:gd name="connsiteY3" fmla="*/ 4438611 h 4438611"/>
              <a:gd name="connsiteX4" fmla="*/ 0 w 4253344"/>
              <a:gd name="connsiteY4" fmla="*/ 0 h 443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344" h="4438611">
                <a:moveTo>
                  <a:pt x="0" y="0"/>
                </a:moveTo>
                <a:lnTo>
                  <a:pt x="4253344" y="1"/>
                </a:lnTo>
                <a:lnTo>
                  <a:pt x="4253342" y="4438611"/>
                </a:lnTo>
                <a:lnTo>
                  <a:pt x="0" y="4438611"/>
                </a:lnTo>
                <a:lnTo>
                  <a:pt x="0" y="0"/>
                </a:ln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9D8A83A-7BD1-43C4-A543-EB7DBC2E7325}" type="datetimeFigureOut">
              <a:rPr lang="zh-CN" altLang="en-US" smtClean="0"/>
              <a:t>2021/3/5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17E4ED-3743-4F04-B782-F655E73816C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9D8A83A-7BD1-43C4-A543-EB7DBC2E7325}" type="datetimeFigureOut">
              <a:rPr lang="zh-CN" altLang="en-US" smtClean="0"/>
              <a:t>2021/3/5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17E4ED-3743-4F04-B782-F655E73816C9}" type="slidenum">
              <a:rPr lang="zh-CN" altLang="en-US" smtClean="0"/>
              <a:t>‹#›</a:t>
            </a:fld>
            <a:endParaRPr lang="zh-CN" altLang="en-US"/>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690562" y="810816"/>
            <a:ext cx="10810875" cy="5236368"/>
          </a:xfrm>
          <a:prstGeom prst="rect">
            <a:avLst/>
          </a:prstGeom>
          <a:solidFill>
            <a:schemeClr val="bg1"/>
          </a:solidFill>
          <a:ln w="19050">
            <a:solidFill>
              <a:srgbClr val="DD8F8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5" name="文本框 14"/>
          <p:cNvSpPr txBox="1"/>
          <p:nvPr/>
        </p:nvSpPr>
        <p:spPr>
          <a:xfrm>
            <a:off x="1916430" y="2648613"/>
            <a:ext cx="8359775" cy="70675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200" normalizeH="0" noProof="0" dirty="0">
                <a:ln>
                  <a:noFill/>
                </a:ln>
                <a:solidFill>
                  <a:prstClr val="black">
                    <a:lumMod val="85000"/>
                    <a:lumOff val="15000"/>
                  </a:prstClr>
                </a:solidFill>
                <a:effectLst/>
                <a:uLnTx/>
                <a:uFillTx/>
                <a:latin typeface="黑体" panose="02010609060101010101" charset="-122"/>
                <a:ea typeface="黑体" panose="02010609060101010101" charset="-122"/>
                <a:cs typeface="+mn-cs"/>
              </a:rPr>
              <a:t>统编版语文教材自读课文教学研究</a:t>
            </a:r>
          </a:p>
        </p:txBody>
      </p:sp>
      <p:grpSp>
        <p:nvGrpSpPr>
          <p:cNvPr id="3" name="组合 2"/>
          <p:cNvGrpSpPr/>
          <p:nvPr/>
        </p:nvGrpSpPr>
        <p:grpSpPr>
          <a:xfrm>
            <a:off x="3679190" y="3960495"/>
            <a:ext cx="4833620" cy="480060"/>
            <a:chOff x="2497932" y="3085980"/>
            <a:chExt cx="7196136" cy="479861"/>
          </a:xfrm>
        </p:grpSpPr>
        <p:sp>
          <p:nvSpPr>
            <p:cNvPr id="19" name="文本框 18"/>
            <p:cNvSpPr txBox="1"/>
            <p:nvPr/>
          </p:nvSpPr>
          <p:spPr>
            <a:xfrm>
              <a:off x="2616426" y="3155759"/>
              <a:ext cx="6959149" cy="3986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sz="2000" b="0" i="0" u="none" strike="noStrike" kern="1200" cap="none" spc="0" normalizeH="0" baseline="0" noProof="0" dirty="0">
                  <a:ln>
                    <a:noFill/>
                  </a:ln>
                  <a:solidFill>
                    <a:prstClr val="black">
                      <a:lumMod val="85000"/>
                      <a:lumOff val="15000"/>
                    </a:prstClr>
                  </a:solidFill>
                  <a:effectLst/>
                  <a:uLnTx/>
                  <a:uFillTx/>
                  <a:latin typeface="思源黑体 CN Normal" panose="020B0400000000000000" pitchFamily="34" charset="-122"/>
                  <a:ea typeface="思源黑体 CN Normal" panose="020B0400000000000000" pitchFamily="34" charset="-122"/>
                  <a:cs typeface="+mn-cs"/>
                </a:rPr>
                <a:t>汇报人：蒋彦 </a:t>
              </a:r>
              <a:endParaRPr kumimoji="0" lang="zh-CN" altLang="en-US" sz="2000" b="0" i="0" u="none" strike="noStrike" kern="1200" cap="none" spc="0" normalizeH="0" baseline="0" noProof="0" dirty="0">
                <a:ln>
                  <a:noFill/>
                </a:ln>
                <a:solidFill>
                  <a:prstClr val="black">
                    <a:lumMod val="85000"/>
                    <a:lumOff val="15000"/>
                  </a:prstClr>
                </a:solidFill>
                <a:effectLst/>
                <a:uLnTx/>
                <a:uFillTx/>
                <a:latin typeface="思源黑体 CN Normal" panose="020B0400000000000000" pitchFamily="34" charset="-122"/>
                <a:ea typeface="思源黑体 CN Normal" panose="020B0400000000000000" pitchFamily="34" charset="-122"/>
                <a:cs typeface="+mn-cs"/>
              </a:endParaRPr>
            </a:p>
          </p:txBody>
        </p:sp>
        <p:sp>
          <p:nvSpPr>
            <p:cNvPr id="2" name="矩形: 圆角 1"/>
            <p:cNvSpPr/>
            <p:nvPr/>
          </p:nvSpPr>
          <p:spPr>
            <a:xfrm>
              <a:off x="2497932" y="3085980"/>
              <a:ext cx="7196136" cy="479861"/>
            </a:xfrm>
            <a:prstGeom prst="roundRect">
              <a:avLst>
                <a:gd name="adj" fmla="val 50000"/>
              </a:avLst>
            </a:prstGeom>
            <a:noFill/>
            <a:ln w="15875">
              <a:solidFill>
                <a:srgbClr val="DD8F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pic>
        <p:nvPicPr>
          <p:cNvPr id="16" name="图片 15"/>
          <p:cNvPicPr>
            <a:picLocks noChangeAspect="1"/>
          </p:cNvPicPr>
          <p:nvPr/>
        </p:nvPicPr>
        <p:blipFill>
          <a:blip r:embed="rId3">
            <a:extLst>
              <a:ext uri="{28A0092B-C50C-407E-A947-70E740481C1C}">
                <a14:useLocalDpi xmlns:a14="http://schemas.microsoft.com/office/drawing/2010/main" val="0"/>
              </a:ext>
            </a:extLst>
          </a:blip>
          <a:srcRect l="66549" t="81887"/>
          <a:stretch>
            <a:fillRect/>
          </a:stretch>
        </p:blipFill>
        <p:spPr>
          <a:xfrm flipH="1" flipV="1">
            <a:off x="-3175" y="635"/>
            <a:ext cx="4019550" cy="3109595"/>
          </a:xfrm>
          <a:custGeom>
            <a:avLst/>
            <a:gdLst>
              <a:gd name="connsiteX0" fmla="*/ 0 w 4253344"/>
              <a:gd name="connsiteY0" fmla="*/ 0 h 4438611"/>
              <a:gd name="connsiteX1" fmla="*/ 4253344 w 4253344"/>
              <a:gd name="connsiteY1" fmla="*/ 1 h 4438611"/>
              <a:gd name="connsiteX2" fmla="*/ 4253342 w 4253344"/>
              <a:gd name="connsiteY2" fmla="*/ 4438611 h 4438611"/>
              <a:gd name="connsiteX3" fmla="*/ 0 w 4253344"/>
              <a:gd name="connsiteY3" fmla="*/ 4438611 h 4438611"/>
              <a:gd name="connsiteX4" fmla="*/ 0 w 4253344"/>
              <a:gd name="connsiteY4" fmla="*/ 0 h 443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344" h="4438611">
                <a:moveTo>
                  <a:pt x="0" y="0"/>
                </a:moveTo>
                <a:lnTo>
                  <a:pt x="4253344" y="1"/>
                </a:lnTo>
                <a:lnTo>
                  <a:pt x="4253342" y="4438611"/>
                </a:lnTo>
                <a:lnTo>
                  <a:pt x="0" y="4438611"/>
                </a:lnTo>
                <a:lnTo>
                  <a:pt x="0" y="0"/>
                </a:lnTo>
                <a:close/>
              </a:path>
            </a:pathLst>
          </a:cu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rcRect t="80090" r="38487"/>
          <a:stretch>
            <a:fillRect/>
          </a:stretch>
        </p:blipFill>
        <p:spPr>
          <a:xfrm flipH="1">
            <a:off x="5996940" y="3992880"/>
            <a:ext cx="6195060" cy="2865120"/>
          </a:xfrm>
          <a:prstGeom prst="rect">
            <a:avLst/>
          </a:prstGeom>
        </p:spPr>
      </p:pic>
      <p:pic>
        <p:nvPicPr>
          <p:cNvPr id="4" name="图片 3" descr="校标"/>
          <p:cNvPicPr>
            <a:picLocks noChangeAspect="1"/>
          </p:cNvPicPr>
          <p:nvPr/>
        </p:nvPicPr>
        <p:blipFill>
          <a:blip r:embed="rId4"/>
          <a:srcRect t="10348" r="3632" b="14395"/>
          <a:stretch>
            <a:fillRect/>
          </a:stretch>
        </p:blipFill>
        <p:spPr>
          <a:xfrm>
            <a:off x="7740650" y="1019175"/>
            <a:ext cx="3420110" cy="7823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750"/>
                                        <p:tgtEl>
                                          <p:spTgt spid="3"/>
                                        </p:tgtEl>
                                      </p:cBhvr>
                                    </p:animEffect>
                                    <p:anim calcmode="lin" valueType="num">
                                      <p:cBhvr>
                                        <p:cTn id="19" dur="750" fill="hold"/>
                                        <p:tgtEl>
                                          <p:spTgt spid="3"/>
                                        </p:tgtEl>
                                        <p:attrNameLst>
                                          <p:attrName>ppt_x</p:attrName>
                                        </p:attrNameLst>
                                      </p:cBhvr>
                                      <p:tavLst>
                                        <p:tav tm="0">
                                          <p:val>
                                            <p:strVal val="#ppt_x"/>
                                          </p:val>
                                        </p:tav>
                                        <p:tav tm="100000">
                                          <p:val>
                                            <p:strVal val="#ppt_x"/>
                                          </p:val>
                                        </p:tav>
                                      </p:tavLst>
                                    </p:anim>
                                    <p:anim calcmode="lin" valueType="num">
                                      <p:cBhvr>
                                        <p:cTn id="20" dur="75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black">
          <a:xfrm>
            <a:off x="1296863" y="1973763"/>
            <a:ext cx="7169149" cy="4324261"/>
          </a:xfrm>
          <a:prstGeom prst="rect">
            <a:avLst/>
          </a:prstGeom>
          <a:noFill/>
          <a:ln w="9525" algn="ctr">
            <a:noFill/>
            <a:miter lim="800000"/>
          </a:ln>
        </p:spPr>
        <p:txBody>
          <a:bodyPr vert="horz" wrap="square">
            <a:spAutoFit/>
          </a:bodyPr>
          <a:lstStyle/>
          <a:p>
            <a:pPr indent="457200">
              <a:spcBef>
                <a:spcPct val="50000"/>
              </a:spcBef>
              <a:defRPr/>
            </a:pPr>
            <a:r>
              <a:rPr lang="zh-CN" altLang="en-US"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由法国批评家米丽婭</a:t>
            </a:r>
            <a:r>
              <a:rPr lang="en-US" altLang="zh-CN"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a:t>
            </a:r>
            <a:r>
              <a:rPr lang="zh-CN" altLang="en-US"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克里斯蒂提出的“文本互涉”，指的是用一种文本去指涉另一种文本，或者说是依据一种文本去制造另一种文本的写法。文本互涉强调任何一个文本都不可能孤立的存在，都是在与其他文本相互指涉、相互参照的过程中产生。可见，作家在创作时是会受到其他文本的影响的，如诗歌中的用典本质上也是一种文本互涉现象。</a:t>
            </a:r>
            <a:endParaRPr lang="en-US" altLang="zh-CN"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endParaRPr>
          </a:p>
          <a:p>
            <a:pPr indent="457200">
              <a:spcBef>
                <a:spcPct val="50000"/>
              </a:spcBef>
              <a:defRPr/>
            </a:pPr>
            <a:r>
              <a:rPr lang="zh-CN" altLang="en-US"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部编本”语文教材“三位一体”阅读教学体系也是如此，教材中每个单元把具有人文主题和语文素养的共同点的文章整合在一起，帮助学生集中学习。同时，教师也要考虑到课内阅读与课外阅读间的文本互涉关系，帮助学生对课内知识进行巩固。</a:t>
            </a:r>
            <a:endParaRPr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endParaRPr>
          </a:p>
        </p:txBody>
      </p:sp>
      <p:sp>
        <p:nvSpPr>
          <p:cNvPr id="14" name="矩形 13"/>
          <p:cNvSpPr/>
          <p:nvPr/>
        </p:nvSpPr>
        <p:spPr>
          <a:xfrm>
            <a:off x="2035367" y="1367393"/>
            <a:ext cx="5692140" cy="429895"/>
          </a:xfrm>
          <a:prstGeom prst="rect">
            <a:avLst/>
          </a:prstGeom>
          <a:solidFill>
            <a:srgbClr val="DD8F8C"/>
          </a:solidFill>
        </p:spPr>
        <p:txBody>
          <a:bodyPr wrap="square">
            <a:spAutoFit/>
          </a:bodyPr>
          <a:lstStyle/>
          <a:p>
            <a:pPr algn="ctr"/>
            <a:r>
              <a:rPr lang="zh-CN" altLang="en-US" sz="2200" b="1" u="sng" dirty="0">
                <a:solidFill>
                  <a:schemeClr val="bg1"/>
                </a:solidFill>
                <a:latin typeface="OPPOSans R" panose="00020600040101010101" charset="-122"/>
                <a:ea typeface="OPPOSans R" panose="00020600040101010101" charset="-122"/>
              </a:rPr>
              <a:t>文本互涉理论</a:t>
            </a:r>
          </a:p>
        </p:txBody>
      </p:sp>
      <p:sp>
        <p:nvSpPr>
          <p:cNvPr id="6" name="矩形 5"/>
          <p:cNvSpPr/>
          <p:nvPr/>
        </p:nvSpPr>
        <p:spPr>
          <a:xfrm>
            <a:off x="1296863" y="559976"/>
            <a:ext cx="3114955" cy="630942"/>
          </a:xfrm>
          <a:prstGeom prst="rect">
            <a:avLst/>
          </a:prstGeom>
        </p:spPr>
        <p:txBody>
          <a:bodyPr wrap="none">
            <a:spAutoFit/>
          </a:bodyPr>
          <a:lstStyle/>
          <a:p>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 </a:t>
            </a:r>
            <a:r>
              <a:rPr lang="zh-CN" altLang="en-US"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理论支撑三</a:t>
            </a:r>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a:t>
            </a:r>
          </a:p>
        </p:txBody>
      </p:sp>
      <p:pic>
        <p:nvPicPr>
          <p:cNvPr id="7" name="图片 6" descr="12">
            <a:extLst>
              <a:ext uri="{FF2B5EF4-FFF2-40B4-BE49-F238E27FC236}">
                <a16:creationId xmlns:a16="http://schemas.microsoft.com/office/drawing/2014/main" id="{4460BA3E-8586-4B8B-9267-38234E0578A9}"/>
              </a:ext>
            </a:extLst>
          </p:cNvPr>
          <p:cNvPicPr>
            <a:picLocks noChangeAspect="1"/>
          </p:cNvPicPr>
          <p:nvPr/>
        </p:nvPicPr>
        <p:blipFill>
          <a:blip r:embed="rId3"/>
          <a:stretch>
            <a:fillRect/>
          </a:stretch>
        </p:blipFill>
        <p:spPr>
          <a:xfrm flipH="1">
            <a:off x="9305925" y="2483485"/>
            <a:ext cx="2511425" cy="4029710"/>
          </a:xfrm>
          <a:prstGeom prst="rect">
            <a:avLst/>
          </a:prstGeom>
        </p:spPr>
      </p:pic>
      <p:pic>
        <p:nvPicPr>
          <p:cNvPr id="9" name="图片 8" descr="校标">
            <a:extLst>
              <a:ext uri="{FF2B5EF4-FFF2-40B4-BE49-F238E27FC236}">
                <a16:creationId xmlns:a16="http://schemas.microsoft.com/office/drawing/2014/main" id="{234B8627-08B8-4F4B-B660-05B6B3B8BE75}"/>
              </a:ext>
            </a:extLst>
          </p:cNvPr>
          <p:cNvPicPr>
            <a:picLocks noChangeAspect="1"/>
          </p:cNvPicPr>
          <p:nvPr/>
        </p:nvPicPr>
        <p:blipFill>
          <a:blip r:embed="rId4"/>
          <a:srcRect t="10348" r="3632" b="14395"/>
          <a:stretch>
            <a:fillRect/>
          </a:stretch>
        </p:blipFill>
        <p:spPr>
          <a:xfrm>
            <a:off x="9229090" y="344805"/>
            <a:ext cx="2588260" cy="592042"/>
          </a:xfrm>
          <a:prstGeom prst="rect">
            <a:avLst/>
          </a:prstGeom>
        </p:spPr>
      </p:pic>
    </p:spTree>
    <p:extLst>
      <p:ext uri="{BB962C8B-B14F-4D97-AF65-F5344CB8AC3E}">
        <p14:creationId xmlns:p14="http://schemas.microsoft.com/office/powerpoint/2010/main" val="179552745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700399" y="2020297"/>
            <a:ext cx="10791201" cy="2985233"/>
          </a:xfrm>
          <a:prstGeom prst="rect">
            <a:avLst/>
          </a:prstGeom>
          <a:solidFill>
            <a:schemeClr val="bg1"/>
          </a:solidFill>
          <a:ln w="19050">
            <a:solidFill>
              <a:srgbClr val="DD8F8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19" name="组合 18"/>
          <p:cNvGrpSpPr/>
          <p:nvPr/>
        </p:nvGrpSpPr>
        <p:grpSpPr>
          <a:xfrm>
            <a:off x="1330691" y="2397491"/>
            <a:ext cx="2063018" cy="2063018"/>
            <a:chOff x="1330691" y="2397491"/>
            <a:chExt cx="2063018" cy="2063018"/>
          </a:xfrm>
        </p:grpSpPr>
        <p:sp>
          <p:nvSpPr>
            <p:cNvPr id="3" name="矩形 2"/>
            <p:cNvSpPr/>
            <p:nvPr/>
          </p:nvSpPr>
          <p:spPr>
            <a:xfrm>
              <a:off x="1330691" y="2397491"/>
              <a:ext cx="2063018" cy="2063018"/>
            </a:xfrm>
            <a:prstGeom prst="rect">
              <a:avLst/>
            </a:prstGeom>
            <a:solidFill>
              <a:srgbClr val="DD8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14135" y="2701320"/>
              <a:ext cx="1629115" cy="1569660"/>
            </a:xfrm>
            <a:prstGeom prst="rect">
              <a:avLst/>
            </a:prstGeom>
            <a:noFill/>
          </p:spPr>
          <p:txBody>
            <a:bodyPr wrap="square" rtlCol="0">
              <a:spAutoFit/>
            </a:bodyPr>
            <a:lstStyle/>
            <a:p>
              <a:pPr algn="ctr"/>
              <a:r>
                <a:rPr lang="en-US" altLang="zh-CN"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rPr>
                <a:t>04</a:t>
              </a:r>
              <a:endParaRPr lang="zh-CN" altLang="en-US"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endParaRPr>
            </a:p>
          </p:txBody>
        </p:sp>
      </p:grpSp>
      <p:sp>
        <p:nvSpPr>
          <p:cNvPr id="15" name="文本框 14"/>
          <p:cNvSpPr txBox="1"/>
          <p:nvPr/>
        </p:nvSpPr>
        <p:spPr>
          <a:xfrm>
            <a:off x="3779837" y="2431168"/>
            <a:ext cx="4094163" cy="70788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rPr>
              <a:t>研究目标</a:t>
            </a:r>
          </a:p>
        </p:txBody>
      </p:sp>
      <p:cxnSp>
        <p:nvCxnSpPr>
          <p:cNvPr id="16" name="直接连接符 15"/>
          <p:cNvCxnSpPr>
            <a:cxnSpLocks/>
          </p:cNvCxnSpPr>
          <p:nvPr/>
        </p:nvCxnSpPr>
        <p:spPr>
          <a:xfrm>
            <a:off x="3589422" y="3311891"/>
            <a:ext cx="7796128"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3577153" y="3559801"/>
            <a:ext cx="7758113" cy="1211357"/>
          </a:xfrm>
          <a:prstGeom prst="rect">
            <a:avLst/>
          </a:prstGeom>
        </p:spPr>
        <p:txBody>
          <a:bodyPr wrap="square">
            <a:spAutoFit/>
          </a:bodyPr>
          <a:lstStyle/>
          <a:p>
            <a:pPr algn="just">
              <a:lnSpc>
                <a:spcPct val="125000"/>
              </a:lnSpc>
              <a:defRPr/>
            </a:pPr>
            <a:r>
              <a:rPr lang="en-US" altLang="zh-CN" sz="2000" dirty="0">
                <a:solidFill>
                  <a:schemeClr val="tx1">
                    <a:lumMod val="85000"/>
                    <a:lumOff val="15000"/>
                  </a:schemeClr>
                </a:solidFill>
                <a:latin typeface="宋体" panose="02010600030101010101" pitchFamily="2" charset="-122"/>
                <a:ea typeface="宋体" panose="02010600030101010101" pitchFamily="2" charset="-122"/>
                <a:cs typeface="Clear Sans Light" panose="020B0303030202020304" pitchFamily="34" charset="0"/>
              </a:rPr>
              <a:t>1</a:t>
            </a:r>
            <a:r>
              <a:rPr lang="zh-CN" altLang="en-US" sz="2000" dirty="0">
                <a:solidFill>
                  <a:schemeClr val="tx1">
                    <a:lumMod val="85000"/>
                    <a:lumOff val="15000"/>
                  </a:schemeClr>
                </a:solidFill>
                <a:latin typeface="宋体" panose="02010600030101010101" pitchFamily="2" charset="-122"/>
                <a:ea typeface="宋体" panose="02010600030101010101" pitchFamily="2" charset="-122"/>
                <a:cs typeface="Clear Sans Light" panose="020B0303030202020304" pitchFamily="34" charset="0"/>
              </a:rPr>
              <a:t>、形成有效的自读课文教学策略。</a:t>
            </a:r>
            <a:endParaRPr lang="en-US" altLang="zh-CN" sz="2000" dirty="0">
              <a:solidFill>
                <a:schemeClr val="tx1">
                  <a:lumMod val="85000"/>
                  <a:lumOff val="15000"/>
                </a:schemeClr>
              </a:solidFill>
              <a:latin typeface="宋体" panose="02010600030101010101" pitchFamily="2" charset="-122"/>
              <a:ea typeface="宋体" panose="02010600030101010101" pitchFamily="2" charset="-122"/>
              <a:cs typeface="Clear Sans Light" panose="020B0303030202020304" pitchFamily="34" charset="0"/>
            </a:endParaRPr>
          </a:p>
          <a:p>
            <a:pPr algn="just">
              <a:lnSpc>
                <a:spcPct val="125000"/>
              </a:lnSpc>
              <a:defRPr/>
            </a:pPr>
            <a:r>
              <a:rPr lang="en-US" altLang="zh-CN" sz="2000" dirty="0">
                <a:solidFill>
                  <a:schemeClr val="tx1">
                    <a:lumMod val="85000"/>
                    <a:lumOff val="15000"/>
                  </a:schemeClr>
                </a:solidFill>
                <a:latin typeface="宋体" panose="02010600030101010101" pitchFamily="2" charset="-122"/>
                <a:ea typeface="宋体" panose="02010600030101010101" pitchFamily="2" charset="-122"/>
                <a:cs typeface="Clear Sans Light" panose="020B0303030202020304" pitchFamily="34" charset="0"/>
              </a:rPr>
              <a:t>2</a:t>
            </a:r>
            <a:r>
              <a:rPr lang="zh-CN" altLang="en-US" sz="2000" dirty="0">
                <a:solidFill>
                  <a:schemeClr val="tx1">
                    <a:lumMod val="85000"/>
                    <a:lumOff val="15000"/>
                  </a:schemeClr>
                </a:solidFill>
                <a:latin typeface="宋体" panose="02010600030101010101" pitchFamily="2" charset="-122"/>
                <a:ea typeface="宋体" panose="02010600030101010101" pitchFamily="2" charset="-122"/>
                <a:cs typeface="Clear Sans Light" panose="020B0303030202020304" pitchFamily="34" charset="0"/>
              </a:rPr>
              <a:t>、形成有效的自读课文教学模式。</a:t>
            </a:r>
          </a:p>
          <a:p>
            <a:pPr algn="just">
              <a:lnSpc>
                <a:spcPct val="125000"/>
              </a:lnSpc>
              <a:defRPr/>
            </a:pPr>
            <a:r>
              <a:rPr lang="en-US" altLang="zh-CN" sz="2000" dirty="0">
                <a:solidFill>
                  <a:schemeClr val="tx1">
                    <a:lumMod val="85000"/>
                    <a:lumOff val="15000"/>
                  </a:schemeClr>
                </a:solidFill>
                <a:latin typeface="宋体" panose="02010600030101010101" pitchFamily="2" charset="-122"/>
                <a:ea typeface="宋体" panose="02010600030101010101" pitchFamily="2" charset="-122"/>
                <a:cs typeface="Clear Sans Light" panose="020B0303030202020304" pitchFamily="34" charset="0"/>
              </a:rPr>
              <a:t>3</a:t>
            </a:r>
            <a:r>
              <a:rPr lang="zh-CN" altLang="en-US" sz="2000" dirty="0">
                <a:solidFill>
                  <a:schemeClr val="tx1">
                    <a:lumMod val="85000"/>
                    <a:lumOff val="15000"/>
                  </a:schemeClr>
                </a:solidFill>
                <a:latin typeface="宋体" panose="02010600030101010101" pitchFamily="2" charset="-122"/>
                <a:ea typeface="宋体" panose="02010600030101010101" pitchFamily="2" charset="-122"/>
                <a:cs typeface="Clear Sans Light" panose="020B0303030202020304" pitchFamily="34" charset="0"/>
              </a:rPr>
              <a:t>、提高学生的阅读能力，进一步改变学生学习方式，提高学习收益。</a:t>
            </a:r>
          </a:p>
        </p:txBody>
      </p:sp>
      <p:pic>
        <p:nvPicPr>
          <p:cNvPr id="17" name="图片 16"/>
          <p:cNvPicPr>
            <a:picLocks noChangeAspect="1"/>
          </p:cNvPicPr>
          <p:nvPr/>
        </p:nvPicPr>
        <p:blipFill>
          <a:blip r:embed="rId3">
            <a:extLst>
              <a:ext uri="{28A0092B-C50C-407E-A947-70E740481C1C}">
                <a14:useLocalDpi xmlns:a14="http://schemas.microsoft.com/office/drawing/2010/main" val="0"/>
              </a:ext>
            </a:extLst>
          </a:blip>
          <a:srcRect l="62110" t="72325"/>
          <a:stretch>
            <a:fillRect/>
          </a:stretch>
        </p:blipFill>
        <p:spPr>
          <a:xfrm flipH="1" flipV="1">
            <a:off x="-2" y="-3"/>
            <a:ext cx="2788172" cy="2909619"/>
          </a:xfrm>
          <a:custGeom>
            <a:avLst/>
            <a:gdLst>
              <a:gd name="connsiteX0" fmla="*/ 0 w 4253344"/>
              <a:gd name="connsiteY0" fmla="*/ 0 h 4438611"/>
              <a:gd name="connsiteX1" fmla="*/ 4253344 w 4253344"/>
              <a:gd name="connsiteY1" fmla="*/ 1 h 4438611"/>
              <a:gd name="connsiteX2" fmla="*/ 4253342 w 4253344"/>
              <a:gd name="connsiteY2" fmla="*/ 4438611 h 4438611"/>
              <a:gd name="connsiteX3" fmla="*/ 0 w 4253344"/>
              <a:gd name="connsiteY3" fmla="*/ 4438611 h 4438611"/>
              <a:gd name="connsiteX4" fmla="*/ 0 w 4253344"/>
              <a:gd name="connsiteY4" fmla="*/ 0 h 443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344" h="4438611">
                <a:moveTo>
                  <a:pt x="0" y="0"/>
                </a:moveTo>
                <a:lnTo>
                  <a:pt x="4253344" y="1"/>
                </a:lnTo>
                <a:lnTo>
                  <a:pt x="4253342" y="4438611"/>
                </a:lnTo>
                <a:lnTo>
                  <a:pt x="0" y="4438611"/>
                </a:lnTo>
                <a:lnTo>
                  <a:pt x="0" y="0"/>
                </a:lnTo>
                <a:close/>
              </a:path>
            </a:pathLst>
          </a:cu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rcRect t="72325" r="37890"/>
          <a:stretch>
            <a:fillRect/>
          </a:stretch>
        </p:blipFill>
        <p:spPr>
          <a:xfrm flipH="1">
            <a:off x="8520608" y="4520769"/>
            <a:ext cx="3671392" cy="2337232"/>
          </a:xfrm>
          <a:custGeom>
            <a:avLst/>
            <a:gdLst>
              <a:gd name="connsiteX0" fmla="*/ 0 w 6972301"/>
              <a:gd name="connsiteY0" fmla="*/ 0 h 4438612"/>
              <a:gd name="connsiteX1" fmla="*/ 6972301 w 6972301"/>
              <a:gd name="connsiteY1" fmla="*/ 1 h 4438612"/>
              <a:gd name="connsiteX2" fmla="*/ 6972301 w 6972301"/>
              <a:gd name="connsiteY2" fmla="*/ 4438612 h 4438612"/>
              <a:gd name="connsiteX3" fmla="*/ 0 w 6972301"/>
              <a:gd name="connsiteY3" fmla="*/ 4438611 h 4438612"/>
              <a:gd name="connsiteX4" fmla="*/ 0 w 6972301"/>
              <a:gd name="connsiteY4" fmla="*/ 0 h 443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301" h="4438612">
                <a:moveTo>
                  <a:pt x="0" y="0"/>
                </a:moveTo>
                <a:lnTo>
                  <a:pt x="6972301" y="1"/>
                </a:lnTo>
                <a:lnTo>
                  <a:pt x="6972301" y="4438612"/>
                </a:lnTo>
                <a:lnTo>
                  <a:pt x="0" y="4438611"/>
                </a:lnTo>
                <a:lnTo>
                  <a:pt x="0" y="0"/>
                </a:lnTo>
                <a:close/>
              </a:path>
            </a:pathLst>
          </a:custGeom>
        </p:spPr>
      </p:pic>
      <p:pic>
        <p:nvPicPr>
          <p:cNvPr id="12" name="图片 11" descr="校标">
            <a:extLst>
              <a:ext uri="{FF2B5EF4-FFF2-40B4-BE49-F238E27FC236}">
                <a16:creationId xmlns:a16="http://schemas.microsoft.com/office/drawing/2014/main" id="{A416E173-54F1-44B5-9DEC-70412CAE96C0}"/>
              </a:ext>
            </a:extLst>
          </p:cNvPr>
          <p:cNvPicPr>
            <a:picLocks noChangeAspect="1"/>
          </p:cNvPicPr>
          <p:nvPr/>
        </p:nvPicPr>
        <p:blipFill>
          <a:blip r:embed="rId5"/>
          <a:srcRect t="10348" r="3632" b="14395"/>
          <a:stretch>
            <a:fillRect/>
          </a:stretch>
        </p:blipFill>
        <p:spPr>
          <a:xfrm>
            <a:off x="9267712" y="136335"/>
            <a:ext cx="2588260" cy="592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15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968999" y="2082067"/>
            <a:ext cx="10254002" cy="2693867"/>
          </a:xfrm>
          <a:prstGeom prst="rect">
            <a:avLst/>
          </a:prstGeom>
          <a:solidFill>
            <a:schemeClr val="bg1"/>
          </a:solidFill>
          <a:ln w="19050">
            <a:solidFill>
              <a:srgbClr val="DD8F8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19" name="组合 18"/>
          <p:cNvGrpSpPr/>
          <p:nvPr/>
        </p:nvGrpSpPr>
        <p:grpSpPr>
          <a:xfrm>
            <a:off x="1330691" y="2397491"/>
            <a:ext cx="2063018" cy="2063018"/>
            <a:chOff x="1330691" y="2397491"/>
            <a:chExt cx="2063018" cy="2063018"/>
          </a:xfrm>
        </p:grpSpPr>
        <p:sp>
          <p:nvSpPr>
            <p:cNvPr id="3" name="矩形 2"/>
            <p:cNvSpPr/>
            <p:nvPr/>
          </p:nvSpPr>
          <p:spPr>
            <a:xfrm>
              <a:off x="1330691" y="2397491"/>
              <a:ext cx="2063018" cy="2063018"/>
            </a:xfrm>
            <a:prstGeom prst="rect">
              <a:avLst/>
            </a:prstGeom>
            <a:solidFill>
              <a:srgbClr val="DD8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14135" y="2701320"/>
              <a:ext cx="1629115" cy="1569660"/>
            </a:xfrm>
            <a:prstGeom prst="rect">
              <a:avLst/>
            </a:prstGeom>
            <a:noFill/>
          </p:spPr>
          <p:txBody>
            <a:bodyPr wrap="square" rtlCol="0">
              <a:spAutoFit/>
            </a:bodyPr>
            <a:lstStyle/>
            <a:p>
              <a:pPr algn="ctr"/>
              <a:r>
                <a:rPr lang="en-US" altLang="zh-CN"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rPr>
                <a:t>05</a:t>
              </a:r>
              <a:endParaRPr lang="zh-CN" altLang="en-US"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endParaRPr>
            </a:p>
          </p:txBody>
        </p:sp>
      </p:grpSp>
      <p:sp>
        <p:nvSpPr>
          <p:cNvPr id="15" name="文本框 14"/>
          <p:cNvSpPr txBox="1"/>
          <p:nvPr/>
        </p:nvSpPr>
        <p:spPr>
          <a:xfrm>
            <a:off x="3779837" y="2604461"/>
            <a:ext cx="4094163" cy="70788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rPr>
              <a:t>研究方法</a:t>
            </a:r>
          </a:p>
        </p:txBody>
      </p:sp>
      <p:cxnSp>
        <p:nvCxnSpPr>
          <p:cNvPr id="16" name="直接连接符 15"/>
          <p:cNvCxnSpPr/>
          <p:nvPr/>
        </p:nvCxnSpPr>
        <p:spPr>
          <a:xfrm>
            <a:off x="3910015" y="3426191"/>
            <a:ext cx="6766882"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3767137" y="3512914"/>
            <a:ext cx="7053263" cy="490519"/>
          </a:xfrm>
          <a:prstGeom prst="rect">
            <a:avLst/>
          </a:prstGeom>
        </p:spPr>
        <p:txBody>
          <a:bodyPr wrap="square">
            <a:spAutoFit/>
          </a:bodyPr>
          <a:lstStyle/>
          <a:p>
            <a:pPr algn="just">
              <a:lnSpc>
                <a:spcPct val="125000"/>
              </a:lnSpc>
              <a:defRPr/>
            </a:pPr>
            <a:r>
              <a:rPr lang="zh-CN" altLang="en-US" sz="2400" dirty="0">
                <a:solidFill>
                  <a:schemeClr val="tx1">
                    <a:lumMod val="85000"/>
                    <a:lumOff val="15000"/>
                  </a:schemeClr>
                </a:solidFill>
                <a:latin typeface="宋体" panose="02010600030101010101" pitchFamily="2" charset="-122"/>
                <a:ea typeface="宋体" panose="02010600030101010101" pitchFamily="2" charset="-122"/>
                <a:cs typeface="Clear Sans Light" panose="020B0303030202020304" pitchFamily="34" charset="0"/>
              </a:rPr>
              <a:t>文献法、调查法、案例分析法</a:t>
            </a:r>
            <a:endParaRPr lang="en-US" altLang="zh-CN" sz="2400" dirty="0">
              <a:solidFill>
                <a:schemeClr val="tx1">
                  <a:lumMod val="85000"/>
                  <a:lumOff val="15000"/>
                </a:schemeClr>
              </a:solidFill>
              <a:latin typeface="宋体" panose="02010600030101010101" pitchFamily="2" charset="-122"/>
              <a:ea typeface="宋体" panose="02010600030101010101" pitchFamily="2" charset="-122"/>
              <a:cs typeface="Clear Sans Light" panose="020B0303030202020304" pitchFamily="34" charset="0"/>
            </a:endParaRPr>
          </a:p>
        </p:txBody>
      </p:sp>
      <p:pic>
        <p:nvPicPr>
          <p:cNvPr id="17" name="图片 16"/>
          <p:cNvPicPr>
            <a:picLocks noChangeAspect="1"/>
          </p:cNvPicPr>
          <p:nvPr/>
        </p:nvPicPr>
        <p:blipFill>
          <a:blip r:embed="rId3">
            <a:extLst>
              <a:ext uri="{28A0092B-C50C-407E-A947-70E740481C1C}">
                <a14:useLocalDpi xmlns:a14="http://schemas.microsoft.com/office/drawing/2010/main" val="0"/>
              </a:ext>
            </a:extLst>
          </a:blip>
          <a:srcRect l="62110" t="72325"/>
          <a:stretch>
            <a:fillRect/>
          </a:stretch>
        </p:blipFill>
        <p:spPr>
          <a:xfrm flipH="1" flipV="1">
            <a:off x="-2" y="-3"/>
            <a:ext cx="2788172" cy="2909619"/>
          </a:xfrm>
          <a:custGeom>
            <a:avLst/>
            <a:gdLst>
              <a:gd name="connsiteX0" fmla="*/ 0 w 4253344"/>
              <a:gd name="connsiteY0" fmla="*/ 0 h 4438611"/>
              <a:gd name="connsiteX1" fmla="*/ 4253344 w 4253344"/>
              <a:gd name="connsiteY1" fmla="*/ 1 h 4438611"/>
              <a:gd name="connsiteX2" fmla="*/ 4253342 w 4253344"/>
              <a:gd name="connsiteY2" fmla="*/ 4438611 h 4438611"/>
              <a:gd name="connsiteX3" fmla="*/ 0 w 4253344"/>
              <a:gd name="connsiteY3" fmla="*/ 4438611 h 4438611"/>
              <a:gd name="connsiteX4" fmla="*/ 0 w 4253344"/>
              <a:gd name="connsiteY4" fmla="*/ 0 h 443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344" h="4438611">
                <a:moveTo>
                  <a:pt x="0" y="0"/>
                </a:moveTo>
                <a:lnTo>
                  <a:pt x="4253344" y="1"/>
                </a:lnTo>
                <a:lnTo>
                  <a:pt x="4253342" y="4438611"/>
                </a:lnTo>
                <a:lnTo>
                  <a:pt x="0" y="4438611"/>
                </a:lnTo>
                <a:lnTo>
                  <a:pt x="0" y="0"/>
                </a:lnTo>
                <a:close/>
              </a:path>
            </a:pathLst>
          </a:cu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rcRect t="72325" r="37890"/>
          <a:stretch>
            <a:fillRect/>
          </a:stretch>
        </p:blipFill>
        <p:spPr>
          <a:xfrm flipH="1">
            <a:off x="8520608" y="4520769"/>
            <a:ext cx="3671392" cy="2337232"/>
          </a:xfrm>
          <a:custGeom>
            <a:avLst/>
            <a:gdLst>
              <a:gd name="connsiteX0" fmla="*/ 0 w 6972301"/>
              <a:gd name="connsiteY0" fmla="*/ 0 h 4438612"/>
              <a:gd name="connsiteX1" fmla="*/ 6972301 w 6972301"/>
              <a:gd name="connsiteY1" fmla="*/ 1 h 4438612"/>
              <a:gd name="connsiteX2" fmla="*/ 6972301 w 6972301"/>
              <a:gd name="connsiteY2" fmla="*/ 4438612 h 4438612"/>
              <a:gd name="connsiteX3" fmla="*/ 0 w 6972301"/>
              <a:gd name="connsiteY3" fmla="*/ 4438611 h 4438612"/>
              <a:gd name="connsiteX4" fmla="*/ 0 w 6972301"/>
              <a:gd name="connsiteY4" fmla="*/ 0 h 443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301" h="4438612">
                <a:moveTo>
                  <a:pt x="0" y="0"/>
                </a:moveTo>
                <a:lnTo>
                  <a:pt x="6972301" y="1"/>
                </a:lnTo>
                <a:lnTo>
                  <a:pt x="6972301" y="4438612"/>
                </a:lnTo>
                <a:lnTo>
                  <a:pt x="0" y="4438611"/>
                </a:lnTo>
                <a:lnTo>
                  <a:pt x="0" y="0"/>
                </a:lnTo>
                <a:close/>
              </a:path>
            </a:pathLst>
          </a:custGeom>
        </p:spPr>
      </p:pic>
      <p:pic>
        <p:nvPicPr>
          <p:cNvPr id="11" name="图片 10" descr="校标">
            <a:extLst>
              <a:ext uri="{FF2B5EF4-FFF2-40B4-BE49-F238E27FC236}">
                <a16:creationId xmlns:a16="http://schemas.microsoft.com/office/drawing/2014/main" id="{1E5C1194-A5ED-4F2C-9906-85B45C8C989C}"/>
              </a:ext>
            </a:extLst>
          </p:cNvPr>
          <p:cNvPicPr>
            <a:picLocks noChangeAspect="1"/>
          </p:cNvPicPr>
          <p:nvPr/>
        </p:nvPicPr>
        <p:blipFill>
          <a:blip r:embed="rId5"/>
          <a:srcRect t="10348" r="3632" b="14395"/>
          <a:stretch>
            <a:fillRect/>
          </a:stretch>
        </p:blipFill>
        <p:spPr>
          <a:xfrm>
            <a:off x="9267712" y="136335"/>
            <a:ext cx="2588260" cy="592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15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968999" y="2082067"/>
            <a:ext cx="10254002" cy="2693867"/>
          </a:xfrm>
          <a:prstGeom prst="rect">
            <a:avLst/>
          </a:prstGeom>
          <a:solidFill>
            <a:schemeClr val="bg1"/>
          </a:solidFill>
          <a:ln w="19050">
            <a:solidFill>
              <a:srgbClr val="DD8F8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19" name="组合 18"/>
          <p:cNvGrpSpPr/>
          <p:nvPr/>
        </p:nvGrpSpPr>
        <p:grpSpPr>
          <a:xfrm>
            <a:off x="1330691" y="2397491"/>
            <a:ext cx="2063018" cy="2063018"/>
            <a:chOff x="1330691" y="2397491"/>
            <a:chExt cx="2063018" cy="2063018"/>
          </a:xfrm>
        </p:grpSpPr>
        <p:sp>
          <p:nvSpPr>
            <p:cNvPr id="3" name="矩形 2"/>
            <p:cNvSpPr/>
            <p:nvPr/>
          </p:nvSpPr>
          <p:spPr>
            <a:xfrm>
              <a:off x="1330691" y="2397491"/>
              <a:ext cx="2063018" cy="2063018"/>
            </a:xfrm>
            <a:prstGeom prst="rect">
              <a:avLst/>
            </a:prstGeom>
            <a:solidFill>
              <a:srgbClr val="DD8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14135" y="2701320"/>
              <a:ext cx="1629115" cy="1569660"/>
            </a:xfrm>
            <a:prstGeom prst="rect">
              <a:avLst/>
            </a:prstGeom>
            <a:noFill/>
          </p:spPr>
          <p:txBody>
            <a:bodyPr wrap="square" rtlCol="0">
              <a:spAutoFit/>
            </a:bodyPr>
            <a:lstStyle/>
            <a:p>
              <a:pPr algn="ctr"/>
              <a:r>
                <a:rPr lang="en-US" altLang="zh-CN"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rPr>
                <a:t>06</a:t>
              </a:r>
              <a:endParaRPr lang="zh-CN" altLang="en-US"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endParaRPr>
            </a:p>
          </p:txBody>
        </p:sp>
      </p:grpSp>
      <p:sp>
        <p:nvSpPr>
          <p:cNvPr id="15" name="文本框 14"/>
          <p:cNvSpPr txBox="1"/>
          <p:nvPr/>
        </p:nvSpPr>
        <p:spPr>
          <a:xfrm>
            <a:off x="3884615" y="2678729"/>
            <a:ext cx="4094163" cy="70788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rPr>
              <a:t>研究过程</a:t>
            </a:r>
          </a:p>
        </p:txBody>
      </p:sp>
      <p:cxnSp>
        <p:nvCxnSpPr>
          <p:cNvPr id="16" name="直接连接符 15"/>
          <p:cNvCxnSpPr/>
          <p:nvPr/>
        </p:nvCxnSpPr>
        <p:spPr>
          <a:xfrm>
            <a:off x="3884615" y="3565891"/>
            <a:ext cx="6766882"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3">
            <a:extLst>
              <a:ext uri="{28A0092B-C50C-407E-A947-70E740481C1C}">
                <a14:useLocalDpi xmlns:a14="http://schemas.microsoft.com/office/drawing/2010/main" val="0"/>
              </a:ext>
            </a:extLst>
          </a:blip>
          <a:srcRect l="62110" t="72325"/>
          <a:stretch>
            <a:fillRect/>
          </a:stretch>
        </p:blipFill>
        <p:spPr>
          <a:xfrm flipH="1" flipV="1">
            <a:off x="-2" y="-3"/>
            <a:ext cx="2788172" cy="2909619"/>
          </a:xfrm>
          <a:custGeom>
            <a:avLst/>
            <a:gdLst>
              <a:gd name="connsiteX0" fmla="*/ 0 w 4253344"/>
              <a:gd name="connsiteY0" fmla="*/ 0 h 4438611"/>
              <a:gd name="connsiteX1" fmla="*/ 4253344 w 4253344"/>
              <a:gd name="connsiteY1" fmla="*/ 1 h 4438611"/>
              <a:gd name="connsiteX2" fmla="*/ 4253342 w 4253344"/>
              <a:gd name="connsiteY2" fmla="*/ 4438611 h 4438611"/>
              <a:gd name="connsiteX3" fmla="*/ 0 w 4253344"/>
              <a:gd name="connsiteY3" fmla="*/ 4438611 h 4438611"/>
              <a:gd name="connsiteX4" fmla="*/ 0 w 4253344"/>
              <a:gd name="connsiteY4" fmla="*/ 0 h 443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344" h="4438611">
                <a:moveTo>
                  <a:pt x="0" y="0"/>
                </a:moveTo>
                <a:lnTo>
                  <a:pt x="4253344" y="1"/>
                </a:lnTo>
                <a:lnTo>
                  <a:pt x="4253342" y="4438611"/>
                </a:lnTo>
                <a:lnTo>
                  <a:pt x="0" y="4438611"/>
                </a:lnTo>
                <a:lnTo>
                  <a:pt x="0" y="0"/>
                </a:lnTo>
                <a:close/>
              </a:path>
            </a:pathLst>
          </a:cu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rcRect t="72325" r="37890"/>
          <a:stretch>
            <a:fillRect/>
          </a:stretch>
        </p:blipFill>
        <p:spPr>
          <a:xfrm flipH="1">
            <a:off x="8520608" y="4520769"/>
            <a:ext cx="3671392" cy="2337232"/>
          </a:xfrm>
          <a:custGeom>
            <a:avLst/>
            <a:gdLst>
              <a:gd name="connsiteX0" fmla="*/ 0 w 6972301"/>
              <a:gd name="connsiteY0" fmla="*/ 0 h 4438612"/>
              <a:gd name="connsiteX1" fmla="*/ 6972301 w 6972301"/>
              <a:gd name="connsiteY1" fmla="*/ 1 h 4438612"/>
              <a:gd name="connsiteX2" fmla="*/ 6972301 w 6972301"/>
              <a:gd name="connsiteY2" fmla="*/ 4438612 h 4438612"/>
              <a:gd name="connsiteX3" fmla="*/ 0 w 6972301"/>
              <a:gd name="connsiteY3" fmla="*/ 4438611 h 4438612"/>
              <a:gd name="connsiteX4" fmla="*/ 0 w 6972301"/>
              <a:gd name="connsiteY4" fmla="*/ 0 h 443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301" h="4438612">
                <a:moveTo>
                  <a:pt x="0" y="0"/>
                </a:moveTo>
                <a:lnTo>
                  <a:pt x="6972301" y="1"/>
                </a:lnTo>
                <a:lnTo>
                  <a:pt x="6972301" y="4438612"/>
                </a:lnTo>
                <a:lnTo>
                  <a:pt x="0" y="4438611"/>
                </a:lnTo>
                <a:lnTo>
                  <a:pt x="0" y="0"/>
                </a:lnTo>
                <a:close/>
              </a:path>
            </a:pathLst>
          </a:custGeom>
        </p:spPr>
      </p:pic>
      <p:pic>
        <p:nvPicPr>
          <p:cNvPr id="11" name="图片 10" descr="校标">
            <a:extLst>
              <a:ext uri="{FF2B5EF4-FFF2-40B4-BE49-F238E27FC236}">
                <a16:creationId xmlns:a16="http://schemas.microsoft.com/office/drawing/2014/main" id="{FBE68334-DD00-44D9-A672-B70BB1E317FE}"/>
              </a:ext>
            </a:extLst>
          </p:cNvPr>
          <p:cNvPicPr>
            <a:picLocks noChangeAspect="1"/>
          </p:cNvPicPr>
          <p:nvPr/>
        </p:nvPicPr>
        <p:blipFill>
          <a:blip r:embed="rId5"/>
          <a:srcRect t="10348" r="3632" b="14395"/>
          <a:stretch>
            <a:fillRect/>
          </a:stretch>
        </p:blipFill>
        <p:spPr>
          <a:xfrm>
            <a:off x="9267712" y="136335"/>
            <a:ext cx="2588260" cy="592042"/>
          </a:xfrm>
          <a:prstGeom prst="rect">
            <a:avLst/>
          </a:prstGeom>
        </p:spPr>
      </p:pic>
    </p:spTree>
    <p:extLst>
      <p:ext uri="{BB962C8B-B14F-4D97-AF65-F5344CB8AC3E}">
        <p14:creationId xmlns:p14="http://schemas.microsoft.com/office/powerpoint/2010/main" val="352949226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15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38722" y="1868369"/>
            <a:ext cx="2990391" cy="2154436"/>
            <a:chOff x="2442482" y="2081729"/>
            <a:chExt cx="2990391" cy="2154436"/>
          </a:xfrm>
        </p:grpSpPr>
        <p:sp>
          <p:nvSpPr>
            <p:cNvPr id="3" name="稻壳儿春秋广告/盗版必究"/>
            <p:cNvSpPr txBox="1"/>
            <p:nvPr/>
          </p:nvSpPr>
          <p:spPr>
            <a:xfrm>
              <a:off x="2442482" y="2081729"/>
              <a:ext cx="15545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200" b="1" u="sng" noProof="0" dirty="0">
                  <a:ln>
                    <a:noFill/>
                  </a:ln>
                  <a:solidFill>
                    <a:srgbClr val="467592"/>
                  </a:solidFill>
                  <a:effectLst/>
                  <a:uLnTx/>
                  <a:uFillTx/>
                  <a:latin typeface="OPPOSans R" panose="00020600040101010101" charset="-122"/>
                  <a:ea typeface="OPPOSans R" panose="00020600040101010101" charset="-122"/>
                  <a:sym typeface="+mn-ea"/>
                </a:rPr>
                <a:t>起始阶段</a:t>
              </a:r>
              <a:endParaRPr kumimoji="0" lang="zh-CN" altLang="en-US" sz="2200" b="0" i="0" u="none" strike="noStrike" kern="1200" cap="none" spc="0" normalizeH="0" baseline="0" noProof="0" dirty="0">
                <a:ln>
                  <a:noFill/>
                </a:ln>
                <a:solidFill>
                  <a:srgbClr val="467592"/>
                </a:solidFill>
                <a:effectLst/>
                <a:uLnTx/>
                <a:uFillTx/>
                <a:ea typeface="方正卡通简体" panose="03000509000000000000" pitchFamily="65" charset="-122"/>
                <a:cs typeface="+mn-cs"/>
              </a:endParaRPr>
            </a:p>
          </p:txBody>
        </p:sp>
        <p:sp>
          <p:nvSpPr>
            <p:cNvPr id="4" name="稻壳儿春秋广告/盗版必究"/>
            <p:cNvSpPr txBox="1"/>
            <p:nvPr/>
          </p:nvSpPr>
          <p:spPr>
            <a:xfrm>
              <a:off x="2442483" y="2451061"/>
              <a:ext cx="2990390" cy="1785104"/>
            </a:xfrm>
            <a:prstGeom prst="rect">
              <a:avLst/>
            </a:prstGeom>
            <a:noFill/>
          </p:spPr>
          <p:txBody>
            <a:bodyPr wrap="square" rtlCol="0">
              <a:spAutoFit/>
            </a:bodyPr>
            <a:lstStyle/>
            <a:p>
              <a:pPr>
                <a:spcBef>
                  <a:spcPct val="50000"/>
                </a:spcBef>
                <a:defRPr/>
              </a:pPr>
              <a:r>
                <a:rPr lang="zh-CN" altLang="en-US"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a:t>
              </a:r>
              <a:r>
                <a:rPr lang="en-US" altLang="zh-CN"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2020.1—2020.3</a:t>
              </a:r>
              <a:r>
                <a:rPr lang="zh-CN" altLang="en-US"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a:t>
              </a:r>
            </a:p>
            <a:p>
              <a:pPr>
                <a:spcBef>
                  <a:spcPct val="50000"/>
                </a:spcBef>
                <a:defRPr/>
              </a:pPr>
              <a:r>
                <a:rPr lang="zh-CN" altLang="en-US"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组建课题组并根据实际实践能力积极选题。开始理论学习，理论学习应贯穿于整个研究过程。</a:t>
              </a:r>
            </a:p>
          </p:txBody>
        </p:sp>
      </p:grpSp>
      <p:grpSp>
        <p:nvGrpSpPr>
          <p:cNvPr id="27" name="组合 26"/>
          <p:cNvGrpSpPr/>
          <p:nvPr/>
        </p:nvGrpSpPr>
        <p:grpSpPr>
          <a:xfrm>
            <a:off x="2838722" y="4387414"/>
            <a:ext cx="2990391" cy="1846660"/>
            <a:chOff x="2442482" y="2081729"/>
            <a:chExt cx="2990391" cy="1846660"/>
          </a:xfrm>
        </p:grpSpPr>
        <p:sp>
          <p:nvSpPr>
            <p:cNvPr id="30" name="稻壳儿春秋广告/盗版必究"/>
            <p:cNvSpPr txBox="1"/>
            <p:nvPr/>
          </p:nvSpPr>
          <p:spPr>
            <a:xfrm>
              <a:off x="2442482" y="2081729"/>
              <a:ext cx="199834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200" b="1" u="sng" dirty="0">
                  <a:solidFill>
                    <a:srgbClr val="467592"/>
                  </a:solidFill>
                  <a:latin typeface="OPPOSans R" panose="00020600040101010101" charset="-122"/>
                  <a:ea typeface="OPPOSans R" panose="00020600040101010101" charset="-122"/>
                  <a:sym typeface="+mn-ea"/>
                </a:rPr>
                <a:t>实践</a:t>
              </a:r>
              <a:r>
                <a:rPr lang="zh-CN" altLang="en-US" sz="2200" b="1" u="sng" noProof="0" dirty="0">
                  <a:ln>
                    <a:noFill/>
                  </a:ln>
                  <a:solidFill>
                    <a:srgbClr val="467592"/>
                  </a:solidFill>
                  <a:effectLst/>
                  <a:uLnTx/>
                  <a:uFillTx/>
                  <a:latin typeface="OPPOSans R" panose="00020600040101010101" charset="-122"/>
                  <a:ea typeface="OPPOSans R" panose="00020600040101010101" charset="-122"/>
                  <a:sym typeface="+mn-ea"/>
                </a:rPr>
                <a:t>阶段</a:t>
              </a:r>
              <a:endParaRPr kumimoji="0" lang="zh-CN" altLang="en-US" sz="2200" b="0" i="0" u="none" strike="noStrike" kern="1200" cap="none" spc="0" normalizeH="0" baseline="0" noProof="0" dirty="0">
                <a:ln>
                  <a:noFill/>
                </a:ln>
                <a:solidFill>
                  <a:srgbClr val="467592"/>
                </a:solidFill>
                <a:effectLst/>
                <a:uLnTx/>
                <a:uFillTx/>
                <a:ea typeface="方正卡通简体" panose="03000509000000000000" pitchFamily="65" charset="-122"/>
                <a:cs typeface="+mn-cs"/>
              </a:endParaRPr>
            </a:p>
          </p:txBody>
        </p:sp>
        <p:sp>
          <p:nvSpPr>
            <p:cNvPr id="31" name="稻壳儿春秋广告/盗版必究"/>
            <p:cNvSpPr txBox="1"/>
            <p:nvPr/>
          </p:nvSpPr>
          <p:spPr>
            <a:xfrm>
              <a:off x="2442483" y="2451061"/>
              <a:ext cx="2990390" cy="1477328"/>
            </a:xfrm>
            <a:prstGeom prst="rect">
              <a:avLst/>
            </a:prstGeom>
            <a:noFill/>
          </p:spPr>
          <p:txBody>
            <a:bodyPr wrap="square" rtlCol="0">
              <a:spAutoFit/>
            </a:bodyPr>
            <a:lstStyle/>
            <a:p>
              <a:pPr>
                <a:spcBef>
                  <a:spcPct val="50000"/>
                </a:spcBef>
                <a:defRPr/>
              </a:pPr>
              <a:r>
                <a:rPr lang="zh-CN" altLang="en-US"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a:t>
              </a:r>
              <a:r>
                <a:rPr lang="en-US" altLang="zh-CN"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2020.6—2020.9</a:t>
              </a:r>
              <a:r>
                <a:rPr lang="zh-CN" altLang="en-US"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a:t>
              </a:r>
            </a:p>
            <a:p>
              <a:pPr>
                <a:spcBef>
                  <a:spcPct val="50000"/>
                </a:spcBef>
                <a:defRPr/>
              </a:pPr>
              <a:r>
                <a:rPr lang="zh-CN" altLang="en-US"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对本课题进行实践探索并进行课例研究，个案分析，完成教学案例。</a:t>
              </a:r>
            </a:p>
          </p:txBody>
        </p:sp>
      </p:grpSp>
      <p:grpSp>
        <p:nvGrpSpPr>
          <p:cNvPr id="32" name="组合 31"/>
          <p:cNvGrpSpPr/>
          <p:nvPr/>
        </p:nvGrpSpPr>
        <p:grpSpPr>
          <a:xfrm>
            <a:off x="6972300" y="1807845"/>
            <a:ext cx="3709035" cy="1539017"/>
            <a:chOff x="2442482" y="2081729"/>
            <a:chExt cx="2990391" cy="1538461"/>
          </a:xfrm>
        </p:grpSpPr>
        <p:sp>
          <p:nvSpPr>
            <p:cNvPr id="33" name="稻壳儿春秋广告/盗版必究"/>
            <p:cNvSpPr txBox="1"/>
            <p:nvPr/>
          </p:nvSpPr>
          <p:spPr>
            <a:xfrm>
              <a:off x="2442482" y="2081729"/>
              <a:ext cx="1554517" cy="4307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200" b="1" u="sng" dirty="0">
                  <a:solidFill>
                    <a:srgbClr val="467592"/>
                  </a:solidFill>
                  <a:ea typeface="OPPOSans R" panose="00020600040101010101" charset="-122"/>
                  <a:sym typeface="+mn-ea"/>
                </a:rPr>
                <a:t>调查</a:t>
              </a:r>
              <a:r>
                <a:rPr kumimoji="0" lang="zh-CN" altLang="en-US" sz="2200" b="1" i="0" u="sng" strike="noStrike" kern="1200" cap="none" spc="0" normalizeH="0" baseline="0" dirty="0">
                  <a:solidFill>
                    <a:srgbClr val="467592"/>
                  </a:solidFill>
                  <a:ea typeface="OPPOSans R" panose="00020600040101010101" charset="-122"/>
                  <a:cs typeface="+mn-cs"/>
                  <a:sym typeface="+mn-ea"/>
                </a:rPr>
                <a:t>阶段</a:t>
              </a:r>
              <a:endParaRPr kumimoji="0" lang="zh-CN" altLang="en-US" sz="2200" b="0" i="0" u="none" strike="noStrike" kern="1200" cap="none" spc="0" normalizeH="0" baseline="0" noProof="0" dirty="0">
                <a:ln>
                  <a:noFill/>
                </a:ln>
                <a:solidFill>
                  <a:srgbClr val="467592"/>
                </a:solidFill>
                <a:effectLst/>
                <a:uLnTx/>
                <a:uFillTx/>
                <a:ea typeface="方正卡通简体" panose="03000509000000000000" pitchFamily="65" charset="-122"/>
                <a:cs typeface="+mn-cs"/>
              </a:endParaRPr>
            </a:p>
          </p:txBody>
        </p:sp>
        <p:sp>
          <p:nvSpPr>
            <p:cNvPr id="34" name="稻壳儿春秋广告/盗版必究"/>
            <p:cNvSpPr txBox="1"/>
            <p:nvPr/>
          </p:nvSpPr>
          <p:spPr>
            <a:xfrm>
              <a:off x="2442483" y="2451061"/>
              <a:ext cx="2990390" cy="1169129"/>
            </a:xfrm>
            <a:prstGeom prst="rect">
              <a:avLst/>
            </a:prstGeom>
            <a:noFill/>
          </p:spPr>
          <p:txBody>
            <a:bodyPr wrap="square" rtlCol="0">
              <a:spAutoFit/>
            </a:bodyPr>
            <a:lstStyle/>
            <a:p>
              <a:pPr>
                <a:spcBef>
                  <a:spcPct val="50000"/>
                </a:spcBef>
                <a:defRPr/>
              </a:pPr>
              <a:r>
                <a:rPr lang="zh-CN" altLang="en-US"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a:t>
              </a:r>
              <a:r>
                <a:rPr lang="en-US" altLang="zh-CN"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2020.4-2020.5</a:t>
              </a:r>
              <a:r>
                <a:rPr lang="zh-CN" altLang="en-US"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a:t>
              </a:r>
            </a:p>
            <a:p>
              <a:pPr>
                <a:spcBef>
                  <a:spcPct val="50000"/>
                </a:spcBef>
                <a:defRPr/>
              </a:pPr>
              <a:r>
                <a:rPr lang="zh-CN" altLang="en-US"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课题组根据课题需要用问卷、座谈等多种形式进行调查分析。</a:t>
              </a:r>
            </a:p>
          </p:txBody>
        </p:sp>
      </p:grpSp>
      <p:grpSp>
        <p:nvGrpSpPr>
          <p:cNvPr id="35" name="组合 34"/>
          <p:cNvGrpSpPr/>
          <p:nvPr/>
        </p:nvGrpSpPr>
        <p:grpSpPr>
          <a:xfrm>
            <a:off x="6972300" y="4326890"/>
            <a:ext cx="3708400" cy="2154539"/>
            <a:chOff x="2442482" y="2081729"/>
            <a:chExt cx="2990391" cy="2153941"/>
          </a:xfrm>
        </p:grpSpPr>
        <p:sp>
          <p:nvSpPr>
            <p:cNvPr id="36" name="稻壳儿春秋广告/盗版必究"/>
            <p:cNvSpPr txBox="1"/>
            <p:nvPr/>
          </p:nvSpPr>
          <p:spPr>
            <a:xfrm>
              <a:off x="2442482" y="2081729"/>
              <a:ext cx="1554517" cy="43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200" b="1" u="sng" noProof="0" dirty="0">
                  <a:ln>
                    <a:noFill/>
                  </a:ln>
                  <a:solidFill>
                    <a:srgbClr val="467592"/>
                  </a:solidFill>
                  <a:effectLst/>
                  <a:uLnTx/>
                  <a:uFillTx/>
                  <a:latin typeface="OPPOSans R" panose="00020600040101010101" charset="-122"/>
                  <a:ea typeface="OPPOSans R" panose="00020600040101010101" charset="-122"/>
                  <a:sym typeface="+mn-ea"/>
                </a:rPr>
                <a:t>总结阶段</a:t>
              </a:r>
              <a:endParaRPr kumimoji="0" lang="zh-CN" altLang="en-US" sz="2200" b="0" i="0" u="none" strike="noStrike" kern="1200" cap="none" spc="0" normalizeH="0" baseline="0" noProof="0" dirty="0">
                <a:ln>
                  <a:noFill/>
                </a:ln>
                <a:solidFill>
                  <a:srgbClr val="467592"/>
                </a:solidFill>
                <a:effectLst/>
                <a:uLnTx/>
                <a:uFillTx/>
                <a:ea typeface="方正卡通简体" panose="03000509000000000000" pitchFamily="65" charset="-122"/>
                <a:cs typeface="+mn-cs"/>
              </a:endParaRPr>
            </a:p>
          </p:txBody>
        </p:sp>
        <p:sp>
          <p:nvSpPr>
            <p:cNvPr id="37" name="稻壳儿春秋广告/盗版必究"/>
            <p:cNvSpPr txBox="1"/>
            <p:nvPr/>
          </p:nvSpPr>
          <p:spPr>
            <a:xfrm>
              <a:off x="2442483" y="2451061"/>
              <a:ext cx="2990390" cy="1784609"/>
            </a:xfrm>
            <a:prstGeom prst="rect">
              <a:avLst/>
            </a:prstGeom>
            <a:noFill/>
          </p:spPr>
          <p:txBody>
            <a:bodyPr wrap="square" rtlCol="0">
              <a:spAutoFit/>
            </a:bodyPr>
            <a:lstStyle/>
            <a:p>
              <a:pPr>
                <a:spcBef>
                  <a:spcPct val="50000"/>
                </a:spcBef>
                <a:defRPr/>
              </a:pPr>
              <a:r>
                <a:rPr lang="zh-CN" altLang="en-US"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a:t>
              </a:r>
              <a:r>
                <a:rPr lang="en-US" altLang="zh-CN"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2020.10—2021.1</a:t>
              </a:r>
              <a:r>
                <a:rPr lang="zh-CN" altLang="en-US"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a:t>
              </a:r>
            </a:p>
            <a:p>
              <a:pPr>
                <a:spcBef>
                  <a:spcPct val="50000"/>
                </a:spcBef>
                <a:defRPr/>
              </a:pPr>
              <a:r>
                <a:rPr lang="zh-CN" altLang="en-US" sz="2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课题的总结阶段，各种材料（原始资料）的汇总，包括成果（论文、教案、教学课件、结题报告等）的汇总。</a:t>
              </a:r>
            </a:p>
          </p:txBody>
        </p:sp>
      </p:grpSp>
      <p:pic>
        <p:nvPicPr>
          <p:cNvPr id="6" name="图片 5" descr="10"/>
          <p:cNvPicPr>
            <a:picLocks noChangeAspect="1"/>
          </p:cNvPicPr>
          <p:nvPr/>
        </p:nvPicPr>
        <p:blipFill>
          <a:blip r:embed="rId3"/>
          <a:stretch>
            <a:fillRect/>
          </a:stretch>
        </p:blipFill>
        <p:spPr>
          <a:xfrm>
            <a:off x="2087245" y="1696085"/>
            <a:ext cx="634365" cy="653415"/>
          </a:xfrm>
          <a:prstGeom prst="rect">
            <a:avLst/>
          </a:prstGeom>
        </p:spPr>
      </p:pic>
      <p:pic>
        <p:nvPicPr>
          <p:cNvPr id="7" name="图片 6" descr="10"/>
          <p:cNvPicPr>
            <a:picLocks noChangeAspect="1"/>
          </p:cNvPicPr>
          <p:nvPr/>
        </p:nvPicPr>
        <p:blipFill>
          <a:blip r:embed="rId3"/>
          <a:stretch>
            <a:fillRect/>
          </a:stretch>
        </p:blipFill>
        <p:spPr>
          <a:xfrm>
            <a:off x="2087245" y="4163695"/>
            <a:ext cx="634365" cy="653415"/>
          </a:xfrm>
          <a:prstGeom prst="rect">
            <a:avLst/>
          </a:prstGeom>
        </p:spPr>
      </p:pic>
      <p:pic>
        <p:nvPicPr>
          <p:cNvPr id="8" name="图片 7" descr="10"/>
          <p:cNvPicPr>
            <a:picLocks noChangeAspect="1"/>
          </p:cNvPicPr>
          <p:nvPr/>
        </p:nvPicPr>
        <p:blipFill>
          <a:blip r:embed="rId3"/>
          <a:stretch>
            <a:fillRect/>
          </a:stretch>
        </p:blipFill>
        <p:spPr>
          <a:xfrm>
            <a:off x="6257290" y="1696085"/>
            <a:ext cx="634365" cy="653415"/>
          </a:xfrm>
          <a:prstGeom prst="rect">
            <a:avLst/>
          </a:prstGeom>
        </p:spPr>
      </p:pic>
      <p:pic>
        <p:nvPicPr>
          <p:cNvPr id="9" name="图片 8" descr="10"/>
          <p:cNvPicPr>
            <a:picLocks noChangeAspect="1"/>
          </p:cNvPicPr>
          <p:nvPr/>
        </p:nvPicPr>
        <p:blipFill>
          <a:blip r:embed="rId3"/>
          <a:stretch>
            <a:fillRect/>
          </a:stretch>
        </p:blipFill>
        <p:spPr>
          <a:xfrm>
            <a:off x="6257290" y="4163695"/>
            <a:ext cx="634365" cy="653415"/>
          </a:xfrm>
          <a:prstGeom prst="rect">
            <a:avLst/>
          </a:prstGeom>
        </p:spPr>
      </p:pic>
      <p:sp>
        <p:nvSpPr>
          <p:cNvPr id="20" name="矩形 19"/>
          <p:cNvSpPr/>
          <p:nvPr/>
        </p:nvSpPr>
        <p:spPr>
          <a:xfrm>
            <a:off x="1296863" y="559976"/>
            <a:ext cx="2664512" cy="630942"/>
          </a:xfrm>
          <a:prstGeom prst="rect">
            <a:avLst/>
          </a:prstGeom>
        </p:spPr>
        <p:txBody>
          <a:bodyPr wrap="none">
            <a:spAutoFit/>
          </a:bodyPr>
          <a:lstStyle/>
          <a:p>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 </a:t>
            </a:r>
            <a:r>
              <a:rPr lang="zh-CN" altLang="en-US"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研究过程</a:t>
            </a:r>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968999" y="2082067"/>
            <a:ext cx="10254002" cy="2693867"/>
          </a:xfrm>
          <a:prstGeom prst="rect">
            <a:avLst/>
          </a:prstGeom>
          <a:solidFill>
            <a:schemeClr val="bg1"/>
          </a:solidFill>
          <a:ln w="19050">
            <a:solidFill>
              <a:srgbClr val="DD8F8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19" name="组合 18"/>
          <p:cNvGrpSpPr/>
          <p:nvPr/>
        </p:nvGrpSpPr>
        <p:grpSpPr>
          <a:xfrm>
            <a:off x="1330691" y="2397491"/>
            <a:ext cx="2063018" cy="2063018"/>
            <a:chOff x="1330691" y="2397491"/>
            <a:chExt cx="2063018" cy="2063018"/>
          </a:xfrm>
        </p:grpSpPr>
        <p:sp>
          <p:nvSpPr>
            <p:cNvPr id="3" name="矩形 2"/>
            <p:cNvSpPr/>
            <p:nvPr/>
          </p:nvSpPr>
          <p:spPr>
            <a:xfrm>
              <a:off x="1330691" y="2397491"/>
              <a:ext cx="2063018" cy="2063018"/>
            </a:xfrm>
            <a:prstGeom prst="rect">
              <a:avLst/>
            </a:prstGeom>
            <a:solidFill>
              <a:srgbClr val="DD8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14135" y="2701320"/>
              <a:ext cx="1629115" cy="1569660"/>
            </a:xfrm>
            <a:prstGeom prst="rect">
              <a:avLst/>
            </a:prstGeom>
            <a:noFill/>
          </p:spPr>
          <p:txBody>
            <a:bodyPr wrap="square" rtlCol="0">
              <a:spAutoFit/>
            </a:bodyPr>
            <a:lstStyle/>
            <a:p>
              <a:pPr algn="ctr"/>
              <a:r>
                <a:rPr lang="en-US" altLang="zh-CN"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rPr>
                <a:t>07</a:t>
              </a:r>
              <a:endParaRPr lang="zh-CN" altLang="en-US"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endParaRPr>
            </a:p>
          </p:txBody>
        </p:sp>
      </p:grpSp>
      <p:sp>
        <p:nvSpPr>
          <p:cNvPr id="15" name="文本框 14"/>
          <p:cNvSpPr txBox="1"/>
          <p:nvPr/>
        </p:nvSpPr>
        <p:spPr>
          <a:xfrm>
            <a:off x="3884615" y="2678729"/>
            <a:ext cx="4094163" cy="70788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rPr>
              <a:t>研究成效</a:t>
            </a:r>
          </a:p>
        </p:txBody>
      </p:sp>
      <p:cxnSp>
        <p:nvCxnSpPr>
          <p:cNvPr id="16" name="直接连接符 15"/>
          <p:cNvCxnSpPr/>
          <p:nvPr/>
        </p:nvCxnSpPr>
        <p:spPr>
          <a:xfrm>
            <a:off x="3884615" y="3565891"/>
            <a:ext cx="6766882"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3">
            <a:extLst>
              <a:ext uri="{28A0092B-C50C-407E-A947-70E740481C1C}">
                <a14:useLocalDpi xmlns:a14="http://schemas.microsoft.com/office/drawing/2010/main" val="0"/>
              </a:ext>
            </a:extLst>
          </a:blip>
          <a:srcRect l="62110" t="72325"/>
          <a:stretch>
            <a:fillRect/>
          </a:stretch>
        </p:blipFill>
        <p:spPr>
          <a:xfrm flipH="1" flipV="1">
            <a:off x="-2" y="-3"/>
            <a:ext cx="2788172" cy="2909619"/>
          </a:xfrm>
          <a:custGeom>
            <a:avLst/>
            <a:gdLst>
              <a:gd name="connsiteX0" fmla="*/ 0 w 4253344"/>
              <a:gd name="connsiteY0" fmla="*/ 0 h 4438611"/>
              <a:gd name="connsiteX1" fmla="*/ 4253344 w 4253344"/>
              <a:gd name="connsiteY1" fmla="*/ 1 h 4438611"/>
              <a:gd name="connsiteX2" fmla="*/ 4253342 w 4253344"/>
              <a:gd name="connsiteY2" fmla="*/ 4438611 h 4438611"/>
              <a:gd name="connsiteX3" fmla="*/ 0 w 4253344"/>
              <a:gd name="connsiteY3" fmla="*/ 4438611 h 4438611"/>
              <a:gd name="connsiteX4" fmla="*/ 0 w 4253344"/>
              <a:gd name="connsiteY4" fmla="*/ 0 h 443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344" h="4438611">
                <a:moveTo>
                  <a:pt x="0" y="0"/>
                </a:moveTo>
                <a:lnTo>
                  <a:pt x="4253344" y="1"/>
                </a:lnTo>
                <a:lnTo>
                  <a:pt x="4253342" y="4438611"/>
                </a:lnTo>
                <a:lnTo>
                  <a:pt x="0" y="4438611"/>
                </a:lnTo>
                <a:lnTo>
                  <a:pt x="0" y="0"/>
                </a:lnTo>
                <a:close/>
              </a:path>
            </a:pathLst>
          </a:cu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rcRect t="72325" r="37890"/>
          <a:stretch>
            <a:fillRect/>
          </a:stretch>
        </p:blipFill>
        <p:spPr>
          <a:xfrm flipH="1">
            <a:off x="8520608" y="4520769"/>
            <a:ext cx="3671392" cy="2337232"/>
          </a:xfrm>
          <a:custGeom>
            <a:avLst/>
            <a:gdLst>
              <a:gd name="connsiteX0" fmla="*/ 0 w 6972301"/>
              <a:gd name="connsiteY0" fmla="*/ 0 h 4438612"/>
              <a:gd name="connsiteX1" fmla="*/ 6972301 w 6972301"/>
              <a:gd name="connsiteY1" fmla="*/ 1 h 4438612"/>
              <a:gd name="connsiteX2" fmla="*/ 6972301 w 6972301"/>
              <a:gd name="connsiteY2" fmla="*/ 4438612 h 4438612"/>
              <a:gd name="connsiteX3" fmla="*/ 0 w 6972301"/>
              <a:gd name="connsiteY3" fmla="*/ 4438611 h 4438612"/>
              <a:gd name="connsiteX4" fmla="*/ 0 w 6972301"/>
              <a:gd name="connsiteY4" fmla="*/ 0 h 443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301" h="4438612">
                <a:moveTo>
                  <a:pt x="0" y="0"/>
                </a:moveTo>
                <a:lnTo>
                  <a:pt x="6972301" y="1"/>
                </a:lnTo>
                <a:lnTo>
                  <a:pt x="6972301" y="4438612"/>
                </a:lnTo>
                <a:lnTo>
                  <a:pt x="0" y="4438611"/>
                </a:lnTo>
                <a:lnTo>
                  <a:pt x="0" y="0"/>
                </a:lnTo>
                <a:close/>
              </a:path>
            </a:pathLst>
          </a:custGeom>
        </p:spPr>
      </p:pic>
      <p:pic>
        <p:nvPicPr>
          <p:cNvPr id="10" name="图片 9" descr="校标">
            <a:extLst>
              <a:ext uri="{FF2B5EF4-FFF2-40B4-BE49-F238E27FC236}">
                <a16:creationId xmlns:a16="http://schemas.microsoft.com/office/drawing/2014/main" id="{F7120287-2829-4474-9482-23395520DF4D}"/>
              </a:ext>
            </a:extLst>
          </p:cNvPr>
          <p:cNvPicPr>
            <a:picLocks noChangeAspect="1"/>
          </p:cNvPicPr>
          <p:nvPr/>
        </p:nvPicPr>
        <p:blipFill>
          <a:blip r:embed="rId5"/>
          <a:srcRect t="10348" r="3632" b="14395"/>
          <a:stretch>
            <a:fillRect/>
          </a:stretch>
        </p:blipFill>
        <p:spPr>
          <a:xfrm>
            <a:off x="9267712" y="136335"/>
            <a:ext cx="2588260" cy="592042"/>
          </a:xfrm>
          <a:prstGeom prst="rect">
            <a:avLst/>
          </a:prstGeom>
        </p:spPr>
      </p:pic>
    </p:spTree>
    <p:extLst>
      <p:ext uri="{BB962C8B-B14F-4D97-AF65-F5344CB8AC3E}">
        <p14:creationId xmlns:p14="http://schemas.microsoft.com/office/powerpoint/2010/main" val="56331843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15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
          <p:cNvPicPr>
            <a:picLocks noChangeAspect="1"/>
          </p:cNvPicPr>
          <p:nvPr/>
        </p:nvPicPr>
        <p:blipFill>
          <a:blip r:embed="rId3"/>
          <a:stretch>
            <a:fillRect/>
          </a:stretch>
        </p:blipFill>
        <p:spPr>
          <a:xfrm rot="4860000">
            <a:off x="6658610" y="1085215"/>
            <a:ext cx="5327015" cy="4967605"/>
          </a:xfrm>
          <a:prstGeom prst="rect">
            <a:avLst/>
          </a:prstGeom>
        </p:spPr>
      </p:pic>
      <p:sp>
        <p:nvSpPr>
          <p:cNvPr id="2" name="矩形 1"/>
          <p:cNvSpPr/>
          <p:nvPr/>
        </p:nvSpPr>
        <p:spPr>
          <a:xfrm>
            <a:off x="628648" y="1786890"/>
            <a:ext cx="6680201" cy="445250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nSpc>
                <a:spcPts val="2000"/>
              </a:lnSpc>
            </a:pPr>
            <a:r>
              <a:rPr lang="zh-CN" altLang="en-US" sz="2200" b="1"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自读课文和教读课文教学两者均属于语文阅读教学的关键组分，是培养学生阅读能力的重要支点。从当前统编版教材而言，其基于双线的模式进行课文编排，各个单元具有教读课文和相对应的自读课文，以“教读</a:t>
            </a:r>
            <a:r>
              <a:rPr lang="en-US" altLang="zh-CN" sz="2200" b="1"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a:t>
            </a:r>
            <a:r>
              <a:rPr lang="zh-CN" altLang="en-US" sz="2200" b="1"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自读”共同配合的方式实现对学生阅读能力提升的目标。</a:t>
            </a:r>
          </a:p>
          <a:p>
            <a:pPr indent="457200">
              <a:lnSpc>
                <a:spcPts val="2000"/>
              </a:lnSpc>
            </a:pPr>
            <a:r>
              <a:rPr lang="zh-CN" altLang="en-US" sz="2200" b="1"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从本质上而言，教读课文教学上教师完全主导教学过程，而自读课文教学上则以学生为主导，教师仅仅发挥引导和辅助作用，是培养学生自主阅读兴趣、提升学生自主阅读能力更为有效的教学方式。一方面，未能熟练掌握阅读方法的同学可借助于自读课教学训练逐步实现阅读的独立性和自主性；另一方面，对于已经具备一定自主阅读综合素养的学生，自读课教学则是其拓展个性，丰富阅读面的有效途径。</a:t>
            </a:r>
          </a:p>
          <a:p>
            <a:pPr indent="457200">
              <a:lnSpc>
                <a:spcPts val="2000"/>
              </a:lnSpc>
            </a:pPr>
            <a:r>
              <a:rPr lang="zh-CN" altLang="en-US" sz="2200" b="1"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总的来说，相较于教读课文，自读课文的价值在于其能够实现知识的迁移、巩固和内化，同时有效提升学生独立阅读的能力，并且培养学生的人文素养。</a:t>
            </a:r>
          </a:p>
        </p:txBody>
      </p:sp>
      <p:sp>
        <p:nvSpPr>
          <p:cNvPr id="5" name="矩形 4"/>
          <p:cNvSpPr/>
          <p:nvPr/>
        </p:nvSpPr>
        <p:spPr>
          <a:xfrm>
            <a:off x="8542022" y="3107055"/>
            <a:ext cx="2052320"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defRPr/>
            </a:pPr>
            <a:r>
              <a:rPr kumimoji="0" lang="zh-CN" altLang="en-US" sz="2800" b="1" i="0" u="sng" strike="noStrike" kern="0" cap="none" spc="50" normalizeH="0" baseline="0" noProof="0" dirty="0">
                <a:ln>
                  <a:noFill/>
                </a:ln>
                <a:solidFill>
                  <a:srgbClr val="467592"/>
                </a:solidFill>
                <a:effectLst/>
                <a:uLnTx/>
                <a:uFillTx/>
                <a:latin typeface="华文新魏" panose="02010800040101010101" pitchFamily="2" charset="-122"/>
                <a:ea typeface="华文新魏" panose="02010800040101010101" pitchFamily="2" charset="-122"/>
                <a:cs typeface="Arial" panose="020B0604020202020204" pitchFamily="34" charset="0"/>
              </a:rPr>
              <a:t>明确“自读”与“教读”的关系</a:t>
            </a:r>
          </a:p>
        </p:txBody>
      </p:sp>
      <p:sp>
        <p:nvSpPr>
          <p:cNvPr id="6" name="矩形 5"/>
          <p:cNvSpPr/>
          <p:nvPr/>
        </p:nvSpPr>
        <p:spPr>
          <a:xfrm>
            <a:off x="1296863" y="559976"/>
            <a:ext cx="3116559" cy="630942"/>
          </a:xfrm>
          <a:prstGeom prst="rect">
            <a:avLst/>
          </a:prstGeom>
        </p:spPr>
        <p:txBody>
          <a:bodyPr wrap="none">
            <a:spAutoFit/>
          </a:bodyPr>
          <a:lstStyle/>
          <a:p>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 </a:t>
            </a:r>
            <a:r>
              <a:rPr lang="zh-CN" altLang="en-US"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研究成效一</a:t>
            </a:r>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a:t>
            </a:r>
          </a:p>
        </p:txBody>
      </p:sp>
      <p:pic>
        <p:nvPicPr>
          <p:cNvPr id="7" name="图片 6" descr="校标">
            <a:extLst>
              <a:ext uri="{FF2B5EF4-FFF2-40B4-BE49-F238E27FC236}">
                <a16:creationId xmlns:a16="http://schemas.microsoft.com/office/drawing/2014/main" id="{B230FC36-AE69-4ACB-A71C-5E6381DF395A}"/>
              </a:ext>
            </a:extLst>
          </p:cNvPr>
          <p:cNvPicPr>
            <a:picLocks noChangeAspect="1"/>
          </p:cNvPicPr>
          <p:nvPr/>
        </p:nvPicPr>
        <p:blipFill>
          <a:blip r:embed="rId4"/>
          <a:srcRect t="10348" r="3632" b="14395"/>
          <a:stretch>
            <a:fillRect/>
          </a:stretch>
        </p:blipFill>
        <p:spPr>
          <a:xfrm>
            <a:off x="9191512" y="364935"/>
            <a:ext cx="2588260" cy="592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isľîḓê"/>
          <p:cNvGrpSpPr/>
          <p:nvPr/>
        </p:nvGrpSpPr>
        <p:grpSpPr>
          <a:xfrm flipV="1">
            <a:off x="3239345" y="5185488"/>
            <a:ext cx="1146391" cy="437942"/>
            <a:chOff x="3633439" y="5269809"/>
            <a:chExt cx="1146391" cy="437942"/>
          </a:xfrm>
        </p:grpSpPr>
        <p:cxnSp>
          <p:nvCxnSpPr>
            <p:cNvPr id="13" name="直接连接符 12"/>
            <p:cNvCxnSpPr/>
            <p:nvPr/>
          </p:nvCxnSpPr>
          <p:spPr>
            <a:xfrm flipH="1" flipV="1">
              <a:off x="4622410" y="5269809"/>
              <a:ext cx="157420" cy="437942"/>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3633439" y="5272862"/>
              <a:ext cx="988971" cy="0"/>
            </a:xfrm>
            <a:prstGeom prst="line">
              <a:avLst/>
            </a:prstGeom>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5" name="íṧľidè"/>
          <p:cNvGrpSpPr/>
          <p:nvPr/>
        </p:nvGrpSpPr>
        <p:grpSpPr>
          <a:xfrm>
            <a:off x="6592600" y="1588210"/>
            <a:ext cx="1366099" cy="437942"/>
            <a:chOff x="6725950" y="1588210"/>
            <a:chExt cx="1366099" cy="437942"/>
          </a:xfrm>
        </p:grpSpPr>
        <p:cxnSp>
          <p:nvCxnSpPr>
            <p:cNvPr id="16" name="直接连接符 15"/>
            <p:cNvCxnSpPr/>
            <p:nvPr/>
          </p:nvCxnSpPr>
          <p:spPr>
            <a:xfrm flipV="1">
              <a:off x="6725950" y="1588210"/>
              <a:ext cx="187589" cy="437942"/>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913539" y="1591263"/>
              <a:ext cx="1178510" cy="0"/>
            </a:xfrm>
            <a:prstGeom prst="line">
              <a:avLst/>
            </a:prstGeom>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3908580" y="1749091"/>
            <a:ext cx="4088458" cy="4079042"/>
            <a:chOff x="4041930" y="1749091"/>
            <a:chExt cx="4088458" cy="4079042"/>
          </a:xfrm>
          <a:solidFill>
            <a:srgbClr val="467592"/>
          </a:solidFill>
        </p:grpSpPr>
        <p:sp>
          <p:nvSpPr>
            <p:cNvPr id="23" name="íṧļïḍé"/>
            <p:cNvSpPr/>
            <p:nvPr/>
          </p:nvSpPr>
          <p:spPr bwMode="auto">
            <a:xfrm>
              <a:off x="8052714" y="3674455"/>
              <a:ext cx="77674" cy="77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24" name="í$ļide"/>
            <p:cNvSpPr/>
            <p:nvPr/>
          </p:nvSpPr>
          <p:spPr bwMode="auto">
            <a:xfrm>
              <a:off x="8040945" y="3552060"/>
              <a:ext cx="56490" cy="4942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25" name="ïšľîḓe"/>
            <p:cNvSpPr/>
            <p:nvPr/>
          </p:nvSpPr>
          <p:spPr bwMode="auto">
            <a:xfrm>
              <a:off x="8007993" y="3401421"/>
              <a:ext cx="77674" cy="729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26" name="iŝḷîḑè"/>
            <p:cNvSpPr/>
            <p:nvPr/>
          </p:nvSpPr>
          <p:spPr bwMode="auto">
            <a:xfrm>
              <a:off x="7996224" y="3271965"/>
              <a:ext cx="56490" cy="5178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27" name="îSḷíḍé"/>
            <p:cNvSpPr/>
            <p:nvPr/>
          </p:nvSpPr>
          <p:spPr bwMode="auto">
            <a:xfrm>
              <a:off x="7967979" y="3128386"/>
              <a:ext cx="68259"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28" name="iś1idê"/>
            <p:cNvSpPr/>
            <p:nvPr/>
          </p:nvSpPr>
          <p:spPr bwMode="auto">
            <a:xfrm>
              <a:off x="7913843" y="3003638"/>
              <a:ext cx="54136"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29" name="ïš1îḍe"/>
            <p:cNvSpPr/>
            <p:nvPr/>
          </p:nvSpPr>
          <p:spPr bwMode="auto">
            <a:xfrm>
              <a:off x="7840877" y="2871828"/>
              <a:ext cx="65905" cy="70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0" name="íšḷïḋe"/>
            <p:cNvSpPr/>
            <p:nvPr/>
          </p:nvSpPr>
          <p:spPr bwMode="auto">
            <a:xfrm>
              <a:off x="7784387" y="2754140"/>
              <a:ext cx="51782"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1" name="ïś1idè"/>
            <p:cNvSpPr/>
            <p:nvPr/>
          </p:nvSpPr>
          <p:spPr bwMode="auto">
            <a:xfrm>
              <a:off x="7706713" y="2619977"/>
              <a:ext cx="77674" cy="77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2" name="íṣ1íḋè"/>
            <p:cNvSpPr/>
            <p:nvPr/>
          </p:nvSpPr>
          <p:spPr bwMode="auto">
            <a:xfrm>
              <a:off x="7617271" y="2502290"/>
              <a:ext cx="89442" cy="847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3" name="ïşḷïďé"/>
            <p:cNvSpPr/>
            <p:nvPr/>
          </p:nvSpPr>
          <p:spPr bwMode="auto">
            <a:xfrm>
              <a:off x="7534890" y="2419908"/>
              <a:ext cx="54136" cy="5413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4" name="ïşḷîḓê"/>
            <p:cNvSpPr/>
            <p:nvPr/>
          </p:nvSpPr>
          <p:spPr bwMode="auto">
            <a:xfrm>
              <a:off x="7417202" y="2302221"/>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5" name="ïṩlîḋé"/>
            <p:cNvSpPr/>
            <p:nvPr/>
          </p:nvSpPr>
          <p:spPr bwMode="auto">
            <a:xfrm>
              <a:off x="7327760" y="2205718"/>
              <a:ext cx="72966" cy="800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6" name="íšḷîḓe"/>
            <p:cNvSpPr/>
            <p:nvPr/>
          </p:nvSpPr>
          <p:spPr bwMode="auto">
            <a:xfrm>
              <a:off x="7226549" y="2118629"/>
              <a:ext cx="68259" cy="6590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467592"/>
                </a:solidFill>
                <a:effectLst/>
                <a:uLnTx/>
                <a:uFillTx/>
                <a:ea typeface="+mn-ea"/>
                <a:cs typeface="+mn-cs"/>
              </a:endParaRPr>
            </a:p>
          </p:txBody>
        </p:sp>
        <p:sp>
          <p:nvSpPr>
            <p:cNvPr id="37" name="î$lîḑè"/>
            <p:cNvSpPr/>
            <p:nvPr/>
          </p:nvSpPr>
          <p:spPr bwMode="auto">
            <a:xfrm>
              <a:off x="7092385" y="2050370"/>
              <a:ext cx="77674" cy="77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8" name="îṥḷîḓé"/>
            <p:cNvSpPr/>
            <p:nvPr/>
          </p:nvSpPr>
          <p:spPr bwMode="auto">
            <a:xfrm>
              <a:off x="6974698" y="1989173"/>
              <a:ext cx="68259" cy="6590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9" name="íṥḻiďè"/>
            <p:cNvSpPr/>
            <p:nvPr/>
          </p:nvSpPr>
          <p:spPr bwMode="auto">
            <a:xfrm>
              <a:off x="6847596" y="1923268"/>
              <a:ext cx="72966" cy="70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0" name="í$ļíḋé"/>
            <p:cNvSpPr/>
            <p:nvPr/>
          </p:nvSpPr>
          <p:spPr bwMode="auto">
            <a:xfrm>
              <a:off x="6725201" y="1862071"/>
              <a:ext cx="65905"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1" name="iṧľíḓè"/>
            <p:cNvSpPr/>
            <p:nvPr/>
          </p:nvSpPr>
          <p:spPr bwMode="auto">
            <a:xfrm>
              <a:off x="6586330" y="1822057"/>
              <a:ext cx="70612" cy="729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2" name="îślîḋê"/>
            <p:cNvSpPr/>
            <p:nvPr/>
          </p:nvSpPr>
          <p:spPr bwMode="auto">
            <a:xfrm>
              <a:off x="6440398" y="1793812"/>
              <a:ext cx="82381" cy="847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3" name="ísľiďe"/>
            <p:cNvSpPr/>
            <p:nvPr/>
          </p:nvSpPr>
          <p:spPr bwMode="auto">
            <a:xfrm>
              <a:off x="6318003" y="1789104"/>
              <a:ext cx="54136" cy="5413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4" name="i$ļîḋé"/>
            <p:cNvSpPr/>
            <p:nvPr/>
          </p:nvSpPr>
          <p:spPr bwMode="auto">
            <a:xfrm>
              <a:off x="6167363" y="1753798"/>
              <a:ext cx="77674" cy="800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5" name="ïṡḻíḍè"/>
            <p:cNvSpPr/>
            <p:nvPr/>
          </p:nvSpPr>
          <p:spPr bwMode="auto">
            <a:xfrm>
              <a:off x="6037907" y="1749091"/>
              <a:ext cx="56490"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6" name="îṩḻîḑê"/>
            <p:cNvSpPr/>
            <p:nvPr/>
          </p:nvSpPr>
          <p:spPr bwMode="auto">
            <a:xfrm>
              <a:off x="5899036" y="1772628"/>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7" name="i$ḷíďé"/>
            <p:cNvSpPr/>
            <p:nvPr/>
          </p:nvSpPr>
          <p:spPr bwMode="auto">
            <a:xfrm>
              <a:off x="5743689" y="1777336"/>
              <a:ext cx="87089"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8" name="iṧľiḑê"/>
            <p:cNvSpPr/>
            <p:nvPr/>
          </p:nvSpPr>
          <p:spPr bwMode="auto">
            <a:xfrm>
              <a:off x="5602464" y="1798519"/>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9" name="iSlídê"/>
            <p:cNvSpPr/>
            <p:nvPr/>
          </p:nvSpPr>
          <p:spPr bwMode="auto">
            <a:xfrm>
              <a:off x="5480069" y="1838533"/>
              <a:ext cx="61197"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0" name="ïṥļïḓè"/>
            <p:cNvSpPr/>
            <p:nvPr/>
          </p:nvSpPr>
          <p:spPr bwMode="auto">
            <a:xfrm>
              <a:off x="5341198" y="1878547"/>
              <a:ext cx="77674" cy="70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1" name="íṡḷïďê"/>
            <p:cNvSpPr/>
            <p:nvPr/>
          </p:nvSpPr>
          <p:spPr bwMode="auto">
            <a:xfrm>
              <a:off x="5218803" y="1939744"/>
              <a:ext cx="72966" cy="77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2" name="ïṧļîḋê"/>
            <p:cNvSpPr/>
            <p:nvPr/>
          </p:nvSpPr>
          <p:spPr bwMode="auto">
            <a:xfrm>
              <a:off x="5084640" y="2000942"/>
              <a:ext cx="89442" cy="8238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3" name="íṧliḍè"/>
            <p:cNvSpPr/>
            <p:nvPr/>
          </p:nvSpPr>
          <p:spPr bwMode="auto">
            <a:xfrm>
              <a:off x="4971660" y="2078615"/>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4" name="íṥḷiḋè"/>
            <p:cNvSpPr/>
            <p:nvPr/>
          </p:nvSpPr>
          <p:spPr bwMode="auto">
            <a:xfrm>
              <a:off x="4844558" y="2144520"/>
              <a:ext cx="72966" cy="6825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5" name="iślïḓê"/>
            <p:cNvSpPr/>
            <p:nvPr/>
          </p:nvSpPr>
          <p:spPr bwMode="auto">
            <a:xfrm>
              <a:off x="4738639" y="2233962"/>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6" name="i$ļíḓé"/>
            <p:cNvSpPr/>
            <p:nvPr/>
          </p:nvSpPr>
          <p:spPr bwMode="auto">
            <a:xfrm>
              <a:off x="4653904" y="2346942"/>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7" name="îṡḻîḍê"/>
            <p:cNvSpPr/>
            <p:nvPr/>
          </p:nvSpPr>
          <p:spPr bwMode="auto">
            <a:xfrm>
              <a:off x="4543278" y="2436385"/>
              <a:ext cx="77674" cy="77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8" name="iṩḷíďè"/>
            <p:cNvSpPr/>
            <p:nvPr/>
          </p:nvSpPr>
          <p:spPr bwMode="auto">
            <a:xfrm>
              <a:off x="4442067" y="2535242"/>
              <a:ext cx="77674" cy="800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9" name="ïš1iḑe"/>
            <p:cNvSpPr/>
            <p:nvPr/>
          </p:nvSpPr>
          <p:spPr bwMode="auto">
            <a:xfrm>
              <a:off x="4369101" y="2652929"/>
              <a:ext cx="84735" cy="847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0" name="îṩlíḑé"/>
            <p:cNvSpPr/>
            <p:nvPr/>
          </p:nvSpPr>
          <p:spPr bwMode="auto">
            <a:xfrm>
              <a:off x="4303196" y="2775324"/>
              <a:ext cx="82381"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1" name="íṧ1îḍê"/>
            <p:cNvSpPr/>
            <p:nvPr/>
          </p:nvSpPr>
          <p:spPr bwMode="auto">
            <a:xfrm>
              <a:off x="4246706" y="2909488"/>
              <a:ext cx="68259" cy="729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2" name="íşḻîḍe"/>
            <p:cNvSpPr/>
            <p:nvPr/>
          </p:nvSpPr>
          <p:spPr bwMode="auto">
            <a:xfrm>
              <a:off x="4180801" y="3031883"/>
              <a:ext cx="72966" cy="800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3" name="îŝ1ïḓê"/>
            <p:cNvSpPr/>
            <p:nvPr/>
          </p:nvSpPr>
          <p:spPr bwMode="auto">
            <a:xfrm>
              <a:off x="4136080" y="3173107"/>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4" name="îšľïḋê"/>
            <p:cNvSpPr/>
            <p:nvPr/>
          </p:nvSpPr>
          <p:spPr bwMode="auto">
            <a:xfrm>
              <a:off x="4103128" y="3300210"/>
              <a:ext cx="82381" cy="847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5" name="ïsḷíďè"/>
            <p:cNvSpPr/>
            <p:nvPr/>
          </p:nvSpPr>
          <p:spPr bwMode="auto">
            <a:xfrm>
              <a:off x="4091359" y="3446142"/>
              <a:ext cx="61197" cy="6590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6" name="íśḷidé"/>
            <p:cNvSpPr/>
            <p:nvPr/>
          </p:nvSpPr>
          <p:spPr bwMode="auto">
            <a:xfrm>
              <a:off x="4067821" y="3589720"/>
              <a:ext cx="61197"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7" name="ïṥ1ïdê"/>
            <p:cNvSpPr/>
            <p:nvPr/>
          </p:nvSpPr>
          <p:spPr bwMode="auto">
            <a:xfrm>
              <a:off x="4041930" y="3719176"/>
              <a:ext cx="70612" cy="77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8" name="í$ľiḍê"/>
            <p:cNvSpPr/>
            <p:nvPr/>
          </p:nvSpPr>
          <p:spPr bwMode="auto">
            <a:xfrm>
              <a:off x="4058406" y="3869816"/>
              <a:ext cx="61197"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9" name="iṣḷíďé"/>
            <p:cNvSpPr/>
            <p:nvPr/>
          </p:nvSpPr>
          <p:spPr bwMode="auto">
            <a:xfrm>
              <a:off x="4084298" y="4008687"/>
              <a:ext cx="56490"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0" name="iṥļiḓe"/>
            <p:cNvSpPr/>
            <p:nvPr/>
          </p:nvSpPr>
          <p:spPr bwMode="auto">
            <a:xfrm>
              <a:off x="4091359" y="4131082"/>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1" name="íš1îḋe"/>
            <p:cNvSpPr/>
            <p:nvPr/>
          </p:nvSpPr>
          <p:spPr bwMode="auto">
            <a:xfrm>
              <a:off x="4112543" y="4272307"/>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2" name="iṡļíḋe"/>
            <p:cNvSpPr/>
            <p:nvPr/>
          </p:nvSpPr>
          <p:spPr bwMode="auto">
            <a:xfrm>
              <a:off x="4157264" y="4422947"/>
              <a:ext cx="56490"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3" name="îṧḷîḑe"/>
            <p:cNvSpPr/>
            <p:nvPr/>
          </p:nvSpPr>
          <p:spPr bwMode="auto">
            <a:xfrm>
              <a:off x="4209046" y="4533573"/>
              <a:ext cx="89442" cy="847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4" name="íšļïḍè"/>
            <p:cNvSpPr/>
            <p:nvPr/>
          </p:nvSpPr>
          <p:spPr bwMode="auto">
            <a:xfrm>
              <a:off x="4279659" y="4667736"/>
              <a:ext cx="72966" cy="729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5" name="îşľidé"/>
            <p:cNvSpPr/>
            <p:nvPr/>
          </p:nvSpPr>
          <p:spPr bwMode="auto">
            <a:xfrm>
              <a:off x="4352625" y="4801900"/>
              <a:ext cx="56490" cy="4942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6" name="iṥḷïḑe"/>
            <p:cNvSpPr/>
            <p:nvPr/>
          </p:nvSpPr>
          <p:spPr bwMode="auto">
            <a:xfrm>
              <a:off x="4420883" y="4924295"/>
              <a:ext cx="54136"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7" name="ïŝḻíḓe"/>
            <p:cNvSpPr/>
            <p:nvPr/>
          </p:nvSpPr>
          <p:spPr bwMode="auto">
            <a:xfrm>
              <a:off x="4493849" y="5013737"/>
              <a:ext cx="87089" cy="8238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8" name="íṣľíḓe"/>
            <p:cNvSpPr/>
            <p:nvPr/>
          </p:nvSpPr>
          <p:spPr bwMode="auto">
            <a:xfrm>
              <a:off x="4599768" y="5119656"/>
              <a:ext cx="77674" cy="77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9" name="ïŝḻîḓê"/>
            <p:cNvSpPr/>
            <p:nvPr/>
          </p:nvSpPr>
          <p:spPr bwMode="auto">
            <a:xfrm>
              <a:off x="4705687" y="5225574"/>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0" name="îṡļïde"/>
            <p:cNvSpPr/>
            <p:nvPr/>
          </p:nvSpPr>
          <p:spPr bwMode="auto">
            <a:xfrm>
              <a:off x="4804544" y="5326785"/>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1" name="îslïḋé"/>
            <p:cNvSpPr/>
            <p:nvPr/>
          </p:nvSpPr>
          <p:spPr bwMode="auto">
            <a:xfrm>
              <a:off x="4901048" y="5397398"/>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2" name="íŝlîḑê"/>
            <p:cNvSpPr/>
            <p:nvPr/>
          </p:nvSpPr>
          <p:spPr bwMode="auto">
            <a:xfrm>
              <a:off x="5039919" y="5477425"/>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3" name="iş1íḑé"/>
            <p:cNvSpPr/>
            <p:nvPr/>
          </p:nvSpPr>
          <p:spPr bwMode="auto">
            <a:xfrm>
              <a:off x="5157606" y="5531561"/>
              <a:ext cx="77674" cy="800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4" name="ïslídè"/>
            <p:cNvSpPr/>
            <p:nvPr/>
          </p:nvSpPr>
          <p:spPr bwMode="auto">
            <a:xfrm>
              <a:off x="5291769" y="5604527"/>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5" name="îṥḷïḋe"/>
            <p:cNvSpPr/>
            <p:nvPr/>
          </p:nvSpPr>
          <p:spPr bwMode="auto">
            <a:xfrm>
              <a:off x="5414164" y="5672786"/>
              <a:ext cx="65905"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6" name="îSļïḓé"/>
            <p:cNvSpPr/>
            <p:nvPr/>
          </p:nvSpPr>
          <p:spPr bwMode="auto">
            <a:xfrm>
              <a:off x="5557743" y="5698677"/>
              <a:ext cx="51782" cy="5178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7" name="ïṡľîde"/>
            <p:cNvSpPr/>
            <p:nvPr/>
          </p:nvSpPr>
          <p:spPr bwMode="auto">
            <a:xfrm>
              <a:off x="5680138" y="5705739"/>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8" name="ïṡ1iḑê"/>
            <p:cNvSpPr/>
            <p:nvPr/>
          </p:nvSpPr>
          <p:spPr bwMode="auto">
            <a:xfrm>
              <a:off x="5821362" y="5726922"/>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9" name="îSḷïďê"/>
            <p:cNvSpPr/>
            <p:nvPr/>
          </p:nvSpPr>
          <p:spPr bwMode="auto">
            <a:xfrm>
              <a:off x="5976710" y="5766936"/>
              <a:ext cx="49429" cy="4942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0" name="iś1ïdé"/>
            <p:cNvSpPr/>
            <p:nvPr/>
          </p:nvSpPr>
          <p:spPr bwMode="auto">
            <a:xfrm>
              <a:off x="6110873" y="5766936"/>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1" name="ïṩľiďé"/>
            <p:cNvSpPr/>
            <p:nvPr/>
          </p:nvSpPr>
          <p:spPr bwMode="auto">
            <a:xfrm>
              <a:off x="6245037" y="5738691"/>
              <a:ext cx="72966" cy="729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2" name="íślíḑe"/>
            <p:cNvSpPr/>
            <p:nvPr/>
          </p:nvSpPr>
          <p:spPr bwMode="auto">
            <a:xfrm>
              <a:off x="6379200" y="5710446"/>
              <a:ext cx="82381" cy="847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3" name="í$1iḍé"/>
            <p:cNvSpPr/>
            <p:nvPr/>
          </p:nvSpPr>
          <p:spPr bwMode="auto">
            <a:xfrm>
              <a:off x="6522779" y="5693970"/>
              <a:ext cx="72966" cy="729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4" name="íŝḻïḋè"/>
            <p:cNvSpPr/>
            <p:nvPr/>
          </p:nvSpPr>
          <p:spPr bwMode="auto">
            <a:xfrm>
              <a:off x="6664003" y="5672786"/>
              <a:ext cx="65905" cy="70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5" name="íṧ1ïḓè"/>
            <p:cNvSpPr/>
            <p:nvPr/>
          </p:nvSpPr>
          <p:spPr bwMode="auto">
            <a:xfrm>
              <a:off x="6791106" y="5621004"/>
              <a:ext cx="68259"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6" name="îşlîḓé"/>
            <p:cNvSpPr/>
            <p:nvPr/>
          </p:nvSpPr>
          <p:spPr bwMode="auto">
            <a:xfrm>
              <a:off x="6913501" y="5555099"/>
              <a:ext cx="72966" cy="6590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7" name="îšľíḓè"/>
            <p:cNvSpPr/>
            <p:nvPr/>
          </p:nvSpPr>
          <p:spPr bwMode="auto">
            <a:xfrm>
              <a:off x="7042957" y="5486840"/>
              <a:ext cx="65905" cy="6825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8" name="î$ľîḍé"/>
            <p:cNvSpPr/>
            <p:nvPr/>
          </p:nvSpPr>
          <p:spPr bwMode="auto">
            <a:xfrm>
              <a:off x="7170059" y="5425643"/>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9" name="ïşḻíḑè"/>
            <p:cNvSpPr/>
            <p:nvPr/>
          </p:nvSpPr>
          <p:spPr bwMode="auto">
            <a:xfrm>
              <a:off x="7283039" y="5343262"/>
              <a:ext cx="72966" cy="729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0" name="îşliḑe"/>
            <p:cNvSpPr/>
            <p:nvPr/>
          </p:nvSpPr>
          <p:spPr bwMode="auto">
            <a:xfrm>
              <a:off x="7377189" y="5237343"/>
              <a:ext cx="77674" cy="8238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1" name="íṩļïďé"/>
            <p:cNvSpPr/>
            <p:nvPr/>
          </p:nvSpPr>
          <p:spPr bwMode="auto">
            <a:xfrm>
              <a:off x="7483107" y="5147901"/>
              <a:ext cx="68259" cy="6590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2" name="ïṧľîḍé"/>
            <p:cNvSpPr/>
            <p:nvPr/>
          </p:nvSpPr>
          <p:spPr bwMode="auto">
            <a:xfrm>
              <a:off x="7589026" y="5051397"/>
              <a:ext cx="56490"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3" name="íşḻîḋe"/>
            <p:cNvSpPr/>
            <p:nvPr/>
          </p:nvSpPr>
          <p:spPr bwMode="auto">
            <a:xfrm>
              <a:off x="7685529" y="4945478"/>
              <a:ext cx="65905" cy="6825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4" name="ïşlídê"/>
            <p:cNvSpPr/>
            <p:nvPr/>
          </p:nvSpPr>
          <p:spPr bwMode="auto">
            <a:xfrm>
              <a:off x="7751434" y="4830145"/>
              <a:ext cx="56490" cy="5413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5" name="îṡľïďê"/>
            <p:cNvSpPr/>
            <p:nvPr/>
          </p:nvSpPr>
          <p:spPr bwMode="auto">
            <a:xfrm>
              <a:off x="7800863" y="4688920"/>
              <a:ext cx="84735" cy="847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6" name="íṥlíďè"/>
            <p:cNvSpPr/>
            <p:nvPr/>
          </p:nvSpPr>
          <p:spPr bwMode="auto">
            <a:xfrm>
              <a:off x="7873829" y="4573586"/>
              <a:ext cx="72966" cy="6590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7" name="îṧľîḑé"/>
            <p:cNvSpPr/>
            <p:nvPr/>
          </p:nvSpPr>
          <p:spPr bwMode="auto">
            <a:xfrm>
              <a:off x="7930319" y="4439423"/>
              <a:ext cx="89442" cy="8238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8" name="í$ļíďé"/>
            <p:cNvSpPr/>
            <p:nvPr/>
          </p:nvSpPr>
          <p:spPr bwMode="auto">
            <a:xfrm>
              <a:off x="7986809" y="4317028"/>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9" name="íSḷiḋé"/>
            <p:cNvSpPr/>
            <p:nvPr/>
          </p:nvSpPr>
          <p:spPr bwMode="auto">
            <a:xfrm>
              <a:off x="7996224" y="4166388"/>
              <a:ext cx="84735" cy="8238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10" name="ïSľïḋé"/>
            <p:cNvSpPr/>
            <p:nvPr/>
          </p:nvSpPr>
          <p:spPr bwMode="auto">
            <a:xfrm>
              <a:off x="8029176" y="4036932"/>
              <a:ext cx="63551"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11" name="í$ḻîdê"/>
            <p:cNvSpPr/>
            <p:nvPr/>
          </p:nvSpPr>
          <p:spPr bwMode="auto">
            <a:xfrm>
              <a:off x="8048006" y="3898061"/>
              <a:ext cx="65905" cy="6590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grpSp>
      <p:grpSp>
        <p:nvGrpSpPr>
          <p:cNvPr id="2" name="组合 1"/>
          <p:cNvGrpSpPr/>
          <p:nvPr/>
        </p:nvGrpSpPr>
        <p:grpSpPr>
          <a:xfrm>
            <a:off x="3873274" y="1663224"/>
            <a:ext cx="4212975" cy="3758184"/>
            <a:chOff x="4006624" y="1663224"/>
            <a:chExt cx="4212975" cy="3758184"/>
          </a:xfrm>
          <a:solidFill>
            <a:srgbClr val="DD8F8C"/>
          </a:solidFill>
        </p:grpSpPr>
        <p:sp>
          <p:nvSpPr>
            <p:cNvPr id="112" name="íS1îďé"/>
            <p:cNvSpPr/>
            <p:nvPr/>
          </p:nvSpPr>
          <p:spPr bwMode="auto">
            <a:xfrm>
              <a:off x="6515746" y="1663224"/>
              <a:ext cx="476575" cy="476575"/>
            </a:xfrm>
            <a:prstGeom prst="ellipse">
              <a:avLst/>
            </a:prstGeom>
            <a:grpFill/>
            <a:ln w="381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13" name="îSľîdê"/>
            <p:cNvSpPr/>
            <p:nvPr/>
          </p:nvSpPr>
          <p:spPr bwMode="auto">
            <a:xfrm>
              <a:off x="7702141" y="4202061"/>
              <a:ext cx="517458" cy="517458"/>
            </a:xfrm>
            <a:prstGeom prst="ellipse">
              <a:avLst/>
            </a:prstGeom>
            <a:grpFill/>
            <a:ln w="381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14" name="iśľîḍê"/>
            <p:cNvSpPr/>
            <p:nvPr/>
          </p:nvSpPr>
          <p:spPr bwMode="auto">
            <a:xfrm>
              <a:off x="4332428" y="4880043"/>
              <a:ext cx="539899" cy="541365"/>
            </a:xfrm>
            <a:prstGeom prst="ellipse">
              <a:avLst/>
            </a:prstGeom>
            <a:grpFill/>
            <a:ln w="381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15" name="i$lîḍê"/>
            <p:cNvSpPr/>
            <p:nvPr/>
          </p:nvSpPr>
          <p:spPr bwMode="auto">
            <a:xfrm>
              <a:off x="4006624" y="2676466"/>
              <a:ext cx="513492" cy="517825"/>
            </a:xfrm>
            <a:prstGeom prst="ellipse">
              <a:avLst/>
            </a:prstGeom>
            <a:grpFill/>
            <a:ln w="381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467592"/>
                </a:solidFill>
                <a:effectLst/>
                <a:uLnTx/>
                <a:uFillTx/>
                <a:ea typeface="+mn-ea"/>
                <a:cs typeface="+mn-cs"/>
              </a:endParaRPr>
            </a:p>
          </p:txBody>
        </p:sp>
      </p:grpSp>
      <p:grpSp>
        <p:nvGrpSpPr>
          <p:cNvPr id="116" name="组合 115"/>
          <p:cNvGrpSpPr/>
          <p:nvPr/>
        </p:nvGrpSpPr>
        <p:grpSpPr>
          <a:xfrm>
            <a:off x="413889" y="2184382"/>
            <a:ext cx="3374409" cy="1396109"/>
            <a:chOff x="6879312" y="3275160"/>
            <a:chExt cx="3794648" cy="1396109"/>
          </a:xfrm>
        </p:grpSpPr>
        <p:sp>
          <p:nvSpPr>
            <p:cNvPr id="117" name="文本框 116"/>
            <p:cNvSpPr txBox="1"/>
            <p:nvPr/>
          </p:nvSpPr>
          <p:spPr>
            <a:xfrm>
              <a:off x="7337234" y="3275160"/>
              <a:ext cx="2712519"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200" b="1" i="0" u="sng" strike="noStrike" kern="1200" cap="none" spc="0" normalizeH="0" baseline="0" noProof="0" dirty="0">
                  <a:ln>
                    <a:noFill/>
                  </a:ln>
                  <a:solidFill>
                    <a:schemeClr val="tx1">
                      <a:lumMod val="75000"/>
                      <a:lumOff val="25000"/>
                    </a:schemeClr>
                  </a:solidFill>
                  <a:effectLst/>
                  <a:uLnTx/>
                  <a:uFillTx/>
                  <a:latin typeface="OPPOSans R" panose="00020600040101010101" charset="-122"/>
                  <a:ea typeface="OPPOSans R" panose="00020600040101010101" charset="-122"/>
                  <a:cs typeface="+mn-cs"/>
                </a:rPr>
                <a:t>1</a:t>
              </a:r>
              <a:r>
                <a:rPr kumimoji="0" lang="zh-CN" altLang="en-US" sz="2200" b="1" i="0" u="sng" strike="noStrike" kern="1200" cap="none" spc="0" normalizeH="0" baseline="0" noProof="0" dirty="0">
                  <a:ln>
                    <a:noFill/>
                  </a:ln>
                  <a:solidFill>
                    <a:schemeClr val="tx1">
                      <a:lumMod val="75000"/>
                      <a:lumOff val="25000"/>
                    </a:schemeClr>
                  </a:solidFill>
                  <a:effectLst/>
                  <a:uLnTx/>
                  <a:uFillTx/>
                  <a:latin typeface="OPPOSans R" panose="00020600040101010101" charset="-122"/>
                  <a:ea typeface="OPPOSans R" panose="00020600040101010101" charset="-122"/>
                  <a:cs typeface="+mn-cs"/>
                </a:rPr>
                <a:t>、目标定位策略</a:t>
              </a:r>
            </a:p>
          </p:txBody>
        </p:sp>
        <p:sp>
          <p:nvSpPr>
            <p:cNvPr id="118" name="文本框 117"/>
            <p:cNvSpPr txBox="1"/>
            <p:nvPr/>
          </p:nvSpPr>
          <p:spPr>
            <a:xfrm>
              <a:off x="6879312" y="3809495"/>
              <a:ext cx="3794648" cy="861774"/>
            </a:xfrm>
            <a:prstGeom prst="rect">
              <a:avLst/>
            </a:prstGeom>
            <a:noFill/>
          </p:spPr>
          <p:txBody>
            <a:bodyPr wrap="square" rtlCol="0">
              <a:spAutoFit/>
            </a:bodyPr>
            <a:lstStyle/>
            <a:p>
              <a:pPr marL="342900" indent="-342900">
                <a:spcBef>
                  <a:spcPct val="50000"/>
                </a:spcBef>
                <a:buFont typeface="Arial" panose="020B0604020202020204" pitchFamily="34" charset="0"/>
                <a:buChar char="•"/>
                <a:defRPr/>
              </a:pPr>
              <a:r>
                <a:rPr lang="zh-CN" altLang="en-US" sz="2000" b="1" dirty="0">
                  <a:latin typeface="宋体" panose="02010600030101010101" pitchFamily="2" charset="-122"/>
                  <a:ea typeface="宋体" panose="02010600030101010101" pitchFamily="2" charset="-122"/>
                  <a:cs typeface="OPPOSans R" panose="00020600040101010101" charset="-122"/>
                  <a:sym typeface="+mn-ea"/>
                </a:rPr>
                <a:t>制定多元化的教学目标。</a:t>
              </a:r>
            </a:p>
            <a:p>
              <a:pPr marL="342900" indent="-342900">
                <a:spcBef>
                  <a:spcPct val="50000"/>
                </a:spcBef>
                <a:buFont typeface="Arial" panose="020B0604020202020204" pitchFamily="34" charset="0"/>
                <a:buChar char="•"/>
                <a:defRPr/>
              </a:pPr>
              <a:r>
                <a:rPr lang="zh-CN" altLang="en-US" sz="2000" b="1" dirty="0">
                  <a:latin typeface="宋体" panose="02010600030101010101" pitchFamily="2" charset="-122"/>
                  <a:ea typeface="宋体" panose="02010600030101010101" pitchFamily="2" charset="-122"/>
                  <a:cs typeface="OPPOSans R" panose="00020600040101010101" charset="-122"/>
                  <a:sym typeface="+mn-ea"/>
                </a:rPr>
                <a:t>确定合理的教学目标难度。</a:t>
              </a:r>
            </a:p>
          </p:txBody>
        </p:sp>
      </p:grpSp>
      <p:grpSp>
        <p:nvGrpSpPr>
          <p:cNvPr id="119" name="组合 118"/>
          <p:cNvGrpSpPr/>
          <p:nvPr/>
        </p:nvGrpSpPr>
        <p:grpSpPr>
          <a:xfrm>
            <a:off x="562113" y="4272307"/>
            <a:ext cx="3153951" cy="2330958"/>
            <a:chOff x="7602511" y="3272808"/>
            <a:chExt cx="2678282" cy="2330958"/>
          </a:xfrm>
        </p:grpSpPr>
        <p:sp>
          <p:nvSpPr>
            <p:cNvPr id="120" name="文本框 119"/>
            <p:cNvSpPr txBox="1"/>
            <p:nvPr/>
          </p:nvSpPr>
          <p:spPr>
            <a:xfrm>
              <a:off x="7602611" y="3272808"/>
              <a:ext cx="2524628" cy="4298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en-US" altLang="zh-CN" sz="2200" b="1" u="sng" noProof="0" dirty="0">
                  <a:ln>
                    <a:noFill/>
                  </a:ln>
                  <a:solidFill>
                    <a:schemeClr val="tx1">
                      <a:lumMod val="75000"/>
                      <a:lumOff val="25000"/>
                    </a:schemeClr>
                  </a:solidFill>
                  <a:effectLst/>
                  <a:uLnTx/>
                  <a:uFillTx/>
                  <a:latin typeface="OPPOSans R" panose="00020600040101010101" charset="-122"/>
                  <a:ea typeface="OPPOSans R" panose="00020600040101010101" charset="-122"/>
                  <a:sym typeface="+mn-ea"/>
                </a:rPr>
                <a:t>2</a:t>
              </a:r>
              <a:r>
                <a:rPr lang="zh-CN" altLang="en-US" sz="2200" b="1" u="sng" noProof="0" dirty="0">
                  <a:ln>
                    <a:noFill/>
                  </a:ln>
                  <a:solidFill>
                    <a:schemeClr val="tx1">
                      <a:lumMod val="75000"/>
                      <a:lumOff val="25000"/>
                    </a:schemeClr>
                  </a:solidFill>
                  <a:effectLst/>
                  <a:uLnTx/>
                  <a:uFillTx/>
                  <a:latin typeface="OPPOSans R" panose="00020600040101010101" charset="-122"/>
                  <a:ea typeface="OPPOSans R" panose="00020600040101010101" charset="-122"/>
                  <a:sym typeface="+mn-ea"/>
                </a:rPr>
                <a:t>、内容选择策略</a:t>
              </a:r>
              <a:endParaRPr kumimoji="0" lang="zh-CN" altLang="en-US" sz="2200" b="1" i="0" u="sng" strike="noStrike" kern="1200" cap="none" spc="0" normalizeH="0" baseline="0" noProof="0" dirty="0">
                <a:ln>
                  <a:noFill/>
                </a:ln>
                <a:solidFill>
                  <a:schemeClr val="tx1">
                    <a:lumMod val="75000"/>
                    <a:lumOff val="25000"/>
                  </a:schemeClr>
                </a:solidFill>
                <a:effectLst/>
                <a:uLnTx/>
                <a:uFillTx/>
                <a:latin typeface="OPPOSans R" panose="00020600040101010101" charset="-122"/>
                <a:ea typeface="OPPOSans R" panose="00020600040101010101" charset="-122"/>
                <a:sym typeface="+mn-ea"/>
              </a:endParaRPr>
            </a:p>
          </p:txBody>
        </p:sp>
        <p:sp>
          <p:nvSpPr>
            <p:cNvPr id="121" name="文本框 120"/>
            <p:cNvSpPr txBox="1"/>
            <p:nvPr/>
          </p:nvSpPr>
          <p:spPr>
            <a:xfrm>
              <a:off x="7602511" y="3763775"/>
              <a:ext cx="2678282" cy="1839991"/>
            </a:xfrm>
            <a:prstGeom prst="rect">
              <a:avLst/>
            </a:prstGeom>
            <a:noFill/>
          </p:spPr>
          <p:txBody>
            <a:bodyPr wrap="square" rtlCol="0">
              <a:spAutoFit/>
            </a:bodyPr>
            <a:lstStyle>
              <a:defPPr>
                <a:defRPr lang="zh-CN"/>
              </a:defPPr>
              <a:lvl1pPr algn="ctr">
                <a:lnSpc>
                  <a:spcPts val="2000"/>
                </a:lnSpc>
                <a:spcBef>
                  <a:spcPts val="600"/>
                </a:spcBef>
                <a:defRPr sz="1200">
                  <a:solidFill>
                    <a:schemeClr val="tx1">
                      <a:lumMod val="85000"/>
                      <a:lumOff val="15000"/>
                    </a:schemeClr>
                  </a:solidFill>
                  <a:cs typeface="宋体" panose="02010600030101010101" pitchFamily="2" charset="-122"/>
                </a:defRPr>
              </a:lvl1pPr>
            </a:lstStyle>
            <a:p>
              <a:pPr marL="342900" indent="-342900" algn="l">
                <a:spcBef>
                  <a:spcPct val="50000"/>
                </a:spcBef>
                <a:buFont typeface="Arial" panose="020B0604020202020204" pitchFamily="34" charset="0"/>
                <a:buChar char="•"/>
                <a:defRPr/>
              </a:pPr>
              <a:r>
                <a:rPr lang="zh-CN" altLang="en-US" sz="2000" b="1" dirty="0">
                  <a:solidFill>
                    <a:schemeClr val="tx1"/>
                  </a:solidFill>
                  <a:latin typeface="宋体" panose="02010600030101010101" pitchFamily="2" charset="-122"/>
                  <a:ea typeface="宋体" panose="02010600030101010101" pitchFamily="2" charset="-122"/>
                  <a:sym typeface="+mn-ea"/>
                </a:rPr>
                <a:t>关注自读课和教读课的衔接配合。</a:t>
              </a:r>
              <a:endParaRPr lang="en-US" altLang="zh-CN" sz="2000" b="1" dirty="0">
                <a:solidFill>
                  <a:schemeClr val="tx1"/>
                </a:solidFill>
                <a:latin typeface="宋体" panose="02010600030101010101" pitchFamily="2" charset="-122"/>
                <a:ea typeface="宋体" panose="02010600030101010101" pitchFamily="2" charset="-122"/>
                <a:sym typeface="+mn-ea"/>
              </a:endParaRPr>
            </a:p>
            <a:p>
              <a:pPr marL="342900" indent="-342900" algn="l">
                <a:spcBef>
                  <a:spcPct val="50000"/>
                </a:spcBef>
                <a:buFont typeface="Arial" panose="020B0604020202020204" pitchFamily="34" charset="0"/>
                <a:buChar char="•"/>
                <a:defRPr/>
              </a:pPr>
              <a:r>
                <a:rPr lang="zh-CN" altLang="en-US" sz="2000" b="1" dirty="0">
                  <a:solidFill>
                    <a:schemeClr val="tx1"/>
                  </a:solidFill>
                  <a:latin typeface="宋体" panose="02010600030101010101" pitchFamily="2" charset="-122"/>
                  <a:ea typeface="宋体" panose="02010600030101010101" pitchFamily="2" charset="-122"/>
                </a:rPr>
                <a:t>强调以学生为主体。</a:t>
              </a:r>
            </a:p>
            <a:p>
              <a:pPr marL="342900" indent="-342900" algn="l">
                <a:spcBef>
                  <a:spcPct val="50000"/>
                </a:spcBef>
                <a:buFont typeface="Arial" panose="020B0604020202020204" pitchFamily="34" charset="0"/>
                <a:buChar char="•"/>
                <a:defRPr/>
              </a:pPr>
              <a:r>
                <a:rPr lang="zh-CN" altLang="en-US" sz="2000" b="1" dirty="0">
                  <a:solidFill>
                    <a:schemeClr val="tx1"/>
                  </a:solidFill>
                  <a:latin typeface="宋体" panose="02010600030101010101" pitchFamily="2" charset="-122"/>
                  <a:ea typeface="宋体" panose="02010600030101010101" pitchFamily="2" charset="-122"/>
                </a:rPr>
                <a:t>注重教师的引导作用。</a:t>
              </a:r>
            </a:p>
            <a:p>
              <a:pPr marL="342900" indent="-342900" algn="l">
                <a:spcBef>
                  <a:spcPct val="50000"/>
                </a:spcBef>
                <a:buFont typeface="Arial" panose="020B0604020202020204" pitchFamily="34" charset="0"/>
                <a:buChar char="•"/>
                <a:defRPr/>
              </a:pPr>
              <a:endParaRPr lang="zh-CN" sz="2000" dirty="0">
                <a:solidFill>
                  <a:srgbClr val="467592"/>
                </a:solidFill>
              </a:endParaRPr>
            </a:p>
          </p:txBody>
        </p:sp>
      </p:grpSp>
      <p:grpSp>
        <p:nvGrpSpPr>
          <p:cNvPr id="122" name="组合 121"/>
          <p:cNvGrpSpPr/>
          <p:nvPr/>
        </p:nvGrpSpPr>
        <p:grpSpPr>
          <a:xfrm>
            <a:off x="7977048" y="1171654"/>
            <a:ext cx="3859352" cy="2684809"/>
            <a:chOff x="7279088" y="3306001"/>
            <a:chExt cx="2681572" cy="2685068"/>
          </a:xfrm>
        </p:grpSpPr>
        <p:sp>
          <p:nvSpPr>
            <p:cNvPr id="123" name="文本框 122"/>
            <p:cNvSpPr txBox="1"/>
            <p:nvPr/>
          </p:nvSpPr>
          <p:spPr>
            <a:xfrm>
              <a:off x="7392028" y="3306001"/>
              <a:ext cx="2221499" cy="40014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b="1" u="sng" noProof="0" dirty="0">
                  <a:ln>
                    <a:noFill/>
                  </a:ln>
                  <a:solidFill>
                    <a:schemeClr val="tx1">
                      <a:lumMod val="75000"/>
                      <a:lumOff val="25000"/>
                    </a:schemeClr>
                  </a:solidFill>
                  <a:effectLst/>
                  <a:uLnTx/>
                  <a:uFillTx/>
                  <a:latin typeface="OPPOSans R" panose="00020600040101010101" charset="-122"/>
                  <a:ea typeface="OPPOSans R" panose="00020600040101010101" charset="-122"/>
                  <a:sym typeface="+mn-ea"/>
                </a:rPr>
                <a:t>4</a:t>
              </a:r>
              <a:r>
                <a:rPr lang="zh-CN" altLang="en-US" sz="2000" b="1" u="sng" noProof="0" dirty="0">
                  <a:ln>
                    <a:noFill/>
                  </a:ln>
                  <a:solidFill>
                    <a:schemeClr val="tx1">
                      <a:lumMod val="75000"/>
                      <a:lumOff val="25000"/>
                    </a:schemeClr>
                  </a:solidFill>
                  <a:effectLst/>
                  <a:uLnTx/>
                  <a:uFillTx/>
                  <a:latin typeface="OPPOSans R" panose="00020600040101010101" charset="-122"/>
                  <a:ea typeface="OPPOSans R" panose="00020600040101010101" charset="-122"/>
                  <a:sym typeface="+mn-ea"/>
                </a:rPr>
                <a:t>、评价转变策略</a:t>
              </a:r>
              <a:endParaRPr kumimoji="0" lang="zh-CN" altLang="en-US" sz="2000" b="1" i="0" u="none" strike="noStrike" kern="1200" cap="none" spc="0" normalizeH="0" baseline="0" noProof="0" dirty="0">
                <a:ln>
                  <a:noFill/>
                </a:ln>
                <a:solidFill>
                  <a:schemeClr val="tx1">
                    <a:lumMod val="75000"/>
                    <a:lumOff val="25000"/>
                  </a:schemeClr>
                </a:solidFill>
                <a:effectLst/>
                <a:uLnTx/>
                <a:uFillTx/>
                <a:ea typeface="Noto Sans S Chinese Light" panose="020B0300000000000000" pitchFamily="34" charset="-122"/>
              </a:endParaRPr>
            </a:p>
          </p:txBody>
        </p:sp>
        <p:sp>
          <p:nvSpPr>
            <p:cNvPr id="124" name="文本框 123"/>
            <p:cNvSpPr txBox="1"/>
            <p:nvPr/>
          </p:nvSpPr>
          <p:spPr>
            <a:xfrm>
              <a:off x="7279088" y="3795384"/>
              <a:ext cx="2681572" cy="2195685"/>
            </a:xfrm>
            <a:prstGeom prst="rect">
              <a:avLst/>
            </a:prstGeom>
            <a:noFill/>
          </p:spPr>
          <p:txBody>
            <a:bodyPr wrap="square" rtlCol="0">
              <a:spAutoFit/>
            </a:bodyPr>
            <a:lstStyle>
              <a:defPPr>
                <a:defRPr lang="zh-CN"/>
              </a:defPPr>
              <a:lvl1pPr algn="ctr">
                <a:lnSpc>
                  <a:spcPts val="2000"/>
                </a:lnSpc>
                <a:spcBef>
                  <a:spcPts val="600"/>
                </a:spcBef>
                <a:defRPr sz="1200">
                  <a:solidFill>
                    <a:schemeClr val="tx1">
                      <a:lumMod val="85000"/>
                      <a:lumOff val="15000"/>
                    </a:schemeClr>
                  </a:solidFill>
                  <a:cs typeface="宋体" panose="02010600030101010101" pitchFamily="2" charset="-122"/>
                </a:defRPr>
              </a:lvl1pPr>
            </a:lstStyle>
            <a:p>
              <a:pPr marL="342900" indent="-342900" algn="l">
                <a:spcBef>
                  <a:spcPct val="50000"/>
                </a:spcBef>
                <a:buFont typeface="Arial" panose="020B0604020202020204" pitchFamily="34" charset="0"/>
                <a:buChar char="•"/>
                <a:defRPr/>
              </a:pPr>
              <a:r>
                <a:rPr lang="zh-CN" altLang="en-US" sz="2000" b="1" dirty="0">
                  <a:solidFill>
                    <a:schemeClr val="tx1"/>
                  </a:solidFill>
                  <a:latin typeface="宋体" panose="02010600030101010101" pitchFamily="2" charset="-122"/>
                  <a:ea typeface="宋体" panose="02010600030101010101" pitchFamily="2" charset="-122"/>
                </a:rPr>
                <a:t>从教师“专断”评价的方式转变为更为民主的评价策略。</a:t>
              </a:r>
              <a:endParaRPr lang="en-US" altLang="zh-CN" sz="2000" b="1" dirty="0">
                <a:solidFill>
                  <a:schemeClr val="tx1"/>
                </a:solidFill>
                <a:latin typeface="宋体" panose="02010600030101010101" pitchFamily="2" charset="-122"/>
                <a:ea typeface="宋体" panose="02010600030101010101" pitchFamily="2" charset="-122"/>
              </a:endParaRPr>
            </a:p>
            <a:p>
              <a:pPr marL="342900" indent="-342900" algn="l">
                <a:spcBef>
                  <a:spcPct val="50000"/>
                </a:spcBef>
                <a:buFont typeface="Arial" panose="020B0604020202020204" pitchFamily="34" charset="0"/>
                <a:buChar char="•"/>
                <a:defRPr/>
              </a:pPr>
              <a:r>
                <a:rPr lang="zh-CN" altLang="en-US" sz="2000" b="1" dirty="0">
                  <a:solidFill>
                    <a:schemeClr val="tx1"/>
                  </a:solidFill>
                  <a:latin typeface="宋体" panose="02010600030101010101" pitchFamily="2" charset="-122"/>
                  <a:ea typeface="宋体" panose="02010600030101010101" pitchFamily="2" charset="-122"/>
                </a:rPr>
                <a:t>转变对学生学习结果的偏向性评价，注重对学生学习过程的评价。</a:t>
              </a:r>
              <a:endParaRPr lang="en-US" altLang="zh-CN" sz="2000" b="1" dirty="0">
                <a:solidFill>
                  <a:schemeClr val="tx1"/>
                </a:solidFill>
                <a:latin typeface="宋体" panose="02010600030101010101" pitchFamily="2" charset="-122"/>
                <a:ea typeface="宋体" panose="02010600030101010101" pitchFamily="2" charset="-122"/>
              </a:endParaRPr>
            </a:p>
            <a:p>
              <a:pPr marL="342900" indent="-342900" algn="l">
                <a:spcBef>
                  <a:spcPct val="50000"/>
                </a:spcBef>
                <a:buFont typeface="Arial" panose="020B0604020202020204" pitchFamily="34" charset="0"/>
                <a:buChar char="•"/>
                <a:defRPr/>
              </a:pPr>
              <a:r>
                <a:rPr lang="zh-CN" altLang="en-US" sz="2000" b="1" dirty="0">
                  <a:solidFill>
                    <a:schemeClr val="tx1"/>
                  </a:solidFill>
                  <a:latin typeface="宋体" panose="02010600030101010101" pitchFamily="2" charset="-122"/>
                  <a:ea typeface="宋体" panose="02010600030101010101" pitchFamily="2" charset="-122"/>
                </a:rPr>
                <a:t>逐步引入学生自评的评价方式。</a:t>
              </a:r>
            </a:p>
          </p:txBody>
        </p:sp>
      </p:grpSp>
      <p:grpSp>
        <p:nvGrpSpPr>
          <p:cNvPr id="125" name="组合 124"/>
          <p:cNvGrpSpPr/>
          <p:nvPr/>
        </p:nvGrpSpPr>
        <p:grpSpPr>
          <a:xfrm>
            <a:off x="8041975" y="3743181"/>
            <a:ext cx="4016674" cy="2768789"/>
            <a:chOff x="7406920" y="3268564"/>
            <a:chExt cx="2901423" cy="2768789"/>
          </a:xfrm>
        </p:grpSpPr>
        <p:sp>
          <p:nvSpPr>
            <p:cNvPr id="126" name="文本框 125"/>
            <p:cNvSpPr txBox="1"/>
            <p:nvPr/>
          </p:nvSpPr>
          <p:spPr>
            <a:xfrm>
              <a:off x="7850762" y="3268564"/>
              <a:ext cx="2457581" cy="4298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200" b="1" u="sng" noProof="0" dirty="0">
                  <a:ln>
                    <a:noFill/>
                  </a:ln>
                  <a:solidFill>
                    <a:schemeClr val="tx1">
                      <a:lumMod val="75000"/>
                      <a:lumOff val="25000"/>
                    </a:schemeClr>
                  </a:solidFill>
                  <a:effectLst/>
                  <a:uLnTx/>
                  <a:uFillTx/>
                  <a:latin typeface="OPPOSans R" panose="00020600040101010101" charset="-122"/>
                  <a:ea typeface="OPPOSans R" panose="00020600040101010101" charset="-122"/>
                  <a:sym typeface="+mn-ea"/>
                </a:rPr>
                <a:t>3</a:t>
              </a:r>
              <a:r>
                <a:rPr lang="zh-CN" altLang="en-US" sz="2200" b="1" u="sng" noProof="0" dirty="0">
                  <a:ln>
                    <a:noFill/>
                  </a:ln>
                  <a:solidFill>
                    <a:schemeClr val="tx1">
                      <a:lumMod val="75000"/>
                      <a:lumOff val="25000"/>
                    </a:schemeClr>
                  </a:solidFill>
                  <a:effectLst/>
                  <a:uLnTx/>
                  <a:uFillTx/>
                  <a:latin typeface="OPPOSans R" panose="00020600040101010101" charset="-122"/>
                  <a:ea typeface="OPPOSans R" panose="00020600040101010101" charset="-122"/>
                  <a:sym typeface="+mn-ea"/>
                </a:rPr>
                <a:t>、过程开展策略</a:t>
              </a:r>
              <a:endParaRPr kumimoji="0" lang="zh-CN" altLang="en-US" sz="2200" b="1" i="0" u="sng" strike="noStrike" kern="1200" cap="none" spc="0" normalizeH="0" baseline="0" noProof="0" dirty="0">
                <a:ln>
                  <a:noFill/>
                </a:ln>
                <a:solidFill>
                  <a:schemeClr val="tx1">
                    <a:lumMod val="75000"/>
                    <a:lumOff val="25000"/>
                  </a:schemeClr>
                </a:solidFill>
                <a:effectLst/>
                <a:uLnTx/>
                <a:uFillTx/>
                <a:latin typeface="OPPOSans R" panose="00020600040101010101" charset="-122"/>
                <a:ea typeface="OPPOSans R" panose="00020600040101010101" charset="-122"/>
                <a:sym typeface="+mn-ea"/>
              </a:endParaRPr>
            </a:p>
          </p:txBody>
        </p:sp>
        <p:sp>
          <p:nvSpPr>
            <p:cNvPr id="127" name="文本框 126"/>
            <p:cNvSpPr txBox="1"/>
            <p:nvPr/>
          </p:nvSpPr>
          <p:spPr>
            <a:xfrm>
              <a:off x="7406920" y="3841880"/>
              <a:ext cx="2608274" cy="2195473"/>
            </a:xfrm>
            <a:prstGeom prst="rect">
              <a:avLst/>
            </a:prstGeom>
            <a:noFill/>
          </p:spPr>
          <p:txBody>
            <a:bodyPr wrap="square" rtlCol="0">
              <a:spAutoFit/>
            </a:bodyPr>
            <a:lstStyle>
              <a:defPPr>
                <a:defRPr lang="zh-CN"/>
              </a:defPPr>
              <a:lvl1pPr algn="ctr">
                <a:lnSpc>
                  <a:spcPts val="2000"/>
                </a:lnSpc>
                <a:spcBef>
                  <a:spcPts val="600"/>
                </a:spcBef>
                <a:defRPr sz="1200">
                  <a:solidFill>
                    <a:schemeClr val="tx1">
                      <a:lumMod val="85000"/>
                      <a:lumOff val="15000"/>
                    </a:schemeClr>
                  </a:solidFill>
                  <a:cs typeface="宋体" panose="02010600030101010101" pitchFamily="2" charset="-122"/>
                </a:defRPr>
              </a:lvl1pPr>
            </a:lstStyle>
            <a:p>
              <a:pPr marL="342900" indent="-342900" algn="l">
                <a:spcBef>
                  <a:spcPct val="50000"/>
                </a:spcBef>
                <a:buFont typeface="Arial" panose="020B0604020202020204" pitchFamily="34" charset="0"/>
                <a:buChar char="•"/>
                <a:defRPr/>
              </a:pPr>
              <a:r>
                <a:rPr lang="zh-CN" altLang="en-US" sz="2000" b="1" dirty="0">
                  <a:solidFill>
                    <a:schemeClr val="tx1"/>
                  </a:solidFill>
                  <a:latin typeface="宋体" panose="02010600030101010101" pitchFamily="2" charset="-122"/>
                  <a:ea typeface="宋体" panose="02010600030101010101" pitchFamily="2" charset="-122"/>
                  <a:sym typeface="+mn-ea"/>
                </a:rPr>
                <a:t>注重让学生“真”自读，将自读的权利还给学生。</a:t>
              </a:r>
              <a:endParaRPr lang="en-US" altLang="zh-CN" sz="2000" b="1" dirty="0">
                <a:solidFill>
                  <a:schemeClr val="tx1"/>
                </a:solidFill>
                <a:latin typeface="宋体" panose="02010600030101010101" pitchFamily="2" charset="-122"/>
                <a:ea typeface="宋体" panose="02010600030101010101" pitchFamily="2" charset="-122"/>
                <a:sym typeface="+mn-ea"/>
              </a:endParaRPr>
            </a:p>
            <a:p>
              <a:pPr marL="342900" indent="-342900" algn="l">
                <a:spcBef>
                  <a:spcPct val="50000"/>
                </a:spcBef>
                <a:buFont typeface="Arial" panose="020B0604020202020204" pitchFamily="34" charset="0"/>
                <a:buChar char="•"/>
                <a:defRPr/>
              </a:pPr>
              <a:r>
                <a:rPr lang="zh-CN" altLang="en-US" sz="2000" b="1" dirty="0">
                  <a:solidFill>
                    <a:schemeClr val="tx1"/>
                  </a:solidFill>
                  <a:latin typeface="宋体" panose="02010600030101010101" pitchFamily="2" charset="-122"/>
                  <a:ea typeface="宋体" panose="02010600030101010101" pitchFamily="2" charset="-122"/>
                </a:rPr>
                <a:t>教师应当做好自读课教学环境的建设</a:t>
              </a:r>
              <a:r>
                <a:rPr lang="zh-CN" altLang="en-US" sz="2000" b="1" dirty="0">
                  <a:solidFill>
                    <a:schemeClr val="tx1"/>
                  </a:solidFill>
                  <a:latin typeface="宋体" panose="02010600030101010101" pitchFamily="2" charset="-122"/>
                  <a:ea typeface="宋体" panose="02010600030101010101" pitchFamily="2" charset="-122"/>
                  <a:sym typeface="+mn-ea"/>
                </a:rPr>
                <a:t>。</a:t>
              </a:r>
              <a:endParaRPr lang="en-US" altLang="zh-CN" sz="2000" b="1" dirty="0">
                <a:solidFill>
                  <a:schemeClr val="tx1"/>
                </a:solidFill>
                <a:latin typeface="宋体" panose="02010600030101010101" pitchFamily="2" charset="-122"/>
                <a:ea typeface="宋体" panose="02010600030101010101" pitchFamily="2" charset="-122"/>
                <a:sym typeface="+mn-ea"/>
              </a:endParaRPr>
            </a:p>
            <a:p>
              <a:pPr marL="342900" indent="-342900" algn="l">
                <a:spcBef>
                  <a:spcPct val="50000"/>
                </a:spcBef>
                <a:buFont typeface="Arial" panose="020B0604020202020204" pitchFamily="34" charset="0"/>
                <a:buChar char="•"/>
                <a:defRPr/>
              </a:pPr>
              <a:r>
                <a:rPr lang="zh-CN" altLang="en-US" sz="2000" b="1" dirty="0">
                  <a:solidFill>
                    <a:schemeClr val="tx1"/>
                  </a:solidFill>
                  <a:latin typeface="宋体" panose="02010600030101010101" pitchFamily="2" charset="-122"/>
                  <a:ea typeface="宋体" panose="02010600030101010101" pitchFamily="2" charset="-122"/>
                </a:rPr>
                <a:t>教师少命题、少干预，但是在必要处必须介入学生的自主阅读进行点拨和指导。</a:t>
              </a:r>
            </a:p>
          </p:txBody>
        </p:sp>
      </p:grpSp>
      <p:grpSp>
        <p:nvGrpSpPr>
          <p:cNvPr id="128" name="íṧľidè"/>
          <p:cNvGrpSpPr/>
          <p:nvPr/>
        </p:nvGrpSpPr>
        <p:grpSpPr>
          <a:xfrm>
            <a:off x="7928859" y="3975956"/>
            <a:ext cx="749307" cy="437942"/>
            <a:chOff x="6725950" y="1588210"/>
            <a:chExt cx="1366099" cy="437942"/>
          </a:xfrm>
        </p:grpSpPr>
        <p:cxnSp>
          <p:nvCxnSpPr>
            <p:cNvPr id="129" name="直接连接符 128"/>
            <p:cNvCxnSpPr/>
            <p:nvPr/>
          </p:nvCxnSpPr>
          <p:spPr>
            <a:xfrm flipV="1">
              <a:off x="6725950" y="1588210"/>
              <a:ext cx="187589" cy="437942"/>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6913539" y="1591263"/>
              <a:ext cx="1178510" cy="0"/>
            </a:xfrm>
            <a:prstGeom prst="line">
              <a:avLst/>
            </a:prstGeom>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34" name="íṧľidè"/>
          <p:cNvGrpSpPr/>
          <p:nvPr/>
        </p:nvGrpSpPr>
        <p:grpSpPr>
          <a:xfrm flipH="1">
            <a:off x="3283304" y="2363060"/>
            <a:ext cx="736300" cy="437942"/>
            <a:chOff x="6725950" y="1588210"/>
            <a:chExt cx="1366099" cy="437942"/>
          </a:xfrm>
        </p:grpSpPr>
        <p:cxnSp>
          <p:nvCxnSpPr>
            <p:cNvPr id="135" name="直接连接符 134"/>
            <p:cNvCxnSpPr/>
            <p:nvPr/>
          </p:nvCxnSpPr>
          <p:spPr>
            <a:xfrm flipV="1">
              <a:off x="6725950" y="1588210"/>
              <a:ext cx="187589" cy="437942"/>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6913539" y="1591263"/>
              <a:ext cx="1178510" cy="0"/>
            </a:xfrm>
            <a:prstGeom prst="line">
              <a:avLst/>
            </a:prstGeom>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4330065" y="1755775"/>
            <a:ext cx="3197860" cy="4074160"/>
            <a:chOff x="6855" y="2792"/>
            <a:chExt cx="5535" cy="7052"/>
          </a:xfrm>
        </p:grpSpPr>
        <p:pic>
          <p:nvPicPr>
            <p:cNvPr id="4" name="图片 3" descr="1"/>
            <p:cNvPicPr>
              <a:picLocks noChangeAspect="1"/>
            </p:cNvPicPr>
            <p:nvPr/>
          </p:nvPicPr>
          <p:blipFill>
            <a:blip r:embed="rId3"/>
            <a:stretch>
              <a:fillRect/>
            </a:stretch>
          </p:blipFill>
          <p:spPr>
            <a:xfrm>
              <a:off x="6855" y="2792"/>
              <a:ext cx="5459" cy="3554"/>
            </a:xfrm>
            <a:prstGeom prst="rect">
              <a:avLst/>
            </a:prstGeom>
          </p:spPr>
        </p:pic>
        <p:pic>
          <p:nvPicPr>
            <p:cNvPr id="5" name="图片 4" descr="1"/>
            <p:cNvPicPr>
              <a:picLocks noChangeAspect="1"/>
            </p:cNvPicPr>
            <p:nvPr/>
          </p:nvPicPr>
          <p:blipFill>
            <a:blip r:embed="rId3"/>
            <a:stretch>
              <a:fillRect/>
            </a:stretch>
          </p:blipFill>
          <p:spPr>
            <a:xfrm flipV="1">
              <a:off x="6932" y="6290"/>
              <a:ext cx="5459" cy="3554"/>
            </a:xfrm>
            <a:prstGeom prst="rect">
              <a:avLst/>
            </a:prstGeom>
          </p:spPr>
        </p:pic>
      </p:grpSp>
      <p:sp>
        <p:nvSpPr>
          <p:cNvPr id="6" name="TextBox 76"/>
          <p:cNvSpPr txBox="1"/>
          <p:nvPr/>
        </p:nvSpPr>
        <p:spPr>
          <a:xfrm>
            <a:off x="5019392" y="3439369"/>
            <a:ext cx="1990974" cy="800219"/>
          </a:xfrm>
          <a:prstGeom prst="rect">
            <a:avLst/>
          </a:prstGeom>
          <a:solidFill>
            <a:srgbClr val="5D9095"/>
          </a:solidFill>
        </p:spPr>
        <p:txBody>
          <a:bodyPr wrap="square" rtlCol="0">
            <a:spAutoFit/>
          </a:bodyPr>
          <a:lstStyle/>
          <a:p>
            <a:pPr lvl="0" algn="ctr" defTabSz="914400">
              <a:defRPr/>
            </a:pPr>
            <a:r>
              <a:rPr lang="zh-CN" altLang="en-US" sz="2300" b="1" dirty="0">
                <a:solidFill>
                  <a:schemeClr val="bg1"/>
                </a:solidFill>
                <a:latin typeface="OPPOSans R" panose="00020600040101010101" charset="-122"/>
                <a:ea typeface="OPPOSans R" panose="00020600040101010101" charset="-122"/>
              </a:rPr>
              <a:t>探究自读课文教学的策略</a:t>
            </a:r>
            <a:endParaRPr kumimoji="0" lang="zh-CN" altLang="en-US" sz="2300" b="1" i="0" strike="noStrike" kern="1200" cap="none" spc="0" normalizeH="0" baseline="0" noProof="0" dirty="0">
              <a:ln>
                <a:noFill/>
              </a:ln>
              <a:solidFill>
                <a:schemeClr val="bg1"/>
              </a:solidFill>
              <a:effectLst/>
              <a:uLnTx/>
              <a:uFillTx/>
              <a:latin typeface="OPPOSans R" panose="00020600040101010101" charset="-122"/>
              <a:ea typeface="OPPOSans R" panose="00020600040101010101" charset="-122"/>
              <a:cs typeface="+mn-cs"/>
            </a:endParaRPr>
          </a:p>
        </p:txBody>
      </p:sp>
      <p:sp>
        <p:nvSpPr>
          <p:cNvPr id="131" name="矩形 130"/>
          <p:cNvSpPr/>
          <p:nvPr/>
        </p:nvSpPr>
        <p:spPr>
          <a:xfrm>
            <a:off x="1296863" y="559976"/>
            <a:ext cx="3114955" cy="630942"/>
          </a:xfrm>
          <a:prstGeom prst="rect">
            <a:avLst/>
          </a:prstGeom>
        </p:spPr>
        <p:txBody>
          <a:bodyPr wrap="none">
            <a:spAutoFit/>
          </a:bodyPr>
          <a:lstStyle/>
          <a:p>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 </a:t>
            </a:r>
            <a:r>
              <a:rPr lang="zh-CN" altLang="en-US"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研究成效二</a:t>
            </a:r>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a:t>
            </a:r>
          </a:p>
        </p:txBody>
      </p:sp>
      <p:pic>
        <p:nvPicPr>
          <p:cNvPr id="132" name="图片 131" descr="校标">
            <a:extLst>
              <a:ext uri="{FF2B5EF4-FFF2-40B4-BE49-F238E27FC236}">
                <a16:creationId xmlns:a16="http://schemas.microsoft.com/office/drawing/2014/main" id="{8508F949-4C81-464F-B755-545747E3DBEB}"/>
              </a:ext>
            </a:extLst>
          </p:cNvPr>
          <p:cNvPicPr>
            <a:picLocks noChangeAspect="1"/>
          </p:cNvPicPr>
          <p:nvPr/>
        </p:nvPicPr>
        <p:blipFill>
          <a:blip r:embed="rId4"/>
          <a:srcRect t="10348" r="3632" b="14395"/>
          <a:stretch>
            <a:fillRect/>
          </a:stretch>
        </p:blipFill>
        <p:spPr>
          <a:xfrm>
            <a:off x="9248140" y="346030"/>
            <a:ext cx="2588260" cy="592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116"/>
                                        </p:tgtEl>
                                        <p:attrNameLst>
                                          <p:attrName>style.visibility</p:attrName>
                                        </p:attrNameLst>
                                      </p:cBhvr>
                                      <p:to>
                                        <p:strVal val="visible"/>
                                      </p:to>
                                    </p:set>
                                    <p:anim calcmode="lin" valueType="num">
                                      <p:cBhvr additive="base">
                                        <p:cTn id="10" dur="500" fill="hold"/>
                                        <p:tgtEl>
                                          <p:spTgt spid="116"/>
                                        </p:tgtEl>
                                        <p:attrNameLst>
                                          <p:attrName>ppt_x</p:attrName>
                                        </p:attrNameLst>
                                      </p:cBhvr>
                                      <p:tavLst>
                                        <p:tav tm="0">
                                          <p:val>
                                            <p:strVal val="0-#ppt_w/2"/>
                                          </p:val>
                                        </p:tav>
                                        <p:tav tm="100000">
                                          <p:val>
                                            <p:strVal val="#ppt_x"/>
                                          </p:val>
                                        </p:tav>
                                      </p:tavLst>
                                    </p:anim>
                                    <p:anim calcmode="lin" valueType="num">
                                      <p:cBhvr additive="base">
                                        <p:cTn id="11" dur="500" fill="hold"/>
                                        <p:tgtEl>
                                          <p:spTgt spid="11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2" presetClass="entr" presetSubtype="8" fill="hold" nodeType="afterEffect">
                                  <p:stCondLst>
                                    <p:cond delay="0"/>
                                  </p:stCondLst>
                                  <p:childTnLst>
                                    <p:set>
                                      <p:cBhvr>
                                        <p:cTn id="18" dur="1" fill="hold">
                                          <p:stCondLst>
                                            <p:cond delay="0"/>
                                          </p:stCondLst>
                                        </p:cTn>
                                        <p:tgtEl>
                                          <p:spTgt spid="119"/>
                                        </p:tgtEl>
                                        <p:attrNameLst>
                                          <p:attrName>style.visibility</p:attrName>
                                        </p:attrNameLst>
                                      </p:cBhvr>
                                      <p:to>
                                        <p:strVal val="visible"/>
                                      </p:to>
                                    </p:set>
                                    <p:anim calcmode="lin" valueType="num">
                                      <p:cBhvr additive="base">
                                        <p:cTn id="19" dur="500" fill="hold"/>
                                        <p:tgtEl>
                                          <p:spTgt spid="119"/>
                                        </p:tgtEl>
                                        <p:attrNameLst>
                                          <p:attrName>ppt_x</p:attrName>
                                        </p:attrNameLst>
                                      </p:cBhvr>
                                      <p:tavLst>
                                        <p:tav tm="0">
                                          <p:val>
                                            <p:strVal val="0-#ppt_w/2"/>
                                          </p:val>
                                        </p:tav>
                                        <p:tav tm="100000">
                                          <p:val>
                                            <p:strVal val="#ppt_x"/>
                                          </p:val>
                                        </p:tav>
                                      </p:tavLst>
                                    </p:anim>
                                    <p:anim calcmode="lin" valueType="num">
                                      <p:cBhvr additive="base">
                                        <p:cTn id="20" dur="500" fill="hold"/>
                                        <p:tgtEl>
                                          <p:spTgt spid="11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5"/>
                                        </p:tgtEl>
                                        <p:attrNameLst>
                                          <p:attrName>style.visibility</p:attrName>
                                        </p:attrNameLst>
                                      </p:cBhvr>
                                      <p:to>
                                        <p:strVal val="visible"/>
                                      </p:to>
                                    </p:set>
                                    <p:anim calcmode="lin" valueType="num">
                                      <p:cBhvr additive="base">
                                        <p:cTn id="25" dur="500" fill="hold"/>
                                        <p:tgtEl>
                                          <p:spTgt spid="125"/>
                                        </p:tgtEl>
                                        <p:attrNameLst>
                                          <p:attrName>ppt_x</p:attrName>
                                        </p:attrNameLst>
                                      </p:cBhvr>
                                      <p:tavLst>
                                        <p:tav tm="0">
                                          <p:val>
                                            <p:strVal val="0-#ppt_w/2"/>
                                          </p:val>
                                        </p:tav>
                                        <p:tav tm="100000">
                                          <p:val>
                                            <p:strVal val="#ppt_x"/>
                                          </p:val>
                                        </p:tav>
                                      </p:tavLst>
                                    </p:anim>
                                    <p:anim calcmode="lin" valueType="num">
                                      <p:cBhvr additive="base">
                                        <p:cTn id="26" dur="500" fill="hold"/>
                                        <p:tgtEl>
                                          <p:spTgt spid="125"/>
                                        </p:tgtEl>
                                        <p:attrNameLst>
                                          <p:attrName>ppt_y</p:attrName>
                                        </p:attrNameLst>
                                      </p:cBhvr>
                                      <p:tavLst>
                                        <p:tav tm="0">
                                          <p:val>
                                            <p:strVal val="#ppt_y"/>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1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2" presetClass="entr" presetSubtype="8" fill="hold" nodeType="withEffect">
                                  <p:stCondLst>
                                    <p:cond delay="0"/>
                                  </p:stCondLst>
                                  <p:childTnLst>
                                    <p:set>
                                      <p:cBhvr>
                                        <p:cTn id="34" dur="1" fill="hold">
                                          <p:stCondLst>
                                            <p:cond delay="0"/>
                                          </p:stCondLst>
                                        </p:cTn>
                                        <p:tgtEl>
                                          <p:spTgt spid="122"/>
                                        </p:tgtEl>
                                        <p:attrNameLst>
                                          <p:attrName>style.visibility</p:attrName>
                                        </p:attrNameLst>
                                      </p:cBhvr>
                                      <p:to>
                                        <p:strVal val="visible"/>
                                      </p:to>
                                    </p:set>
                                    <p:anim calcmode="lin" valueType="num">
                                      <p:cBhvr additive="base">
                                        <p:cTn id="35" dur="500" fill="hold"/>
                                        <p:tgtEl>
                                          <p:spTgt spid="122"/>
                                        </p:tgtEl>
                                        <p:attrNameLst>
                                          <p:attrName>ppt_x</p:attrName>
                                        </p:attrNameLst>
                                      </p:cBhvr>
                                      <p:tavLst>
                                        <p:tav tm="0">
                                          <p:val>
                                            <p:strVal val="0-#ppt_w/2"/>
                                          </p:val>
                                        </p:tav>
                                        <p:tav tm="100000">
                                          <p:val>
                                            <p:strVal val="#ppt_x"/>
                                          </p:val>
                                        </p:tav>
                                      </p:tavLst>
                                    </p:anim>
                                    <p:anim calcmode="lin" valueType="num">
                                      <p:cBhvr additive="base">
                                        <p:cTn id="36" dur="500" fill="hold"/>
                                        <p:tgtEl>
                                          <p:spTgt spid="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281170" y="1771650"/>
            <a:ext cx="3276600" cy="3700145"/>
            <a:chOff x="5765" y="2897"/>
            <a:chExt cx="7622" cy="8606"/>
          </a:xfrm>
        </p:grpSpPr>
        <p:pic>
          <p:nvPicPr>
            <p:cNvPr id="9" name="图片 8" descr="4"/>
            <p:cNvPicPr>
              <a:picLocks noChangeAspect="1"/>
            </p:cNvPicPr>
            <p:nvPr/>
          </p:nvPicPr>
          <p:blipFill>
            <a:blip r:embed="rId3"/>
            <a:stretch>
              <a:fillRect/>
            </a:stretch>
          </p:blipFill>
          <p:spPr>
            <a:xfrm>
              <a:off x="5813" y="2897"/>
              <a:ext cx="7574" cy="5006"/>
            </a:xfrm>
            <a:prstGeom prst="rect">
              <a:avLst/>
            </a:prstGeom>
          </p:spPr>
        </p:pic>
        <p:pic>
          <p:nvPicPr>
            <p:cNvPr id="11" name="图片 10" descr="4"/>
            <p:cNvPicPr>
              <a:picLocks noChangeAspect="1"/>
            </p:cNvPicPr>
            <p:nvPr/>
          </p:nvPicPr>
          <p:blipFill>
            <a:blip r:embed="rId3"/>
            <a:stretch>
              <a:fillRect/>
            </a:stretch>
          </p:blipFill>
          <p:spPr>
            <a:xfrm flipV="1">
              <a:off x="5765" y="6497"/>
              <a:ext cx="7574" cy="5006"/>
            </a:xfrm>
            <a:prstGeom prst="rect">
              <a:avLst/>
            </a:prstGeom>
          </p:spPr>
        </p:pic>
      </p:grpSp>
      <p:sp>
        <p:nvSpPr>
          <p:cNvPr id="15" name="矩形 14"/>
          <p:cNvSpPr/>
          <p:nvPr/>
        </p:nvSpPr>
        <p:spPr>
          <a:xfrm>
            <a:off x="1085535" y="1681450"/>
            <a:ext cx="3588385" cy="2119747"/>
          </a:xfrm>
          <a:prstGeom prst="rect">
            <a:avLst/>
          </a:prstGeom>
        </p:spPr>
        <p:txBody>
          <a:bodyPr wrap="square">
            <a:spAutoFit/>
          </a:bodyPr>
          <a:lstStyle/>
          <a:p>
            <a:pPr>
              <a:lnSpc>
                <a:spcPct val="130000"/>
              </a:lnSpc>
            </a:pPr>
            <a:r>
              <a:rPr lang="zh-CN" altLang="en-US" b="1" u="sng"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步骤</a:t>
            </a:r>
            <a:r>
              <a:rPr lang="en-US" altLang="zh-CN" b="1" u="sng"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1</a:t>
            </a:r>
            <a:r>
              <a:rPr lang="zh-CN" altLang="en-US" b="1" u="sng"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：课前预习</a:t>
            </a:r>
            <a:endParaRPr lang="zh-CN" altLang="en-US"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a:lnSpc>
                <a:spcPct val="130000"/>
              </a:lnSpc>
            </a:pPr>
            <a:r>
              <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1</a:t>
            </a:r>
            <a:r>
              <a:rPr lang="zh-CN" altLang="en-US"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）学生回顾本单元学习目标及本单元教读课文所学内容；</a:t>
            </a:r>
            <a:endPar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a:lnSpc>
                <a:spcPct val="130000"/>
              </a:lnSpc>
            </a:pPr>
            <a:r>
              <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2</a:t>
            </a:r>
            <a:r>
              <a:rPr lang="zh-CN" altLang="en-US"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）关注阅读提示、旁批；</a:t>
            </a:r>
            <a:endPar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a:lnSpc>
                <a:spcPct val="130000"/>
              </a:lnSpc>
            </a:pPr>
            <a:r>
              <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3</a:t>
            </a:r>
            <a:r>
              <a:rPr lang="zh-CN" altLang="en-US"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）制定任务清单；</a:t>
            </a:r>
            <a:endPar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a:lnSpc>
                <a:spcPct val="130000"/>
              </a:lnSpc>
            </a:pPr>
            <a:r>
              <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4</a:t>
            </a:r>
            <a:r>
              <a:rPr lang="zh-CN" altLang="en-US"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）查找相关资料。</a:t>
            </a:r>
          </a:p>
        </p:txBody>
      </p:sp>
      <p:sp>
        <p:nvSpPr>
          <p:cNvPr id="6" name="矩形 5"/>
          <p:cNvSpPr/>
          <p:nvPr/>
        </p:nvSpPr>
        <p:spPr>
          <a:xfrm>
            <a:off x="7342109" y="1049282"/>
            <a:ext cx="3846592" cy="1779654"/>
          </a:xfrm>
          <a:prstGeom prst="rect">
            <a:avLst/>
          </a:prstGeom>
        </p:spPr>
        <p:txBody>
          <a:bodyPr wrap="square">
            <a:spAutoFit/>
          </a:bodyPr>
          <a:lstStyle/>
          <a:p>
            <a:pPr>
              <a:lnSpc>
                <a:spcPct val="130000"/>
              </a:lnSpc>
            </a:pPr>
            <a:r>
              <a:rPr lang="zh-CN" altLang="en-US" b="1" u="sng"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步骤</a:t>
            </a:r>
            <a:r>
              <a:rPr lang="en-US" altLang="zh-CN" b="1" u="sng"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2</a:t>
            </a:r>
            <a:r>
              <a:rPr lang="zh-CN" altLang="en-US" b="1" u="sng"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：独立阅读</a:t>
            </a:r>
            <a:endParaRPr lang="zh-CN" altLang="en-US"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a:lnSpc>
                <a:spcPct val="130000"/>
              </a:lnSpc>
            </a:pPr>
            <a:r>
              <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1</a:t>
            </a:r>
            <a:r>
              <a:rPr lang="zh-CN" altLang="en-US"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）尝试运用本单元训练的阅读方法；</a:t>
            </a:r>
            <a:endPar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a:lnSpc>
                <a:spcPct val="130000"/>
              </a:lnSpc>
            </a:pPr>
            <a:r>
              <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2</a:t>
            </a:r>
            <a:r>
              <a:rPr lang="zh-CN" altLang="en-US"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）结合单元主题及学习目标、自读课文助读系统理解文本；</a:t>
            </a:r>
            <a:endPar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a:lnSpc>
                <a:spcPct val="130000"/>
              </a:lnSpc>
            </a:pPr>
            <a:r>
              <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3</a:t>
            </a:r>
            <a:r>
              <a:rPr lang="zh-CN" altLang="en-US"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）补充调整任务清单。</a:t>
            </a:r>
          </a:p>
        </p:txBody>
      </p:sp>
      <p:sp>
        <p:nvSpPr>
          <p:cNvPr id="16" name="矩形 15"/>
          <p:cNvSpPr/>
          <p:nvPr/>
        </p:nvSpPr>
        <p:spPr>
          <a:xfrm>
            <a:off x="7827010" y="2917187"/>
            <a:ext cx="3588385" cy="1439561"/>
          </a:xfrm>
          <a:prstGeom prst="rect">
            <a:avLst/>
          </a:prstGeom>
        </p:spPr>
        <p:txBody>
          <a:bodyPr wrap="square">
            <a:spAutoFit/>
          </a:bodyPr>
          <a:lstStyle/>
          <a:p>
            <a:pPr>
              <a:lnSpc>
                <a:spcPct val="130000"/>
              </a:lnSpc>
            </a:pPr>
            <a:r>
              <a:rPr lang="zh-CN" altLang="en-US" b="1" u="sng"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步骤</a:t>
            </a:r>
            <a:r>
              <a:rPr lang="en-US" altLang="zh-CN" b="1" u="sng"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3</a:t>
            </a:r>
            <a:r>
              <a:rPr lang="zh-CN" altLang="en-US" b="1" u="sng"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：互动交流</a:t>
            </a:r>
            <a:endParaRPr lang="zh-CN" altLang="en-US"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a:lnSpc>
                <a:spcPct val="130000"/>
              </a:lnSpc>
            </a:pPr>
            <a:r>
              <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1</a:t>
            </a:r>
            <a:r>
              <a:rPr lang="zh-CN" altLang="en-US"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）汇总筛选任务清单；</a:t>
            </a:r>
          </a:p>
          <a:p>
            <a:pPr>
              <a:lnSpc>
                <a:spcPct val="130000"/>
              </a:lnSpc>
            </a:pPr>
            <a:r>
              <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2</a:t>
            </a:r>
            <a:r>
              <a:rPr lang="zh-CN" altLang="en-US"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）小组讨论；</a:t>
            </a:r>
          </a:p>
          <a:p>
            <a:pPr>
              <a:lnSpc>
                <a:spcPct val="130000"/>
              </a:lnSpc>
            </a:pPr>
            <a:r>
              <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3</a:t>
            </a:r>
            <a:r>
              <a:rPr lang="zh-CN" altLang="en-US"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）班级交流。</a:t>
            </a:r>
          </a:p>
        </p:txBody>
      </p:sp>
      <p:sp>
        <p:nvSpPr>
          <p:cNvPr id="17" name="矩形 16"/>
          <p:cNvSpPr/>
          <p:nvPr/>
        </p:nvSpPr>
        <p:spPr>
          <a:xfrm>
            <a:off x="7339331" y="4504709"/>
            <a:ext cx="3846592" cy="1439561"/>
          </a:xfrm>
          <a:prstGeom prst="rect">
            <a:avLst/>
          </a:prstGeom>
        </p:spPr>
        <p:txBody>
          <a:bodyPr wrap="square">
            <a:spAutoFit/>
          </a:bodyPr>
          <a:lstStyle/>
          <a:p>
            <a:pPr>
              <a:lnSpc>
                <a:spcPct val="130000"/>
              </a:lnSpc>
            </a:pPr>
            <a:r>
              <a:rPr lang="zh-CN" altLang="en-US" b="1" u="sng"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步骤</a:t>
            </a:r>
            <a:r>
              <a:rPr lang="en-US" altLang="zh-CN" b="1" u="sng"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4</a:t>
            </a:r>
            <a:r>
              <a:rPr lang="zh-CN" altLang="en-US" b="1" u="sng"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：巩固评价</a:t>
            </a:r>
            <a:endParaRPr lang="zh-CN" altLang="en-US"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a:lnSpc>
                <a:spcPct val="130000"/>
              </a:lnSpc>
            </a:pPr>
            <a:r>
              <a:rPr lang="zh-CN" altLang="en-US"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互评与自评；形成性评价与终结性评价相结合；定性评价与定量评价相结合。</a:t>
            </a:r>
          </a:p>
        </p:txBody>
      </p:sp>
      <p:sp>
        <p:nvSpPr>
          <p:cNvPr id="18" name="矩形 17"/>
          <p:cNvSpPr/>
          <p:nvPr/>
        </p:nvSpPr>
        <p:spPr>
          <a:xfrm>
            <a:off x="1137920" y="4084955"/>
            <a:ext cx="3874135" cy="1779654"/>
          </a:xfrm>
          <a:prstGeom prst="rect">
            <a:avLst/>
          </a:prstGeom>
        </p:spPr>
        <p:txBody>
          <a:bodyPr wrap="square">
            <a:spAutoFit/>
          </a:bodyPr>
          <a:lstStyle/>
          <a:p>
            <a:pPr>
              <a:lnSpc>
                <a:spcPct val="130000"/>
              </a:lnSpc>
            </a:pPr>
            <a:r>
              <a:rPr lang="zh-CN" altLang="en-US" b="1" u="sng"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步骤</a:t>
            </a:r>
            <a:r>
              <a:rPr lang="en-US" altLang="zh-CN" b="1" u="sng"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5</a:t>
            </a:r>
            <a:r>
              <a:rPr lang="zh-CN" altLang="en-US" b="1" u="sng"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：拓展延伸</a:t>
            </a:r>
            <a:endParaRPr lang="zh-CN" altLang="en-US"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marL="285750" indent="-285750">
              <a:lnSpc>
                <a:spcPct val="130000"/>
              </a:lnSpc>
              <a:buFont typeface="Arial" panose="020B0604020202020204" pitchFamily="34" charset="0"/>
              <a:buChar char="•"/>
            </a:pPr>
            <a:r>
              <a:rPr lang="zh-CN" altLang="en-US"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指导学生进行个性化阅读。</a:t>
            </a:r>
            <a:endPar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marL="285750" indent="-285750">
              <a:lnSpc>
                <a:spcPct val="130000"/>
              </a:lnSpc>
              <a:buFont typeface="Arial" panose="020B0604020202020204" pitchFamily="34" charset="0"/>
              <a:buChar char="•"/>
            </a:pPr>
            <a:r>
              <a:rPr lang="zh-CN" altLang="en-US"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教师可以结合单元写作教学，促进学生对自读课文的阅读理解。</a:t>
            </a:r>
            <a:endParaRPr lang="en-US" altLang="zh-CN"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marL="285750" indent="-285750">
              <a:lnSpc>
                <a:spcPct val="130000"/>
              </a:lnSpc>
              <a:buFont typeface="Arial" panose="020B0604020202020204" pitchFamily="34" charset="0"/>
              <a:buChar char="•"/>
            </a:pPr>
            <a:r>
              <a:rPr lang="zh-CN" altLang="en-US" sz="1700" spc="100" dirty="0">
                <a:solidFill>
                  <a:schemeClr val="tx1">
                    <a:lumMod val="75000"/>
                    <a:lumOff val="25000"/>
                  </a:schemeClr>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教师推荐类文及相关课外书籍。</a:t>
            </a:r>
          </a:p>
        </p:txBody>
      </p:sp>
      <p:sp>
        <p:nvSpPr>
          <p:cNvPr id="4" name="正五边形 3"/>
          <p:cNvSpPr/>
          <p:nvPr/>
        </p:nvSpPr>
        <p:spPr>
          <a:xfrm>
            <a:off x="4963795" y="2533650"/>
            <a:ext cx="2054225" cy="2054225"/>
          </a:xfrm>
          <a:prstGeom prst="pentagon">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 name="矩形 12"/>
          <p:cNvSpPr/>
          <p:nvPr/>
        </p:nvSpPr>
        <p:spPr>
          <a:xfrm>
            <a:off x="1296863" y="559976"/>
            <a:ext cx="6045245" cy="630942"/>
          </a:xfrm>
          <a:prstGeom prst="rect">
            <a:avLst/>
          </a:prstGeom>
        </p:spPr>
        <p:txBody>
          <a:bodyPr wrap="none">
            <a:spAutoFit/>
          </a:bodyPr>
          <a:lstStyle/>
          <a:p>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 </a:t>
            </a:r>
            <a:r>
              <a:rPr lang="zh-CN" altLang="en-US"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研究成效三</a:t>
            </a:r>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a:t>
            </a:r>
            <a:r>
              <a:rPr lang="zh-CN" altLang="en-US"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（阅读步骤）</a:t>
            </a:r>
            <a:endPar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endParaRPr>
          </a:p>
        </p:txBody>
      </p:sp>
      <p:sp>
        <p:nvSpPr>
          <p:cNvPr id="14" name="文本框 13">
            <a:extLst>
              <a:ext uri="{FF2B5EF4-FFF2-40B4-BE49-F238E27FC236}">
                <a16:creationId xmlns:a16="http://schemas.microsoft.com/office/drawing/2014/main" id="{7853023D-9752-4BC5-83FC-02D299538436}"/>
              </a:ext>
            </a:extLst>
          </p:cNvPr>
          <p:cNvSpPr txBox="1"/>
          <p:nvPr/>
        </p:nvSpPr>
        <p:spPr>
          <a:xfrm>
            <a:off x="5114210" y="3314527"/>
            <a:ext cx="1753394" cy="707886"/>
          </a:xfrm>
          <a:prstGeom prst="rect">
            <a:avLst/>
          </a:prstGeom>
          <a:noFill/>
        </p:spPr>
        <p:txBody>
          <a:bodyPr wrap="square">
            <a:spAutoFit/>
          </a:bodyPr>
          <a:lstStyle/>
          <a:p>
            <a:pPr algn="ctr"/>
            <a:r>
              <a:rPr lang="zh-CN" altLang="zh-CN" sz="2000" b="1" kern="100" dirty="0">
                <a:solidFill>
                  <a:srgbClr val="7030A0"/>
                </a:solidFill>
                <a:effectLst/>
                <a:latin typeface="黑体" panose="02010609060101010101" pitchFamily="49" charset="-122"/>
                <a:ea typeface="黑体" panose="02010609060101010101" pitchFamily="49" charset="-122"/>
                <a:cs typeface="宋体" panose="02010600030101010101" pitchFamily="2" charset="-122"/>
              </a:rPr>
              <a:t>探讨自读课文教学的模式</a:t>
            </a:r>
            <a:endParaRPr lang="zh-CN" altLang="en-US" sz="2000" b="1" dirty="0">
              <a:solidFill>
                <a:srgbClr val="7030A0"/>
              </a:solidFill>
              <a:latin typeface="黑体" panose="02010609060101010101" pitchFamily="49" charset="-122"/>
              <a:ea typeface="黑体" panose="02010609060101010101" pitchFamily="49" charset="-122"/>
            </a:endParaRPr>
          </a:p>
        </p:txBody>
      </p:sp>
      <p:pic>
        <p:nvPicPr>
          <p:cNvPr id="19" name="图片 18" descr="校标">
            <a:extLst>
              <a:ext uri="{FF2B5EF4-FFF2-40B4-BE49-F238E27FC236}">
                <a16:creationId xmlns:a16="http://schemas.microsoft.com/office/drawing/2014/main" id="{B3F77959-F4F4-4EF1-A057-0DD13F156327}"/>
              </a:ext>
            </a:extLst>
          </p:cNvPr>
          <p:cNvPicPr>
            <a:picLocks noChangeAspect="1"/>
          </p:cNvPicPr>
          <p:nvPr/>
        </p:nvPicPr>
        <p:blipFill>
          <a:blip r:embed="rId4"/>
          <a:srcRect t="10348" r="3632" b="14395"/>
          <a:stretch>
            <a:fillRect/>
          </a:stretch>
        </p:blipFill>
        <p:spPr>
          <a:xfrm>
            <a:off x="9262627" y="321688"/>
            <a:ext cx="2588260" cy="592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530591" y="1688789"/>
            <a:ext cx="748923" cy="430887"/>
          </a:xfrm>
          <a:prstGeom prst="rect">
            <a:avLst/>
          </a:prstGeom>
          <a:solidFill>
            <a:srgbClr val="DD8F8C"/>
          </a:solidFill>
        </p:spPr>
        <p:txBody>
          <a:bodyPr wrap="none">
            <a:spAutoFit/>
          </a:bodyPr>
          <a:lstStyle/>
          <a:p>
            <a:r>
              <a:rPr lang="zh-CN" altLang="en-US" sz="2200" b="1" dirty="0">
                <a:solidFill>
                  <a:schemeClr val="bg1"/>
                </a:solidFill>
                <a:latin typeface="Noto Sans CJK Bold" panose="020B0800000000000000" charset="-122"/>
                <a:ea typeface="Noto Sans CJK Bold" panose="020B0800000000000000" charset="-122"/>
                <a:sym typeface="华文细黑" panose="02010600040101010101" pitchFamily="2" charset="-122"/>
              </a:rPr>
              <a:t>开课</a:t>
            </a:r>
          </a:p>
        </p:txBody>
      </p:sp>
      <p:sp>
        <p:nvSpPr>
          <p:cNvPr id="6" name="矩形 5"/>
          <p:cNvSpPr/>
          <p:nvPr/>
        </p:nvSpPr>
        <p:spPr>
          <a:xfrm>
            <a:off x="1296863" y="559976"/>
            <a:ext cx="7619394" cy="630942"/>
          </a:xfrm>
          <a:prstGeom prst="rect">
            <a:avLst/>
          </a:prstGeom>
        </p:spPr>
        <p:txBody>
          <a:bodyPr wrap="none">
            <a:spAutoFit/>
          </a:bodyPr>
          <a:lstStyle/>
          <a:p>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 </a:t>
            </a:r>
            <a:r>
              <a:rPr lang="zh-CN" altLang="en-US"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研究成效四</a:t>
            </a:r>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a:t>
            </a:r>
            <a:r>
              <a:rPr lang="zh-CN" altLang="en-US"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（促进教师专业发展）</a:t>
            </a:r>
            <a:endPar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endParaRPr>
          </a:p>
        </p:txBody>
      </p:sp>
      <p:pic>
        <p:nvPicPr>
          <p:cNvPr id="3" name="图片 2">
            <a:extLst>
              <a:ext uri="{FF2B5EF4-FFF2-40B4-BE49-F238E27FC236}">
                <a16:creationId xmlns:a16="http://schemas.microsoft.com/office/drawing/2014/main" id="{71FC7A7F-E4CB-46F9-9962-C0151138F870}"/>
              </a:ext>
            </a:extLst>
          </p:cNvPr>
          <p:cNvPicPr>
            <a:picLocks noChangeAspect="1"/>
          </p:cNvPicPr>
          <p:nvPr/>
        </p:nvPicPr>
        <p:blipFill>
          <a:blip r:embed="rId3"/>
          <a:stretch>
            <a:fillRect/>
          </a:stretch>
        </p:blipFill>
        <p:spPr>
          <a:xfrm>
            <a:off x="622300" y="2421903"/>
            <a:ext cx="2838450" cy="3784600"/>
          </a:xfrm>
          <a:prstGeom prst="rect">
            <a:avLst/>
          </a:prstGeom>
        </p:spPr>
      </p:pic>
      <p:pic>
        <p:nvPicPr>
          <p:cNvPr id="4" name="图片 3">
            <a:extLst>
              <a:ext uri="{FF2B5EF4-FFF2-40B4-BE49-F238E27FC236}">
                <a16:creationId xmlns:a16="http://schemas.microsoft.com/office/drawing/2014/main" id="{23BAF926-5E42-4F70-85F8-B20BC1DE9057}"/>
              </a:ext>
            </a:extLst>
          </p:cNvPr>
          <p:cNvPicPr>
            <a:picLocks noChangeAspect="1"/>
          </p:cNvPicPr>
          <p:nvPr/>
        </p:nvPicPr>
        <p:blipFill>
          <a:blip r:embed="rId4"/>
          <a:stretch>
            <a:fillRect/>
          </a:stretch>
        </p:blipFill>
        <p:spPr>
          <a:xfrm>
            <a:off x="3403966" y="1757774"/>
            <a:ext cx="3405188" cy="4540250"/>
          </a:xfrm>
          <a:prstGeom prst="rect">
            <a:avLst/>
          </a:prstGeom>
        </p:spPr>
      </p:pic>
      <p:sp>
        <p:nvSpPr>
          <p:cNvPr id="10" name="矩形 9">
            <a:extLst>
              <a:ext uri="{FF2B5EF4-FFF2-40B4-BE49-F238E27FC236}">
                <a16:creationId xmlns:a16="http://schemas.microsoft.com/office/drawing/2014/main" id="{85BEA63B-A058-462B-9C1C-F8D529C55A6A}"/>
              </a:ext>
            </a:extLst>
          </p:cNvPr>
          <p:cNvSpPr/>
          <p:nvPr/>
        </p:nvSpPr>
        <p:spPr>
          <a:xfrm>
            <a:off x="9334741" y="1688788"/>
            <a:ext cx="748923" cy="430887"/>
          </a:xfrm>
          <a:prstGeom prst="rect">
            <a:avLst/>
          </a:prstGeom>
          <a:solidFill>
            <a:srgbClr val="DD8F8C"/>
          </a:solidFill>
        </p:spPr>
        <p:txBody>
          <a:bodyPr wrap="none">
            <a:spAutoFit/>
          </a:bodyPr>
          <a:lstStyle/>
          <a:p>
            <a:r>
              <a:rPr lang="zh-CN" altLang="en-US" sz="2200" b="1" dirty="0">
                <a:solidFill>
                  <a:schemeClr val="bg1"/>
                </a:solidFill>
                <a:latin typeface="Noto Sans CJK Bold" panose="020B0800000000000000" charset="-122"/>
                <a:ea typeface="Noto Sans CJK Bold" panose="020B0800000000000000" charset="-122"/>
                <a:sym typeface="华文细黑" panose="02010600040101010101" pitchFamily="2" charset="-122"/>
              </a:rPr>
              <a:t>论文</a:t>
            </a:r>
          </a:p>
        </p:txBody>
      </p:sp>
      <p:pic>
        <p:nvPicPr>
          <p:cNvPr id="5" name="图片 4">
            <a:extLst>
              <a:ext uri="{FF2B5EF4-FFF2-40B4-BE49-F238E27FC236}">
                <a16:creationId xmlns:a16="http://schemas.microsoft.com/office/drawing/2014/main" id="{998FF8FB-E593-4470-A1BD-5E71EDA54330}"/>
              </a:ext>
            </a:extLst>
          </p:cNvPr>
          <p:cNvPicPr>
            <a:picLocks noChangeAspect="1"/>
          </p:cNvPicPr>
          <p:nvPr/>
        </p:nvPicPr>
        <p:blipFill>
          <a:blip r:embed="rId5"/>
          <a:stretch>
            <a:fillRect/>
          </a:stretch>
        </p:blipFill>
        <p:spPr>
          <a:xfrm>
            <a:off x="9531350" y="2322749"/>
            <a:ext cx="2305050" cy="3982908"/>
          </a:xfrm>
          <a:prstGeom prst="rect">
            <a:avLst/>
          </a:prstGeom>
        </p:spPr>
      </p:pic>
      <p:pic>
        <p:nvPicPr>
          <p:cNvPr id="8" name="图片 7">
            <a:extLst>
              <a:ext uri="{FF2B5EF4-FFF2-40B4-BE49-F238E27FC236}">
                <a16:creationId xmlns:a16="http://schemas.microsoft.com/office/drawing/2014/main" id="{45F7D21F-8A7C-4B3B-83BA-CFEFF74EA047}"/>
              </a:ext>
            </a:extLst>
          </p:cNvPr>
          <p:cNvPicPr>
            <a:picLocks noChangeAspect="1"/>
          </p:cNvPicPr>
          <p:nvPr/>
        </p:nvPicPr>
        <p:blipFill>
          <a:blip r:embed="rId6"/>
          <a:stretch>
            <a:fillRect/>
          </a:stretch>
        </p:blipFill>
        <p:spPr>
          <a:xfrm>
            <a:off x="6987316" y="2599703"/>
            <a:ext cx="2492871" cy="3429000"/>
          </a:xfrm>
          <a:prstGeom prst="rect">
            <a:avLst/>
          </a:prstGeom>
        </p:spPr>
      </p:pic>
      <p:pic>
        <p:nvPicPr>
          <p:cNvPr id="12" name="图片 11" descr="校标">
            <a:extLst>
              <a:ext uri="{FF2B5EF4-FFF2-40B4-BE49-F238E27FC236}">
                <a16:creationId xmlns:a16="http://schemas.microsoft.com/office/drawing/2014/main" id="{6B3AD5A5-D884-43E7-8F13-F5C4055285C4}"/>
              </a:ext>
            </a:extLst>
          </p:cNvPr>
          <p:cNvPicPr>
            <a:picLocks noChangeAspect="1"/>
          </p:cNvPicPr>
          <p:nvPr/>
        </p:nvPicPr>
        <p:blipFill>
          <a:blip r:embed="rId7"/>
          <a:srcRect t="10348" r="3632" b="14395"/>
          <a:stretch>
            <a:fillRect/>
          </a:stretch>
        </p:blipFill>
        <p:spPr>
          <a:xfrm>
            <a:off x="9248140" y="392354"/>
            <a:ext cx="2588260" cy="592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690562" y="810816"/>
            <a:ext cx="10810875" cy="5236368"/>
          </a:xfrm>
          <a:prstGeom prst="rect">
            <a:avLst/>
          </a:prstGeom>
          <a:solidFill>
            <a:schemeClr val="bg1"/>
          </a:solidFill>
          <a:ln w="19050">
            <a:solidFill>
              <a:srgbClr val="DD8F8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6" name="组合 5"/>
          <p:cNvGrpSpPr/>
          <p:nvPr/>
        </p:nvGrpSpPr>
        <p:grpSpPr>
          <a:xfrm>
            <a:off x="2110286" y="3248153"/>
            <a:ext cx="4024574" cy="603851"/>
            <a:chOff x="1691186" y="2604232"/>
            <a:chExt cx="4024574" cy="603851"/>
          </a:xfrm>
        </p:grpSpPr>
        <p:sp>
          <p:nvSpPr>
            <p:cNvPr id="3" name="矩形 2"/>
            <p:cNvSpPr/>
            <p:nvPr/>
          </p:nvSpPr>
          <p:spPr>
            <a:xfrm>
              <a:off x="1953254" y="2604232"/>
              <a:ext cx="576000" cy="576000"/>
            </a:xfrm>
            <a:prstGeom prst="rect">
              <a:avLst/>
            </a:prstGeom>
            <a:solidFill>
              <a:srgbClr val="DD8F8C"/>
            </a:solidFill>
            <a:ln>
              <a:solidFill>
                <a:srgbClr val="DD8F8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体 CN" panose="02020700000000000000" pitchFamily="18" charset="-122"/>
                <a:ea typeface="思源宋体 CN" panose="02020700000000000000" pitchFamily="18" charset="-122"/>
                <a:cs typeface="+mn-cs"/>
              </a:endParaRPr>
            </a:p>
          </p:txBody>
        </p:sp>
        <p:sp>
          <p:nvSpPr>
            <p:cNvPr id="4" name="文本框 3"/>
            <p:cNvSpPr txBox="1"/>
            <p:nvPr/>
          </p:nvSpPr>
          <p:spPr>
            <a:xfrm>
              <a:off x="1691186" y="2669466"/>
              <a:ext cx="11001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rPr>
                <a:t>03</a:t>
              </a: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endParaRPr>
            </a:p>
          </p:txBody>
        </p:sp>
        <p:sp>
          <p:nvSpPr>
            <p:cNvPr id="5" name="文本框 4"/>
            <p:cNvSpPr txBox="1"/>
            <p:nvPr/>
          </p:nvSpPr>
          <p:spPr>
            <a:xfrm>
              <a:off x="2691440" y="2716593"/>
              <a:ext cx="3024320" cy="491490"/>
            </a:xfrm>
            <a:prstGeom prst="rect">
              <a:avLst/>
            </a:prstGeom>
            <a:noFill/>
          </p:spPr>
          <p:txBody>
            <a:bodyPr wrap="square" rtlCol="0">
              <a:spAutoFit/>
            </a:bodyPr>
            <a:lstStyle/>
            <a:p>
              <a:pPr defTabSz="914400">
                <a:defRPr/>
              </a:pPr>
              <a:r>
                <a:rPr lang="zh-CN" altLang="en-US" sz="2600" dirty="0">
                  <a:solidFill>
                    <a:prstClr val="black"/>
                  </a:solidFill>
                  <a:latin typeface="思源黑体 CN Normal" panose="020B0400000000000000" pitchFamily="34" charset="-122"/>
                  <a:ea typeface="思源黑体 CN Normal" panose="020B0400000000000000" pitchFamily="34" charset="-122"/>
                </a:rPr>
                <a:t>理论支撑</a:t>
              </a:r>
            </a:p>
          </p:txBody>
        </p:sp>
      </p:grpSp>
      <p:grpSp>
        <p:nvGrpSpPr>
          <p:cNvPr id="16" name="组合 15"/>
          <p:cNvGrpSpPr/>
          <p:nvPr/>
        </p:nvGrpSpPr>
        <p:grpSpPr>
          <a:xfrm>
            <a:off x="6682286" y="3248153"/>
            <a:ext cx="4024574" cy="603851"/>
            <a:chOff x="1691186" y="2604232"/>
            <a:chExt cx="4024574" cy="603851"/>
          </a:xfrm>
        </p:grpSpPr>
        <p:sp>
          <p:nvSpPr>
            <p:cNvPr id="17" name="矩形 16"/>
            <p:cNvSpPr/>
            <p:nvPr/>
          </p:nvSpPr>
          <p:spPr>
            <a:xfrm>
              <a:off x="1953254" y="2604232"/>
              <a:ext cx="576000" cy="576000"/>
            </a:xfrm>
            <a:prstGeom prst="rect">
              <a:avLst/>
            </a:prstGeom>
            <a:solidFill>
              <a:srgbClr val="DD8F8C"/>
            </a:solidFill>
            <a:ln>
              <a:solidFill>
                <a:srgbClr val="DD8F8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体 CN" panose="02020700000000000000" pitchFamily="18" charset="-122"/>
                <a:ea typeface="思源宋体 CN" panose="02020700000000000000" pitchFamily="18" charset="-122"/>
                <a:cs typeface="+mn-cs"/>
              </a:endParaRPr>
            </a:p>
          </p:txBody>
        </p:sp>
        <p:sp>
          <p:nvSpPr>
            <p:cNvPr id="18" name="文本框 17"/>
            <p:cNvSpPr txBox="1"/>
            <p:nvPr/>
          </p:nvSpPr>
          <p:spPr>
            <a:xfrm>
              <a:off x="1691186" y="2669466"/>
              <a:ext cx="11001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rPr>
                <a:t>04</a:t>
              </a: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endParaRPr>
            </a:p>
          </p:txBody>
        </p:sp>
        <p:sp>
          <p:nvSpPr>
            <p:cNvPr id="20" name="文本框 19"/>
            <p:cNvSpPr txBox="1"/>
            <p:nvPr/>
          </p:nvSpPr>
          <p:spPr>
            <a:xfrm>
              <a:off x="2691440" y="2716593"/>
              <a:ext cx="3024320" cy="491490"/>
            </a:xfrm>
            <a:prstGeom prst="rect">
              <a:avLst/>
            </a:prstGeom>
            <a:noFill/>
          </p:spPr>
          <p:txBody>
            <a:bodyPr wrap="square" rtlCol="0">
              <a:spAutoFit/>
            </a:bodyPr>
            <a:lstStyle/>
            <a:p>
              <a:pPr defTabSz="914400">
                <a:defRPr/>
              </a:pPr>
              <a:r>
                <a:rPr lang="zh-CN" altLang="en-US" sz="2600" dirty="0">
                  <a:solidFill>
                    <a:prstClr val="black"/>
                  </a:solidFill>
                  <a:latin typeface="思源黑体 CN Normal" panose="020B0400000000000000" pitchFamily="34" charset="-122"/>
                  <a:ea typeface="思源黑体 CN Normal" panose="020B0400000000000000" pitchFamily="34" charset="-122"/>
                </a:rPr>
                <a:t>研究目标</a:t>
              </a:r>
            </a:p>
          </p:txBody>
        </p:sp>
      </p:grpSp>
      <p:grpSp>
        <p:nvGrpSpPr>
          <p:cNvPr id="24" name="组合 23"/>
          <p:cNvGrpSpPr/>
          <p:nvPr/>
        </p:nvGrpSpPr>
        <p:grpSpPr>
          <a:xfrm>
            <a:off x="2110286" y="2389627"/>
            <a:ext cx="4024574" cy="603851"/>
            <a:chOff x="1691186" y="2604232"/>
            <a:chExt cx="4024574" cy="603851"/>
          </a:xfrm>
        </p:grpSpPr>
        <p:sp>
          <p:nvSpPr>
            <p:cNvPr id="26" name="矩形 25"/>
            <p:cNvSpPr/>
            <p:nvPr/>
          </p:nvSpPr>
          <p:spPr>
            <a:xfrm>
              <a:off x="1953254" y="2604232"/>
              <a:ext cx="576000" cy="576000"/>
            </a:xfrm>
            <a:prstGeom prst="rect">
              <a:avLst/>
            </a:prstGeom>
            <a:solidFill>
              <a:srgbClr val="DD8F8C"/>
            </a:solidFill>
            <a:ln>
              <a:solidFill>
                <a:srgbClr val="DD8F8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体 CN" panose="02020700000000000000" pitchFamily="18" charset="-122"/>
                <a:ea typeface="思源宋体 CN" panose="02020700000000000000" pitchFamily="18" charset="-122"/>
                <a:cs typeface="+mn-cs"/>
              </a:endParaRPr>
            </a:p>
          </p:txBody>
        </p:sp>
        <p:sp>
          <p:nvSpPr>
            <p:cNvPr id="27" name="文本框 26"/>
            <p:cNvSpPr txBox="1"/>
            <p:nvPr/>
          </p:nvSpPr>
          <p:spPr>
            <a:xfrm>
              <a:off x="1691186" y="2669466"/>
              <a:ext cx="11001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rPr>
                <a:t>01</a:t>
              </a: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endParaRPr>
            </a:p>
          </p:txBody>
        </p:sp>
        <p:sp>
          <p:nvSpPr>
            <p:cNvPr id="28" name="文本框 27"/>
            <p:cNvSpPr txBox="1"/>
            <p:nvPr/>
          </p:nvSpPr>
          <p:spPr>
            <a:xfrm>
              <a:off x="2691440" y="2716593"/>
              <a:ext cx="3024320" cy="49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6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rPr>
                <a:t>研究背景</a:t>
              </a:r>
            </a:p>
          </p:txBody>
        </p:sp>
      </p:grpSp>
      <p:grpSp>
        <p:nvGrpSpPr>
          <p:cNvPr id="29" name="组合 28"/>
          <p:cNvGrpSpPr/>
          <p:nvPr/>
        </p:nvGrpSpPr>
        <p:grpSpPr>
          <a:xfrm>
            <a:off x="6682286" y="2389627"/>
            <a:ext cx="4024574" cy="603851"/>
            <a:chOff x="1691186" y="2604232"/>
            <a:chExt cx="4024574" cy="603851"/>
          </a:xfrm>
        </p:grpSpPr>
        <p:sp>
          <p:nvSpPr>
            <p:cNvPr id="30" name="矩形 29"/>
            <p:cNvSpPr/>
            <p:nvPr/>
          </p:nvSpPr>
          <p:spPr>
            <a:xfrm>
              <a:off x="1953254" y="2604232"/>
              <a:ext cx="576000" cy="576000"/>
            </a:xfrm>
            <a:prstGeom prst="rect">
              <a:avLst/>
            </a:prstGeom>
            <a:solidFill>
              <a:srgbClr val="DD8F8C"/>
            </a:solidFill>
            <a:ln>
              <a:solidFill>
                <a:srgbClr val="DD8F8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体 CN" panose="02020700000000000000" pitchFamily="18" charset="-122"/>
                <a:ea typeface="思源宋体 CN" panose="02020700000000000000" pitchFamily="18" charset="-122"/>
                <a:cs typeface="+mn-cs"/>
              </a:endParaRPr>
            </a:p>
          </p:txBody>
        </p:sp>
        <p:sp>
          <p:nvSpPr>
            <p:cNvPr id="31" name="文本框 30"/>
            <p:cNvSpPr txBox="1"/>
            <p:nvPr/>
          </p:nvSpPr>
          <p:spPr>
            <a:xfrm>
              <a:off x="1691186" y="2669466"/>
              <a:ext cx="11001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rPr>
                <a:t>02</a:t>
              </a: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endParaRPr>
            </a:p>
          </p:txBody>
        </p:sp>
        <p:sp>
          <p:nvSpPr>
            <p:cNvPr id="32" name="文本框 31"/>
            <p:cNvSpPr txBox="1"/>
            <p:nvPr/>
          </p:nvSpPr>
          <p:spPr>
            <a:xfrm>
              <a:off x="2691440" y="2716593"/>
              <a:ext cx="3024320" cy="49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6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rPr>
                <a:t>概念界定</a:t>
              </a:r>
            </a:p>
          </p:txBody>
        </p:sp>
      </p:grpSp>
      <p:pic>
        <p:nvPicPr>
          <p:cNvPr id="13" name="图片 12"/>
          <p:cNvPicPr>
            <a:picLocks noChangeAspect="1"/>
          </p:cNvPicPr>
          <p:nvPr/>
        </p:nvPicPr>
        <p:blipFill>
          <a:blip r:embed="rId3">
            <a:extLst>
              <a:ext uri="{28A0092B-C50C-407E-A947-70E740481C1C}">
                <a14:useLocalDpi xmlns:a14="http://schemas.microsoft.com/office/drawing/2010/main" val="0"/>
              </a:ext>
            </a:extLst>
          </a:blip>
          <a:srcRect l="62110" t="72325"/>
          <a:stretch>
            <a:fillRect/>
          </a:stretch>
        </p:blipFill>
        <p:spPr>
          <a:xfrm flipH="1" flipV="1">
            <a:off x="-2" y="-3"/>
            <a:ext cx="2788172" cy="2909619"/>
          </a:xfrm>
          <a:custGeom>
            <a:avLst/>
            <a:gdLst>
              <a:gd name="connsiteX0" fmla="*/ 0 w 4253344"/>
              <a:gd name="connsiteY0" fmla="*/ 0 h 4438611"/>
              <a:gd name="connsiteX1" fmla="*/ 4253344 w 4253344"/>
              <a:gd name="connsiteY1" fmla="*/ 1 h 4438611"/>
              <a:gd name="connsiteX2" fmla="*/ 4253342 w 4253344"/>
              <a:gd name="connsiteY2" fmla="*/ 4438611 h 4438611"/>
              <a:gd name="connsiteX3" fmla="*/ 0 w 4253344"/>
              <a:gd name="connsiteY3" fmla="*/ 4438611 h 4438611"/>
              <a:gd name="connsiteX4" fmla="*/ 0 w 4253344"/>
              <a:gd name="connsiteY4" fmla="*/ 0 h 443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344" h="4438611">
                <a:moveTo>
                  <a:pt x="0" y="0"/>
                </a:moveTo>
                <a:lnTo>
                  <a:pt x="4253344" y="1"/>
                </a:lnTo>
                <a:lnTo>
                  <a:pt x="4253342" y="4438611"/>
                </a:lnTo>
                <a:lnTo>
                  <a:pt x="0" y="4438611"/>
                </a:lnTo>
                <a:lnTo>
                  <a:pt x="0" y="0"/>
                </a:lnTo>
                <a:close/>
              </a:path>
            </a:pathLst>
          </a:cu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rcRect t="72325" r="37890"/>
          <a:stretch>
            <a:fillRect/>
          </a:stretch>
        </p:blipFill>
        <p:spPr>
          <a:xfrm flipH="1">
            <a:off x="8520608" y="4520769"/>
            <a:ext cx="3671392" cy="2337232"/>
          </a:xfrm>
          <a:custGeom>
            <a:avLst/>
            <a:gdLst>
              <a:gd name="connsiteX0" fmla="*/ 0 w 6972301"/>
              <a:gd name="connsiteY0" fmla="*/ 0 h 4438612"/>
              <a:gd name="connsiteX1" fmla="*/ 6972301 w 6972301"/>
              <a:gd name="connsiteY1" fmla="*/ 1 h 4438612"/>
              <a:gd name="connsiteX2" fmla="*/ 6972301 w 6972301"/>
              <a:gd name="connsiteY2" fmla="*/ 4438612 h 4438612"/>
              <a:gd name="connsiteX3" fmla="*/ 0 w 6972301"/>
              <a:gd name="connsiteY3" fmla="*/ 4438611 h 4438612"/>
              <a:gd name="connsiteX4" fmla="*/ 0 w 6972301"/>
              <a:gd name="connsiteY4" fmla="*/ 0 h 443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301" h="4438612">
                <a:moveTo>
                  <a:pt x="0" y="0"/>
                </a:moveTo>
                <a:lnTo>
                  <a:pt x="6972301" y="1"/>
                </a:lnTo>
                <a:lnTo>
                  <a:pt x="6972301" y="4438612"/>
                </a:lnTo>
                <a:lnTo>
                  <a:pt x="0" y="4438611"/>
                </a:lnTo>
                <a:lnTo>
                  <a:pt x="0" y="0"/>
                </a:lnTo>
                <a:close/>
              </a:path>
            </a:pathLst>
          </a:custGeom>
        </p:spPr>
      </p:pic>
      <p:grpSp>
        <p:nvGrpSpPr>
          <p:cNvPr id="2" name="组合 1"/>
          <p:cNvGrpSpPr/>
          <p:nvPr/>
        </p:nvGrpSpPr>
        <p:grpSpPr>
          <a:xfrm>
            <a:off x="5187803" y="864712"/>
            <a:ext cx="1816395" cy="1221717"/>
            <a:chOff x="5187803" y="1271112"/>
            <a:chExt cx="1816395" cy="1221717"/>
          </a:xfrm>
        </p:grpSpPr>
        <p:sp>
          <p:nvSpPr>
            <p:cNvPr id="15" name="文本框 14"/>
            <p:cNvSpPr txBox="1"/>
            <p:nvPr/>
          </p:nvSpPr>
          <p:spPr>
            <a:xfrm>
              <a:off x="5272667" y="1271112"/>
              <a:ext cx="1646666" cy="9233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noFill/>
                  </a:ln>
                  <a:solidFill>
                    <a:srgbClr val="DD8F8C"/>
                  </a:solidFill>
                  <a:effectLst>
                    <a:outerShdw blurRad="38100" dist="38100" dir="2700000" algn="tl">
                      <a:srgbClr val="000000">
                        <a:alpha val="43137"/>
                      </a:srgbClr>
                    </a:outerShdw>
                  </a:effectLst>
                  <a:uLnTx/>
                  <a:uFillTx/>
                  <a:latin typeface="思源宋体 CN" panose="02020700000000000000" pitchFamily="18" charset="-122"/>
                  <a:ea typeface="思源宋体 CN" panose="02020700000000000000" pitchFamily="18" charset="-122"/>
                  <a:cs typeface="+mn-cs"/>
                </a:rPr>
                <a:t>目录</a:t>
              </a:r>
            </a:p>
          </p:txBody>
        </p:sp>
        <p:sp>
          <p:nvSpPr>
            <p:cNvPr id="10" name="文本框 9"/>
            <p:cNvSpPr txBox="1"/>
            <p:nvPr/>
          </p:nvSpPr>
          <p:spPr>
            <a:xfrm>
              <a:off x="5187803" y="2154275"/>
              <a:ext cx="1816395"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539C8E"/>
                  </a:solidFill>
                  <a:effectLst/>
                  <a:uLnTx/>
                  <a:uFillTx/>
                  <a:latin typeface="思源黑体 CN Normal" panose="020B0400000000000000" pitchFamily="34" charset="-122"/>
                  <a:ea typeface="思源黑体 CN Normal" panose="020B0400000000000000" pitchFamily="34" charset="-122"/>
                  <a:cs typeface="+mn-cs"/>
                </a:rPr>
                <a:t>CONTENT</a:t>
              </a:r>
              <a:endParaRPr kumimoji="0" lang="zh-CN" altLang="en-US" sz="1600" b="1" i="0" u="none" strike="noStrike" kern="1200" cap="none" spc="0" normalizeH="0" baseline="0" noProof="0" dirty="0">
                <a:ln>
                  <a:noFill/>
                </a:ln>
                <a:solidFill>
                  <a:srgbClr val="539C8E"/>
                </a:solidFill>
                <a:effectLst/>
                <a:uLnTx/>
                <a:uFillTx/>
                <a:latin typeface="思源黑体 CN Normal" panose="020B0400000000000000" pitchFamily="34" charset="-122"/>
                <a:ea typeface="思源黑体 CN Normal" panose="020B0400000000000000" pitchFamily="34" charset="-122"/>
                <a:cs typeface="+mn-cs"/>
              </a:endParaRPr>
            </a:p>
          </p:txBody>
        </p:sp>
      </p:grpSp>
      <p:grpSp>
        <p:nvGrpSpPr>
          <p:cNvPr id="25" name="组合 24"/>
          <p:cNvGrpSpPr/>
          <p:nvPr/>
        </p:nvGrpSpPr>
        <p:grpSpPr>
          <a:xfrm>
            <a:off x="2110286" y="4112141"/>
            <a:ext cx="4024574" cy="603851"/>
            <a:chOff x="1691186" y="2604232"/>
            <a:chExt cx="4024574" cy="603851"/>
          </a:xfrm>
        </p:grpSpPr>
        <p:sp>
          <p:nvSpPr>
            <p:cNvPr id="33" name="矩形 32"/>
            <p:cNvSpPr/>
            <p:nvPr/>
          </p:nvSpPr>
          <p:spPr>
            <a:xfrm>
              <a:off x="1953254" y="2604232"/>
              <a:ext cx="576000" cy="576000"/>
            </a:xfrm>
            <a:prstGeom prst="rect">
              <a:avLst/>
            </a:prstGeom>
            <a:solidFill>
              <a:srgbClr val="DD8F8C"/>
            </a:solidFill>
            <a:ln>
              <a:solidFill>
                <a:srgbClr val="DD8F8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体 CN" panose="02020700000000000000" pitchFamily="18" charset="-122"/>
                <a:ea typeface="思源宋体 CN" panose="02020700000000000000" pitchFamily="18" charset="-122"/>
                <a:cs typeface="+mn-cs"/>
              </a:endParaRPr>
            </a:p>
          </p:txBody>
        </p:sp>
        <p:sp>
          <p:nvSpPr>
            <p:cNvPr id="34" name="文本框 33"/>
            <p:cNvSpPr txBox="1"/>
            <p:nvPr/>
          </p:nvSpPr>
          <p:spPr>
            <a:xfrm>
              <a:off x="1691186" y="2669466"/>
              <a:ext cx="11001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rPr>
                <a:t>05</a:t>
              </a: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endParaRPr>
            </a:p>
          </p:txBody>
        </p:sp>
        <p:sp>
          <p:nvSpPr>
            <p:cNvPr id="35" name="文本框 34"/>
            <p:cNvSpPr txBox="1"/>
            <p:nvPr/>
          </p:nvSpPr>
          <p:spPr>
            <a:xfrm>
              <a:off x="2691440" y="2716593"/>
              <a:ext cx="3024320" cy="491490"/>
            </a:xfrm>
            <a:prstGeom prst="rect">
              <a:avLst/>
            </a:prstGeom>
            <a:noFill/>
          </p:spPr>
          <p:txBody>
            <a:bodyPr wrap="square" rtlCol="0">
              <a:spAutoFit/>
            </a:bodyPr>
            <a:lstStyle/>
            <a:p>
              <a:pPr defTabSz="914400">
                <a:defRPr/>
              </a:pPr>
              <a:r>
                <a:rPr lang="zh-CN" altLang="en-US" sz="2600" dirty="0">
                  <a:solidFill>
                    <a:prstClr val="black"/>
                  </a:solidFill>
                  <a:latin typeface="思源黑体 CN Normal" panose="020B0400000000000000" pitchFamily="34" charset="-122"/>
                  <a:ea typeface="思源黑体 CN Normal" panose="020B0400000000000000" pitchFamily="34" charset="-122"/>
                </a:rPr>
                <a:t>研究方法</a:t>
              </a:r>
            </a:p>
          </p:txBody>
        </p:sp>
      </p:grpSp>
      <p:grpSp>
        <p:nvGrpSpPr>
          <p:cNvPr id="36" name="组合 35"/>
          <p:cNvGrpSpPr/>
          <p:nvPr/>
        </p:nvGrpSpPr>
        <p:grpSpPr>
          <a:xfrm>
            <a:off x="6682286" y="4112141"/>
            <a:ext cx="4024574" cy="603851"/>
            <a:chOff x="1691186" y="2604232"/>
            <a:chExt cx="4024574" cy="603851"/>
          </a:xfrm>
        </p:grpSpPr>
        <p:sp>
          <p:nvSpPr>
            <p:cNvPr id="37" name="矩形 36"/>
            <p:cNvSpPr/>
            <p:nvPr/>
          </p:nvSpPr>
          <p:spPr>
            <a:xfrm>
              <a:off x="1953254" y="2604232"/>
              <a:ext cx="576000" cy="576000"/>
            </a:xfrm>
            <a:prstGeom prst="rect">
              <a:avLst/>
            </a:prstGeom>
            <a:solidFill>
              <a:srgbClr val="DD8F8C"/>
            </a:solidFill>
            <a:ln>
              <a:solidFill>
                <a:srgbClr val="DD8F8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体 CN" panose="02020700000000000000" pitchFamily="18" charset="-122"/>
                <a:ea typeface="思源宋体 CN" panose="02020700000000000000" pitchFamily="18" charset="-122"/>
                <a:cs typeface="+mn-cs"/>
              </a:endParaRPr>
            </a:p>
          </p:txBody>
        </p:sp>
        <p:sp>
          <p:nvSpPr>
            <p:cNvPr id="38" name="文本框 37"/>
            <p:cNvSpPr txBox="1"/>
            <p:nvPr/>
          </p:nvSpPr>
          <p:spPr>
            <a:xfrm>
              <a:off x="1691186" y="2669466"/>
              <a:ext cx="11001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rPr>
                <a:t>06</a:t>
              </a: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endParaRPr>
            </a:p>
          </p:txBody>
        </p:sp>
        <p:sp>
          <p:nvSpPr>
            <p:cNvPr id="39" name="文本框 38"/>
            <p:cNvSpPr txBox="1"/>
            <p:nvPr/>
          </p:nvSpPr>
          <p:spPr>
            <a:xfrm>
              <a:off x="2691440" y="2716593"/>
              <a:ext cx="3024320" cy="49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6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rPr>
                <a:t>研究过程</a:t>
              </a:r>
            </a:p>
          </p:txBody>
        </p:sp>
      </p:grpSp>
      <p:grpSp>
        <p:nvGrpSpPr>
          <p:cNvPr id="7" name="组合 6"/>
          <p:cNvGrpSpPr/>
          <p:nvPr/>
        </p:nvGrpSpPr>
        <p:grpSpPr>
          <a:xfrm>
            <a:off x="2103936" y="4982091"/>
            <a:ext cx="4024574" cy="603851"/>
            <a:chOff x="1691186" y="2604232"/>
            <a:chExt cx="4024574" cy="603851"/>
          </a:xfrm>
        </p:grpSpPr>
        <p:sp>
          <p:nvSpPr>
            <p:cNvPr id="9" name="矩形 8"/>
            <p:cNvSpPr/>
            <p:nvPr/>
          </p:nvSpPr>
          <p:spPr>
            <a:xfrm>
              <a:off x="1953254" y="2604232"/>
              <a:ext cx="576000" cy="576000"/>
            </a:xfrm>
            <a:prstGeom prst="rect">
              <a:avLst/>
            </a:prstGeom>
            <a:solidFill>
              <a:srgbClr val="DD8F8C"/>
            </a:solidFill>
            <a:ln>
              <a:solidFill>
                <a:srgbClr val="DD8F8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体 CN" panose="02020700000000000000" pitchFamily="18" charset="-122"/>
                <a:ea typeface="思源宋体 CN" panose="02020700000000000000" pitchFamily="18" charset="-122"/>
                <a:cs typeface="+mn-cs"/>
              </a:endParaRPr>
            </a:p>
          </p:txBody>
        </p:sp>
        <p:sp>
          <p:nvSpPr>
            <p:cNvPr id="11" name="文本框 10"/>
            <p:cNvSpPr txBox="1"/>
            <p:nvPr/>
          </p:nvSpPr>
          <p:spPr>
            <a:xfrm>
              <a:off x="1691186" y="2669466"/>
              <a:ext cx="1100136"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rPr>
                <a:t>07</a:t>
              </a: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endParaRPr>
            </a:p>
          </p:txBody>
        </p:sp>
        <p:sp>
          <p:nvSpPr>
            <p:cNvPr id="12" name="文本框 11"/>
            <p:cNvSpPr txBox="1"/>
            <p:nvPr/>
          </p:nvSpPr>
          <p:spPr>
            <a:xfrm>
              <a:off x="2691440" y="2716593"/>
              <a:ext cx="3024320" cy="491490"/>
            </a:xfrm>
            <a:prstGeom prst="rect">
              <a:avLst/>
            </a:prstGeom>
            <a:noFill/>
          </p:spPr>
          <p:txBody>
            <a:bodyPr wrap="square" rtlCol="0">
              <a:spAutoFit/>
            </a:bodyPr>
            <a:lstStyle/>
            <a:p>
              <a:pPr defTabSz="914400">
                <a:defRPr/>
              </a:pPr>
              <a:r>
                <a:rPr lang="zh-CN" altLang="en-US" sz="2600" dirty="0">
                  <a:solidFill>
                    <a:prstClr val="black"/>
                  </a:solidFill>
                  <a:latin typeface="思源黑体 CN Normal" panose="020B0400000000000000" pitchFamily="34" charset="-122"/>
                  <a:ea typeface="思源黑体 CN Normal" panose="020B0400000000000000" pitchFamily="34" charset="-122"/>
                </a:rPr>
                <a:t>研究成效</a:t>
              </a:r>
            </a:p>
          </p:txBody>
        </p:sp>
      </p:grpSp>
      <p:grpSp>
        <p:nvGrpSpPr>
          <p:cNvPr id="19" name="组合 18"/>
          <p:cNvGrpSpPr/>
          <p:nvPr/>
        </p:nvGrpSpPr>
        <p:grpSpPr>
          <a:xfrm>
            <a:off x="6675936" y="4982091"/>
            <a:ext cx="4024574" cy="603851"/>
            <a:chOff x="1691186" y="2604232"/>
            <a:chExt cx="4024574" cy="603851"/>
          </a:xfrm>
        </p:grpSpPr>
        <p:sp>
          <p:nvSpPr>
            <p:cNvPr id="21" name="矩形 20"/>
            <p:cNvSpPr/>
            <p:nvPr/>
          </p:nvSpPr>
          <p:spPr>
            <a:xfrm>
              <a:off x="1953254" y="2604232"/>
              <a:ext cx="576000" cy="576000"/>
            </a:xfrm>
            <a:prstGeom prst="rect">
              <a:avLst/>
            </a:prstGeom>
            <a:solidFill>
              <a:srgbClr val="DD8F8C"/>
            </a:solidFill>
            <a:ln>
              <a:solidFill>
                <a:srgbClr val="DD8F8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体 CN" panose="02020700000000000000" pitchFamily="18" charset="-122"/>
                <a:ea typeface="思源宋体 CN" panose="02020700000000000000" pitchFamily="18" charset="-122"/>
                <a:cs typeface="+mn-cs"/>
              </a:endParaRPr>
            </a:p>
          </p:txBody>
        </p:sp>
        <p:sp>
          <p:nvSpPr>
            <p:cNvPr id="22" name="文本框 21"/>
            <p:cNvSpPr txBox="1"/>
            <p:nvPr/>
          </p:nvSpPr>
          <p:spPr>
            <a:xfrm>
              <a:off x="1691186" y="2669466"/>
              <a:ext cx="1100136"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rPr>
                <a:t>08</a:t>
              </a: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cs"/>
              </a:endParaRPr>
            </a:p>
          </p:txBody>
        </p:sp>
        <p:sp>
          <p:nvSpPr>
            <p:cNvPr id="23" name="文本框 22"/>
            <p:cNvSpPr txBox="1"/>
            <p:nvPr/>
          </p:nvSpPr>
          <p:spPr>
            <a:xfrm>
              <a:off x="2691440" y="2716593"/>
              <a:ext cx="3024320" cy="49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6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rPr>
                <a:t>存在问题</a:t>
              </a:r>
            </a:p>
          </p:txBody>
        </p:sp>
      </p:grpSp>
      <p:pic>
        <p:nvPicPr>
          <p:cNvPr id="40" name="图片 39" descr="校标">
            <a:extLst>
              <a:ext uri="{FF2B5EF4-FFF2-40B4-BE49-F238E27FC236}">
                <a16:creationId xmlns:a16="http://schemas.microsoft.com/office/drawing/2014/main" id="{A0E7C8CF-EC3F-4F74-B8F3-746062976A29}"/>
              </a:ext>
            </a:extLst>
          </p:cNvPr>
          <p:cNvPicPr>
            <a:picLocks noChangeAspect="1"/>
          </p:cNvPicPr>
          <p:nvPr/>
        </p:nvPicPr>
        <p:blipFill>
          <a:blip r:embed="rId5"/>
          <a:srcRect t="10348" r="3632" b="14395"/>
          <a:stretch>
            <a:fillRect/>
          </a:stretch>
        </p:blipFill>
        <p:spPr>
          <a:xfrm>
            <a:off x="9267712" y="136335"/>
            <a:ext cx="2588260" cy="592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528"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anim calcmode="lin" valueType="num">
                                      <p:cBhvr>
                                        <p:cTn id="16" dur="500" fill="hold"/>
                                        <p:tgtEl>
                                          <p:spTgt spid="24"/>
                                        </p:tgtEl>
                                        <p:attrNameLst>
                                          <p:attrName>ppt_x</p:attrName>
                                        </p:attrNameLst>
                                      </p:cBhvr>
                                      <p:tavLst>
                                        <p:tav tm="0">
                                          <p:val>
                                            <p:fltVal val="0.5"/>
                                          </p:val>
                                        </p:tav>
                                        <p:tav tm="100000">
                                          <p:val>
                                            <p:strVal val="#ppt_x"/>
                                          </p:val>
                                        </p:tav>
                                      </p:tavLst>
                                    </p:anim>
                                    <p:anim calcmode="lin" valueType="num">
                                      <p:cBhvr>
                                        <p:cTn id="17" dur="500" fill="hold"/>
                                        <p:tgtEl>
                                          <p:spTgt spid="24"/>
                                        </p:tgtEl>
                                        <p:attrNameLst>
                                          <p:attrName>ppt_y</p:attrName>
                                        </p:attrNameLst>
                                      </p:cBhvr>
                                      <p:tavLst>
                                        <p:tav tm="0">
                                          <p:val>
                                            <p:fltVal val="0.5"/>
                                          </p:val>
                                        </p:tav>
                                        <p:tav tm="100000">
                                          <p:val>
                                            <p:strVal val="#ppt_y"/>
                                          </p:val>
                                        </p:tav>
                                      </p:tavLst>
                                    </p:anim>
                                  </p:childTnLst>
                                </p:cTn>
                              </p:par>
                              <p:par>
                                <p:cTn id="18" presetID="53" presetClass="entr" presetSubtype="528" fill="hold" nodeType="withEffect">
                                  <p:stCondLst>
                                    <p:cond delay="15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fltVal val="0.5"/>
                                          </p:val>
                                        </p:tav>
                                        <p:tav tm="100000">
                                          <p:val>
                                            <p:strVal val="#ppt_x"/>
                                          </p:val>
                                        </p:tav>
                                      </p:tavLst>
                                    </p:anim>
                                    <p:anim calcmode="lin" valueType="num">
                                      <p:cBhvr>
                                        <p:cTn id="24" dur="500" fill="hold"/>
                                        <p:tgtEl>
                                          <p:spTgt spid="29"/>
                                        </p:tgtEl>
                                        <p:attrNameLst>
                                          <p:attrName>ppt_y</p:attrName>
                                        </p:attrNameLst>
                                      </p:cBhvr>
                                      <p:tavLst>
                                        <p:tav tm="0">
                                          <p:val>
                                            <p:fltVal val="0.5"/>
                                          </p:val>
                                        </p:tav>
                                        <p:tav tm="100000">
                                          <p:val>
                                            <p:strVal val="#ppt_y"/>
                                          </p:val>
                                        </p:tav>
                                      </p:tavLst>
                                    </p:anim>
                                  </p:childTnLst>
                                </p:cTn>
                              </p:par>
                              <p:par>
                                <p:cTn id="25" presetID="53" presetClass="entr" presetSubtype="528" fill="hold" nodeType="withEffect">
                                  <p:stCondLst>
                                    <p:cond delay="30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anim calcmode="lin" valueType="num">
                                      <p:cBhvr>
                                        <p:cTn id="30" dur="500" fill="hold"/>
                                        <p:tgtEl>
                                          <p:spTgt spid="6"/>
                                        </p:tgtEl>
                                        <p:attrNameLst>
                                          <p:attrName>ppt_x</p:attrName>
                                        </p:attrNameLst>
                                      </p:cBhvr>
                                      <p:tavLst>
                                        <p:tav tm="0">
                                          <p:val>
                                            <p:fltVal val="0.5"/>
                                          </p:val>
                                        </p:tav>
                                        <p:tav tm="100000">
                                          <p:val>
                                            <p:strVal val="#ppt_x"/>
                                          </p:val>
                                        </p:tav>
                                      </p:tavLst>
                                    </p:anim>
                                    <p:anim calcmode="lin" valueType="num">
                                      <p:cBhvr>
                                        <p:cTn id="31" dur="500" fill="hold"/>
                                        <p:tgtEl>
                                          <p:spTgt spid="6"/>
                                        </p:tgtEl>
                                        <p:attrNameLst>
                                          <p:attrName>ppt_y</p:attrName>
                                        </p:attrNameLst>
                                      </p:cBhvr>
                                      <p:tavLst>
                                        <p:tav tm="0">
                                          <p:val>
                                            <p:fltVal val="0.5"/>
                                          </p:val>
                                        </p:tav>
                                        <p:tav tm="100000">
                                          <p:val>
                                            <p:strVal val="#ppt_y"/>
                                          </p:val>
                                        </p:tav>
                                      </p:tavLst>
                                    </p:anim>
                                  </p:childTnLst>
                                </p:cTn>
                              </p:par>
                              <p:par>
                                <p:cTn id="32" presetID="53" presetClass="entr" presetSubtype="528" fill="hold" nodeType="withEffect">
                                  <p:stCondLst>
                                    <p:cond delay="45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fltVal val="0.5"/>
                                          </p:val>
                                        </p:tav>
                                        <p:tav tm="100000">
                                          <p:val>
                                            <p:strVal val="#ppt_x"/>
                                          </p:val>
                                        </p:tav>
                                      </p:tavLst>
                                    </p:anim>
                                    <p:anim calcmode="lin" valueType="num">
                                      <p:cBhvr>
                                        <p:cTn id="38" dur="500" fill="hold"/>
                                        <p:tgtEl>
                                          <p:spTgt spid="16"/>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30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anim calcmode="lin" valueType="num">
                                      <p:cBhvr>
                                        <p:cTn id="44" dur="500" fill="hold"/>
                                        <p:tgtEl>
                                          <p:spTgt spid="25"/>
                                        </p:tgtEl>
                                        <p:attrNameLst>
                                          <p:attrName>ppt_x</p:attrName>
                                        </p:attrNameLst>
                                      </p:cBhvr>
                                      <p:tavLst>
                                        <p:tav tm="0">
                                          <p:val>
                                            <p:fltVal val="0.5"/>
                                          </p:val>
                                        </p:tav>
                                        <p:tav tm="100000">
                                          <p:val>
                                            <p:strVal val="#ppt_x"/>
                                          </p:val>
                                        </p:tav>
                                      </p:tavLst>
                                    </p:anim>
                                    <p:anim calcmode="lin" valueType="num">
                                      <p:cBhvr>
                                        <p:cTn id="45" dur="500" fill="hold"/>
                                        <p:tgtEl>
                                          <p:spTgt spid="25"/>
                                        </p:tgtEl>
                                        <p:attrNameLst>
                                          <p:attrName>ppt_y</p:attrName>
                                        </p:attrNameLst>
                                      </p:cBhvr>
                                      <p:tavLst>
                                        <p:tav tm="0">
                                          <p:val>
                                            <p:fltVal val="0.5"/>
                                          </p:val>
                                        </p:tav>
                                        <p:tav tm="100000">
                                          <p:val>
                                            <p:strVal val="#ppt_y"/>
                                          </p:val>
                                        </p:tav>
                                      </p:tavLst>
                                    </p:anim>
                                  </p:childTnLst>
                                </p:cTn>
                              </p:par>
                              <p:par>
                                <p:cTn id="46" presetID="53" presetClass="entr" presetSubtype="528" fill="hold" nodeType="withEffect">
                                  <p:stCondLst>
                                    <p:cond delay="450"/>
                                  </p:stCondLst>
                                  <p:childTnLst>
                                    <p:set>
                                      <p:cBhvr>
                                        <p:cTn id="47" dur="1" fill="hold">
                                          <p:stCondLst>
                                            <p:cond delay="0"/>
                                          </p:stCondLst>
                                        </p:cTn>
                                        <p:tgtEl>
                                          <p:spTgt spid="36"/>
                                        </p:tgtEl>
                                        <p:attrNameLst>
                                          <p:attrName>style.visibility</p:attrName>
                                        </p:attrNameLst>
                                      </p:cBhvr>
                                      <p:to>
                                        <p:strVal val="visible"/>
                                      </p:to>
                                    </p:set>
                                    <p:anim calcmode="lin" valueType="num">
                                      <p:cBhvr>
                                        <p:cTn id="48" dur="500" fill="hold"/>
                                        <p:tgtEl>
                                          <p:spTgt spid="36"/>
                                        </p:tgtEl>
                                        <p:attrNameLst>
                                          <p:attrName>ppt_w</p:attrName>
                                        </p:attrNameLst>
                                      </p:cBhvr>
                                      <p:tavLst>
                                        <p:tav tm="0">
                                          <p:val>
                                            <p:fltVal val="0"/>
                                          </p:val>
                                        </p:tav>
                                        <p:tav tm="100000">
                                          <p:val>
                                            <p:strVal val="#ppt_w"/>
                                          </p:val>
                                        </p:tav>
                                      </p:tavLst>
                                    </p:anim>
                                    <p:anim calcmode="lin" valueType="num">
                                      <p:cBhvr>
                                        <p:cTn id="49" dur="500" fill="hold"/>
                                        <p:tgtEl>
                                          <p:spTgt spid="36"/>
                                        </p:tgtEl>
                                        <p:attrNameLst>
                                          <p:attrName>ppt_h</p:attrName>
                                        </p:attrNameLst>
                                      </p:cBhvr>
                                      <p:tavLst>
                                        <p:tav tm="0">
                                          <p:val>
                                            <p:fltVal val="0"/>
                                          </p:val>
                                        </p:tav>
                                        <p:tav tm="100000">
                                          <p:val>
                                            <p:strVal val="#ppt_h"/>
                                          </p:val>
                                        </p:tav>
                                      </p:tavLst>
                                    </p:anim>
                                    <p:animEffect transition="in" filter="fade">
                                      <p:cBhvr>
                                        <p:cTn id="50" dur="500"/>
                                        <p:tgtEl>
                                          <p:spTgt spid="36"/>
                                        </p:tgtEl>
                                      </p:cBhvr>
                                    </p:animEffect>
                                    <p:anim calcmode="lin" valueType="num">
                                      <p:cBhvr>
                                        <p:cTn id="51" dur="500" fill="hold"/>
                                        <p:tgtEl>
                                          <p:spTgt spid="36"/>
                                        </p:tgtEl>
                                        <p:attrNameLst>
                                          <p:attrName>ppt_x</p:attrName>
                                        </p:attrNameLst>
                                      </p:cBhvr>
                                      <p:tavLst>
                                        <p:tav tm="0">
                                          <p:val>
                                            <p:fltVal val="0.5"/>
                                          </p:val>
                                        </p:tav>
                                        <p:tav tm="100000">
                                          <p:val>
                                            <p:strVal val="#ppt_x"/>
                                          </p:val>
                                        </p:tav>
                                      </p:tavLst>
                                    </p:anim>
                                    <p:anim calcmode="lin" valueType="num">
                                      <p:cBhvr>
                                        <p:cTn id="52" dur="500" fill="hold"/>
                                        <p:tgtEl>
                                          <p:spTgt spid="36"/>
                                        </p:tgtEl>
                                        <p:attrNameLst>
                                          <p:attrName>ppt_y</p:attrName>
                                        </p:attrNameLst>
                                      </p:cBhvr>
                                      <p:tavLst>
                                        <p:tav tm="0">
                                          <p:val>
                                            <p:fltVal val="0.5"/>
                                          </p:val>
                                        </p:tav>
                                        <p:tav tm="100000">
                                          <p:val>
                                            <p:strVal val="#ppt_y"/>
                                          </p:val>
                                        </p:tav>
                                      </p:tavLst>
                                    </p:anim>
                                  </p:childTnLst>
                                </p:cTn>
                              </p:par>
                              <p:par>
                                <p:cTn id="53" presetID="53" presetClass="entr" presetSubtype="528" fill="hold" nodeType="withEffect">
                                  <p:stCondLst>
                                    <p:cond delay="30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anim calcmode="lin" valueType="num">
                                      <p:cBhvr>
                                        <p:cTn id="58" dur="500" fill="hold"/>
                                        <p:tgtEl>
                                          <p:spTgt spid="7"/>
                                        </p:tgtEl>
                                        <p:attrNameLst>
                                          <p:attrName>ppt_x</p:attrName>
                                        </p:attrNameLst>
                                      </p:cBhvr>
                                      <p:tavLst>
                                        <p:tav tm="0">
                                          <p:val>
                                            <p:fltVal val="0.5"/>
                                          </p:val>
                                        </p:tav>
                                        <p:tav tm="100000">
                                          <p:val>
                                            <p:strVal val="#ppt_x"/>
                                          </p:val>
                                        </p:tav>
                                      </p:tavLst>
                                    </p:anim>
                                    <p:anim calcmode="lin" valueType="num">
                                      <p:cBhvr>
                                        <p:cTn id="59" dur="500" fill="hold"/>
                                        <p:tgtEl>
                                          <p:spTgt spid="7"/>
                                        </p:tgtEl>
                                        <p:attrNameLst>
                                          <p:attrName>ppt_y</p:attrName>
                                        </p:attrNameLst>
                                      </p:cBhvr>
                                      <p:tavLst>
                                        <p:tav tm="0">
                                          <p:val>
                                            <p:fltVal val="0.5"/>
                                          </p:val>
                                        </p:tav>
                                        <p:tav tm="100000">
                                          <p:val>
                                            <p:strVal val="#ppt_y"/>
                                          </p:val>
                                        </p:tav>
                                      </p:tavLst>
                                    </p:anim>
                                  </p:childTnLst>
                                </p:cTn>
                              </p:par>
                              <p:par>
                                <p:cTn id="60" presetID="53" presetClass="entr" presetSubtype="528" fill="hold" nodeType="withEffect">
                                  <p:stCondLst>
                                    <p:cond delay="450"/>
                                  </p:stCondLst>
                                  <p:childTnLst>
                                    <p:set>
                                      <p:cBhvr>
                                        <p:cTn id="61" dur="1" fill="hold">
                                          <p:stCondLst>
                                            <p:cond delay="0"/>
                                          </p:stCondLst>
                                        </p:cTn>
                                        <p:tgtEl>
                                          <p:spTgt spid="19"/>
                                        </p:tgtEl>
                                        <p:attrNameLst>
                                          <p:attrName>style.visibility</p:attrName>
                                        </p:attrNameLst>
                                      </p:cBhvr>
                                      <p:to>
                                        <p:strVal val="visible"/>
                                      </p:to>
                                    </p:set>
                                    <p:anim calcmode="lin" valueType="num">
                                      <p:cBhvr>
                                        <p:cTn id="62" dur="500" fill="hold"/>
                                        <p:tgtEl>
                                          <p:spTgt spid="19"/>
                                        </p:tgtEl>
                                        <p:attrNameLst>
                                          <p:attrName>ppt_w</p:attrName>
                                        </p:attrNameLst>
                                      </p:cBhvr>
                                      <p:tavLst>
                                        <p:tav tm="0">
                                          <p:val>
                                            <p:fltVal val="0"/>
                                          </p:val>
                                        </p:tav>
                                        <p:tav tm="100000">
                                          <p:val>
                                            <p:strVal val="#ppt_w"/>
                                          </p:val>
                                        </p:tav>
                                      </p:tavLst>
                                    </p:anim>
                                    <p:anim calcmode="lin" valueType="num">
                                      <p:cBhvr>
                                        <p:cTn id="63" dur="500" fill="hold"/>
                                        <p:tgtEl>
                                          <p:spTgt spid="19"/>
                                        </p:tgtEl>
                                        <p:attrNameLst>
                                          <p:attrName>ppt_h</p:attrName>
                                        </p:attrNameLst>
                                      </p:cBhvr>
                                      <p:tavLst>
                                        <p:tav tm="0">
                                          <p:val>
                                            <p:fltVal val="0"/>
                                          </p:val>
                                        </p:tav>
                                        <p:tav tm="100000">
                                          <p:val>
                                            <p:strVal val="#ppt_h"/>
                                          </p:val>
                                        </p:tav>
                                      </p:tavLst>
                                    </p:anim>
                                    <p:animEffect transition="in" filter="fade">
                                      <p:cBhvr>
                                        <p:cTn id="64" dur="500"/>
                                        <p:tgtEl>
                                          <p:spTgt spid="19"/>
                                        </p:tgtEl>
                                      </p:cBhvr>
                                    </p:animEffect>
                                    <p:anim calcmode="lin" valueType="num">
                                      <p:cBhvr>
                                        <p:cTn id="65" dur="500" fill="hold"/>
                                        <p:tgtEl>
                                          <p:spTgt spid="19"/>
                                        </p:tgtEl>
                                        <p:attrNameLst>
                                          <p:attrName>ppt_x</p:attrName>
                                        </p:attrNameLst>
                                      </p:cBhvr>
                                      <p:tavLst>
                                        <p:tav tm="0">
                                          <p:val>
                                            <p:fltVal val="0.5"/>
                                          </p:val>
                                        </p:tav>
                                        <p:tav tm="100000">
                                          <p:val>
                                            <p:strVal val="#ppt_x"/>
                                          </p:val>
                                        </p:tav>
                                      </p:tavLst>
                                    </p:anim>
                                    <p:anim calcmode="lin" valueType="num">
                                      <p:cBhvr>
                                        <p:cTn id="66" dur="5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968999" y="2082067"/>
            <a:ext cx="10254002" cy="2693867"/>
          </a:xfrm>
          <a:prstGeom prst="rect">
            <a:avLst/>
          </a:prstGeom>
          <a:solidFill>
            <a:schemeClr val="bg1"/>
          </a:solidFill>
          <a:ln w="19050">
            <a:solidFill>
              <a:srgbClr val="DD8F8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19" name="组合 18"/>
          <p:cNvGrpSpPr/>
          <p:nvPr/>
        </p:nvGrpSpPr>
        <p:grpSpPr>
          <a:xfrm>
            <a:off x="1330691" y="2397491"/>
            <a:ext cx="2063018" cy="2063018"/>
            <a:chOff x="1330691" y="2397491"/>
            <a:chExt cx="2063018" cy="2063018"/>
          </a:xfrm>
        </p:grpSpPr>
        <p:sp>
          <p:nvSpPr>
            <p:cNvPr id="3" name="矩形 2"/>
            <p:cNvSpPr/>
            <p:nvPr/>
          </p:nvSpPr>
          <p:spPr>
            <a:xfrm>
              <a:off x="1330691" y="2397491"/>
              <a:ext cx="2063018" cy="2063018"/>
            </a:xfrm>
            <a:prstGeom prst="rect">
              <a:avLst/>
            </a:prstGeom>
            <a:solidFill>
              <a:srgbClr val="DD8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14135" y="2701320"/>
              <a:ext cx="1629115" cy="1569660"/>
            </a:xfrm>
            <a:prstGeom prst="rect">
              <a:avLst/>
            </a:prstGeom>
            <a:noFill/>
          </p:spPr>
          <p:txBody>
            <a:bodyPr wrap="square" rtlCol="0">
              <a:spAutoFit/>
            </a:bodyPr>
            <a:lstStyle/>
            <a:p>
              <a:pPr algn="ctr"/>
              <a:r>
                <a:rPr lang="en-US" altLang="zh-CN"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rPr>
                <a:t>08</a:t>
              </a:r>
              <a:endParaRPr lang="zh-CN" altLang="en-US"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endParaRPr>
            </a:p>
          </p:txBody>
        </p:sp>
      </p:grpSp>
      <p:sp>
        <p:nvSpPr>
          <p:cNvPr id="15" name="文本框 14"/>
          <p:cNvSpPr txBox="1"/>
          <p:nvPr/>
        </p:nvSpPr>
        <p:spPr>
          <a:xfrm>
            <a:off x="3884615" y="2678729"/>
            <a:ext cx="4094163" cy="70788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rPr>
              <a:t>存在问题</a:t>
            </a:r>
          </a:p>
        </p:txBody>
      </p:sp>
      <p:cxnSp>
        <p:nvCxnSpPr>
          <p:cNvPr id="16" name="直接连接符 15"/>
          <p:cNvCxnSpPr/>
          <p:nvPr/>
        </p:nvCxnSpPr>
        <p:spPr>
          <a:xfrm>
            <a:off x="3884615" y="3565891"/>
            <a:ext cx="6766882"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3">
            <a:extLst>
              <a:ext uri="{28A0092B-C50C-407E-A947-70E740481C1C}">
                <a14:useLocalDpi xmlns:a14="http://schemas.microsoft.com/office/drawing/2010/main" val="0"/>
              </a:ext>
            </a:extLst>
          </a:blip>
          <a:srcRect l="62110" t="72325"/>
          <a:stretch>
            <a:fillRect/>
          </a:stretch>
        </p:blipFill>
        <p:spPr>
          <a:xfrm flipH="1" flipV="1">
            <a:off x="-2" y="-3"/>
            <a:ext cx="2788172" cy="2909619"/>
          </a:xfrm>
          <a:custGeom>
            <a:avLst/>
            <a:gdLst>
              <a:gd name="connsiteX0" fmla="*/ 0 w 4253344"/>
              <a:gd name="connsiteY0" fmla="*/ 0 h 4438611"/>
              <a:gd name="connsiteX1" fmla="*/ 4253344 w 4253344"/>
              <a:gd name="connsiteY1" fmla="*/ 1 h 4438611"/>
              <a:gd name="connsiteX2" fmla="*/ 4253342 w 4253344"/>
              <a:gd name="connsiteY2" fmla="*/ 4438611 h 4438611"/>
              <a:gd name="connsiteX3" fmla="*/ 0 w 4253344"/>
              <a:gd name="connsiteY3" fmla="*/ 4438611 h 4438611"/>
              <a:gd name="connsiteX4" fmla="*/ 0 w 4253344"/>
              <a:gd name="connsiteY4" fmla="*/ 0 h 443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344" h="4438611">
                <a:moveTo>
                  <a:pt x="0" y="0"/>
                </a:moveTo>
                <a:lnTo>
                  <a:pt x="4253344" y="1"/>
                </a:lnTo>
                <a:lnTo>
                  <a:pt x="4253342" y="4438611"/>
                </a:lnTo>
                <a:lnTo>
                  <a:pt x="0" y="4438611"/>
                </a:lnTo>
                <a:lnTo>
                  <a:pt x="0" y="0"/>
                </a:lnTo>
                <a:close/>
              </a:path>
            </a:pathLst>
          </a:cu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rcRect t="72325" r="37890"/>
          <a:stretch>
            <a:fillRect/>
          </a:stretch>
        </p:blipFill>
        <p:spPr>
          <a:xfrm flipH="1">
            <a:off x="8520608" y="4520769"/>
            <a:ext cx="3671392" cy="2337232"/>
          </a:xfrm>
          <a:custGeom>
            <a:avLst/>
            <a:gdLst>
              <a:gd name="connsiteX0" fmla="*/ 0 w 6972301"/>
              <a:gd name="connsiteY0" fmla="*/ 0 h 4438612"/>
              <a:gd name="connsiteX1" fmla="*/ 6972301 w 6972301"/>
              <a:gd name="connsiteY1" fmla="*/ 1 h 4438612"/>
              <a:gd name="connsiteX2" fmla="*/ 6972301 w 6972301"/>
              <a:gd name="connsiteY2" fmla="*/ 4438612 h 4438612"/>
              <a:gd name="connsiteX3" fmla="*/ 0 w 6972301"/>
              <a:gd name="connsiteY3" fmla="*/ 4438611 h 4438612"/>
              <a:gd name="connsiteX4" fmla="*/ 0 w 6972301"/>
              <a:gd name="connsiteY4" fmla="*/ 0 h 443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301" h="4438612">
                <a:moveTo>
                  <a:pt x="0" y="0"/>
                </a:moveTo>
                <a:lnTo>
                  <a:pt x="6972301" y="1"/>
                </a:lnTo>
                <a:lnTo>
                  <a:pt x="6972301" y="4438612"/>
                </a:lnTo>
                <a:lnTo>
                  <a:pt x="0" y="4438611"/>
                </a:lnTo>
                <a:lnTo>
                  <a:pt x="0" y="0"/>
                </a:lnTo>
                <a:close/>
              </a:path>
            </a:pathLst>
          </a:custGeom>
        </p:spPr>
      </p:pic>
      <p:pic>
        <p:nvPicPr>
          <p:cNvPr id="10" name="图片 9" descr="校标">
            <a:extLst>
              <a:ext uri="{FF2B5EF4-FFF2-40B4-BE49-F238E27FC236}">
                <a16:creationId xmlns:a16="http://schemas.microsoft.com/office/drawing/2014/main" id="{5F13C84B-A679-4D75-9D36-85DA2370878F}"/>
              </a:ext>
            </a:extLst>
          </p:cNvPr>
          <p:cNvPicPr>
            <a:picLocks noChangeAspect="1"/>
          </p:cNvPicPr>
          <p:nvPr/>
        </p:nvPicPr>
        <p:blipFill>
          <a:blip r:embed="rId5"/>
          <a:srcRect t="10348" r="3632" b="14395"/>
          <a:stretch>
            <a:fillRect/>
          </a:stretch>
        </p:blipFill>
        <p:spPr>
          <a:xfrm>
            <a:off x="9267712" y="136335"/>
            <a:ext cx="2588260" cy="592042"/>
          </a:xfrm>
          <a:prstGeom prst="rect">
            <a:avLst/>
          </a:prstGeom>
        </p:spPr>
      </p:pic>
    </p:spTree>
    <p:extLst>
      <p:ext uri="{BB962C8B-B14F-4D97-AF65-F5344CB8AC3E}">
        <p14:creationId xmlns:p14="http://schemas.microsoft.com/office/powerpoint/2010/main" val="220758425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15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e089b618df5edb7525989d0b3ec237b"/>
          <p:cNvPicPr>
            <a:picLocks noChangeAspect="1"/>
          </p:cNvPicPr>
          <p:nvPr/>
        </p:nvPicPr>
        <p:blipFill>
          <a:blip r:embed="rId3"/>
          <a:stretch>
            <a:fillRect/>
          </a:stretch>
        </p:blipFill>
        <p:spPr>
          <a:xfrm>
            <a:off x="8350250" y="3059120"/>
            <a:ext cx="3950335" cy="3701725"/>
          </a:xfrm>
          <a:prstGeom prst="rect">
            <a:avLst/>
          </a:prstGeom>
        </p:spPr>
      </p:pic>
      <p:sp>
        <p:nvSpPr>
          <p:cNvPr id="11" name="矩形 10"/>
          <p:cNvSpPr/>
          <p:nvPr/>
        </p:nvSpPr>
        <p:spPr>
          <a:xfrm>
            <a:off x="1296863" y="559976"/>
            <a:ext cx="2664512" cy="630942"/>
          </a:xfrm>
          <a:prstGeom prst="rect">
            <a:avLst/>
          </a:prstGeom>
        </p:spPr>
        <p:txBody>
          <a:bodyPr wrap="none">
            <a:spAutoFit/>
          </a:bodyPr>
          <a:lstStyle/>
          <a:p>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 </a:t>
            </a:r>
            <a:r>
              <a:rPr lang="zh-CN" altLang="en-US"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存在问题</a:t>
            </a:r>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a:t>
            </a:r>
          </a:p>
        </p:txBody>
      </p:sp>
      <p:sp>
        <p:nvSpPr>
          <p:cNvPr id="14" name="文本框 13">
            <a:extLst>
              <a:ext uri="{FF2B5EF4-FFF2-40B4-BE49-F238E27FC236}">
                <a16:creationId xmlns:a16="http://schemas.microsoft.com/office/drawing/2014/main" id="{D4CC5207-C9E3-46E1-A4A2-52EC0A36F4EB}"/>
              </a:ext>
            </a:extLst>
          </p:cNvPr>
          <p:cNvSpPr txBox="1"/>
          <p:nvPr/>
        </p:nvSpPr>
        <p:spPr>
          <a:xfrm>
            <a:off x="1016000" y="1512490"/>
            <a:ext cx="10083800" cy="4401205"/>
          </a:xfrm>
          <a:prstGeom prst="rect">
            <a:avLst/>
          </a:prstGeom>
          <a:noFill/>
        </p:spPr>
        <p:txBody>
          <a:bodyPr wrap="square">
            <a:spAutoFit/>
          </a:bodyPr>
          <a:lstStyle/>
          <a:p>
            <a:pPr indent="457200"/>
            <a:r>
              <a:rPr lang="zh-CN" altLang="en-US" sz="2000" dirty="0">
                <a:latin typeface="楷体" panose="02010609060101010101" pitchFamily="49" charset="-122"/>
                <a:ea typeface="楷体" panose="02010609060101010101" pitchFamily="49" charset="-122"/>
              </a:rPr>
              <a:t>自读课文是统编教材中为提高学生语文阅读能力而改设的一种课型，目的是让学生在教读课文中学到的阅读方法能在自读课文中加以实践运用。它既是教读课文的有机延伸，也是连接课内阅读与课外阅读的桥梁。但由于统编版教材投入使用时间不久，前人对自读课文教学策略研究不多，更没有进行过系统的讨论。</a:t>
            </a:r>
          </a:p>
          <a:p>
            <a:pPr indent="457200"/>
            <a:r>
              <a:rPr lang="zh-CN" altLang="en-US" sz="2000" dirty="0">
                <a:latin typeface="楷体" panose="02010609060101010101" pitchFamily="49" charset="-122"/>
                <a:ea typeface="楷体" panose="02010609060101010101" pitchFamily="49" charset="-122"/>
              </a:rPr>
              <a:t>作为新生事物，统编教材近年来一直是学界讨论的热点，对自读课文教学的研究也日益增多。本人也是站在前人的肩膀上试图对自读课文教学做进一步的探索。然而由于我刚接触统编教材不久，但现在为止只接触了七上、七下、八上的教材，因此未能从整个初中阶段的语文教材整体把握，研究或缺乏宏观性。</a:t>
            </a:r>
          </a:p>
          <a:p>
            <a:pPr indent="457200"/>
            <a:r>
              <a:rPr lang="zh-CN" altLang="en-US" sz="2000" dirty="0">
                <a:latin typeface="楷体" panose="02010609060101010101" pitchFamily="49" charset="-122"/>
                <a:ea typeface="楷体" panose="02010609060101010101" pitchFamily="49" charset="-122"/>
              </a:rPr>
              <a:t>另一方面，由于本人的研究水平和写作能力有限，对很多问题认识还不足。例如：对教读课文和自读课文的区别还没有达到透彻理解的程度；收集到的材料和数据反映的问题仍存在主观性和片面性；自读课文的教学策略是否具有实效性还未一一实践检验等等。</a:t>
            </a:r>
          </a:p>
          <a:p>
            <a:pPr indent="457200"/>
            <a:r>
              <a:rPr lang="zh-CN" altLang="en-US" sz="2000" dirty="0">
                <a:latin typeface="楷体" panose="02010609060101010101" pitchFamily="49" charset="-122"/>
                <a:ea typeface="楷体" panose="02010609060101010101" pitchFamily="49" charset="-122"/>
              </a:rPr>
              <a:t>因此，在今后的研究与实践中，本人仍会关注自读课文教学的进展，不断学习、思考初中语文自读课文的教学策略，进一步修正问题，丰富成果，以期对自读课文的教学起到一定的参考意义。</a:t>
            </a:r>
          </a:p>
        </p:txBody>
      </p:sp>
      <p:pic>
        <p:nvPicPr>
          <p:cNvPr id="15" name="图片 14" descr="校标">
            <a:extLst>
              <a:ext uri="{FF2B5EF4-FFF2-40B4-BE49-F238E27FC236}">
                <a16:creationId xmlns:a16="http://schemas.microsoft.com/office/drawing/2014/main" id="{FC5FDB92-E483-444F-926E-2AF5D45FE13E}"/>
              </a:ext>
            </a:extLst>
          </p:cNvPr>
          <p:cNvPicPr>
            <a:picLocks noChangeAspect="1"/>
          </p:cNvPicPr>
          <p:nvPr/>
        </p:nvPicPr>
        <p:blipFill>
          <a:blip r:embed="rId4"/>
          <a:srcRect t="10348" r="3632" b="14395"/>
          <a:stretch>
            <a:fillRect/>
          </a:stretch>
        </p:blipFill>
        <p:spPr>
          <a:xfrm>
            <a:off x="9248662" y="352263"/>
            <a:ext cx="2588260" cy="592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690562" y="810816"/>
            <a:ext cx="10810875" cy="5236368"/>
          </a:xfrm>
          <a:prstGeom prst="rect">
            <a:avLst/>
          </a:prstGeom>
          <a:solidFill>
            <a:schemeClr val="bg1"/>
          </a:solidFill>
          <a:ln w="19050">
            <a:solidFill>
              <a:srgbClr val="DD8F8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5" name="文本框 14"/>
          <p:cNvSpPr txBox="1"/>
          <p:nvPr/>
        </p:nvSpPr>
        <p:spPr>
          <a:xfrm>
            <a:off x="1916111" y="2009854"/>
            <a:ext cx="835977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spc="200" dirty="0">
                <a:solidFill>
                  <a:prstClr val="black">
                    <a:lumMod val="85000"/>
                    <a:lumOff val="15000"/>
                  </a:prstClr>
                </a:solidFill>
                <a:latin typeface="隶书" panose="02010509060101010101" pitchFamily="49" charset="-122"/>
                <a:ea typeface="隶书" panose="02010509060101010101" pitchFamily="49" charset="-122"/>
              </a:rPr>
              <a:t>谢谢聆听</a:t>
            </a:r>
            <a:endParaRPr lang="en-US" altLang="zh-CN" sz="4400" spc="200" dirty="0">
              <a:solidFill>
                <a:prstClr val="black">
                  <a:lumMod val="85000"/>
                  <a:lumOff val="15000"/>
                </a:prstClr>
              </a:solidFill>
              <a:latin typeface="隶书" panose="02010509060101010101" pitchFamily="49" charset="-122"/>
              <a:ea typeface="隶书" panose="02010509060101010101" pitchFamily="49"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200" normalizeH="0" noProof="0" dirty="0">
                <a:ln>
                  <a:noFill/>
                </a:ln>
                <a:solidFill>
                  <a:prstClr val="black">
                    <a:lumMod val="85000"/>
                    <a:lumOff val="15000"/>
                  </a:prstClr>
                </a:solidFill>
                <a:effectLst/>
                <a:uLnTx/>
                <a:uFillTx/>
                <a:latin typeface="隶书" panose="02010509060101010101" pitchFamily="49" charset="-122"/>
                <a:ea typeface="隶书" panose="02010509060101010101" pitchFamily="49" charset="-122"/>
              </a:rPr>
              <a:t>敬请批评指正</a:t>
            </a:r>
          </a:p>
        </p:txBody>
      </p:sp>
      <p:pic>
        <p:nvPicPr>
          <p:cNvPr id="16" name="图片 15"/>
          <p:cNvPicPr>
            <a:picLocks noChangeAspect="1"/>
          </p:cNvPicPr>
          <p:nvPr/>
        </p:nvPicPr>
        <p:blipFill>
          <a:blip r:embed="rId3">
            <a:extLst>
              <a:ext uri="{28A0092B-C50C-407E-A947-70E740481C1C}">
                <a14:useLocalDpi xmlns:a14="http://schemas.microsoft.com/office/drawing/2010/main" val="0"/>
              </a:ext>
            </a:extLst>
          </a:blip>
          <a:srcRect l="62110" t="72325"/>
          <a:stretch>
            <a:fillRect/>
          </a:stretch>
        </p:blipFill>
        <p:spPr>
          <a:xfrm flipH="1" flipV="1">
            <a:off x="-3175" y="-1"/>
            <a:ext cx="4552952" cy="4751269"/>
          </a:xfrm>
          <a:custGeom>
            <a:avLst/>
            <a:gdLst>
              <a:gd name="connsiteX0" fmla="*/ 0 w 4253344"/>
              <a:gd name="connsiteY0" fmla="*/ 0 h 4438611"/>
              <a:gd name="connsiteX1" fmla="*/ 4253344 w 4253344"/>
              <a:gd name="connsiteY1" fmla="*/ 1 h 4438611"/>
              <a:gd name="connsiteX2" fmla="*/ 4253342 w 4253344"/>
              <a:gd name="connsiteY2" fmla="*/ 4438611 h 4438611"/>
              <a:gd name="connsiteX3" fmla="*/ 0 w 4253344"/>
              <a:gd name="connsiteY3" fmla="*/ 4438611 h 4438611"/>
              <a:gd name="connsiteX4" fmla="*/ 0 w 4253344"/>
              <a:gd name="connsiteY4" fmla="*/ 0 h 443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344" h="4438611">
                <a:moveTo>
                  <a:pt x="0" y="0"/>
                </a:moveTo>
                <a:lnTo>
                  <a:pt x="4253344" y="1"/>
                </a:lnTo>
                <a:lnTo>
                  <a:pt x="4253342" y="4438611"/>
                </a:lnTo>
                <a:lnTo>
                  <a:pt x="0" y="4438611"/>
                </a:lnTo>
                <a:lnTo>
                  <a:pt x="0" y="0"/>
                </a:lnTo>
                <a:close/>
              </a:path>
            </a:pathLst>
          </a:cu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rcRect t="72325" r="37890"/>
          <a:stretch>
            <a:fillRect/>
          </a:stretch>
        </p:blipFill>
        <p:spPr>
          <a:xfrm flipH="1">
            <a:off x="4995864" y="2276894"/>
            <a:ext cx="7196136" cy="4581107"/>
          </a:xfrm>
          <a:custGeom>
            <a:avLst/>
            <a:gdLst>
              <a:gd name="connsiteX0" fmla="*/ 0 w 6972301"/>
              <a:gd name="connsiteY0" fmla="*/ 0 h 4438612"/>
              <a:gd name="connsiteX1" fmla="*/ 6972301 w 6972301"/>
              <a:gd name="connsiteY1" fmla="*/ 1 h 4438612"/>
              <a:gd name="connsiteX2" fmla="*/ 6972301 w 6972301"/>
              <a:gd name="connsiteY2" fmla="*/ 4438612 h 4438612"/>
              <a:gd name="connsiteX3" fmla="*/ 0 w 6972301"/>
              <a:gd name="connsiteY3" fmla="*/ 4438611 h 4438612"/>
              <a:gd name="connsiteX4" fmla="*/ 0 w 6972301"/>
              <a:gd name="connsiteY4" fmla="*/ 0 h 443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301" h="4438612">
                <a:moveTo>
                  <a:pt x="0" y="0"/>
                </a:moveTo>
                <a:lnTo>
                  <a:pt x="6972301" y="1"/>
                </a:lnTo>
                <a:lnTo>
                  <a:pt x="6972301" y="4438612"/>
                </a:lnTo>
                <a:lnTo>
                  <a:pt x="0" y="4438611"/>
                </a:lnTo>
                <a:lnTo>
                  <a:pt x="0" y="0"/>
                </a:lnTo>
                <a:close/>
              </a:path>
            </a:pathLst>
          </a:custGeom>
        </p:spPr>
      </p:pic>
      <p:grpSp>
        <p:nvGrpSpPr>
          <p:cNvPr id="13" name="组合 12">
            <a:extLst>
              <a:ext uri="{FF2B5EF4-FFF2-40B4-BE49-F238E27FC236}">
                <a16:creationId xmlns:a16="http://schemas.microsoft.com/office/drawing/2014/main" id="{61BC9D09-3CB0-49F5-84CC-78A805C077C7}"/>
              </a:ext>
            </a:extLst>
          </p:cNvPr>
          <p:cNvGrpSpPr/>
          <p:nvPr/>
        </p:nvGrpSpPr>
        <p:grpSpPr>
          <a:xfrm>
            <a:off x="3679190" y="3960495"/>
            <a:ext cx="4833620" cy="480060"/>
            <a:chOff x="2497932" y="3085980"/>
            <a:chExt cx="7196136" cy="479861"/>
          </a:xfrm>
        </p:grpSpPr>
        <p:sp>
          <p:nvSpPr>
            <p:cNvPr id="18" name="文本框 17">
              <a:extLst>
                <a:ext uri="{FF2B5EF4-FFF2-40B4-BE49-F238E27FC236}">
                  <a16:creationId xmlns:a16="http://schemas.microsoft.com/office/drawing/2014/main" id="{6B1A2A9E-0022-40EA-986C-118AC143117D}"/>
                </a:ext>
              </a:extLst>
            </p:cNvPr>
            <p:cNvSpPr txBox="1"/>
            <p:nvPr/>
          </p:nvSpPr>
          <p:spPr>
            <a:xfrm>
              <a:off x="2616426" y="3155759"/>
              <a:ext cx="6959149" cy="3986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sz="2000" b="0" i="0" u="none" strike="noStrike" kern="1200" cap="none" spc="0" normalizeH="0" baseline="0" noProof="0" dirty="0">
                  <a:ln>
                    <a:noFill/>
                  </a:ln>
                  <a:solidFill>
                    <a:prstClr val="black">
                      <a:lumMod val="85000"/>
                      <a:lumOff val="15000"/>
                    </a:prstClr>
                  </a:solidFill>
                  <a:effectLst/>
                  <a:uLnTx/>
                  <a:uFillTx/>
                  <a:latin typeface="思源黑体 CN Normal" panose="020B0400000000000000" pitchFamily="34" charset="-122"/>
                  <a:ea typeface="思源黑体 CN Normal" panose="020B0400000000000000" pitchFamily="34" charset="-122"/>
                  <a:cs typeface="+mn-cs"/>
                </a:rPr>
                <a:t>汇报人：蒋彦 </a:t>
              </a:r>
              <a:endParaRPr kumimoji="0" lang="zh-CN" altLang="en-US" sz="2000" b="0" i="0" u="none" strike="noStrike" kern="1200" cap="none" spc="0" normalizeH="0" baseline="0" noProof="0" dirty="0">
                <a:ln>
                  <a:noFill/>
                </a:ln>
                <a:solidFill>
                  <a:prstClr val="black">
                    <a:lumMod val="85000"/>
                    <a:lumOff val="15000"/>
                  </a:prstClr>
                </a:solidFill>
                <a:effectLst/>
                <a:uLnTx/>
                <a:uFillTx/>
                <a:latin typeface="思源黑体 CN Normal" panose="020B0400000000000000" pitchFamily="34" charset="-122"/>
                <a:ea typeface="思源黑体 CN Normal" panose="020B0400000000000000" pitchFamily="34" charset="-122"/>
                <a:cs typeface="+mn-cs"/>
              </a:endParaRPr>
            </a:p>
          </p:txBody>
        </p:sp>
        <p:sp>
          <p:nvSpPr>
            <p:cNvPr id="20" name="矩形: 圆角 19">
              <a:extLst>
                <a:ext uri="{FF2B5EF4-FFF2-40B4-BE49-F238E27FC236}">
                  <a16:creationId xmlns:a16="http://schemas.microsoft.com/office/drawing/2014/main" id="{1D49DB55-D91F-4293-8EEB-2EC5D8293F64}"/>
                </a:ext>
              </a:extLst>
            </p:cNvPr>
            <p:cNvSpPr/>
            <p:nvPr/>
          </p:nvSpPr>
          <p:spPr>
            <a:xfrm>
              <a:off x="2497932" y="3085980"/>
              <a:ext cx="7196136" cy="479861"/>
            </a:xfrm>
            <a:prstGeom prst="roundRect">
              <a:avLst>
                <a:gd name="adj" fmla="val 50000"/>
              </a:avLst>
            </a:prstGeom>
            <a:noFill/>
            <a:ln w="15875">
              <a:solidFill>
                <a:srgbClr val="DD8F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pic>
        <p:nvPicPr>
          <p:cNvPr id="24" name="图片 23" descr="校标">
            <a:extLst>
              <a:ext uri="{FF2B5EF4-FFF2-40B4-BE49-F238E27FC236}">
                <a16:creationId xmlns:a16="http://schemas.microsoft.com/office/drawing/2014/main" id="{76588F05-E619-484D-9B90-479368E2A682}"/>
              </a:ext>
            </a:extLst>
          </p:cNvPr>
          <p:cNvPicPr>
            <a:picLocks noChangeAspect="1"/>
          </p:cNvPicPr>
          <p:nvPr/>
        </p:nvPicPr>
        <p:blipFill>
          <a:blip r:embed="rId4"/>
          <a:srcRect t="10348" r="3632" b="14395"/>
          <a:stretch>
            <a:fillRect/>
          </a:stretch>
        </p:blipFill>
        <p:spPr>
          <a:xfrm>
            <a:off x="7740650" y="1019175"/>
            <a:ext cx="3420110" cy="7823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750"/>
                                        <p:tgtEl>
                                          <p:spTgt spid="13"/>
                                        </p:tgtEl>
                                      </p:cBhvr>
                                    </p:animEffect>
                                    <p:anim calcmode="lin" valueType="num">
                                      <p:cBhvr>
                                        <p:cTn id="19" dur="750" fill="hold"/>
                                        <p:tgtEl>
                                          <p:spTgt spid="13"/>
                                        </p:tgtEl>
                                        <p:attrNameLst>
                                          <p:attrName>ppt_x</p:attrName>
                                        </p:attrNameLst>
                                      </p:cBhvr>
                                      <p:tavLst>
                                        <p:tav tm="0">
                                          <p:val>
                                            <p:strVal val="#ppt_x"/>
                                          </p:val>
                                        </p:tav>
                                        <p:tav tm="100000">
                                          <p:val>
                                            <p:strVal val="#ppt_x"/>
                                          </p:val>
                                        </p:tav>
                                      </p:tavLst>
                                    </p:anim>
                                    <p:anim calcmode="lin" valueType="num">
                                      <p:cBhvr>
                                        <p:cTn id="20"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968999" y="2082067"/>
            <a:ext cx="10254002" cy="2693867"/>
          </a:xfrm>
          <a:prstGeom prst="rect">
            <a:avLst/>
          </a:prstGeom>
          <a:solidFill>
            <a:schemeClr val="bg1"/>
          </a:solidFill>
          <a:ln w="19050">
            <a:solidFill>
              <a:srgbClr val="DD8F8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19" name="组合 18"/>
          <p:cNvGrpSpPr/>
          <p:nvPr/>
        </p:nvGrpSpPr>
        <p:grpSpPr>
          <a:xfrm>
            <a:off x="1330691" y="2397491"/>
            <a:ext cx="2063018" cy="2063018"/>
            <a:chOff x="1330691" y="2397491"/>
            <a:chExt cx="2063018" cy="2063018"/>
          </a:xfrm>
        </p:grpSpPr>
        <p:sp>
          <p:nvSpPr>
            <p:cNvPr id="3" name="矩形 2"/>
            <p:cNvSpPr/>
            <p:nvPr/>
          </p:nvSpPr>
          <p:spPr>
            <a:xfrm>
              <a:off x="1330691" y="2397491"/>
              <a:ext cx="2063018" cy="2063018"/>
            </a:xfrm>
            <a:prstGeom prst="rect">
              <a:avLst/>
            </a:prstGeom>
            <a:solidFill>
              <a:srgbClr val="DD8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14135" y="2701320"/>
              <a:ext cx="1629115" cy="1569660"/>
            </a:xfrm>
            <a:prstGeom prst="rect">
              <a:avLst/>
            </a:prstGeom>
            <a:noFill/>
          </p:spPr>
          <p:txBody>
            <a:bodyPr wrap="square" rtlCol="0">
              <a:spAutoFit/>
            </a:bodyPr>
            <a:lstStyle/>
            <a:p>
              <a:pPr algn="ctr"/>
              <a:r>
                <a:rPr lang="en-US" altLang="zh-CN"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rPr>
                <a:t>01</a:t>
              </a:r>
              <a:endParaRPr lang="zh-CN" altLang="en-US"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endParaRPr>
            </a:p>
          </p:txBody>
        </p:sp>
      </p:grpSp>
      <p:sp>
        <p:nvSpPr>
          <p:cNvPr id="15" name="文本框 14"/>
          <p:cNvSpPr txBox="1"/>
          <p:nvPr/>
        </p:nvSpPr>
        <p:spPr>
          <a:xfrm>
            <a:off x="3779837" y="3033086"/>
            <a:ext cx="3548063" cy="70675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rPr>
              <a:t>研究背景</a:t>
            </a:r>
          </a:p>
        </p:txBody>
      </p:sp>
      <p:cxnSp>
        <p:nvCxnSpPr>
          <p:cNvPr id="16" name="直接连接符 15"/>
          <p:cNvCxnSpPr/>
          <p:nvPr/>
        </p:nvCxnSpPr>
        <p:spPr>
          <a:xfrm>
            <a:off x="3910015" y="3854816"/>
            <a:ext cx="6766882"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3">
            <a:extLst>
              <a:ext uri="{28A0092B-C50C-407E-A947-70E740481C1C}">
                <a14:useLocalDpi xmlns:a14="http://schemas.microsoft.com/office/drawing/2010/main" val="0"/>
              </a:ext>
            </a:extLst>
          </a:blip>
          <a:srcRect l="62110" t="72325"/>
          <a:stretch>
            <a:fillRect/>
          </a:stretch>
        </p:blipFill>
        <p:spPr>
          <a:xfrm flipH="1" flipV="1">
            <a:off x="-2" y="-3"/>
            <a:ext cx="2788172" cy="2909619"/>
          </a:xfrm>
          <a:custGeom>
            <a:avLst/>
            <a:gdLst>
              <a:gd name="connsiteX0" fmla="*/ 0 w 4253344"/>
              <a:gd name="connsiteY0" fmla="*/ 0 h 4438611"/>
              <a:gd name="connsiteX1" fmla="*/ 4253344 w 4253344"/>
              <a:gd name="connsiteY1" fmla="*/ 1 h 4438611"/>
              <a:gd name="connsiteX2" fmla="*/ 4253342 w 4253344"/>
              <a:gd name="connsiteY2" fmla="*/ 4438611 h 4438611"/>
              <a:gd name="connsiteX3" fmla="*/ 0 w 4253344"/>
              <a:gd name="connsiteY3" fmla="*/ 4438611 h 4438611"/>
              <a:gd name="connsiteX4" fmla="*/ 0 w 4253344"/>
              <a:gd name="connsiteY4" fmla="*/ 0 h 443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344" h="4438611">
                <a:moveTo>
                  <a:pt x="0" y="0"/>
                </a:moveTo>
                <a:lnTo>
                  <a:pt x="4253344" y="1"/>
                </a:lnTo>
                <a:lnTo>
                  <a:pt x="4253342" y="4438611"/>
                </a:lnTo>
                <a:lnTo>
                  <a:pt x="0" y="4438611"/>
                </a:lnTo>
                <a:lnTo>
                  <a:pt x="0" y="0"/>
                </a:lnTo>
                <a:close/>
              </a:path>
            </a:pathLst>
          </a:cu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rcRect t="72325" r="37890"/>
          <a:stretch>
            <a:fillRect/>
          </a:stretch>
        </p:blipFill>
        <p:spPr>
          <a:xfrm flipH="1">
            <a:off x="8520608" y="4520769"/>
            <a:ext cx="3671392" cy="2337232"/>
          </a:xfrm>
          <a:custGeom>
            <a:avLst/>
            <a:gdLst>
              <a:gd name="connsiteX0" fmla="*/ 0 w 6972301"/>
              <a:gd name="connsiteY0" fmla="*/ 0 h 4438612"/>
              <a:gd name="connsiteX1" fmla="*/ 6972301 w 6972301"/>
              <a:gd name="connsiteY1" fmla="*/ 1 h 4438612"/>
              <a:gd name="connsiteX2" fmla="*/ 6972301 w 6972301"/>
              <a:gd name="connsiteY2" fmla="*/ 4438612 h 4438612"/>
              <a:gd name="connsiteX3" fmla="*/ 0 w 6972301"/>
              <a:gd name="connsiteY3" fmla="*/ 4438611 h 4438612"/>
              <a:gd name="connsiteX4" fmla="*/ 0 w 6972301"/>
              <a:gd name="connsiteY4" fmla="*/ 0 h 443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301" h="4438612">
                <a:moveTo>
                  <a:pt x="0" y="0"/>
                </a:moveTo>
                <a:lnTo>
                  <a:pt x="6972301" y="1"/>
                </a:lnTo>
                <a:lnTo>
                  <a:pt x="6972301" y="4438612"/>
                </a:lnTo>
                <a:lnTo>
                  <a:pt x="0" y="4438611"/>
                </a:lnTo>
                <a:lnTo>
                  <a:pt x="0" y="0"/>
                </a:lnTo>
                <a:close/>
              </a:path>
            </a:pathLst>
          </a:custGeom>
        </p:spPr>
      </p:pic>
      <p:pic>
        <p:nvPicPr>
          <p:cNvPr id="10" name="图片 9" descr="校标">
            <a:extLst>
              <a:ext uri="{FF2B5EF4-FFF2-40B4-BE49-F238E27FC236}">
                <a16:creationId xmlns:a16="http://schemas.microsoft.com/office/drawing/2014/main" id="{AC346FD3-B8C1-43E4-AA2D-936DB5CE4A88}"/>
              </a:ext>
            </a:extLst>
          </p:cNvPr>
          <p:cNvPicPr>
            <a:picLocks noChangeAspect="1"/>
          </p:cNvPicPr>
          <p:nvPr/>
        </p:nvPicPr>
        <p:blipFill>
          <a:blip r:embed="rId5"/>
          <a:srcRect t="10348" r="3632" b="14395"/>
          <a:stretch>
            <a:fillRect/>
          </a:stretch>
        </p:blipFill>
        <p:spPr>
          <a:xfrm>
            <a:off x="9267712" y="136335"/>
            <a:ext cx="2588260" cy="592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15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弧形 3"/>
          <p:cNvSpPr/>
          <p:nvPr/>
        </p:nvSpPr>
        <p:spPr>
          <a:xfrm flipH="1">
            <a:off x="7287260" y="1400484"/>
            <a:ext cx="4343724" cy="5145869"/>
          </a:xfrm>
          <a:prstGeom prst="arc">
            <a:avLst>
              <a:gd name="adj1" fmla="val 16199999"/>
              <a:gd name="adj2" fmla="val 3061440"/>
            </a:avLst>
          </a:prstGeom>
          <a:ln>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
        <p:nvSpPr>
          <p:cNvPr id="5" name="矩形 4"/>
          <p:cNvSpPr/>
          <p:nvPr/>
        </p:nvSpPr>
        <p:spPr>
          <a:xfrm>
            <a:off x="2787015" y="1400175"/>
            <a:ext cx="4258310" cy="145034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spcBef>
                <a:spcPts val="600"/>
              </a:spcBef>
              <a:defRPr/>
            </a:pPr>
            <a:r>
              <a:rPr kumimoji="0" lang="zh-CN" altLang="en-US" sz="2200" b="1" i="0" u="sng" strike="noStrike" kern="0" cap="none" spc="50" normalizeH="0" baseline="0" noProof="0" dirty="0">
                <a:ln>
                  <a:noFill/>
                </a:ln>
                <a:solidFill>
                  <a:schemeClr val="tx1">
                    <a:lumMod val="75000"/>
                    <a:lumOff val="25000"/>
                  </a:schemeClr>
                </a:solidFill>
                <a:effectLst/>
                <a:uLnTx/>
                <a:uFillTx/>
                <a:latin typeface="Noto Sans CJK Bold" panose="020B0800000000000000" charset="-122"/>
                <a:ea typeface="Noto Sans CJK Bold" panose="020B0800000000000000" charset="-122"/>
                <a:cs typeface="Arial" panose="020B0604020202020204" pitchFamily="34" charset="0"/>
              </a:rPr>
              <a:t>课标的要求</a:t>
            </a:r>
            <a:endParaRPr kumimoji="0" lang="zh-CN" altLang="en-US" sz="2200" b="0" i="0" u="sng" strike="noStrike" kern="0" cap="none" spc="50" normalizeH="0" baseline="0" noProof="0" dirty="0">
              <a:ln>
                <a:noFill/>
              </a:ln>
              <a:solidFill>
                <a:schemeClr val="tx1">
                  <a:lumMod val="75000"/>
                  <a:lumOff val="25000"/>
                </a:schemeClr>
              </a:solidFill>
              <a:effectLst/>
              <a:uLnTx/>
              <a:uFillTx/>
              <a:latin typeface="Noto Sans CJK Bold" panose="020B0800000000000000" charset="-122"/>
              <a:ea typeface="Noto Sans CJK Bold" panose="020B0800000000000000" charset="-122"/>
              <a:cs typeface="Arial" panose="020B0604020202020204" pitchFamily="34" charset="0"/>
            </a:endParaRPr>
          </a:p>
          <a:p>
            <a:pPr>
              <a:lnSpc>
                <a:spcPts val="2000"/>
              </a:lnSpc>
              <a:spcBef>
                <a:spcPts val="600"/>
              </a:spcBef>
              <a:defRPr/>
            </a:pPr>
            <a:r>
              <a:rPr lang="zh-CN" altLang="en-US" sz="1500" dirty="0">
                <a:solidFill>
                  <a:schemeClr val="tx1"/>
                </a:solidFill>
                <a:latin typeface="OPPOSans R" panose="00020600040101010101" charset="-122"/>
                <a:ea typeface="OPPOSans R" panose="00020600040101010101" charset="-122"/>
                <a:cs typeface="宋体" panose="02010600030101010101" pitchFamily="2" charset="-122"/>
              </a:rPr>
              <a:t>纵观课程总体目标与学段目标，新课标基于阅读教学的要求可以概括为以下三点：一是要重在培养学生独立阅读的能力；二是要注重阅读方法的引导；三是学生对于阅读方法的有效运用。</a:t>
            </a:r>
          </a:p>
        </p:txBody>
      </p:sp>
      <p:sp>
        <p:nvSpPr>
          <p:cNvPr id="6" name="矩形 5"/>
          <p:cNvSpPr/>
          <p:nvPr/>
        </p:nvSpPr>
        <p:spPr>
          <a:xfrm>
            <a:off x="879475" y="3119755"/>
            <a:ext cx="5997575" cy="17068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spcBef>
                <a:spcPts val="600"/>
              </a:spcBef>
              <a:defRPr/>
            </a:pPr>
            <a:r>
              <a:rPr lang="zh-CN" altLang="en-US" sz="2200" b="1" u="sng" kern="0" spc="50" noProof="0" dirty="0">
                <a:ln>
                  <a:noFill/>
                </a:ln>
                <a:solidFill>
                  <a:schemeClr val="tx1">
                    <a:lumMod val="75000"/>
                    <a:lumOff val="25000"/>
                  </a:schemeClr>
                </a:solidFill>
                <a:effectLst/>
                <a:uLnTx/>
                <a:uFillTx/>
                <a:latin typeface="Noto Sans CJK Bold" panose="020B0800000000000000" charset="-122"/>
                <a:ea typeface="Noto Sans CJK Bold" panose="020B0800000000000000" charset="-122"/>
                <a:cs typeface="Arial" panose="020B0604020202020204" pitchFamily="34" charset="0"/>
                <a:sym typeface="+mn-ea"/>
              </a:rPr>
              <a:t>统编本教材“三位一体”阅读体系的构建</a:t>
            </a:r>
          </a:p>
          <a:p>
            <a:pPr>
              <a:lnSpc>
                <a:spcPts val="2000"/>
              </a:lnSpc>
              <a:spcBef>
                <a:spcPts val="600"/>
              </a:spcBef>
              <a:defRPr/>
            </a:pPr>
            <a:r>
              <a:rPr lang="zh-CN" altLang="en-US" sz="1500" dirty="0">
                <a:solidFill>
                  <a:schemeClr val="tx1"/>
                </a:solidFill>
                <a:latin typeface="OPPOSans R" panose="00020600040101010101" charset="-122"/>
                <a:ea typeface="OPPOSans R" panose="00020600040101010101" charset="-122"/>
                <a:cs typeface="宋体" panose="02010600030101010101" pitchFamily="2" charset="-122"/>
              </a:rPr>
              <a:t>统编本教材较之以往的教材更加注重阅读教学，对阅读教学的课型类别进行了进一步区分，建构了教读、自读与课外阅读“三位一体”的课型结构。教读是学方法，打基础，自读是用方法，提技巧，课外阅读则是拓视野，积素养。三者共同构成一个有机体系，能最大程度上，促进学生自我构建一套科学的自主阅读方法体系，提升自我阅读能力。</a:t>
            </a:r>
          </a:p>
        </p:txBody>
      </p:sp>
      <p:sp>
        <p:nvSpPr>
          <p:cNvPr id="7" name="矩形 6"/>
          <p:cNvSpPr/>
          <p:nvPr/>
        </p:nvSpPr>
        <p:spPr>
          <a:xfrm>
            <a:off x="4302125" y="5081270"/>
            <a:ext cx="2585720" cy="10147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spcBef>
                <a:spcPts val="600"/>
              </a:spcBef>
              <a:defRPr/>
            </a:pPr>
            <a:r>
              <a:rPr lang="zh-CN" altLang="en-US" sz="2200" b="1" u="sng" kern="0" spc="50" noProof="0" dirty="0">
                <a:ln>
                  <a:noFill/>
                </a:ln>
                <a:solidFill>
                  <a:schemeClr val="tx1">
                    <a:lumMod val="75000"/>
                    <a:lumOff val="25000"/>
                  </a:schemeClr>
                </a:solidFill>
                <a:effectLst/>
                <a:uLnTx/>
                <a:uFillTx/>
                <a:latin typeface="Noto Sans CJK Bold" panose="020B0800000000000000" charset="-122"/>
                <a:ea typeface="Noto Sans CJK Bold" panose="020B0800000000000000" charset="-122"/>
                <a:cs typeface="Arial" panose="020B0604020202020204" pitchFamily="34" charset="0"/>
                <a:sym typeface="+mn-ea"/>
              </a:rPr>
              <a:t>自读课文教学现状</a:t>
            </a:r>
          </a:p>
          <a:p>
            <a:pPr marL="342900" indent="-342900">
              <a:lnSpc>
                <a:spcPts val="2000"/>
              </a:lnSpc>
              <a:spcBef>
                <a:spcPts val="600"/>
              </a:spcBef>
              <a:buFont typeface="Arial" panose="020B0604020202020204" pitchFamily="34" charset="0"/>
              <a:buChar char="•"/>
              <a:defRPr/>
            </a:pPr>
            <a:r>
              <a:rPr lang="zh-CN" altLang="en-US" sz="1500" dirty="0">
                <a:solidFill>
                  <a:schemeClr val="tx1"/>
                </a:solidFill>
                <a:latin typeface="OPPOSans R" panose="00020600040101010101" charset="-122"/>
                <a:ea typeface="OPPOSans R" panose="00020600040101010101" charset="-122"/>
                <a:cs typeface="宋体" panose="02010600030101010101" pitchFamily="2" charset="-122"/>
                <a:sym typeface="+mn-ea"/>
              </a:rPr>
              <a:t>教师角度</a:t>
            </a:r>
          </a:p>
          <a:p>
            <a:pPr marL="342900" indent="-342900">
              <a:lnSpc>
                <a:spcPts val="2000"/>
              </a:lnSpc>
              <a:spcBef>
                <a:spcPts val="600"/>
              </a:spcBef>
              <a:buFont typeface="Arial" panose="020B0604020202020204" pitchFamily="34" charset="0"/>
              <a:buChar char="•"/>
              <a:defRPr/>
            </a:pPr>
            <a:r>
              <a:rPr lang="zh-CN" altLang="en-US" sz="1500" dirty="0">
                <a:solidFill>
                  <a:schemeClr val="tx1"/>
                </a:solidFill>
                <a:latin typeface="OPPOSans R" panose="00020600040101010101" charset="-122"/>
                <a:ea typeface="OPPOSans R" panose="00020600040101010101" charset="-122"/>
                <a:cs typeface="宋体" panose="02010600030101010101" pitchFamily="2" charset="-122"/>
                <a:sym typeface="+mn-ea"/>
              </a:rPr>
              <a:t>学生角度</a:t>
            </a:r>
          </a:p>
        </p:txBody>
      </p:sp>
      <p:sp>
        <p:nvSpPr>
          <p:cNvPr id="15" name="椭圆 14"/>
          <p:cNvSpPr/>
          <p:nvPr/>
        </p:nvSpPr>
        <p:spPr>
          <a:xfrm>
            <a:off x="7721232" y="1552023"/>
            <a:ext cx="754419" cy="754419"/>
          </a:xfrm>
          <a:prstGeom prst="ellipse">
            <a:avLst/>
          </a:prstGeom>
          <a:solidFill>
            <a:srgbClr val="DD8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01</a:t>
            </a:r>
            <a:endParaRPr lang="zh-CN" altLang="en-US" dirty="0"/>
          </a:p>
        </p:txBody>
      </p:sp>
      <p:sp>
        <p:nvSpPr>
          <p:cNvPr id="16" name="椭圆 15"/>
          <p:cNvSpPr/>
          <p:nvPr/>
        </p:nvSpPr>
        <p:spPr>
          <a:xfrm>
            <a:off x="6966418" y="3051875"/>
            <a:ext cx="754419" cy="7544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5D9095"/>
                </a:solidFill>
              </a:rPr>
              <a:t>02</a:t>
            </a:r>
          </a:p>
        </p:txBody>
      </p:sp>
      <p:sp>
        <p:nvSpPr>
          <p:cNvPr id="17" name="椭圆 16"/>
          <p:cNvSpPr/>
          <p:nvPr/>
        </p:nvSpPr>
        <p:spPr>
          <a:xfrm>
            <a:off x="7188025" y="4827149"/>
            <a:ext cx="754419" cy="754419"/>
          </a:xfrm>
          <a:prstGeom prst="ellipse">
            <a:avLst/>
          </a:prstGeom>
          <a:solidFill>
            <a:srgbClr val="DD8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03</a:t>
            </a:r>
            <a:endParaRPr lang="zh-CN" altLang="en-US" dirty="0"/>
          </a:p>
        </p:txBody>
      </p:sp>
      <p:pic>
        <p:nvPicPr>
          <p:cNvPr id="3" name="图片 2" descr="0beb3c19c03542f72b753351a78bf0ef"/>
          <p:cNvPicPr>
            <a:picLocks noChangeAspect="1"/>
          </p:cNvPicPr>
          <p:nvPr/>
        </p:nvPicPr>
        <p:blipFill>
          <a:blip r:embed="rId3"/>
          <a:stretch>
            <a:fillRect/>
          </a:stretch>
        </p:blipFill>
        <p:spPr>
          <a:xfrm>
            <a:off x="7890510" y="2244725"/>
            <a:ext cx="3782060" cy="2836545"/>
          </a:xfrm>
          <a:prstGeom prst="rect">
            <a:avLst/>
          </a:prstGeom>
        </p:spPr>
      </p:pic>
      <p:sp>
        <p:nvSpPr>
          <p:cNvPr id="11" name="矩形 10"/>
          <p:cNvSpPr/>
          <p:nvPr/>
        </p:nvSpPr>
        <p:spPr>
          <a:xfrm>
            <a:off x="1296863" y="559976"/>
            <a:ext cx="2865120" cy="629920"/>
          </a:xfrm>
          <a:prstGeom prst="rect">
            <a:avLst/>
          </a:prstGeom>
        </p:spPr>
        <p:txBody>
          <a:bodyPr wrap="none">
            <a:spAutoFit/>
          </a:bodyPr>
          <a:lstStyle/>
          <a:p>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 </a:t>
            </a:r>
            <a:r>
              <a:rPr lang="zh-CN" altLang="en-US"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研究背景 </a:t>
            </a:r>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a:t>
            </a:r>
          </a:p>
        </p:txBody>
      </p:sp>
      <p:pic>
        <p:nvPicPr>
          <p:cNvPr id="12" name="图片 11" descr="校标">
            <a:extLst>
              <a:ext uri="{FF2B5EF4-FFF2-40B4-BE49-F238E27FC236}">
                <a16:creationId xmlns:a16="http://schemas.microsoft.com/office/drawing/2014/main" id="{54AABF42-DF56-4531-B802-C2E6C24C2F30}"/>
              </a:ext>
            </a:extLst>
          </p:cNvPr>
          <p:cNvPicPr>
            <a:picLocks noChangeAspect="1"/>
          </p:cNvPicPr>
          <p:nvPr/>
        </p:nvPicPr>
        <p:blipFill>
          <a:blip r:embed="rId4"/>
          <a:srcRect t="10348" r="3632" b="14395"/>
          <a:stretch>
            <a:fillRect/>
          </a:stretch>
        </p:blipFill>
        <p:spPr>
          <a:xfrm>
            <a:off x="9223262" y="311647"/>
            <a:ext cx="2588260" cy="592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righ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p:bldP spid="7" grpId="0"/>
      <p:bldP spid="15" grpId="0" bldLvl="0" animBg="1"/>
      <p:bldP spid="16" grpId="0" bldLvl="0" animBg="1"/>
      <p:bldP spid="1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968999" y="2082067"/>
            <a:ext cx="10254002" cy="2693867"/>
          </a:xfrm>
          <a:prstGeom prst="rect">
            <a:avLst/>
          </a:prstGeom>
          <a:solidFill>
            <a:schemeClr val="bg1"/>
          </a:solidFill>
          <a:ln w="19050">
            <a:solidFill>
              <a:srgbClr val="DD8F8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19" name="组合 18"/>
          <p:cNvGrpSpPr/>
          <p:nvPr/>
        </p:nvGrpSpPr>
        <p:grpSpPr>
          <a:xfrm>
            <a:off x="1330691" y="2397491"/>
            <a:ext cx="2063018" cy="2063018"/>
            <a:chOff x="1330691" y="2397491"/>
            <a:chExt cx="2063018" cy="2063018"/>
          </a:xfrm>
        </p:grpSpPr>
        <p:sp>
          <p:nvSpPr>
            <p:cNvPr id="3" name="矩形 2"/>
            <p:cNvSpPr/>
            <p:nvPr/>
          </p:nvSpPr>
          <p:spPr>
            <a:xfrm>
              <a:off x="1330691" y="2397491"/>
              <a:ext cx="2063018" cy="2063018"/>
            </a:xfrm>
            <a:prstGeom prst="rect">
              <a:avLst/>
            </a:prstGeom>
            <a:solidFill>
              <a:srgbClr val="DD8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14135" y="2701320"/>
              <a:ext cx="1629115" cy="1569660"/>
            </a:xfrm>
            <a:prstGeom prst="rect">
              <a:avLst/>
            </a:prstGeom>
            <a:noFill/>
          </p:spPr>
          <p:txBody>
            <a:bodyPr wrap="square" rtlCol="0">
              <a:spAutoFit/>
            </a:bodyPr>
            <a:lstStyle/>
            <a:p>
              <a:pPr algn="ctr"/>
              <a:r>
                <a:rPr lang="en-US" altLang="zh-CN"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rPr>
                <a:t>02</a:t>
              </a:r>
              <a:endParaRPr lang="zh-CN" altLang="en-US"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endParaRPr>
            </a:p>
          </p:txBody>
        </p:sp>
      </p:grpSp>
      <p:sp>
        <p:nvSpPr>
          <p:cNvPr id="15" name="文本框 14"/>
          <p:cNvSpPr txBox="1"/>
          <p:nvPr/>
        </p:nvSpPr>
        <p:spPr>
          <a:xfrm>
            <a:off x="3779837" y="2604461"/>
            <a:ext cx="4094163" cy="70675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rPr>
              <a:t>概念界定</a:t>
            </a:r>
          </a:p>
        </p:txBody>
      </p:sp>
      <p:cxnSp>
        <p:nvCxnSpPr>
          <p:cNvPr id="16" name="直接连接符 15"/>
          <p:cNvCxnSpPr/>
          <p:nvPr/>
        </p:nvCxnSpPr>
        <p:spPr>
          <a:xfrm>
            <a:off x="3910015" y="3426191"/>
            <a:ext cx="6766882"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3767137" y="3512914"/>
            <a:ext cx="7053263" cy="360680"/>
          </a:xfrm>
          <a:prstGeom prst="rect">
            <a:avLst/>
          </a:prstGeom>
        </p:spPr>
        <p:txBody>
          <a:bodyPr wrap="square">
            <a:spAutoFit/>
          </a:bodyPr>
          <a:lstStyle/>
          <a:p>
            <a:pPr algn="just">
              <a:lnSpc>
                <a:spcPct val="125000"/>
              </a:lnSpc>
              <a:defRPr/>
            </a:pP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Clear Sans Light" panose="020B0303030202020304" pitchFamily="34" charset="0"/>
              </a:rPr>
              <a:t>自读、自读课文、自读课文教学</a:t>
            </a:r>
          </a:p>
        </p:txBody>
      </p:sp>
      <p:pic>
        <p:nvPicPr>
          <p:cNvPr id="17" name="图片 16"/>
          <p:cNvPicPr>
            <a:picLocks noChangeAspect="1"/>
          </p:cNvPicPr>
          <p:nvPr/>
        </p:nvPicPr>
        <p:blipFill>
          <a:blip r:embed="rId3">
            <a:extLst>
              <a:ext uri="{28A0092B-C50C-407E-A947-70E740481C1C}">
                <a14:useLocalDpi xmlns:a14="http://schemas.microsoft.com/office/drawing/2010/main" val="0"/>
              </a:ext>
            </a:extLst>
          </a:blip>
          <a:srcRect l="62110" t="72325"/>
          <a:stretch>
            <a:fillRect/>
          </a:stretch>
        </p:blipFill>
        <p:spPr>
          <a:xfrm flipH="1" flipV="1">
            <a:off x="-2" y="-3"/>
            <a:ext cx="2788172" cy="2909619"/>
          </a:xfrm>
          <a:custGeom>
            <a:avLst/>
            <a:gdLst>
              <a:gd name="connsiteX0" fmla="*/ 0 w 4253344"/>
              <a:gd name="connsiteY0" fmla="*/ 0 h 4438611"/>
              <a:gd name="connsiteX1" fmla="*/ 4253344 w 4253344"/>
              <a:gd name="connsiteY1" fmla="*/ 1 h 4438611"/>
              <a:gd name="connsiteX2" fmla="*/ 4253342 w 4253344"/>
              <a:gd name="connsiteY2" fmla="*/ 4438611 h 4438611"/>
              <a:gd name="connsiteX3" fmla="*/ 0 w 4253344"/>
              <a:gd name="connsiteY3" fmla="*/ 4438611 h 4438611"/>
              <a:gd name="connsiteX4" fmla="*/ 0 w 4253344"/>
              <a:gd name="connsiteY4" fmla="*/ 0 h 443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344" h="4438611">
                <a:moveTo>
                  <a:pt x="0" y="0"/>
                </a:moveTo>
                <a:lnTo>
                  <a:pt x="4253344" y="1"/>
                </a:lnTo>
                <a:lnTo>
                  <a:pt x="4253342" y="4438611"/>
                </a:lnTo>
                <a:lnTo>
                  <a:pt x="0" y="4438611"/>
                </a:lnTo>
                <a:lnTo>
                  <a:pt x="0" y="0"/>
                </a:lnTo>
                <a:close/>
              </a:path>
            </a:pathLst>
          </a:cu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rcRect t="72325" r="37890"/>
          <a:stretch>
            <a:fillRect/>
          </a:stretch>
        </p:blipFill>
        <p:spPr>
          <a:xfrm flipH="1">
            <a:off x="8520608" y="4520769"/>
            <a:ext cx="3671392" cy="2337232"/>
          </a:xfrm>
          <a:custGeom>
            <a:avLst/>
            <a:gdLst>
              <a:gd name="connsiteX0" fmla="*/ 0 w 6972301"/>
              <a:gd name="connsiteY0" fmla="*/ 0 h 4438612"/>
              <a:gd name="connsiteX1" fmla="*/ 6972301 w 6972301"/>
              <a:gd name="connsiteY1" fmla="*/ 1 h 4438612"/>
              <a:gd name="connsiteX2" fmla="*/ 6972301 w 6972301"/>
              <a:gd name="connsiteY2" fmla="*/ 4438612 h 4438612"/>
              <a:gd name="connsiteX3" fmla="*/ 0 w 6972301"/>
              <a:gd name="connsiteY3" fmla="*/ 4438611 h 4438612"/>
              <a:gd name="connsiteX4" fmla="*/ 0 w 6972301"/>
              <a:gd name="connsiteY4" fmla="*/ 0 h 443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301" h="4438612">
                <a:moveTo>
                  <a:pt x="0" y="0"/>
                </a:moveTo>
                <a:lnTo>
                  <a:pt x="6972301" y="1"/>
                </a:lnTo>
                <a:lnTo>
                  <a:pt x="6972301" y="4438612"/>
                </a:lnTo>
                <a:lnTo>
                  <a:pt x="0" y="4438611"/>
                </a:lnTo>
                <a:lnTo>
                  <a:pt x="0" y="0"/>
                </a:lnTo>
                <a:close/>
              </a:path>
            </a:pathLst>
          </a:custGeom>
        </p:spPr>
      </p:pic>
      <p:pic>
        <p:nvPicPr>
          <p:cNvPr id="11" name="图片 10" descr="校标">
            <a:extLst>
              <a:ext uri="{FF2B5EF4-FFF2-40B4-BE49-F238E27FC236}">
                <a16:creationId xmlns:a16="http://schemas.microsoft.com/office/drawing/2014/main" id="{992E1F16-8FC7-49C3-9182-0EB89A91FA75}"/>
              </a:ext>
            </a:extLst>
          </p:cNvPr>
          <p:cNvPicPr>
            <a:picLocks noChangeAspect="1"/>
          </p:cNvPicPr>
          <p:nvPr/>
        </p:nvPicPr>
        <p:blipFill>
          <a:blip r:embed="rId5"/>
          <a:srcRect t="10348" r="3632" b="14395"/>
          <a:stretch>
            <a:fillRect/>
          </a:stretch>
        </p:blipFill>
        <p:spPr>
          <a:xfrm>
            <a:off x="9267712" y="136335"/>
            <a:ext cx="2588260" cy="592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15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788410" y="2106295"/>
            <a:ext cx="3822065" cy="4608830"/>
            <a:chOff x="2230" y="2973"/>
            <a:chExt cx="7151" cy="7258"/>
          </a:xfrm>
        </p:grpSpPr>
        <p:pic>
          <p:nvPicPr>
            <p:cNvPr id="9" name="图片 8" descr="4a8b5dee043598d45655780ffe32e5b6"/>
            <p:cNvPicPr>
              <a:picLocks noChangeAspect="1"/>
            </p:cNvPicPr>
            <p:nvPr/>
          </p:nvPicPr>
          <p:blipFill>
            <a:blip r:embed="rId3"/>
            <a:stretch>
              <a:fillRect/>
            </a:stretch>
          </p:blipFill>
          <p:spPr>
            <a:xfrm rot="960000" flipH="1" flipV="1">
              <a:off x="2230" y="5452"/>
              <a:ext cx="4779" cy="4779"/>
            </a:xfrm>
            <a:prstGeom prst="rect">
              <a:avLst/>
            </a:prstGeom>
          </p:spPr>
        </p:pic>
        <p:grpSp>
          <p:nvGrpSpPr>
            <p:cNvPr id="8" name="组合 7"/>
            <p:cNvGrpSpPr/>
            <p:nvPr/>
          </p:nvGrpSpPr>
          <p:grpSpPr>
            <a:xfrm>
              <a:off x="2833" y="2973"/>
              <a:ext cx="6548" cy="6519"/>
              <a:chOff x="3083" y="2880"/>
              <a:chExt cx="6548" cy="6519"/>
            </a:xfrm>
          </p:grpSpPr>
          <p:sp>
            <p:nvSpPr>
              <p:cNvPr id="5" name="矩形 4"/>
              <p:cNvSpPr/>
              <p:nvPr/>
            </p:nvSpPr>
            <p:spPr>
              <a:xfrm>
                <a:off x="3083" y="6285"/>
                <a:ext cx="6548" cy="3114"/>
              </a:xfrm>
              <a:prstGeom prst="rect">
                <a:avLst/>
              </a:prstGeom>
              <a:noFill/>
              <a:ln>
                <a:solidFill>
                  <a:srgbClr val="467592"/>
                </a:solidFill>
                <a:prstDash val="dash"/>
              </a:ln>
              <a:extLst>
                <a:ext uri="{909E8E84-426E-40DD-AFC4-6F175D3DCCD1}">
                  <a14:hiddenFill xmlns:a14="http://schemas.microsoft.com/office/drawing/2010/main">
                    <a:solidFill>
                      <a:srgbClr val="79B7B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矩形 10"/>
              <p:cNvSpPr/>
              <p:nvPr/>
            </p:nvSpPr>
            <p:spPr>
              <a:xfrm>
                <a:off x="3083" y="2880"/>
                <a:ext cx="6547" cy="4128"/>
              </a:xfrm>
              <a:prstGeom prst="rect">
                <a:avLst/>
              </a:prstGeom>
              <a:solidFill>
                <a:srgbClr val="DD8F8C"/>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3308" y="3125"/>
                <a:ext cx="6097" cy="5366"/>
                <a:chOff x="1391859" y="1859170"/>
                <a:chExt cx="3092125" cy="3407410"/>
              </a:xfrm>
              <a:noFill/>
            </p:grpSpPr>
            <p:sp>
              <p:nvSpPr>
                <p:cNvPr id="16" name="矩形 15"/>
                <p:cNvSpPr/>
                <p:nvPr/>
              </p:nvSpPr>
              <p:spPr>
                <a:xfrm>
                  <a:off x="2994558" y="4869070"/>
                  <a:ext cx="1375550" cy="397510"/>
                </a:xfrm>
                <a:prstGeom prst="rect">
                  <a:avLst/>
                </a:prstGeom>
                <a:grpFill/>
              </p:spPr>
              <p:txBody>
                <a:bodyPr vert="horz" wrap="square" lIns="91384" tIns="45693" rIns="91384" bIns="45693">
                  <a:spAutoFit/>
                </a:bodyPr>
                <a:lstStyle/>
                <a:p>
                  <a:pPr algn="ctr"/>
                  <a:r>
                    <a:rPr lang="zh-CN" sz="2000" b="1" u="sng" spc="-300" dirty="0">
                      <a:solidFill>
                        <a:schemeClr val="tx1"/>
                      </a:solidFill>
                      <a:latin typeface="OPPOSans R" panose="00020600040101010101" charset="-122"/>
                      <a:ea typeface="OPPOSans R" panose="00020600040101010101" charset="-122"/>
                    </a:rPr>
                    <a:t>自读课文</a:t>
                  </a:r>
                </a:p>
              </p:txBody>
            </p:sp>
            <p:sp>
              <p:nvSpPr>
                <p:cNvPr id="18" name="矩形 17"/>
                <p:cNvSpPr/>
                <p:nvPr/>
              </p:nvSpPr>
              <p:spPr>
                <a:xfrm>
                  <a:off x="1391859" y="1859170"/>
                  <a:ext cx="3092125" cy="2305685"/>
                </a:xfrm>
                <a:prstGeom prst="rect">
                  <a:avLst/>
                </a:prstGeom>
                <a:grpFill/>
              </p:spPr>
              <p:txBody>
                <a:bodyPr vert="horz" wrap="square" lIns="91384" tIns="45693" rIns="91384" bIns="45693">
                  <a:spAutoFit/>
                </a:bodyPr>
                <a:lstStyle/>
                <a:p>
                  <a:pPr algn="l">
                    <a:lnSpc>
                      <a:spcPct val="150000"/>
                    </a:lnSpc>
                  </a:pPr>
                  <a:r>
                    <a:rPr lang="zh-CN" altLang="en-US" sz="1200" b="1" dirty="0">
                      <a:solidFill>
                        <a:schemeClr val="bg1"/>
                      </a:solidFill>
                      <a:latin typeface="OPPOSans R" panose="00020600040101010101" charset="-122"/>
                      <a:ea typeface="OPPOSans R" panose="00020600040101010101" charset="-122"/>
                      <a:cs typeface="OPPOSans R" panose="00020600040101010101" charset="-122"/>
                    </a:rPr>
                    <a:t>自读课文是课堂上以学生自己阅读为主、教师引导为辅的课文类型，在统编版教材目录中是标有的篇目，它在单元中的位置处于教读课文之后、名著导读之前。统编版教材中的每个单元设有自读课文，一般为１篇，个别单元是２篇。其框架包括正文、旁批、课下注解、阅读提示、读读写写等要素，旁批和阅读提示是新增的特色要素，能给学生必要的阅读指导。</a:t>
                  </a:r>
                </a:p>
              </p:txBody>
            </p:sp>
          </p:grpSp>
        </p:grpSp>
      </p:grpSp>
      <p:grpSp>
        <p:nvGrpSpPr>
          <p:cNvPr id="19" name="组合 18"/>
          <p:cNvGrpSpPr/>
          <p:nvPr/>
        </p:nvGrpSpPr>
        <p:grpSpPr>
          <a:xfrm>
            <a:off x="364490" y="1755140"/>
            <a:ext cx="3764806" cy="4490085"/>
            <a:chOff x="9850" y="2328"/>
            <a:chExt cx="7159" cy="7071"/>
          </a:xfrm>
        </p:grpSpPr>
        <p:pic>
          <p:nvPicPr>
            <p:cNvPr id="7" name="图片 6" descr="4a8b5dee043598d45655780ffe32e5b6"/>
            <p:cNvPicPr>
              <a:picLocks noChangeAspect="1"/>
            </p:cNvPicPr>
            <p:nvPr/>
          </p:nvPicPr>
          <p:blipFill>
            <a:blip r:embed="rId3"/>
            <a:stretch>
              <a:fillRect/>
            </a:stretch>
          </p:blipFill>
          <p:spPr>
            <a:xfrm>
              <a:off x="12230" y="2328"/>
              <a:ext cx="4779" cy="4779"/>
            </a:xfrm>
            <a:prstGeom prst="rect">
              <a:avLst/>
            </a:prstGeom>
          </p:spPr>
        </p:pic>
        <p:grpSp>
          <p:nvGrpSpPr>
            <p:cNvPr id="10" name="组合 9"/>
            <p:cNvGrpSpPr/>
            <p:nvPr/>
          </p:nvGrpSpPr>
          <p:grpSpPr>
            <a:xfrm>
              <a:off x="9850" y="2881"/>
              <a:ext cx="6511" cy="6518"/>
              <a:chOff x="9900" y="2880"/>
              <a:chExt cx="6511" cy="6518"/>
            </a:xfrm>
          </p:grpSpPr>
          <p:grpSp>
            <p:nvGrpSpPr>
              <p:cNvPr id="2" name="组合 1"/>
              <p:cNvGrpSpPr/>
              <p:nvPr/>
            </p:nvGrpSpPr>
            <p:grpSpPr>
              <a:xfrm>
                <a:off x="9900" y="2880"/>
                <a:ext cx="6511" cy="6518"/>
                <a:chOff x="9900" y="2880"/>
                <a:chExt cx="6511" cy="6518"/>
              </a:xfrm>
            </p:grpSpPr>
            <p:sp>
              <p:nvSpPr>
                <p:cNvPr id="6" name="矩形 5"/>
                <p:cNvSpPr/>
                <p:nvPr/>
              </p:nvSpPr>
              <p:spPr>
                <a:xfrm>
                  <a:off x="9900" y="2880"/>
                  <a:ext cx="6510" cy="3114"/>
                </a:xfrm>
                <a:prstGeom prst="rect">
                  <a:avLst/>
                </a:prstGeom>
                <a:noFill/>
                <a:ln>
                  <a:solidFill>
                    <a:srgbClr val="467592"/>
                  </a:solidFill>
                  <a:prstDash val="dash"/>
                </a:ln>
                <a:extLst>
                  <a:ext uri="{909E8E84-426E-40DD-AFC4-6F175D3DCCD1}">
                    <a14:hiddenFill xmlns:a14="http://schemas.microsoft.com/office/drawing/2010/main">
                      <a:solidFill>
                        <a:srgbClr val="79B7B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7" name="矩形 26"/>
                <p:cNvSpPr/>
                <p:nvPr/>
              </p:nvSpPr>
              <p:spPr>
                <a:xfrm>
                  <a:off x="9901" y="4886"/>
                  <a:ext cx="6510" cy="4513"/>
                </a:xfrm>
                <a:prstGeom prst="rect">
                  <a:avLst/>
                </a:prstGeom>
                <a:solidFill>
                  <a:srgbClr val="DD8F8C"/>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31" name="矩形 30"/>
              <p:cNvSpPr/>
              <p:nvPr/>
            </p:nvSpPr>
            <p:spPr>
              <a:xfrm>
                <a:off x="10053" y="5154"/>
                <a:ext cx="6205" cy="4068"/>
              </a:xfrm>
              <a:prstGeom prst="rect">
                <a:avLst/>
              </a:prstGeom>
              <a:noFill/>
            </p:spPr>
            <p:txBody>
              <a:bodyPr vert="horz" wrap="square" lIns="91384" tIns="45693" rIns="91384" bIns="45693">
                <a:spAutoFit/>
              </a:bodyPr>
              <a:lstStyle/>
              <a:p>
                <a:pPr algn="l">
                  <a:lnSpc>
                    <a:spcPct val="150000"/>
                  </a:lnSpc>
                </a:pPr>
                <a:r>
                  <a:rPr lang="zh-CN" altLang="en-US" sz="1200" b="1" dirty="0">
                    <a:solidFill>
                      <a:schemeClr val="bg1"/>
                    </a:solidFill>
                    <a:latin typeface="OPPOSans R" panose="00020600040101010101" charset="-122"/>
                    <a:ea typeface="OPPOSans R" panose="00020600040101010101" charset="-122"/>
                    <a:cs typeface="OPPOSans R" panose="00020600040101010101" charset="-122"/>
                  </a:rPr>
                  <a:t>根据《现代实用汉语词典》的释义，“自”解释为“自我，与别人相对”，“读”即“阅读”。广义上的“自读”指阅读主体在不借助任何工具的情况下完全依靠自我完成阅读活动，阅读客体可以是文字或非文字的资料。狭义上的“自读”是指课堂上学生在教师的指导下运用合适的阅读方法相对独立地进行自主阅读，阅读客体为语言文字资料。本课题研宄的“自读”属于狭义范畴。</a:t>
                </a:r>
              </a:p>
            </p:txBody>
          </p:sp>
        </p:grpSp>
      </p:grpSp>
      <p:sp>
        <p:nvSpPr>
          <p:cNvPr id="17" name="矩形 16"/>
          <p:cNvSpPr/>
          <p:nvPr/>
        </p:nvSpPr>
        <p:spPr>
          <a:xfrm>
            <a:off x="1296863" y="559976"/>
            <a:ext cx="2865120" cy="629920"/>
          </a:xfrm>
          <a:prstGeom prst="rect">
            <a:avLst/>
          </a:prstGeom>
        </p:spPr>
        <p:txBody>
          <a:bodyPr wrap="none">
            <a:spAutoFit/>
          </a:bodyPr>
          <a:lstStyle/>
          <a:p>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 </a:t>
            </a:r>
            <a:r>
              <a:rPr lang="zh-CN" altLang="en-US"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概念界定 </a:t>
            </a:r>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a:t>
            </a:r>
          </a:p>
        </p:txBody>
      </p:sp>
      <p:grpSp>
        <p:nvGrpSpPr>
          <p:cNvPr id="21" name="组合 20"/>
          <p:cNvGrpSpPr/>
          <p:nvPr/>
        </p:nvGrpSpPr>
        <p:grpSpPr>
          <a:xfrm>
            <a:off x="7995632" y="1755775"/>
            <a:ext cx="4210292" cy="4516120"/>
            <a:chOff x="9850" y="2328"/>
            <a:chExt cx="7159" cy="7112"/>
          </a:xfrm>
        </p:grpSpPr>
        <p:pic>
          <p:nvPicPr>
            <p:cNvPr id="22" name="图片 21" descr="4a8b5dee043598d45655780ffe32e5b6"/>
            <p:cNvPicPr>
              <a:picLocks noChangeAspect="1"/>
            </p:cNvPicPr>
            <p:nvPr/>
          </p:nvPicPr>
          <p:blipFill>
            <a:blip r:embed="rId3"/>
            <a:stretch>
              <a:fillRect/>
            </a:stretch>
          </p:blipFill>
          <p:spPr>
            <a:xfrm>
              <a:off x="12230" y="2328"/>
              <a:ext cx="4779" cy="4779"/>
            </a:xfrm>
            <a:prstGeom prst="rect">
              <a:avLst/>
            </a:prstGeom>
          </p:spPr>
        </p:pic>
        <p:grpSp>
          <p:nvGrpSpPr>
            <p:cNvPr id="23" name="组合 22"/>
            <p:cNvGrpSpPr/>
            <p:nvPr/>
          </p:nvGrpSpPr>
          <p:grpSpPr>
            <a:xfrm>
              <a:off x="9850" y="2881"/>
              <a:ext cx="6511" cy="6559"/>
              <a:chOff x="9900" y="2880"/>
              <a:chExt cx="6511" cy="6559"/>
            </a:xfrm>
          </p:grpSpPr>
          <p:grpSp>
            <p:nvGrpSpPr>
              <p:cNvPr id="24" name="组合 23"/>
              <p:cNvGrpSpPr/>
              <p:nvPr/>
            </p:nvGrpSpPr>
            <p:grpSpPr>
              <a:xfrm>
                <a:off x="9900" y="2880"/>
                <a:ext cx="6511" cy="6518"/>
                <a:chOff x="9900" y="2880"/>
                <a:chExt cx="6511" cy="6518"/>
              </a:xfrm>
            </p:grpSpPr>
            <p:sp>
              <p:nvSpPr>
                <p:cNvPr id="25" name="矩形 24"/>
                <p:cNvSpPr/>
                <p:nvPr/>
              </p:nvSpPr>
              <p:spPr>
                <a:xfrm>
                  <a:off x="9900" y="2880"/>
                  <a:ext cx="6510" cy="3114"/>
                </a:xfrm>
                <a:prstGeom prst="rect">
                  <a:avLst/>
                </a:prstGeom>
                <a:noFill/>
                <a:ln>
                  <a:solidFill>
                    <a:srgbClr val="467592"/>
                  </a:solidFill>
                  <a:prstDash val="dash"/>
                </a:ln>
                <a:extLst>
                  <a:ext uri="{909E8E84-426E-40DD-AFC4-6F175D3DCCD1}">
                    <a14:hiddenFill xmlns:a14="http://schemas.microsoft.com/office/drawing/2010/main">
                      <a:solidFill>
                        <a:srgbClr val="79B7B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6" name="矩形 25"/>
                <p:cNvSpPr/>
                <p:nvPr/>
              </p:nvSpPr>
              <p:spPr>
                <a:xfrm>
                  <a:off x="9901" y="4886"/>
                  <a:ext cx="6510" cy="4513"/>
                </a:xfrm>
                <a:prstGeom prst="rect">
                  <a:avLst/>
                </a:prstGeom>
                <a:solidFill>
                  <a:srgbClr val="DD8F8C"/>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28" name="组合 27"/>
              <p:cNvGrpSpPr/>
              <p:nvPr/>
            </p:nvGrpSpPr>
            <p:grpSpPr>
              <a:xfrm>
                <a:off x="9900" y="3359"/>
                <a:ext cx="6359" cy="6080"/>
                <a:chOff x="1322209" y="-27886"/>
                <a:chExt cx="3179818" cy="3860800"/>
              </a:xfrm>
              <a:noFill/>
            </p:grpSpPr>
            <p:sp>
              <p:nvSpPr>
                <p:cNvPr id="32" name="矩形 31"/>
                <p:cNvSpPr/>
                <p:nvPr/>
              </p:nvSpPr>
              <p:spPr>
                <a:xfrm>
                  <a:off x="1322209" y="-27886"/>
                  <a:ext cx="1796852" cy="397510"/>
                </a:xfrm>
                <a:prstGeom prst="rect">
                  <a:avLst/>
                </a:prstGeom>
                <a:grpFill/>
              </p:spPr>
              <p:txBody>
                <a:bodyPr vert="horz" wrap="square" lIns="91384" tIns="45693" rIns="91384" bIns="45693">
                  <a:spAutoFit/>
                </a:bodyPr>
                <a:lstStyle/>
                <a:p>
                  <a:pPr algn="ctr"/>
                  <a:r>
                    <a:rPr lang="zh-CN" sz="2000" b="1" u="sng" spc="-300" dirty="0">
                      <a:solidFill>
                        <a:schemeClr val="tx1"/>
                      </a:solidFill>
                      <a:latin typeface="OPPOSans R" panose="00020600040101010101" charset="-122"/>
                      <a:ea typeface="OPPOSans R" panose="00020600040101010101" charset="-122"/>
                    </a:rPr>
                    <a:t>自读课文教学</a:t>
                  </a:r>
                </a:p>
              </p:txBody>
            </p:sp>
            <p:sp>
              <p:nvSpPr>
                <p:cNvPr id="33" name="矩形 32"/>
                <p:cNvSpPr/>
                <p:nvPr/>
              </p:nvSpPr>
              <p:spPr>
                <a:xfrm>
                  <a:off x="1399417" y="972874"/>
                  <a:ext cx="3102610" cy="2860040"/>
                </a:xfrm>
                <a:prstGeom prst="rect">
                  <a:avLst/>
                </a:prstGeom>
                <a:grpFill/>
              </p:spPr>
              <p:txBody>
                <a:bodyPr vert="horz" wrap="square" lIns="91384" tIns="45693" rIns="91384" bIns="45693">
                  <a:spAutoFit/>
                </a:bodyPr>
                <a:lstStyle/>
                <a:p>
                  <a:pPr algn="l">
                    <a:lnSpc>
                      <a:spcPct val="150000"/>
                    </a:lnSpc>
                  </a:pPr>
                  <a:r>
                    <a:rPr lang="zh-CN" altLang="en-US" sz="1200" b="1" dirty="0">
                      <a:solidFill>
                        <a:schemeClr val="bg1"/>
                      </a:solidFill>
                      <a:latin typeface="OPPOSans R" panose="00020600040101010101" charset="-122"/>
                      <a:ea typeface="OPPOSans R" panose="00020600040101010101" charset="-122"/>
                      <a:cs typeface="OPPOSans R" panose="00020600040101010101" charset="-122"/>
                    </a:rPr>
                    <a:t>自读课文教学作为一种教学行为，除了教授学生知识和阅读方法，还注重训练学生的自主阅读能力，让其学会“用法”。在自读课文教学中，教师的点拨并非面面俱到，只在必要时刻出现。与教读课文教学相比，自读课文教学侧重学生的自主学习，学生间的交流与互动占据了整个课堂教学活动的较大比重，强调学生要借助旁批和阅读提示来明确文章中心，对写作手法进行思考，重在巩固并运用于教读课文中学会的知识与技能，验收个人的学习成果，并实现由课内到课外的拓展延伸。</a:t>
                  </a:r>
                </a:p>
              </p:txBody>
            </p:sp>
          </p:grpSp>
        </p:grpSp>
      </p:grpSp>
      <p:sp>
        <p:nvSpPr>
          <p:cNvPr id="34" name="文本框 33"/>
          <p:cNvSpPr txBox="1"/>
          <p:nvPr/>
        </p:nvSpPr>
        <p:spPr>
          <a:xfrm>
            <a:off x="605155" y="2569210"/>
            <a:ext cx="1047750" cy="368300"/>
          </a:xfrm>
          <a:prstGeom prst="rect">
            <a:avLst/>
          </a:prstGeom>
          <a:noFill/>
        </p:spPr>
        <p:txBody>
          <a:bodyPr wrap="square" rtlCol="0">
            <a:spAutoFit/>
          </a:bodyPr>
          <a:lstStyle/>
          <a:p>
            <a:pPr algn="ctr">
              <a:buClrTx/>
              <a:buSzTx/>
              <a:buFontTx/>
            </a:pPr>
            <a:r>
              <a:rPr lang="zh-CN" sz="2000" b="1" u="sng" spc="-300" dirty="0">
                <a:latin typeface="OPPOSans R" panose="00020600040101010101" charset="-122"/>
                <a:ea typeface="OPPOSans R" panose="00020600040101010101" charset="-122"/>
              </a:rPr>
              <a:t>自读</a:t>
            </a:r>
          </a:p>
        </p:txBody>
      </p:sp>
      <p:pic>
        <p:nvPicPr>
          <p:cNvPr id="29" name="图片 28" descr="校标">
            <a:extLst>
              <a:ext uri="{FF2B5EF4-FFF2-40B4-BE49-F238E27FC236}">
                <a16:creationId xmlns:a16="http://schemas.microsoft.com/office/drawing/2014/main" id="{D93F1B7A-15CC-4733-9F1E-53658961FEED}"/>
              </a:ext>
            </a:extLst>
          </p:cNvPr>
          <p:cNvPicPr>
            <a:picLocks noChangeAspect="1"/>
          </p:cNvPicPr>
          <p:nvPr/>
        </p:nvPicPr>
        <p:blipFill>
          <a:blip r:embed="rId4"/>
          <a:srcRect t="10348" r="3632" b="14395"/>
          <a:stretch>
            <a:fillRect/>
          </a:stretch>
        </p:blipFill>
        <p:spPr>
          <a:xfrm>
            <a:off x="9147175" y="351251"/>
            <a:ext cx="2588260" cy="592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968999" y="2082067"/>
            <a:ext cx="10254002" cy="2693867"/>
          </a:xfrm>
          <a:prstGeom prst="rect">
            <a:avLst/>
          </a:prstGeom>
          <a:solidFill>
            <a:schemeClr val="bg1"/>
          </a:solidFill>
          <a:ln w="19050">
            <a:solidFill>
              <a:srgbClr val="DD8F8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19" name="组合 18"/>
          <p:cNvGrpSpPr/>
          <p:nvPr/>
        </p:nvGrpSpPr>
        <p:grpSpPr>
          <a:xfrm>
            <a:off x="1330691" y="2397491"/>
            <a:ext cx="2063018" cy="2063018"/>
            <a:chOff x="1330691" y="2397491"/>
            <a:chExt cx="2063018" cy="2063018"/>
          </a:xfrm>
        </p:grpSpPr>
        <p:sp>
          <p:nvSpPr>
            <p:cNvPr id="3" name="矩形 2"/>
            <p:cNvSpPr/>
            <p:nvPr/>
          </p:nvSpPr>
          <p:spPr>
            <a:xfrm>
              <a:off x="1330691" y="2397491"/>
              <a:ext cx="2063018" cy="2063018"/>
            </a:xfrm>
            <a:prstGeom prst="rect">
              <a:avLst/>
            </a:prstGeom>
            <a:solidFill>
              <a:srgbClr val="DD8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14135" y="2701320"/>
              <a:ext cx="1629115" cy="1569660"/>
            </a:xfrm>
            <a:prstGeom prst="rect">
              <a:avLst/>
            </a:prstGeom>
            <a:noFill/>
          </p:spPr>
          <p:txBody>
            <a:bodyPr wrap="square" rtlCol="0">
              <a:spAutoFit/>
            </a:bodyPr>
            <a:lstStyle/>
            <a:p>
              <a:pPr algn="ctr"/>
              <a:r>
                <a:rPr lang="en-US" altLang="zh-CN"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rPr>
                <a:t>03</a:t>
              </a:r>
              <a:endParaRPr lang="zh-CN" altLang="en-US" sz="9600" dirty="0">
                <a:solidFill>
                  <a:schemeClr val="bg1"/>
                </a:solidFill>
                <a:effectLst>
                  <a:outerShdw blurRad="38100" dist="38100" dir="2700000" algn="tl">
                    <a:srgbClr val="000000">
                      <a:alpha val="43137"/>
                    </a:srgbClr>
                  </a:outerShdw>
                </a:effectLst>
                <a:latin typeface="思源宋体 CN" panose="02020700000000000000" pitchFamily="18" charset="-122"/>
                <a:ea typeface="思源宋体 CN" panose="02020700000000000000" pitchFamily="18" charset="-122"/>
              </a:endParaRPr>
            </a:p>
          </p:txBody>
        </p:sp>
      </p:grpSp>
      <p:sp>
        <p:nvSpPr>
          <p:cNvPr id="15" name="文本框 14"/>
          <p:cNvSpPr txBox="1"/>
          <p:nvPr/>
        </p:nvSpPr>
        <p:spPr>
          <a:xfrm>
            <a:off x="3779837" y="2604461"/>
            <a:ext cx="4094163" cy="70675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rPr>
              <a:t>理论支撑</a:t>
            </a:r>
          </a:p>
        </p:txBody>
      </p:sp>
      <p:cxnSp>
        <p:nvCxnSpPr>
          <p:cNvPr id="16" name="直接连接符 15"/>
          <p:cNvCxnSpPr/>
          <p:nvPr/>
        </p:nvCxnSpPr>
        <p:spPr>
          <a:xfrm>
            <a:off x="3910015" y="3426191"/>
            <a:ext cx="6766882"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3767137" y="3512914"/>
            <a:ext cx="7053263" cy="360680"/>
          </a:xfrm>
          <a:prstGeom prst="rect">
            <a:avLst/>
          </a:prstGeom>
        </p:spPr>
        <p:txBody>
          <a:bodyPr wrap="square">
            <a:spAutoFit/>
          </a:bodyPr>
          <a:lstStyle/>
          <a:p>
            <a:pPr algn="just">
              <a:lnSpc>
                <a:spcPct val="125000"/>
              </a:lnSpc>
              <a:defRPr/>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Clear Sans Light" panose="020B0303030202020304" pitchFamily="34" charset="0"/>
              </a:rPr>
              <a:t>支架式教学理论</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Clear Sans Light" panose="020B0303030202020304" pitchFamily="34" charset="0"/>
              </a:rPr>
              <a:t>、认知结构迀移理论、文本互涉理论</a:t>
            </a:r>
          </a:p>
        </p:txBody>
      </p:sp>
      <p:pic>
        <p:nvPicPr>
          <p:cNvPr id="17" name="图片 16"/>
          <p:cNvPicPr>
            <a:picLocks noChangeAspect="1"/>
          </p:cNvPicPr>
          <p:nvPr/>
        </p:nvPicPr>
        <p:blipFill>
          <a:blip r:embed="rId3">
            <a:extLst>
              <a:ext uri="{28A0092B-C50C-407E-A947-70E740481C1C}">
                <a14:useLocalDpi xmlns:a14="http://schemas.microsoft.com/office/drawing/2010/main" val="0"/>
              </a:ext>
            </a:extLst>
          </a:blip>
          <a:srcRect l="62110" t="72325"/>
          <a:stretch>
            <a:fillRect/>
          </a:stretch>
        </p:blipFill>
        <p:spPr>
          <a:xfrm flipH="1" flipV="1">
            <a:off x="-2" y="-3"/>
            <a:ext cx="2788172" cy="2909619"/>
          </a:xfrm>
          <a:custGeom>
            <a:avLst/>
            <a:gdLst>
              <a:gd name="connsiteX0" fmla="*/ 0 w 4253344"/>
              <a:gd name="connsiteY0" fmla="*/ 0 h 4438611"/>
              <a:gd name="connsiteX1" fmla="*/ 4253344 w 4253344"/>
              <a:gd name="connsiteY1" fmla="*/ 1 h 4438611"/>
              <a:gd name="connsiteX2" fmla="*/ 4253342 w 4253344"/>
              <a:gd name="connsiteY2" fmla="*/ 4438611 h 4438611"/>
              <a:gd name="connsiteX3" fmla="*/ 0 w 4253344"/>
              <a:gd name="connsiteY3" fmla="*/ 4438611 h 4438611"/>
              <a:gd name="connsiteX4" fmla="*/ 0 w 4253344"/>
              <a:gd name="connsiteY4" fmla="*/ 0 h 443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344" h="4438611">
                <a:moveTo>
                  <a:pt x="0" y="0"/>
                </a:moveTo>
                <a:lnTo>
                  <a:pt x="4253344" y="1"/>
                </a:lnTo>
                <a:lnTo>
                  <a:pt x="4253342" y="4438611"/>
                </a:lnTo>
                <a:lnTo>
                  <a:pt x="0" y="4438611"/>
                </a:lnTo>
                <a:lnTo>
                  <a:pt x="0" y="0"/>
                </a:lnTo>
                <a:close/>
              </a:path>
            </a:pathLst>
          </a:cu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rcRect t="72325" r="37890"/>
          <a:stretch>
            <a:fillRect/>
          </a:stretch>
        </p:blipFill>
        <p:spPr>
          <a:xfrm flipH="1">
            <a:off x="8520608" y="4520769"/>
            <a:ext cx="3671392" cy="2337232"/>
          </a:xfrm>
          <a:custGeom>
            <a:avLst/>
            <a:gdLst>
              <a:gd name="connsiteX0" fmla="*/ 0 w 6972301"/>
              <a:gd name="connsiteY0" fmla="*/ 0 h 4438612"/>
              <a:gd name="connsiteX1" fmla="*/ 6972301 w 6972301"/>
              <a:gd name="connsiteY1" fmla="*/ 1 h 4438612"/>
              <a:gd name="connsiteX2" fmla="*/ 6972301 w 6972301"/>
              <a:gd name="connsiteY2" fmla="*/ 4438612 h 4438612"/>
              <a:gd name="connsiteX3" fmla="*/ 0 w 6972301"/>
              <a:gd name="connsiteY3" fmla="*/ 4438611 h 4438612"/>
              <a:gd name="connsiteX4" fmla="*/ 0 w 6972301"/>
              <a:gd name="connsiteY4" fmla="*/ 0 h 443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301" h="4438612">
                <a:moveTo>
                  <a:pt x="0" y="0"/>
                </a:moveTo>
                <a:lnTo>
                  <a:pt x="6972301" y="1"/>
                </a:lnTo>
                <a:lnTo>
                  <a:pt x="6972301" y="4438612"/>
                </a:lnTo>
                <a:lnTo>
                  <a:pt x="0" y="4438611"/>
                </a:lnTo>
                <a:lnTo>
                  <a:pt x="0" y="0"/>
                </a:lnTo>
                <a:close/>
              </a:path>
            </a:pathLst>
          </a:custGeom>
        </p:spPr>
      </p:pic>
      <p:pic>
        <p:nvPicPr>
          <p:cNvPr id="11" name="图片 10" descr="校标">
            <a:extLst>
              <a:ext uri="{FF2B5EF4-FFF2-40B4-BE49-F238E27FC236}">
                <a16:creationId xmlns:a16="http://schemas.microsoft.com/office/drawing/2014/main" id="{B2CA4EB3-36AE-458B-90C3-7FE5C2287216}"/>
              </a:ext>
            </a:extLst>
          </p:cNvPr>
          <p:cNvPicPr>
            <a:picLocks noChangeAspect="1"/>
          </p:cNvPicPr>
          <p:nvPr/>
        </p:nvPicPr>
        <p:blipFill>
          <a:blip r:embed="rId5"/>
          <a:srcRect t="10348" r="3632" b="14395"/>
          <a:stretch>
            <a:fillRect/>
          </a:stretch>
        </p:blipFill>
        <p:spPr>
          <a:xfrm>
            <a:off x="9267712" y="136335"/>
            <a:ext cx="2588260" cy="592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15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black">
          <a:xfrm>
            <a:off x="3691343" y="1635209"/>
            <a:ext cx="7821208" cy="4662815"/>
          </a:xfrm>
          <a:prstGeom prst="rect">
            <a:avLst/>
          </a:prstGeom>
          <a:noFill/>
          <a:ln w="9525" algn="ctr">
            <a:noFill/>
            <a:miter lim="800000"/>
          </a:ln>
        </p:spPr>
        <p:txBody>
          <a:bodyPr vert="horz" wrap="square">
            <a:spAutoFit/>
          </a:bodyPr>
          <a:lstStyle/>
          <a:p>
            <a:pPr indent="457200">
              <a:spcBef>
                <a:spcPct val="50000"/>
              </a:spcBef>
              <a:defRPr/>
            </a:pPr>
            <a:r>
              <a:rPr lang="zh-CN" altLang="en-US"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所谓支架式教学，就是教师或其他助学者通过和学习者共同完成蕴含了某种文化的活动，为学习者参与该活动提供外部支持，帮助他们完成独自无法完成的任务。而随着活动的进行，逐渐减少外部支持，让位于学生的独立活动，直到最后完全撤去脚手架。</a:t>
            </a:r>
            <a:endParaRPr lang="en-US" altLang="zh-CN"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endParaRPr>
          </a:p>
          <a:p>
            <a:pPr indent="457200">
              <a:spcBef>
                <a:spcPct val="50000"/>
              </a:spcBef>
              <a:defRPr/>
            </a:pPr>
            <a:r>
              <a:rPr lang="zh-CN" altLang="en-US"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此理论给本研究的启示：在学习同类型文章的初期阶段，初中生尚不具备独立自主的阅读能力。教师需在教学中借助教材，通过教读课文教学，为学生搭起知识的支架；而学生对自读课文的学习需要一定的独立自主性，教师在其中担任引导者、协助者的角色，帮助学生再现支架。再通过学生的不断学习，教师从学生那里获取的反馈，对之前的支架模式进行调整，最终通过搭建支架</a:t>
            </a:r>
            <a:r>
              <a:rPr lang="en-US" altLang="zh-CN"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a:t>
            </a:r>
            <a:r>
              <a:rPr lang="zh-CN" altLang="en-US"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再现支架</a:t>
            </a:r>
            <a:r>
              <a:rPr lang="en-US" altLang="zh-CN"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a:t>
            </a:r>
            <a:r>
              <a:rPr lang="zh-CN" altLang="en-US"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调整支架</a:t>
            </a:r>
            <a:r>
              <a:rPr lang="en-US" altLang="zh-CN"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a:t>
            </a:r>
            <a:r>
              <a:rPr lang="zh-CN" altLang="en-US"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再现支架的步骤，渐渐撤去支架，达到形成学生独立自主的学习能力的目的。</a:t>
            </a:r>
            <a:endParaRPr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endParaRPr>
          </a:p>
        </p:txBody>
      </p:sp>
      <p:sp>
        <p:nvSpPr>
          <p:cNvPr id="14" name="矩形 13"/>
          <p:cNvSpPr/>
          <p:nvPr/>
        </p:nvSpPr>
        <p:spPr>
          <a:xfrm>
            <a:off x="5570899" y="1062219"/>
            <a:ext cx="4062095" cy="429895"/>
          </a:xfrm>
          <a:prstGeom prst="rect">
            <a:avLst/>
          </a:prstGeom>
          <a:solidFill>
            <a:srgbClr val="DD8F8C"/>
          </a:solidFill>
        </p:spPr>
        <p:txBody>
          <a:bodyPr wrap="square">
            <a:spAutoFit/>
          </a:bodyPr>
          <a:lstStyle/>
          <a:p>
            <a:pPr algn="ctr"/>
            <a:r>
              <a:rPr lang="zh-CN" altLang="en-US" sz="2200" b="1" u="sng" dirty="0">
                <a:solidFill>
                  <a:schemeClr val="bg1"/>
                </a:solidFill>
                <a:latin typeface="OPPOSans R" panose="00020600040101010101" charset="-122"/>
                <a:ea typeface="OPPOSans R" panose="00020600040101010101" charset="-122"/>
              </a:rPr>
              <a:t>支架式教学理论</a:t>
            </a:r>
          </a:p>
        </p:txBody>
      </p:sp>
      <p:pic>
        <p:nvPicPr>
          <p:cNvPr id="3" name="图片 2" descr="8"/>
          <p:cNvPicPr>
            <a:picLocks noChangeAspect="1"/>
          </p:cNvPicPr>
          <p:nvPr/>
        </p:nvPicPr>
        <p:blipFill>
          <a:blip r:embed="rId3"/>
          <a:stretch>
            <a:fillRect/>
          </a:stretch>
        </p:blipFill>
        <p:spPr>
          <a:xfrm>
            <a:off x="552449" y="1716405"/>
            <a:ext cx="3265894" cy="3750945"/>
          </a:xfrm>
          <a:prstGeom prst="rect">
            <a:avLst/>
          </a:prstGeom>
        </p:spPr>
      </p:pic>
      <p:sp>
        <p:nvSpPr>
          <p:cNvPr id="6" name="矩形 5"/>
          <p:cNvSpPr/>
          <p:nvPr/>
        </p:nvSpPr>
        <p:spPr>
          <a:xfrm>
            <a:off x="1296863" y="559976"/>
            <a:ext cx="3114955" cy="630942"/>
          </a:xfrm>
          <a:prstGeom prst="rect">
            <a:avLst/>
          </a:prstGeom>
        </p:spPr>
        <p:txBody>
          <a:bodyPr wrap="none">
            <a:spAutoFit/>
          </a:bodyPr>
          <a:lstStyle/>
          <a:p>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 </a:t>
            </a:r>
            <a:r>
              <a:rPr lang="zh-CN" altLang="en-US"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理论支撑一</a:t>
            </a:r>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a:t>
            </a:r>
          </a:p>
        </p:txBody>
      </p:sp>
      <p:pic>
        <p:nvPicPr>
          <p:cNvPr id="7" name="图片 6" descr="校标">
            <a:extLst>
              <a:ext uri="{FF2B5EF4-FFF2-40B4-BE49-F238E27FC236}">
                <a16:creationId xmlns:a16="http://schemas.microsoft.com/office/drawing/2014/main" id="{D9C15990-84B1-486E-93D1-09A582098548}"/>
              </a:ext>
            </a:extLst>
          </p:cNvPr>
          <p:cNvPicPr>
            <a:picLocks noChangeAspect="1"/>
          </p:cNvPicPr>
          <p:nvPr/>
        </p:nvPicPr>
        <p:blipFill>
          <a:blip r:embed="rId4"/>
          <a:srcRect t="10348" r="3632" b="14395"/>
          <a:stretch>
            <a:fillRect/>
          </a:stretch>
        </p:blipFill>
        <p:spPr>
          <a:xfrm>
            <a:off x="9229612" y="327083"/>
            <a:ext cx="2588260" cy="592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black">
          <a:xfrm>
            <a:off x="3812424" y="1635209"/>
            <a:ext cx="7782675" cy="4662815"/>
          </a:xfrm>
          <a:prstGeom prst="rect">
            <a:avLst/>
          </a:prstGeom>
          <a:noFill/>
          <a:ln w="9525" algn="ctr">
            <a:noFill/>
            <a:miter lim="800000"/>
          </a:ln>
        </p:spPr>
        <p:txBody>
          <a:bodyPr vert="horz" wrap="square">
            <a:spAutoFit/>
          </a:bodyPr>
          <a:lstStyle/>
          <a:p>
            <a:pPr indent="457200">
              <a:spcBef>
                <a:spcPct val="50000"/>
              </a:spcBef>
              <a:defRPr/>
            </a:pPr>
            <a:r>
              <a:rPr lang="zh-CN" altLang="en-US"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奥苏贝尔提出有意义学习是指，在学习过程中，符号所代表的新知识能够与学习者认知结构中已有的适当观念建立实质性、非人为的联系。当新知识与人己有的认知结构合理地联系起来，有意义学习便发生了。奥苏贝尔发展了皮亚杰“同化”的概念，用“同化”的概念来解释意义获得和保持的机制，即学习者认知结构中己有的观念对新知识之间的“挂钩”作用。</a:t>
            </a:r>
            <a:endParaRPr lang="en-US" altLang="zh-CN"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endParaRPr>
          </a:p>
          <a:p>
            <a:pPr indent="457200">
              <a:spcBef>
                <a:spcPct val="50000"/>
              </a:spcBef>
              <a:defRPr/>
            </a:pPr>
            <a:r>
              <a:rPr lang="zh-CN" altLang="en-US"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rPr>
              <a:t>由此想到，在“部编本”语文教材中，学生的阅读学习过程就是在一定情境下，通过联系从教读课文中己获得的知识迀移至自读课文中，旧知识对自读课文中的相似知识点起到“挂钩”作用，进而在课外阅读中引起新的意义建构的过程。教师在实际教学中也应考虑如何让学生在教读课文中习得的知识能够有效迀移至自读课文的学习中，如何通过学生的自学再将知识迁移至课外阅读中。</a:t>
            </a:r>
            <a:endParaRPr sz="2200" dirty="0">
              <a:solidFill>
                <a:schemeClr val="tx1">
                  <a:lumMod val="65000"/>
                  <a:lumOff val="35000"/>
                </a:schemeClr>
              </a:solidFill>
              <a:latin typeface="楷体" panose="02010609060101010101" pitchFamily="49" charset="-122"/>
              <a:ea typeface="楷体" panose="02010609060101010101" pitchFamily="49" charset="-122"/>
              <a:cs typeface="OPPOSans R" panose="00020600040101010101" charset="-122"/>
            </a:endParaRPr>
          </a:p>
        </p:txBody>
      </p:sp>
      <p:sp>
        <p:nvSpPr>
          <p:cNvPr id="14" name="矩形 13"/>
          <p:cNvSpPr/>
          <p:nvPr/>
        </p:nvSpPr>
        <p:spPr>
          <a:xfrm>
            <a:off x="5891917" y="1067216"/>
            <a:ext cx="3623687" cy="429895"/>
          </a:xfrm>
          <a:prstGeom prst="rect">
            <a:avLst/>
          </a:prstGeom>
          <a:solidFill>
            <a:srgbClr val="DD8F8C"/>
          </a:solidFill>
        </p:spPr>
        <p:txBody>
          <a:bodyPr wrap="square">
            <a:spAutoFit/>
          </a:bodyPr>
          <a:lstStyle/>
          <a:p>
            <a:pPr algn="ctr"/>
            <a:r>
              <a:rPr lang="zh-CN" altLang="en-US" sz="2200" b="1" u="sng" dirty="0">
                <a:solidFill>
                  <a:schemeClr val="bg1"/>
                </a:solidFill>
                <a:latin typeface="OPPOSans R" panose="00020600040101010101" charset="-122"/>
                <a:ea typeface="OPPOSans R" panose="00020600040101010101" charset="-122"/>
              </a:rPr>
              <a:t>认知结构迀移理论</a:t>
            </a:r>
          </a:p>
        </p:txBody>
      </p:sp>
      <p:sp>
        <p:nvSpPr>
          <p:cNvPr id="6" name="矩形 5"/>
          <p:cNvSpPr/>
          <p:nvPr/>
        </p:nvSpPr>
        <p:spPr>
          <a:xfrm>
            <a:off x="1296863" y="559976"/>
            <a:ext cx="3116559" cy="630942"/>
          </a:xfrm>
          <a:prstGeom prst="rect">
            <a:avLst/>
          </a:prstGeom>
        </p:spPr>
        <p:txBody>
          <a:bodyPr wrap="none">
            <a:spAutoFit/>
          </a:bodyPr>
          <a:lstStyle/>
          <a:p>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 </a:t>
            </a:r>
            <a:r>
              <a:rPr lang="zh-CN" altLang="en-US"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理论支撑二</a:t>
            </a:r>
            <a:r>
              <a:rPr lang="en-US" altLang="zh-CN" sz="3500" b="1" dirty="0">
                <a:solidFill>
                  <a:schemeClr val="tx1">
                    <a:lumMod val="75000"/>
                    <a:lumOff val="25000"/>
                  </a:schemeClr>
                </a:solidFill>
                <a:latin typeface="黑体" panose="02010609060101010101" charset="-122"/>
                <a:ea typeface="黑体" panose="02010609060101010101" charset="-122"/>
                <a:cs typeface="Noto Sans CJK Bold" panose="020B0800000000000000" charset="-122"/>
                <a:sym typeface="华文细黑" panose="02010600040101010101" pitchFamily="2" charset="-122"/>
              </a:rPr>
              <a:t>/</a:t>
            </a:r>
          </a:p>
        </p:txBody>
      </p:sp>
      <p:pic>
        <p:nvPicPr>
          <p:cNvPr id="7" name="图片 6" descr="7">
            <a:extLst>
              <a:ext uri="{FF2B5EF4-FFF2-40B4-BE49-F238E27FC236}">
                <a16:creationId xmlns:a16="http://schemas.microsoft.com/office/drawing/2014/main" id="{B9DEF0FF-1E77-4DD9-8986-0047FD2DBD92}"/>
              </a:ext>
            </a:extLst>
          </p:cNvPr>
          <p:cNvPicPr>
            <a:picLocks noChangeAspect="1"/>
          </p:cNvPicPr>
          <p:nvPr/>
        </p:nvPicPr>
        <p:blipFill>
          <a:blip r:embed="rId3"/>
          <a:stretch>
            <a:fillRect/>
          </a:stretch>
        </p:blipFill>
        <p:spPr>
          <a:xfrm>
            <a:off x="351905" y="2393950"/>
            <a:ext cx="3345699" cy="3415401"/>
          </a:xfrm>
          <a:prstGeom prst="rect">
            <a:avLst/>
          </a:prstGeom>
        </p:spPr>
      </p:pic>
      <p:pic>
        <p:nvPicPr>
          <p:cNvPr id="8" name="图片 7" descr="校标">
            <a:extLst>
              <a:ext uri="{FF2B5EF4-FFF2-40B4-BE49-F238E27FC236}">
                <a16:creationId xmlns:a16="http://schemas.microsoft.com/office/drawing/2014/main" id="{2EB14949-BFEC-4051-883F-E1226663DE64}"/>
              </a:ext>
            </a:extLst>
          </p:cNvPr>
          <p:cNvPicPr>
            <a:picLocks noChangeAspect="1"/>
          </p:cNvPicPr>
          <p:nvPr/>
        </p:nvPicPr>
        <p:blipFill>
          <a:blip r:embed="rId4"/>
          <a:srcRect t="10348" r="3632" b="14395"/>
          <a:stretch>
            <a:fillRect/>
          </a:stretch>
        </p:blipFill>
        <p:spPr>
          <a:xfrm>
            <a:off x="9248662" y="337076"/>
            <a:ext cx="2588260" cy="592042"/>
          </a:xfrm>
          <a:prstGeom prst="rect">
            <a:avLst/>
          </a:prstGeom>
        </p:spPr>
      </p:pic>
    </p:spTree>
    <p:extLst>
      <p:ext uri="{BB962C8B-B14F-4D97-AF65-F5344CB8AC3E}">
        <p14:creationId xmlns:p14="http://schemas.microsoft.com/office/powerpoint/2010/main" val="274790685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当图网">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TotalTime>
  <Words>2328</Words>
  <Application>Microsoft Office PowerPoint</Application>
  <PresentationFormat>宽屏</PresentationFormat>
  <Paragraphs>161</Paragraphs>
  <Slides>22</Slides>
  <Notes>22</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22</vt:i4>
      </vt:variant>
    </vt:vector>
  </HeadingPairs>
  <TitlesOfParts>
    <vt:vector size="35" baseType="lpstr">
      <vt:lpstr>Noto Sans CJK Bold</vt:lpstr>
      <vt:lpstr>OPPOSans R</vt:lpstr>
      <vt:lpstr>等线</vt:lpstr>
      <vt:lpstr>黑体</vt:lpstr>
      <vt:lpstr>华文新魏</vt:lpstr>
      <vt:lpstr>楷体</vt:lpstr>
      <vt:lpstr>隶书</vt:lpstr>
      <vt:lpstr>思源黑体 CN Normal</vt:lpstr>
      <vt:lpstr>思源宋体 CN</vt:lpstr>
      <vt:lpstr>宋体</vt:lpstr>
      <vt:lpstr>Arial</vt:lpstr>
      <vt:lpstr>Calibri</vt:lpstr>
      <vt:lpstr>当图网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subject>素材来源网站当图网-www.99ppt.com</dc:subject>
  <dc:creator>素材来源网站当图网-www.99ppt.com</dc:creator>
  <dc:description>素材来源网站当图网-www.99ppt.com</dc:description>
  <cp:lastModifiedBy>蒋 彦</cp:lastModifiedBy>
  <cp:revision>12</cp:revision>
  <dcterms:created xsi:type="dcterms:W3CDTF">2021-02-10T03:38:55Z</dcterms:created>
  <dcterms:modified xsi:type="dcterms:W3CDTF">2021-03-05T01:16:17Z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2052-11.3.0.9228</vt:lpwstr>
  </property>
</Properties>
</file>