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1"/>
  </p:handoutMasterIdLst>
  <p:sldIdLst>
    <p:sldId id="5300692" r:id="rId3"/>
    <p:sldId id="5300734" r:id="rId4"/>
    <p:sldId id="5300699" r:id="rId6"/>
    <p:sldId id="5300666" r:id="rId7"/>
    <p:sldId id="5300703" r:id="rId8"/>
    <p:sldId id="5300735" r:id="rId9"/>
    <p:sldId id="5300737" r:id="rId10"/>
    <p:sldId id="5300726" r:id="rId11"/>
    <p:sldId id="5300739" r:id="rId12"/>
    <p:sldId id="5300727" r:id="rId13"/>
    <p:sldId id="5300723" r:id="rId14"/>
    <p:sldId id="5300715" r:id="rId15"/>
    <p:sldId id="5300740" r:id="rId16"/>
    <p:sldId id="5300741" r:id="rId17"/>
    <p:sldId id="5300742" r:id="rId18"/>
    <p:sldId id="5300724" r:id="rId19"/>
    <p:sldId id="530074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21E"/>
    <a:srgbClr val="D77799"/>
    <a:srgbClr val="4C3325"/>
    <a:srgbClr val="E5E7EB"/>
    <a:srgbClr val="E6E6E6"/>
    <a:srgbClr val="F2F2F2"/>
    <a:srgbClr val="080B17"/>
    <a:srgbClr val="F7F7F7"/>
    <a:srgbClr val="CDCDCF"/>
    <a:srgbClr val="FD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6066" autoAdjust="0"/>
  </p:normalViewPr>
  <p:slideViewPr>
    <p:cSldViewPr snapToGrid="0">
      <p:cViewPr>
        <p:scale>
          <a:sx n="66" d="100"/>
          <a:sy n="66" d="100"/>
        </p:scale>
        <p:origin x="-984" y="-258"/>
      </p:cViewPr>
      <p:guideLst>
        <p:guide orient="horz" pos="3734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0266"/>
    </p:cViewPr>
  </p:sorterViewPr>
  <p:notesViewPr>
    <p:cSldViewPr snapToGrid="0">
      <p:cViewPr varScale="1">
        <p:scale>
          <a:sx n="80" d="100"/>
          <a:sy n="80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ED355-D74A-4B5C-92F0-2ADC039C1D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7C8F-A2A9-43EC-BFAE-6042E05210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778E-E3E0-41F0-AF66-55F0CD3B44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稻壳儿佳誉设计原创链接：</a:t>
            </a:r>
            <a:r>
              <a:rPr lang="en-US" altLang="zh-CN"/>
              <a:t>http://chn.docer.com/works?userid=219874625_6_8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E0B6E-2632-4776-93B5-EBACF824F6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/>
              <a:t>wps</a:t>
            </a:r>
            <a:r>
              <a:rPr lang="zh-CN" altLang="en-US"/>
              <a:t>稻壳儿佳誉设计原创店铺链接：</a:t>
            </a:r>
            <a:r>
              <a:rPr lang="en-US" altLang="zh-CN"/>
              <a:t>http://chn.docer.com/works?userid=219874625_4_16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稻壳儿佳誉设计原创店铺链接：</a:t>
            </a:r>
            <a:r>
              <a:rPr lang="en-US" altLang="zh-CN"/>
              <a:t>http://chn.docer.com/works?userid=219874625_4_16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50C402-46BF-4435-8A16-CFFB67541D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50C402-46BF-4435-8A16-CFFB67541D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/>
              <a:t>wps</a:t>
            </a:r>
            <a:r>
              <a:rPr lang="zh-CN" altLang="en-US"/>
              <a:t>稻壳儿佳誉设计原创店铺链接：</a:t>
            </a:r>
            <a:r>
              <a:rPr lang="en-US" altLang="zh-CN"/>
              <a:t>http://chn.docer.com/works?userid=219874625_4_16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/>
              <a:t>wps</a:t>
            </a:r>
            <a:r>
              <a:rPr lang="zh-CN" altLang="en-US"/>
              <a:t>稻壳儿佳誉设计原创店铺链接：</a:t>
            </a:r>
            <a:r>
              <a:rPr lang="en-US" altLang="zh-CN"/>
              <a:t>http://chn.docer.com/works?userid=219874625_4_16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/>
              <a:t>wps</a:t>
            </a:r>
            <a:r>
              <a:rPr lang="zh-CN" altLang="en-US"/>
              <a:t>稻壳儿佳誉设计原创店铺链接：</a:t>
            </a:r>
            <a:r>
              <a:rPr lang="en-US" altLang="zh-CN"/>
              <a:t>http://chn.docer.com/works?userid=219874625_4_16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/>
              <a:t>wps</a:t>
            </a:r>
            <a:r>
              <a:rPr lang="zh-CN" altLang="en-US"/>
              <a:t>稻壳儿佳誉设计原创店铺链接：</a:t>
            </a:r>
            <a:r>
              <a:rPr lang="en-US" altLang="zh-CN"/>
              <a:t>http://chn.docer.com/works?userid=219874625_4_16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/>
              <a:t>wps</a:t>
            </a:r>
            <a:r>
              <a:rPr lang="zh-CN" altLang="en-US"/>
              <a:t>稻壳儿佳誉设计原创店铺链接：</a:t>
            </a:r>
            <a:r>
              <a:rPr lang="en-US" altLang="zh-CN"/>
              <a:t>http://chn.docer.com/works?userid=219874625_4_16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887195-C912-4D77-B572-24614B5345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E75DB-149A-49C1-8C80-88946C48BE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A06-BFBD-4C07-91CD-F562F7E498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7D1F-F3EB-4212-828C-D4C6565441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14640" b="86429"/>
          <a:stretch>
            <a:fillRect/>
          </a:stretch>
        </p:blipFill>
        <p:spPr>
          <a:xfrm>
            <a:off x="0" y="0"/>
            <a:ext cx="12192000" cy="731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microsoft.com/office/2007/relationships/media" Target="../media/media1.mp3"/><Relationship Id="rId3" Type="http://schemas.openxmlformats.org/officeDocument/2006/relationships/vide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/>
          <a:srcRect b="23668"/>
          <a:stretch>
            <a:fillRect/>
          </a:stretch>
        </p:blipFill>
        <p:spPr>
          <a:xfrm>
            <a:off x="0" y="3889249"/>
            <a:ext cx="12192000" cy="29687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38892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8" r="90595"/>
          <a:stretch>
            <a:fillRect/>
          </a:stretch>
        </p:blipFill>
        <p:spPr>
          <a:xfrm>
            <a:off x="0" y="1811881"/>
            <a:ext cx="2714171" cy="50461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9" t="29572" r="-2"/>
          <a:stretch>
            <a:fillRect/>
          </a:stretch>
        </p:blipFill>
        <p:spPr>
          <a:xfrm>
            <a:off x="9477829" y="3620695"/>
            <a:ext cx="2714171" cy="32373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0" t="12762" r="38256" b="7286"/>
          <a:stretch>
            <a:fillRect/>
          </a:stretch>
        </p:blipFill>
        <p:spPr>
          <a:xfrm>
            <a:off x="3292929" y="829395"/>
            <a:ext cx="5319486" cy="52754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14640" b="86429"/>
          <a:stretch>
            <a:fillRect/>
          </a:stretch>
        </p:blipFill>
        <p:spPr>
          <a:xfrm>
            <a:off x="0" y="0"/>
            <a:ext cx="12192000" cy="731156"/>
          </a:xfrm>
          <a:prstGeom prst="rect">
            <a:avLst/>
          </a:prstGeom>
        </p:spPr>
      </p:pic>
      <p:pic>
        <p:nvPicPr>
          <p:cNvPr id="26" name="刘珂矣-半壶纱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0943" y="-609412"/>
            <a:ext cx="609412" cy="6094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99430" y="2040890"/>
            <a:ext cx="314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聚焦学科素养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zh-CN" altLang="en-US" sz="3600" b="1" dirty="0" smtClean="0"/>
              <a:t>深挖育</a:t>
            </a:r>
            <a:r>
              <a:rPr lang="zh-CN" altLang="en-US" sz="3600" b="1" dirty="0"/>
              <a:t>人价值</a:t>
            </a:r>
            <a:endParaRPr lang="zh-CN" altLang="en-US" sz="3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497943" y="4064000"/>
            <a:ext cx="5334907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2020-2021年度科学学科第二学期研究计划</a:t>
            </a:r>
            <a:endParaRPr lang="zh-CN" altLang="en-US" sz="2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r>
              <a:rPr lang="en-US" altLang="zh-CN" dirty="0"/>
              <a:t>                                  </a:t>
            </a:r>
            <a:endParaRPr lang="en-US" altLang="zh-CN" dirty="0"/>
          </a:p>
          <a:p>
            <a:r>
              <a:rPr lang="en-US" altLang="zh-CN" dirty="0"/>
              <a:t>                                        </a:t>
            </a:r>
            <a:r>
              <a:rPr lang="en-US" altLang="zh-CN" sz="2000" b="1" dirty="0"/>
              <a:t>2021.2</a:t>
            </a:r>
            <a:endParaRPr lang="en-US" altLang="zh-CN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328353" y="1678214"/>
            <a:ext cx="2443223" cy="4467513"/>
          </a:xfrm>
          <a:custGeom>
            <a:avLst/>
            <a:gdLst>
              <a:gd name="connsiteX0" fmla="*/ 232627 w 2016000"/>
              <a:gd name="connsiteY0" fmla="*/ 0 h 4824000"/>
              <a:gd name="connsiteX1" fmla="*/ 1783373 w 2016000"/>
              <a:gd name="connsiteY1" fmla="*/ 0 h 4824000"/>
              <a:gd name="connsiteX2" fmla="*/ 2016000 w 2016000"/>
              <a:gd name="connsiteY2" fmla="*/ 232628 h 4824000"/>
              <a:gd name="connsiteX3" fmla="*/ 2016000 w 2016000"/>
              <a:gd name="connsiteY3" fmla="*/ 4567309 h 4824000"/>
              <a:gd name="connsiteX4" fmla="*/ 1783373 w 2016000"/>
              <a:gd name="connsiteY4" fmla="*/ 4799936 h 4824000"/>
              <a:gd name="connsiteX5" fmla="*/ 1785799 w 2016000"/>
              <a:gd name="connsiteY5" fmla="*/ 4824000 h 4824000"/>
              <a:gd name="connsiteX6" fmla="*/ 230201 w 2016000"/>
              <a:gd name="connsiteY6" fmla="*/ 4824000 h 4824000"/>
              <a:gd name="connsiteX7" fmla="*/ 232627 w 2016000"/>
              <a:gd name="connsiteY7" fmla="*/ 4799936 h 4824000"/>
              <a:gd name="connsiteX8" fmla="*/ 0 w 2016000"/>
              <a:gd name="connsiteY8" fmla="*/ 4567309 h 4824000"/>
              <a:gd name="connsiteX9" fmla="*/ 0 w 2016000"/>
              <a:gd name="connsiteY9" fmla="*/ 232627 h 4824000"/>
              <a:gd name="connsiteX10" fmla="*/ 227901 w 2016000"/>
              <a:gd name="connsiteY10" fmla="*/ 46883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6000" h="4824000">
                <a:moveTo>
                  <a:pt x="232627" y="0"/>
                </a:moveTo>
                <a:lnTo>
                  <a:pt x="1783373" y="0"/>
                </a:lnTo>
                <a:cubicBezTo>
                  <a:pt x="1783373" y="128476"/>
                  <a:pt x="1887524" y="232628"/>
                  <a:pt x="2016000" y="232628"/>
                </a:cubicBezTo>
                <a:lnTo>
                  <a:pt x="2016000" y="4567309"/>
                </a:lnTo>
                <a:cubicBezTo>
                  <a:pt x="1887524" y="4567309"/>
                  <a:pt x="1783373" y="4671460"/>
                  <a:pt x="1783373" y="4799936"/>
                </a:cubicBezTo>
                <a:lnTo>
                  <a:pt x="1785799" y="4824000"/>
                </a:lnTo>
                <a:lnTo>
                  <a:pt x="230201" y="4824000"/>
                </a:lnTo>
                <a:lnTo>
                  <a:pt x="232627" y="4799936"/>
                </a:lnTo>
                <a:cubicBezTo>
                  <a:pt x="232627" y="4671460"/>
                  <a:pt x="128476" y="4567309"/>
                  <a:pt x="0" y="4567309"/>
                </a:cubicBezTo>
                <a:lnTo>
                  <a:pt x="0" y="232627"/>
                </a:lnTo>
                <a:cubicBezTo>
                  <a:pt x="112417" y="232627"/>
                  <a:pt x="206209" y="152887"/>
                  <a:pt x="227901" y="46883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903" y="330181"/>
            <a:ext cx="2358449" cy="33622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46592" y="1986280"/>
            <a:ext cx="1431161" cy="31227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  <a:sym typeface="+mn-ea"/>
              </a:rPr>
              <a:t>教研组实行项目化分工协作制，形成“人人参与”“人人合作”的教研组分工协作文化。</a:t>
            </a:r>
            <a:endParaRPr kumimoji="0" lang="zh-CN" altLang="en-US" b="0" i="0" kern="1200" cap="none" spc="0" normalizeH="0" baseline="0" noProof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911251" y="1721392"/>
            <a:ext cx="0" cy="357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111837" y="2143760"/>
            <a:ext cx="1015663" cy="32555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  <a:sym typeface="+mn-ea"/>
              </a:rPr>
              <a:t>备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  <a:sym typeface="+mn-ea"/>
              </a:rPr>
              <a:t>课、上课等制度的稳步推进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  <a:sym typeface="+mn-ea"/>
              </a:rPr>
              <a:t>,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华文新魏" panose="02010800040101010101" charset="-122"/>
              <a:sym typeface="+mn-ea"/>
            </a:endParaRPr>
          </a:p>
          <a:p>
            <a:pPr marR="0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kern="1200" cap="none" spc="0" normalizeH="0" baseline="0" noProof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  <a:sym typeface="+mn-ea"/>
              </a:rPr>
              <a:t>教而不研则浅，研而不教则空</a:t>
            </a:r>
            <a:r>
              <a:rPr kumimoji="0" lang="zh-CN" altLang="en-US" b="0" i="0" kern="1200" cap="none" spc="0" normalizeH="0" baseline="0" noProof="0" dirty="0" smtClean="0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endParaRPr kumimoji="0" lang="zh-CN" altLang="en-US" b="0" i="0" kern="1200" cap="none" spc="0" normalizeH="0" baseline="0" noProof="0" dirty="0">
              <a:solidFill>
                <a:prstClr val="black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015587" y="1757173"/>
            <a:ext cx="0" cy="357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974164" y="2481163"/>
            <a:ext cx="613410" cy="2299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di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方正仿宋简体" panose="02010601030101010101" pitchFamily="2" charset="-122"/>
              </a:rPr>
              <a:t>教研组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方正仿宋简体" panose="02010601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16049" y="2395982"/>
            <a:ext cx="613410" cy="2299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di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方正仿宋简体" panose="02010601030101010101" pitchFamily="2" charset="-122"/>
              </a:rPr>
              <a:t>教学教研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方正仿宋简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395" y="554355"/>
            <a:ext cx="71609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（一）立足常规调研，推进各项制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度。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783590" y="1009015"/>
            <a:ext cx="8127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</a:t>
            </a:r>
            <a:r>
              <a:rPr lang="zh-CN" altLang="en-US"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明确常规</a:t>
            </a:r>
            <a:r>
              <a:rPr lang="zh-CN" altLang="en-US" sz="2800" b="1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，推进制度。</a:t>
            </a:r>
            <a:endParaRPr lang="zh-CN" altLang="en-US" sz="28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233055" y="5423081"/>
          <a:ext cx="6970488" cy="1035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052"/>
                <a:gridCol w="991618"/>
                <a:gridCol w="1064531"/>
                <a:gridCol w="1348891"/>
                <a:gridCol w="1005471"/>
                <a:gridCol w="926725"/>
                <a:gridCol w="1006200"/>
              </a:tblGrid>
              <a:tr h="6978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常规落实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质量监控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课题（课程）研究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资源收集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新闻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教师发展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科学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尚笛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陈静娴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徐铭雪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段菲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武亚敏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徐铭雪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00755" y="1899175"/>
            <a:ext cx="3627619" cy="363573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85" y="330200"/>
            <a:ext cx="2120265" cy="3362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90766" y="704941"/>
            <a:ext cx="628890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（一）立足常规调研，推进各项制</a:t>
            </a: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度。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2003062" y="1324882"/>
            <a:ext cx="6400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</a:t>
            </a:r>
            <a:r>
              <a:rPr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建资源库，跟踪过程，形成评价闭环</a:t>
            </a:r>
            <a:endParaRPr sz="28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 descr="QQ图片20210223162936"/>
          <p:cNvPicPr>
            <a:picLocks noChangeAspect="1"/>
          </p:cNvPicPr>
          <p:nvPr/>
        </p:nvPicPr>
        <p:blipFill>
          <a:blip r:embed="rId3" cstate="print"/>
          <a:srcRect t="4297" r="17691"/>
          <a:stretch>
            <a:fillRect/>
          </a:stretch>
        </p:blipFill>
        <p:spPr>
          <a:xfrm>
            <a:off x="2043430" y="2451100"/>
            <a:ext cx="5917565" cy="2126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1955919"/>
            <a:ext cx="3842420" cy="42435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8303" y="568053"/>
            <a:ext cx="98796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（二</a:t>
            </a: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）</a:t>
            </a:r>
            <a:r>
              <a:rPr lang="zh-CN" altLang="zh-CN" sz="2800" dirty="0" smtClean="0"/>
              <a:t>立足课程实施，深化课堂转型，日常中落地学科素养。</a:t>
            </a:r>
            <a:endParaRPr lang="zh-CN" altLang="zh-CN" sz="28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311785" y="1197610"/>
            <a:ext cx="7541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</a:t>
            </a:r>
            <a:r>
              <a:rPr lang="zh-CN"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以理论学习为引领，明晰课堂转型目标。</a:t>
            </a:r>
            <a:endParaRPr lang="zh-CN" altLang="en-US" sz="28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 descr="WJAL9A@7PBD88~`)2Y75CSQ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665" y="1804035"/>
            <a:ext cx="6158865" cy="477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1955919"/>
            <a:ext cx="3842420" cy="42435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9275" y="829310"/>
            <a:ext cx="1126462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zh-CN" altLang="en-US" sz="32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（二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）</a:t>
            </a:r>
            <a:r>
              <a:rPr lang="zh-CN" altLang="zh-CN" sz="3200" dirty="0" smtClean="0"/>
              <a:t>立足课程实施，深化课堂转型，日常中落地学科素养。</a:t>
            </a:r>
            <a:endParaRPr lang="zh-CN" altLang="zh-CN" sz="32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311785" y="1644650"/>
            <a:ext cx="75412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2. </a:t>
            </a:r>
            <a:r>
              <a:rPr lang="zh-CN" sz="2800" b="1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以主题</a:t>
            </a:r>
            <a:r>
              <a:rPr lang="zh-CN" altLang="zh-CN" sz="2800" b="1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研究</a:t>
            </a:r>
            <a:r>
              <a:rPr lang="zh-CN" sz="2800" b="1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为</a:t>
            </a:r>
            <a:r>
              <a:rPr lang="zh-CN"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抓手，</a:t>
            </a:r>
            <a:r>
              <a:rPr lang="zh-CN" sz="2800" b="1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促课</a:t>
            </a:r>
            <a:r>
              <a:rPr lang="zh-CN" sz="28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堂教学要求。</a:t>
            </a:r>
            <a:endParaRPr lang="zh-CN" altLang="en-US" sz="28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641350" y="3053715"/>
          <a:ext cx="7514590" cy="161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25"/>
                <a:gridCol w="901700"/>
                <a:gridCol w="1160780"/>
                <a:gridCol w="1193165"/>
                <a:gridCol w="1203325"/>
                <a:gridCol w="2144395"/>
              </a:tblGrid>
              <a:tr h="560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月份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r>
                        <a:rPr lang="zh-CN" altLang="en-US" sz="2400"/>
                        <a:t>月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3</a:t>
                      </a:r>
                      <a:r>
                        <a:rPr lang="zh-CN" altLang="en-US" sz="2400"/>
                        <a:t>月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4</a:t>
                      </a:r>
                      <a:r>
                        <a:rPr lang="zh-CN" altLang="en-US" sz="2400"/>
                        <a:t>月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</a:t>
                      </a:r>
                      <a:r>
                        <a:rPr lang="zh-CN" altLang="en-US" sz="2400"/>
                        <a:t>月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6</a:t>
                      </a:r>
                      <a:r>
                        <a:rPr lang="zh-CN" altLang="en-US" sz="2400"/>
                        <a:t>月</a:t>
                      </a:r>
                      <a:endParaRPr lang="zh-CN" altLang="en-US" sz="2400"/>
                    </a:p>
                  </a:txBody>
                  <a:tcPr/>
                </a:tc>
              </a:tr>
              <a:tr h="1057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教研内容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学期计划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蓝天杯比赛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研究课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基本功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研究主题小结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9275" y="829310"/>
            <a:ext cx="700704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28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（三）加强梯队建设，全面提高教师素养。</a:t>
            </a:r>
            <a:endParaRPr lang="zh-CN" altLang="en-US" sz="28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311785" y="1197610"/>
            <a:ext cx="7541260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 fontAlgn="auto">
              <a:lnSpc>
                <a:spcPts val="5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 以课堂转型为契机，提升观课、议课能力。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 fontAlgn="auto">
              <a:lnSpc>
                <a:spcPts val="5000"/>
              </a:lnSpc>
            </a:pPr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结构开放  重心下移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 fontAlgn="auto">
              <a:lnSpc>
                <a:spcPts val="5000"/>
              </a:lnSpc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明确梯队分工，清晰梯队的不同职责。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306070" fontAlgn="auto">
              <a:lnSpc>
                <a:spcPts val="5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</a:t>
            </a:r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骨干教师    青年教师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306070" fontAlgn="auto">
              <a:lnSpc>
                <a:spcPts val="5000"/>
              </a:lnSpc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3.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打造平台资源，提升教师外联能力。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306070" fontAlgn="auto">
              <a:lnSpc>
                <a:spcPts val="5000"/>
              </a:lnSpc>
            </a:pPr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以赛促练    以练促赛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1799771"/>
            <a:ext cx="4746171" cy="5058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9275" y="829310"/>
            <a:ext cx="84433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（</a:t>
            </a:r>
            <a:r>
              <a:rPr lang="zh-CN" altLang="en-US" sz="2800" b="1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四</a:t>
            </a:r>
            <a:r>
              <a:rPr lang="zh-CN" sz="2800" b="1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）</a:t>
            </a:r>
            <a:r>
              <a:rPr lang="zh-CN" altLang="en-US" sz="2800" b="1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深</a:t>
            </a:r>
            <a:r>
              <a:rPr lang="zh-CN" altLang="zh-CN" sz="2800" b="1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挖学科育人价值，全面提升学生综合素养。</a:t>
            </a:r>
            <a:endParaRPr lang="zh-CN" altLang="en-US" sz="28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282756" y="1400810"/>
            <a:ext cx="8570958" cy="6504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lnSpc>
                <a:spcPts val="5000"/>
              </a:lnSpc>
            </a:pPr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 </a:t>
            </a: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深挖学科育人价值，提升素养培养认知。</a:t>
            </a:r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 fontAlgn="auto">
              <a:lnSpc>
                <a:spcPts val="5000"/>
              </a:lnSpc>
            </a:pP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</a:t>
            </a:r>
            <a:r>
              <a:rPr lang="zh-CN" altLang="en-US" sz="2800" dirty="0" smtClean="0">
                <a:solidFill>
                  <a:schemeClr val="accent4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思维能力 观察能力 表达能力</a:t>
            </a:r>
            <a:endParaRPr lang="en-US" altLang="zh-CN" sz="2800" dirty="0" smtClean="0">
              <a:solidFill>
                <a:schemeClr val="accent4">
                  <a:lumMod val="7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306070">
              <a:lnSpc>
                <a:spcPts val="5000"/>
              </a:lnSpc>
            </a:pPr>
            <a:r>
              <a:rPr lang="en-US" altLang="zh-CN" sz="28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</a:t>
            </a: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优化关键能力细目表，提升监测质量。</a:t>
            </a:r>
            <a:endParaRPr lang="en-US" altLang="zh-CN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>
              <a:lnSpc>
                <a:spcPts val="5000"/>
              </a:lnSpc>
            </a:pPr>
            <a:endParaRPr lang="en-US" altLang="zh-CN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>
              <a:lnSpc>
                <a:spcPts val="5000"/>
              </a:lnSpc>
            </a:pPr>
            <a:endParaRPr lang="en-US" altLang="zh-CN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>
              <a:lnSpc>
                <a:spcPts val="5000"/>
              </a:lnSpc>
            </a:pPr>
            <a:endParaRPr lang="en-US" altLang="zh-CN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>
              <a:lnSpc>
                <a:spcPts val="5000"/>
              </a:lnSpc>
            </a:pPr>
            <a:r>
              <a:rPr lang="en-US" altLang="zh-CN" sz="28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3.</a:t>
            </a: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优化和统整课内外资源。</a:t>
            </a:r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>
              <a:lnSpc>
                <a:spcPts val="5000"/>
              </a:lnSpc>
            </a:pPr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306070" fontAlgn="auto">
              <a:lnSpc>
                <a:spcPts val="5000"/>
              </a:lnSpc>
            </a:pPr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306070" fontAlgn="auto">
              <a:lnSpc>
                <a:spcPts val="5000"/>
              </a:lnSpc>
            </a:pPr>
            <a:endParaRPr lang="zh-CN" altLang="en-US" sz="28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86" y="2002971"/>
            <a:ext cx="4746171" cy="5058229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77165" y="3330121"/>
          <a:ext cx="4093210" cy="1562100"/>
        </p:xfrm>
        <a:graphic>
          <a:graphicData uri="http://schemas.openxmlformats.org/drawingml/2006/table">
            <a:tbl>
              <a:tblPr/>
              <a:tblGrid>
                <a:gridCol w="513715"/>
                <a:gridCol w="1996440"/>
                <a:gridCol w="1583055"/>
              </a:tblGrid>
              <a:tr h="311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月份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能级调研内容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调研方式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单项技能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现场展示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知识</a:t>
                      </a:r>
                      <a:r>
                        <a:rPr lang="en-US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+</a:t>
                      </a: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技能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书面</a:t>
                      </a:r>
                      <a:r>
                        <a:rPr lang="en-US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+</a:t>
                      </a: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展示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多项技能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现场展示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知识</a:t>
                      </a:r>
                      <a:r>
                        <a:rPr lang="en-US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+</a:t>
                      </a:r>
                      <a:r>
                        <a:rPr lang="zh-CN" sz="12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技能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书面</a:t>
                      </a:r>
                      <a:r>
                        <a:rPr lang="en-US" sz="12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+</a:t>
                      </a:r>
                      <a:r>
                        <a:rPr lang="zh-CN" sz="12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展示</a:t>
                      </a: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/>
          <a:srcRect b="23668"/>
          <a:stretch>
            <a:fillRect/>
          </a:stretch>
        </p:blipFill>
        <p:spPr>
          <a:xfrm>
            <a:off x="0" y="3889249"/>
            <a:ext cx="12192000" cy="2968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8" r="90595"/>
          <a:stretch>
            <a:fillRect/>
          </a:stretch>
        </p:blipFill>
        <p:spPr>
          <a:xfrm>
            <a:off x="0" y="1811881"/>
            <a:ext cx="2714171" cy="50461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9" t="29572" r="-2"/>
          <a:stretch>
            <a:fillRect/>
          </a:stretch>
        </p:blipFill>
        <p:spPr>
          <a:xfrm>
            <a:off x="9477829" y="3620695"/>
            <a:ext cx="2714171" cy="32373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14640" b="86429"/>
          <a:stretch>
            <a:fillRect/>
          </a:stretch>
        </p:blipFill>
        <p:spPr>
          <a:xfrm>
            <a:off x="0" y="0"/>
            <a:ext cx="12192000" cy="731156"/>
          </a:xfrm>
          <a:prstGeom prst="rect">
            <a:avLst/>
          </a:prstGeom>
        </p:spPr>
      </p:pic>
      <p:pic>
        <p:nvPicPr>
          <p:cNvPr id="26" name="刘珂矣-半壶纱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0943" y="-609412"/>
            <a:ext cx="609412" cy="60941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18839" y="672856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学期工作事务：</a:t>
            </a:r>
            <a:endParaRPr lang="zh-CN" altLang="en-US" sz="4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6"/>
            </p:custDataLst>
          </p:nvPr>
        </p:nvGraphicFramePr>
        <p:xfrm>
          <a:off x="1553845" y="1499870"/>
          <a:ext cx="8471535" cy="507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450"/>
                <a:gridCol w="4942840"/>
                <a:gridCol w="2722245"/>
              </a:tblGrid>
              <a:tr h="56388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责任人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 rowSpan="2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2月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期初课程展评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科学组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申报徐铭雪区级公开课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武亚敏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 rowSpan="2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3月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江苏省第十五届“蓝天杯”优秀教学设计评比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科学组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准备徐铭雪区级公开课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科学组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 rowSpan="2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4月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备战新北区小学科学基本功比赛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科学组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讨论制定小学科学学科教学建议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科学组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5月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新北区小学科学基本功比赛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徐铭雪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6月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完善小学科学学科教学建议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科学组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00755" y="1899175"/>
            <a:ext cx="3627619" cy="363573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85" y="330200"/>
            <a:ext cx="2120265" cy="3362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200" y="2525486"/>
            <a:ext cx="63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PA_库_矩形 5"/>
          <p:cNvSpPr/>
          <p:nvPr>
            <p:custDataLst>
              <p:tags r:id="rId3"/>
            </p:custDataLst>
          </p:nvPr>
        </p:nvSpPr>
        <p:spPr>
          <a:xfrm>
            <a:off x="1528257" y="2296244"/>
            <a:ext cx="7393769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8800" dirty="0">
                <a:latin typeface="隶书" panose="02010509060101010101" charset="-122"/>
                <a:ea typeface="隶书" panose="02010509060101010101" charset="-122"/>
              </a:rPr>
              <a:t>谢谢聆听！</a:t>
            </a:r>
            <a:endParaRPr lang="zh-CN" altLang="en-US" sz="8800" dirty="0"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4" t="39475" b="30834"/>
          <a:stretch>
            <a:fillRect/>
          </a:stretch>
        </p:blipFill>
        <p:spPr>
          <a:xfrm>
            <a:off x="423902" y="1682227"/>
            <a:ext cx="2569994" cy="2301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" t="4824" r="51246" b="65485"/>
          <a:stretch>
            <a:fillRect/>
          </a:stretch>
        </p:blipFill>
        <p:spPr>
          <a:xfrm>
            <a:off x="4175782" y="1421803"/>
            <a:ext cx="2569994" cy="23013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t="35154" r="50653" b="35154"/>
          <a:stretch>
            <a:fillRect/>
          </a:stretch>
        </p:blipFill>
        <p:spPr>
          <a:xfrm>
            <a:off x="7471932" y="1262380"/>
            <a:ext cx="2569994" cy="2301380"/>
          </a:xfrm>
          <a:prstGeom prst="rect">
            <a:avLst/>
          </a:prstGeom>
        </p:spPr>
      </p:pic>
      <p:sp>
        <p:nvSpPr>
          <p:cNvPr id="10" name="wps稻壳儿佳誉设计原创链接：http://chn.docer.com/works?userid=219874625_6_8_2"/>
          <p:cNvSpPr txBox="1"/>
          <p:nvPr/>
        </p:nvSpPr>
        <p:spPr>
          <a:xfrm>
            <a:off x="997159" y="3832534"/>
            <a:ext cx="14239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背景分析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wps稻壳儿佳誉设计原创链接：http://chn.docer.com/works?userid=219874625_6_8_4"/>
          <p:cNvSpPr txBox="1"/>
          <p:nvPr/>
        </p:nvSpPr>
        <p:spPr>
          <a:xfrm>
            <a:off x="4748698" y="3832534"/>
            <a:ext cx="14239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发展目标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wps稻壳儿佳誉设计原创链接：http://chn.docer.com/works?userid=219874625_6_8_11"/>
          <p:cNvSpPr txBox="1"/>
          <p:nvPr/>
        </p:nvSpPr>
        <p:spPr>
          <a:xfrm>
            <a:off x="1153126" y="1999924"/>
            <a:ext cx="1112021" cy="82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壹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9" name="wps稻壳儿佳誉设计原创链接：http://chn.docer.com/works?userid=219874625_6_8_12"/>
          <p:cNvSpPr txBox="1"/>
          <p:nvPr/>
        </p:nvSpPr>
        <p:spPr>
          <a:xfrm>
            <a:off x="4904590" y="1804979"/>
            <a:ext cx="1112021" cy="82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贰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0" name="wps稻壳儿佳誉设计原创链接：http://chn.docer.com/works?userid=219874625_6_8_13"/>
          <p:cNvSpPr txBox="1"/>
          <p:nvPr/>
        </p:nvSpPr>
        <p:spPr>
          <a:xfrm>
            <a:off x="8200919" y="1865304"/>
            <a:ext cx="1112021" cy="82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叁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wps稻壳儿佳誉设计原创链接：http://chn.docer.com/works?userid=219874625_6_8_6"/>
          <p:cNvSpPr txBox="1"/>
          <p:nvPr/>
        </p:nvSpPr>
        <p:spPr>
          <a:xfrm>
            <a:off x="8154807" y="3832534"/>
            <a:ext cx="14239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具体措施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85" y="330201"/>
            <a:ext cx="1018230" cy="161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/>
          <a:srcRect b="23668"/>
          <a:stretch>
            <a:fillRect/>
          </a:stretch>
        </p:blipFill>
        <p:spPr>
          <a:xfrm>
            <a:off x="0" y="3889249"/>
            <a:ext cx="12192000" cy="29687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38892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8" r="90595"/>
          <a:stretch>
            <a:fillRect/>
          </a:stretch>
        </p:blipFill>
        <p:spPr>
          <a:xfrm>
            <a:off x="0" y="1811881"/>
            <a:ext cx="2714171" cy="50461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14640" b="86429"/>
          <a:stretch>
            <a:fillRect/>
          </a:stretch>
        </p:blipFill>
        <p:spPr>
          <a:xfrm>
            <a:off x="0" y="0"/>
            <a:ext cx="12192000" cy="731156"/>
          </a:xfrm>
          <a:prstGeom prst="rect">
            <a:avLst/>
          </a:prstGeom>
        </p:spPr>
      </p:pic>
      <p:sp>
        <p:nvSpPr>
          <p:cNvPr id="25" name="wps稻壳儿佳誉设计原创店铺链接：http://chn.docer.com/works?userid=219874625_4_16_11"/>
          <p:cNvSpPr/>
          <p:nvPr/>
        </p:nvSpPr>
        <p:spPr>
          <a:xfrm>
            <a:off x="3877421" y="3721274"/>
            <a:ext cx="4517279" cy="1972548"/>
          </a:xfrm>
          <a:custGeom>
            <a:avLst/>
            <a:gdLst>
              <a:gd name="connsiteX0" fmla="*/ 0 w 5232911"/>
              <a:gd name="connsiteY0" fmla="*/ 0 h 2270681"/>
              <a:gd name="connsiteX1" fmla="*/ 5232911 w 5232911"/>
              <a:gd name="connsiteY1" fmla="*/ 0 h 2270681"/>
              <a:gd name="connsiteX2" fmla="*/ 5208821 w 5232911"/>
              <a:gd name="connsiteY2" fmla="*/ 157842 h 2270681"/>
              <a:gd name="connsiteX3" fmla="*/ 2616455 w 5232911"/>
              <a:gd name="connsiteY3" fmla="*/ 2270681 h 2270681"/>
              <a:gd name="connsiteX4" fmla="*/ 24089 w 5232911"/>
              <a:gd name="connsiteY4" fmla="*/ 157842 h 2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911" h="2270681">
                <a:moveTo>
                  <a:pt x="0" y="0"/>
                </a:moveTo>
                <a:lnTo>
                  <a:pt x="5232911" y="0"/>
                </a:lnTo>
                <a:lnTo>
                  <a:pt x="5208821" y="157842"/>
                </a:lnTo>
                <a:cubicBezTo>
                  <a:pt x="4962080" y="1363637"/>
                  <a:pt x="3895193" y="2270681"/>
                  <a:pt x="2616455" y="2270681"/>
                </a:cubicBezTo>
                <a:cubicBezTo>
                  <a:pt x="1337717" y="2270681"/>
                  <a:pt x="270830" y="1363637"/>
                  <a:pt x="24089" y="157842"/>
                </a:cubicBezTo>
                <a:close/>
              </a:path>
            </a:pathLst>
          </a:custGeom>
          <a:blipFill dpi="0" rotWithShape="1">
            <a:blip r:embed="rId3" cstate="print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57579" r="70202" b="23662"/>
          <a:stretch>
            <a:fillRect/>
          </a:stretch>
        </p:blipFill>
        <p:spPr>
          <a:xfrm>
            <a:off x="3278521" y="1635098"/>
            <a:ext cx="1558982" cy="67510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57424" r="71518" b="28222"/>
          <a:stretch>
            <a:fillRect/>
          </a:stretch>
        </p:blipFill>
        <p:spPr>
          <a:xfrm>
            <a:off x="7869683" y="4433575"/>
            <a:ext cx="1334190" cy="427282"/>
          </a:xfrm>
          <a:prstGeom prst="rect">
            <a:avLst/>
          </a:prstGeom>
        </p:spPr>
      </p:pic>
      <p:sp>
        <p:nvSpPr>
          <p:cNvPr id="29" name="TextBox 11"/>
          <p:cNvSpPr txBox="1"/>
          <p:nvPr/>
        </p:nvSpPr>
        <p:spPr>
          <a:xfrm>
            <a:off x="4327706" y="1511372"/>
            <a:ext cx="32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lt"/>
              </a:rPr>
              <a:t>第 一 章</a:t>
            </a:r>
            <a:endParaRPr lang="en-US" altLang="zh-CN" sz="6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+mn-lt"/>
            </a:endParaRPr>
          </a:p>
        </p:txBody>
      </p:sp>
      <p:pic>
        <p:nvPicPr>
          <p:cNvPr id="30" name="wps稻壳儿佳誉设计原创店铺链接：http://chn.docer.com/works?userid=219874625_4_16_6"/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55741" r="27173" b="17555"/>
          <a:stretch>
            <a:fillRect/>
          </a:stretch>
        </p:blipFill>
        <p:spPr>
          <a:xfrm>
            <a:off x="5069162" y="3978821"/>
            <a:ext cx="346404" cy="3798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4" y="2485513"/>
            <a:ext cx="6732490" cy="43761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759239" y="3072918"/>
            <a:ext cx="736600" cy="27477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背景分析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3113" y="3107984"/>
            <a:ext cx="499272" cy="499272"/>
          </a:xfrm>
          <a:prstGeom prst="ellipse">
            <a:avLst/>
          </a:prstGeom>
          <a:noFill/>
          <a:ln w="19050">
            <a:solidFill>
              <a:srgbClr val="4C3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4C332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ps稻壳儿佳誉设计原创店铺链接：http://chn.docer.com/works?userid=219874625_4_16_3"/>
          <p:cNvSpPr txBox="1">
            <a:spLocks noChangeArrowheads="1"/>
          </p:cNvSpPr>
          <p:nvPr/>
        </p:nvSpPr>
        <p:spPr bwMode="auto">
          <a:xfrm>
            <a:off x="367154" y="572770"/>
            <a:ext cx="3870789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区域背景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wps稻壳儿佳誉设计原创店铺链接：http://chn.docer.com/works?userid=219874625_4_16_4"/>
          <p:cNvSpPr/>
          <p:nvPr/>
        </p:nvSpPr>
        <p:spPr>
          <a:xfrm>
            <a:off x="367030" y="1681480"/>
            <a:ext cx="1022223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1229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《常州市教科院2020-2021学年度第二学期小学科学教研工作计划》指出，要贯彻全国教育大会精神，落实立德树人根本任务。</a:t>
            </a:r>
            <a:endParaRPr kumimoji="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 marL="0" marR="0" lvl="0" indent="0" algn="l" defTabSz="181229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《新北区教师发展中心2020-2021学年度第二学期小学科学研训计划》指出，全面贯彻新课程理念，深化课程改革，以科学核心素养落地、生根、生长为目标，以课堂转型为重点，深入开展“玩中学科学”、“做中学科学”课堂教学研讨活动。围绕课程实施中遇到的实际问题，开展课题研究，提高教师的科研意识、科研能力、课程实施能力，全面提升小学科学课程实施质量。</a:t>
            </a:r>
            <a:endParaRPr kumimoji="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8" name="wps稻壳儿佳誉设计原创店铺链接：http://chn.docer.com/works?userid=219874625_4_16_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36" y="960483"/>
            <a:ext cx="2525115" cy="12625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9" t="29572" r="-2"/>
          <a:stretch>
            <a:fillRect/>
          </a:stretch>
        </p:blipFill>
        <p:spPr>
          <a:xfrm>
            <a:off x="9836150" y="4048125"/>
            <a:ext cx="2355850" cy="280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409065" y="2692400"/>
            <a:ext cx="675005" cy="340868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学生培养有策略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6145" y="2692400"/>
            <a:ext cx="613410" cy="2984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</a:rPr>
              <a:t>形成了一定的学生培养规划目标导向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74415" y="3168650"/>
            <a:ext cx="613410" cy="19983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</a:rPr>
              <a:t>趋势稳中有序上升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38097" y="1546983"/>
            <a:ext cx="2870777" cy="460889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3925570" y="2637790"/>
            <a:ext cx="675005" cy="35179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教师专业成长有向发展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78245" y="2483485"/>
            <a:ext cx="675005" cy="33680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教学场地、器材资源充足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77560" y="2889885"/>
            <a:ext cx="613410" cy="2961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满足学生的各种学习与展示需求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9440" y="514985"/>
            <a:ext cx="3326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学校背景</a:t>
            </a:r>
            <a:endParaRPr lang="zh-CN" altLang="en-US" sz="4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734945" y="1622425"/>
            <a:ext cx="2509520" cy="936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/>
              <a:t>优势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588770" y="2637790"/>
            <a:ext cx="675005" cy="340868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学生培养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61720" y="2559050"/>
            <a:ext cx="613410" cy="313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</a:rPr>
              <a:t>知识、技能、专项技能序列化培养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312160" y="3244215"/>
            <a:ext cx="613410" cy="1019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</a:rPr>
              <a:t>梳理、融通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38097" y="1546983"/>
            <a:ext cx="2870777" cy="460889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3712210" y="2637790"/>
            <a:ext cx="675005" cy="17399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课程建设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75350" y="2695575"/>
            <a:ext cx="675005" cy="178816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教师发展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6565" y="3177540"/>
            <a:ext cx="613410" cy="10858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规划、培养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9440" y="514985"/>
            <a:ext cx="3326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学校背景</a:t>
            </a:r>
            <a:endParaRPr lang="zh-CN" altLang="en-US" sz="4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795270" y="1546860"/>
            <a:ext cx="2509520" cy="936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/>
              <a:t>潜势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/>
          <a:srcRect b="23668"/>
          <a:stretch>
            <a:fillRect/>
          </a:stretch>
        </p:blipFill>
        <p:spPr>
          <a:xfrm>
            <a:off x="0" y="3889249"/>
            <a:ext cx="12192000" cy="29687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38892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8" r="90595"/>
          <a:stretch>
            <a:fillRect/>
          </a:stretch>
        </p:blipFill>
        <p:spPr>
          <a:xfrm>
            <a:off x="0" y="1811881"/>
            <a:ext cx="2714171" cy="50461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14640" b="86429"/>
          <a:stretch>
            <a:fillRect/>
          </a:stretch>
        </p:blipFill>
        <p:spPr>
          <a:xfrm>
            <a:off x="0" y="0"/>
            <a:ext cx="12192000" cy="731156"/>
          </a:xfrm>
          <a:prstGeom prst="rect">
            <a:avLst/>
          </a:prstGeom>
        </p:spPr>
      </p:pic>
      <p:sp>
        <p:nvSpPr>
          <p:cNvPr id="25" name="wps稻壳儿佳誉设计原创店铺链接：http://chn.docer.com/works?userid=219874625_4_16_11"/>
          <p:cNvSpPr/>
          <p:nvPr/>
        </p:nvSpPr>
        <p:spPr>
          <a:xfrm>
            <a:off x="3877421" y="3721274"/>
            <a:ext cx="4517279" cy="1972548"/>
          </a:xfrm>
          <a:custGeom>
            <a:avLst/>
            <a:gdLst>
              <a:gd name="connsiteX0" fmla="*/ 0 w 5232911"/>
              <a:gd name="connsiteY0" fmla="*/ 0 h 2270681"/>
              <a:gd name="connsiteX1" fmla="*/ 5232911 w 5232911"/>
              <a:gd name="connsiteY1" fmla="*/ 0 h 2270681"/>
              <a:gd name="connsiteX2" fmla="*/ 5208821 w 5232911"/>
              <a:gd name="connsiteY2" fmla="*/ 157842 h 2270681"/>
              <a:gd name="connsiteX3" fmla="*/ 2616455 w 5232911"/>
              <a:gd name="connsiteY3" fmla="*/ 2270681 h 2270681"/>
              <a:gd name="connsiteX4" fmla="*/ 24089 w 5232911"/>
              <a:gd name="connsiteY4" fmla="*/ 157842 h 2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911" h="2270681">
                <a:moveTo>
                  <a:pt x="0" y="0"/>
                </a:moveTo>
                <a:lnTo>
                  <a:pt x="5232911" y="0"/>
                </a:lnTo>
                <a:lnTo>
                  <a:pt x="5208821" y="157842"/>
                </a:lnTo>
                <a:cubicBezTo>
                  <a:pt x="4962080" y="1363637"/>
                  <a:pt x="3895193" y="2270681"/>
                  <a:pt x="2616455" y="2270681"/>
                </a:cubicBezTo>
                <a:cubicBezTo>
                  <a:pt x="1337717" y="2270681"/>
                  <a:pt x="270830" y="1363637"/>
                  <a:pt x="24089" y="157842"/>
                </a:cubicBezTo>
                <a:close/>
              </a:path>
            </a:pathLst>
          </a:custGeom>
          <a:blipFill dpi="0" rotWithShape="1">
            <a:blip r:embed="rId3" cstate="print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57579" r="70202" b="23662"/>
          <a:stretch>
            <a:fillRect/>
          </a:stretch>
        </p:blipFill>
        <p:spPr>
          <a:xfrm>
            <a:off x="3278521" y="1635098"/>
            <a:ext cx="1558982" cy="67510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57424" r="71518" b="28222"/>
          <a:stretch>
            <a:fillRect/>
          </a:stretch>
        </p:blipFill>
        <p:spPr>
          <a:xfrm>
            <a:off x="7869683" y="4433575"/>
            <a:ext cx="1334190" cy="427282"/>
          </a:xfrm>
          <a:prstGeom prst="rect">
            <a:avLst/>
          </a:prstGeom>
        </p:spPr>
      </p:pic>
      <p:sp>
        <p:nvSpPr>
          <p:cNvPr id="29" name="TextBox 11"/>
          <p:cNvSpPr txBox="1"/>
          <p:nvPr/>
        </p:nvSpPr>
        <p:spPr>
          <a:xfrm>
            <a:off x="4327706" y="1511372"/>
            <a:ext cx="32662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lt"/>
              </a:rPr>
              <a:t>第 二 章</a:t>
            </a:r>
            <a:endParaRPr lang="en-US" altLang="zh-CN" sz="6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+mn-lt"/>
            </a:endParaRPr>
          </a:p>
        </p:txBody>
      </p:sp>
      <p:pic>
        <p:nvPicPr>
          <p:cNvPr id="30" name="wps稻壳儿佳誉设计原创店铺链接：http://chn.docer.com/works?userid=219874625_4_16_6"/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55741" r="27173" b="17555"/>
          <a:stretch>
            <a:fillRect/>
          </a:stretch>
        </p:blipFill>
        <p:spPr>
          <a:xfrm>
            <a:off x="5069162" y="3978821"/>
            <a:ext cx="346404" cy="3798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4" y="2485513"/>
            <a:ext cx="6732490" cy="43761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759239" y="3072918"/>
            <a:ext cx="736600" cy="27477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发展目标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3113" y="3107984"/>
            <a:ext cx="499272" cy="499272"/>
          </a:xfrm>
          <a:prstGeom prst="ellipse">
            <a:avLst/>
          </a:prstGeom>
          <a:noFill/>
          <a:ln w="19050">
            <a:solidFill>
              <a:srgbClr val="4C3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4C332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680720" y="1864995"/>
            <a:ext cx="1013460" cy="3128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以月调研为突破口，推进各项制度，规范学科教育教学常规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693965" y="1640567"/>
            <a:ext cx="0" cy="357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757423" y="2207116"/>
            <a:ext cx="613410" cy="2299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di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方正仿宋简体" panose="02010601030101010101" pitchFamily="2" charset="-122"/>
              </a:rPr>
              <a:t>制度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方正仿宋简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72815" y="1923415"/>
            <a:ext cx="1659890" cy="32219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以培养学生科学素养为目标，以学科知识、技能、专项特长为培养落脚点，以课程、竞赛、活动为突破口，改进质量评价，提升学生发展。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986740" y="1640567"/>
            <a:ext cx="0" cy="357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64168" y="2141711"/>
            <a:ext cx="613410" cy="2299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di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方正仿宋简体" panose="02010601030101010101" pitchFamily="2" charset="-122"/>
              </a:rPr>
              <a:t>学生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方正仿宋简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4315" y="2012950"/>
            <a:ext cx="1013460" cy="2980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以课程实施为抓手，优化教研活动内容，深化课堂转型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537235" y="1640567"/>
            <a:ext cx="0" cy="357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597518" y="2141711"/>
            <a:ext cx="613410" cy="2299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di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方正仿宋简体" panose="02010601030101010101" pitchFamily="2" charset="-122"/>
              </a:rPr>
              <a:t>课程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方正仿宋简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36380" y="1813560"/>
            <a:ext cx="921385" cy="3399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以各展示、竞赛平台，激发教研组抱团发展意识，激活教师发展内驱力。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941980" y="1745977"/>
            <a:ext cx="0" cy="357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057808" y="2207116"/>
            <a:ext cx="613410" cy="2299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di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方正仿宋简体" panose="02010601030101010101" pitchFamily="2" charset="-122"/>
              </a:rPr>
              <a:t>教师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方正仿宋简体" panose="02010601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10" y="3749675"/>
            <a:ext cx="2459990" cy="3108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620017" cy="2569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/>
          <a:srcRect b="23668"/>
          <a:stretch>
            <a:fillRect/>
          </a:stretch>
        </p:blipFill>
        <p:spPr>
          <a:xfrm>
            <a:off x="0" y="3889249"/>
            <a:ext cx="12192000" cy="29687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38892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8" r="90595"/>
          <a:stretch>
            <a:fillRect/>
          </a:stretch>
        </p:blipFill>
        <p:spPr>
          <a:xfrm>
            <a:off x="0" y="1811881"/>
            <a:ext cx="2714171" cy="50461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14640" b="86429"/>
          <a:stretch>
            <a:fillRect/>
          </a:stretch>
        </p:blipFill>
        <p:spPr>
          <a:xfrm>
            <a:off x="0" y="0"/>
            <a:ext cx="12192000" cy="731156"/>
          </a:xfrm>
          <a:prstGeom prst="rect">
            <a:avLst/>
          </a:prstGeom>
        </p:spPr>
      </p:pic>
      <p:sp>
        <p:nvSpPr>
          <p:cNvPr id="25" name="wps稻壳儿佳誉设计原创店铺链接：http://chn.docer.com/works?userid=219874625_4_16_11"/>
          <p:cNvSpPr/>
          <p:nvPr/>
        </p:nvSpPr>
        <p:spPr>
          <a:xfrm>
            <a:off x="3877421" y="3721274"/>
            <a:ext cx="4517279" cy="1972548"/>
          </a:xfrm>
          <a:custGeom>
            <a:avLst/>
            <a:gdLst>
              <a:gd name="connsiteX0" fmla="*/ 0 w 5232911"/>
              <a:gd name="connsiteY0" fmla="*/ 0 h 2270681"/>
              <a:gd name="connsiteX1" fmla="*/ 5232911 w 5232911"/>
              <a:gd name="connsiteY1" fmla="*/ 0 h 2270681"/>
              <a:gd name="connsiteX2" fmla="*/ 5208821 w 5232911"/>
              <a:gd name="connsiteY2" fmla="*/ 157842 h 2270681"/>
              <a:gd name="connsiteX3" fmla="*/ 2616455 w 5232911"/>
              <a:gd name="connsiteY3" fmla="*/ 2270681 h 2270681"/>
              <a:gd name="connsiteX4" fmla="*/ 24089 w 5232911"/>
              <a:gd name="connsiteY4" fmla="*/ 157842 h 2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911" h="2270681">
                <a:moveTo>
                  <a:pt x="0" y="0"/>
                </a:moveTo>
                <a:lnTo>
                  <a:pt x="5232911" y="0"/>
                </a:lnTo>
                <a:lnTo>
                  <a:pt x="5208821" y="157842"/>
                </a:lnTo>
                <a:cubicBezTo>
                  <a:pt x="4962080" y="1363637"/>
                  <a:pt x="3895193" y="2270681"/>
                  <a:pt x="2616455" y="2270681"/>
                </a:cubicBezTo>
                <a:cubicBezTo>
                  <a:pt x="1337717" y="2270681"/>
                  <a:pt x="270830" y="1363637"/>
                  <a:pt x="24089" y="157842"/>
                </a:cubicBezTo>
                <a:close/>
              </a:path>
            </a:pathLst>
          </a:custGeom>
          <a:blipFill dpi="0" rotWithShape="1">
            <a:blip r:embed="rId3" cstate="print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57579" r="70202" b="23662"/>
          <a:stretch>
            <a:fillRect/>
          </a:stretch>
        </p:blipFill>
        <p:spPr>
          <a:xfrm>
            <a:off x="3278521" y="1635098"/>
            <a:ext cx="1558982" cy="67510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57424" r="71518" b="28222"/>
          <a:stretch>
            <a:fillRect/>
          </a:stretch>
        </p:blipFill>
        <p:spPr>
          <a:xfrm>
            <a:off x="7869683" y="4433575"/>
            <a:ext cx="1334190" cy="427282"/>
          </a:xfrm>
          <a:prstGeom prst="rect">
            <a:avLst/>
          </a:prstGeom>
        </p:spPr>
      </p:pic>
      <p:sp>
        <p:nvSpPr>
          <p:cNvPr id="29" name="TextBox 11"/>
          <p:cNvSpPr txBox="1"/>
          <p:nvPr/>
        </p:nvSpPr>
        <p:spPr>
          <a:xfrm>
            <a:off x="4327706" y="1511372"/>
            <a:ext cx="32662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lt"/>
              </a:rPr>
              <a:t>第 三 章</a:t>
            </a:r>
            <a:endParaRPr lang="en-US" altLang="zh-CN" sz="6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+mn-lt"/>
            </a:endParaRPr>
          </a:p>
        </p:txBody>
      </p:sp>
      <p:pic>
        <p:nvPicPr>
          <p:cNvPr id="30" name="wps稻壳儿佳誉设计原创店铺链接：http://chn.docer.com/works?userid=219874625_4_16_6"/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55741" r="27173" b="17555"/>
          <a:stretch>
            <a:fillRect/>
          </a:stretch>
        </p:blipFill>
        <p:spPr>
          <a:xfrm>
            <a:off x="5069162" y="3978821"/>
            <a:ext cx="346404" cy="3798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4" y="2485513"/>
            <a:ext cx="6732490" cy="43761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759239" y="3072918"/>
            <a:ext cx="736600" cy="27477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具体措施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3113" y="3107984"/>
            <a:ext cx="499272" cy="499272"/>
          </a:xfrm>
          <a:prstGeom prst="ellipse">
            <a:avLst/>
          </a:prstGeom>
          <a:noFill/>
          <a:ln w="19050">
            <a:solidFill>
              <a:srgbClr val="4C3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4C332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624.2204724409448,&quot;width&quot;:4047.2346456692912}"/>
</p:tagLst>
</file>

<file path=ppt/tags/tag2.xml><?xml version="1.0" encoding="utf-8"?>
<p:tagLst xmlns:p="http://schemas.openxmlformats.org/presentationml/2006/main">
  <p:tag name="KSO_WM_UNIT_PLACING_PICTURE_USER_VIEWPORT" val="{&quot;height&quot;:3624.2204724409448,&quot;width&quot;:4047.2346456692912}"/>
</p:tagLst>
</file>

<file path=ppt/tags/tag3.xml><?xml version="1.0" encoding="utf-8"?>
<p:tagLst xmlns:p="http://schemas.openxmlformats.org/presentationml/2006/main">
  <p:tag name="KSO_WM_UNIT_PLACING_PICTURE_USER_VIEWPORT" val="{&quot;height&quot;:3624.2204724409448,&quot;width&quot;:4047.2346456692912}"/>
</p:tagLst>
</file>

<file path=ppt/tags/tag4.xml><?xml version="1.0" encoding="utf-8"?>
<p:tagLst xmlns:p="http://schemas.openxmlformats.org/presentationml/2006/main">
  <p:tag name="KSO_WM_UNIT_TABLE_BEAUTIFY" val="smartTable{7732ab3b-9a91-4940-a19c-fd88d87be13b}"/>
  <p:tag name="TABLE_ENDDRAG_ORIGIN_RECT" val="478*62"/>
  <p:tag name="TABLE_ENDDRAG_RECT" val="268*436*478*62"/>
</p:tagLst>
</file>

<file path=ppt/tags/tag5.xml><?xml version="1.0" encoding="utf-8"?>
<p:tagLst xmlns:p="http://schemas.openxmlformats.org/presentationml/2006/main">
  <p:tag name="KSO_WM_UNIT_TABLE_BEAUTIFY" val="smartTable{164d1884-1edd-4775-be8c-4fd00dc62bdd}"/>
  <p:tag name="TABLE_ENDDRAG_ORIGIN_RECT" val="591*127"/>
  <p:tag name="TABLE_ENDDRAG_RECT" val="50*240*591*127"/>
</p:tagLst>
</file>

<file path=ppt/tags/tag6.xml><?xml version="1.0" encoding="utf-8"?>
<p:tagLst xmlns:p="http://schemas.openxmlformats.org/presentationml/2006/main">
  <p:tag name="KSO_WM_UNIT_TABLE_BEAUTIFY" val="smartTable{b7c2f85d-00f9-4934-a1f4-ca74eb7fdccb}"/>
</p:tagLst>
</file>

<file path=ppt/tags/tag7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 Light"/>
        <a:ea typeface="华文仿宋"/>
        <a:cs typeface=""/>
      </a:majorFont>
      <a:minorFont>
        <a:latin typeface="Calibri Light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WPS 演示</Application>
  <PresentationFormat>自定义</PresentationFormat>
  <Paragraphs>272</Paragraphs>
  <Slides>17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华文新魏</vt:lpstr>
      <vt:lpstr>楷体</vt:lpstr>
      <vt:lpstr>等线</vt:lpstr>
      <vt:lpstr>Calibri</vt:lpstr>
      <vt:lpstr>华文仿宋</vt:lpstr>
      <vt:lpstr>方正仿宋简体</vt:lpstr>
      <vt:lpstr>Arial Unicode MS</vt:lpstr>
      <vt:lpstr>黑体</vt:lpstr>
      <vt:lpstr>仿宋</vt:lpstr>
      <vt:lpstr>Times New Roman</vt:lpstr>
      <vt:lpstr>隶书</vt:lpstr>
      <vt:lpstr>Calibri Light</vt:lpstr>
      <vt:lpstr>微软雅黑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USER-</dc:creator>
  <cp:lastModifiedBy>小飞侠</cp:lastModifiedBy>
  <cp:revision>253</cp:revision>
  <dcterms:created xsi:type="dcterms:W3CDTF">2017-04-26T07:31:00Z</dcterms:created>
  <dcterms:modified xsi:type="dcterms:W3CDTF">2021-02-24T08:47:43Z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