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9" r:id="rId3"/>
    <p:sldId id="580" r:id="rId5"/>
    <p:sldId id="594" r:id="rId6"/>
    <p:sldId id="607" r:id="rId7"/>
    <p:sldId id="58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2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CF6C-3EC5-4992-8CDF-E9DA970208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C690A-88B3-4F5C-BA04-4E566D0A73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919858" y="2089820"/>
            <a:ext cx="6858000" cy="18465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6000" dirty="0">
                <a:solidFill>
                  <a:schemeClr val="tx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【惠子】汉仪全唐诗" panose="02000000000000000000" pitchFamily="2" charset="2"/>
              </a:rPr>
              <a:t>给年轻班主任的建议</a:t>
            </a:r>
            <a:endParaRPr lang="zh-CN" altLang="en-US" sz="6000" dirty="0">
              <a:solidFill>
                <a:schemeClr val="tx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【惠子】汉仪全唐诗" panose="02000000000000000000" pitchFamily="2" charset="2"/>
            </a:endParaRPr>
          </a:p>
          <a:p>
            <a:r>
              <a:rPr lang="zh-CN" altLang="en-US" sz="4235" dirty="0">
                <a:solidFill>
                  <a:schemeClr val="tx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【惠子】汉仪全唐诗" panose="02000000000000000000" pitchFamily="2" charset="2"/>
              </a:rPr>
              <a:t>               </a:t>
            </a:r>
            <a:r>
              <a:rPr lang="zh-CN" altLang="en-US" sz="6000" dirty="0">
                <a:solidFill>
                  <a:schemeClr val="tx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【惠子】汉仪全唐诗" panose="02000000000000000000" pitchFamily="2" charset="2"/>
              </a:rPr>
              <a:t> </a:t>
            </a:r>
            <a:endParaRPr lang="zh-CN" altLang="en-US" sz="6000" dirty="0">
              <a:solidFill>
                <a:schemeClr val="tx2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【惠子】汉仪全唐诗" panose="02000000000000000000" pitchFamily="2" charset="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11533" y="714121"/>
            <a:ext cx="4508135" cy="5429761"/>
            <a:chOff x="960643" y="1016585"/>
            <a:chExt cx="3630716" cy="437296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825" y="1016585"/>
              <a:ext cx="2413534" cy="43202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0643" y="2479036"/>
              <a:ext cx="1625985" cy="29105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2" y="29248"/>
            <a:ext cx="1915326" cy="34284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7710" y="5247120"/>
            <a:ext cx="1799369" cy="3220871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 flipV="1">
            <a:off x="191429" y="191010"/>
            <a:ext cx="11809143" cy="64759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15" dirty="0">
              <a:solidFill>
                <a:srgbClr val="75592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 flipH="1">
            <a:off x="1864360" y="2846388"/>
            <a:ext cx="4283710" cy="193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r>
              <a:rPr lang="zh-CN" altLang="en-US" sz="4000" b="0" spc="317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做事之中成人，</a:t>
            </a:r>
            <a:endParaRPr lang="zh-CN" altLang="en-US" sz="4000" b="0" spc="317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endParaRPr lang="zh-CN" altLang="en-US" sz="4000" b="0" spc="317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4000" b="0" spc="317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成人之中做事。</a:t>
            </a:r>
            <a:endParaRPr lang="zh-CN" altLang="en-US" sz="4000" b="0" spc="317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6147996" y="1787877"/>
            <a:ext cx="5044927" cy="4054210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stretch>
              <a:fillRect r="-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733928" y="2529875"/>
            <a:ext cx="5334000" cy="9232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60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【惠子】汉仪全唐诗" panose="02000000000000000000" pitchFamily="2" charset="2"/>
              </a:rPr>
              <a:t>把班规落到实处</a:t>
            </a:r>
            <a:endParaRPr lang="zh-CN" altLang="en-US" sz="60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【惠子】汉仪全唐诗" panose="02000000000000000000" pitchFamily="2" charset="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11533" y="714121"/>
            <a:ext cx="4508135" cy="5429761"/>
            <a:chOff x="960643" y="1016585"/>
            <a:chExt cx="3630716" cy="437296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825" y="1016585"/>
              <a:ext cx="2413534" cy="43202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0643" y="2479036"/>
              <a:ext cx="1625985" cy="29105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477388" y="2529875"/>
            <a:ext cx="6096000" cy="9232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60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【惠子】汉仪全唐诗" panose="02000000000000000000" pitchFamily="2" charset="2"/>
              </a:rPr>
              <a:t>别开生面的家长会</a:t>
            </a:r>
            <a:endParaRPr lang="zh-CN" altLang="en-US" sz="60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【惠子】汉仪全唐诗" panose="02000000000000000000" pitchFamily="2" charset="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11533" y="714121"/>
            <a:ext cx="4508135" cy="5429761"/>
            <a:chOff x="960643" y="1016585"/>
            <a:chExt cx="3630716" cy="437296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825" y="1016585"/>
              <a:ext cx="2413534" cy="43202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0643" y="2479036"/>
              <a:ext cx="1625985" cy="29105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 flipV="1">
            <a:off x="191429" y="191010"/>
            <a:ext cx="11809143" cy="64759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15" dirty="0">
              <a:solidFill>
                <a:srgbClr val="75592A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0967" y="1243614"/>
            <a:ext cx="11290935" cy="5423343"/>
            <a:chOff x="901084" y="426879"/>
            <a:chExt cx="11292405" cy="5424049"/>
          </a:xfrm>
        </p:grpSpPr>
        <p:sp>
          <p:nvSpPr>
            <p:cNvPr id="66" name="文本框 65"/>
            <p:cNvSpPr txBox="1"/>
            <p:nvPr/>
          </p:nvSpPr>
          <p:spPr>
            <a:xfrm flipH="1">
              <a:off x="2870475" y="426879"/>
              <a:ext cx="6706473" cy="10764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2000" b="0" spc="300">
                  <a:solidFill>
                    <a:schemeClr val="tx1"/>
                  </a:solidFill>
                  <a:effectLst/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l"/>
              <a:r>
                <a:rPr lang="zh-CN" altLang="en-US" sz="3200" dirty="0"/>
                <a:t>《顶好教师》  《师生沟通技巧》《情境教育学》《教育心理学》</a:t>
              </a:r>
              <a:endParaRPr lang="zh-CN" altLang="en-US" sz="3200" dirty="0"/>
            </a:p>
          </p:txBody>
        </p:sp>
        <p:sp>
          <p:nvSpPr>
            <p:cNvPr id="64" name="文本框 63"/>
            <p:cNvSpPr txBox="1"/>
            <p:nvPr/>
          </p:nvSpPr>
          <p:spPr>
            <a:xfrm flipH="1">
              <a:off x="7839362" y="2504234"/>
              <a:ext cx="4354127" cy="1568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2000" b="0" spc="300">
                  <a:solidFill>
                    <a:schemeClr val="tx1"/>
                  </a:solidFill>
                  <a:effectLst/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3200" dirty="0"/>
                <a:t>《教育智慧从哪里来》《班主任工作漫谈》《班主任兵法》</a:t>
              </a:r>
              <a:endParaRPr lang="zh-CN" altLang="en-US" sz="3200" dirty="0"/>
            </a:p>
          </p:txBody>
        </p:sp>
        <p:sp>
          <p:nvSpPr>
            <p:cNvPr id="72" name="文本框 71"/>
            <p:cNvSpPr txBox="1"/>
            <p:nvPr/>
          </p:nvSpPr>
          <p:spPr>
            <a:xfrm flipH="1">
              <a:off x="901084" y="3136458"/>
              <a:ext cx="3240827" cy="10764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2000" b="0" spc="300">
                  <a:solidFill>
                    <a:schemeClr val="tx1"/>
                  </a:solidFill>
                  <a:effectLst/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r"/>
              <a:r>
                <a:rPr lang="zh-CN" altLang="en-US" sz="3200" dirty="0"/>
                <a:t>《现代教育报》《中国教师报》</a:t>
              </a:r>
              <a:endParaRPr lang="zh-CN" altLang="en-US" sz="3200" dirty="0"/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422" y="2368410"/>
              <a:ext cx="1922078" cy="3440520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51090" y="3533067"/>
              <a:ext cx="1294894" cy="23178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rgbClr val="2C2C2C"/>
      </a:dk1>
      <a:lt1>
        <a:srgbClr val="FFFFFF"/>
      </a:lt1>
      <a:dk2>
        <a:srgbClr val="B27E7C"/>
      </a:dk2>
      <a:lt2>
        <a:srgbClr val="EBE9DF"/>
      </a:lt2>
      <a:accent1>
        <a:srgbClr val="FFA7A5"/>
      </a:accent1>
      <a:accent2>
        <a:srgbClr val="B9AF9E"/>
      </a:accent2>
      <a:accent3>
        <a:srgbClr val="B27E7C"/>
      </a:accent3>
      <a:accent4>
        <a:srgbClr val="FFA7A5"/>
      </a:accent4>
      <a:accent5>
        <a:srgbClr val="506B6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2C2C2C"/>
    </a:dk1>
    <a:lt1>
      <a:srgbClr val="FFFFFF"/>
    </a:lt1>
    <a:dk2>
      <a:srgbClr val="B27E7C"/>
    </a:dk2>
    <a:lt2>
      <a:srgbClr val="EBE9DF"/>
    </a:lt2>
    <a:accent1>
      <a:srgbClr val="FFA7A5"/>
    </a:accent1>
    <a:accent2>
      <a:srgbClr val="B9AF9E"/>
    </a:accent2>
    <a:accent3>
      <a:srgbClr val="B27E7C"/>
    </a:accent3>
    <a:accent4>
      <a:srgbClr val="FFA7A5"/>
    </a:accent4>
    <a:accent5>
      <a:srgbClr val="506B62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2C2C2C"/>
    </a:dk1>
    <a:lt1>
      <a:srgbClr val="FFFFFF"/>
    </a:lt1>
    <a:dk2>
      <a:srgbClr val="B27E7C"/>
    </a:dk2>
    <a:lt2>
      <a:srgbClr val="EBE9DF"/>
    </a:lt2>
    <a:accent1>
      <a:srgbClr val="FFA7A5"/>
    </a:accent1>
    <a:accent2>
      <a:srgbClr val="B9AF9E"/>
    </a:accent2>
    <a:accent3>
      <a:srgbClr val="B27E7C"/>
    </a:accent3>
    <a:accent4>
      <a:srgbClr val="FFA7A5"/>
    </a:accent4>
    <a:accent5>
      <a:srgbClr val="506B62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2C2C2C"/>
    </a:dk1>
    <a:lt1>
      <a:srgbClr val="FFFFFF"/>
    </a:lt1>
    <a:dk2>
      <a:srgbClr val="B27E7C"/>
    </a:dk2>
    <a:lt2>
      <a:srgbClr val="EBE9DF"/>
    </a:lt2>
    <a:accent1>
      <a:srgbClr val="FFA7A5"/>
    </a:accent1>
    <a:accent2>
      <a:srgbClr val="B9AF9E"/>
    </a:accent2>
    <a:accent3>
      <a:srgbClr val="B27E7C"/>
    </a:accent3>
    <a:accent4>
      <a:srgbClr val="FFA7A5"/>
    </a:accent4>
    <a:accent5>
      <a:srgbClr val="506B62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2C2C2C"/>
    </a:dk1>
    <a:lt1>
      <a:srgbClr val="FFFFFF"/>
    </a:lt1>
    <a:dk2>
      <a:srgbClr val="B27E7C"/>
    </a:dk2>
    <a:lt2>
      <a:srgbClr val="EBE9DF"/>
    </a:lt2>
    <a:accent1>
      <a:srgbClr val="FFA7A5"/>
    </a:accent1>
    <a:accent2>
      <a:srgbClr val="B9AF9E"/>
    </a:accent2>
    <a:accent3>
      <a:srgbClr val="B27E7C"/>
    </a:accent3>
    <a:accent4>
      <a:srgbClr val="FFA7A5"/>
    </a:accent4>
    <a:accent5>
      <a:srgbClr val="506B62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2C2C2C"/>
    </a:dk1>
    <a:lt1>
      <a:srgbClr val="FFFFFF"/>
    </a:lt1>
    <a:dk2>
      <a:srgbClr val="B27E7C"/>
    </a:dk2>
    <a:lt2>
      <a:srgbClr val="EBE9DF"/>
    </a:lt2>
    <a:accent1>
      <a:srgbClr val="FFA7A5"/>
    </a:accent1>
    <a:accent2>
      <a:srgbClr val="B9AF9E"/>
    </a:accent2>
    <a:accent3>
      <a:srgbClr val="B27E7C"/>
    </a:accent3>
    <a:accent4>
      <a:srgbClr val="FFA7A5"/>
    </a:accent4>
    <a:accent5>
      <a:srgbClr val="506B62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宽屏</PresentationFormat>
  <Paragraphs>17</Paragraphs>
  <Slides>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8" baseType="lpstr">
      <vt:lpstr>Arial</vt:lpstr>
      <vt:lpstr>宋体</vt:lpstr>
      <vt:lpstr>Wingdings</vt:lpstr>
      <vt:lpstr>方正清刻本悦宋简体</vt:lpstr>
      <vt:lpstr>经典行书简</vt:lpstr>
      <vt:lpstr>方正兰亭细黑_GBK</vt:lpstr>
      <vt:lpstr>黑体</vt:lpstr>
      <vt:lpstr>Calibri Light</vt:lpstr>
      <vt:lpstr>方正启体繁体</vt:lpstr>
      <vt:lpstr>【惠子】汉仪全唐诗</vt:lpstr>
      <vt:lpstr>方正大白体</vt:lpstr>
      <vt:lpstr>Calibri</vt:lpstr>
      <vt:lpstr>禹卫书法行书简体</vt:lpstr>
      <vt:lpstr>微软雅黑</vt:lpstr>
      <vt:lpstr>Microsoft YaHei UI</vt:lpstr>
      <vt:lpstr>Arial Nova Light</vt:lpstr>
      <vt:lpstr>Calibri</vt:lpstr>
      <vt:lpstr>方正正黑简体</vt:lpstr>
      <vt:lpstr>方正品尚黑简体</vt:lpstr>
      <vt:lpstr>Arial Unicode MS</vt:lpstr>
      <vt:lpstr>等线</vt:lpstr>
      <vt:lpstr>Wide Latin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李_玲LiNg_</cp:lastModifiedBy>
  <cp:revision>18</cp:revision>
  <dcterms:created xsi:type="dcterms:W3CDTF">2020-07-22T00:36:00Z</dcterms:created>
  <dcterms:modified xsi:type="dcterms:W3CDTF">2021-02-17T12:26:57Z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