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3205" r:id="rId3"/>
    <p:sldId id="3207" r:id="rId5"/>
    <p:sldId id="3208" r:id="rId6"/>
    <p:sldId id="3092" r:id="rId7"/>
    <p:sldId id="3209" r:id="rId8"/>
    <p:sldId id="3094" r:id="rId9"/>
    <p:sldId id="3211" r:id="rId10"/>
    <p:sldId id="3089" r:id="rId11"/>
    <p:sldId id="3091" r:id="rId12"/>
    <p:sldId id="3182" r:id="rId13"/>
    <p:sldId id="3183" r:id="rId14"/>
    <p:sldId id="3188" r:id="rId15"/>
    <p:sldId id="3186" r:id="rId16"/>
    <p:sldId id="3213" r:id="rId17"/>
    <p:sldId id="3165" r:id="rId18"/>
    <p:sldId id="3189" r:id="rId19"/>
    <p:sldId id="3108" r:id="rId20"/>
    <p:sldId id="3187" r:id="rId21"/>
    <p:sldId id="3190" r:id="rId22"/>
    <p:sldId id="3193" r:id="rId23"/>
    <p:sldId id="3194" r:id="rId24"/>
    <p:sldId id="3191" r:id="rId25"/>
    <p:sldId id="3195" r:id="rId26"/>
    <p:sldId id="3196" r:id="rId27"/>
    <p:sldId id="3197" r:id="rId28"/>
    <p:sldId id="3192" r:id="rId29"/>
    <p:sldId id="3198" r:id="rId30"/>
    <p:sldId id="3199" r:id="rId31"/>
    <p:sldId id="3166" r:id="rId32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2F2E"/>
    <a:srgbClr val="AD000E"/>
    <a:srgbClr val="1D1953"/>
    <a:srgbClr val="638419"/>
    <a:srgbClr val="900000"/>
    <a:srgbClr val="C00000"/>
    <a:srgbClr val="106A36"/>
    <a:srgbClr val="E7141A"/>
    <a:srgbClr val="EE000A"/>
    <a:srgbClr val="F51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58" autoAdjust="0"/>
    <p:restoredTop sz="92986" autoAdjust="0"/>
  </p:normalViewPr>
  <p:slideViewPr>
    <p:cSldViewPr>
      <p:cViewPr varScale="1">
        <p:scale>
          <a:sx n="68" d="100"/>
          <a:sy n="68" d="100"/>
        </p:scale>
        <p:origin x="120" y="-240"/>
      </p:cViewPr>
      <p:guideLst>
        <p:guide orient="horz" pos="322"/>
        <p:guide orient="horz" pos="4183"/>
        <p:guide pos="4050"/>
        <p:guide pos="563"/>
        <p:guide pos="7568"/>
        <p:guide pos="337"/>
        <p:guide pos="1335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3"/>
          <p:cNvGrpSpPr/>
          <p:nvPr userDrawn="1"/>
        </p:nvGrpSpPr>
        <p:grpSpPr bwMode="auto">
          <a:xfrm flipH="1">
            <a:off x="-1" y="348756"/>
            <a:ext cx="2527264" cy="713220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hyperlink" Target="&#35838;&#22530;&#21475;&#20196;.docx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-10349"/>
            <a:ext cx="12857163" cy="72428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5476875" y="2634615"/>
            <a:ext cx="7270750" cy="768350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4400" b="1" cap="all" dirty="0">
                <a:solidFill>
                  <a:srgbClr val="FFC000"/>
                </a:solidFill>
                <a:latin typeface="方正粗谭黑简体" pitchFamily="2" charset="-122"/>
                <a:ea typeface="方正粗谭黑简体" pitchFamily="2" charset="-122"/>
                <a:cs typeface="Arial" panose="020B0604020202020204" pitchFamily="34" charset="0"/>
              </a:rPr>
              <a:t>——</a:t>
            </a:r>
            <a:r>
              <a:rPr lang="zh-CN" altLang="en-US" sz="4400" b="1" cap="all" dirty="0">
                <a:solidFill>
                  <a:srgbClr val="FFC000"/>
                </a:solidFill>
                <a:latin typeface="方正粗谭黑简体" pitchFamily="2" charset="-122"/>
                <a:ea typeface="方正粗谭黑简体" pitchFamily="2" charset="-122"/>
                <a:cs typeface="Arial" panose="020B0604020202020204" pitchFamily="34" charset="0"/>
              </a:rPr>
              <a:t>以《狐狸分奶酪》为例</a:t>
            </a:r>
            <a:endParaRPr lang="zh-CN" altLang="en-US" sz="4400" b="1" cap="all" dirty="0">
              <a:solidFill>
                <a:srgbClr val="FFC000"/>
              </a:solidFill>
              <a:latin typeface="方正粗谭黑简体" pitchFamily="2" charset="-122"/>
              <a:ea typeface="方正粗谭黑简体" pitchFamily="2" charset="-122"/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5553710" y="4732655"/>
            <a:ext cx="7193915" cy="583565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b="1" cap="all" dirty="0">
                <a:solidFill>
                  <a:srgbClr val="FFC000"/>
                </a:solidFill>
                <a:cs typeface="Arial" panose="020B0604020202020204" pitchFamily="34" charset="0"/>
              </a:rPr>
              <a:t>常州市新北区魏村中心小学     黄华萍</a:t>
            </a:r>
            <a:endParaRPr lang="zh-CN" altLang="en-US" b="1" cap="all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32620" y="511136"/>
            <a:ext cx="12269470" cy="212365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正准黑简体" pitchFamily="2" charset="-122"/>
                <a:cs typeface="Arial" panose="020B0604020202020204" pitchFamily="34" charset="0"/>
              </a:rPr>
              <a:t>低段</a:t>
            </a:r>
            <a:r>
              <a:rPr lang="zh-CN" altLang="en-US" sz="6000" b="1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正准黑简体" pitchFamily="2" charset="-122"/>
                <a:cs typeface="Arial" panose="020B0604020202020204" pitchFamily="34" charset="0"/>
              </a:rPr>
              <a:t>语文</a:t>
            </a:r>
            <a:endParaRPr lang="en-US" altLang="zh-CN" sz="6000" b="1" cap="all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正准黑简体" pitchFamily="2" charset="-122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zh-CN" altLang="en-US" sz="6000" b="1" cap="all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正准黑简体" pitchFamily="2" charset="-122"/>
                <a:cs typeface="Arial" panose="020B0604020202020204" pitchFamily="34" charset="0"/>
              </a:rPr>
              <a:t>课堂</a:t>
            </a:r>
            <a:r>
              <a:rPr lang="zh-CN" altLang="en-US" sz="6000" b="1" cap="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方正正准黑简体" pitchFamily="2" charset="-122"/>
                <a:cs typeface="Arial" panose="020B0604020202020204" pitchFamily="34" charset="0"/>
              </a:rPr>
              <a:t>教学活动的设计与组织</a:t>
            </a:r>
            <a:endParaRPr lang="zh-CN" altLang="en-US" sz="6000" b="1" cap="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方正正准黑简体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99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99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17" grpId="0" bldLvl="0" animBg="1"/>
      <p:bldP spid="17" grpId="1" bldLvl="0" animBg="1"/>
      <p:bldP spid="19" grpId="0" bldLvl="0" animBg="1"/>
      <p:bldP spid="19" grpId="1" bldLvl="0" animBg="1"/>
      <p:bldP spid="7" grpId="0" bldLvl="0" animBg="1"/>
      <p:bldP spid="7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681355" y="426720"/>
            <a:ext cx="31515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初读课文，读通读顺</a:t>
            </a:r>
            <a:endParaRPr lang="zh-CN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056447"/>
            <a:ext cx="4762500" cy="2952750"/>
          </a:xfrm>
          <a:prstGeom prst="rect">
            <a:avLst/>
          </a:prstGeom>
        </p:spPr>
      </p:pic>
      <p:sp>
        <p:nvSpPr>
          <p:cNvPr id="26" name="Shape 1805"/>
          <p:cNvSpPr/>
          <p:nvPr/>
        </p:nvSpPr>
        <p:spPr>
          <a:xfrm>
            <a:off x="5823585" y="1499870"/>
            <a:ext cx="186626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5823585" y="1409065"/>
            <a:ext cx="180911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图片理解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805"/>
          <p:cNvSpPr/>
          <p:nvPr/>
        </p:nvSpPr>
        <p:spPr>
          <a:xfrm>
            <a:off x="5878830" y="2416175"/>
            <a:ext cx="186626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 Placeholder 3"/>
          <p:cNvSpPr txBox="1"/>
          <p:nvPr/>
        </p:nvSpPr>
        <p:spPr>
          <a:xfrm>
            <a:off x="5878830" y="2325370"/>
            <a:ext cx="180911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动作理解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5"/>
          <p:cNvSpPr/>
          <p:nvPr/>
        </p:nvSpPr>
        <p:spPr>
          <a:xfrm>
            <a:off x="5878830" y="3348990"/>
            <a:ext cx="186626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5878830" y="3258185"/>
            <a:ext cx="180911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情境表演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5950585" y="4281805"/>
            <a:ext cx="186626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3"/>
          <p:cNvSpPr txBox="1"/>
          <p:nvPr/>
        </p:nvSpPr>
        <p:spPr>
          <a:xfrm>
            <a:off x="6165850" y="4191000"/>
            <a:ext cx="180911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联系生活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805"/>
          <p:cNvSpPr/>
          <p:nvPr/>
        </p:nvSpPr>
        <p:spPr>
          <a:xfrm>
            <a:off x="5934075" y="5198110"/>
            <a:ext cx="186626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5988412" y="5200501"/>
            <a:ext cx="180911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联系上下文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8074025" y="1823085"/>
            <a:ext cx="1170940" cy="0"/>
          </a:xfrm>
          <a:prstGeom prst="straightConnector1">
            <a:avLst/>
          </a:prstGeom>
          <a:ln w="88900">
            <a:solidFill>
              <a:schemeClr val="accent1">
                <a:alpha val="97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1805"/>
          <p:cNvSpPr/>
          <p:nvPr/>
        </p:nvSpPr>
        <p:spPr>
          <a:xfrm>
            <a:off x="9429750" y="1499870"/>
            <a:ext cx="186626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9429750" y="1409065"/>
            <a:ext cx="180911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奶酪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8074025" y="2771140"/>
            <a:ext cx="1170940" cy="0"/>
          </a:xfrm>
          <a:prstGeom prst="straightConnector1">
            <a:avLst/>
          </a:prstGeom>
          <a:ln w="88900">
            <a:solidFill>
              <a:schemeClr val="accent1">
                <a:alpha val="97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hape 1805"/>
          <p:cNvSpPr/>
          <p:nvPr/>
        </p:nvSpPr>
        <p:spPr>
          <a:xfrm>
            <a:off x="9413240" y="2416175"/>
            <a:ext cx="186626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9413240" y="2325370"/>
            <a:ext cx="180911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捡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8074025" y="3703955"/>
            <a:ext cx="1170940" cy="0"/>
          </a:xfrm>
          <a:prstGeom prst="straightConnector1">
            <a:avLst/>
          </a:prstGeom>
          <a:ln w="88900">
            <a:solidFill>
              <a:schemeClr val="accent1">
                <a:alpha val="97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hape 1805"/>
          <p:cNvSpPr/>
          <p:nvPr/>
        </p:nvSpPr>
        <p:spPr>
          <a:xfrm>
            <a:off x="9413240" y="3348990"/>
            <a:ext cx="186626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9413240" y="3258185"/>
            <a:ext cx="180911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拌嘴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8074025" y="4565015"/>
            <a:ext cx="1170940" cy="0"/>
          </a:xfrm>
          <a:prstGeom prst="straightConnector1">
            <a:avLst/>
          </a:prstGeom>
          <a:ln w="88900">
            <a:solidFill>
              <a:schemeClr val="accent1">
                <a:alpha val="97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hape 1805"/>
          <p:cNvSpPr/>
          <p:nvPr/>
        </p:nvSpPr>
        <p:spPr>
          <a:xfrm>
            <a:off x="9486900" y="4281805"/>
            <a:ext cx="186626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 Placeholder 3"/>
          <p:cNvSpPr txBox="1"/>
          <p:nvPr/>
        </p:nvSpPr>
        <p:spPr>
          <a:xfrm>
            <a:off x="9486900" y="4191000"/>
            <a:ext cx="180911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小哥俩儿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2" name="直接箭头连接符 31"/>
          <p:cNvCxnSpPr/>
          <p:nvPr/>
        </p:nvCxnSpPr>
        <p:spPr>
          <a:xfrm>
            <a:off x="8074025" y="5553075"/>
            <a:ext cx="1170940" cy="0"/>
          </a:xfrm>
          <a:prstGeom prst="straightConnector1">
            <a:avLst/>
          </a:prstGeom>
          <a:ln w="88900">
            <a:solidFill>
              <a:schemeClr val="accent1">
                <a:alpha val="97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hape 1805"/>
          <p:cNvSpPr/>
          <p:nvPr/>
        </p:nvSpPr>
        <p:spPr>
          <a:xfrm>
            <a:off x="9515475" y="5251450"/>
            <a:ext cx="186626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3"/>
          <p:cNvSpPr txBox="1"/>
          <p:nvPr/>
        </p:nvSpPr>
        <p:spPr>
          <a:xfrm>
            <a:off x="9515475" y="5160645"/>
            <a:ext cx="180911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分得不匀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  <p:bldP spid="8" grpId="0" bldLvl="0" animBg="1"/>
      <p:bldP spid="9" grpId="0"/>
      <p:bldP spid="10" grpId="0" bldLvl="0" animBg="1"/>
      <p:bldP spid="11" grpId="0"/>
      <p:bldP spid="12" grpId="0" bldLvl="0" animBg="1"/>
      <p:bldP spid="13" grpId="0"/>
      <p:bldP spid="14" grpId="0" bldLvl="0" animBg="1"/>
      <p:bldP spid="15" grpId="0"/>
      <p:bldP spid="18" grpId="0" bldLvl="0" animBg="1"/>
      <p:bldP spid="19" grpId="0"/>
      <p:bldP spid="21" grpId="0" bldLvl="0" animBg="1"/>
      <p:bldP spid="22" grpId="0"/>
      <p:bldP spid="24" grpId="0" bldLvl="0" animBg="1"/>
      <p:bldP spid="25" grpId="0"/>
      <p:bldP spid="30" grpId="0" bldLvl="0" animBg="1"/>
      <p:bldP spid="31" grpId="0"/>
      <p:bldP spid="33" grpId="0" bldLvl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1"/>
          <a:srcRect l="31902" t="32153" r="23216" b="19560"/>
          <a:stretch>
            <a:fillRect/>
          </a:stretch>
        </p:blipFill>
        <p:spPr>
          <a:xfrm>
            <a:off x="7124700" y="3389620"/>
            <a:ext cx="6333945" cy="38333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Shape 1805"/>
          <p:cNvSpPr/>
          <p:nvPr/>
        </p:nvSpPr>
        <p:spPr>
          <a:xfrm>
            <a:off x="1828800" y="1397000"/>
            <a:ext cx="1985010" cy="1028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1976120" y="1397000"/>
            <a:ext cx="1635760" cy="929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4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4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开始</a:t>
            </a:r>
            <a:endParaRPr lang="zh-CN" altLang="en-US" sz="4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805"/>
          <p:cNvSpPr/>
          <p:nvPr/>
        </p:nvSpPr>
        <p:spPr>
          <a:xfrm>
            <a:off x="1828800" y="3352165"/>
            <a:ext cx="1930400" cy="1028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 txBox="1"/>
          <p:nvPr/>
        </p:nvSpPr>
        <p:spPr>
          <a:xfrm>
            <a:off x="1828800" y="3352165"/>
            <a:ext cx="1636395" cy="929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4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4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经过</a:t>
            </a:r>
            <a:endParaRPr lang="zh-CN" altLang="en-US" sz="4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Shape 1805"/>
          <p:cNvSpPr/>
          <p:nvPr/>
        </p:nvSpPr>
        <p:spPr>
          <a:xfrm>
            <a:off x="1978660" y="5541645"/>
            <a:ext cx="1811020" cy="1028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 Placeholder 3"/>
          <p:cNvSpPr txBox="1"/>
          <p:nvPr/>
        </p:nvSpPr>
        <p:spPr>
          <a:xfrm>
            <a:off x="2258695" y="5591175"/>
            <a:ext cx="1724660" cy="929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结果</a:t>
            </a:r>
            <a:endParaRPr lang="zh-CN" altLang="en-US" sz="4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789680" y="2245995"/>
            <a:ext cx="1496695" cy="1543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789680" y="4027805"/>
            <a:ext cx="1585595" cy="13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789680" y="4281170"/>
            <a:ext cx="1496695" cy="1349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hape 1805"/>
          <p:cNvSpPr/>
          <p:nvPr/>
        </p:nvSpPr>
        <p:spPr>
          <a:xfrm>
            <a:off x="5375275" y="1684020"/>
            <a:ext cx="1653540" cy="8483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5414010" y="1646555"/>
            <a:ext cx="1375410" cy="929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第一次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805"/>
          <p:cNvSpPr/>
          <p:nvPr/>
        </p:nvSpPr>
        <p:spPr>
          <a:xfrm>
            <a:off x="5471160" y="3526790"/>
            <a:ext cx="1653540" cy="8483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 Placeholder 3"/>
          <p:cNvSpPr txBox="1"/>
          <p:nvPr/>
        </p:nvSpPr>
        <p:spPr>
          <a:xfrm>
            <a:off x="5509895" y="3489325"/>
            <a:ext cx="1375410" cy="929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第二次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805"/>
          <p:cNvSpPr/>
          <p:nvPr/>
        </p:nvSpPr>
        <p:spPr>
          <a:xfrm>
            <a:off x="5518785" y="5210175"/>
            <a:ext cx="1653540" cy="8483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 Placeholder 3"/>
          <p:cNvSpPr txBox="1"/>
          <p:nvPr/>
        </p:nvSpPr>
        <p:spPr>
          <a:xfrm>
            <a:off x="5629275" y="5100955"/>
            <a:ext cx="1375410" cy="929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很多次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12"/>
          <p:cNvSpPr txBox="1">
            <a:spLocks noChangeArrowheads="1"/>
          </p:cNvSpPr>
          <p:nvPr/>
        </p:nvSpPr>
        <p:spPr bwMode="auto">
          <a:xfrm>
            <a:off x="-681355" y="426720"/>
            <a:ext cx="31515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情景体验，角色朗读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  <p:bldP spid="3" grpId="0" bldLvl="0" animBg="1"/>
      <p:bldP spid="4" grpId="0"/>
      <p:bldP spid="2" grpId="0" bldLvl="0" animBg="1"/>
      <p:bldP spid="7" grpId="0"/>
      <p:bldP spid="11" grpId="0" bldLvl="0" animBg="1"/>
      <p:bldP spid="12" grpId="0"/>
      <p:bldP spid="13" grpId="0" bldLvl="0" animBg="1"/>
      <p:bldP spid="14" grpId="0"/>
      <p:bldP spid="15" grpId="0" bldLvl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1"/>
          <a:srcRect l="31902" t="32153" r="23216" b="19560"/>
          <a:stretch>
            <a:fillRect/>
          </a:stretch>
        </p:blipFill>
        <p:spPr>
          <a:xfrm>
            <a:off x="7064695" y="3869308"/>
            <a:ext cx="6333945" cy="383335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12"/>
          <p:cNvSpPr txBox="1">
            <a:spLocks noChangeArrowheads="1"/>
          </p:cNvSpPr>
          <p:nvPr/>
        </p:nvSpPr>
        <p:spPr bwMode="auto">
          <a:xfrm>
            <a:off x="-681355" y="426720"/>
            <a:ext cx="31515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再读课文，感知内容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Shape 1805"/>
          <p:cNvSpPr/>
          <p:nvPr/>
        </p:nvSpPr>
        <p:spPr>
          <a:xfrm>
            <a:off x="1948815" y="1109980"/>
            <a:ext cx="3571240" cy="1028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15795" y="1144270"/>
            <a:ext cx="3524885" cy="929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第一次分奶酪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Shape 1805"/>
          <p:cNvSpPr/>
          <p:nvPr/>
        </p:nvSpPr>
        <p:spPr>
          <a:xfrm>
            <a:off x="998220" y="3488055"/>
            <a:ext cx="2062480" cy="8483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 Placeholder 3"/>
          <p:cNvSpPr txBox="1"/>
          <p:nvPr/>
        </p:nvSpPr>
        <p:spPr>
          <a:xfrm>
            <a:off x="1108710" y="3378835"/>
            <a:ext cx="1952625" cy="929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以读代讲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Shape 1805"/>
          <p:cNvSpPr/>
          <p:nvPr/>
        </p:nvSpPr>
        <p:spPr>
          <a:xfrm>
            <a:off x="981710" y="4691380"/>
            <a:ext cx="2062480" cy="8483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Text Placeholder 3"/>
          <p:cNvSpPr txBox="1"/>
          <p:nvPr/>
        </p:nvSpPr>
        <p:spPr>
          <a:xfrm>
            <a:off x="1092200" y="4582160"/>
            <a:ext cx="1952625" cy="929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以读促悟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左大括号 70"/>
          <p:cNvSpPr/>
          <p:nvPr/>
        </p:nvSpPr>
        <p:spPr>
          <a:xfrm>
            <a:off x="3301365" y="2661285"/>
            <a:ext cx="753110" cy="36004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4250690" y="2444115"/>
            <a:ext cx="2951480" cy="7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Text Placeholder 3"/>
          <p:cNvSpPr txBox="1"/>
          <p:nvPr/>
        </p:nvSpPr>
        <p:spPr>
          <a:xfrm>
            <a:off x="4443730" y="2306955"/>
            <a:ext cx="2566035" cy="929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Arial" panose="020B0604020202020204" pitchFamily="34" charset="0"/>
              </a:rPr>
              <a:t>借角色体验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305935" y="4006215"/>
            <a:ext cx="2951480" cy="7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Text Placeholder 3"/>
          <p:cNvSpPr txBox="1"/>
          <p:nvPr/>
        </p:nvSpPr>
        <p:spPr>
          <a:xfrm>
            <a:off x="4498975" y="3869055"/>
            <a:ext cx="2566035" cy="929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Arial" panose="020B0604020202020204" pitchFamily="34" charset="0"/>
              </a:rPr>
              <a:t>抓动作神态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305935" y="5800090"/>
            <a:ext cx="2951480" cy="720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Text Placeholder 3"/>
          <p:cNvSpPr txBox="1"/>
          <p:nvPr/>
        </p:nvSpPr>
        <p:spPr>
          <a:xfrm>
            <a:off x="4498975" y="5662930"/>
            <a:ext cx="2566035" cy="929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Arial" panose="020B0604020202020204" pitchFamily="34" charset="0"/>
              </a:rPr>
              <a:t>揣心理活动</a:t>
            </a:r>
            <a:endParaRPr lang="zh-CN" altLang="en-US" sz="3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 bldLvl="0" animBg="1"/>
      <p:bldP spid="16" grpId="0"/>
      <p:bldP spid="69" grpId="0" bldLvl="0" animBg="1"/>
      <p:bldP spid="70" grpId="0"/>
      <p:bldP spid="71" grpId="0" bldLvl="0" animBg="1"/>
      <p:bldP spid="72" grpId="0" bldLvl="0" animBg="1"/>
      <p:bldP spid="73" grpId="0"/>
      <p:bldP spid="74" grpId="0" bldLvl="0" animBg="1"/>
      <p:bldP spid="75" grpId="0"/>
      <p:bldP spid="76" grpId="0" bldLvl="0" animBg="1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658495" y="438150"/>
            <a:ext cx="31515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指导写字，规范练习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0" y="1168053"/>
            <a:ext cx="11685959" cy="1370965"/>
          </a:xfrm>
          <a:prstGeom prst="rect">
            <a:avLst/>
          </a:prstGeom>
          <a:solidFill>
            <a:schemeClr val="bg1">
              <a:alpha val="41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</a:pPr>
            <a:r>
              <a:rPr lang="en-US" sz="2800" b="0" dirty="0">
                <a:latin typeface="Times New Roman" panose="02020603050405020304" charset="0"/>
                <a:ea typeface="宋体" panose="02010600030101010101" pitchFamily="2" charset="-122"/>
              </a:rPr>
              <a:t>    </a:t>
            </a:r>
            <a:r>
              <a:rPr lang="en-US" sz="3200" b="1" dirty="0">
                <a:latin typeface="Times New Roman" panose="02020603050405020304" charset="0"/>
                <a:ea typeface="宋体" panose="02010600030101010101" pitchFamily="2" charset="-122"/>
              </a:rPr>
              <a:t>    </a:t>
            </a:r>
            <a:r>
              <a:rPr sz="3200" b="1" dirty="0" err="1">
                <a:latin typeface="Times New Roman" panose="02020603050405020304" charset="0"/>
                <a:ea typeface="宋体" panose="02010600030101010101" pitchFamily="2" charset="-122"/>
              </a:rPr>
              <a:t>要练字，先正姿</a:t>
            </a:r>
            <a:r>
              <a:rPr sz="3200" b="1" dirty="0" smtClean="0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r>
              <a:rPr lang="zh-CN" altLang="en-US" sz="3200" b="1" dirty="0" smtClean="0">
                <a:latin typeface="Times New Roman" panose="02020603050405020304" charset="0"/>
                <a:ea typeface="宋体" panose="02010600030101010101" pitchFamily="2" charset="-122"/>
              </a:rPr>
              <a:t>常用的</a:t>
            </a:r>
            <a:r>
              <a:rPr sz="3200" b="1" dirty="0" err="1" smtClean="0">
                <a:latin typeface="Times New Roman" panose="02020603050405020304" charset="0"/>
                <a:ea typeface="宋体" panose="02010600030101010101" pitchFamily="2" charset="-122"/>
              </a:rPr>
              <a:t>口诀</a:t>
            </a:r>
            <a:r>
              <a:rPr sz="3200" b="1" dirty="0" err="1">
                <a:latin typeface="Times New Roman" panose="02020603050405020304" charset="0"/>
                <a:ea typeface="宋体" panose="02010600030101010101" pitchFamily="2" charset="-122"/>
              </a:rPr>
              <a:t>：</a:t>
            </a:r>
            <a:r>
              <a:rPr sz="3200" b="1" dirty="0" err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头正、肩平、臂开、足安。</a:t>
            </a:r>
            <a:r>
              <a:rPr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眼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离</a:t>
            </a:r>
            <a:r>
              <a:rPr sz="3200" b="1" dirty="0" err="1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书本一尺</a:t>
            </a:r>
            <a:r>
              <a:rPr sz="3200" b="1" dirty="0" err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，胸离桌子一拳，手离笔尖一寸</a:t>
            </a:r>
            <a:r>
              <a:rPr sz="32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endParaRPr sz="32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49995" y="3709541"/>
            <a:ext cx="5976664" cy="2971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</a:pPr>
            <a:r>
              <a:rPr lang="en-US" sz="2800" b="0" dirty="0">
                <a:latin typeface="Times New Roman" panose="02020603050405020304" charset="0"/>
                <a:ea typeface="宋体" panose="02010600030101010101" pitchFamily="2" charset="-122"/>
              </a:rPr>
              <a:t>        </a:t>
            </a:r>
            <a:r>
              <a:rPr sz="3600" b="1" dirty="0" err="1">
                <a:latin typeface="Times New Roman" panose="02020603050405020304" charset="0"/>
                <a:ea typeface="宋体" panose="02010600030101010101" pitchFamily="2" charset="-122"/>
              </a:rPr>
              <a:t>要把字写漂亮，学生的读</a:t>
            </a:r>
            <a:r>
              <a:rPr lang="zh-CN" sz="3600" b="1" dirty="0">
                <a:latin typeface="Times New Roman" panose="02020603050405020304" charset="0"/>
                <a:ea typeface="宋体" panose="02010600030101010101" pitchFamily="2" charset="-122"/>
              </a:rPr>
              <a:t>帖</a:t>
            </a:r>
            <a:r>
              <a:rPr sz="3600" b="1" dirty="0" err="1">
                <a:latin typeface="Times New Roman" panose="02020603050405020304" charset="0"/>
                <a:ea typeface="宋体" panose="02010600030101010101" pitchFamily="2" charset="-122"/>
              </a:rPr>
              <a:t>能力非常重要</a:t>
            </a:r>
            <a:r>
              <a:rPr lang="zh-CN" sz="3600" b="1" dirty="0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r>
              <a:rPr sz="3600" b="1" dirty="0" err="1">
                <a:latin typeface="Times New Roman" panose="02020603050405020304" charset="0"/>
                <a:ea typeface="宋体" panose="02010600030101010101" pitchFamily="2" charset="-122"/>
              </a:rPr>
              <a:t>教师</a:t>
            </a:r>
            <a:r>
              <a:rPr lang="zh-CN" sz="3600" b="1" dirty="0">
                <a:latin typeface="Times New Roman" panose="02020603050405020304" charset="0"/>
                <a:ea typeface="宋体" panose="02010600030101010101" pitchFamily="2" charset="-122"/>
              </a:rPr>
              <a:t>教</a:t>
            </a:r>
            <a:r>
              <a:rPr sz="3600" b="1" dirty="0" err="1">
                <a:latin typeface="Times New Roman" panose="02020603050405020304" charset="0"/>
                <a:ea typeface="宋体" panose="02010600030101010101" pitchFamily="2" charset="-122"/>
              </a:rPr>
              <a:t>给学生观察方法，</a:t>
            </a:r>
            <a:r>
              <a:rPr sz="3600" b="1" dirty="0" err="1">
                <a:solidFill>
                  <a:srgbClr val="00B0F0"/>
                </a:solidFill>
                <a:latin typeface="Times New Roman" panose="02020603050405020304" charset="0"/>
                <a:ea typeface="宋体" panose="02010600030101010101" pitchFamily="2" charset="-122"/>
              </a:rPr>
              <a:t>从整体入手，再到具体笔画</a:t>
            </a:r>
            <a:r>
              <a:rPr sz="3600" b="1" dirty="0" smtClean="0">
                <a:latin typeface="Times New Roman" panose="02020603050405020304" charset="0"/>
                <a:ea typeface="宋体" panose="02010600030101010101" pitchFamily="2" charset="-122"/>
              </a:rPr>
              <a:t>。</a:t>
            </a:r>
            <a:endParaRPr sz="3600" b="1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6833"/>
            <a:ext cx="63500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805"/>
          <p:cNvSpPr/>
          <p:nvPr/>
        </p:nvSpPr>
        <p:spPr>
          <a:xfrm>
            <a:off x="420370" y="2003425"/>
            <a:ext cx="3613150" cy="14255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 Placeholder 3"/>
          <p:cNvSpPr txBox="1"/>
          <p:nvPr/>
        </p:nvSpPr>
        <p:spPr>
          <a:xfrm>
            <a:off x="293370" y="2223135"/>
            <a:ext cx="4337685" cy="7981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 </a:t>
            </a:r>
            <a:r>
              <a:rPr lang="en-US" altLang="zh-CN" sz="6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分角色</a:t>
            </a:r>
            <a:endParaRPr lang="en-US" altLang="zh-CN" sz="6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2"/>
          <p:cNvSpPr txBox="1">
            <a:spLocks noChangeArrowheads="1"/>
          </p:cNvSpPr>
          <p:nvPr/>
        </p:nvSpPr>
        <p:spPr bwMode="auto">
          <a:xfrm>
            <a:off x="90804" y="372745"/>
            <a:ext cx="252575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课后反思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Shape 1805"/>
          <p:cNvSpPr/>
          <p:nvPr/>
        </p:nvSpPr>
        <p:spPr>
          <a:xfrm>
            <a:off x="4631055" y="1967865"/>
            <a:ext cx="3447415" cy="14966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4982210" y="2056130"/>
            <a:ext cx="2894330" cy="10591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6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6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演一演</a:t>
            </a:r>
            <a:endParaRPr lang="zh-CN" altLang="en-US" sz="6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31055" y="4286250"/>
            <a:ext cx="708977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生动  有趣</a:t>
            </a:r>
            <a:endParaRPr lang="zh-CN" altLang="en-US" sz="10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6" y="0"/>
            <a:ext cx="12857163" cy="72428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32"/>
          <p:cNvSpPr txBox="1"/>
          <p:nvPr/>
        </p:nvSpPr>
        <p:spPr>
          <a:xfrm>
            <a:off x="1202690" y="2050415"/>
            <a:ext cx="10772140" cy="1322070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8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Arial" panose="020B0604020202020204" pitchFamily="34" charset="0"/>
              </a:rPr>
              <a:t>如何上好低年级语文课</a:t>
            </a:r>
            <a:endParaRPr lang="zh-CN" altLang="en-US" sz="8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312067" y="6139850"/>
            <a:ext cx="939840" cy="590685"/>
            <a:chOff x="686838" y="2184398"/>
            <a:chExt cx="1192213" cy="749301"/>
          </a:xfrm>
          <a:solidFill>
            <a:schemeClr val="accent1"/>
          </a:solidFill>
        </p:grpSpPr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686838" y="2198686"/>
              <a:ext cx="609600" cy="735013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94" y="16"/>
                </a:cxn>
                <a:cxn ang="0">
                  <a:pos x="39" y="70"/>
                </a:cxn>
                <a:cxn ang="0">
                  <a:pos x="40" y="80"/>
                </a:cxn>
                <a:cxn ang="0">
                  <a:pos x="0" y="136"/>
                </a:cxn>
                <a:cxn ang="0">
                  <a:pos x="59" y="195"/>
                </a:cxn>
                <a:cxn ang="0">
                  <a:pos x="67" y="194"/>
                </a:cxn>
                <a:cxn ang="0">
                  <a:pos x="162" y="194"/>
                </a:cxn>
                <a:cxn ang="0">
                  <a:pos x="162" y="0"/>
                </a:cxn>
                <a:cxn ang="0">
                  <a:pos x="128" y="28"/>
                </a:cxn>
                <a:cxn ang="0">
                  <a:pos x="134" y="107"/>
                </a:cxn>
                <a:cxn ang="0">
                  <a:pos x="134" y="106"/>
                </a:cxn>
                <a:cxn ang="0">
                  <a:pos x="134" y="107"/>
                </a:cxn>
              </a:cxnLst>
              <a:rect l="0" t="0" r="r" b="b"/>
              <a:pathLst>
                <a:path w="162" h="195">
                  <a:moveTo>
                    <a:pt x="128" y="28"/>
                  </a:moveTo>
                  <a:cubicBezTo>
                    <a:pt x="119" y="20"/>
                    <a:pt x="107" y="16"/>
                    <a:pt x="94" y="16"/>
                  </a:cubicBezTo>
                  <a:cubicBezTo>
                    <a:pt x="64" y="16"/>
                    <a:pt x="39" y="40"/>
                    <a:pt x="39" y="70"/>
                  </a:cubicBezTo>
                  <a:cubicBezTo>
                    <a:pt x="39" y="73"/>
                    <a:pt x="40" y="77"/>
                    <a:pt x="40" y="80"/>
                  </a:cubicBezTo>
                  <a:cubicBezTo>
                    <a:pt x="17" y="88"/>
                    <a:pt x="0" y="110"/>
                    <a:pt x="0" y="136"/>
                  </a:cubicBezTo>
                  <a:cubicBezTo>
                    <a:pt x="0" y="169"/>
                    <a:pt x="26" y="195"/>
                    <a:pt x="59" y="195"/>
                  </a:cubicBezTo>
                  <a:cubicBezTo>
                    <a:pt x="61" y="195"/>
                    <a:pt x="64" y="195"/>
                    <a:pt x="67" y="194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48" y="5"/>
                    <a:pt x="136" y="15"/>
                    <a:pt x="128" y="28"/>
                  </a:cubicBezTo>
                  <a:close/>
                  <a:moveTo>
                    <a:pt x="134" y="107"/>
                  </a:moveTo>
                  <a:cubicBezTo>
                    <a:pt x="134" y="107"/>
                    <a:pt x="134" y="107"/>
                    <a:pt x="134" y="106"/>
                  </a:cubicBezTo>
                  <a:cubicBezTo>
                    <a:pt x="134" y="107"/>
                    <a:pt x="134" y="107"/>
                    <a:pt x="134" y="10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8"/>
            <p:cNvSpPr/>
            <p:nvPr/>
          </p:nvSpPr>
          <p:spPr bwMode="auto">
            <a:xfrm>
              <a:off x="1296438" y="2184398"/>
              <a:ext cx="582613" cy="749300"/>
            </a:xfrm>
            <a:custGeom>
              <a:avLst/>
              <a:gdLst/>
              <a:ahLst/>
              <a:cxnLst>
                <a:cxn ang="0">
                  <a:pos x="90" y="65"/>
                </a:cxn>
                <a:cxn ang="0">
                  <a:pos x="2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198"/>
                </a:cxn>
                <a:cxn ang="0">
                  <a:pos x="1" y="198"/>
                </a:cxn>
                <a:cxn ang="0">
                  <a:pos x="81" y="198"/>
                </a:cxn>
                <a:cxn ang="0">
                  <a:pos x="88" y="199"/>
                </a:cxn>
                <a:cxn ang="0">
                  <a:pos x="155" y="132"/>
                </a:cxn>
                <a:cxn ang="0">
                  <a:pos x="90" y="65"/>
                </a:cxn>
              </a:cxnLst>
              <a:rect l="0" t="0" r="r" b="b"/>
              <a:pathLst>
                <a:path w="155" h="199">
                  <a:moveTo>
                    <a:pt x="90" y="65"/>
                  </a:moveTo>
                  <a:cubicBezTo>
                    <a:pt x="89" y="29"/>
                    <a:pt x="60" y="0"/>
                    <a:pt x="23" y="0"/>
                  </a:cubicBezTo>
                  <a:cubicBezTo>
                    <a:pt x="15" y="0"/>
                    <a:pt x="8" y="1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1" y="198"/>
                    <a:pt x="1" y="198"/>
                    <a:pt x="1" y="198"/>
                  </a:cubicBezTo>
                  <a:cubicBezTo>
                    <a:pt x="81" y="198"/>
                    <a:pt x="81" y="198"/>
                    <a:pt x="81" y="198"/>
                  </a:cubicBezTo>
                  <a:cubicBezTo>
                    <a:pt x="83" y="199"/>
                    <a:pt x="85" y="199"/>
                    <a:pt x="88" y="199"/>
                  </a:cubicBezTo>
                  <a:cubicBezTo>
                    <a:pt x="125" y="199"/>
                    <a:pt x="155" y="169"/>
                    <a:pt x="155" y="132"/>
                  </a:cubicBezTo>
                  <a:cubicBezTo>
                    <a:pt x="155" y="95"/>
                    <a:pt x="126" y="66"/>
                    <a:pt x="90" y="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3" name="Freeform 46"/>
          <p:cNvSpPr>
            <a:spLocks noEditPoints="1"/>
          </p:cNvSpPr>
          <p:nvPr/>
        </p:nvSpPr>
        <p:spPr bwMode="auto">
          <a:xfrm>
            <a:off x="4197127" y="255611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46"/>
          <p:cNvSpPr>
            <a:spLocks noEditPoints="1"/>
          </p:cNvSpPr>
          <p:nvPr/>
        </p:nvSpPr>
        <p:spPr bwMode="auto">
          <a:xfrm>
            <a:off x="4197127" y="358742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46"/>
          <p:cNvSpPr>
            <a:spLocks noEditPoints="1"/>
          </p:cNvSpPr>
          <p:nvPr/>
        </p:nvSpPr>
        <p:spPr bwMode="auto">
          <a:xfrm>
            <a:off x="4197127" y="4605477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Freeform 46"/>
          <p:cNvSpPr>
            <a:spLocks noEditPoints="1"/>
          </p:cNvSpPr>
          <p:nvPr/>
        </p:nvSpPr>
        <p:spPr bwMode="auto">
          <a:xfrm>
            <a:off x="4197127" y="5623528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文本框 12"/>
          <p:cNvSpPr txBox="1">
            <a:spLocks noChangeArrowheads="1"/>
          </p:cNvSpPr>
          <p:nvPr/>
        </p:nvSpPr>
        <p:spPr bwMode="auto">
          <a:xfrm>
            <a:off x="303224" y="375965"/>
            <a:ext cx="2525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五个重</a:t>
            </a:r>
            <a:endParaRPr lang="zh-CN" altLang="en-US" sz="3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Freeform 46"/>
          <p:cNvSpPr>
            <a:spLocks noEditPoints="1"/>
          </p:cNvSpPr>
          <p:nvPr/>
        </p:nvSpPr>
        <p:spPr bwMode="auto">
          <a:xfrm>
            <a:off x="4199661" y="1467382"/>
            <a:ext cx="698709" cy="69870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TextBox 32"/>
          <p:cNvSpPr txBox="1"/>
          <p:nvPr/>
        </p:nvSpPr>
        <p:spPr>
          <a:xfrm>
            <a:off x="5133231" y="1240061"/>
            <a:ext cx="4720213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重</a:t>
            </a:r>
            <a:r>
              <a:rPr lang="zh-CN" altLang="en-US" sz="66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情趣激发</a:t>
            </a:r>
            <a:r>
              <a:rPr lang="zh-CN" altLang="en-US" sz="6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重</a:t>
            </a:r>
            <a:r>
              <a:rPr lang="zh-CN" altLang="en-US" sz="66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常规</a:t>
            </a:r>
            <a:r>
              <a:rPr lang="zh-CN" altLang="en-US" sz="6600" b="1" dirty="0" smtClean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培养</a:t>
            </a:r>
            <a:r>
              <a:rPr lang="zh-CN" altLang="en-US" sz="6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重</a:t>
            </a:r>
            <a:r>
              <a:rPr lang="zh-CN" altLang="en-US" sz="66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朗读</a:t>
            </a:r>
            <a:r>
              <a:rPr lang="zh-CN" altLang="en-US" sz="6600" b="1" dirty="0" smtClean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指导</a:t>
            </a:r>
            <a:r>
              <a:rPr lang="zh-CN" altLang="en-US" sz="6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重</a:t>
            </a:r>
            <a:r>
              <a:rPr lang="zh-CN" altLang="en-US" sz="66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写字教学</a:t>
            </a:r>
            <a:r>
              <a:rPr lang="zh-CN" altLang="en-US" sz="66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重</a:t>
            </a:r>
            <a:r>
              <a:rPr lang="zh-CN" altLang="en-US" sz="6600" b="1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Arial" panose="020B0604020202020204" pitchFamily="34" charset="0"/>
              </a:rPr>
              <a:t>辨体而教</a:t>
            </a:r>
            <a:endParaRPr lang="zh-CN" altLang="en-US" sz="6600" b="1" dirty="0">
              <a:solidFill>
                <a:srgbClr val="FFC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6" grpId="0" animBg="1"/>
      <p:bldP spid="96" grpId="0" animBg="1"/>
      <p:bldP spid="1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8"/>
          <p:cNvSpPr>
            <a:spLocks noChangeArrowheads="1"/>
          </p:cNvSpPr>
          <p:nvPr/>
        </p:nvSpPr>
        <p:spPr bwMode="auto">
          <a:xfrm>
            <a:off x="538480" y="1116965"/>
            <a:ext cx="11576050" cy="27305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 </a:t>
            </a:r>
            <a:r>
              <a:rPr lang="zh-CN" altLang="en-US" sz="4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于永正</a:t>
            </a:r>
            <a:r>
              <a:rPr lang="zh-CN" altLang="en-US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老师说：</a:t>
            </a:r>
            <a:r>
              <a:rPr lang="zh-CN" altLang="en-US" sz="4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“</a:t>
            </a:r>
            <a:r>
              <a:rPr lang="zh-CN" altLang="en-US" sz="4400" b="1" dirty="0" smtClean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有情有趣是教学</a:t>
            </a:r>
            <a:r>
              <a:rPr lang="zh-CN" altLang="en-US" sz="4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  <a:r>
              <a:rPr lang="zh-CN" altLang="en-US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”</a:t>
            </a:r>
            <a:endParaRPr lang="zh-CN" altLang="en-US" sz="4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低年级</a:t>
            </a:r>
            <a:r>
              <a:rPr lang="zh-CN" altLang="en-US" sz="4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的学习活动设计更要有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情趣</a:t>
            </a:r>
            <a:r>
              <a:rPr lang="zh-CN" altLang="en-US" sz="4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，</a:t>
            </a:r>
            <a:endParaRPr lang="zh-CN" altLang="en-US" sz="4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高年级</a:t>
            </a:r>
            <a:r>
              <a:rPr lang="zh-CN" altLang="en-US" sz="4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的学习活动更侧重于</a:t>
            </a: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理趣</a:t>
            </a:r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。</a:t>
            </a:r>
            <a:endParaRPr lang="zh-CN" altLang="en-US" sz="44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" name="文本框 12"/>
          <p:cNvSpPr txBox="1">
            <a:spLocks noChangeArrowheads="1"/>
          </p:cNvSpPr>
          <p:nvPr/>
        </p:nvSpPr>
        <p:spPr bwMode="auto">
          <a:xfrm>
            <a:off x="15192" y="447973"/>
            <a:ext cx="2525751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重情趣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激发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05" y="3676650"/>
            <a:ext cx="6350000" cy="355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454025" y="387131"/>
            <a:ext cx="3151505" cy="5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重常规培养</a:t>
            </a:r>
            <a:endParaRPr lang="zh-CN" alt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4175" y="1489710"/>
            <a:ext cx="12090400" cy="15316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30000"/>
              </a:lnSpc>
            </a:pP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在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课堂上运用一些课堂常规就非常</a:t>
            </a:r>
            <a:r>
              <a:rPr lang="zh-CN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重要：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从</a:t>
            </a:r>
            <a:r>
              <a:rPr lang="zh-CN" altLang="zh-CN" sz="36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坐、听、看、说、读、写</a:t>
            </a:r>
            <a:r>
              <a:rPr lang="zh-CN" altLang="zh-CN" sz="3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等几个方面去规范学生的言行，往往事半功倍</a:t>
            </a:r>
            <a:r>
              <a:rPr lang="zh-CN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sz="3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55" y="3175635"/>
            <a:ext cx="7908290" cy="3856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517346" y="387131"/>
            <a:ext cx="3151505" cy="5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重朗读指导</a:t>
            </a:r>
            <a:endParaRPr lang="zh-CN" alt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1805"/>
          <p:cNvSpPr/>
          <p:nvPr/>
        </p:nvSpPr>
        <p:spPr>
          <a:xfrm>
            <a:off x="2164080" y="1753632"/>
            <a:ext cx="622871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20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2164080" y="1662827"/>
            <a:ext cx="6037580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抓实拼音教学，规范基本发音。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805"/>
          <p:cNvSpPr/>
          <p:nvPr/>
        </p:nvSpPr>
        <p:spPr>
          <a:xfrm>
            <a:off x="2219325" y="2833752"/>
            <a:ext cx="622871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20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Text Placeholder 3"/>
          <p:cNvSpPr txBox="1"/>
          <p:nvPr/>
        </p:nvSpPr>
        <p:spPr>
          <a:xfrm>
            <a:off x="2219325" y="2752462"/>
            <a:ext cx="6037580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紧扣初读环节，打好朗读基础。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5"/>
          <p:cNvSpPr/>
          <p:nvPr/>
        </p:nvSpPr>
        <p:spPr>
          <a:xfrm>
            <a:off x="2219325" y="3923030"/>
            <a:ext cx="622871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20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 Placeholder 3"/>
          <p:cNvSpPr txBox="1"/>
          <p:nvPr/>
        </p:nvSpPr>
        <p:spPr>
          <a:xfrm>
            <a:off x="2291080" y="3832225"/>
            <a:ext cx="6037580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利用教师范读，焕发朗读激情。</a:t>
            </a:r>
            <a:endParaRPr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2291080" y="5066000"/>
            <a:ext cx="622871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20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 Placeholder 3"/>
          <p:cNvSpPr txBox="1"/>
          <p:nvPr/>
        </p:nvSpPr>
        <p:spPr>
          <a:xfrm>
            <a:off x="2793365" y="4975195"/>
            <a:ext cx="6037580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引领学生品读，提高朗读能力。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805"/>
          <p:cNvSpPr/>
          <p:nvPr/>
        </p:nvSpPr>
        <p:spPr>
          <a:xfrm>
            <a:off x="2324919" y="6146120"/>
            <a:ext cx="622871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20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 Placeholder 3"/>
          <p:cNvSpPr txBox="1"/>
          <p:nvPr/>
        </p:nvSpPr>
        <p:spPr>
          <a:xfrm>
            <a:off x="2794635" y="6055360"/>
            <a:ext cx="606996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拓展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朗读形式，培养朗读兴趣。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  <p:bldP spid="8" grpId="0" bldLvl="0" animBg="1"/>
      <p:bldP spid="9" grpId="0"/>
      <p:bldP spid="10" grpId="0" bldLvl="0" animBg="1"/>
      <p:bldP spid="11" grpId="0"/>
      <p:bldP spid="12" grpId="0" bldLvl="0" animBg="1"/>
      <p:bldP spid="13" grpId="0"/>
      <p:bldP spid="14" grpId="0" bldLvl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429" y="-189"/>
            <a:ext cx="12857163" cy="72428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233917" y="1856956"/>
            <a:ext cx="2564735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教材解构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Group 5"/>
          <p:cNvGrpSpPr/>
          <p:nvPr/>
        </p:nvGrpSpPr>
        <p:grpSpPr bwMode="auto">
          <a:xfrm>
            <a:off x="4053111" y="1744117"/>
            <a:ext cx="816965" cy="816965"/>
            <a:chOff x="0" y="0"/>
            <a:chExt cx="366" cy="366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108" y="100"/>
              <a:ext cx="148" cy="164"/>
            </a:xfrm>
            <a:custGeom>
              <a:avLst/>
              <a:gdLst>
                <a:gd name="T0" fmla="*/ 140 w 71"/>
                <a:gd name="T1" fmla="*/ 21 h 79"/>
                <a:gd name="T2" fmla="*/ 144 w 71"/>
                <a:gd name="T3" fmla="*/ 6 h 79"/>
                <a:gd name="T4" fmla="*/ 148 w 71"/>
                <a:gd name="T5" fmla="*/ 17 h 79"/>
                <a:gd name="T6" fmla="*/ 15 w 71"/>
                <a:gd name="T7" fmla="*/ 6 h 79"/>
                <a:gd name="T8" fmla="*/ 60 w 71"/>
                <a:gd name="T9" fmla="*/ 0 h 79"/>
                <a:gd name="T10" fmla="*/ 90 w 71"/>
                <a:gd name="T11" fmla="*/ 6 h 79"/>
                <a:gd name="T12" fmla="*/ 135 w 71"/>
                <a:gd name="T13" fmla="*/ 21 h 79"/>
                <a:gd name="T14" fmla="*/ 15 w 71"/>
                <a:gd name="T15" fmla="*/ 6 h 79"/>
                <a:gd name="T16" fmla="*/ 0 w 71"/>
                <a:gd name="T17" fmla="*/ 10 h 79"/>
                <a:gd name="T18" fmla="*/ 10 w 71"/>
                <a:gd name="T19" fmla="*/ 6 h 79"/>
                <a:gd name="T20" fmla="*/ 6 w 71"/>
                <a:gd name="T21" fmla="*/ 21 h 79"/>
                <a:gd name="T22" fmla="*/ 133 w 71"/>
                <a:gd name="T23" fmla="*/ 27 h 79"/>
                <a:gd name="T24" fmla="*/ 17 w 71"/>
                <a:gd name="T25" fmla="*/ 118 h 79"/>
                <a:gd name="T26" fmla="*/ 133 w 71"/>
                <a:gd name="T27" fmla="*/ 27 h 79"/>
                <a:gd name="T28" fmla="*/ 108 w 71"/>
                <a:gd name="T29" fmla="*/ 102 h 79"/>
                <a:gd name="T30" fmla="*/ 85 w 71"/>
                <a:gd name="T31" fmla="*/ 95 h 79"/>
                <a:gd name="T32" fmla="*/ 85 w 71"/>
                <a:gd name="T33" fmla="*/ 89 h 79"/>
                <a:gd name="T34" fmla="*/ 123 w 71"/>
                <a:gd name="T35" fmla="*/ 83 h 79"/>
                <a:gd name="T36" fmla="*/ 85 w 71"/>
                <a:gd name="T37" fmla="*/ 89 h 79"/>
                <a:gd name="T38" fmla="*/ 123 w 71"/>
                <a:gd name="T39" fmla="*/ 73 h 79"/>
                <a:gd name="T40" fmla="*/ 85 w 71"/>
                <a:gd name="T41" fmla="*/ 66 h 79"/>
                <a:gd name="T42" fmla="*/ 52 w 71"/>
                <a:gd name="T43" fmla="*/ 108 h 79"/>
                <a:gd name="T44" fmla="*/ 48 w 71"/>
                <a:gd name="T45" fmla="*/ 89 h 79"/>
                <a:gd name="T46" fmla="*/ 29 w 71"/>
                <a:gd name="T47" fmla="*/ 85 h 79"/>
                <a:gd name="T48" fmla="*/ 79 w 71"/>
                <a:gd name="T49" fmla="*/ 83 h 79"/>
                <a:gd name="T50" fmla="*/ 54 w 71"/>
                <a:gd name="T51" fmla="*/ 83 h 79"/>
                <a:gd name="T52" fmla="*/ 27 w 71"/>
                <a:gd name="T53" fmla="*/ 46 h 79"/>
                <a:gd name="T54" fmla="*/ 79 w 71"/>
                <a:gd name="T55" fmla="*/ 35 h 79"/>
                <a:gd name="T56" fmla="*/ 27 w 71"/>
                <a:gd name="T57" fmla="*/ 46 h 79"/>
                <a:gd name="T58" fmla="*/ 10 w 71"/>
                <a:gd name="T59" fmla="*/ 135 h 79"/>
                <a:gd name="T60" fmla="*/ 142 w 71"/>
                <a:gd name="T61" fmla="*/ 125 h 79"/>
                <a:gd name="T62" fmla="*/ 65 w 71"/>
                <a:gd name="T63" fmla="*/ 139 h 79"/>
                <a:gd name="T64" fmla="*/ 33 w 71"/>
                <a:gd name="T65" fmla="*/ 164 h 79"/>
                <a:gd name="T66" fmla="*/ 65 w 71"/>
                <a:gd name="T67" fmla="*/ 139 h 79"/>
                <a:gd name="T68" fmla="*/ 100 w 71"/>
                <a:gd name="T69" fmla="*/ 164 h 79"/>
                <a:gd name="T70" fmla="*/ 100 w 71"/>
                <a:gd name="T71" fmla="*/ 139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1" h="79">
                  <a:moveTo>
                    <a:pt x="69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71" y="8"/>
                    <a:pt x="71" y="8"/>
                    <a:pt x="71" y="8"/>
                  </a:cubicBezTo>
                  <a:lnTo>
                    <a:pt x="69" y="10"/>
                  </a:lnTo>
                  <a:close/>
                  <a:moveTo>
                    <a:pt x="7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7" y="10"/>
                    <a:pt x="7" y="10"/>
                    <a:pt x="7" y="10"/>
                  </a:cubicBezTo>
                  <a:lnTo>
                    <a:pt x="7" y="3"/>
                  </a:lnTo>
                  <a:close/>
                  <a:moveTo>
                    <a:pt x="0" y="8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lnTo>
                    <a:pt x="0" y="8"/>
                  </a:lnTo>
                  <a:close/>
                  <a:moveTo>
                    <a:pt x="64" y="13"/>
                  </a:moveTo>
                  <a:cubicBezTo>
                    <a:pt x="64" y="57"/>
                    <a:pt x="64" y="57"/>
                    <a:pt x="64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64" y="13"/>
                  </a:lnTo>
                  <a:close/>
                  <a:moveTo>
                    <a:pt x="41" y="49"/>
                  </a:moveTo>
                  <a:cubicBezTo>
                    <a:pt x="52" y="49"/>
                    <a:pt x="52" y="49"/>
                    <a:pt x="52" y="49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41" y="46"/>
                    <a:pt x="41" y="46"/>
                    <a:pt x="41" y="46"/>
                  </a:cubicBezTo>
                  <a:lnTo>
                    <a:pt x="41" y="49"/>
                  </a:lnTo>
                  <a:close/>
                  <a:moveTo>
                    <a:pt x="41" y="43"/>
                  </a:moveTo>
                  <a:cubicBezTo>
                    <a:pt x="59" y="43"/>
                    <a:pt x="59" y="43"/>
                    <a:pt x="59" y="43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41" y="40"/>
                    <a:pt x="41" y="40"/>
                    <a:pt x="41" y="40"/>
                  </a:cubicBezTo>
                  <a:lnTo>
                    <a:pt x="41" y="43"/>
                  </a:lnTo>
                  <a:close/>
                  <a:moveTo>
                    <a:pt x="41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41" y="35"/>
                  </a:lnTo>
                  <a:close/>
                  <a:moveTo>
                    <a:pt x="25" y="52"/>
                  </a:moveTo>
                  <a:cubicBezTo>
                    <a:pt x="30" y="52"/>
                    <a:pt x="35" y="48"/>
                    <a:pt x="36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7" y="30"/>
                    <a:pt x="14" y="35"/>
                    <a:pt x="14" y="41"/>
                  </a:cubicBezTo>
                  <a:cubicBezTo>
                    <a:pt x="14" y="47"/>
                    <a:pt x="18" y="52"/>
                    <a:pt x="25" y="52"/>
                  </a:cubicBezTo>
                  <a:close/>
                  <a:moveTo>
                    <a:pt x="38" y="40"/>
                  </a:moveTo>
                  <a:cubicBezTo>
                    <a:pt x="38" y="40"/>
                    <a:pt x="38" y="27"/>
                    <a:pt x="26" y="27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38" y="40"/>
                  </a:lnTo>
                  <a:close/>
                  <a:moveTo>
                    <a:pt x="13" y="2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13" y="17"/>
                    <a:pt x="13" y="17"/>
                    <a:pt x="13" y="17"/>
                  </a:cubicBezTo>
                  <a:lnTo>
                    <a:pt x="13" y="22"/>
                  </a:lnTo>
                  <a:close/>
                  <a:moveTo>
                    <a:pt x="68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8" y="60"/>
                    <a:pt x="68" y="60"/>
                    <a:pt x="68" y="60"/>
                  </a:cubicBezTo>
                  <a:lnTo>
                    <a:pt x="68" y="65"/>
                  </a:lnTo>
                  <a:close/>
                  <a:moveTo>
                    <a:pt x="31" y="67"/>
                  </a:moveTo>
                  <a:cubicBezTo>
                    <a:pt x="23" y="79"/>
                    <a:pt x="23" y="79"/>
                    <a:pt x="23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23" y="67"/>
                    <a:pt x="23" y="67"/>
                    <a:pt x="23" y="67"/>
                  </a:cubicBezTo>
                  <a:lnTo>
                    <a:pt x="31" y="67"/>
                  </a:lnTo>
                  <a:close/>
                  <a:moveTo>
                    <a:pt x="55" y="79"/>
                  </a:moveTo>
                  <a:cubicBezTo>
                    <a:pt x="48" y="79"/>
                    <a:pt x="48" y="79"/>
                    <a:pt x="48" y="79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8" y="67"/>
                    <a:pt x="48" y="67"/>
                    <a:pt x="48" y="67"/>
                  </a:cubicBezTo>
                  <a:lnTo>
                    <a:pt x="55" y="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233917" y="3194557"/>
            <a:ext cx="2564735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目标确立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Group 9"/>
          <p:cNvGrpSpPr/>
          <p:nvPr/>
        </p:nvGrpSpPr>
        <p:grpSpPr bwMode="auto">
          <a:xfrm>
            <a:off x="4075432" y="3043227"/>
            <a:ext cx="816965" cy="816965"/>
            <a:chOff x="0" y="0"/>
            <a:chExt cx="366" cy="366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108" y="100"/>
              <a:ext cx="152" cy="164"/>
            </a:xfrm>
            <a:custGeom>
              <a:avLst/>
              <a:gdLst>
                <a:gd name="T0" fmla="*/ 112 w 73"/>
                <a:gd name="T1" fmla="*/ 164 h 79"/>
                <a:gd name="T2" fmla="*/ 108 w 73"/>
                <a:gd name="T3" fmla="*/ 85 h 79"/>
                <a:gd name="T4" fmla="*/ 102 w 73"/>
                <a:gd name="T5" fmla="*/ 75 h 79"/>
                <a:gd name="T6" fmla="*/ 121 w 73"/>
                <a:gd name="T7" fmla="*/ 69 h 79"/>
                <a:gd name="T8" fmla="*/ 115 w 73"/>
                <a:gd name="T9" fmla="*/ 75 h 79"/>
                <a:gd name="T10" fmla="*/ 137 w 73"/>
                <a:gd name="T11" fmla="*/ 93 h 79"/>
                <a:gd name="T12" fmla="*/ 152 w 73"/>
                <a:gd name="T13" fmla="*/ 93 h 79"/>
                <a:gd name="T14" fmla="*/ 152 w 73"/>
                <a:gd name="T15" fmla="*/ 125 h 79"/>
                <a:gd name="T16" fmla="*/ 79 w 73"/>
                <a:gd name="T17" fmla="*/ 125 h 79"/>
                <a:gd name="T18" fmla="*/ 146 w 73"/>
                <a:gd name="T19" fmla="*/ 125 h 79"/>
                <a:gd name="T20" fmla="*/ 115 w 73"/>
                <a:gd name="T21" fmla="*/ 131 h 79"/>
                <a:gd name="T22" fmla="*/ 108 w 73"/>
                <a:gd name="T23" fmla="*/ 135 h 79"/>
                <a:gd name="T24" fmla="*/ 104 w 73"/>
                <a:gd name="T25" fmla="*/ 125 h 79"/>
                <a:gd name="T26" fmla="*/ 108 w 73"/>
                <a:gd name="T27" fmla="*/ 102 h 79"/>
                <a:gd name="T28" fmla="*/ 115 w 73"/>
                <a:gd name="T29" fmla="*/ 118 h 79"/>
                <a:gd name="T30" fmla="*/ 115 w 73"/>
                <a:gd name="T31" fmla="*/ 131 h 79"/>
                <a:gd name="T32" fmla="*/ 67 w 73"/>
                <a:gd name="T33" fmla="*/ 102 h 79"/>
                <a:gd name="T34" fmla="*/ 23 w 73"/>
                <a:gd name="T35" fmla="*/ 112 h 79"/>
                <a:gd name="T36" fmla="*/ 23 w 73"/>
                <a:gd name="T37" fmla="*/ 102 h 79"/>
                <a:gd name="T38" fmla="*/ 23 w 73"/>
                <a:gd name="T39" fmla="*/ 95 h 79"/>
                <a:gd name="T40" fmla="*/ 23 w 73"/>
                <a:gd name="T41" fmla="*/ 85 h 79"/>
                <a:gd name="T42" fmla="*/ 69 w 73"/>
                <a:gd name="T43" fmla="*/ 95 h 79"/>
                <a:gd name="T44" fmla="*/ 19 w 73"/>
                <a:gd name="T45" fmla="*/ 58 h 79"/>
                <a:gd name="T46" fmla="*/ 90 w 73"/>
                <a:gd name="T47" fmla="*/ 52 h 79"/>
                <a:gd name="T48" fmla="*/ 90 w 73"/>
                <a:gd name="T49" fmla="*/ 62 h 79"/>
                <a:gd name="T50" fmla="*/ 23 w 73"/>
                <a:gd name="T51" fmla="*/ 79 h 79"/>
                <a:gd name="T52" fmla="*/ 23 w 73"/>
                <a:gd name="T53" fmla="*/ 69 h 79"/>
                <a:gd name="T54" fmla="*/ 92 w 73"/>
                <a:gd name="T55" fmla="*/ 69 h 79"/>
                <a:gd name="T56" fmla="*/ 90 w 73"/>
                <a:gd name="T57" fmla="*/ 79 h 79"/>
                <a:gd name="T58" fmla="*/ 104 w 73"/>
                <a:gd name="T59" fmla="*/ 44 h 79"/>
                <a:gd name="T60" fmla="*/ 87 w 73"/>
                <a:gd name="T61" fmla="*/ 27 h 79"/>
                <a:gd name="T62" fmla="*/ 77 w 73"/>
                <a:gd name="T63" fmla="*/ 39 h 79"/>
                <a:gd name="T64" fmla="*/ 25 w 73"/>
                <a:gd name="T65" fmla="*/ 29 h 79"/>
                <a:gd name="T66" fmla="*/ 25 w 73"/>
                <a:gd name="T67" fmla="*/ 27 h 79"/>
                <a:gd name="T68" fmla="*/ 8 w 73"/>
                <a:gd name="T69" fmla="*/ 139 h 79"/>
                <a:gd name="T70" fmla="*/ 71 w 73"/>
                <a:gd name="T71" fmla="*/ 154 h 79"/>
                <a:gd name="T72" fmla="*/ 19 w 73"/>
                <a:gd name="T73" fmla="*/ 164 h 79"/>
                <a:gd name="T74" fmla="*/ 0 w 73"/>
                <a:gd name="T75" fmla="*/ 35 h 79"/>
                <a:gd name="T76" fmla="*/ 29 w 73"/>
                <a:gd name="T77" fmla="*/ 21 h 79"/>
                <a:gd name="T78" fmla="*/ 37 w 73"/>
                <a:gd name="T79" fmla="*/ 17 h 79"/>
                <a:gd name="T80" fmla="*/ 75 w 73"/>
                <a:gd name="T81" fmla="*/ 17 h 79"/>
                <a:gd name="T82" fmla="*/ 85 w 73"/>
                <a:gd name="T83" fmla="*/ 21 h 79"/>
                <a:gd name="T84" fmla="*/ 115 w 73"/>
                <a:gd name="T85" fmla="*/ 35 h 79"/>
                <a:gd name="T86" fmla="*/ 104 w 73"/>
                <a:gd name="T87" fmla="*/ 66 h 79"/>
                <a:gd name="T88" fmla="*/ 56 w 73"/>
                <a:gd name="T89" fmla="*/ 8 h 79"/>
                <a:gd name="T90" fmla="*/ 56 w 73"/>
                <a:gd name="T91" fmla="*/ 27 h 79"/>
                <a:gd name="T92" fmla="*/ 56 w 73"/>
                <a:gd name="T93" fmla="*/ 8 h 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3" h="79">
                  <a:moveTo>
                    <a:pt x="73" y="60"/>
                  </a:moveTo>
                  <a:cubicBezTo>
                    <a:pt x="73" y="71"/>
                    <a:pt x="65" y="79"/>
                    <a:pt x="54" y="79"/>
                  </a:cubicBezTo>
                  <a:cubicBezTo>
                    <a:pt x="43" y="79"/>
                    <a:pt x="35" y="71"/>
                    <a:pt x="35" y="60"/>
                  </a:cubicBezTo>
                  <a:cubicBezTo>
                    <a:pt x="35" y="50"/>
                    <a:pt x="42" y="42"/>
                    <a:pt x="52" y="41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9" y="41"/>
                    <a:pt x="63" y="43"/>
                    <a:pt x="66" y="45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72" y="52"/>
                    <a:pt x="73" y="56"/>
                    <a:pt x="73" y="60"/>
                  </a:cubicBezTo>
                  <a:close/>
                  <a:moveTo>
                    <a:pt x="54" y="44"/>
                  </a:moveTo>
                  <a:cubicBezTo>
                    <a:pt x="45" y="44"/>
                    <a:pt x="38" y="51"/>
                    <a:pt x="38" y="60"/>
                  </a:cubicBezTo>
                  <a:cubicBezTo>
                    <a:pt x="38" y="69"/>
                    <a:pt x="45" y="76"/>
                    <a:pt x="54" y="76"/>
                  </a:cubicBezTo>
                  <a:cubicBezTo>
                    <a:pt x="63" y="76"/>
                    <a:pt x="70" y="69"/>
                    <a:pt x="70" y="60"/>
                  </a:cubicBezTo>
                  <a:cubicBezTo>
                    <a:pt x="70" y="51"/>
                    <a:pt x="63" y="44"/>
                    <a:pt x="54" y="44"/>
                  </a:cubicBezTo>
                  <a:close/>
                  <a:moveTo>
                    <a:pt x="55" y="63"/>
                  </a:moveTo>
                  <a:cubicBezTo>
                    <a:pt x="55" y="65"/>
                    <a:pt x="55" y="65"/>
                    <a:pt x="55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0" y="61"/>
                    <a:pt x="50" y="60"/>
                  </a:cubicBezTo>
                  <a:cubicBezTo>
                    <a:pt x="50" y="59"/>
                    <a:pt x="51" y="58"/>
                    <a:pt x="52" y="5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6" y="58"/>
                    <a:pt x="57" y="59"/>
                    <a:pt x="57" y="60"/>
                  </a:cubicBezTo>
                  <a:cubicBezTo>
                    <a:pt x="57" y="61"/>
                    <a:pt x="56" y="62"/>
                    <a:pt x="55" y="63"/>
                  </a:cubicBezTo>
                  <a:close/>
                  <a:moveTo>
                    <a:pt x="11" y="49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1" y="51"/>
                    <a:pt x="30" y="52"/>
                    <a:pt x="30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9" y="53"/>
                    <a:pt x="9" y="51"/>
                  </a:cubicBezTo>
                  <a:cubicBezTo>
                    <a:pt x="9" y="50"/>
                    <a:pt x="10" y="49"/>
                    <a:pt x="11" y="49"/>
                  </a:cubicBezTo>
                  <a:close/>
                  <a:moveTo>
                    <a:pt x="33" y="46"/>
                  </a:moveTo>
                  <a:cubicBezTo>
                    <a:pt x="11" y="46"/>
                    <a:pt x="11" y="46"/>
                    <a:pt x="11" y="46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2"/>
                    <a:pt x="10" y="41"/>
                    <a:pt x="11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3"/>
                    <a:pt x="35" y="44"/>
                    <a:pt x="33" y="46"/>
                  </a:cubicBezTo>
                  <a:close/>
                  <a:moveTo>
                    <a:pt x="11" y="30"/>
                  </a:moveTo>
                  <a:cubicBezTo>
                    <a:pt x="10" y="30"/>
                    <a:pt x="9" y="29"/>
                    <a:pt x="9" y="28"/>
                  </a:cubicBezTo>
                  <a:cubicBezTo>
                    <a:pt x="9" y="26"/>
                    <a:pt x="10" y="25"/>
                    <a:pt x="11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5" y="26"/>
                    <a:pt x="45" y="28"/>
                  </a:cubicBezTo>
                  <a:cubicBezTo>
                    <a:pt x="45" y="29"/>
                    <a:pt x="44" y="30"/>
                    <a:pt x="43" y="30"/>
                  </a:cubicBezTo>
                  <a:lnTo>
                    <a:pt x="11" y="30"/>
                  </a:lnTo>
                  <a:close/>
                  <a:moveTo>
                    <a:pt x="11" y="38"/>
                  </a:moveTo>
                  <a:cubicBezTo>
                    <a:pt x="10" y="38"/>
                    <a:pt x="9" y="37"/>
                    <a:pt x="9" y="36"/>
                  </a:cubicBezTo>
                  <a:cubicBezTo>
                    <a:pt x="9" y="34"/>
                    <a:pt x="10" y="33"/>
                    <a:pt x="11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8"/>
                    <a:pt x="43" y="38"/>
                    <a:pt x="43" y="38"/>
                  </a:cubicBezTo>
                  <a:lnTo>
                    <a:pt x="11" y="38"/>
                  </a:lnTo>
                  <a:close/>
                  <a:moveTo>
                    <a:pt x="50" y="21"/>
                  </a:moveTo>
                  <a:cubicBezTo>
                    <a:pt x="50" y="16"/>
                    <a:pt x="47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4"/>
                  </a:cubicBezTo>
                  <a:cubicBezTo>
                    <a:pt x="42" y="17"/>
                    <a:pt x="40" y="19"/>
                    <a:pt x="3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2" y="17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8" y="13"/>
                    <a:pt x="4" y="16"/>
                    <a:pt x="4" y="21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71"/>
                    <a:pt x="8" y="74"/>
                    <a:pt x="12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6" y="76"/>
                    <a:pt x="38" y="78"/>
                    <a:pt x="3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5" y="79"/>
                    <a:pt x="0" y="76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3"/>
                    <a:pt x="5" y="10"/>
                    <a:pt x="9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6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4"/>
                    <a:pt x="23" y="0"/>
                    <a:pt x="27" y="0"/>
                  </a:cubicBezTo>
                  <a:cubicBezTo>
                    <a:pt x="32" y="0"/>
                    <a:pt x="35" y="4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8" y="8"/>
                    <a:pt x="40" y="9"/>
                    <a:pt x="4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50" y="10"/>
                    <a:pt x="55" y="13"/>
                    <a:pt x="55" y="17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0" y="32"/>
                    <a:pt x="50" y="32"/>
                    <a:pt x="50" y="32"/>
                  </a:cubicBezTo>
                  <a:lnTo>
                    <a:pt x="50" y="21"/>
                  </a:lnTo>
                  <a:close/>
                  <a:moveTo>
                    <a:pt x="27" y="4"/>
                  </a:moveTo>
                  <a:cubicBezTo>
                    <a:pt x="25" y="4"/>
                    <a:pt x="23" y="6"/>
                    <a:pt x="23" y="9"/>
                  </a:cubicBezTo>
                  <a:cubicBezTo>
                    <a:pt x="23" y="11"/>
                    <a:pt x="25" y="13"/>
                    <a:pt x="27" y="13"/>
                  </a:cubicBezTo>
                  <a:cubicBezTo>
                    <a:pt x="30" y="13"/>
                    <a:pt x="32" y="11"/>
                    <a:pt x="32" y="9"/>
                  </a:cubicBezTo>
                  <a:cubicBezTo>
                    <a:pt x="32" y="6"/>
                    <a:pt x="30" y="4"/>
                    <a:pt x="2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260703" y="4518823"/>
            <a:ext cx="2564735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活动设计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0" name="Group 13"/>
          <p:cNvGrpSpPr/>
          <p:nvPr/>
        </p:nvGrpSpPr>
        <p:grpSpPr bwMode="auto">
          <a:xfrm>
            <a:off x="4075432" y="4311085"/>
            <a:ext cx="816965" cy="816965"/>
            <a:chOff x="0" y="0"/>
            <a:chExt cx="366" cy="366"/>
          </a:xfrm>
        </p:grpSpPr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0" y="0"/>
              <a:ext cx="366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02" y="102"/>
              <a:ext cx="162" cy="162"/>
            </a:xfrm>
            <a:custGeom>
              <a:avLst/>
              <a:gdLst>
                <a:gd name="T0" fmla="*/ 104 w 78"/>
                <a:gd name="T1" fmla="*/ 83 h 78"/>
                <a:gd name="T2" fmla="*/ 120 w 78"/>
                <a:gd name="T3" fmla="*/ 85 h 78"/>
                <a:gd name="T4" fmla="*/ 162 w 78"/>
                <a:gd name="T5" fmla="*/ 44 h 78"/>
                <a:gd name="T6" fmla="*/ 162 w 78"/>
                <a:gd name="T7" fmla="*/ 37 h 78"/>
                <a:gd name="T8" fmla="*/ 133 w 78"/>
                <a:gd name="T9" fmla="*/ 69 h 78"/>
                <a:gd name="T10" fmla="*/ 104 w 78"/>
                <a:gd name="T11" fmla="*/ 64 h 78"/>
                <a:gd name="T12" fmla="*/ 96 w 78"/>
                <a:gd name="T13" fmla="*/ 37 h 78"/>
                <a:gd name="T14" fmla="*/ 127 w 78"/>
                <a:gd name="T15" fmla="*/ 4 h 78"/>
                <a:gd name="T16" fmla="*/ 120 w 78"/>
                <a:gd name="T17" fmla="*/ 2 h 78"/>
                <a:gd name="T18" fmla="*/ 79 w 78"/>
                <a:gd name="T19" fmla="*/ 44 h 78"/>
                <a:gd name="T20" fmla="*/ 83 w 78"/>
                <a:gd name="T21" fmla="*/ 60 h 78"/>
                <a:gd name="T22" fmla="*/ 44 w 78"/>
                <a:gd name="T23" fmla="*/ 110 h 78"/>
                <a:gd name="T24" fmla="*/ 35 w 78"/>
                <a:gd name="T25" fmla="*/ 108 h 78"/>
                <a:gd name="T26" fmla="*/ 10 w 78"/>
                <a:gd name="T27" fmla="*/ 133 h 78"/>
                <a:gd name="T28" fmla="*/ 35 w 78"/>
                <a:gd name="T29" fmla="*/ 160 h 78"/>
                <a:gd name="T30" fmla="*/ 60 w 78"/>
                <a:gd name="T31" fmla="*/ 133 h 78"/>
                <a:gd name="T32" fmla="*/ 60 w 78"/>
                <a:gd name="T33" fmla="*/ 125 h 78"/>
                <a:gd name="T34" fmla="*/ 104 w 78"/>
                <a:gd name="T35" fmla="*/ 83 h 78"/>
                <a:gd name="T36" fmla="*/ 35 w 78"/>
                <a:gd name="T37" fmla="*/ 147 h 78"/>
                <a:gd name="T38" fmla="*/ 23 w 78"/>
                <a:gd name="T39" fmla="*/ 133 h 78"/>
                <a:gd name="T40" fmla="*/ 35 w 78"/>
                <a:gd name="T41" fmla="*/ 120 h 78"/>
                <a:gd name="T42" fmla="*/ 50 w 78"/>
                <a:gd name="T43" fmla="*/ 133 h 78"/>
                <a:gd name="T44" fmla="*/ 35 w 78"/>
                <a:gd name="T45" fmla="*/ 147 h 78"/>
                <a:gd name="T46" fmla="*/ 37 w 78"/>
                <a:gd name="T47" fmla="*/ 50 h 78"/>
                <a:gd name="T48" fmla="*/ 62 w 78"/>
                <a:gd name="T49" fmla="*/ 75 h 78"/>
                <a:gd name="T50" fmla="*/ 75 w 78"/>
                <a:gd name="T51" fmla="*/ 64 h 78"/>
                <a:gd name="T52" fmla="*/ 50 w 78"/>
                <a:gd name="T53" fmla="*/ 39 h 78"/>
                <a:gd name="T54" fmla="*/ 56 w 78"/>
                <a:gd name="T55" fmla="*/ 33 h 78"/>
                <a:gd name="T56" fmla="*/ 23 w 78"/>
                <a:gd name="T57" fmla="*/ 0 h 78"/>
                <a:gd name="T58" fmla="*/ 0 w 78"/>
                <a:gd name="T59" fmla="*/ 25 h 78"/>
                <a:gd name="T60" fmla="*/ 33 w 78"/>
                <a:gd name="T61" fmla="*/ 56 h 78"/>
                <a:gd name="T62" fmla="*/ 37 w 78"/>
                <a:gd name="T63" fmla="*/ 50 h 78"/>
                <a:gd name="T64" fmla="*/ 114 w 78"/>
                <a:gd name="T65" fmla="*/ 87 h 78"/>
                <a:gd name="T66" fmla="*/ 79 w 78"/>
                <a:gd name="T67" fmla="*/ 118 h 78"/>
                <a:gd name="T68" fmla="*/ 116 w 78"/>
                <a:gd name="T69" fmla="*/ 156 h 78"/>
                <a:gd name="T70" fmla="*/ 139 w 78"/>
                <a:gd name="T71" fmla="*/ 156 h 78"/>
                <a:gd name="T72" fmla="*/ 150 w 78"/>
                <a:gd name="T73" fmla="*/ 145 h 78"/>
                <a:gd name="T74" fmla="*/ 150 w 78"/>
                <a:gd name="T75" fmla="*/ 123 h 78"/>
                <a:gd name="T76" fmla="*/ 114 w 78"/>
                <a:gd name="T77" fmla="*/ 87 h 78"/>
                <a:gd name="T78" fmla="*/ 129 w 78"/>
                <a:gd name="T79" fmla="*/ 147 h 78"/>
                <a:gd name="T80" fmla="*/ 125 w 78"/>
                <a:gd name="T81" fmla="*/ 147 h 78"/>
                <a:gd name="T82" fmla="*/ 93 w 78"/>
                <a:gd name="T83" fmla="*/ 118 h 78"/>
                <a:gd name="T84" fmla="*/ 93 w 78"/>
                <a:gd name="T85" fmla="*/ 112 h 78"/>
                <a:gd name="T86" fmla="*/ 100 w 78"/>
                <a:gd name="T87" fmla="*/ 112 h 78"/>
                <a:gd name="T88" fmla="*/ 129 w 78"/>
                <a:gd name="T89" fmla="*/ 143 h 78"/>
                <a:gd name="T90" fmla="*/ 129 w 78"/>
                <a:gd name="T91" fmla="*/ 147 h 78"/>
                <a:gd name="T92" fmla="*/ 143 w 78"/>
                <a:gd name="T93" fmla="*/ 135 h 78"/>
                <a:gd name="T94" fmla="*/ 137 w 78"/>
                <a:gd name="T95" fmla="*/ 135 h 78"/>
                <a:gd name="T96" fmla="*/ 108 w 78"/>
                <a:gd name="T97" fmla="*/ 106 h 78"/>
                <a:gd name="T98" fmla="*/ 108 w 78"/>
                <a:gd name="T99" fmla="*/ 100 h 78"/>
                <a:gd name="T100" fmla="*/ 112 w 78"/>
                <a:gd name="T101" fmla="*/ 100 h 78"/>
                <a:gd name="T102" fmla="*/ 143 w 78"/>
                <a:gd name="T103" fmla="*/ 129 h 78"/>
                <a:gd name="T104" fmla="*/ 143 w 78"/>
                <a:gd name="T105" fmla="*/ 135 h 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8" h="78">
                  <a:moveTo>
                    <a:pt x="50" y="40"/>
                  </a:moveTo>
                  <a:cubicBezTo>
                    <a:pt x="53" y="41"/>
                    <a:pt x="55" y="41"/>
                    <a:pt x="58" y="41"/>
                  </a:cubicBezTo>
                  <a:cubicBezTo>
                    <a:pt x="69" y="41"/>
                    <a:pt x="78" y="32"/>
                    <a:pt x="78" y="21"/>
                  </a:cubicBezTo>
                  <a:cubicBezTo>
                    <a:pt x="78" y="20"/>
                    <a:pt x="78" y="19"/>
                    <a:pt x="78" y="18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59" y="1"/>
                    <a:pt x="58" y="1"/>
                  </a:cubicBezTo>
                  <a:cubicBezTo>
                    <a:pt x="47" y="1"/>
                    <a:pt x="38" y="10"/>
                    <a:pt x="38" y="21"/>
                  </a:cubicBezTo>
                  <a:cubicBezTo>
                    <a:pt x="38" y="24"/>
                    <a:pt x="39" y="27"/>
                    <a:pt x="40" y="29"/>
                  </a:cubicBezTo>
                  <a:cubicBezTo>
                    <a:pt x="34" y="40"/>
                    <a:pt x="24" y="49"/>
                    <a:pt x="21" y="53"/>
                  </a:cubicBezTo>
                  <a:cubicBezTo>
                    <a:pt x="20" y="52"/>
                    <a:pt x="18" y="52"/>
                    <a:pt x="17" y="52"/>
                  </a:cubicBezTo>
                  <a:cubicBezTo>
                    <a:pt x="10" y="52"/>
                    <a:pt x="5" y="58"/>
                    <a:pt x="5" y="64"/>
                  </a:cubicBezTo>
                  <a:cubicBezTo>
                    <a:pt x="5" y="71"/>
                    <a:pt x="10" y="77"/>
                    <a:pt x="17" y="77"/>
                  </a:cubicBezTo>
                  <a:cubicBezTo>
                    <a:pt x="24" y="77"/>
                    <a:pt x="29" y="71"/>
                    <a:pt x="29" y="64"/>
                  </a:cubicBezTo>
                  <a:cubicBezTo>
                    <a:pt x="29" y="63"/>
                    <a:pt x="29" y="61"/>
                    <a:pt x="29" y="60"/>
                  </a:cubicBezTo>
                  <a:cubicBezTo>
                    <a:pt x="31" y="56"/>
                    <a:pt x="39" y="47"/>
                    <a:pt x="50" y="40"/>
                  </a:cubicBezTo>
                  <a:close/>
                  <a:moveTo>
                    <a:pt x="17" y="71"/>
                  </a:moveTo>
                  <a:cubicBezTo>
                    <a:pt x="14" y="71"/>
                    <a:pt x="11" y="68"/>
                    <a:pt x="11" y="64"/>
                  </a:cubicBezTo>
                  <a:cubicBezTo>
                    <a:pt x="11" y="61"/>
                    <a:pt x="14" y="58"/>
                    <a:pt x="17" y="58"/>
                  </a:cubicBezTo>
                  <a:cubicBezTo>
                    <a:pt x="21" y="58"/>
                    <a:pt x="24" y="61"/>
                    <a:pt x="24" y="64"/>
                  </a:cubicBezTo>
                  <a:cubicBezTo>
                    <a:pt x="24" y="68"/>
                    <a:pt x="21" y="71"/>
                    <a:pt x="17" y="71"/>
                  </a:cubicBezTo>
                  <a:close/>
                  <a:moveTo>
                    <a:pt x="18" y="24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6" y="27"/>
                    <a:pt x="16" y="27"/>
                    <a:pt x="16" y="27"/>
                  </a:cubicBezTo>
                  <a:lnTo>
                    <a:pt x="18" y="24"/>
                  </a:lnTo>
                  <a:close/>
                  <a:moveTo>
                    <a:pt x="55" y="42"/>
                  </a:moveTo>
                  <a:cubicBezTo>
                    <a:pt x="55" y="42"/>
                    <a:pt x="45" y="45"/>
                    <a:pt x="38" y="57"/>
                  </a:cubicBezTo>
                  <a:cubicBezTo>
                    <a:pt x="38" y="56"/>
                    <a:pt x="56" y="75"/>
                    <a:pt x="56" y="75"/>
                  </a:cubicBezTo>
                  <a:cubicBezTo>
                    <a:pt x="59" y="78"/>
                    <a:pt x="64" y="78"/>
                    <a:pt x="67" y="75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5" y="67"/>
                    <a:pt x="75" y="62"/>
                    <a:pt x="72" y="59"/>
                  </a:cubicBezTo>
                  <a:lnTo>
                    <a:pt x="55" y="42"/>
                  </a:lnTo>
                  <a:close/>
                  <a:moveTo>
                    <a:pt x="62" y="71"/>
                  </a:moveTo>
                  <a:cubicBezTo>
                    <a:pt x="62" y="72"/>
                    <a:pt x="60" y="72"/>
                    <a:pt x="60" y="71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6"/>
                    <a:pt x="44" y="55"/>
                    <a:pt x="45" y="54"/>
                  </a:cubicBezTo>
                  <a:cubicBezTo>
                    <a:pt x="46" y="54"/>
                    <a:pt x="47" y="54"/>
                    <a:pt x="48" y="54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3" y="69"/>
                    <a:pt x="63" y="71"/>
                    <a:pt x="62" y="71"/>
                  </a:cubicBezTo>
                  <a:close/>
                  <a:moveTo>
                    <a:pt x="69" y="65"/>
                  </a:moveTo>
                  <a:cubicBezTo>
                    <a:pt x="68" y="66"/>
                    <a:pt x="67" y="66"/>
                    <a:pt x="66" y="65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1" y="50"/>
                    <a:pt x="51" y="49"/>
                    <a:pt x="52" y="48"/>
                  </a:cubicBezTo>
                  <a:cubicBezTo>
                    <a:pt x="52" y="47"/>
                    <a:pt x="54" y="47"/>
                    <a:pt x="54" y="48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9" y="63"/>
                    <a:pt x="69" y="64"/>
                    <a:pt x="69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5304155" y="5786120"/>
            <a:ext cx="3461385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课后反思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Group 18"/>
          <p:cNvGrpSpPr/>
          <p:nvPr/>
        </p:nvGrpSpPr>
        <p:grpSpPr bwMode="auto">
          <a:xfrm>
            <a:off x="4077663" y="5545463"/>
            <a:ext cx="812502" cy="816965"/>
            <a:chOff x="0" y="0"/>
            <a:chExt cx="364" cy="366"/>
          </a:xfrm>
        </p:grpSpPr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0" y="0"/>
              <a:ext cx="364" cy="3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67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108" y="106"/>
              <a:ext cx="148" cy="154"/>
            </a:xfrm>
            <a:custGeom>
              <a:avLst/>
              <a:gdLst>
                <a:gd name="T0" fmla="*/ 135 w 71"/>
                <a:gd name="T1" fmla="*/ 12 h 74"/>
                <a:gd name="T2" fmla="*/ 135 w 71"/>
                <a:gd name="T3" fmla="*/ 10 h 74"/>
                <a:gd name="T4" fmla="*/ 106 w 71"/>
                <a:gd name="T5" fmla="*/ 0 h 74"/>
                <a:gd name="T6" fmla="*/ 79 w 71"/>
                <a:gd name="T7" fmla="*/ 10 h 74"/>
                <a:gd name="T8" fmla="*/ 67 w 71"/>
                <a:gd name="T9" fmla="*/ 23 h 74"/>
                <a:gd name="T10" fmla="*/ 67 w 71"/>
                <a:gd name="T11" fmla="*/ 40 h 74"/>
                <a:gd name="T12" fmla="*/ 85 w 71"/>
                <a:gd name="T13" fmla="*/ 40 h 74"/>
                <a:gd name="T14" fmla="*/ 96 w 71"/>
                <a:gd name="T15" fmla="*/ 27 h 74"/>
                <a:gd name="T16" fmla="*/ 106 w 71"/>
                <a:gd name="T17" fmla="*/ 23 h 74"/>
                <a:gd name="T18" fmla="*/ 117 w 71"/>
                <a:gd name="T19" fmla="*/ 27 h 74"/>
                <a:gd name="T20" fmla="*/ 119 w 71"/>
                <a:gd name="T21" fmla="*/ 29 h 74"/>
                <a:gd name="T22" fmla="*/ 123 w 71"/>
                <a:gd name="T23" fmla="*/ 40 h 74"/>
                <a:gd name="T24" fmla="*/ 119 w 71"/>
                <a:gd name="T25" fmla="*/ 50 h 74"/>
                <a:gd name="T26" fmla="*/ 92 w 71"/>
                <a:gd name="T27" fmla="*/ 79 h 74"/>
                <a:gd name="T28" fmla="*/ 79 w 71"/>
                <a:gd name="T29" fmla="*/ 83 h 74"/>
                <a:gd name="T30" fmla="*/ 69 w 71"/>
                <a:gd name="T31" fmla="*/ 79 h 74"/>
                <a:gd name="T32" fmla="*/ 69 w 71"/>
                <a:gd name="T33" fmla="*/ 77 h 74"/>
                <a:gd name="T34" fmla="*/ 52 w 71"/>
                <a:gd name="T35" fmla="*/ 94 h 74"/>
                <a:gd name="T36" fmla="*/ 52 w 71"/>
                <a:gd name="T37" fmla="*/ 96 h 74"/>
                <a:gd name="T38" fmla="*/ 79 w 71"/>
                <a:gd name="T39" fmla="*/ 106 h 74"/>
                <a:gd name="T40" fmla="*/ 79 w 71"/>
                <a:gd name="T41" fmla="*/ 106 h 74"/>
                <a:gd name="T42" fmla="*/ 108 w 71"/>
                <a:gd name="T43" fmla="*/ 96 h 74"/>
                <a:gd name="T44" fmla="*/ 135 w 71"/>
                <a:gd name="T45" fmla="*/ 67 h 74"/>
                <a:gd name="T46" fmla="*/ 148 w 71"/>
                <a:gd name="T47" fmla="*/ 40 h 74"/>
                <a:gd name="T48" fmla="*/ 135 w 71"/>
                <a:gd name="T49" fmla="*/ 12 h 74"/>
                <a:gd name="T50" fmla="*/ 65 w 71"/>
                <a:gd name="T51" fmla="*/ 114 h 74"/>
                <a:gd name="T52" fmla="*/ 52 w 71"/>
                <a:gd name="T53" fmla="*/ 127 h 74"/>
                <a:gd name="T54" fmla="*/ 42 w 71"/>
                <a:gd name="T55" fmla="*/ 131 h 74"/>
                <a:gd name="T56" fmla="*/ 31 w 71"/>
                <a:gd name="T57" fmla="*/ 127 h 74"/>
                <a:gd name="T58" fmla="*/ 29 w 71"/>
                <a:gd name="T59" fmla="*/ 125 h 74"/>
                <a:gd name="T60" fmla="*/ 25 w 71"/>
                <a:gd name="T61" fmla="*/ 114 h 74"/>
                <a:gd name="T62" fmla="*/ 29 w 71"/>
                <a:gd name="T63" fmla="*/ 104 h 74"/>
                <a:gd name="T64" fmla="*/ 56 w 71"/>
                <a:gd name="T65" fmla="*/ 75 h 74"/>
                <a:gd name="T66" fmla="*/ 69 w 71"/>
                <a:gd name="T67" fmla="*/ 71 h 74"/>
                <a:gd name="T68" fmla="*/ 79 w 71"/>
                <a:gd name="T69" fmla="*/ 75 h 74"/>
                <a:gd name="T70" fmla="*/ 79 w 71"/>
                <a:gd name="T71" fmla="*/ 77 h 74"/>
                <a:gd name="T72" fmla="*/ 79 w 71"/>
                <a:gd name="T73" fmla="*/ 77 h 74"/>
                <a:gd name="T74" fmla="*/ 96 w 71"/>
                <a:gd name="T75" fmla="*/ 60 h 74"/>
                <a:gd name="T76" fmla="*/ 96 w 71"/>
                <a:gd name="T77" fmla="*/ 58 h 74"/>
                <a:gd name="T78" fmla="*/ 94 w 71"/>
                <a:gd name="T79" fmla="*/ 56 h 74"/>
                <a:gd name="T80" fmla="*/ 90 w 71"/>
                <a:gd name="T81" fmla="*/ 54 h 74"/>
                <a:gd name="T82" fmla="*/ 69 w 71"/>
                <a:gd name="T83" fmla="*/ 48 h 74"/>
                <a:gd name="T84" fmla="*/ 40 w 71"/>
                <a:gd name="T85" fmla="*/ 58 h 74"/>
                <a:gd name="T86" fmla="*/ 13 w 71"/>
                <a:gd name="T87" fmla="*/ 87 h 74"/>
                <a:gd name="T88" fmla="*/ 0 w 71"/>
                <a:gd name="T89" fmla="*/ 114 h 74"/>
                <a:gd name="T90" fmla="*/ 13 w 71"/>
                <a:gd name="T91" fmla="*/ 142 h 74"/>
                <a:gd name="T92" fmla="*/ 13 w 71"/>
                <a:gd name="T93" fmla="*/ 144 h 74"/>
                <a:gd name="T94" fmla="*/ 42 w 71"/>
                <a:gd name="T95" fmla="*/ 154 h 74"/>
                <a:gd name="T96" fmla="*/ 42 w 71"/>
                <a:gd name="T97" fmla="*/ 154 h 74"/>
                <a:gd name="T98" fmla="*/ 69 w 71"/>
                <a:gd name="T99" fmla="*/ 144 h 74"/>
                <a:gd name="T100" fmla="*/ 81 w 71"/>
                <a:gd name="T101" fmla="*/ 131 h 74"/>
                <a:gd name="T102" fmla="*/ 81 w 71"/>
                <a:gd name="T103" fmla="*/ 114 h 74"/>
                <a:gd name="T104" fmla="*/ 65 w 71"/>
                <a:gd name="T105" fmla="*/ 114 h 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1" h="74">
                  <a:moveTo>
                    <a:pt x="65" y="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1" y="1"/>
                    <a:pt x="56" y="0"/>
                    <a:pt x="51" y="0"/>
                  </a:cubicBezTo>
                  <a:cubicBezTo>
                    <a:pt x="47" y="0"/>
                    <a:pt x="42" y="1"/>
                    <a:pt x="38" y="5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0" y="13"/>
                    <a:pt x="30" y="17"/>
                    <a:pt x="32" y="19"/>
                  </a:cubicBezTo>
                  <a:cubicBezTo>
                    <a:pt x="35" y="21"/>
                    <a:pt x="38" y="21"/>
                    <a:pt x="41" y="19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8" y="12"/>
                    <a:pt x="50" y="11"/>
                    <a:pt x="51" y="11"/>
                  </a:cubicBezTo>
                  <a:cubicBezTo>
                    <a:pt x="53" y="11"/>
                    <a:pt x="55" y="12"/>
                    <a:pt x="56" y="13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8" y="15"/>
                    <a:pt x="59" y="17"/>
                    <a:pt x="59" y="19"/>
                  </a:cubicBezTo>
                  <a:cubicBezTo>
                    <a:pt x="59" y="21"/>
                    <a:pt x="58" y="23"/>
                    <a:pt x="57" y="24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2" y="39"/>
                    <a:pt x="40" y="40"/>
                    <a:pt x="38" y="40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9" y="50"/>
                    <a:pt x="34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3" y="51"/>
                    <a:pt x="48" y="50"/>
                    <a:pt x="52" y="46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69" y="29"/>
                    <a:pt x="71" y="24"/>
                    <a:pt x="71" y="19"/>
                  </a:cubicBezTo>
                  <a:cubicBezTo>
                    <a:pt x="71" y="14"/>
                    <a:pt x="69" y="9"/>
                    <a:pt x="65" y="6"/>
                  </a:cubicBezTo>
                  <a:close/>
                  <a:moveTo>
                    <a:pt x="31" y="55"/>
                  </a:moveTo>
                  <a:cubicBezTo>
                    <a:pt x="25" y="61"/>
                    <a:pt x="25" y="61"/>
                    <a:pt x="25" y="61"/>
                  </a:cubicBezTo>
                  <a:cubicBezTo>
                    <a:pt x="23" y="62"/>
                    <a:pt x="21" y="63"/>
                    <a:pt x="20" y="63"/>
                  </a:cubicBezTo>
                  <a:cubicBezTo>
                    <a:pt x="18" y="63"/>
                    <a:pt x="16" y="62"/>
                    <a:pt x="15" y="61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59"/>
                    <a:pt x="12" y="57"/>
                    <a:pt x="12" y="55"/>
                  </a:cubicBezTo>
                  <a:cubicBezTo>
                    <a:pt x="12" y="53"/>
                    <a:pt x="13" y="51"/>
                    <a:pt x="14" y="5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9" y="35"/>
                    <a:pt x="31" y="34"/>
                    <a:pt x="33" y="34"/>
                  </a:cubicBezTo>
                  <a:cubicBezTo>
                    <a:pt x="34" y="34"/>
                    <a:pt x="36" y="35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6"/>
                    <a:pt x="43" y="26"/>
                  </a:cubicBezTo>
                  <a:cubicBezTo>
                    <a:pt x="40" y="24"/>
                    <a:pt x="36" y="23"/>
                    <a:pt x="33" y="23"/>
                  </a:cubicBezTo>
                  <a:cubicBezTo>
                    <a:pt x="28" y="23"/>
                    <a:pt x="23" y="24"/>
                    <a:pt x="19" y="28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2" y="45"/>
                    <a:pt x="0" y="50"/>
                    <a:pt x="0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0" y="73"/>
                    <a:pt x="15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4" y="74"/>
                    <a:pt x="29" y="73"/>
                    <a:pt x="33" y="6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1"/>
                    <a:pt x="41" y="57"/>
                    <a:pt x="39" y="55"/>
                  </a:cubicBezTo>
                  <a:cubicBezTo>
                    <a:pt x="37" y="53"/>
                    <a:pt x="33" y="53"/>
                    <a:pt x="31" y="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267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769628" y="1654831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zh-CN" sz="5625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769628" y="2920459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zh-CN" sz="5625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769628" y="4208407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zh-CN" sz="5625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769628" y="5429391"/>
            <a:ext cx="986045" cy="9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5625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zh-CN" sz="5625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3134267" y="795966"/>
            <a:ext cx="923216" cy="55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zh-CN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198563" y="919063"/>
            <a:ext cx="1974656" cy="43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zh-CN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3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8" grpId="0"/>
      <p:bldP spid="12" grpId="0"/>
      <p:bldP spid="16" grpId="0"/>
      <p:bldP spid="23" grpId="0"/>
      <p:bldP spid="27" grpId="0" bldLvl="0" animBg="1"/>
      <p:bldP spid="28" grpId="0" bldLvl="0" animBg="1"/>
      <p:bldP spid="29" grpId="0" bldLvl="0" animBg="1"/>
      <p:bldP spid="30" grpId="0" bldLvl="0" animBg="1"/>
      <p:bldP spid="32" grpId="0" bldLvl="0" animBg="1"/>
      <p:bldP spid="3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8"/>
          <p:cNvSpPr>
            <a:spLocks noChangeArrowheads="1"/>
          </p:cNvSpPr>
          <p:nvPr/>
        </p:nvSpPr>
        <p:spPr bwMode="auto">
          <a:xfrm>
            <a:off x="173355" y="1130300"/>
            <a:ext cx="12512675" cy="32905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张田若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先生说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:“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语文教学</a:t>
            </a:r>
            <a:r>
              <a:rPr lang="en-US" altLang="zh-CN" sz="32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,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第一是读，第二是读，第三还是读。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” 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《课程标准》中特别指出:“阅读是学生个性化的行为，不应以教师的分析来代替学生的阅读实践。”   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感情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朗读，必须引导学生入境入情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,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因为入境始于亲，并因情而自得，按“得”去朗读。即最后达到我们所说的情动而辞发。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05" y="4675505"/>
            <a:ext cx="2465705" cy="2455545"/>
          </a:xfrm>
          <a:prstGeom prst="rect">
            <a:avLst/>
          </a:prstGeom>
        </p:spPr>
      </p:pic>
      <p:sp>
        <p:nvSpPr>
          <p:cNvPr id="17" name="Text Placeholder 3"/>
          <p:cNvSpPr txBox="1"/>
          <p:nvPr/>
        </p:nvSpPr>
        <p:spPr>
          <a:xfrm>
            <a:off x="164679" y="231949"/>
            <a:ext cx="6037580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引领学生品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读</a:t>
            </a:r>
            <a:endParaRPr lang="zh-CN" alt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30" y="4530725"/>
            <a:ext cx="2712720" cy="2701925"/>
          </a:xfrm>
          <a:prstGeom prst="rect">
            <a:avLst/>
          </a:prstGeom>
        </p:spPr>
      </p:pic>
      <p:sp>
        <p:nvSpPr>
          <p:cNvPr id="5" name="Shape 1805"/>
          <p:cNvSpPr/>
          <p:nvPr/>
        </p:nvSpPr>
        <p:spPr>
          <a:xfrm>
            <a:off x="535305" y="1470025"/>
            <a:ext cx="2454275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 Placeholder 3"/>
          <p:cNvSpPr txBox="1"/>
          <p:nvPr/>
        </p:nvSpPr>
        <p:spPr>
          <a:xfrm>
            <a:off x="1296237" y="1432654"/>
            <a:ext cx="180911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</a:rPr>
              <a:t>指名读</a:t>
            </a:r>
            <a:endParaRPr lang="zh-CN" altLang="en-US" sz="28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805"/>
          <p:cNvSpPr/>
          <p:nvPr/>
        </p:nvSpPr>
        <p:spPr>
          <a:xfrm>
            <a:off x="535134" y="2766027"/>
            <a:ext cx="2569583" cy="12415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 Placeholder 3"/>
          <p:cNvSpPr txBox="1"/>
          <p:nvPr/>
        </p:nvSpPr>
        <p:spPr>
          <a:xfrm>
            <a:off x="751158" y="2971549"/>
            <a:ext cx="2323748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 dirty="0" smtClean="0"/>
              <a:t>   </a:t>
            </a:r>
            <a:r>
              <a:rPr lang="zh-CN" altLang="zh-CN" sz="2800" b="1" dirty="0" smtClean="0">
                <a:latin typeface="楷体" panose="02010609060101010101" charset="-122"/>
                <a:ea typeface="楷体" panose="02010609060101010101" charset="-122"/>
              </a:rPr>
              <a:t>齐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</a:rPr>
              <a:t>读</a:t>
            </a:r>
            <a:r>
              <a:rPr lang="zh-CN" altLang="zh-CN" sz="2800" b="1" dirty="0" smtClean="0">
                <a:latin typeface="楷体" panose="02010609060101010101" charset="-122"/>
                <a:ea typeface="楷体" panose="02010609060101010101" charset="-122"/>
              </a:rPr>
              <a:t>或</a:t>
            </a:r>
            <a:endParaRPr lang="en-US" altLang="zh-CN" sz="2800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zh-CN" sz="2800" b="1" dirty="0" smtClean="0">
                <a:latin typeface="楷体" panose="02010609060101010101" charset="-122"/>
                <a:ea typeface="楷体" panose="02010609060101010101" charset="-122"/>
              </a:rPr>
              <a:t>分组</a:t>
            </a: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</a:rPr>
              <a:t>比赛朗读</a:t>
            </a:r>
            <a:endParaRPr lang="zh-CN" altLang="en-US" sz="28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805"/>
          <p:cNvSpPr/>
          <p:nvPr/>
        </p:nvSpPr>
        <p:spPr>
          <a:xfrm>
            <a:off x="668655" y="4604385"/>
            <a:ext cx="2435860" cy="94424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 Placeholder 3"/>
          <p:cNvSpPr txBox="1"/>
          <p:nvPr/>
        </p:nvSpPr>
        <p:spPr>
          <a:xfrm>
            <a:off x="930096" y="4648436"/>
            <a:ext cx="180911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800" b="1" dirty="0">
                <a:latin typeface="楷体" panose="02010609060101010101" charset="-122"/>
                <a:ea typeface="楷体" panose="02010609060101010101" charset="-122"/>
              </a:rPr>
              <a:t>分角色朗读</a:t>
            </a:r>
            <a:endParaRPr lang="zh-CN" altLang="en-US" sz="28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3423231" y="1853659"/>
            <a:ext cx="1170940" cy="0"/>
          </a:xfrm>
          <a:prstGeom prst="straightConnector1">
            <a:avLst/>
          </a:prstGeom>
          <a:ln w="88900">
            <a:solidFill>
              <a:schemeClr val="accent1">
                <a:alpha val="97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1805"/>
          <p:cNvSpPr/>
          <p:nvPr/>
        </p:nvSpPr>
        <p:spPr>
          <a:xfrm>
            <a:off x="4812030" y="1261110"/>
            <a:ext cx="6186805" cy="97980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4939030" y="1518285"/>
            <a:ext cx="6076315" cy="58991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zh-CN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安排</a:t>
            </a:r>
            <a:r>
              <a:rPr lang="zh-CN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在分析课文前，这样能将学生</a:t>
            </a:r>
            <a:r>
              <a:rPr lang="zh-CN" altLang="zh-CN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的注意力</a:t>
            </a:r>
            <a:r>
              <a:rPr lang="zh-CN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集中到要分析的那段课文</a:t>
            </a:r>
            <a:r>
              <a:rPr lang="zh-CN" altLang="zh-CN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上。</a:t>
            </a:r>
            <a:endParaRPr lang="zh-CN" altLang="zh-CN" sz="28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>
            <a:off x="3423231" y="3328293"/>
            <a:ext cx="1170940" cy="0"/>
          </a:xfrm>
          <a:prstGeom prst="straightConnector1">
            <a:avLst/>
          </a:prstGeom>
          <a:ln w="88900">
            <a:solidFill>
              <a:schemeClr val="accent1">
                <a:alpha val="97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hape 1805"/>
          <p:cNvSpPr/>
          <p:nvPr/>
        </p:nvSpPr>
        <p:spPr>
          <a:xfrm>
            <a:off x="4690438" y="2723720"/>
            <a:ext cx="6203433" cy="124158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4939044" y="2892130"/>
            <a:ext cx="6419457" cy="936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zh-CN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适用于</a:t>
            </a:r>
            <a:r>
              <a:rPr lang="zh-CN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课文的重点语段，在</a:t>
            </a:r>
            <a:r>
              <a:rPr lang="zh-CN" altLang="zh-CN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分析点</a:t>
            </a:r>
            <a:endParaRPr lang="zh-CN" altLang="zh-CN" sz="28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CN" altLang="zh-CN" sz="2800" b="1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拨之后</a:t>
            </a:r>
            <a:r>
              <a:rPr lang="zh-CN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用来加深印象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3423231" y="5073933"/>
            <a:ext cx="1170940" cy="0"/>
          </a:xfrm>
          <a:prstGeom prst="straightConnector1">
            <a:avLst/>
          </a:prstGeom>
          <a:ln w="88900">
            <a:solidFill>
              <a:schemeClr val="accent1">
                <a:alpha val="97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hape 1805"/>
          <p:cNvSpPr/>
          <p:nvPr/>
        </p:nvSpPr>
        <p:spPr>
          <a:xfrm>
            <a:off x="4889869" y="4704675"/>
            <a:ext cx="6076010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5186521" y="4704993"/>
            <a:ext cx="5581620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适用于</a:t>
            </a:r>
            <a:r>
              <a:rPr lang="zh-CN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对话较多、情趣较浓的课文</a:t>
            </a:r>
            <a:endParaRPr lang="zh-CN" altLang="zh-CN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63" y="128598"/>
            <a:ext cx="2339102" cy="8234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拓展朗读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形式</a:t>
            </a:r>
            <a:endParaRPr lang="zh-CN" alt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256280" y="402590"/>
            <a:ext cx="91897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0" indent="0"/>
            <a:r>
              <a:rPr lang="zh-CN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各种形式的朗读有着各自的功能和适用范围</a:t>
            </a:r>
            <a:endParaRPr lang="zh-CN" altLang="en-US" sz="36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7" grpId="0" bldLvl="0" animBg="1"/>
      <p:bldP spid="8" grpId="0"/>
      <p:bldP spid="9" grpId="0" bldLvl="0" animBg="1"/>
      <p:bldP spid="10" grpId="0"/>
      <p:bldP spid="18" grpId="0" bldLvl="0" animBg="1"/>
      <p:bldP spid="19" grpId="0"/>
      <p:bldP spid="21" grpId="0" bldLvl="0" animBg="1"/>
      <p:bldP spid="22" grpId="0"/>
      <p:bldP spid="24" grpId="0" bldLvl="0" animBg="1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466546" y="387131"/>
            <a:ext cx="3151505" cy="5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重生字教学</a:t>
            </a:r>
            <a:endParaRPr lang="zh-CN" alt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805"/>
          <p:cNvSpPr/>
          <p:nvPr/>
        </p:nvSpPr>
        <p:spPr>
          <a:xfrm>
            <a:off x="2235835" y="2399427"/>
            <a:ext cx="6567961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20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 txBox="1"/>
          <p:nvPr/>
        </p:nvSpPr>
        <p:spPr>
          <a:xfrm>
            <a:off x="2164080" y="2274803"/>
            <a:ext cx="6037580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（一）清晰写字目标，做到拾阶而上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805"/>
          <p:cNvSpPr/>
          <p:nvPr/>
        </p:nvSpPr>
        <p:spPr>
          <a:xfrm>
            <a:off x="2219325" y="3694812"/>
            <a:ext cx="6512716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20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 Placeholder 3"/>
          <p:cNvSpPr txBox="1"/>
          <p:nvPr/>
        </p:nvSpPr>
        <p:spPr>
          <a:xfrm>
            <a:off x="2069833" y="3588901"/>
            <a:ext cx="6653208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（二）良好书写习惯，写好汉字重要前提 </a:t>
            </a:r>
            <a:r>
              <a:rPr lang="zh-CN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 </a:t>
            </a:r>
            <a:endParaRPr lang="zh-CN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Shape 1805"/>
          <p:cNvSpPr/>
          <p:nvPr/>
        </p:nvSpPr>
        <p:spPr>
          <a:xfrm>
            <a:off x="2345691" y="5024679"/>
            <a:ext cx="6512716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20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 Placeholder 3"/>
          <p:cNvSpPr txBox="1"/>
          <p:nvPr/>
        </p:nvSpPr>
        <p:spPr>
          <a:xfrm>
            <a:off x="1966375" y="4812974"/>
            <a:ext cx="701861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zh-CN" sz="2800" b="1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（三）随堂写字指导：聚零为整的练功坊</a:t>
            </a:r>
            <a:endParaRPr lang="zh-CN" altLang="zh-CN" sz="2800" b="1" dirty="0">
              <a:solidFill>
                <a:srgbClr val="7030A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45322" y="30347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二）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102735" y="847090"/>
            <a:ext cx="6790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 b="1">
                <a:latin typeface="楷体" panose="02010609060101010101" charset="-122"/>
                <a:ea typeface="楷体" panose="02010609060101010101" charset="-122"/>
              </a:rPr>
              <a:t>让每一个孩子写好汉字</a:t>
            </a:r>
            <a:endParaRPr lang="zh-CN" altLang="en-US" sz="4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  <p:bldP spid="7" grpId="0" bldLvl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466546" y="387131"/>
            <a:ext cx="3151505" cy="5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清晰写字目标</a:t>
            </a:r>
            <a:endParaRPr lang="zh-CN" alt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212215" y="1224915"/>
          <a:ext cx="10790555" cy="4421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90555"/>
              </a:tblGrid>
              <a:tr h="1531620">
                <a:tc>
                  <a:txBody>
                    <a:bodyPr/>
                    <a:lstStyle/>
                    <a:p>
                      <a:pPr indent="3060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000" b="1" kern="100" dirty="0" smtClean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en-US" altLang="zh-CN" sz="3000" b="1" kern="100" dirty="0" smtClean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sz="3000" b="1" kern="100" dirty="0" smtClean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第一</a:t>
                      </a:r>
                      <a:r>
                        <a:rPr lang="zh-CN" sz="3000" b="1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学</a:t>
                      </a:r>
                      <a:r>
                        <a:rPr lang="zh-CN" sz="3000" b="1" kern="100" dirty="0" smtClean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段：</a:t>
                      </a:r>
                      <a:r>
                        <a:rPr lang="en-US" sz="3000" b="1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sz="30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掌握汉字的基本笔画和常用的偏旁部首，能按笔顺规则用硬笔写字，注意间架结构。初步感受汉字的形体美。</a:t>
                      </a:r>
                      <a:endParaRPr lang="zh-CN" sz="30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indent="3060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000" b="1" kern="100" dirty="0" smtClean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  </a:t>
                      </a:r>
                      <a:r>
                        <a:rPr lang="zh-CN" sz="3000" b="1" kern="100" dirty="0" smtClean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第二</a:t>
                      </a:r>
                      <a:r>
                        <a:rPr lang="zh-CN" sz="3000" b="1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学</a:t>
                      </a:r>
                      <a:r>
                        <a:rPr lang="zh-CN" sz="3000" b="1" kern="100" dirty="0" smtClean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段：</a:t>
                      </a:r>
                      <a:r>
                        <a:rPr lang="en-US" sz="3000" b="1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sz="30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能使用硬笔熟练地书写正楷字，做到规范、端正、整洁。用毛笔临摹正楷字帖。</a:t>
                      </a:r>
                      <a:endParaRPr lang="zh-CN" sz="30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/>
                </a:tc>
              </a:tr>
              <a:tr h="1518285">
                <a:tc>
                  <a:txBody>
                    <a:bodyPr/>
                    <a:lstStyle/>
                    <a:p>
                      <a:pPr indent="30607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000" b="1" kern="100" dirty="0" smtClean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en-US" altLang="zh-CN" sz="3000" b="1" kern="100" dirty="0" smtClean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sz="3000" b="1" kern="100" dirty="0" smtClean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第三</a:t>
                      </a:r>
                      <a:r>
                        <a:rPr lang="zh-CN" sz="3000" b="1" kern="100" dirty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学</a:t>
                      </a:r>
                      <a:r>
                        <a:rPr lang="zh-CN" sz="3000" b="1" kern="100" dirty="0" smtClean="0">
                          <a:solidFill>
                            <a:srgbClr val="FF0000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段：</a:t>
                      </a:r>
                      <a:r>
                        <a:rPr lang="en-US" sz="3000" b="1" kern="100" dirty="0"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 </a:t>
                      </a:r>
                      <a:r>
                        <a:rPr lang="zh-CN" sz="3000" b="1" kern="100" dirty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</a:rPr>
                        <a:t>硬笔书写楷书，行款整齐，力求美观，有一定的速度。能用毛笔书写楷书，在书写中体会汉字的优美。</a:t>
                      </a:r>
                      <a:endParaRPr lang="zh-CN" sz="3000" b="1" kern="100" dirty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泪滴形 1"/>
          <p:cNvSpPr/>
          <p:nvPr/>
        </p:nvSpPr>
        <p:spPr>
          <a:xfrm>
            <a:off x="2145665" y="5836920"/>
            <a:ext cx="1749425" cy="97663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Text Placeholder 3"/>
          <p:cNvSpPr txBox="1"/>
          <p:nvPr/>
        </p:nvSpPr>
        <p:spPr>
          <a:xfrm>
            <a:off x="2389505" y="5836920"/>
            <a:ext cx="1262380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延续性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泪滴形 10"/>
          <p:cNvSpPr/>
          <p:nvPr/>
        </p:nvSpPr>
        <p:spPr>
          <a:xfrm>
            <a:off x="5222240" y="5836920"/>
            <a:ext cx="1749425" cy="97663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Text Placeholder 3"/>
          <p:cNvSpPr txBox="1"/>
          <p:nvPr/>
        </p:nvSpPr>
        <p:spPr>
          <a:xfrm>
            <a:off x="5466080" y="5836920"/>
            <a:ext cx="1262380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连贯性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泪滴形 12"/>
          <p:cNvSpPr/>
          <p:nvPr/>
        </p:nvSpPr>
        <p:spPr>
          <a:xfrm>
            <a:off x="8411210" y="5836920"/>
            <a:ext cx="1749425" cy="97663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Text Placeholder 3"/>
          <p:cNvSpPr txBox="1"/>
          <p:nvPr/>
        </p:nvSpPr>
        <p:spPr>
          <a:xfrm>
            <a:off x="8655050" y="5836920"/>
            <a:ext cx="1262380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系统性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339377" y="375965"/>
            <a:ext cx="3151505" cy="5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良好书写习惯</a:t>
            </a:r>
            <a:endParaRPr lang="zh-CN" alt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 descr="IMG_8626(20201203-212847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1950"/>
          <a:stretch>
            <a:fillRect/>
          </a:stretch>
        </p:blipFill>
        <p:spPr>
          <a:xfrm>
            <a:off x="2812415" y="104775"/>
            <a:ext cx="7546340" cy="7023735"/>
          </a:xfrm>
          <a:prstGeom prst="rect">
            <a:avLst/>
          </a:prstGeom>
          <a:ln w="53975" cmpd="sng">
            <a:solidFill>
              <a:srgbClr val="AD000E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466546" y="387131"/>
            <a:ext cx="3151505" cy="5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随堂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写字指导</a:t>
            </a:r>
            <a:endParaRPr lang="zh-CN" alt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805"/>
          <p:cNvSpPr/>
          <p:nvPr/>
        </p:nvSpPr>
        <p:spPr>
          <a:xfrm>
            <a:off x="2219325" y="1762639"/>
            <a:ext cx="6567961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20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 txBox="1"/>
          <p:nvPr/>
        </p:nvSpPr>
        <p:spPr>
          <a:xfrm>
            <a:off x="2377440" y="1519555"/>
            <a:ext cx="6800850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4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1.</a:t>
            </a: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随</a:t>
            </a:r>
            <a:r>
              <a:rPr lang="zh-CN" altLang="en-US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文习字，分类指导。</a:t>
            </a:r>
            <a:endParaRPr lang="zh-CN" altLang="en-US" sz="4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5" name="Shape 1805"/>
          <p:cNvSpPr/>
          <p:nvPr/>
        </p:nvSpPr>
        <p:spPr>
          <a:xfrm>
            <a:off x="2219325" y="2833752"/>
            <a:ext cx="6512716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20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 Placeholder 3"/>
          <p:cNvSpPr txBox="1"/>
          <p:nvPr/>
        </p:nvSpPr>
        <p:spPr>
          <a:xfrm>
            <a:off x="2377173" y="2656086"/>
            <a:ext cx="6653208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4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zh-CN" sz="4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趣味</a:t>
            </a:r>
            <a:r>
              <a:rPr lang="zh-CN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析字，精讲多练。</a:t>
            </a:r>
            <a:endParaRPr lang="zh-CN" altLang="zh-CN" sz="48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Shape 1805"/>
          <p:cNvSpPr/>
          <p:nvPr/>
        </p:nvSpPr>
        <p:spPr>
          <a:xfrm>
            <a:off x="2219326" y="3867074"/>
            <a:ext cx="6512716" cy="71056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20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 Placeholder 3"/>
          <p:cNvSpPr txBox="1"/>
          <p:nvPr/>
        </p:nvSpPr>
        <p:spPr>
          <a:xfrm>
            <a:off x="2191800" y="3673784"/>
            <a:ext cx="701861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en-US" altLang="zh-CN" sz="4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zh-CN" sz="4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自主</a:t>
            </a:r>
            <a:r>
              <a:rPr lang="zh-CN" alt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观察，及时矫正。</a:t>
            </a:r>
            <a:endParaRPr lang="zh-CN" altLang="zh-CN" sz="48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45322" y="303478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  <a:t>二）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08695" y="5621667"/>
            <a:ext cx="12239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聚类呈现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---</a:t>
            </a:r>
            <a:r>
              <a:rPr lang="zh-CN" altLang="zh-CN" sz="36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观察发现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---</a:t>
            </a:r>
            <a:r>
              <a:rPr lang="zh-CN" altLang="zh-CN" sz="36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精准讲解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---</a:t>
            </a:r>
            <a:r>
              <a:rPr lang="zh-CN" altLang="zh-CN" sz="36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教师示范</a:t>
            </a:r>
            <a:r>
              <a:rPr lang="en-US" altLang="zh-CN" sz="36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---</a:t>
            </a:r>
            <a:r>
              <a:rPr lang="zh-CN" altLang="zh-CN" sz="36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组织评价</a:t>
            </a:r>
            <a:endParaRPr lang="zh-CN" altLang="zh-CN" sz="3600" b="1" kern="1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  <p:bldP spid="7" grpId="0" bldLvl="0" animBg="1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466546" y="387131"/>
            <a:ext cx="3151505" cy="5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重辨体而教</a:t>
            </a:r>
            <a:endParaRPr lang="zh-CN" alt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 descr="IMG_8629(20201203-213527)"/>
          <p:cNvPicPr>
            <a:picLocks noChangeAspect="1"/>
          </p:cNvPicPr>
          <p:nvPr/>
        </p:nvPicPr>
        <p:blipFill>
          <a:blip r:embed="rId1"/>
          <a:srcRect t="1121" b="2450"/>
          <a:stretch>
            <a:fillRect/>
          </a:stretch>
        </p:blipFill>
        <p:spPr>
          <a:xfrm>
            <a:off x="1551940" y="1154430"/>
            <a:ext cx="9754870" cy="5986145"/>
          </a:xfrm>
          <a:prstGeom prst="rect">
            <a:avLst/>
          </a:prstGeom>
          <a:ln w="47625"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466546" y="387131"/>
            <a:ext cx="3151505" cy="5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重辨体而教</a:t>
            </a:r>
            <a:endParaRPr lang="zh-CN" alt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1"/>
          <a:srcRect l="31902" t="32153" r="23216" b="19560"/>
          <a:stretch>
            <a:fillRect/>
          </a:stretch>
        </p:blipFill>
        <p:spPr>
          <a:xfrm>
            <a:off x="8402320" y="4597400"/>
            <a:ext cx="4354195" cy="26352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7576" y="1197645"/>
          <a:ext cx="9865360" cy="400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843"/>
                <a:gridCol w="7439253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32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艺术形象</a:t>
                      </a:r>
                      <a:endParaRPr lang="zh-CN" altLang="zh-CN" sz="32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200" b="1" kern="1200" dirty="0" smtClean="0">
                          <a:solidFill>
                            <a:schemeClr val="lt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    </a:t>
                      </a:r>
                      <a:r>
                        <a:rPr lang="zh-CN" altLang="zh-CN" sz="3200" b="1" kern="1200" dirty="0" smtClean="0">
                          <a:solidFill>
                            <a:schemeClr val="tx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拟人体：大量的植物、动物、自然界景物等成为故事中角色。</a:t>
                      </a:r>
                      <a:endParaRPr lang="zh-CN" altLang="zh-CN" sz="3200" b="1" kern="1200" dirty="0" smtClean="0">
                        <a:solidFill>
                          <a:schemeClr val="tx1"/>
                        </a:solidFill>
                        <a:effectLst/>
                        <a:latin typeface="楷体" panose="02010609060101010101" charset="-122"/>
                        <a:ea typeface="楷体" panose="02010609060101010101" charset="-122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3200" b="1" kern="1200" dirty="0" smtClean="0">
                          <a:solidFill>
                            <a:schemeClr val="dk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内容呈现</a:t>
                      </a:r>
                      <a:endParaRPr lang="zh-CN" altLang="en-US" sz="32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kern="1200" dirty="0" smtClean="0">
                          <a:solidFill>
                            <a:schemeClr val="dk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    </a:t>
                      </a:r>
                      <a:r>
                        <a:rPr lang="zh-CN" altLang="zh-CN" sz="3200" b="1" kern="1200" dirty="0" smtClean="0">
                          <a:solidFill>
                            <a:schemeClr val="dk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一个寓言故事往往蕴含一定道理，能启迪智慧。</a:t>
                      </a:r>
                      <a:endParaRPr lang="zh-CN" altLang="en-US" sz="32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3200" b="1" kern="1200" dirty="0" smtClean="0">
                          <a:solidFill>
                            <a:schemeClr val="dk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表现手法</a:t>
                      </a:r>
                      <a:endParaRPr lang="zh-CN" altLang="en-US" sz="32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3200" b="1" kern="1200" dirty="0" smtClean="0">
                          <a:solidFill>
                            <a:schemeClr val="dk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    </a:t>
                      </a:r>
                      <a:r>
                        <a:rPr lang="zh-CN" altLang="zh-CN" sz="3200" b="1" kern="1200" dirty="0" smtClean="0">
                          <a:solidFill>
                            <a:schemeClr val="dk1"/>
                          </a:solidFill>
                          <a:effectLst/>
                          <a:latin typeface="楷体" panose="02010609060101010101" charset="-122"/>
                          <a:ea typeface="楷体" panose="02010609060101010101" charset="-122"/>
                          <a:cs typeface="+mn-cs"/>
                        </a:rPr>
                        <a:t>行文中常用反复、对比等手法使儿童获得文学审美的愉悦。比如，这篇文章的咬就反复出现。</a:t>
                      </a:r>
                      <a:endParaRPr lang="zh-CN" altLang="en-US" sz="3200" b="1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466546" y="387131"/>
            <a:ext cx="3151505" cy="56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重辨体而教</a:t>
            </a:r>
            <a:endParaRPr lang="zh-CN" altLang="en-US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1"/>
          <a:srcRect l="31902" t="32153" r="23216" b="19560"/>
          <a:stretch>
            <a:fillRect/>
          </a:stretch>
        </p:blipFill>
        <p:spPr>
          <a:xfrm>
            <a:off x="8002905" y="4264025"/>
            <a:ext cx="4855845" cy="2968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波形 1"/>
          <p:cNvSpPr/>
          <p:nvPr/>
        </p:nvSpPr>
        <p:spPr>
          <a:xfrm>
            <a:off x="8483600" y="387350"/>
            <a:ext cx="2003425" cy="10287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Text Placeholder 3"/>
          <p:cNvSpPr txBox="1"/>
          <p:nvPr/>
        </p:nvSpPr>
        <p:spPr>
          <a:xfrm>
            <a:off x="8371205" y="315595"/>
            <a:ext cx="222821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情境化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波形 2"/>
          <p:cNvSpPr/>
          <p:nvPr/>
        </p:nvSpPr>
        <p:spPr>
          <a:xfrm>
            <a:off x="8542020" y="1821815"/>
            <a:ext cx="2057400" cy="92583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波形 3"/>
          <p:cNvSpPr/>
          <p:nvPr/>
        </p:nvSpPr>
        <p:spPr>
          <a:xfrm>
            <a:off x="8547100" y="3153410"/>
            <a:ext cx="2088515" cy="92583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Text Placeholder 3"/>
          <p:cNvSpPr txBox="1"/>
          <p:nvPr/>
        </p:nvSpPr>
        <p:spPr>
          <a:xfrm>
            <a:off x="8542020" y="3023870"/>
            <a:ext cx="2093595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情智化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ext Placeholder 3"/>
          <p:cNvSpPr txBox="1"/>
          <p:nvPr/>
        </p:nvSpPr>
        <p:spPr>
          <a:xfrm>
            <a:off x="8542020" y="1675765"/>
            <a:ext cx="2057400" cy="7480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情趣化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 descr="IMG_8630(20201203-21362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675765"/>
            <a:ext cx="7955280" cy="4339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9" y="-189"/>
            <a:ext cx="12857163" cy="72428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596727" y="1816125"/>
            <a:ext cx="7883878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3800" b="1" cap="all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感谢</a:t>
            </a:r>
            <a:r>
              <a:rPr lang="zh-CN" altLang="en-US" sz="13800" b="1" cap="all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</a:rPr>
              <a:t>聆听！</a:t>
            </a:r>
            <a:endParaRPr lang="zh-CN" altLang="en-US" sz="13800" b="1" cap="all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2"/>
          <p:cNvSpPr txBox="1"/>
          <p:nvPr/>
        </p:nvSpPr>
        <p:spPr>
          <a:xfrm>
            <a:off x="3621063" y="3472309"/>
            <a:ext cx="472021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FFC000"/>
                </a:solidFill>
                <a:latin typeface="+mn-ea"/>
                <a:ea typeface="+mn-ea"/>
                <a:cs typeface="Arial" panose="020B0604020202020204" pitchFamily="34" charset="0"/>
              </a:rPr>
              <a:t>教材解构</a:t>
            </a:r>
            <a:endParaRPr lang="zh-CN" altLang="en-US" sz="6600" b="1" dirty="0">
              <a:solidFill>
                <a:srgbClr val="FFC000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1857935" y="3318440"/>
            <a:ext cx="1999672" cy="156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FFC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23900" dirty="0">
              <a:solidFill>
                <a:srgbClr val="FFC000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数据 3"/>
          <p:cNvSpPr/>
          <p:nvPr/>
        </p:nvSpPr>
        <p:spPr>
          <a:xfrm rot="16200000" flipH="1">
            <a:off x="621469" y="1906451"/>
            <a:ext cx="708749" cy="279496"/>
          </a:xfrm>
          <a:prstGeom prst="flowChartInputOutp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9" name="图片 1" descr="6158c22b67ec102de2bd8926"/>
          <p:cNvPicPr>
            <a:picLocks noChangeAspect="1"/>
          </p:cNvPicPr>
          <p:nvPr/>
        </p:nvPicPr>
        <p:blipFill>
          <a:blip r:embed="rId1"/>
          <a:srcRect t="30406"/>
          <a:stretch>
            <a:fillRect/>
          </a:stretch>
        </p:blipFill>
        <p:spPr>
          <a:xfrm>
            <a:off x="3922655" y="1691543"/>
            <a:ext cx="8936608" cy="505884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690141" y="1528093"/>
            <a:ext cx="4252595" cy="3720465"/>
          </a:xfrm>
          <a:prstGeom prst="roundRect">
            <a:avLst>
              <a:gd name="adj" fmla="val 6769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2"/>
          <p:cNvSpPr txBox="1">
            <a:spLocks noChangeArrowheads="1"/>
          </p:cNvSpPr>
          <p:nvPr/>
        </p:nvSpPr>
        <p:spPr bwMode="auto">
          <a:xfrm>
            <a:off x="90804" y="372745"/>
            <a:ext cx="252575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教材解构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75" y="2508885"/>
            <a:ext cx="4128135" cy="2215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sz="4000" b="1" dirty="0" err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Arial" panose="020B0604020202020204" pitchFamily="34" charset="0"/>
              </a:rPr>
              <a:t>同伴之间斤斤计较</a:t>
            </a:r>
            <a:r>
              <a:rPr sz="4000" b="1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Arial" panose="020B0604020202020204" pitchFamily="34" charset="0"/>
              </a:rPr>
              <a:t>，就会让别有用心的人有机可乘</a:t>
            </a:r>
            <a:r>
              <a:rPr sz="40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Arial" panose="020B0604020202020204" pitchFamily="34" charset="0"/>
              </a:rPr>
              <a:t>。</a:t>
            </a:r>
            <a:endParaRPr sz="40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690385" y="1809566"/>
            <a:ext cx="3633432" cy="558990"/>
          </a:xfrm>
          <a:prstGeom prst="homePlate">
            <a:avLst>
              <a:gd name="adj" fmla="val 3346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385" y="1704524"/>
            <a:ext cx="3345180" cy="664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匈牙利民间故事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10" grpId="0"/>
      <p:bldP spid="6" grpId="0" bldLvl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32"/>
          <p:cNvSpPr txBox="1"/>
          <p:nvPr/>
        </p:nvSpPr>
        <p:spPr>
          <a:xfrm>
            <a:off x="1857935" y="3318440"/>
            <a:ext cx="1999672" cy="156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FFC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23900" dirty="0">
              <a:solidFill>
                <a:srgbClr val="FFC000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32"/>
          <p:cNvSpPr txBox="1"/>
          <p:nvPr/>
        </p:nvSpPr>
        <p:spPr>
          <a:xfrm>
            <a:off x="3632493" y="3550414"/>
            <a:ext cx="472021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FFC000"/>
                </a:solidFill>
                <a:latin typeface="+mn-ea"/>
                <a:ea typeface="+mn-ea"/>
                <a:cs typeface="Arial" panose="020B0604020202020204" pitchFamily="34" charset="0"/>
              </a:rPr>
              <a:t>目标确立</a:t>
            </a:r>
            <a:endParaRPr lang="zh-CN" altLang="en-US" sz="6600" b="1" dirty="0">
              <a:solidFill>
                <a:srgbClr val="FFC000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87"/>
          <p:cNvSpPr/>
          <p:nvPr/>
        </p:nvSpPr>
        <p:spPr>
          <a:xfrm>
            <a:off x="6429528" y="2100501"/>
            <a:ext cx="1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Shape 1785"/>
          <p:cNvSpPr/>
          <p:nvPr/>
        </p:nvSpPr>
        <p:spPr>
          <a:xfrm>
            <a:off x="6854825" y="1974215"/>
            <a:ext cx="4414520" cy="162750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789"/>
          <p:cNvSpPr/>
          <p:nvPr/>
        </p:nvSpPr>
        <p:spPr>
          <a:xfrm flipH="1">
            <a:off x="2091449" y="1903051"/>
            <a:ext cx="4372020" cy="143795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240665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794"/>
          <p:cNvSpPr/>
          <p:nvPr/>
        </p:nvSpPr>
        <p:spPr>
          <a:xfrm>
            <a:off x="1106512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798"/>
          <p:cNvSpPr/>
          <p:nvPr/>
        </p:nvSpPr>
        <p:spPr>
          <a:xfrm>
            <a:off x="5441358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800"/>
          <p:cNvSpPr/>
          <p:nvPr/>
        </p:nvSpPr>
        <p:spPr>
          <a:xfrm>
            <a:off x="9892777" y="3538660"/>
            <a:ext cx="1995392" cy="62114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12700"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805"/>
          <p:cNvSpPr/>
          <p:nvPr/>
        </p:nvSpPr>
        <p:spPr>
          <a:xfrm>
            <a:off x="0" y="4288790"/>
            <a:ext cx="4817745" cy="27768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" name="Group 33"/>
          <p:cNvGrpSpPr/>
          <p:nvPr/>
        </p:nvGrpSpPr>
        <p:grpSpPr>
          <a:xfrm>
            <a:off x="5801394" y="896803"/>
            <a:ext cx="1256144" cy="1256144"/>
            <a:chOff x="5526407" y="1696816"/>
            <a:chExt cx="1191141" cy="1191141"/>
          </a:xfrm>
        </p:grpSpPr>
        <p:sp>
          <p:nvSpPr>
            <p:cNvPr id="14" name="Shape 1790"/>
            <p:cNvSpPr/>
            <p:nvPr/>
          </p:nvSpPr>
          <p:spPr>
            <a:xfrm>
              <a:off x="5526407" y="1696816"/>
              <a:ext cx="1191141" cy="11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6787" tIns="26787" rIns="26787" bIns="26787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Shape 1804"/>
            <p:cNvSpPr/>
            <p:nvPr/>
          </p:nvSpPr>
          <p:spPr>
            <a:xfrm>
              <a:off x="5902228" y="2068264"/>
              <a:ext cx="448246" cy="44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lnSpc>
                  <a:spcPct val="120000"/>
                </a:lnSpc>
              </a:pPr>
              <a:endParaRPr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Text Placeholder 3"/>
          <p:cNvSpPr txBox="1"/>
          <p:nvPr/>
        </p:nvSpPr>
        <p:spPr>
          <a:xfrm>
            <a:off x="269875" y="5198110"/>
            <a:ext cx="4337685" cy="7981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  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运用多种识字方法认识奶、酪、捡、掰等12个生字，会写奶、吵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、咬</a:t>
            </a:r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3个生字。采用多种方式理解奶酪、小哥儿俩、拌起嘴、分得不匀、嚷着等词语的意思。</a:t>
            </a: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1131246" y="363370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识字写字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2"/>
          <p:cNvSpPr txBox="1">
            <a:spLocks noChangeArrowheads="1"/>
          </p:cNvSpPr>
          <p:nvPr/>
        </p:nvSpPr>
        <p:spPr bwMode="auto">
          <a:xfrm>
            <a:off x="90804" y="372745"/>
            <a:ext cx="252575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目标确立</a:t>
            </a:r>
            <a:endParaRPr lang="zh-CN" altLang="en-US" sz="3200" b="1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Text Placeholder 3"/>
          <p:cNvSpPr txBox="1"/>
          <p:nvPr/>
        </p:nvSpPr>
        <p:spPr>
          <a:xfrm>
            <a:off x="9892976" y="360195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感知课文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3"/>
          <p:cNvSpPr txBox="1"/>
          <p:nvPr/>
        </p:nvSpPr>
        <p:spPr>
          <a:xfrm>
            <a:off x="5474646" y="3590529"/>
            <a:ext cx="1979038" cy="4310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朗读课文</a:t>
            </a:r>
            <a:endParaRPr lang="zh-CN" altLang="en-US" sz="36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1805"/>
          <p:cNvSpPr/>
          <p:nvPr/>
        </p:nvSpPr>
        <p:spPr>
          <a:xfrm>
            <a:off x="4828540" y="4349750"/>
            <a:ext cx="3681095" cy="26543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5142230" y="4937125"/>
            <a:ext cx="3053080" cy="105918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  </a:t>
            </a: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能正确、流利地朗读课文，并能找准人物对话，想象情境，分角色朗读课文。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1805"/>
          <p:cNvSpPr/>
          <p:nvPr/>
        </p:nvSpPr>
        <p:spPr>
          <a:xfrm>
            <a:off x="8644255" y="4411980"/>
            <a:ext cx="4158615" cy="24853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8941435" y="4064635"/>
            <a:ext cx="3564255" cy="27673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     </a:t>
            </a:r>
            <a:r>
              <a:rPr lang="en-US" altLang="zh-CN" sz="24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初步了解课文内容，读懂故事，能对狐狸的说法作出判断，初步表达自己的想法。</a:t>
            </a:r>
            <a:endParaRPr lang="en-US" altLang="zh-CN" sz="24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6" grpId="0" bldLvl="0" animBg="1"/>
      <p:bldP spid="7" grpId="0" animBg="1"/>
      <p:bldP spid="9" grpId="0" animBg="1"/>
      <p:bldP spid="10" grpId="0" bldLvl="0" animBg="1"/>
      <p:bldP spid="12" grpId="0" bldLvl="0" animBg="1"/>
      <p:bldP spid="16" grpId="0"/>
      <p:bldP spid="22" grpId="0"/>
      <p:bldP spid="21" grpId="0"/>
      <p:bldP spid="25" grpId="0"/>
      <p:bldP spid="26" grpId="0" bldLvl="0" animBg="1"/>
      <p:bldP spid="27" grpId="0"/>
      <p:bldP spid="28" grpId="0" bldLvl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32"/>
          <p:cNvSpPr txBox="1"/>
          <p:nvPr/>
        </p:nvSpPr>
        <p:spPr>
          <a:xfrm>
            <a:off x="1857935" y="3318440"/>
            <a:ext cx="1999672" cy="156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rgbClr val="FFC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23900" dirty="0">
              <a:solidFill>
                <a:srgbClr val="FFC000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32"/>
          <p:cNvSpPr txBox="1"/>
          <p:nvPr/>
        </p:nvSpPr>
        <p:spPr>
          <a:xfrm>
            <a:off x="3632493" y="3544317"/>
            <a:ext cx="4720213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FFC000"/>
                </a:solidFill>
                <a:latin typeface="+mn-ea"/>
                <a:ea typeface="+mn-ea"/>
                <a:cs typeface="Arial" panose="020B0604020202020204" pitchFamily="34" charset="0"/>
              </a:rPr>
              <a:t>活动设计</a:t>
            </a:r>
            <a:endParaRPr lang="zh-CN" altLang="en-US" sz="6600" b="1" dirty="0">
              <a:solidFill>
                <a:srgbClr val="FFC000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bldLvl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 13"/>
          <p:cNvGrpSpPr/>
          <p:nvPr/>
        </p:nvGrpSpPr>
        <p:grpSpPr>
          <a:xfrm>
            <a:off x="226467" y="2392189"/>
            <a:ext cx="12639904" cy="2835162"/>
            <a:chOff x="-92647" y="1563638"/>
            <a:chExt cx="8988871" cy="2016226"/>
          </a:xfrm>
          <a:solidFill>
            <a:schemeClr val="bg1">
              <a:lumMod val="75000"/>
            </a:schemeClr>
          </a:solidFill>
        </p:grpSpPr>
        <p:sp>
          <p:nvSpPr>
            <p:cNvPr id="30" name="Yarım Çerçeve 10"/>
            <p:cNvSpPr/>
            <p:nvPr/>
          </p:nvSpPr>
          <p:spPr>
            <a:xfrm>
              <a:off x="5148064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55" y="connsiteY0-156"/>
                </a:cxn>
                <a:cxn ang="0">
                  <a:pos x="connsiteX1-157" y="connsiteY1-158"/>
                </a:cxn>
                <a:cxn ang="0">
                  <a:pos x="connsiteX2-159" y="connsiteY2-160"/>
                </a:cxn>
                <a:cxn ang="0">
                  <a:pos x="connsiteX3-161" y="connsiteY3-162"/>
                </a:cxn>
                <a:cxn ang="0">
                  <a:pos x="connsiteX4-163" y="connsiteY4-164"/>
                </a:cxn>
                <a:cxn ang="0">
                  <a:pos x="connsiteX5-165" y="connsiteY5-166"/>
                </a:cxn>
                <a:cxn ang="0">
                  <a:pos x="connsiteX6-167" y="connsiteY6-168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Yarım Çerçeve 10"/>
            <p:cNvSpPr/>
            <p:nvPr/>
          </p:nvSpPr>
          <p:spPr>
            <a:xfrm>
              <a:off x="1619672" y="1563638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55" y="connsiteY0-156"/>
                </a:cxn>
                <a:cxn ang="0">
                  <a:pos x="connsiteX1-157" y="connsiteY1-158"/>
                </a:cxn>
                <a:cxn ang="0">
                  <a:pos x="connsiteX2-159" y="connsiteY2-160"/>
                </a:cxn>
                <a:cxn ang="0">
                  <a:pos x="connsiteX3-161" y="connsiteY3-162"/>
                </a:cxn>
                <a:cxn ang="0">
                  <a:pos x="connsiteX4-163" y="connsiteY4-164"/>
                </a:cxn>
                <a:cxn ang="0">
                  <a:pos x="connsiteX5-165" y="connsiteY5-166"/>
                </a:cxn>
                <a:cxn ang="0">
                  <a:pos x="connsiteX6-167" y="connsiteY6-168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Yarım Çerçeve 10"/>
            <p:cNvSpPr/>
            <p:nvPr/>
          </p:nvSpPr>
          <p:spPr>
            <a:xfrm rot="16200000">
              <a:off x="3393677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55" y="connsiteY0-156"/>
                </a:cxn>
                <a:cxn ang="0">
                  <a:pos x="connsiteX1-157" y="connsiteY1-158"/>
                </a:cxn>
                <a:cxn ang="0">
                  <a:pos x="connsiteX2-159" y="connsiteY2-160"/>
                </a:cxn>
                <a:cxn ang="0">
                  <a:pos x="connsiteX3-161" y="connsiteY3-162"/>
                </a:cxn>
                <a:cxn ang="0">
                  <a:pos x="connsiteX4-163" y="connsiteY4-164"/>
                </a:cxn>
                <a:cxn ang="0">
                  <a:pos x="connsiteX5-165" y="connsiteY5-166"/>
                </a:cxn>
                <a:cxn ang="0">
                  <a:pos x="connsiteX6-167" y="connsiteY6-168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Yarım Çerçeve 10"/>
            <p:cNvSpPr/>
            <p:nvPr/>
          </p:nvSpPr>
          <p:spPr>
            <a:xfrm rot="16200000">
              <a:off x="-128651" y="1599643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55" y="connsiteY0-156"/>
                </a:cxn>
                <a:cxn ang="0">
                  <a:pos x="connsiteX1-157" y="connsiteY1-158"/>
                </a:cxn>
                <a:cxn ang="0">
                  <a:pos x="connsiteX2-159" y="connsiteY2-160"/>
                </a:cxn>
                <a:cxn ang="0">
                  <a:pos x="connsiteX3-161" y="connsiteY3-162"/>
                </a:cxn>
                <a:cxn ang="0">
                  <a:pos x="connsiteX4-163" y="connsiteY4-164"/>
                </a:cxn>
                <a:cxn ang="0">
                  <a:pos x="connsiteX5-165" y="connsiteY5-166"/>
                </a:cxn>
                <a:cxn ang="0">
                  <a:pos x="connsiteX6-167" y="connsiteY6-168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Yarım Çerçeve 10"/>
            <p:cNvSpPr/>
            <p:nvPr/>
          </p:nvSpPr>
          <p:spPr>
            <a:xfrm rot="16200000">
              <a:off x="6916004" y="1599644"/>
              <a:ext cx="2016224" cy="1944216"/>
            </a:xfrm>
            <a:custGeom>
              <a:avLst/>
              <a:gdLst>
                <a:gd name="connsiteX0" fmla="*/ 0 w 2016224"/>
                <a:gd name="connsiteY0" fmla="*/ 0 h 1944216"/>
                <a:gd name="connsiteX1" fmla="*/ 2016224 w 2016224"/>
                <a:gd name="connsiteY1" fmla="*/ 0 h 1944216"/>
                <a:gd name="connsiteX2" fmla="*/ 1344156 w 2016224"/>
                <a:gd name="connsiteY2" fmla="*/ 648066 h 1944216"/>
                <a:gd name="connsiteX3" fmla="*/ 648066 w 2016224"/>
                <a:gd name="connsiteY3" fmla="*/ 648066 h 1944216"/>
                <a:gd name="connsiteX4" fmla="*/ 648066 w 2016224"/>
                <a:gd name="connsiteY4" fmla="*/ 1319296 h 1944216"/>
                <a:gd name="connsiteX5" fmla="*/ 0 w 2016224"/>
                <a:gd name="connsiteY5" fmla="*/ 1944216 h 1944216"/>
                <a:gd name="connsiteX6" fmla="*/ 0 w 2016224"/>
                <a:gd name="connsiteY6" fmla="*/ 0 h 1944216"/>
                <a:gd name="connsiteX0-1" fmla="*/ 0 w 2016224"/>
                <a:gd name="connsiteY0-2" fmla="*/ 0 h 1944216"/>
                <a:gd name="connsiteX1-3" fmla="*/ 2016224 w 2016224"/>
                <a:gd name="connsiteY1-4" fmla="*/ 0 h 1944216"/>
                <a:gd name="connsiteX2-5" fmla="*/ 1344156 w 2016224"/>
                <a:gd name="connsiteY2-6" fmla="*/ 648066 h 1944216"/>
                <a:gd name="connsiteX3-7" fmla="*/ 305943 w 2016224"/>
                <a:gd name="connsiteY3-8" fmla="*/ 212637 h 1944216"/>
                <a:gd name="connsiteX4-9" fmla="*/ 648066 w 2016224"/>
                <a:gd name="connsiteY4-10" fmla="*/ 1319296 h 1944216"/>
                <a:gd name="connsiteX5-11" fmla="*/ 0 w 2016224"/>
                <a:gd name="connsiteY5-12" fmla="*/ 1944216 h 1944216"/>
                <a:gd name="connsiteX6-13" fmla="*/ 0 w 2016224"/>
                <a:gd name="connsiteY6-14" fmla="*/ 0 h 1944216"/>
                <a:gd name="connsiteX0-15" fmla="*/ 0 w 2016224"/>
                <a:gd name="connsiteY0-16" fmla="*/ 0 h 1944216"/>
                <a:gd name="connsiteX1-17" fmla="*/ 2016224 w 2016224"/>
                <a:gd name="connsiteY1-18" fmla="*/ 0 h 1944216"/>
                <a:gd name="connsiteX2-19" fmla="*/ 1344156 w 2016224"/>
                <a:gd name="connsiteY2-20" fmla="*/ 648066 h 1944216"/>
                <a:gd name="connsiteX3-21" fmla="*/ 305943 w 2016224"/>
                <a:gd name="connsiteY3-22" fmla="*/ 212637 h 1944216"/>
                <a:gd name="connsiteX4-23" fmla="*/ 324604 w 2016224"/>
                <a:gd name="connsiteY4-24" fmla="*/ 1928896 h 1944216"/>
                <a:gd name="connsiteX5-25" fmla="*/ 0 w 2016224"/>
                <a:gd name="connsiteY5-26" fmla="*/ 1944216 h 1944216"/>
                <a:gd name="connsiteX6-27" fmla="*/ 0 w 2016224"/>
                <a:gd name="connsiteY6-28" fmla="*/ 0 h 1944216"/>
                <a:gd name="connsiteX0-29" fmla="*/ 0 w 2016224"/>
                <a:gd name="connsiteY0-30" fmla="*/ 0 h 1944216"/>
                <a:gd name="connsiteX1-31" fmla="*/ 2016224 w 2016224"/>
                <a:gd name="connsiteY1-32" fmla="*/ 0 h 1944216"/>
                <a:gd name="connsiteX2-33" fmla="*/ 1984858 w 2016224"/>
                <a:gd name="connsiteY2-34" fmla="*/ 187756 h 1944216"/>
                <a:gd name="connsiteX3-35" fmla="*/ 305943 w 2016224"/>
                <a:gd name="connsiteY3-36" fmla="*/ 212637 h 1944216"/>
                <a:gd name="connsiteX4-37" fmla="*/ 324604 w 2016224"/>
                <a:gd name="connsiteY4-38" fmla="*/ 1928896 h 1944216"/>
                <a:gd name="connsiteX5-39" fmla="*/ 0 w 2016224"/>
                <a:gd name="connsiteY5-40" fmla="*/ 1944216 h 1944216"/>
                <a:gd name="connsiteX6-41" fmla="*/ 0 w 2016224"/>
                <a:gd name="connsiteY6-42" fmla="*/ 0 h 1944216"/>
                <a:gd name="connsiteX0-43" fmla="*/ 0 w 2016224"/>
                <a:gd name="connsiteY0-44" fmla="*/ 0 h 1944216"/>
                <a:gd name="connsiteX1-45" fmla="*/ 2016224 w 2016224"/>
                <a:gd name="connsiteY1-46" fmla="*/ 0 h 1944216"/>
                <a:gd name="connsiteX2-47" fmla="*/ 2009739 w 2016224"/>
                <a:gd name="connsiteY2-48" fmla="*/ 212637 h 1944216"/>
                <a:gd name="connsiteX3-49" fmla="*/ 305943 w 2016224"/>
                <a:gd name="connsiteY3-50" fmla="*/ 212637 h 1944216"/>
                <a:gd name="connsiteX4-51" fmla="*/ 324604 w 2016224"/>
                <a:gd name="connsiteY4-52" fmla="*/ 1928896 h 1944216"/>
                <a:gd name="connsiteX5-53" fmla="*/ 0 w 2016224"/>
                <a:gd name="connsiteY5-54" fmla="*/ 1944216 h 1944216"/>
                <a:gd name="connsiteX6-55" fmla="*/ 0 w 2016224"/>
                <a:gd name="connsiteY6-56" fmla="*/ 0 h 1944216"/>
                <a:gd name="connsiteX0-57" fmla="*/ 0 w 2040841"/>
                <a:gd name="connsiteY0-58" fmla="*/ 0 h 1944216"/>
                <a:gd name="connsiteX1-59" fmla="*/ 2016224 w 2040841"/>
                <a:gd name="connsiteY1-60" fmla="*/ 0 h 1944216"/>
                <a:gd name="connsiteX2-61" fmla="*/ 2040841 w 2040841"/>
                <a:gd name="connsiteY2-62" fmla="*/ 200196 h 1944216"/>
                <a:gd name="connsiteX3-63" fmla="*/ 305943 w 2040841"/>
                <a:gd name="connsiteY3-64" fmla="*/ 212637 h 1944216"/>
                <a:gd name="connsiteX4-65" fmla="*/ 324604 w 2040841"/>
                <a:gd name="connsiteY4-66" fmla="*/ 1928896 h 1944216"/>
                <a:gd name="connsiteX5-67" fmla="*/ 0 w 2040841"/>
                <a:gd name="connsiteY5-68" fmla="*/ 1944216 h 1944216"/>
                <a:gd name="connsiteX6-69" fmla="*/ 0 w 2040841"/>
                <a:gd name="connsiteY6-70" fmla="*/ 0 h 1944216"/>
                <a:gd name="connsiteX0-71" fmla="*/ 0 w 2016224"/>
                <a:gd name="connsiteY0-72" fmla="*/ 0 h 1944216"/>
                <a:gd name="connsiteX1-73" fmla="*/ 2016224 w 2016224"/>
                <a:gd name="connsiteY1-74" fmla="*/ 0 h 1944216"/>
                <a:gd name="connsiteX2-75" fmla="*/ 2015959 w 2016224"/>
                <a:gd name="connsiteY2-76" fmla="*/ 212637 h 1944216"/>
                <a:gd name="connsiteX3-77" fmla="*/ 305943 w 2016224"/>
                <a:gd name="connsiteY3-78" fmla="*/ 212637 h 1944216"/>
                <a:gd name="connsiteX4-79" fmla="*/ 324604 w 2016224"/>
                <a:gd name="connsiteY4-80" fmla="*/ 1928896 h 1944216"/>
                <a:gd name="connsiteX5-81" fmla="*/ 0 w 2016224"/>
                <a:gd name="connsiteY5-82" fmla="*/ 1944216 h 1944216"/>
                <a:gd name="connsiteX6-83" fmla="*/ 0 w 2016224"/>
                <a:gd name="connsiteY6-84" fmla="*/ 0 h 1944216"/>
                <a:gd name="connsiteX0-85" fmla="*/ 0 w 2016224"/>
                <a:gd name="connsiteY0-86" fmla="*/ 0 h 1944216"/>
                <a:gd name="connsiteX1-87" fmla="*/ 2016224 w 2016224"/>
                <a:gd name="connsiteY1-88" fmla="*/ 0 h 1944216"/>
                <a:gd name="connsiteX2-89" fmla="*/ 2015959 w 2016224"/>
                <a:gd name="connsiteY2-90" fmla="*/ 212637 h 1944216"/>
                <a:gd name="connsiteX3-91" fmla="*/ 305943 w 2016224"/>
                <a:gd name="connsiteY3-92" fmla="*/ 212637 h 1944216"/>
                <a:gd name="connsiteX4-93" fmla="*/ 281061 w 2016224"/>
                <a:gd name="connsiteY4-94" fmla="*/ 1941337 h 1944216"/>
                <a:gd name="connsiteX5-95" fmla="*/ 0 w 2016224"/>
                <a:gd name="connsiteY5-96" fmla="*/ 1944216 h 1944216"/>
                <a:gd name="connsiteX6-97" fmla="*/ 0 w 2016224"/>
                <a:gd name="connsiteY6-98" fmla="*/ 0 h 1944216"/>
                <a:gd name="connsiteX0-99" fmla="*/ 0 w 2016224"/>
                <a:gd name="connsiteY0-100" fmla="*/ 0 h 1944216"/>
                <a:gd name="connsiteX1-101" fmla="*/ 2016224 w 2016224"/>
                <a:gd name="connsiteY1-102" fmla="*/ 0 h 1944216"/>
                <a:gd name="connsiteX2-103" fmla="*/ 2015959 w 2016224"/>
                <a:gd name="connsiteY2-104" fmla="*/ 212637 h 1944216"/>
                <a:gd name="connsiteX3-105" fmla="*/ 305943 w 2016224"/>
                <a:gd name="connsiteY3-106" fmla="*/ 212637 h 1944216"/>
                <a:gd name="connsiteX4-107" fmla="*/ 312163 w 2016224"/>
                <a:gd name="connsiteY4-108" fmla="*/ 1922676 h 1944216"/>
                <a:gd name="connsiteX5-109" fmla="*/ 0 w 2016224"/>
                <a:gd name="connsiteY5-110" fmla="*/ 1944216 h 1944216"/>
                <a:gd name="connsiteX6-111" fmla="*/ 0 w 2016224"/>
                <a:gd name="connsiteY6-112" fmla="*/ 0 h 1944216"/>
                <a:gd name="connsiteX0-113" fmla="*/ 0 w 2016224"/>
                <a:gd name="connsiteY0-114" fmla="*/ 0 h 1953778"/>
                <a:gd name="connsiteX1-115" fmla="*/ 2016224 w 2016224"/>
                <a:gd name="connsiteY1-116" fmla="*/ 0 h 1953778"/>
                <a:gd name="connsiteX2-117" fmla="*/ 2015959 w 2016224"/>
                <a:gd name="connsiteY2-118" fmla="*/ 212637 h 1953778"/>
                <a:gd name="connsiteX3-119" fmla="*/ 305943 w 2016224"/>
                <a:gd name="connsiteY3-120" fmla="*/ 212637 h 1953778"/>
                <a:gd name="connsiteX4-121" fmla="*/ 312163 w 2016224"/>
                <a:gd name="connsiteY4-122" fmla="*/ 1953778 h 1953778"/>
                <a:gd name="connsiteX5-123" fmla="*/ 0 w 2016224"/>
                <a:gd name="connsiteY5-124" fmla="*/ 1944216 h 1953778"/>
                <a:gd name="connsiteX6-125" fmla="*/ 0 w 2016224"/>
                <a:gd name="connsiteY6-126" fmla="*/ 0 h 1953778"/>
                <a:gd name="connsiteX0-127" fmla="*/ 0 w 2016224"/>
                <a:gd name="connsiteY0-128" fmla="*/ 0 h 1944216"/>
                <a:gd name="connsiteX1-129" fmla="*/ 2016224 w 2016224"/>
                <a:gd name="connsiteY1-130" fmla="*/ 0 h 1944216"/>
                <a:gd name="connsiteX2-131" fmla="*/ 2015959 w 2016224"/>
                <a:gd name="connsiteY2-132" fmla="*/ 212637 h 1944216"/>
                <a:gd name="connsiteX3-133" fmla="*/ 305943 w 2016224"/>
                <a:gd name="connsiteY3-134" fmla="*/ 212637 h 1944216"/>
                <a:gd name="connsiteX4-135" fmla="*/ 305942 w 2016224"/>
                <a:gd name="connsiteY4-136" fmla="*/ 1935117 h 1944216"/>
                <a:gd name="connsiteX5-137" fmla="*/ 0 w 2016224"/>
                <a:gd name="connsiteY5-138" fmla="*/ 1944216 h 1944216"/>
                <a:gd name="connsiteX6-139" fmla="*/ 0 w 2016224"/>
                <a:gd name="connsiteY6-140" fmla="*/ 0 h 1944216"/>
                <a:gd name="connsiteX0-141" fmla="*/ 0 w 2016224"/>
                <a:gd name="connsiteY0-142" fmla="*/ 0 h 1944216"/>
                <a:gd name="connsiteX1-143" fmla="*/ 2016224 w 2016224"/>
                <a:gd name="connsiteY1-144" fmla="*/ 0 h 1944216"/>
                <a:gd name="connsiteX2-145" fmla="*/ 2015959 w 2016224"/>
                <a:gd name="connsiteY2-146" fmla="*/ 212637 h 1944216"/>
                <a:gd name="connsiteX3-147" fmla="*/ 225078 w 2016224"/>
                <a:gd name="connsiteY3-148" fmla="*/ 212637 h 1944216"/>
                <a:gd name="connsiteX4-149" fmla="*/ 305942 w 2016224"/>
                <a:gd name="connsiteY4-150" fmla="*/ 1935117 h 1944216"/>
                <a:gd name="connsiteX5-151" fmla="*/ 0 w 2016224"/>
                <a:gd name="connsiteY5-152" fmla="*/ 1944216 h 1944216"/>
                <a:gd name="connsiteX6-153" fmla="*/ 0 w 2016224"/>
                <a:gd name="connsiteY6-154" fmla="*/ 0 h 1944216"/>
                <a:gd name="connsiteX0-155" fmla="*/ 0 w 2016224"/>
                <a:gd name="connsiteY0-156" fmla="*/ 0 h 1944216"/>
                <a:gd name="connsiteX1-157" fmla="*/ 2016224 w 2016224"/>
                <a:gd name="connsiteY1-158" fmla="*/ 0 h 1944216"/>
                <a:gd name="connsiteX2-159" fmla="*/ 2015959 w 2016224"/>
                <a:gd name="connsiteY2-160" fmla="*/ 212637 h 1944216"/>
                <a:gd name="connsiteX3-161" fmla="*/ 225078 w 2016224"/>
                <a:gd name="connsiteY3-162" fmla="*/ 212637 h 1944216"/>
                <a:gd name="connsiteX4-163" fmla="*/ 225076 w 2016224"/>
                <a:gd name="connsiteY4-164" fmla="*/ 1941338 h 1944216"/>
                <a:gd name="connsiteX5-165" fmla="*/ 0 w 2016224"/>
                <a:gd name="connsiteY5-166" fmla="*/ 1944216 h 1944216"/>
                <a:gd name="connsiteX6-167" fmla="*/ 0 w 2016224"/>
                <a:gd name="connsiteY6-168" fmla="*/ 0 h 1944216"/>
              </a:gdLst>
              <a:ahLst/>
              <a:cxnLst>
                <a:cxn ang="0">
                  <a:pos x="connsiteX0-155" y="connsiteY0-156"/>
                </a:cxn>
                <a:cxn ang="0">
                  <a:pos x="connsiteX1-157" y="connsiteY1-158"/>
                </a:cxn>
                <a:cxn ang="0">
                  <a:pos x="connsiteX2-159" y="connsiteY2-160"/>
                </a:cxn>
                <a:cxn ang="0">
                  <a:pos x="connsiteX3-161" y="connsiteY3-162"/>
                </a:cxn>
                <a:cxn ang="0">
                  <a:pos x="connsiteX4-163" y="connsiteY4-164"/>
                </a:cxn>
                <a:cxn ang="0">
                  <a:pos x="connsiteX5-165" y="connsiteY5-166"/>
                </a:cxn>
                <a:cxn ang="0">
                  <a:pos x="connsiteX6-167" y="connsiteY6-168"/>
                </a:cxn>
              </a:cxnLst>
              <a:rect l="l" t="t" r="r" b="b"/>
              <a:pathLst>
                <a:path w="2016224" h="1944216">
                  <a:moveTo>
                    <a:pt x="0" y="0"/>
                  </a:moveTo>
                  <a:lnTo>
                    <a:pt x="2016224" y="0"/>
                  </a:lnTo>
                  <a:cubicBezTo>
                    <a:pt x="2016136" y="70879"/>
                    <a:pt x="2016047" y="141758"/>
                    <a:pt x="2015959" y="212637"/>
                  </a:cubicBezTo>
                  <a:lnTo>
                    <a:pt x="225078" y="212637"/>
                  </a:lnTo>
                  <a:cubicBezTo>
                    <a:pt x="227151" y="782650"/>
                    <a:pt x="223003" y="1371325"/>
                    <a:pt x="225076" y="1941338"/>
                  </a:cubicBezTo>
                  <a:lnTo>
                    <a:pt x="0" y="19442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tr-TR" sz="9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6" name="Gözyaşı Damlası 15"/>
          <p:cNvSpPr/>
          <p:nvPr/>
        </p:nvSpPr>
        <p:spPr>
          <a:xfrm>
            <a:off x="1089701" y="2992038"/>
            <a:ext cx="791180" cy="81004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AutoShape 29"/>
          <p:cNvSpPr/>
          <p:nvPr/>
        </p:nvSpPr>
        <p:spPr bwMode="auto">
          <a:xfrm>
            <a:off x="1320104" y="3249358"/>
            <a:ext cx="330379" cy="2954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598" y="2167"/>
                </a:moveTo>
                <a:cubicBezTo>
                  <a:pt x="3598" y="2549"/>
                  <a:pt x="3517" y="2902"/>
                  <a:pt x="3358" y="3213"/>
                </a:cubicBezTo>
                <a:cubicBezTo>
                  <a:pt x="3197" y="3525"/>
                  <a:pt x="2981" y="3792"/>
                  <a:pt x="2707" y="4006"/>
                </a:cubicBezTo>
                <a:lnTo>
                  <a:pt x="2707" y="21050"/>
                </a:lnTo>
                <a:cubicBezTo>
                  <a:pt x="2707" y="21203"/>
                  <a:pt x="2663" y="21329"/>
                  <a:pt x="2580" y="21438"/>
                </a:cubicBezTo>
                <a:cubicBezTo>
                  <a:pt x="2492" y="21547"/>
                  <a:pt x="2386" y="21599"/>
                  <a:pt x="2262" y="21599"/>
                </a:cubicBezTo>
                <a:lnTo>
                  <a:pt x="1348" y="21599"/>
                </a:lnTo>
                <a:cubicBezTo>
                  <a:pt x="1221" y="21599"/>
                  <a:pt x="1118" y="21544"/>
                  <a:pt x="1038" y="21438"/>
                </a:cubicBezTo>
                <a:cubicBezTo>
                  <a:pt x="954" y="21329"/>
                  <a:pt x="913" y="21203"/>
                  <a:pt x="913" y="21050"/>
                </a:cubicBezTo>
                <a:lnTo>
                  <a:pt x="913" y="4006"/>
                </a:lnTo>
                <a:cubicBezTo>
                  <a:pt x="641" y="3792"/>
                  <a:pt x="421" y="3525"/>
                  <a:pt x="252" y="3213"/>
                </a:cubicBezTo>
                <a:cubicBezTo>
                  <a:pt x="83" y="2902"/>
                  <a:pt x="0" y="2549"/>
                  <a:pt x="0" y="2167"/>
                </a:cubicBezTo>
                <a:cubicBezTo>
                  <a:pt x="0" y="1574"/>
                  <a:pt x="176" y="1069"/>
                  <a:pt x="528" y="640"/>
                </a:cubicBezTo>
                <a:cubicBezTo>
                  <a:pt x="878" y="211"/>
                  <a:pt x="1304" y="0"/>
                  <a:pt x="1804" y="0"/>
                </a:cubicBezTo>
                <a:cubicBezTo>
                  <a:pt x="2296" y="0"/>
                  <a:pt x="2719" y="211"/>
                  <a:pt x="3069" y="640"/>
                </a:cubicBezTo>
                <a:cubicBezTo>
                  <a:pt x="3422" y="1069"/>
                  <a:pt x="3598" y="1571"/>
                  <a:pt x="3598" y="2167"/>
                </a:cubicBezTo>
                <a:moveTo>
                  <a:pt x="20838" y="2476"/>
                </a:moveTo>
                <a:cubicBezTo>
                  <a:pt x="21063" y="2323"/>
                  <a:pt x="21247" y="2297"/>
                  <a:pt x="21389" y="2391"/>
                </a:cubicBezTo>
                <a:cubicBezTo>
                  <a:pt x="21529" y="2485"/>
                  <a:pt x="21599" y="2684"/>
                  <a:pt x="21599" y="2996"/>
                </a:cubicBezTo>
                <a:lnTo>
                  <a:pt x="21599" y="13515"/>
                </a:lnTo>
                <a:cubicBezTo>
                  <a:pt x="21599" y="13803"/>
                  <a:pt x="21526" y="14106"/>
                  <a:pt x="21382" y="14420"/>
                </a:cubicBezTo>
                <a:cubicBezTo>
                  <a:pt x="21237" y="14737"/>
                  <a:pt x="21056" y="14966"/>
                  <a:pt x="20838" y="15119"/>
                </a:cubicBezTo>
                <a:cubicBezTo>
                  <a:pt x="19954" y="15757"/>
                  <a:pt x="19146" y="16165"/>
                  <a:pt x="18412" y="16350"/>
                </a:cubicBezTo>
                <a:cubicBezTo>
                  <a:pt x="17678" y="16529"/>
                  <a:pt x="17036" y="16606"/>
                  <a:pt x="16490" y="16567"/>
                </a:cubicBezTo>
                <a:cubicBezTo>
                  <a:pt x="15849" y="16526"/>
                  <a:pt x="15281" y="16371"/>
                  <a:pt x="14791" y="16103"/>
                </a:cubicBezTo>
                <a:cubicBezTo>
                  <a:pt x="14392" y="15851"/>
                  <a:pt x="14003" y="15607"/>
                  <a:pt x="13623" y="15378"/>
                </a:cubicBezTo>
                <a:cubicBezTo>
                  <a:pt x="13244" y="15146"/>
                  <a:pt x="12857" y="14946"/>
                  <a:pt x="12458" y="14773"/>
                </a:cubicBezTo>
                <a:cubicBezTo>
                  <a:pt x="12059" y="14599"/>
                  <a:pt x="11640" y="14461"/>
                  <a:pt x="11197" y="14358"/>
                </a:cubicBezTo>
                <a:cubicBezTo>
                  <a:pt x="10757" y="14256"/>
                  <a:pt x="10269" y="14203"/>
                  <a:pt x="9738" y="14203"/>
                </a:cubicBezTo>
                <a:cubicBezTo>
                  <a:pt x="9310" y="14220"/>
                  <a:pt x="8825" y="14306"/>
                  <a:pt x="8286" y="14455"/>
                </a:cubicBezTo>
                <a:cubicBezTo>
                  <a:pt x="7824" y="14588"/>
                  <a:pt x="7266" y="14799"/>
                  <a:pt x="6605" y="15090"/>
                </a:cubicBezTo>
                <a:cubicBezTo>
                  <a:pt x="5944" y="15381"/>
                  <a:pt x="5207" y="15792"/>
                  <a:pt x="4394" y="16327"/>
                </a:cubicBezTo>
                <a:cubicBezTo>
                  <a:pt x="4169" y="16476"/>
                  <a:pt x="3978" y="16494"/>
                  <a:pt x="3826" y="16382"/>
                </a:cubicBezTo>
                <a:cubicBezTo>
                  <a:pt x="3674" y="16268"/>
                  <a:pt x="3598" y="16059"/>
                  <a:pt x="3598" y="15751"/>
                </a:cubicBezTo>
                <a:lnTo>
                  <a:pt x="3598" y="5273"/>
                </a:lnTo>
                <a:cubicBezTo>
                  <a:pt x="3598" y="4964"/>
                  <a:pt x="3674" y="4653"/>
                  <a:pt x="3826" y="4347"/>
                </a:cubicBezTo>
                <a:cubicBezTo>
                  <a:pt x="3978" y="4036"/>
                  <a:pt x="4169" y="3807"/>
                  <a:pt x="4394" y="3654"/>
                </a:cubicBezTo>
                <a:cubicBezTo>
                  <a:pt x="5207" y="3143"/>
                  <a:pt x="5941" y="2737"/>
                  <a:pt x="6597" y="2447"/>
                </a:cubicBezTo>
                <a:cubicBezTo>
                  <a:pt x="7253" y="2156"/>
                  <a:pt x="7816" y="1944"/>
                  <a:pt x="8286" y="1812"/>
                </a:cubicBezTo>
                <a:cubicBezTo>
                  <a:pt x="8832" y="1665"/>
                  <a:pt x="9317" y="1580"/>
                  <a:pt x="9738" y="1559"/>
                </a:cubicBezTo>
                <a:cubicBezTo>
                  <a:pt x="10269" y="1559"/>
                  <a:pt x="10757" y="1612"/>
                  <a:pt x="11197" y="1715"/>
                </a:cubicBezTo>
                <a:cubicBezTo>
                  <a:pt x="11640" y="1818"/>
                  <a:pt x="12059" y="1956"/>
                  <a:pt x="12458" y="2135"/>
                </a:cubicBezTo>
                <a:cubicBezTo>
                  <a:pt x="12857" y="2306"/>
                  <a:pt x="13242" y="2508"/>
                  <a:pt x="13619" y="2737"/>
                </a:cubicBezTo>
                <a:cubicBezTo>
                  <a:pt x="13993" y="2967"/>
                  <a:pt x="14385" y="3207"/>
                  <a:pt x="14791" y="3463"/>
                </a:cubicBezTo>
                <a:cubicBezTo>
                  <a:pt x="15281" y="3736"/>
                  <a:pt x="15849" y="3889"/>
                  <a:pt x="16490" y="3924"/>
                </a:cubicBezTo>
                <a:cubicBezTo>
                  <a:pt x="17036" y="3965"/>
                  <a:pt x="17678" y="3889"/>
                  <a:pt x="18412" y="3707"/>
                </a:cubicBezTo>
                <a:cubicBezTo>
                  <a:pt x="19146" y="3522"/>
                  <a:pt x="19957" y="3113"/>
                  <a:pt x="20838" y="2476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36" tIns="142836" rIns="142836" bIns="142836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Gözyaşı Damlası 36"/>
          <p:cNvSpPr/>
          <p:nvPr/>
        </p:nvSpPr>
        <p:spPr>
          <a:xfrm>
            <a:off x="3656272" y="2943545"/>
            <a:ext cx="791180" cy="81004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Gözyaşı Damlası 40"/>
          <p:cNvSpPr/>
          <p:nvPr/>
        </p:nvSpPr>
        <p:spPr>
          <a:xfrm>
            <a:off x="6183400" y="2923375"/>
            <a:ext cx="791180" cy="81004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Gözyaşı Damlası 42"/>
          <p:cNvSpPr/>
          <p:nvPr/>
        </p:nvSpPr>
        <p:spPr>
          <a:xfrm>
            <a:off x="8823697" y="2943545"/>
            <a:ext cx="791180" cy="81004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Gözyaşı Damlası 44"/>
          <p:cNvSpPr/>
          <p:nvPr/>
        </p:nvSpPr>
        <p:spPr>
          <a:xfrm>
            <a:off x="11223958" y="2943545"/>
            <a:ext cx="791180" cy="81004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AutoShape 115"/>
          <p:cNvSpPr/>
          <p:nvPr/>
        </p:nvSpPr>
        <p:spPr bwMode="auto">
          <a:xfrm>
            <a:off x="3915621" y="3196685"/>
            <a:ext cx="303767" cy="3037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36" tIns="142836" rIns="142836" bIns="142836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78"/>
          <p:cNvSpPr>
            <a:spLocks noEditPoints="1"/>
          </p:cNvSpPr>
          <p:nvPr/>
        </p:nvSpPr>
        <p:spPr bwMode="auto">
          <a:xfrm>
            <a:off x="6410440" y="3164144"/>
            <a:ext cx="337100" cy="328509"/>
          </a:xfrm>
          <a:custGeom>
            <a:avLst/>
            <a:gdLst>
              <a:gd name="T0" fmla="*/ 172 w 241"/>
              <a:gd name="T1" fmla="*/ 0 h 234"/>
              <a:gd name="T2" fmla="*/ 102 w 241"/>
              <a:gd name="T3" fmla="*/ 50 h 234"/>
              <a:gd name="T4" fmla="*/ 102 w 241"/>
              <a:gd name="T5" fmla="*/ 50 h 234"/>
              <a:gd name="T6" fmla="*/ 26 w 241"/>
              <a:gd name="T7" fmla="*/ 126 h 234"/>
              <a:gd name="T8" fmla="*/ 2 w 241"/>
              <a:gd name="T9" fmla="*/ 201 h 234"/>
              <a:gd name="T10" fmla="*/ 26 w 241"/>
              <a:gd name="T11" fmla="*/ 234 h 234"/>
              <a:gd name="T12" fmla="*/ 96 w 241"/>
              <a:gd name="T13" fmla="*/ 216 h 234"/>
              <a:gd name="T14" fmla="*/ 220 w 241"/>
              <a:gd name="T15" fmla="*/ 97 h 234"/>
              <a:gd name="T16" fmla="*/ 117 w 241"/>
              <a:gd name="T17" fmla="*/ 174 h 234"/>
              <a:gd name="T18" fmla="*/ 181 w 241"/>
              <a:gd name="T19" fmla="*/ 86 h 234"/>
              <a:gd name="T20" fmla="*/ 174 w 241"/>
              <a:gd name="T21" fmla="*/ 123 h 234"/>
              <a:gd name="T22" fmla="*/ 117 w 241"/>
              <a:gd name="T23" fmla="*/ 180 h 234"/>
              <a:gd name="T24" fmla="*/ 108 w 241"/>
              <a:gd name="T25" fmla="*/ 148 h 234"/>
              <a:gd name="T26" fmla="*/ 84 w 241"/>
              <a:gd name="T27" fmla="*/ 125 h 234"/>
              <a:gd name="T28" fmla="*/ 169 w 241"/>
              <a:gd name="T29" fmla="*/ 66 h 234"/>
              <a:gd name="T30" fmla="*/ 108 w 241"/>
              <a:gd name="T31" fmla="*/ 148 h 234"/>
              <a:gd name="T32" fmla="*/ 56 w 241"/>
              <a:gd name="T33" fmla="*/ 117 h 234"/>
              <a:gd name="T34" fmla="*/ 146 w 241"/>
              <a:gd name="T35" fmla="*/ 53 h 234"/>
              <a:gd name="T36" fmla="*/ 31 w 241"/>
              <a:gd name="T37" fmla="*/ 219 h 234"/>
              <a:gd name="T38" fmla="*/ 15 w 241"/>
              <a:gd name="T39" fmla="*/ 209 h 234"/>
              <a:gd name="T40" fmla="*/ 23 w 241"/>
              <a:gd name="T41" fmla="*/ 177 h 234"/>
              <a:gd name="T42" fmla="*/ 58 w 241"/>
              <a:gd name="T43" fmla="*/ 211 h 234"/>
              <a:gd name="T44" fmla="*/ 65 w 241"/>
              <a:gd name="T45" fmla="*/ 210 h 234"/>
              <a:gd name="T46" fmla="*/ 26 w 241"/>
              <a:gd name="T47" fmla="*/ 169 h 234"/>
              <a:gd name="T48" fmla="*/ 36 w 241"/>
              <a:gd name="T49" fmla="*/ 138 h 234"/>
              <a:gd name="T50" fmla="*/ 95 w 241"/>
              <a:gd name="T51" fmla="*/ 201 h 234"/>
              <a:gd name="T52" fmla="*/ 65 w 241"/>
              <a:gd name="T53" fmla="*/ 210 h 234"/>
              <a:gd name="T54" fmla="*/ 198 w 241"/>
              <a:gd name="T55" fmla="*/ 99 h 234"/>
              <a:gd name="T56" fmla="*/ 179 w 241"/>
              <a:gd name="T57" fmla="*/ 55 h 234"/>
              <a:gd name="T58" fmla="*/ 148 w 241"/>
              <a:gd name="T59" fmla="*/ 24 h 234"/>
              <a:gd name="T60" fmla="*/ 205 w 241"/>
              <a:gd name="T61" fmla="*/ 30 h 234"/>
              <a:gd name="T62" fmla="*/ 210 w 241"/>
              <a:gd name="T63" fmla="*/ 86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41" h="234">
                <a:moveTo>
                  <a:pt x="215" y="19"/>
                </a:moveTo>
                <a:cubicBezTo>
                  <a:pt x="203" y="7"/>
                  <a:pt x="187" y="0"/>
                  <a:pt x="172" y="0"/>
                </a:cubicBezTo>
                <a:cubicBezTo>
                  <a:pt x="159" y="0"/>
                  <a:pt x="146" y="5"/>
                  <a:pt x="138" y="14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102" y="50"/>
                  <a:pt x="102" y="50"/>
                  <a:pt x="102" y="50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3" y="130"/>
                  <a:pt x="20" y="134"/>
                  <a:pt x="19" y="139"/>
                </a:cubicBezTo>
                <a:cubicBezTo>
                  <a:pt x="2" y="201"/>
                  <a:pt x="2" y="201"/>
                  <a:pt x="2" y="201"/>
                </a:cubicBezTo>
                <a:cubicBezTo>
                  <a:pt x="2" y="201"/>
                  <a:pt x="0" y="206"/>
                  <a:pt x="0" y="209"/>
                </a:cubicBezTo>
                <a:cubicBezTo>
                  <a:pt x="0" y="223"/>
                  <a:pt x="12" y="234"/>
                  <a:pt x="26" y="234"/>
                </a:cubicBezTo>
                <a:cubicBezTo>
                  <a:pt x="29" y="234"/>
                  <a:pt x="34" y="233"/>
                  <a:pt x="34" y="233"/>
                </a:cubicBezTo>
                <a:cubicBezTo>
                  <a:pt x="96" y="216"/>
                  <a:pt x="96" y="216"/>
                  <a:pt x="96" y="216"/>
                </a:cubicBezTo>
                <a:cubicBezTo>
                  <a:pt x="101" y="215"/>
                  <a:pt x="105" y="213"/>
                  <a:pt x="109" y="209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41" y="76"/>
                  <a:pt x="238" y="42"/>
                  <a:pt x="215" y="19"/>
                </a:cubicBezTo>
                <a:close/>
                <a:moveTo>
                  <a:pt x="117" y="174"/>
                </a:moveTo>
                <a:cubicBezTo>
                  <a:pt x="117" y="168"/>
                  <a:pt x="115" y="161"/>
                  <a:pt x="112" y="155"/>
                </a:cubicBezTo>
                <a:cubicBezTo>
                  <a:pt x="181" y="86"/>
                  <a:pt x="181" y="86"/>
                  <a:pt x="181" y="86"/>
                </a:cubicBezTo>
                <a:cubicBezTo>
                  <a:pt x="185" y="99"/>
                  <a:pt x="183" y="11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74" y="123"/>
                  <a:pt x="174" y="123"/>
                  <a:pt x="174" y="123"/>
                </a:cubicBezTo>
                <a:cubicBezTo>
                  <a:pt x="117" y="180"/>
                  <a:pt x="117" y="180"/>
                  <a:pt x="117" y="180"/>
                </a:cubicBezTo>
                <a:cubicBezTo>
                  <a:pt x="117" y="178"/>
                  <a:pt x="118" y="176"/>
                  <a:pt x="117" y="174"/>
                </a:cubicBezTo>
                <a:close/>
                <a:moveTo>
                  <a:pt x="108" y="148"/>
                </a:moveTo>
                <a:cubicBezTo>
                  <a:pt x="106" y="144"/>
                  <a:pt x="103" y="140"/>
                  <a:pt x="99" y="136"/>
                </a:cubicBezTo>
                <a:cubicBezTo>
                  <a:pt x="94" y="131"/>
                  <a:pt x="89" y="128"/>
                  <a:pt x="84" y="125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9" y="58"/>
                  <a:pt x="164" y="61"/>
                  <a:pt x="169" y="66"/>
                </a:cubicBezTo>
                <a:cubicBezTo>
                  <a:pt x="173" y="70"/>
                  <a:pt x="176" y="74"/>
                  <a:pt x="178" y="79"/>
                </a:cubicBezTo>
                <a:lnTo>
                  <a:pt x="108" y="148"/>
                </a:lnTo>
                <a:close/>
                <a:moveTo>
                  <a:pt x="77" y="121"/>
                </a:moveTo>
                <a:cubicBezTo>
                  <a:pt x="70" y="119"/>
                  <a:pt x="63" y="117"/>
                  <a:pt x="56" y="117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21" y="52"/>
                  <a:pt x="133" y="50"/>
                  <a:pt x="146" y="53"/>
                </a:cubicBezTo>
                <a:lnTo>
                  <a:pt x="77" y="121"/>
                </a:lnTo>
                <a:close/>
                <a:moveTo>
                  <a:pt x="31" y="219"/>
                </a:moveTo>
                <a:cubicBezTo>
                  <a:pt x="30" y="219"/>
                  <a:pt x="28" y="219"/>
                  <a:pt x="26" y="220"/>
                </a:cubicBezTo>
                <a:cubicBezTo>
                  <a:pt x="20" y="219"/>
                  <a:pt x="15" y="215"/>
                  <a:pt x="15" y="209"/>
                </a:cubicBezTo>
                <a:cubicBezTo>
                  <a:pt x="15" y="207"/>
                  <a:pt x="16" y="205"/>
                  <a:pt x="16" y="204"/>
                </a:cubicBezTo>
                <a:cubicBezTo>
                  <a:pt x="23" y="177"/>
                  <a:pt x="23" y="177"/>
                  <a:pt x="23" y="177"/>
                </a:cubicBezTo>
                <a:cubicBezTo>
                  <a:pt x="32" y="176"/>
                  <a:pt x="41" y="180"/>
                  <a:pt x="48" y="187"/>
                </a:cubicBezTo>
                <a:cubicBezTo>
                  <a:pt x="55" y="194"/>
                  <a:pt x="58" y="203"/>
                  <a:pt x="58" y="211"/>
                </a:cubicBezTo>
                <a:lnTo>
                  <a:pt x="31" y="219"/>
                </a:lnTo>
                <a:close/>
                <a:moveTo>
                  <a:pt x="65" y="210"/>
                </a:moveTo>
                <a:cubicBezTo>
                  <a:pt x="65" y="200"/>
                  <a:pt x="61" y="190"/>
                  <a:pt x="53" y="182"/>
                </a:cubicBezTo>
                <a:cubicBezTo>
                  <a:pt x="45" y="174"/>
                  <a:pt x="35" y="170"/>
                  <a:pt x="26" y="169"/>
                </a:cubicBezTo>
                <a:cubicBezTo>
                  <a:pt x="33" y="143"/>
                  <a:pt x="33" y="143"/>
                  <a:pt x="33" y="143"/>
                </a:cubicBezTo>
                <a:cubicBezTo>
                  <a:pt x="33" y="141"/>
                  <a:pt x="34" y="139"/>
                  <a:pt x="36" y="138"/>
                </a:cubicBezTo>
                <a:cubicBezTo>
                  <a:pt x="50" y="127"/>
                  <a:pt x="73" y="130"/>
                  <a:pt x="88" y="146"/>
                </a:cubicBezTo>
                <a:cubicBezTo>
                  <a:pt x="105" y="163"/>
                  <a:pt x="108" y="187"/>
                  <a:pt x="95" y="201"/>
                </a:cubicBezTo>
                <a:cubicBezTo>
                  <a:pt x="94" y="202"/>
                  <a:pt x="93" y="202"/>
                  <a:pt x="92" y="202"/>
                </a:cubicBezTo>
                <a:lnTo>
                  <a:pt x="65" y="210"/>
                </a:lnTo>
                <a:close/>
                <a:moveTo>
                  <a:pt x="210" y="86"/>
                </a:moveTo>
                <a:cubicBezTo>
                  <a:pt x="198" y="99"/>
                  <a:pt x="198" y="99"/>
                  <a:pt x="198" y="99"/>
                </a:cubicBezTo>
                <a:cubicBezTo>
                  <a:pt x="198" y="97"/>
                  <a:pt x="198" y="96"/>
                  <a:pt x="198" y="94"/>
                </a:cubicBezTo>
                <a:cubicBezTo>
                  <a:pt x="196" y="80"/>
                  <a:pt x="190" y="66"/>
                  <a:pt x="179" y="55"/>
                </a:cubicBezTo>
                <a:cubicBezTo>
                  <a:pt x="167" y="44"/>
                  <a:pt x="151" y="37"/>
                  <a:pt x="136" y="3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4" y="18"/>
                  <a:pt x="162" y="15"/>
                  <a:pt x="172" y="15"/>
                </a:cubicBezTo>
                <a:cubicBezTo>
                  <a:pt x="183" y="15"/>
                  <a:pt x="196" y="20"/>
                  <a:pt x="205" y="30"/>
                </a:cubicBezTo>
                <a:cubicBezTo>
                  <a:pt x="214" y="38"/>
                  <a:pt x="219" y="49"/>
                  <a:pt x="219" y="60"/>
                </a:cubicBezTo>
                <a:cubicBezTo>
                  <a:pt x="220" y="70"/>
                  <a:pt x="217" y="80"/>
                  <a:pt x="210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257109" tIns="128555" rIns="257109" bIns="128555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0" name="Group 55"/>
          <p:cNvGrpSpPr/>
          <p:nvPr/>
        </p:nvGrpSpPr>
        <p:grpSpPr>
          <a:xfrm>
            <a:off x="9071160" y="3194918"/>
            <a:ext cx="296254" cy="307301"/>
            <a:chOff x="998489" y="2241774"/>
            <a:chExt cx="256404" cy="239742"/>
          </a:xfrm>
          <a:solidFill>
            <a:schemeClr val="bg1"/>
          </a:solidFill>
        </p:grpSpPr>
        <p:sp>
          <p:nvSpPr>
            <p:cNvPr id="51" name="Freeform 58"/>
            <p:cNvSpPr>
              <a:spLocks noEditPoints="1"/>
            </p:cNvSpPr>
            <p:nvPr/>
          </p:nvSpPr>
          <p:spPr bwMode="auto">
            <a:xfrm>
              <a:off x="998489" y="2241774"/>
              <a:ext cx="256404" cy="239742"/>
            </a:xfrm>
            <a:custGeom>
              <a:avLst/>
              <a:gdLst>
                <a:gd name="T0" fmla="*/ 230 w 234"/>
                <a:gd name="T1" fmla="*/ 48 h 219"/>
                <a:gd name="T2" fmla="*/ 186 w 234"/>
                <a:gd name="T3" fmla="*/ 5 h 219"/>
                <a:gd name="T4" fmla="*/ 176 w 234"/>
                <a:gd name="T5" fmla="*/ 0 h 219"/>
                <a:gd name="T6" fmla="*/ 22 w 234"/>
                <a:gd name="T7" fmla="*/ 0 h 219"/>
                <a:gd name="T8" fmla="*/ 0 w 234"/>
                <a:gd name="T9" fmla="*/ 22 h 219"/>
                <a:gd name="T10" fmla="*/ 0 w 234"/>
                <a:gd name="T11" fmla="*/ 197 h 219"/>
                <a:gd name="T12" fmla="*/ 22 w 234"/>
                <a:gd name="T13" fmla="*/ 219 h 219"/>
                <a:gd name="T14" fmla="*/ 212 w 234"/>
                <a:gd name="T15" fmla="*/ 219 h 219"/>
                <a:gd name="T16" fmla="*/ 234 w 234"/>
                <a:gd name="T17" fmla="*/ 197 h 219"/>
                <a:gd name="T18" fmla="*/ 234 w 234"/>
                <a:gd name="T19" fmla="*/ 59 h 219"/>
                <a:gd name="T20" fmla="*/ 230 w 234"/>
                <a:gd name="T21" fmla="*/ 48 h 219"/>
                <a:gd name="T22" fmla="*/ 220 w 234"/>
                <a:gd name="T23" fmla="*/ 197 h 219"/>
                <a:gd name="T24" fmla="*/ 212 w 234"/>
                <a:gd name="T25" fmla="*/ 205 h 219"/>
                <a:gd name="T26" fmla="*/ 22 w 234"/>
                <a:gd name="T27" fmla="*/ 205 h 219"/>
                <a:gd name="T28" fmla="*/ 15 w 234"/>
                <a:gd name="T29" fmla="*/ 197 h 219"/>
                <a:gd name="T30" fmla="*/ 15 w 234"/>
                <a:gd name="T31" fmla="*/ 22 h 219"/>
                <a:gd name="T32" fmla="*/ 22 w 234"/>
                <a:gd name="T33" fmla="*/ 15 h 219"/>
                <a:gd name="T34" fmla="*/ 168 w 234"/>
                <a:gd name="T35" fmla="*/ 15 h 219"/>
                <a:gd name="T36" fmla="*/ 168 w 234"/>
                <a:gd name="T37" fmla="*/ 44 h 219"/>
                <a:gd name="T38" fmla="*/ 168 w 234"/>
                <a:gd name="T39" fmla="*/ 44 h 219"/>
                <a:gd name="T40" fmla="*/ 190 w 234"/>
                <a:gd name="T41" fmla="*/ 66 h 219"/>
                <a:gd name="T42" fmla="*/ 198 w 234"/>
                <a:gd name="T43" fmla="*/ 66 h 219"/>
                <a:gd name="T44" fmla="*/ 220 w 234"/>
                <a:gd name="T45" fmla="*/ 66 h 219"/>
                <a:gd name="T46" fmla="*/ 220 w 234"/>
                <a:gd name="T47" fmla="*/ 197 h 219"/>
                <a:gd name="T48" fmla="*/ 198 w 234"/>
                <a:gd name="T49" fmla="*/ 59 h 219"/>
                <a:gd name="T50" fmla="*/ 190 w 234"/>
                <a:gd name="T51" fmla="*/ 59 h 219"/>
                <a:gd name="T52" fmla="*/ 176 w 234"/>
                <a:gd name="T53" fmla="*/ 44 h 219"/>
                <a:gd name="T54" fmla="*/ 176 w 234"/>
                <a:gd name="T55" fmla="*/ 44 h 219"/>
                <a:gd name="T56" fmla="*/ 176 w 234"/>
                <a:gd name="T57" fmla="*/ 15 h 219"/>
                <a:gd name="T58" fmla="*/ 220 w 234"/>
                <a:gd name="T59" fmla="*/ 59 h 219"/>
                <a:gd name="T60" fmla="*/ 198 w 234"/>
                <a:gd name="T61" fmla="*/ 5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19">
                  <a:moveTo>
                    <a:pt x="230" y="48"/>
                  </a:moveTo>
                  <a:cubicBezTo>
                    <a:pt x="186" y="5"/>
                    <a:pt x="186" y="5"/>
                    <a:pt x="186" y="5"/>
                  </a:cubicBezTo>
                  <a:cubicBezTo>
                    <a:pt x="183" y="2"/>
                    <a:pt x="180" y="0"/>
                    <a:pt x="17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210"/>
                    <a:pt x="10" y="219"/>
                    <a:pt x="22" y="219"/>
                  </a:cubicBezTo>
                  <a:cubicBezTo>
                    <a:pt x="212" y="219"/>
                    <a:pt x="212" y="219"/>
                    <a:pt x="212" y="219"/>
                  </a:cubicBezTo>
                  <a:cubicBezTo>
                    <a:pt x="224" y="219"/>
                    <a:pt x="234" y="210"/>
                    <a:pt x="234" y="197"/>
                  </a:cubicBezTo>
                  <a:cubicBezTo>
                    <a:pt x="234" y="59"/>
                    <a:pt x="234" y="59"/>
                    <a:pt x="234" y="59"/>
                  </a:cubicBezTo>
                  <a:cubicBezTo>
                    <a:pt x="234" y="55"/>
                    <a:pt x="233" y="51"/>
                    <a:pt x="230" y="48"/>
                  </a:cubicBezTo>
                  <a:close/>
                  <a:moveTo>
                    <a:pt x="220" y="197"/>
                  </a:moveTo>
                  <a:cubicBezTo>
                    <a:pt x="220" y="202"/>
                    <a:pt x="216" y="205"/>
                    <a:pt x="212" y="205"/>
                  </a:cubicBezTo>
                  <a:cubicBezTo>
                    <a:pt x="22" y="205"/>
                    <a:pt x="22" y="205"/>
                    <a:pt x="22" y="205"/>
                  </a:cubicBezTo>
                  <a:cubicBezTo>
                    <a:pt x="18" y="205"/>
                    <a:pt x="15" y="202"/>
                    <a:pt x="15" y="19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8"/>
                    <a:pt x="18" y="15"/>
                    <a:pt x="22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56"/>
                    <a:pt x="178" y="66"/>
                    <a:pt x="190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220" y="66"/>
                    <a:pt x="220" y="66"/>
                    <a:pt x="220" y="66"/>
                  </a:cubicBezTo>
                  <a:lnTo>
                    <a:pt x="220" y="197"/>
                  </a:lnTo>
                  <a:close/>
                  <a:moveTo>
                    <a:pt x="198" y="59"/>
                  </a:moveTo>
                  <a:cubicBezTo>
                    <a:pt x="190" y="59"/>
                    <a:pt x="190" y="59"/>
                    <a:pt x="190" y="59"/>
                  </a:cubicBezTo>
                  <a:cubicBezTo>
                    <a:pt x="182" y="59"/>
                    <a:pt x="176" y="52"/>
                    <a:pt x="176" y="4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220" y="59"/>
                    <a:pt x="220" y="59"/>
                    <a:pt x="220" y="59"/>
                  </a:cubicBezTo>
                  <a:lnTo>
                    <a:pt x="19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9"/>
            <p:cNvSpPr/>
            <p:nvPr/>
          </p:nvSpPr>
          <p:spPr bwMode="auto">
            <a:xfrm>
              <a:off x="1118823" y="2289908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60"/>
            <p:cNvSpPr/>
            <p:nvPr/>
          </p:nvSpPr>
          <p:spPr bwMode="auto">
            <a:xfrm>
              <a:off x="1118823" y="2313975"/>
              <a:ext cx="48597" cy="7868"/>
            </a:xfrm>
            <a:custGeom>
              <a:avLst/>
              <a:gdLst>
                <a:gd name="T0" fmla="*/ 4 w 44"/>
                <a:gd name="T1" fmla="*/ 7 h 7"/>
                <a:gd name="T2" fmla="*/ 40 w 44"/>
                <a:gd name="T3" fmla="*/ 7 h 7"/>
                <a:gd name="T4" fmla="*/ 44 w 44"/>
                <a:gd name="T5" fmla="*/ 4 h 7"/>
                <a:gd name="T6" fmla="*/ 40 w 44"/>
                <a:gd name="T7" fmla="*/ 0 h 7"/>
                <a:gd name="T8" fmla="*/ 4 w 44"/>
                <a:gd name="T9" fmla="*/ 0 h 7"/>
                <a:gd name="T10" fmla="*/ 0 w 44"/>
                <a:gd name="T11" fmla="*/ 4 h 7"/>
                <a:gd name="T12" fmla="*/ 4 w 4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7">
                  <a:moveTo>
                    <a:pt x="4" y="7"/>
                  </a:move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6"/>
                    <a:pt x="44" y="4"/>
                  </a:cubicBezTo>
                  <a:cubicBezTo>
                    <a:pt x="44" y="2"/>
                    <a:pt x="42" y="0"/>
                    <a:pt x="4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61"/>
            <p:cNvSpPr/>
            <p:nvPr/>
          </p:nvSpPr>
          <p:spPr bwMode="auto">
            <a:xfrm>
              <a:off x="1118823" y="2338041"/>
              <a:ext cx="104135" cy="7868"/>
            </a:xfrm>
            <a:custGeom>
              <a:avLst/>
              <a:gdLst>
                <a:gd name="T0" fmla="*/ 0 w 95"/>
                <a:gd name="T1" fmla="*/ 4 h 7"/>
                <a:gd name="T2" fmla="*/ 4 w 95"/>
                <a:gd name="T3" fmla="*/ 7 h 7"/>
                <a:gd name="T4" fmla="*/ 91 w 95"/>
                <a:gd name="T5" fmla="*/ 7 h 7"/>
                <a:gd name="T6" fmla="*/ 95 w 95"/>
                <a:gd name="T7" fmla="*/ 4 h 7"/>
                <a:gd name="T8" fmla="*/ 91 w 95"/>
                <a:gd name="T9" fmla="*/ 0 h 7"/>
                <a:gd name="T10" fmla="*/ 4 w 95"/>
                <a:gd name="T11" fmla="*/ 0 h 7"/>
                <a:gd name="T12" fmla="*/ 0 w 9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">
                  <a:moveTo>
                    <a:pt x="0" y="4"/>
                  </a:moveTo>
                  <a:cubicBezTo>
                    <a:pt x="0" y="6"/>
                    <a:pt x="2" y="7"/>
                    <a:pt x="4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3" y="7"/>
                    <a:pt x="95" y="6"/>
                    <a:pt x="95" y="4"/>
                  </a:cubicBezTo>
                  <a:cubicBezTo>
                    <a:pt x="95" y="2"/>
                    <a:pt x="93" y="0"/>
                    <a:pt x="9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2"/>
            <p:cNvSpPr/>
            <p:nvPr/>
          </p:nvSpPr>
          <p:spPr bwMode="auto">
            <a:xfrm>
              <a:off x="1031349" y="2386175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63"/>
            <p:cNvSpPr/>
            <p:nvPr/>
          </p:nvSpPr>
          <p:spPr bwMode="auto">
            <a:xfrm>
              <a:off x="1031349" y="2410242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64"/>
            <p:cNvSpPr/>
            <p:nvPr/>
          </p:nvSpPr>
          <p:spPr bwMode="auto">
            <a:xfrm>
              <a:off x="1031349" y="24343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5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5"/>
            <p:cNvSpPr/>
            <p:nvPr/>
          </p:nvSpPr>
          <p:spPr bwMode="auto">
            <a:xfrm>
              <a:off x="1031349" y="2362108"/>
              <a:ext cx="191609" cy="7868"/>
            </a:xfrm>
            <a:custGeom>
              <a:avLst/>
              <a:gdLst>
                <a:gd name="T0" fmla="*/ 171 w 175"/>
                <a:gd name="T1" fmla="*/ 0 h 7"/>
                <a:gd name="T2" fmla="*/ 3 w 175"/>
                <a:gd name="T3" fmla="*/ 0 h 7"/>
                <a:gd name="T4" fmla="*/ 0 w 175"/>
                <a:gd name="T5" fmla="*/ 3 h 7"/>
                <a:gd name="T6" fmla="*/ 3 w 175"/>
                <a:gd name="T7" fmla="*/ 7 h 7"/>
                <a:gd name="T8" fmla="*/ 171 w 175"/>
                <a:gd name="T9" fmla="*/ 7 h 7"/>
                <a:gd name="T10" fmla="*/ 175 w 175"/>
                <a:gd name="T11" fmla="*/ 3 h 7"/>
                <a:gd name="T12" fmla="*/ 171 w 17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7">
                  <a:moveTo>
                    <a:pt x="17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73" y="7"/>
                    <a:pt x="175" y="6"/>
                    <a:pt x="175" y="3"/>
                  </a:cubicBezTo>
                  <a:cubicBezTo>
                    <a:pt x="175" y="1"/>
                    <a:pt x="173" y="0"/>
                    <a:pt x="1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6"/>
            <p:cNvSpPr>
              <a:spLocks noEditPoints="1"/>
            </p:cNvSpPr>
            <p:nvPr/>
          </p:nvSpPr>
          <p:spPr bwMode="auto">
            <a:xfrm>
              <a:off x="1031349" y="2282040"/>
              <a:ext cx="71275" cy="63870"/>
            </a:xfrm>
            <a:custGeom>
              <a:avLst/>
              <a:gdLst>
                <a:gd name="T0" fmla="*/ 7 w 65"/>
                <a:gd name="T1" fmla="*/ 58 h 58"/>
                <a:gd name="T2" fmla="*/ 58 w 65"/>
                <a:gd name="T3" fmla="*/ 58 h 58"/>
                <a:gd name="T4" fmla="*/ 65 w 65"/>
                <a:gd name="T5" fmla="*/ 51 h 58"/>
                <a:gd name="T6" fmla="*/ 65 w 65"/>
                <a:gd name="T7" fmla="*/ 7 h 58"/>
                <a:gd name="T8" fmla="*/ 58 w 65"/>
                <a:gd name="T9" fmla="*/ 0 h 58"/>
                <a:gd name="T10" fmla="*/ 7 w 65"/>
                <a:gd name="T11" fmla="*/ 0 h 58"/>
                <a:gd name="T12" fmla="*/ 0 w 65"/>
                <a:gd name="T13" fmla="*/ 7 h 58"/>
                <a:gd name="T14" fmla="*/ 0 w 65"/>
                <a:gd name="T15" fmla="*/ 51 h 58"/>
                <a:gd name="T16" fmla="*/ 7 w 65"/>
                <a:gd name="T17" fmla="*/ 58 h 58"/>
                <a:gd name="T18" fmla="*/ 14 w 65"/>
                <a:gd name="T19" fmla="*/ 14 h 58"/>
                <a:gd name="T20" fmla="*/ 51 w 65"/>
                <a:gd name="T21" fmla="*/ 14 h 58"/>
                <a:gd name="T22" fmla="*/ 51 w 65"/>
                <a:gd name="T23" fmla="*/ 44 h 58"/>
                <a:gd name="T24" fmla="*/ 14 w 65"/>
                <a:gd name="T25" fmla="*/ 44 h 58"/>
                <a:gd name="T26" fmla="*/ 14 w 65"/>
                <a:gd name="T27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8">
                  <a:moveTo>
                    <a:pt x="7" y="58"/>
                  </a:moveTo>
                  <a:cubicBezTo>
                    <a:pt x="58" y="58"/>
                    <a:pt x="58" y="58"/>
                    <a:pt x="58" y="58"/>
                  </a:cubicBezTo>
                  <a:cubicBezTo>
                    <a:pt x="62" y="58"/>
                    <a:pt x="65" y="55"/>
                    <a:pt x="65" y="51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3"/>
                    <a:pt x="62" y="0"/>
                    <a:pt x="5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8"/>
                    <a:pt x="7" y="58"/>
                  </a:cubicBezTo>
                  <a:close/>
                  <a:moveTo>
                    <a:pt x="14" y="14"/>
                  </a:moveTo>
                  <a:cubicBezTo>
                    <a:pt x="51" y="14"/>
                    <a:pt x="51" y="14"/>
                    <a:pt x="51" y="14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14" y="44"/>
                    <a:pt x="14" y="44"/>
                    <a:pt x="14" y="44"/>
                  </a:cubicBezTo>
                  <a:lnTo>
                    <a:pt x="1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0" name="AutoShape 66"/>
          <p:cNvSpPr/>
          <p:nvPr/>
        </p:nvSpPr>
        <p:spPr bwMode="auto">
          <a:xfrm>
            <a:off x="11431911" y="3167147"/>
            <a:ext cx="375275" cy="36284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42836" tIns="142836" rIns="142836" bIns="142836" anchor="ctr"/>
          <a:lstStyle/>
          <a:p>
            <a:pPr algn="just" defTabSz="128524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9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5750340" y="3974190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8358614" y="4053179"/>
            <a:ext cx="1721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10792348" y="4042215"/>
            <a:ext cx="16544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682754" y="3761244"/>
            <a:ext cx="1605280" cy="112458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图片导入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激趣揭题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TextBox 39"/>
          <p:cNvSpPr txBox="1"/>
          <p:nvPr/>
        </p:nvSpPr>
        <p:spPr>
          <a:xfrm flipH="1">
            <a:off x="3264664" y="3802519"/>
            <a:ext cx="1605280" cy="112458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初读课文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读通读顺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39"/>
          <p:cNvSpPr txBox="1"/>
          <p:nvPr/>
        </p:nvSpPr>
        <p:spPr>
          <a:xfrm flipH="1">
            <a:off x="5737353" y="3805694"/>
            <a:ext cx="1605280" cy="112458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再读课文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感知内容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9"/>
          <p:cNvSpPr txBox="1"/>
          <p:nvPr/>
        </p:nvSpPr>
        <p:spPr>
          <a:xfrm flipH="1">
            <a:off x="8265288" y="3832999"/>
            <a:ext cx="1605280" cy="112458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情景体验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角色朗读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TextBox 39"/>
          <p:cNvSpPr txBox="1"/>
          <p:nvPr/>
        </p:nvSpPr>
        <p:spPr>
          <a:xfrm flipH="1">
            <a:off x="10841483" y="3733939"/>
            <a:ext cx="1605280" cy="112458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non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指导写字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规范练习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2"/>
          <p:cNvSpPr txBox="1">
            <a:spLocks noChangeArrowheads="1"/>
          </p:cNvSpPr>
          <p:nvPr/>
        </p:nvSpPr>
        <p:spPr bwMode="auto">
          <a:xfrm>
            <a:off x="90804" y="372745"/>
            <a:ext cx="252575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活动设计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6" grpId="0" animBg="1"/>
      <p:bldP spid="37" grpId="0" animBg="1"/>
      <p:bldP spid="41" grpId="0" animBg="1"/>
      <p:bldP spid="43" grpId="0" animBg="1"/>
      <p:bldP spid="45" grpId="0" animBg="1"/>
      <p:bldP spid="48" grpId="0" animBg="1"/>
      <p:bldP spid="49" grpId="0" animBg="1"/>
      <p:bldP spid="60" grpId="0" animBg="1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2"/>
          <p:cNvSpPr txBox="1">
            <a:spLocks noChangeArrowheads="1"/>
          </p:cNvSpPr>
          <p:nvPr/>
        </p:nvSpPr>
        <p:spPr bwMode="auto">
          <a:xfrm>
            <a:off x="-681355" y="426720"/>
            <a:ext cx="31515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图片导入，激趣揭题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 descr="5c10c7c7de58a_6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610" y="3282315"/>
            <a:ext cx="5119370" cy="37255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Shape 1805"/>
          <p:cNvSpPr/>
          <p:nvPr/>
        </p:nvSpPr>
        <p:spPr>
          <a:xfrm>
            <a:off x="6684645" y="1325245"/>
            <a:ext cx="3571240" cy="1028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6651625" y="1359535"/>
            <a:ext cx="3524885" cy="929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出示图片，读准字音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7955280" y="2508250"/>
            <a:ext cx="1027430" cy="655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" name="Shape 1805"/>
          <p:cNvSpPr/>
          <p:nvPr/>
        </p:nvSpPr>
        <p:spPr>
          <a:xfrm>
            <a:off x="6739890" y="3317875"/>
            <a:ext cx="3571240" cy="1028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Placeholder 3"/>
          <p:cNvSpPr txBox="1"/>
          <p:nvPr/>
        </p:nvSpPr>
        <p:spPr>
          <a:xfrm>
            <a:off x="6706870" y="3352165"/>
            <a:ext cx="3524885" cy="929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开拓思维，发散积累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7956550" y="4665345"/>
            <a:ext cx="1027430" cy="655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7" name="Shape 1805"/>
          <p:cNvSpPr/>
          <p:nvPr/>
        </p:nvSpPr>
        <p:spPr>
          <a:xfrm>
            <a:off x="6721475" y="5469890"/>
            <a:ext cx="3571240" cy="10287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rgbClr val="A6AAA9"/>
            </a:solidFill>
            <a:miter lim="400000"/>
          </a:ln>
        </p:spPr>
        <p:txBody>
          <a:bodyPr lIns="20090" tIns="20090" rIns="20090" bIns="20090" anchor="ctr"/>
          <a:lstStyle/>
          <a:p>
            <a:pPr lvl="0">
              <a:lnSpc>
                <a:spcPct val="120000"/>
              </a:lnSpc>
            </a:pPr>
            <a:endParaRPr sz="20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 Placeholder 3"/>
          <p:cNvSpPr txBox="1"/>
          <p:nvPr/>
        </p:nvSpPr>
        <p:spPr>
          <a:xfrm>
            <a:off x="6922135" y="5504180"/>
            <a:ext cx="3524885" cy="9290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顺势解题，激趣入课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8310" y="1301115"/>
            <a:ext cx="6203315" cy="1863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</a:pPr>
            <a:r>
              <a:rPr lang="en-US" altLang="zh-CN" sz="28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sz="3200" b="1">
                <a:latin typeface="楷体" panose="02010609060101010101" charset="-122"/>
                <a:ea typeface="楷体" panose="02010609060101010101" charset="-122"/>
              </a:rPr>
              <a:t>课前导入若能唤起学生的注意力和兴趣，就能开启他们的思维，促进他们很快进入学习状态。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/>
      <p:bldP spid="2" grpId="0" bldLvl="0" animBg="1"/>
      <p:bldP spid="3" grpId="0" bldLvl="0" animBg="1"/>
      <p:bldP spid="4" grpId="0"/>
      <p:bldP spid="6" grpId="0" bldLvl="0" animBg="1"/>
      <p:bldP spid="7" grpId="0" bldLvl="0" animBg="1"/>
      <p:bldP spid="8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5034,&quot;width&quot;:15839}"/>
</p:tagLst>
</file>

<file path=ppt/tags/tag2.xml><?xml version="1.0" encoding="utf-8"?>
<p:tagLst xmlns:p="http://schemas.openxmlformats.org/presentationml/2006/main">
  <p:tag name="KSO_WM_UNIT_TABLE_BEAUTIFY" val="smartTable{e5fa23f0-d830-486a-a880-d6e56d180b51}"/>
</p:tagLst>
</file>

<file path=ppt/theme/theme1.xml><?xml version="1.0" encoding="utf-8"?>
<a:theme xmlns:a="http://schemas.openxmlformats.org/drawingml/2006/main" name="1_自定义设计方案">
  <a:themeElements>
    <a:clrScheme name="自定义 12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000"/>
      </a:accent1>
      <a:accent2>
        <a:srgbClr val="595959"/>
      </a:accent2>
      <a:accent3>
        <a:srgbClr val="FFC000"/>
      </a:accent3>
      <a:accent4>
        <a:srgbClr val="595959"/>
      </a:accent4>
      <a:accent5>
        <a:srgbClr val="FFC000"/>
      </a:accent5>
      <a:accent6>
        <a:srgbClr val="595959"/>
      </a:accent6>
      <a:hlink>
        <a:srgbClr val="FFC000"/>
      </a:hlink>
      <a:folHlink>
        <a:srgbClr val="59595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2035</Words>
  <Application>WPS 演示</Application>
  <PresentationFormat>自定义</PresentationFormat>
  <Paragraphs>274</Paragraphs>
  <Slides>29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微软雅黑</vt:lpstr>
      <vt:lpstr>方正粗谭黑简体</vt:lpstr>
      <vt:lpstr>黑体</vt:lpstr>
      <vt:lpstr>方正正准黑简体</vt:lpstr>
      <vt:lpstr>Impact</vt:lpstr>
      <vt:lpstr>Open Sans</vt:lpstr>
      <vt:lpstr>Segoe Print</vt:lpstr>
      <vt:lpstr>冬青黑体简体中文 W3</vt:lpstr>
      <vt:lpstr>楷体</vt:lpstr>
      <vt:lpstr>Helvetica</vt:lpstr>
      <vt:lpstr>Open Sans</vt:lpstr>
      <vt:lpstr>Arial Unicode MS</vt:lpstr>
      <vt:lpstr>Calibri Light</vt:lpstr>
      <vt:lpstr>Times New Roman</vt:lpstr>
      <vt:lpstr>方正粗黑宋简体</vt:lpstr>
      <vt:lpstr>华文楷体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creator/>
  <cp:keywords>RP</cp:keywords>
  <dc:description>RP</dc:description>
  <dc:subject>RP</dc:subject>
  <cp:category>RP</cp:category>
  <cp:lastModifiedBy>如水月光</cp:lastModifiedBy>
  <cp:revision>47</cp:revision>
  <dcterms:created xsi:type="dcterms:W3CDTF">2016-10-17T14:00:00Z</dcterms:created>
  <dcterms:modified xsi:type="dcterms:W3CDTF">2020-12-04T05:48:41Z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