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3"/>
  </p:sldMasterIdLst>
  <p:notesMasterIdLst>
    <p:notesMasterId r:id="rId5"/>
  </p:notesMasterIdLst>
  <p:handoutMasterIdLst>
    <p:handoutMasterId r:id="rId22"/>
  </p:handoutMasterIdLst>
  <p:sldIdLst>
    <p:sldId id="454" r:id="rId4"/>
    <p:sldId id="472" r:id="rId6"/>
    <p:sldId id="473" r:id="rId7"/>
    <p:sldId id="474" r:id="rId8"/>
    <p:sldId id="496" r:id="rId9"/>
    <p:sldId id="485" r:id="rId10"/>
    <p:sldId id="421" r:id="rId11"/>
    <p:sldId id="484" r:id="rId12"/>
    <p:sldId id="497" r:id="rId13"/>
    <p:sldId id="463" r:id="rId14"/>
    <p:sldId id="428" r:id="rId15"/>
    <p:sldId id="331" r:id="rId16"/>
    <p:sldId id="475" r:id="rId17"/>
    <p:sldId id="420" r:id="rId18"/>
    <p:sldId id="466" r:id="rId19"/>
    <p:sldId id="467" r:id="rId20"/>
    <p:sldId id="465" r:id="rId21"/>
  </p:sldIdLst>
  <p:sldSz cx="9144000" cy="5143500"/>
  <p:notesSz cx="6858000" cy="9144000"/>
  <p:embeddedFontLst>
    <p:embeddedFont>
      <p:font typeface="黑体" panose="02010609060101010101" pitchFamily="49" charset="-122"/>
      <p:regular r:id="rId26"/>
    </p:embeddedFont>
    <p:embeddedFont>
      <p:font typeface="楷体" panose="02010609060101010101" pitchFamily="49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FF99"/>
    <a:srgbClr val="FFFF66"/>
    <a:srgbClr val="00FFFF"/>
    <a:srgbClr val="00FF00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54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480" y="132"/>
      </p:cViewPr>
      <p:guideLst>
        <p:guide orient="horz" pos="1612"/>
        <p:guide pos="2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F53245D-2F65-4E3D-BC14-1AE8F65A226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3B2E9-69E9-496E-9A1E-B4B9DBE81BF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4D7C97-EDF0-4A00-B7D7-2967574461D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44DF376-A1E9-44DD-96D6-3D304CDDBCA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宋体" panose="02010600030101010101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3012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43013" name="页眉占位符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9075" y="-49212"/>
            <a:ext cx="1354138" cy="72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54" name="组合 4"/>
          <p:cNvGrpSpPr/>
          <p:nvPr userDrawn="1"/>
        </p:nvGrpSpPr>
        <p:grpSpPr>
          <a:xfrm>
            <a:off x="8278813" y="4368800"/>
            <a:ext cx="1060450" cy="823913"/>
            <a:chOff x="2300238" y="2171696"/>
            <a:chExt cx="1060970" cy="823753"/>
          </a:xfrm>
        </p:grpSpPr>
        <p:pic>
          <p:nvPicPr>
            <p:cNvPr id="2055" name="图片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547493" y="2171696"/>
              <a:ext cx="813715" cy="8001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6"/>
            <p:cNvSpPr txBox="1">
              <a:spLocks noChangeArrowheads="1"/>
            </p:cNvSpPr>
            <p:nvPr/>
          </p:nvSpPr>
          <p:spPr bwMode="auto">
            <a:xfrm>
              <a:off x="2300238" y="2333590"/>
              <a:ext cx="400246" cy="66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龙小可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9075" y="-49212"/>
            <a:ext cx="1354138" cy="7207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078" name="组合 4"/>
          <p:cNvGrpSpPr/>
          <p:nvPr userDrawn="1"/>
        </p:nvGrpSpPr>
        <p:grpSpPr>
          <a:xfrm>
            <a:off x="8278813" y="4368800"/>
            <a:ext cx="1060450" cy="823913"/>
            <a:chOff x="2300238" y="2171696"/>
            <a:chExt cx="1060970" cy="823753"/>
          </a:xfrm>
        </p:grpSpPr>
        <p:pic>
          <p:nvPicPr>
            <p:cNvPr id="3079" name="图片 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47493" y="2171696"/>
              <a:ext cx="813715" cy="80010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文本框 6"/>
            <p:cNvSpPr txBox="1">
              <a:spLocks noChangeArrowheads="1"/>
            </p:cNvSpPr>
            <p:nvPr/>
          </p:nvSpPr>
          <p:spPr bwMode="auto">
            <a:xfrm>
              <a:off x="2300238" y="2333590"/>
              <a:ext cx="400246" cy="661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龙小可</a:t>
              </a: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39075" y="-49212"/>
            <a:ext cx="1354138" cy="720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wmf"/><Relationship Id="rId2" Type="http://schemas.openxmlformats.org/officeDocument/2006/relationships/control" Target="../activeX/activeX1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wmf"/><Relationship Id="rId2" Type="http://schemas.openxmlformats.org/officeDocument/2006/relationships/control" Target="../activeX/activeX2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4925695" y="869315"/>
            <a:ext cx="3809365" cy="34042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18760" y="1318260"/>
            <a:ext cx="302387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蝉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唐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虞世南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垂緌饮清露，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流响出疏桐。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居高声自远，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非是藉秋风。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" y="915035"/>
            <a:ext cx="4755515" cy="305181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37515" y="873125"/>
            <a:ext cx="82696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松鼠是一种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漂亮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的小动物，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乖巧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驯良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6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很讨人喜欢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49213"/>
            <a:ext cx="941388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620395" y="1148715"/>
            <a:ext cx="7738745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松鼠在树上筑巢或利用树洞栖居，巢以树的干枝条及杂物构成，直径约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厘米。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《中国大百科全书》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2310" y="3022600"/>
            <a:ext cx="77546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它们搭窝的时候，先搬些小木片，错杂着放在一起，再用一些干苔藓编扎起来，然后把苔藓挤紧、踏平，使那建筑物足够宽敞，足够坚实。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4690" y="3022600"/>
            <a:ext cx="77546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它们搭窝的时候，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搬些小木片，错杂着放在一起，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一些干苔藓编扎起来，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把苔藓挤紧、踏平，使那建筑物足够宽敞，足够坚实。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4690" y="3022600"/>
            <a:ext cx="77546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它们搭窝的时候，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先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搬些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小木片，错杂着放在一起，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再用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一些干苔藓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编扎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起来，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把苔藓</a:t>
            </a:r>
            <a:r>
              <a:rPr lang="zh-CN" altLang="en-US" sz="28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挤紧、踏平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，使那建筑物足够宽敞，足够坚实。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矩形 4"/>
          <p:cNvSpPr/>
          <p:nvPr/>
        </p:nvSpPr>
        <p:spPr>
          <a:xfrm>
            <a:off x="688975" y="949325"/>
            <a:ext cx="8032750" cy="3702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5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rgbClr val="FF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1707—1788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），十八世纪法国博物学家、作家。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从小爱好自然科学。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1739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年被任命为法国皇家植物园园长，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1753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年成为法国科学院院士。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他毕生从事博物学研究，用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年时间写成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36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卷巨著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自然史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，开创了现代地质学的先河。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267" name="组合 4"/>
          <p:cNvGrpSpPr/>
          <p:nvPr/>
        </p:nvGrpSpPr>
        <p:grpSpPr>
          <a:xfrm>
            <a:off x="50800" y="49213"/>
            <a:ext cx="2962275" cy="900112"/>
            <a:chOff x="51040" y="48491"/>
            <a:chExt cx="2962041" cy="900834"/>
          </a:xfrm>
        </p:grpSpPr>
        <p:pic>
          <p:nvPicPr>
            <p:cNvPr id="11268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040" y="48491"/>
              <a:ext cx="941170" cy="9008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9" name="TextBox 1"/>
            <p:cNvSpPr txBox="1"/>
            <p:nvPr/>
          </p:nvSpPr>
          <p:spPr>
            <a:xfrm>
              <a:off x="760849" y="302476"/>
              <a:ext cx="2252232" cy="6468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6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作者简介</a:t>
              </a:r>
              <a:endPara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65150" y="981075"/>
            <a:ext cx="81489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松鼠是一种漂亮的小动物，乖巧、驯良，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很讨人喜欢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松鼠活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9142730" cy="514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49213"/>
            <a:ext cx="941388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Box 1"/>
          <p:cNvSpPr txBox="1"/>
          <p:nvPr/>
        </p:nvSpPr>
        <p:spPr>
          <a:xfrm>
            <a:off x="702310" y="304165"/>
            <a:ext cx="47580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我是松鼠代言人大赛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0395" y="1148715"/>
            <a:ext cx="8249285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1.小组分工合作，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结合课文和资料卡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，补充思维导图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2.模仿第四小节，以松鼠的口吻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写一写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吃东西的生活习性。3.互相交流，选择其中一位成员进行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口头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介绍。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61645" y="3272155"/>
            <a:ext cx="8063230" cy="926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用上句式：我们是一种漂亮的小动物，乖巧、驯良，很讨人喜欢。</a:t>
            </a:r>
            <a:r>
              <a:rPr lang="en-US" altLang="zh-CN" b="1"/>
              <a:t>……</a:t>
            </a:r>
            <a:endParaRPr lang="en-US" altLang="zh-CN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松鼠活动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9142730" cy="514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圆角矩形 2"/>
          <p:cNvSpPr/>
          <p:nvPr/>
        </p:nvSpPr>
        <p:spPr>
          <a:xfrm>
            <a:off x="630555" y="3632200"/>
            <a:ext cx="7882890" cy="1325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8175" y="3759200"/>
            <a:ext cx="7583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那雪白的蓑毛，那全身的流线型结构，那铁色的长喙，那青色的脚，增之一分则嫌长，减之一分则嫌短，素之一忽则嫌白，黛之一忽则嫌黑。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21205" y="68580"/>
            <a:ext cx="5347335" cy="3563620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0530" y="257175"/>
            <a:ext cx="6173470" cy="462978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5630" y="1803400"/>
            <a:ext cx="26924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松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鼠</a:t>
            </a:r>
            <a:endParaRPr lang="zh-CN" altLang="en-US" sz="6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082675" y="800735"/>
            <a:ext cx="5554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清秀   矫健   轻快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675" y="1922780"/>
            <a:ext cx="5554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玲珑   帽缨   歇凉   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82675" y="800735"/>
            <a:ext cx="5554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清秀 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矫健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轻快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2675" y="1922780"/>
            <a:ext cx="5554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玲珑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帽缨  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歇凉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7410" y="2567940"/>
            <a:ext cx="3006725" cy="225552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6545" y="861060"/>
            <a:ext cx="85509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它们面容清秀，眼睛闪闪发光，身体矫健，四肢轻快。玲珑的小面孔，衬上一条帽缨形的美丽尾巴，显得格外漂亮。它们的尾巴老是翘起来，一直翘到头上，自己就躲在尾巴下歇凉。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6545" y="861060"/>
            <a:ext cx="855091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松鼠是一种漂亮的小动物，乖巧、驯良，很讨人喜欢。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它们面容清秀，眼睛闪闪发光，身体矫健，四肢轻快。玲珑的小面孔，衬上一条帽缨形的美丽尾巴，显得格外漂亮。它们的尾巴老是翘起来，一直翘到头上，自己就躲在尾巴下歇凉。它们常常直竖着身子坐着，像人们用手一样，用前爪往嘴里送东西吃。可以说，松鼠最不像四足兽了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70205" y="1336675"/>
            <a:ext cx="8388350" cy="1708785"/>
            <a:chOff x="583" y="2105"/>
            <a:chExt cx="13210" cy="2691"/>
          </a:xfrm>
        </p:grpSpPr>
        <p:sp>
          <p:nvSpPr>
            <p:cNvPr id="3" name="矩形 2"/>
            <p:cNvSpPr/>
            <p:nvPr/>
          </p:nvSpPr>
          <p:spPr>
            <a:xfrm>
              <a:off x="2178" y="2105"/>
              <a:ext cx="11614" cy="673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583" y="2778"/>
              <a:ext cx="13210" cy="2019"/>
              <a:chOff x="583" y="2778"/>
              <a:chExt cx="13210" cy="2019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583" y="2778"/>
                <a:ext cx="13210" cy="673"/>
              </a:xfrm>
              <a:prstGeom prst="rect">
                <a:avLst/>
              </a:prstGeom>
              <a:solidFill>
                <a:schemeClr val="bg1">
                  <a:lumMod val="95000"/>
                  <a:alpha val="7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583" y="3451"/>
                <a:ext cx="13209" cy="1346"/>
                <a:chOff x="583" y="3451"/>
                <a:chExt cx="13209" cy="1346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583" y="3451"/>
                  <a:ext cx="13209" cy="673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7" name="矩形 6"/>
                <p:cNvSpPr/>
                <p:nvPr/>
              </p:nvSpPr>
              <p:spPr>
                <a:xfrm>
                  <a:off x="583" y="4124"/>
                  <a:ext cx="7742" cy="673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0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3" name="椭圆 12"/>
          <p:cNvSpPr/>
          <p:nvPr/>
        </p:nvSpPr>
        <p:spPr>
          <a:xfrm>
            <a:off x="2841625" y="849630"/>
            <a:ext cx="867410" cy="51054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49213"/>
            <a:ext cx="941388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94615" y="564515"/>
            <a:ext cx="9092565" cy="3467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7950" y="560070"/>
            <a:ext cx="9036050" cy="344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学习要求：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1.聚焦段落自由朗读，注意读准字音，读通句子。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2.独立划分层次，圈画关键词，提取信息。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【时间3分钟】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3.带着你的思考进行小组讨论，把获得的信息分条填写在学习单上。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4.合理分工，小组汇报学习成果。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【时间2分钟】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" r:id="rId2" imgW="2352040" imgH="1034415"/>
        </mc:Choice>
        <mc:Fallback>
          <p:control name="" r:id="rId2" imgW="2352040" imgH="1034415">
            <p:pic>
              <p:nvPicPr>
                <p:cNvPr id="0" name="Host Control  1026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25115" y="4010025"/>
                  <a:ext cx="2352040" cy="103441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39115" y="731520"/>
          <a:ext cx="5691505" cy="3263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3685"/>
                <a:gridCol w="3400425"/>
              </a:tblGrid>
              <a:tr h="3657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自然段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松鼠的外形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1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7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1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第四小节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5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27" name="" r:id="rId2" imgW="2352040" imgH="1034415"/>
        </mc:Choice>
        <mc:Fallback>
          <p:control name="" r:id="rId2" imgW="2352040" imgH="1034415">
            <p:pic>
              <p:nvPicPr>
                <p:cNvPr id="0" name="Host Control  1026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11595" y="1711325"/>
                  <a:ext cx="2352040" cy="103441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421640" y="326390"/>
            <a:ext cx="8301355" cy="42513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022475" y="384175"/>
          <a:ext cx="4944110" cy="4136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3685"/>
                <a:gridCol w="3400425"/>
              </a:tblGrid>
              <a:tr h="472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自然段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松鼠的外形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1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松鼠活动的地点和时间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27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松鼠动作警觉、敏捷；储藏食物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1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第四小节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搭窝；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窝的特点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5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第五小节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繁衍生育；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换毛；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alt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梳理身上的毛；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330,&quot;width&quot;:11000}"/>
</p:tagLst>
</file>

<file path=ppt/tags/tag2.xml><?xml version="1.0" encoding="utf-8"?>
<p:tagLst xmlns:p="http://schemas.openxmlformats.org/presentationml/2006/main">
  <p:tag name="KSO_WM_UNIT_TABLE_BEAUTIFY" val="smartTable{e28ee9ea-e9a7-4379-b07a-2e3295363855}"/>
</p:tagLst>
</file>

<file path=ppt/tags/tag3.xml><?xml version="1.0" encoding="utf-8"?>
<p:tagLst xmlns:p="http://schemas.openxmlformats.org/presentationml/2006/main">
  <p:tag name="KSO_WM_UNIT_TABLE_BEAUTIFY" val="smartTable{e28ee9ea-e9a7-4379-b07a-2e3295363855}"/>
</p:tagLst>
</file>

<file path=ppt/tags/tag4.xml><?xml version="1.0" encoding="utf-8"?>
<p:tagLst xmlns:p="http://schemas.openxmlformats.org/presentationml/2006/main">
  <p:tag name="KSO_WM_MEDIACOVER_FLAG" val="1"/>
  <p:tag name="KSO_WM_UNIT_MEDIACOVER_ICONSTATE" val="1"/>
</p:tagLst>
</file>

<file path=ppt/tags/tag5.xml><?xml version="1.0" encoding="utf-8"?>
<p:tagLst xmlns:p="http://schemas.openxmlformats.org/presentationml/2006/main">
  <p:tag name="KSO_WM_MEDIACOVER_FLAG" val="1"/>
  <p:tag name="KSO_WM_UNIT_MEDIACOVER_ICONSTATE" val="1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宋-黑-T-A">
      <a:majorFont>
        <a:latin typeface="Times New Roman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</Words>
  <Application>WPS 演示</Application>
  <PresentationFormat>全屏显示(16:9)</PresentationFormat>
  <Paragraphs>103</Paragraphs>
  <Slides>17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Times New Roman</vt:lpstr>
      <vt:lpstr>黑体</vt:lpstr>
      <vt:lpstr>楷体</vt:lpstr>
      <vt:lpstr>Calibri</vt:lpstr>
      <vt:lpstr>微软雅黑</vt:lpstr>
      <vt:lpstr>Arial Unicode MS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状元成才路</Company>
  <LinksUpToDate>false</LinksUpToDate>
  <SharedDoc>false</SharedDoc>
  <HyperlinksChanged>false</HyperlinksChanged>
  <AppVersion>14.0000</AppVersion>
  <Manager>状元成才路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creator>状元成才路;User</dc:creator>
  <cp:keywords>状元成才路</cp:keywords>
  <dc:description>声  明
    本文件仅用于个人学习、研究或欣赏，以及其他非商业性或非盈利性用途，但同时应遵守著作权法及其他相关法律的规定，不得侵犯本司及相关权利人的合法权利。
    除此以外，将本文件任何内容用于其他用途时，应获得授权，如发现未经授权用于商业或盈利用途将追加侵权者的法律责任。
武汉天成贵龙文化传播有限公司
湖北山河律师事务所</dc:description>
  <dc:subject>状元成才路</dc:subject>
  <cp:category>状元成才路</cp:category>
  <cp:lastModifiedBy>Handbrain要减肥</cp:lastModifiedBy>
  <cp:revision>579</cp:revision>
  <dcterms:created xsi:type="dcterms:W3CDTF">2016-01-14T07:05:00Z</dcterms:created>
  <dcterms:modified xsi:type="dcterms:W3CDTF">2020-10-17T09:15:56Z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