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13" r:id="rId4"/>
    <p:sldId id="315" r:id="rId5"/>
    <p:sldId id="378" r:id="rId6"/>
    <p:sldId id="314" r:id="rId7"/>
    <p:sldId id="342" r:id="rId8"/>
    <p:sldId id="276" r:id="rId9"/>
    <p:sldId id="343" r:id="rId10"/>
    <p:sldId id="377" r:id="rId11"/>
    <p:sldId id="318" r:id="rId12"/>
    <p:sldId id="319" r:id="rId13"/>
    <p:sldId id="274" r:id="rId14"/>
    <p:sldId id="320" r:id="rId15"/>
    <p:sldId id="327" r:id="rId16"/>
    <p:sldId id="367" r:id="rId17"/>
    <p:sldId id="324" r:id="rId18"/>
    <p:sldId id="379" r:id="rId19"/>
    <p:sldId id="326" r:id="rId20"/>
    <p:sldId id="323" r:id="rId21"/>
    <p:sldId id="316" r:id="rId22"/>
    <p:sldId id="322" r:id="rId23"/>
    <p:sldId id="368" r:id="rId24"/>
    <p:sldId id="371" r:id="rId25"/>
    <p:sldId id="332" r:id="rId26"/>
    <p:sldId id="374" r:id="rId27"/>
    <p:sldId id="410" r:id="rId28"/>
    <p:sldId id="375" r:id="rId29"/>
    <p:sldId id="376" r:id="rId30"/>
    <p:sldId id="409" r:id="rId31"/>
    <p:sldId id="312" r:id="rId3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7" d="100"/>
          <a:sy n="87" d="100"/>
        </p:scale>
        <p:origin x="-234" y="336"/>
      </p:cViewPr>
      <p:guideLst>
        <p:guide orient="horz" pos="2160"/>
        <p:guide pos="28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7C6767A4-893C-4B26-BC6A-040EF5B7D73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A2FC275-61FD-4CB4-8FA9-CC90841B8BE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l="-17000" r="-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6767A4-893C-4B26-BC6A-040EF5B7D735}" type="datetimeFigureOut">
              <a:rPr lang="zh-CN" altLang="en-US" smtClean="0"/>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FC275-61FD-4CB4-8FA9-CC90841B8BE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jpeg"/><Relationship Id="rId2" Type="http://schemas.openxmlformats.org/officeDocument/2006/relationships/tags" Target="../tags/tag1.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7671911" y="4937760"/>
            <a:ext cx="1495425" cy="1057751"/>
          </a:xfrm>
          <a:prstGeom prst="rect">
            <a:avLst/>
          </a:prstGeom>
        </p:spPr>
      </p:pic>
      <p:sp>
        <p:nvSpPr>
          <p:cNvPr id="7" name="标题 6"/>
          <p:cNvSpPr>
            <a:spLocks noGrp="1"/>
          </p:cNvSpPr>
          <p:nvPr>
            <p:ph type="title"/>
          </p:nvPr>
        </p:nvSpPr>
        <p:spPr>
          <a:xfrm>
            <a:off x="586105" y="1765935"/>
            <a:ext cx="5859145" cy="994410"/>
          </a:xfrm>
        </p:spPr>
        <p:txBody>
          <a:bodyPr/>
          <a:p>
            <a:r>
              <a:rPr lang="zh-CN" altLang="en-US" sz="4500" b="1">
                <a:solidFill>
                  <a:srgbClr val="FF0000"/>
                </a:solidFill>
                <a:latin typeface="楷体" panose="02010609060101010101" pitchFamily="49" charset="-122"/>
                <a:ea typeface="楷体" panose="02010609060101010101" pitchFamily="49" charset="-122"/>
              </a:rPr>
              <a:t>诸</a:t>
            </a:r>
            <a:r>
              <a:rPr lang="zh-CN" altLang="en-US" sz="4500" b="1">
                <a:solidFill>
                  <a:schemeClr val="tx1"/>
                </a:solidFill>
                <a:latin typeface="楷体" panose="02010609060101010101" pitchFamily="49" charset="-122"/>
                <a:ea typeface="楷体" panose="02010609060101010101" pitchFamily="49" charset="-122"/>
              </a:rPr>
              <a:t>：</a:t>
            </a:r>
            <a:endParaRPr lang="zh-CN" altLang="en-US" sz="4500" b="1">
              <a:latin typeface="楷体" panose="02010609060101010101" pitchFamily="49" charset="-122"/>
              <a:ea typeface="楷体" panose="02010609060101010101" pitchFamily="49" charset="-122"/>
              <a:sym typeface="+mn-ea"/>
            </a:endParaRPr>
          </a:p>
        </p:txBody>
      </p:sp>
      <p:sp>
        <p:nvSpPr>
          <p:cNvPr id="8" name="内容占位符 7"/>
          <p:cNvSpPr>
            <a:spLocks noGrp="1"/>
          </p:cNvSpPr>
          <p:nvPr>
            <p:ph idx="1"/>
          </p:nvPr>
        </p:nvSpPr>
        <p:spPr>
          <a:xfrm>
            <a:off x="904875" y="3097848"/>
            <a:ext cx="1697355" cy="1310164"/>
          </a:xfrm>
        </p:spPr>
        <p:txBody>
          <a:bodyPr/>
          <a:p>
            <a:pPr marL="0" indent="0">
              <a:buNone/>
            </a:pPr>
            <a:r>
              <a:rPr lang="zh-CN" altLang="en-US" sz="4500" b="1">
                <a:solidFill>
                  <a:srgbClr val="0070C0"/>
                </a:solidFill>
                <a:latin typeface="楷体" panose="02010609060101010101" pitchFamily="49" charset="-122"/>
                <a:ea typeface="楷体" panose="02010609060101010101" pitchFamily="49" charset="-122"/>
              </a:rPr>
              <a:t>诸位</a:t>
            </a:r>
            <a:endParaRPr lang="zh-CN" altLang="en-US" sz="4500" b="1">
              <a:solidFill>
                <a:srgbClr val="0070C0"/>
              </a:solidFill>
              <a:latin typeface="楷体" panose="02010609060101010101" pitchFamily="49" charset="-122"/>
              <a:ea typeface="楷体" panose="02010609060101010101" pitchFamily="49" charset="-122"/>
            </a:endParaRPr>
          </a:p>
        </p:txBody>
      </p:sp>
      <p:sp>
        <p:nvSpPr>
          <p:cNvPr id="9" name="内容占位符 2"/>
          <p:cNvSpPr>
            <a:spLocks noGrp="1"/>
          </p:cNvSpPr>
          <p:nvPr/>
        </p:nvSpPr>
        <p:spPr>
          <a:xfrm>
            <a:off x="3533299" y="3233738"/>
            <a:ext cx="1697355" cy="131016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4500" b="1">
                <a:solidFill>
                  <a:srgbClr val="0070C0"/>
                </a:solidFill>
                <a:latin typeface="楷体" panose="02010609060101010101" pitchFamily="49" charset="-122"/>
                <a:ea typeface="楷体" panose="02010609060101010101" pitchFamily="49" charset="-122"/>
              </a:rPr>
              <a:t>诸侯</a:t>
            </a:r>
            <a:endParaRPr lang="zh-CN" altLang="en-US" sz="4500" b="1">
              <a:solidFill>
                <a:srgbClr val="0070C0"/>
              </a:solidFill>
              <a:latin typeface="楷体" panose="02010609060101010101" pitchFamily="49" charset="-122"/>
              <a:ea typeface="楷体" panose="02010609060101010101" pitchFamily="49" charset="-122"/>
            </a:endParaRPr>
          </a:p>
        </p:txBody>
      </p:sp>
      <p:sp>
        <p:nvSpPr>
          <p:cNvPr id="10" name="内容占位符 2"/>
          <p:cNvSpPr>
            <a:spLocks noGrp="1"/>
          </p:cNvSpPr>
          <p:nvPr/>
        </p:nvSpPr>
        <p:spPr>
          <a:xfrm>
            <a:off x="6094889" y="3233738"/>
            <a:ext cx="2415064" cy="1310164"/>
          </a:xfrm>
          <a:prstGeom prst="rect">
            <a:avLst/>
          </a:prstGeom>
        </p:spPr>
        <p:txBody>
          <a:bodyPr vert="horz" lIns="68580" tIns="34290" rIns="68580" bIns="3429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4500" b="1">
                <a:solidFill>
                  <a:srgbClr val="0070C0"/>
                </a:solidFill>
                <a:latin typeface="楷体" panose="02010609060101010101" pitchFamily="49" charset="-122"/>
                <a:ea typeface="楷体" panose="02010609060101010101" pitchFamily="49" charset="-122"/>
              </a:rPr>
              <a:t>诸子百家</a:t>
            </a:r>
            <a:endParaRPr lang="zh-CN" altLang="en-US" sz="4500" b="1">
              <a:solidFill>
                <a:srgbClr val="0070C0"/>
              </a:solidFill>
              <a:latin typeface="楷体" panose="02010609060101010101" pitchFamily="49" charset="-122"/>
              <a:ea typeface="楷体" panose="02010609060101010101" pitchFamily="49" charset="-122"/>
            </a:endParaRPr>
          </a:p>
        </p:txBody>
      </p:sp>
      <p:sp>
        <p:nvSpPr>
          <p:cNvPr id="2" name="文本框 1"/>
          <p:cNvSpPr txBox="1"/>
          <p:nvPr/>
        </p:nvSpPr>
        <p:spPr>
          <a:xfrm>
            <a:off x="3750945" y="1911985"/>
            <a:ext cx="3066415" cy="1322070"/>
          </a:xfrm>
          <a:prstGeom prst="rect">
            <a:avLst/>
          </a:prstGeom>
          <a:noFill/>
        </p:spPr>
        <p:txBody>
          <a:bodyPr wrap="square" rtlCol="0">
            <a:spAutoFit/>
          </a:bodyPr>
          <a:p>
            <a:r>
              <a:rPr lang="zh-CN" altLang="en-US" sz="4000" b="1">
                <a:latin typeface="楷体" panose="02010609060101010101" pitchFamily="49" charset="-122"/>
                <a:ea typeface="楷体" panose="02010609060101010101" pitchFamily="49" charset="-122"/>
                <a:sym typeface="+mn-ea"/>
              </a:rPr>
              <a:t>众、许多。</a:t>
            </a:r>
            <a:endParaRPr lang="zh-CN" altLang="en-US" sz="4000" b="1">
              <a:latin typeface="楷体" panose="02010609060101010101" pitchFamily="49" charset="-122"/>
              <a:ea typeface="楷体" panose="02010609060101010101" pitchFamily="49" charset="-122"/>
              <a:sym typeface="+mn-ea"/>
            </a:endParaRPr>
          </a:p>
          <a:p>
            <a:endParaRPr lang="zh-CN" altLang="en-US" sz="4000" b="1">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2" grpId="0"/>
      <p:bldP spid="2" grpId="1"/>
      <p:bldP spid="8" grpId="0" build="p"/>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186940"/>
            <a:ext cx="7519035" cy="3240881"/>
          </a:xfrm>
        </p:spPr>
        <p:txBody>
          <a:bodyPr>
            <a:normAutofit fontScale="90000"/>
          </a:bodyPr>
          <a:p>
            <a:pPr algn="just"/>
            <a:r>
              <a:rPr lang="en-US" altLang="zh-CN" sz="4500" b="1" dirty="0">
                <a:uFillTx/>
                <a:latin typeface="楷体" panose="02010609060101010101" pitchFamily="49" charset="-122"/>
                <a:ea typeface="楷体" panose="02010609060101010101" pitchFamily="49" charset="-122"/>
                <a:cs typeface="+mn-cs"/>
                <a:sym typeface="等线" panose="02010600030101010101" pitchFamily="2" charset="-122"/>
              </a:rPr>
              <a:t>    </a:t>
            </a:r>
            <a:r>
              <a:rPr lang="zh-CN" altLang="en-US" sz="4500" b="1" dirty="0">
                <a:uFillTx/>
                <a:latin typeface="楷体" panose="02010609060101010101" pitchFamily="49" charset="-122"/>
                <a:ea typeface="楷体" panose="02010609060101010101" pitchFamily="49" charset="-122"/>
                <a:cs typeface="+mn-cs"/>
                <a:sym typeface="等线" panose="02010600030101010101" pitchFamily="2" charset="-122"/>
              </a:rPr>
              <a:t>王戎七岁，尝与</a:t>
            </a:r>
            <a:r>
              <a:rPr lang="zh-CN" altLang="en-US" sz="4500" b="1" dirty="0">
                <a:solidFill>
                  <a:srgbClr val="FF0000"/>
                </a:solidFill>
                <a:uFillTx/>
                <a:latin typeface="楷体" panose="02010609060101010101" pitchFamily="49" charset="-122"/>
                <a:ea typeface="楷体" panose="02010609060101010101" pitchFamily="49" charset="-122"/>
                <a:cs typeface="+mn-cs"/>
                <a:sym typeface="等线" panose="02010600030101010101" pitchFamily="2" charset="-122"/>
              </a:rPr>
              <a:t>诸小儿</a:t>
            </a:r>
            <a:r>
              <a:rPr lang="zh-CN" altLang="en-US" sz="4500" b="1" dirty="0">
                <a:uFillTx/>
                <a:latin typeface="楷体" panose="02010609060101010101" pitchFamily="49" charset="-122"/>
                <a:ea typeface="楷体" panose="02010609060101010101" pitchFamily="49" charset="-122"/>
                <a:cs typeface="+mn-cs"/>
                <a:sym typeface="等线" panose="02010600030101010101" pitchFamily="2" charset="-122"/>
              </a:rPr>
              <a:t>游。看道边李树多子折枝，</a:t>
            </a:r>
            <a:r>
              <a:rPr lang="zh-CN" altLang="en-US" sz="4500" b="1" dirty="0">
                <a:solidFill>
                  <a:srgbClr val="FF0000"/>
                </a:solidFill>
                <a:uFillTx/>
                <a:latin typeface="楷体" panose="02010609060101010101" pitchFamily="49" charset="-122"/>
                <a:ea typeface="楷体" panose="02010609060101010101" pitchFamily="49" charset="-122"/>
                <a:cs typeface="+mn-cs"/>
                <a:sym typeface="等线" panose="02010600030101010101" pitchFamily="2" charset="-122"/>
              </a:rPr>
              <a:t>诸儿</a:t>
            </a:r>
            <a:r>
              <a:rPr lang="zh-CN" altLang="en-US" sz="45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竞</a:t>
            </a:r>
            <a:r>
              <a:rPr lang="zh-CN" altLang="en-US" sz="4500" b="1" dirty="0">
                <a:uFillTx/>
                <a:latin typeface="楷体" panose="02010609060101010101" pitchFamily="49" charset="-122"/>
                <a:ea typeface="楷体" panose="02010609060101010101" pitchFamily="49" charset="-122"/>
                <a:cs typeface="+mn-cs"/>
                <a:sym typeface="等线" panose="02010600030101010101" pitchFamily="2" charset="-122"/>
              </a:rPr>
              <a:t>走取之，唯戎不动。人问之，答曰：“树在道边而多子，此必苦李。”取之，信然。</a:t>
            </a:r>
            <a:endParaRPr lang="zh-CN" altLang="en-US" sz="4500" b="1">
              <a:latin typeface="楷体" panose="02010609060101010101" pitchFamily="49" charset="-122"/>
              <a:ea typeface="楷体" panose="02010609060101010101" pitchFamily="49" charset="-122"/>
            </a:endParaRPr>
          </a:p>
        </p:txBody>
      </p:sp>
      <p:sp>
        <p:nvSpPr>
          <p:cNvPr id="3" name="文本框 2"/>
          <p:cNvSpPr txBox="1"/>
          <p:nvPr/>
        </p:nvSpPr>
        <p:spPr>
          <a:xfrm>
            <a:off x="2339816" y="1160145"/>
            <a:ext cx="5201126" cy="783590"/>
          </a:xfrm>
          <a:prstGeom prst="rect">
            <a:avLst/>
          </a:prstGeom>
          <a:noFill/>
        </p:spPr>
        <p:txBody>
          <a:bodyPr wrap="square" rtlCol="0">
            <a:spAutoFit/>
          </a:bodyPr>
          <a:p>
            <a:r>
              <a:rPr lang="zh-CN" altLang="en-US" sz="4500" b="1">
                <a:latin typeface="楷体" panose="02010609060101010101" pitchFamily="49" charset="-122"/>
                <a:ea typeface="楷体" panose="02010609060101010101" pitchFamily="49" charset="-122"/>
              </a:rPr>
              <a:t>王戎不取道旁李</a:t>
            </a:r>
            <a:endParaRPr lang="zh-CN" altLang="en-US" sz="4500" b="1">
              <a:latin typeface="楷体" panose="02010609060101010101" pitchFamily="49" charset="-122"/>
              <a:ea typeface="楷体" panose="02010609060101010101" pitchFamily="49"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132856"/>
            <a:ext cx="7920880" cy="3297555"/>
          </a:xfrm>
          <a:prstGeom prst="rect">
            <a:avLst/>
          </a:prstGeom>
          <a:noFill/>
        </p:spPr>
        <p:txBody>
          <a:bodyPr wrap="square" rtlCol="0">
            <a:spAutoFit/>
          </a:bodyPr>
          <a:lstStyle/>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a:t>
            </a:r>
            <a:r>
              <a:rPr lang="en-US" altLang="zh-CN" sz="4000" b="1" dirty="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七</a:t>
            </a:r>
            <a:r>
              <a:rPr lang="zh-CN" altLang="en-US" sz="4000" b="1" dirty="0">
                <a:solidFill>
                  <a:prstClr val="black"/>
                </a:solidFill>
                <a:latin typeface="楷体" panose="02010609060101010101" pitchFamily="49" charset="-122"/>
                <a:ea typeface="楷体" panose="02010609060101010101" pitchFamily="49" charset="-122"/>
              </a:rPr>
              <a:t>岁，</a:t>
            </a:r>
            <a:r>
              <a:rPr lang="zh-CN" altLang="en-US" sz="4000" b="1" dirty="0" smtClean="0">
                <a:solidFill>
                  <a:prstClr val="black"/>
                </a:solidFill>
                <a:latin typeface="楷体" panose="02010609060101010101" pitchFamily="49" charset="-122"/>
                <a:ea typeface="楷体" panose="02010609060101010101" pitchFamily="49" charset="-122"/>
              </a:rPr>
              <a:t>尝</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与</a:t>
            </a:r>
            <a:r>
              <a:rPr lang="zh-CN" altLang="en-US" sz="4000" b="1" dirty="0">
                <a:solidFill>
                  <a:prstClr val="black"/>
                </a:solidFill>
                <a:latin typeface="楷体" panose="02010609060101010101" pitchFamily="49" charset="-122"/>
                <a:ea typeface="楷体" panose="02010609060101010101" pitchFamily="49" charset="-122"/>
              </a:rPr>
              <a:t>诸</a:t>
            </a:r>
            <a:r>
              <a:rPr lang="zh-CN" altLang="en-US" sz="4000" b="1" dirty="0" smtClean="0">
                <a:solidFill>
                  <a:prstClr val="black"/>
                </a:solidFill>
                <a:latin typeface="楷体" panose="02010609060101010101" pitchFamily="49" charset="-122"/>
                <a:ea typeface="楷体" panose="02010609060101010101" pitchFamily="49" charset="-122"/>
              </a:rPr>
              <a:t>小儿</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游</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竞走</a:t>
            </a:r>
            <a:r>
              <a:rPr lang="zh-CN" altLang="en-US" sz="4000" b="1" dirty="0">
                <a:solidFill>
                  <a:prstClr val="black"/>
                </a:solidFill>
                <a:latin typeface="楷体" panose="02010609060101010101" pitchFamily="49" charset="-122"/>
                <a:ea typeface="楷体" panose="02010609060101010101" pitchFamily="49" charset="-122"/>
              </a:rPr>
              <a:t>取之，</a:t>
            </a:r>
            <a:r>
              <a:rPr lang="zh-CN" altLang="en-US" sz="4000" b="1" dirty="0" smtClean="0">
                <a:solidFill>
                  <a:prstClr val="black"/>
                </a:solidFill>
                <a:latin typeface="楷体" panose="02010609060101010101" pitchFamily="49" charset="-122"/>
                <a:ea typeface="楷体" panose="02010609060101010101" pitchFamily="49" charset="-122"/>
              </a:rPr>
              <a:t>唯戎</a:t>
            </a:r>
            <a:r>
              <a:rPr lang="en-US" altLang="zh-CN" sz="4000" b="1" dirty="0" smtClean="0">
                <a:solidFill>
                  <a:srgbClr val="FF0000"/>
                </a:solidFill>
                <a:latin typeface="楷体" panose="02010609060101010101" pitchFamily="49" charset="-122"/>
                <a:ea typeface="楷体" panose="02010609060101010101" pitchFamily="49" charset="-122"/>
                <a:sym typeface="+mn-ea"/>
              </a:rPr>
              <a:t>/</a:t>
            </a:r>
            <a:r>
              <a:rPr lang="zh-CN" altLang="en-US" sz="4000" b="1" dirty="0">
                <a:solidFill>
                  <a:prstClr val="black"/>
                </a:solidFill>
                <a:latin typeface="楷体" panose="02010609060101010101" pitchFamily="49" charset="-122"/>
                <a:ea typeface="楷体" panose="02010609060101010101" pitchFamily="49" charset="-122"/>
              </a:rPr>
              <a:t>不动。人问之，答曰：“</a:t>
            </a:r>
            <a:r>
              <a:rPr lang="zh-CN" altLang="en-US" sz="4000" b="1" dirty="0" smtClean="0">
                <a:solidFill>
                  <a:prstClr val="black"/>
                </a:solidFill>
                <a:latin typeface="楷体" panose="02010609060101010101" pitchFamily="49" charset="-122"/>
                <a:ea typeface="楷体" panose="02010609060101010101" pitchFamily="49" charset="-122"/>
              </a:rPr>
              <a:t>树</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在</a:t>
            </a:r>
            <a:r>
              <a:rPr lang="zh-CN" altLang="en-US" sz="4000" b="1" dirty="0">
                <a:solidFill>
                  <a:prstClr val="black"/>
                </a:solidFill>
                <a:latin typeface="楷体" panose="02010609060101010101" pitchFamily="49" charset="-122"/>
                <a:ea typeface="楷体" panose="02010609060101010101" pitchFamily="49" charset="-122"/>
              </a:rPr>
              <a:t>道</a:t>
            </a:r>
            <a:r>
              <a:rPr lang="zh-CN" altLang="en-US" sz="4000" b="1" dirty="0" smtClean="0">
                <a:solidFill>
                  <a:prstClr val="black"/>
                </a:solidFill>
                <a:latin typeface="楷体" panose="02010609060101010101" pitchFamily="49" charset="-122"/>
                <a:ea typeface="楷体" panose="02010609060101010101" pitchFamily="49" charset="-122"/>
              </a:rPr>
              <a:t>边</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而</a:t>
            </a:r>
            <a:r>
              <a:rPr lang="zh-CN" altLang="en-US" sz="4000" b="1" dirty="0">
                <a:solidFill>
                  <a:prstClr val="black"/>
                </a:solidFill>
                <a:latin typeface="楷体" panose="02010609060101010101" pitchFamily="49" charset="-122"/>
                <a:ea typeface="楷体" panose="02010609060101010101" pitchFamily="49" charset="-122"/>
              </a:rPr>
              <a:t>多子，此</a:t>
            </a:r>
            <a:r>
              <a:rPr lang="zh-CN" altLang="en-US" sz="4000" b="1" dirty="0" smtClean="0">
                <a:solidFill>
                  <a:prstClr val="black"/>
                </a:solidFill>
                <a:latin typeface="楷体" panose="02010609060101010101" pitchFamily="49" charset="-122"/>
                <a:ea typeface="楷体" panose="02010609060101010101" pitchFamily="49" charset="-122"/>
              </a:rPr>
              <a:t>必</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苦</a:t>
            </a:r>
            <a:r>
              <a:rPr lang="zh-CN" altLang="en-US" sz="4000" b="1" dirty="0">
                <a:solidFill>
                  <a:prstClr val="black"/>
                </a:solidFill>
                <a:latin typeface="楷体" panose="02010609060101010101" pitchFamily="49" charset="-122"/>
                <a:ea typeface="楷体" panose="02010609060101010101" pitchFamily="49" charset="-122"/>
              </a:rPr>
              <a:t>李。”取之，信然。</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1251367" y="1059704"/>
            <a:ext cx="5503507" cy="706755"/>
          </a:xfrm>
          <a:prstGeom prst="rect">
            <a:avLst/>
          </a:prstGeom>
          <a:noFill/>
        </p:spPr>
        <p:txBody>
          <a:bodyPr wrap="square" rtlCol="0">
            <a:spAutoFit/>
          </a:bodyPr>
          <a:lstStyle/>
          <a:p>
            <a:r>
              <a:rPr lang="en-US" altLang="zh-CN" sz="4000" b="1" dirty="0" smtClean="0">
                <a:solidFill>
                  <a:prstClr val="black"/>
                </a:solidFill>
                <a:latin typeface="华文仿宋" panose="02010600040101010101" pitchFamily="2" charset="-122"/>
                <a:ea typeface="华文仿宋" panose="02010600040101010101" pitchFamily="2" charset="-122"/>
              </a:rPr>
              <a:t>   </a:t>
            </a:r>
            <a:r>
              <a:rPr lang="zh-CN" altLang="en-US" sz="4000" b="1" dirty="0" smtClean="0">
                <a:solidFill>
                  <a:prstClr val="black"/>
                </a:solidFill>
                <a:latin typeface="华文仿宋" panose="02010600040101010101" pitchFamily="2" charset="-122"/>
                <a:ea typeface="华文仿宋" panose="02010600040101010101" pitchFamily="2" charset="-122"/>
              </a:rPr>
              <a:t>王戎</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华文仿宋" panose="02010600040101010101" pitchFamily="2" charset="-122"/>
                <a:ea typeface="华文仿宋" panose="02010600040101010101" pitchFamily="2" charset="-122"/>
              </a:rPr>
              <a:t>不取</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华文仿宋" panose="02010600040101010101" pitchFamily="2" charset="-122"/>
                <a:ea typeface="华文仿宋" panose="02010600040101010101" pitchFamily="2" charset="-122"/>
              </a:rPr>
              <a:t>道</a:t>
            </a:r>
            <a:r>
              <a:rPr lang="zh-CN" altLang="en-US" sz="4000" b="1" dirty="0">
                <a:solidFill>
                  <a:prstClr val="black"/>
                </a:solidFill>
                <a:latin typeface="华文仿宋" panose="02010600040101010101" pitchFamily="2" charset="-122"/>
                <a:ea typeface="华文仿宋" panose="02010600040101010101" pitchFamily="2" charset="-122"/>
              </a:rPr>
              <a:t>旁李</a:t>
            </a:r>
            <a:endParaRPr lang="zh-CN" altLang="en-US" sz="4000" b="1" dirty="0">
              <a:solidFill>
                <a:prstClr val="black"/>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132856"/>
            <a:ext cx="7920880" cy="3297555"/>
          </a:xfrm>
          <a:prstGeom prst="rect">
            <a:avLst/>
          </a:prstGeom>
          <a:noFill/>
        </p:spPr>
        <p:txBody>
          <a:bodyPr wrap="square" rtlCol="0">
            <a:spAutoFit/>
          </a:bodyPr>
          <a:lstStyle/>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王戎七</a:t>
            </a:r>
            <a:r>
              <a:rPr lang="zh-CN" altLang="en-US" sz="4000" b="1" dirty="0">
                <a:solidFill>
                  <a:prstClr val="black"/>
                </a:solidFill>
                <a:latin typeface="楷体" panose="02010609060101010101" pitchFamily="49" charset="-122"/>
                <a:ea typeface="楷体" panose="02010609060101010101" pitchFamily="49" charset="-122"/>
              </a:rPr>
              <a:t>岁，</a:t>
            </a:r>
            <a:r>
              <a:rPr lang="zh-CN" altLang="en-US" sz="4000" b="1" dirty="0" smtClean="0">
                <a:solidFill>
                  <a:prstClr val="black"/>
                </a:solidFill>
                <a:latin typeface="楷体" panose="02010609060101010101" pitchFamily="49" charset="-122"/>
                <a:ea typeface="楷体" panose="02010609060101010101" pitchFamily="49" charset="-122"/>
              </a:rPr>
              <a:t>尝与</a:t>
            </a:r>
            <a:r>
              <a:rPr lang="zh-CN" altLang="en-US" sz="4000" b="1" dirty="0">
                <a:solidFill>
                  <a:prstClr val="black"/>
                </a:solidFill>
                <a:latin typeface="楷体" panose="02010609060101010101" pitchFamily="49" charset="-122"/>
                <a:ea typeface="楷体" panose="02010609060101010101" pitchFamily="49" charset="-122"/>
              </a:rPr>
              <a:t>诸</a:t>
            </a:r>
            <a:r>
              <a:rPr lang="zh-CN" altLang="en-US" sz="4000" b="1" dirty="0" smtClean="0">
                <a:solidFill>
                  <a:prstClr val="black"/>
                </a:solidFill>
                <a:latin typeface="楷体" panose="02010609060101010101" pitchFamily="49" charset="-122"/>
                <a:ea typeface="楷体" panose="02010609060101010101" pitchFamily="49" charset="-122"/>
              </a:rPr>
              <a:t>小儿游</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儿竞走</a:t>
            </a:r>
            <a:r>
              <a:rPr lang="zh-CN" altLang="en-US" sz="4000" b="1" dirty="0">
                <a:solidFill>
                  <a:prstClr val="black"/>
                </a:solidFill>
                <a:latin typeface="楷体" panose="02010609060101010101" pitchFamily="49" charset="-122"/>
                <a:ea typeface="楷体" panose="02010609060101010101" pitchFamily="49" charset="-122"/>
              </a:rPr>
              <a:t>取之，</a:t>
            </a:r>
            <a:r>
              <a:rPr lang="zh-CN" altLang="en-US" sz="4000" b="1" dirty="0" smtClean="0">
                <a:solidFill>
                  <a:prstClr val="black"/>
                </a:solidFill>
                <a:latin typeface="楷体" panose="02010609060101010101" pitchFamily="49" charset="-122"/>
                <a:ea typeface="楷体" panose="02010609060101010101" pitchFamily="49" charset="-122"/>
              </a:rPr>
              <a:t>唯戎</a:t>
            </a:r>
            <a:r>
              <a:rPr lang="zh-CN" altLang="en-US" sz="4000" b="1" dirty="0">
                <a:solidFill>
                  <a:prstClr val="black"/>
                </a:solidFill>
                <a:latin typeface="楷体" panose="02010609060101010101" pitchFamily="49" charset="-122"/>
                <a:ea typeface="楷体" panose="02010609060101010101" pitchFamily="49" charset="-122"/>
              </a:rPr>
              <a:t>不动。人问之，答曰：“</a:t>
            </a:r>
            <a:r>
              <a:rPr lang="zh-CN" altLang="en-US" sz="4000" b="1" dirty="0" smtClean="0">
                <a:solidFill>
                  <a:prstClr val="black"/>
                </a:solidFill>
                <a:latin typeface="楷体" panose="02010609060101010101" pitchFamily="49" charset="-122"/>
                <a:ea typeface="楷体" panose="02010609060101010101" pitchFamily="49" charset="-122"/>
              </a:rPr>
              <a:t>树在</a:t>
            </a:r>
            <a:r>
              <a:rPr lang="zh-CN" altLang="en-US" sz="4000" b="1" dirty="0">
                <a:solidFill>
                  <a:prstClr val="black"/>
                </a:solidFill>
                <a:latin typeface="楷体" panose="02010609060101010101" pitchFamily="49" charset="-122"/>
                <a:ea typeface="楷体" panose="02010609060101010101" pitchFamily="49" charset="-122"/>
              </a:rPr>
              <a:t>道</a:t>
            </a:r>
            <a:r>
              <a:rPr lang="zh-CN" altLang="en-US" sz="4000" b="1" dirty="0" smtClean="0">
                <a:solidFill>
                  <a:prstClr val="black"/>
                </a:solidFill>
                <a:latin typeface="楷体" panose="02010609060101010101" pitchFamily="49" charset="-122"/>
                <a:ea typeface="楷体" panose="02010609060101010101" pitchFamily="49" charset="-122"/>
              </a:rPr>
              <a:t>边而</a:t>
            </a:r>
            <a:r>
              <a:rPr lang="zh-CN" altLang="en-US" sz="4000" b="1" dirty="0">
                <a:solidFill>
                  <a:prstClr val="black"/>
                </a:solidFill>
                <a:latin typeface="楷体" panose="02010609060101010101" pitchFamily="49" charset="-122"/>
                <a:ea typeface="楷体" panose="02010609060101010101" pitchFamily="49" charset="-122"/>
              </a:rPr>
              <a:t>多子，此</a:t>
            </a:r>
            <a:r>
              <a:rPr lang="zh-CN" altLang="en-US" sz="4000" b="1" dirty="0" smtClean="0">
                <a:solidFill>
                  <a:prstClr val="black"/>
                </a:solidFill>
                <a:latin typeface="楷体" panose="02010609060101010101" pitchFamily="49" charset="-122"/>
                <a:ea typeface="楷体" panose="02010609060101010101" pitchFamily="49" charset="-122"/>
              </a:rPr>
              <a:t>必苦</a:t>
            </a:r>
            <a:r>
              <a:rPr lang="zh-CN" altLang="en-US" sz="4000" b="1" dirty="0">
                <a:solidFill>
                  <a:prstClr val="black"/>
                </a:solidFill>
                <a:latin typeface="楷体" panose="02010609060101010101" pitchFamily="49" charset="-122"/>
                <a:ea typeface="楷体" panose="02010609060101010101" pitchFamily="49" charset="-122"/>
              </a:rPr>
              <a:t>李。”取之，信然。</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1083092" y="1182894"/>
            <a:ext cx="5503507" cy="706755"/>
          </a:xfrm>
          <a:prstGeom prst="rect">
            <a:avLst/>
          </a:prstGeom>
          <a:noFill/>
        </p:spPr>
        <p:txBody>
          <a:bodyPr wrap="square" rtlCol="0">
            <a:spAutoFit/>
          </a:bodyPr>
          <a:lstStyle/>
          <a:p>
            <a:r>
              <a:rPr lang="en-US" altLang="zh-CN" sz="4000" b="1" dirty="0" smtClean="0">
                <a:solidFill>
                  <a:prstClr val="black"/>
                </a:solidFill>
                <a:latin typeface="华文仿宋" panose="02010600040101010101" pitchFamily="2" charset="-122"/>
                <a:ea typeface="华文仿宋" panose="02010600040101010101" pitchFamily="2" charset="-122"/>
              </a:rPr>
              <a:t>     </a:t>
            </a:r>
            <a:r>
              <a:rPr lang="zh-CN" altLang="en-US" sz="4000" b="1" dirty="0" smtClean="0">
                <a:solidFill>
                  <a:prstClr val="black"/>
                </a:solidFill>
                <a:latin typeface="华文仿宋" panose="02010600040101010101" pitchFamily="2" charset="-122"/>
                <a:ea typeface="华文仿宋" panose="02010600040101010101" pitchFamily="2" charset="-122"/>
              </a:rPr>
              <a:t>王戎不取道</a:t>
            </a:r>
            <a:r>
              <a:rPr lang="zh-CN" altLang="en-US" sz="4000" b="1" dirty="0">
                <a:solidFill>
                  <a:prstClr val="black"/>
                </a:solidFill>
                <a:latin typeface="华文仿宋" panose="02010600040101010101" pitchFamily="2" charset="-122"/>
                <a:ea typeface="华文仿宋" panose="02010600040101010101" pitchFamily="2" charset="-122"/>
              </a:rPr>
              <a:t>旁李</a:t>
            </a:r>
            <a:endParaRPr lang="zh-CN" altLang="en-US" sz="4000" b="1" dirty="0">
              <a:solidFill>
                <a:prstClr val="black"/>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631" y="2132856"/>
            <a:ext cx="7920880" cy="3298339"/>
          </a:xfrm>
          <a:prstGeom prst="rect">
            <a:avLst/>
          </a:prstGeom>
          <a:noFill/>
        </p:spPr>
        <p:txBody>
          <a:bodyPr wrap="square" rtlCol="0">
            <a:spAutoFit/>
          </a:bodyPr>
          <a:lstStyle/>
          <a:p>
            <a:pPr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王戎七</a:t>
            </a:r>
            <a:r>
              <a:rPr lang="zh-CN" altLang="en-US" sz="4000" b="1" dirty="0">
                <a:solidFill>
                  <a:prstClr val="black"/>
                </a:solidFill>
                <a:latin typeface="楷体" panose="02010609060101010101" pitchFamily="49" charset="-122"/>
                <a:ea typeface="楷体" panose="02010609060101010101" pitchFamily="49" charset="-122"/>
              </a:rPr>
              <a:t>岁，</a:t>
            </a:r>
            <a:r>
              <a:rPr lang="zh-CN" altLang="en-US" sz="4000" b="1" dirty="0" smtClean="0">
                <a:solidFill>
                  <a:prstClr val="black"/>
                </a:solidFill>
                <a:latin typeface="楷体" panose="02010609060101010101" pitchFamily="49" charset="-122"/>
                <a:ea typeface="楷体" panose="02010609060101010101" pitchFamily="49" charset="-122"/>
              </a:rPr>
              <a:t>尝与</a:t>
            </a:r>
            <a:r>
              <a:rPr lang="zh-CN" altLang="en-US" sz="4000" b="1" dirty="0">
                <a:solidFill>
                  <a:prstClr val="black"/>
                </a:solidFill>
                <a:latin typeface="楷体" panose="02010609060101010101" pitchFamily="49" charset="-122"/>
                <a:ea typeface="楷体" panose="02010609060101010101" pitchFamily="49" charset="-122"/>
              </a:rPr>
              <a:t>诸</a:t>
            </a:r>
            <a:r>
              <a:rPr lang="zh-CN" altLang="en-US" sz="4000" b="1" dirty="0" smtClean="0">
                <a:solidFill>
                  <a:prstClr val="black"/>
                </a:solidFill>
                <a:latin typeface="楷体" panose="02010609060101010101" pitchFamily="49" charset="-122"/>
                <a:ea typeface="楷体" panose="02010609060101010101" pitchFamily="49" charset="-122"/>
              </a:rPr>
              <a:t>小儿游</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儿竞走</a:t>
            </a:r>
            <a:r>
              <a:rPr lang="zh-CN" altLang="en-US" sz="4000" b="1" dirty="0">
                <a:solidFill>
                  <a:prstClr val="black"/>
                </a:solidFill>
                <a:latin typeface="楷体" panose="02010609060101010101" pitchFamily="49" charset="-122"/>
                <a:ea typeface="楷体" panose="02010609060101010101" pitchFamily="49" charset="-122"/>
              </a:rPr>
              <a:t>取</a:t>
            </a:r>
            <a:r>
              <a:rPr lang="zh-CN" altLang="en-US" sz="4000" b="1" dirty="0">
                <a:solidFill>
                  <a:srgbClr val="FF0000"/>
                </a:solidFill>
                <a:latin typeface="楷体" panose="02010609060101010101" pitchFamily="49" charset="-122"/>
                <a:ea typeface="楷体" panose="02010609060101010101" pitchFamily="49" charset="-122"/>
              </a:rPr>
              <a:t>之</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唯戎</a:t>
            </a:r>
            <a:r>
              <a:rPr lang="zh-CN" altLang="en-US" sz="4000" b="1" dirty="0">
                <a:solidFill>
                  <a:prstClr val="black"/>
                </a:solidFill>
                <a:latin typeface="楷体" panose="02010609060101010101" pitchFamily="49" charset="-122"/>
                <a:ea typeface="楷体" panose="02010609060101010101" pitchFamily="49" charset="-122"/>
              </a:rPr>
              <a:t>不动。人问</a:t>
            </a:r>
            <a:r>
              <a:rPr lang="zh-CN" altLang="en-US" sz="4000" b="1" dirty="0">
                <a:solidFill>
                  <a:srgbClr val="FF0000"/>
                </a:solidFill>
                <a:latin typeface="楷体" panose="02010609060101010101" pitchFamily="49" charset="-122"/>
                <a:ea typeface="楷体" panose="02010609060101010101" pitchFamily="49" charset="-122"/>
              </a:rPr>
              <a:t>之</a:t>
            </a:r>
            <a:r>
              <a:rPr lang="zh-CN" altLang="en-US" sz="4000" b="1" dirty="0">
                <a:solidFill>
                  <a:prstClr val="black"/>
                </a:solidFill>
                <a:latin typeface="楷体" panose="02010609060101010101" pitchFamily="49" charset="-122"/>
                <a:ea typeface="楷体" panose="02010609060101010101" pitchFamily="49" charset="-122"/>
              </a:rPr>
              <a:t>，答曰：“</a:t>
            </a:r>
            <a:r>
              <a:rPr lang="zh-CN" altLang="en-US" sz="4000" b="1" dirty="0" smtClean="0">
                <a:solidFill>
                  <a:prstClr val="black"/>
                </a:solidFill>
                <a:latin typeface="楷体" panose="02010609060101010101" pitchFamily="49" charset="-122"/>
                <a:ea typeface="楷体" panose="02010609060101010101" pitchFamily="49" charset="-122"/>
              </a:rPr>
              <a:t>树在</a:t>
            </a:r>
            <a:r>
              <a:rPr lang="zh-CN" altLang="en-US" sz="4000" b="1" dirty="0">
                <a:solidFill>
                  <a:prstClr val="black"/>
                </a:solidFill>
                <a:latin typeface="楷体" panose="02010609060101010101" pitchFamily="49" charset="-122"/>
                <a:ea typeface="楷体" panose="02010609060101010101" pitchFamily="49" charset="-122"/>
              </a:rPr>
              <a:t>道</a:t>
            </a:r>
            <a:r>
              <a:rPr lang="zh-CN" altLang="en-US" sz="4000" b="1" dirty="0" smtClean="0">
                <a:solidFill>
                  <a:prstClr val="black"/>
                </a:solidFill>
                <a:latin typeface="楷体" panose="02010609060101010101" pitchFamily="49" charset="-122"/>
                <a:ea typeface="楷体" panose="02010609060101010101" pitchFamily="49" charset="-122"/>
              </a:rPr>
              <a:t>边而</a:t>
            </a:r>
            <a:r>
              <a:rPr lang="zh-CN" altLang="en-US" sz="4000" b="1" dirty="0">
                <a:solidFill>
                  <a:prstClr val="black"/>
                </a:solidFill>
                <a:latin typeface="楷体" panose="02010609060101010101" pitchFamily="49" charset="-122"/>
                <a:ea typeface="楷体" panose="02010609060101010101" pitchFamily="49" charset="-122"/>
              </a:rPr>
              <a:t>多子，此</a:t>
            </a:r>
            <a:r>
              <a:rPr lang="zh-CN" altLang="en-US" sz="4000" b="1" dirty="0" smtClean="0">
                <a:solidFill>
                  <a:prstClr val="black"/>
                </a:solidFill>
                <a:latin typeface="楷体" panose="02010609060101010101" pitchFamily="49" charset="-122"/>
                <a:ea typeface="楷体" panose="02010609060101010101" pitchFamily="49" charset="-122"/>
              </a:rPr>
              <a:t>必苦</a:t>
            </a:r>
            <a:r>
              <a:rPr lang="zh-CN" altLang="en-US" sz="4000" b="1" dirty="0">
                <a:solidFill>
                  <a:prstClr val="black"/>
                </a:solidFill>
                <a:latin typeface="楷体" panose="02010609060101010101" pitchFamily="49" charset="-122"/>
                <a:ea typeface="楷体" panose="02010609060101010101" pitchFamily="49" charset="-122"/>
              </a:rPr>
              <a:t>李。”取</a:t>
            </a:r>
            <a:r>
              <a:rPr lang="zh-CN" altLang="en-US" sz="4000" b="1" dirty="0">
                <a:solidFill>
                  <a:srgbClr val="FF0000"/>
                </a:solidFill>
                <a:latin typeface="楷体" panose="02010609060101010101" pitchFamily="49" charset="-122"/>
                <a:ea typeface="楷体" panose="02010609060101010101" pitchFamily="49" charset="-122"/>
              </a:rPr>
              <a:t>之</a:t>
            </a:r>
            <a:r>
              <a:rPr lang="zh-CN" altLang="en-US" sz="4000" b="1" dirty="0">
                <a:solidFill>
                  <a:prstClr val="black"/>
                </a:solidFill>
                <a:latin typeface="楷体" panose="02010609060101010101" pitchFamily="49" charset="-122"/>
                <a:ea typeface="楷体" panose="02010609060101010101" pitchFamily="49" charset="-122"/>
              </a:rPr>
              <a:t>，信然。</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2037579" y="1227832"/>
            <a:ext cx="4968552" cy="706755"/>
          </a:xfrm>
          <a:prstGeom prst="rect">
            <a:avLst/>
          </a:prstGeom>
          <a:noFill/>
        </p:spPr>
        <p:txBody>
          <a:bodyPr wrap="square" rtlCol="0">
            <a:spAutoFit/>
          </a:bodyPr>
          <a:lstStyle/>
          <a:p>
            <a:r>
              <a:rPr lang="zh-CN" altLang="en-US" sz="4000" b="1" dirty="0" smtClean="0">
                <a:solidFill>
                  <a:prstClr val="black"/>
                </a:solidFill>
                <a:latin typeface="华文仿宋" panose="02010600040101010101" pitchFamily="2" charset="-122"/>
                <a:ea typeface="华文仿宋" panose="02010600040101010101" pitchFamily="2" charset="-122"/>
              </a:rPr>
              <a:t>王戎不取道</a:t>
            </a:r>
            <a:r>
              <a:rPr lang="zh-CN" altLang="en-US" sz="4000" b="1" dirty="0">
                <a:solidFill>
                  <a:prstClr val="black"/>
                </a:solidFill>
                <a:latin typeface="华文仿宋" panose="02010600040101010101" pitchFamily="2" charset="-122"/>
                <a:ea typeface="华文仿宋" panose="02010600040101010101" pitchFamily="2" charset="-122"/>
              </a:rPr>
              <a:t>旁李</a:t>
            </a:r>
            <a:endParaRPr lang="zh-CN" altLang="en-US" sz="4000" b="1" dirty="0">
              <a:solidFill>
                <a:prstClr val="black"/>
              </a:solidFill>
              <a:latin typeface="华文仿宋" panose="02010600040101010101" pitchFamily="2" charset="-122"/>
              <a:ea typeface="华文仿宋" panose="02010600040101010101" pitchFamily="2" charset="-122"/>
            </a:endParaRPr>
          </a:p>
        </p:txBody>
      </p:sp>
      <p:grpSp>
        <p:nvGrpSpPr>
          <p:cNvPr id="15" name="组合 14"/>
          <p:cNvGrpSpPr/>
          <p:nvPr/>
        </p:nvGrpSpPr>
        <p:grpSpPr>
          <a:xfrm>
            <a:off x="8192135" y="2132965"/>
            <a:ext cx="951230" cy="788035"/>
            <a:chOff x="7884368" y="2132856"/>
            <a:chExt cx="1258652" cy="936104"/>
          </a:xfrm>
        </p:grpSpPr>
        <p:sp>
          <p:nvSpPr>
            <p:cNvPr id="6" name="TextBox 5"/>
            <p:cNvSpPr txBox="1"/>
            <p:nvPr/>
          </p:nvSpPr>
          <p:spPr>
            <a:xfrm>
              <a:off x="8046531" y="2354624"/>
              <a:ext cx="1096489" cy="546878"/>
            </a:xfrm>
            <a:prstGeom prst="rect">
              <a:avLst/>
            </a:prstGeom>
            <a:noFill/>
          </p:spPr>
          <p:txBody>
            <a:bodyPr wrap="square" rtlCol="0">
              <a:spAutoFit/>
            </a:bodyPr>
            <a:lstStyle/>
            <a:p>
              <a:r>
                <a:rPr lang="zh-CN" altLang="en-US" sz="2400" b="1" dirty="0" smtClean="0">
                  <a:solidFill>
                    <a:schemeClr val="tx2">
                      <a:lumMod val="60000"/>
                      <a:lumOff val="40000"/>
                    </a:schemeClr>
                  </a:solidFill>
                  <a:latin typeface="方正粗黑宋简体" pitchFamily="2" charset="-122"/>
                  <a:ea typeface="方正粗黑宋简体" pitchFamily="2" charset="-122"/>
                </a:rPr>
                <a:t>李子</a:t>
              </a:r>
              <a:endParaRPr lang="zh-CN" altLang="en-US" sz="2400" b="1" dirty="0">
                <a:solidFill>
                  <a:schemeClr val="tx2">
                    <a:lumMod val="60000"/>
                    <a:lumOff val="40000"/>
                  </a:schemeClr>
                </a:solidFill>
                <a:latin typeface="方正粗黑宋简体" pitchFamily="2" charset="-122"/>
                <a:ea typeface="方正粗黑宋简体" pitchFamily="2" charset="-122"/>
              </a:endParaRPr>
            </a:p>
          </p:txBody>
        </p:sp>
        <p:sp>
          <p:nvSpPr>
            <p:cNvPr id="7" name="云形标注 6"/>
            <p:cNvSpPr/>
            <p:nvPr/>
          </p:nvSpPr>
          <p:spPr>
            <a:xfrm>
              <a:off x="7884368" y="2132856"/>
              <a:ext cx="1258652" cy="93610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7524328" y="3782025"/>
            <a:ext cx="1512168" cy="671855"/>
            <a:chOff x="7524328" y="3782025"/>
            <a:chExt cx="1512168" cy="671855"/>
          </a:xfrm>
        </p:grpSpPr>
        <p:sp>
          <p:nvSpPr>
            <p:cNvPr id="8" name="云形标注 7"/>
            <p:cNvSpPr/>
            <p:nvPr/>
          </p:nvSpPr>
          <p:spPr>
            <a:xfrm>
              <a:off x="7524328" y="3782025"/>
              <a:ext cx="1512168" cy="671855"/>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7765369" y="3861048"/>
              <a:ext cx="936104" cy="461665"/>
            </a:xfrm>
            <a:prstGeom prst="rect">
              <a:avLst/>
            </a:prstGeom>
            <a:noFill/>
          </p:spPr>
          <p:txBody>
            <a:bodyPr wrap="square" rtlCol="0">
              <a:spAutoFit/>
            </a:bodyPr>
            <a:lstStyle/>
            <a:p>
              <a:r>
                <a:rPr lang="zh-CN" altLang="en-US" sz="2400" b="1" dirty="0">
                  <a:solidFill>
                    <a:schemeClr val="tx2">
                      <a:lumMod val="60000"/>
                      <a:lumOff val="40000"/>
                    </a:schemeClr>
                  </a:solidFill>
                  <a:latin typeface="方正粗黑宋简体" pitchFamily="2" charset="-122"/>
                  <a:ea typeface="方正粗黑宋简体" pitchFamily="2" charset="-122"/>
                </a:rPr>
                <a:t>李子</a:t>
              </a:r>
              <a:endParaRPr lang="zh-CN" altLang="en-US" sz="2400" b="1" dirty="0">
                <a:solidFill>
                  <a:schemeClr val="tx2">
                    <a:lumMod val="60000"/>
                    <a:lumOff val="40000"/>
                  </a:schemeClr>
                </a:solidFill>
                <a:latin typeface="方正粗黑宋简体" pitchFamily="2" charset="-122"/>
                <a:ea typeface="方正粗黑宋简体" pitchFamily="2" charset="-122"/>
              </a:endParaRPr>
            </a:p>
          </p:txBody>
        </p:sp>
      </p:grpSp>
      <p:grpSp>
        <p:nvGrpSpPr>
          <p:cNvPr id="17" name="组合 16"/>
          <p:cNvGrpSpPr/>
          <p:nvPr/>
        </p:nvGrpSpPr>
        <p:grpSpPr>
          <a:xfrm>
            <a:off x="1720483" y="4584341"/>
            <a:ext cx="2781240" cy="1226341"/>
            <a:chOff x="1392188" y="4724041"/>
            <a:chExt cx="2781240" cy="1226341"/>
          </a:xfrm>
        </p:grpSpPr>
        <p:sp>
          <p:nvSpPr>
            <p:cNvPr id="13" name="云形标注 12"/>
            <p:cNvSpPr/>
            <p:nvPr/>
          </p:nvSpPr>
          <p:spPr>
            <a:xfrm rot="10977383">
              <a:off x="1392188" y="4724041"/>
              <a:ext cx="2781240" cy="1226341"/>
            </a:xfrm>
            <a:prstGeom prst="cloudCallout">
              <a:avLst>
                <a:gd name="adj1" fmla="val -43615"/>
                <a:gd name="adj2" fmla="val 882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785888" y="4984391"/>
              <a:ext cx="2229485" cy="706755"/>
            </a:xfrm>
            <a:prstGeom prst="rect">
              <a:avLst/>
            </a:prstGeom>
            <a:noFill/>
          </p:spPr>
          <p:txBody>
            <a:bodyPr wrap="square" rtlCol="0">
              <a:spAutoFit/>
            </a:bodyPr>
            <a:lstStyle/>
            <a:p>
              <a:r>
                <a:rPr lang="zh-CN" altLang="en-US" sz="2000" b="1" dirty="0">
                  <a:solidFill>
                    <a:schemeClr val="tx2">
                      <a:lumMod val="60000"/>
                      <a:lumOff val="40000"/>
                    </a:schemeClr>
                  </a:solidFill>
                  <a:latin typeface="方正粗黑宋简体" pitchFamily="2" charset="-122"/>
                  <a:ea typeface="方正粗黑宋简体" pitchFamily="2" charset="-122"/>
                </a:rPr>
                <a:t>王戎不去摘李子这件事</a:t>
              </a:r>
              <a:endParaRPr lang="zh-CN" altLang="en-US" sz="2000" b="1" dirty="0">
                <a:solidFill>
                  <a:schemeClr val="tx2">
                    <a:lumMod val="60000"/>
                    <a:lumOff val="40000"/>
                  </a:schemeClr>
                </a:solidFill>
                <a:latin typeface="方正粗黑宋简体" pitchFamily="2" charset="-122"/>
                <a:ea typeface="方正粗黑宋简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00200" y="1602105"/>
            <a:ext cx="6356350" cy="3784600"/>
          </a:xfrm>
          <a:prstGeom prst="rect">
            <a:avLst/>
          </a:prstGeom>
          <a:noFill/>
        </p:spPr>
        <p:txBody>
          <a:bodyPr wrap="square" rtlCol="0">
            <a:spAutoFit/>
          </a:bodyPr>
          <a:p>
            <a:r>
              <a:rPr lang="zh-CN" altLang="en-US" sz="4000" b="1" dirty="0" smtClean="0">
                <a:solidFill>
                  <a:srgbClr val="FF0000"/>
                </a:solidFill>
                <a:latin typeface="楷体" panose="02010609060101010101" pitchFamily="49" charset="-122"/>
                <a:ea typeface="楷体" panose="02010609060101010101" pitchFamily="49" charset="-122"/>
                <a:sym typeface="+mn-ea"/>
              </a:rPr>
              <a:t>尝</a:t>
            </a:r>
            <a:r>
              <a:rPr lang="zh-CN" altLang="en-US" sz="4000" b="1" dirty="0" smtClean="0">
                <a:solidFill>
                  <a:prstClr val="black"/>
                </a:solidFill>
                <a:latin typeface="楷体" panose="02010609060101010101" pitchFamily="49" charset="-122"/>
                <a:ea typeface="楷体" panose="02010609060101010101" pitchFamily="49" charset="-122"/>
                <a:sym typeface="+mn-ea"/>
              </a:rPr>
              <a:t>与</a:t>
            </a:r>
            <a:r>
              <a:rPr lang="zh-CN" altLang="en-US" sz="4000" b="1" dirty="0">
                <a:solidFill>
                  <a:prstClr val="black"/>
                </a:solidFill>
                <a:latin typeface="楷体" panose="02010609060101010101" pitchFamily="49" charset="-122"/>
                <a:ea typeface="楷体" panose="02010609060101010101" pitchFamily="49" charset="-122"/>
                <a:sym typeface="+mn-ea"/>
              </a:rPr>
              <a:t>诸</a:t>
            </a:r>
            <a:r>
              <a:rPr lang="zh-CN" altLang="en-US" sz="4000" b="1" dirty="0" smtClean="0">
                <a:solidFill>
                  <a:prstClr val="black"/>
                </a:solidFill>
                <a:latin typeface="楷体" panose="02010609060101010101" pitchFamily="49" charset="-122"/>
                <a:ea typeface="楷体" panose="02010609060101010101" pitchFamily="49" charset="-122"/>
                <a:sym typeface="+mn-ea"/>
              </a:rPr>
              <a:t>小儿游  </a:t>
            </a:r>
            <a:r>
              <a:rPr lang="zh-CN" altLang="en-US" sz="4000" b="1" dirty="0">
                <a:solidFill>
                  <a:prstClr val="black"/>
                </a:solidFill>
                <a:latin typeface="楷体" panose="02010609060101010101" pitchFamily="49" charset="-122"/>
                <a:ea typeface="楷体" panose="02010609060101010101" pitchFamily="49" charset="-122"/>
                <a:sym typeface="+mn-ea"/>
              </a:rPr>
              <a:t> （   ）</a:t>
            </a:r>
            <a:endParaRPr lang="zh-CN" altLang="en-US" sz="4000" b="1" dirty="0">
              <a:solidFill>
                <a:prstClr val="black"/>
              </a:solidFill>
              <a:latin typeface="楷体" panose="02010609060101010101" pitchFamily="49" charset="-122"/>
              <a:ea typeface="楷体" panose="02010609060101010101" pitchFamily="49" charset="-122"/>
              <a:sym typeface="+mn-ea"/>
            </a:endParaRPr>
          </a:p>
          <a:p>
            <a:endParaRPr lang="zh-CN" altLang="en-US" sz="4000"/>
          </a:p>
          <a:p>
            <a:r>
              <a:rPr lang="zh-CN" altLang="en-US" sz="4000" b="1" dirty="0">
                <a:solidFill>
                  <a:srgbClr val="FF0000"/>
                </a:solidFill>
                <a:uFillTx/>
                <a:latin typeface="楷体" panose="02010609060101010101" pitchFamily="49" charset="-122"/>
                <a:ea typeface="楷体" panose="02010609060101010101" pitchFamily="49" charset="-122"/>
                <a:sym typeface="等线" panose="02010600030101010101" pitchFamily="2" charset="-122"/>
              </a:rPr>
              <a:t>唯</a:t>
            </a:r>
            <a:r>
              <a:rPr lang="zh-CN" altLang="en-US" sz="4000" b="1" dirty="0">
                <a:uFillTx/>
                <a:latin typeface="楷体" panose="02010609060101010101" pitchFamily="49" charset="-122"/>
                <a:ea typeface="楷体" panose="02010609060101010101" pitchFamily="49" charset="-122"/>
                <a:sym typeface="等线" panose="02010600030101010101" pitchFamily="2" charset="-122"/>
              </a:rPr>
              <a:t>戎不动       （   ）</a:t>
            </a:r>
            <a:endParaRPr lang="zh-CN" altLang="en-US" sz="4000" b="1" dirty="0">
              <a:uFillTx/>
              <a:latin typeface="楷体" panose="02010609060101010101" pitchFamily="49" charset="-122"/>
              <a:ea typeface="楷体" panose="02010609060101010101" pitchFamily="49" charset="-122"/>
              <a:sym typeface="等线" panose="02010600030101010101" pitchFamily="2" charset="-122"/>
            </a:endParaRPr>
          </a:p>
          <a:p>
            <a:endParaRPr lang="zh-CN" altLang="en-US" sz="4000"/>
          </a:p>
          <a:p>
            <a:r>
              <a:rPr lang="zh-CN" altLang="en-US" sz="4000" b="1" dirty="0">
                <a:uFillTx/>
                <a:latin typeface="楷体" panose="02010609060101010101" pitchFamily="49" charset="-122"/>
                <a:ea typeface="楷体" panose="02010609060101010101" pitchFamily="49" charset="-122"/>
                <a:sym typeface="等线" panose="02010600030101010101" pitchFamily="2" charset="-122"/>
              </a:rPr>
              <a:t>取之，</a:t>
            </a:r>
            <a:r>
              <a:rPr lang="zh-CN" altLang="en-US" sz="4000" b="1" dirty="0">
                <a:solidFill>
                  <a:srgbClr val="FF0000"/>
                </a:solidFill>
                <a:uFillTx/>
                <a:latin typeface="楷体" panose="02010609060101010101" pitchFamily="49" charset="-122"/>
                <a:ea typeface="楷体" panose="02010609060101010101" pitchFamily="49" charset="-122"/>
                <a:sym typeface="等线" panose="02010600030101010101" pitchFamily="2" charset="-122"/>
              </a:rPr>
              <a:t>信然</a:t>
            </a:r>
            <a:r>
              <a:rPr lang="zh-CN" altLang="en-US" sz="4000" b="1" dirty="0">
                <a:uFillTx/>
                <a:latin typeface="楷体" panose="02010609060101010101" pitchFamily="49" charset="-122"/>
                <a:ea typeface="楷体" panose="02010609060101010101" pitchFamily="49" charset="-122"/>
                <a:sym typeface="等线" panose="02010600030101010101" pitchFamily="2" charset="-122"/>
              </a:rPr>
              <a:t>。   （   ）</a:t>
            </a:r>
            <a:endParaRPr lang="zh-CN" altLang="en-US" sz="40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endParaRPr>
          </a:p>
          <a:p>
            <a:endParaRPr lang="zh-CN" altLang="en-US" sz="40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186940"/>
            <a:ext cx="7519035" cy="3240881"/>
          </a:xfrm>
        </p:spPr>
        <p:txBody>
          <a:bodyPr>
            <a:normAutofit fontScale="90000"/>
          </a:bodyPr>
          <a:p>
            <a:pPr algn="just"/>
            <a:r>
              <a:rPr lang="en-US" altLang="zh-CN" sz="4500" b="1" dirty="0">
                <a:uFillTx/>
                <a:latin typeface="楷体" panose="02010609060101010101" pitchFamily="49" charset="-122"/>
                <a:ea typeface="楷体" panose="02010609060101010101" pitchFamily="49" charset="-122"/>
                <a:cs typeface="+mn-cs"/>
                <a:sym typeface="等线" panose="02010600030101010101" pitchFamily="2" charset="-122"/>
              </a:rPr>
              <a:t>    </a:t>
            </a:r>
            <a:r>
              <a:rPr lang="zh-CN" altLang="en-US" sz="45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王戎七岁，尝与诸小儿游。看道边李树多子折枝，诸儿竞走取之，唯戎不动。人问之，答曰：“树在道边而多子，此必苦李。”取之，信然。</a:t>
            </a:r>
            <a:endParaRPr lang="zh-CN" altLang="en-US" sz="45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
        <p:nvSpPr>
          <p:cNvPr id="3" name="文本框 2"/>
          <p:cNvSpPr txBox="1"/>
          <p:nvPr/>
        </p:nvSpPr>
        <p:spPr>
          <a:xfrm>
            <a:off x="2339816" y="1160145"/>
            <a:ext cx="5201126" cy="783590"/>
          </a:xfrm>
          <a:prstGeom prst="rect">
            <a:avLst/>
          </a:prstGeom>
          <a:noFill/>
        </p:spPr>
        <p:txBody>
          <a:bodyPr wrap="square" rtlCol="0">
            <a:spAutoFit/>
          </a:bodyPr>
          <a:p>
            <a:r>
              <a:rPr lang="zh-CN" altLang="en-US" sz="4500" b="1">
                <a:solidFill>
                  <a:schemeClr val="tx1"/>
                </a:solidFill>
                <a:latin typeface="楷体" panose="02010609060101010101" pitchFamily="49" charset="-122"/>
                <a:ea typeface="楷体" panose="02010609060101010101" pitchFamily="49" charset="-122"/>
              </a:rPr>
              <a:t>王戎不取道旁李</a:t>
            </a:r>
            <a:endParaRPr lang="zh-CN" altLang="en-US" sz="4500" b="1">
              <a:solidFill>
                <a:schemeClr val="tx1"/>
              </a:solidFill>
              <a:latin typeface="楷体" panose="02010609060101010101" pitchFamily="49" charset="-122"/>
              <a:ea typeface="楷体" panose="02010609060101010101" pitchFamily="49" charset="-122"/>
            </a:endParaRPr>
          </a:p>
        </p:txBody>
      </p:sp>
      <p:pic>
        <p:nvPicPr>
          <p:cNvPr id="4" name="群星 - 渔舟唱晚 (古筝).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191956" y="573086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9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pPr marL="0" indent="0">
              <a:buNone/>
            </a:pPr>
            <a:r>
              <a:rPr lang="en-US" altLang="zh-CN" sz="3600">
                <a:latin typeface="楷体" panose="02010609060101010101" pitchFamily="49" charset="-122"/>
                <a:ea typeface="楷体" panose="02010609060101010101" pitchFamily="49" charset="-122"/>
                <a:cs typeface="楷体" panose="02010609060101010101" pitchFamily="49" charset="-122"/>
              </a:rPr>
              <a:t>   </a:t>
            </a:r>
            <a:r>
              <a:rPr lang="en-US" altLang="zh-CN" sz="3600">
                <a:solidFill>
                  <a:schemeClr val="tx2">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 </a:t>
            </a:r>
            <a:r>
              <a:rPr lang="zh-CN" altLang="en-US" sz="3600">
                <a:solidFill>
                  <a:schemeClr val="tx2">
                    <a:lumMod val="60000"/>
                    <a:lumOff val="40000"/>
                  </a:schemeClr>
                </a:solidFill>
                <a:latin typeface="楷体" panose="02010609060101010101" pitchFamily="49" charset="-122"/>
                <a:ea typeface="楷体" panose="02010609060101010101" pitchFamily="49" charset="-122"/>
                <a:cs typeface="楷体" panose="02010609060101010101" pitchFamily="49" charset="-122"/>
              </a:rPr>
              <a:t>读了课文，你觉得王戎是个怎样的孩子呢？拿起笔把你的想法批注在关键词句的旁边。</a:t>
            </a:r>
            <a:endParaRPr lang="zh-CN" altLang="en-US" sz="3600">
              <a:solidFill>
                <a:schemeClr val="tx2">
                  <a:lumMod val="60000"/>
                  <a:lumOff val="40000"/>
                </a:schemeClr>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186940"/>
            <a:ext cx="7519035" cy="3240881"/>
          </a:xfrm>
        </p:spPr>
        <p:txBody>
          <a:bodyPr>
            <a:normAutofit fontScale="90000"/>
          </a:bodyPr>
          <a:p>
            <a:pPr algn="just"/>
            <a:r>
              <a:rPr lang="en-US" altLang="zh-CN" sz="4500" b="1" dirty="0">
                <a:uFillTx/>
                <a:latin typeface="楷体" panose="02010609060101010101" pitchFamily="49" charset="-122"/>
                <a:ea typeface="楷体" panose="02010609060101010101" pitchFamily="49" charset="-122"/>
                <a:cs typeface="+mn-cs"/>
                <a:sym typeface="等线" panose="02010600030101010101" pitchFamily="2" charset="-122"/>
              </a:rPr>
              <a:t>    </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王戎七岁，尝与诸小儿游。看道边李树多子折枝，诸儿竞走取之，唯戎不动。</a:t>
            </a:r>
            <a:r>
              <a:rPr lang="zh-CN" altLang="en-US" sz="45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人问之，答曰：“树在道边而多子，此必苦李。”</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取之，信然。</a:t>
            </a:r>
            <a:endPar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
        <p:nvSpPr>
          <p:cNvPr id="3" name="文本框 2"/>
          <p:cNvSpPr txBox="1"/>
          <p:nvPr/>
        </p:nvSpPr>
        <p:spPr>
          <a:xfrm>
            <a:off x="2339816" y="1160145"/>
            <a:ext cx="5201126" cy="783590"/>
          </a:xfrm>
          <a:prstGeom prst="rect">
            <a:avLst/>
          </a:prstGeom>
          <a:noFill/>
        </p:spPr>
        <p:txBody>
          <a:bodyPr wrap="square" rtlCol="0">
            <a:spAutoFit/>
          </a:bodyPr>
          <a:p>
            <a:r>
              <a:rPr lang="zh-CN" altLang="en-US" sz="4500" b="1">
                <a:solidFill>
                  <a:schemeClr val="bg1">
                    <a:lumMod val="65000"/>
                  </a:schemeClr>
                </a:solidFill>
                <a:latin typeface="楷体" panose="02010609060101010101" pitchFamily="49" charset="-122"/>
                <a:ea typeface="楷体" panose="02010609060101010101" pitchFamily="49" charset="-122"/>
              </a:rPr>
              <a:t>王戎不取道旁李</a:t>
            </a:r>
            <a:endParaRPr lang="zh-CN" altLang="en-US" sz="4500" b="1">
              <a:solidFill>
                <a:schemeClr val="bg1">
                  <a:lumMod val="65000"/>
                </a:schemeClr>
              </a:solidFill>
              <a:latin typeface="楷体" panose="02010609060101010101" pitchFamily="49" charset="-122"/>
              <a:ea typeface="楷体" panose="02010609060101010101" pitchFamily="49"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186940"/>
            <a:ext cx="7519035" cy="3240881"/>
          </a:xfrm>
        </p:spPr>
        <p:txBody>
          <a:bodyPr>
            <a:normAutofit fontScale="90000"/>
          </a:bodyPr>
          <a:p>
            <a:pPr algn="just"/>
            <a:r>
              <a:rPr lang="en-US" altLang="zh-CN" sz="4500" b="1" dirty="0">
                <a:uFillTx/>
                <a:latin typeface="楷体" panose="02010609060101010101" pitchFamily="49" charset="-122"/>
                <a:ea typeface="楷体" panose="02010609060101010101" pitchFamily="49" charset="-122"/>
                <a:cs typeface="+mn-cs"/>
                <a:sym typeface="等线" panose="02010600030101010101" pitchFamily="2" charset="-122"/>
              </a:rPr>
              <a:t>    </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王戎七岁，尝与诸小儿游。</a:t>
            </a:r>
            <a:r>
              <a:rPr lang="zh-CN" altLang="en-US" sz="45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看道边李树多子折枝，诸儿竞走取之，唯戎不动。</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人问之，答曰：“树在道边而多子，此必苦李。”取之，信然。</a:t>
            </a:r>
            <a:endPar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
        <p:nvSpPr>
          <p:cNvPr id="3" name="文本框 2"/>
          <p:cNvSpPr txBox="1"/>
          <p:nvPr/>
        </p:nvSpPr>
        <p:spPr>
          <a:xfrm>
            <a:off x="2339816" y="1160145"/>
            <a:ext cx="5201126" cy="783590"/>
          </a:xfrm>
          <a:prstGeom prst="rect">
            <a:avLst/>
          </a:prstGeom>
          <a:noFill/>
        </p:spPr>
        <p:txBody>
          <a:bodyPr wrap="square" rtlCol="0">
            <a:spAutoFit/>
          </a:bodyPr>
          <a:p>
            <a:r>
              <a:rPr lang="zh-CN" altLang="en-US" sz="4500" b="1">
                <a:solidFill>
                  <a:schemeClr val="bg1">
                    <a:lumMod val="65000"/>
                  </a:schemeClr>
                </a:solidFill>
                <a:latin typeface="楷体" panose="02010609060101010101" pitchFamily="49" charset="-122"/>
                <a:ea typeface="楷体" panose="02010609060101010101" pitchFamily="49" charset="-122"/>
              </a:rPr>
              <a:t>王戎不取道旁李</a:t>
            </a:r>
            <a:endParaRPr lang="zh-CN" altLang="en-US" sz="4500" b="1">
              <a:solidFill>
                <a:schemeClr val="bg1">
                  <a:lumMod val="65000"/>
                </a:schemeClr>
              </a:solidFill>
              <a:latin typeface="楷体" panose="02010609060101010101" pitchFamily="49" charset="-122"/>
              <a:ea typeface="楷体" panose="02010609060101010101" pitchFamily="49"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362551" y="2603183"/>
            <a:ext cx="1310164" cy="1817370"/>
          </a:xfrm>
          <a:prstGeom prst="rect">
            <a:avLst/>
          </a:prstGeom>
        </p:spPr>
      </p:pic>
      <p:pic>
        <p:nvPicPr>
          <p:cNvPr id="5" name="图片 4"/>
          <p:cNvPicPr>
            <a:picLocks noChangeAspect="1"/>
          </p:cNvPicPr>
          <p:nvPr/>
        </p:nvPicPr>
        <p:blipFill>
          <a:blip r:embed="rId2"/>
          <a:stretch>
            <a:fillRect/>
          </a:stretch>
        </p:blipFill>
        <p:spPr>
          <a:xfrm>
            <a:off x="3460433" y="2778919"/>
            <a:ext cx="1837373" cy="1641634"/>
          </a:xfrm>
          <a:prstGeom prst="rect">
            <a:avLst/>
          </a:prstGeom>
        </p:spPr>
      </p:pic>
      <p:cxnSp>
        <p:nvCxnSpPr>
          <p:cNvPr id="7" name="直接箭头连接符 6"/>
          <p:cNvCxnSpPr/>
          <p:nvPr/>
        </p:nvCxnSpPr>
        <p:spPr>
          <a:xfrm>
            <a:off x="2673668" y="3626644"/>
            <a:ext cx="688181" cy="10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5297805" y="3626644"/>
            <a:ext cx="688181" cy="10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图片 9" descr="搜狗截图19年12月01日2153_1"/>
          <p:cNvPicPr>
            <a:picLocks noChangeAspect="1"/>
          </p:cNvPicPr>
          <p:nvPr/>
        </p:nvPicPr>
        <p:blipFill>
          <a:blip r:embed="rId3"/>
          <a:stretch>
            <a:fillRect/>
          </a:stretch>
        </p:blipFill>
        <p:spPr>
          <a:xfrm>
            <a:off x="6218396" y="2706053"/>
            <a:ext cx="1659255" cy="1641158"/>
          </a:xfrm>
          <a:prstGeom prst="rect">
            <a:avLst/>
          </a:prstGeom>
        </p:spPr>
      </p:pic>
      <p:pic>
        <p:nvPicPr>
          <p:cNvPr id="2" name="图片 1" descr="timg (1)"/>
          <p:cNvPicPr>
            <a:picLocks noChangeAspect="1"/>
          </p:cNvPicPr>
          <p:nvPr/>
        </p:nvPicPr>
        <p:blipFill>
          <a:blip r:embed="rId4"/>
          <a:stretch>
            <a:fillRect/>
          </a:stretch>
        </p:blipFill>
        <p:spPr>
          <a:xfrm>
            <a:off x="254000" y="0"/>
            <a:ext cx="1835785" cy="2753995"/>
          </a:xfrm>
          <a:prstGeom prst="rect">
            <a:avLst/>
          </a:prstGeom>
        </p:spPr>
      </p:pic>
      <p:pic>
        <p:nvPicPr>
          <p:cNvPr id="3" name="图片 2" descr="timg"/>
          <p:cNvPicPr>
            <a:picLocks noChangeAspect="1"/>
          </p:cNvPicPr>
          <p:nvPr/>
        </p:nvPicPr>
        <p:blipFill>
          <a:blip r:embed="rId5"/>
          <a:stretch>
            <a:fillRect/>
          </a:stretch>
        </p:blipFill>
        <p:spPr>
          <a:xfrm>
            <a:off x="2089785" y="24130"/>
            <a:ext cx="3727450" cy="27057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rcRect l="12734" t="29341" r="57071" b="55277"/>
          <a:stretch>
            <a:fillRect/>
          </a:stretch>
        </p:blipFill>
        <p:spPr>
          <a:xfrm>
            <a:off x="88265" y="2691130"/>
            <a:ext cx="7628255" cy="1826895"/>
          </a:xfrm>
          <a:prstGeom prst="rect">
            <a:avLst/>
          </a:prstGeom>
        </p:spPr>
      </p:pic>
      <p:pic>
        <p:nvPicPr>
          <p:cNvPr id="7" name="图片 6"/>
          <p:cNvPicPr>
            <a:picLocks noChangeAspect="1"/>
          </p:cNvPicPr>
          <p:nvPr/>
        </p:nvPicPr>
        <p:blipFill>
          <a:blip r:embed="rId1"/>
          <a:srcRect l="12831" t="45806" r="56975" b="36377"/>
          <a:stretch>
            <a:fillRect/>
          </a:stretch>
        </p:blipFill>
        <p:spPr>
          <a:xfrm>
            <a:off x="88265" y="239395"/>
            <a:ext cx="7628255" cy="2115820"/>
          </a:xfrm>
          <a:prstGeom prst="rect">
            <a:avLst/>
          </a:prstGeom>
        </p:spPr>
      </p:pic>
      <p:pic>
        <p:nvPicPr>
          <p:cNvPr id="8" name="图片 7"/>
          <p:cNvPicPr>
            <a:picLocks noChangeAspect="1"/>
          </p:cNvPicPr>
          <p:nvPr/>
        </p:nvPicPr>
        <p:blipFill>
          <a:blip r:embed="rId1"/>
          <a:srcRect l="12892" t="66989" r="64375" b="25086"/>
          <a:stretch>
            <a:fillRect/>
          </a:stretch>
        </p:blipFill>
        <p:spPr>
          <a:xfrm>
            <a:off x="88265" y="5100320"/>
            <a:ext cx="5883910" cy="963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741045" y="2186940"/>
            <a:ext cx="7519035" cy="3240881"/>
          </a:xfrm>
        </p:spPr>
        <p:txBody>
          <a:bodyPr>
            <a:normAutofit fontScale="90000"/>
          </a:bodyPr>
          <a:p>
            <a:pPr algn="just"/>
            <a:r>
              <a:rPr lang="en-US" altLang="zh-CN" sz="4500" b="1" dirty="0">
                <a:uFillTx/>
                <a:latin typeface="楷体" panose="02010609060101010101" pitchFamily="49" charset="-122"/>
                <a:ea typeface="楷体" panose="02010609060101010101" pitchFamily="49" charset="-122"/>
                <a:cs typeface="+mn-cs"/>
                <a:sym typeface="等线" panose="02010600030101010101" pitchFamily="2" charset="-122"/>
              </a:rPr>
              <a:t>    </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王戎七岁，尝与诸小儿游。</a:t>
            </a:r>
            <a:r>
              <a:rPr lang="zh-CN" altLang="en-US" sz="4500" b="1" dirty="0">
                <a:solidFill>
                  <a:schemeClr val="tx1"/>
                </a:solidFill>
                <a:uFillTx/>
                <a:latin typeface="楷体" panose="02010609060101010101" pitchFamily="49" charset="-122"/>
                <a:ea typeface="楷体" panose="02010609060101010101" pitchFamily="49" charset="-122"/>
                <a:cs typeface="+mn-cs"/>
                <a:sym typeface="等线" panose="02010600030101010101" pitchFamily="2" charset="-122"/>
              </a:rPr>
              <a:t>看道边李树多子折枝，诸儿竞走取之，唯戎不动。</a:t>
            </a:r>
            <a:r>
              <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rPr>
              <a:t>人问之，答曰：“树在道边而多子，此必苦李。”取之，信然。</a:t>
            </a:r>
            <a:endParaRPr lang="zh-CN" altLang="en-US" sz="4500" b="1" dirty="0">
              <a:solidFill>
                <a:schemeClr val="bg1">
                  <a:lumMod val="65000"/>
                </a:schemeClr>
              </a:solidFill>
              <a:uFillTx/>
              <a:latin typeface="楷体" panose="02010609060101010101" pitchFamily="49" charset="-122"/>
              <a:ea typeface="楷体" panose="02010609060101010101" pitchFamily="49" charset="-122"/>
              <a:cs typeface="+mn-cs"/>
              <a:sym typeface="等线" panose="02010600030101010101" pitchFamily="2" charset="-122"/>
            </a:endParaRPr>
          </a:p>
        </p:txBody>
      </p:sp>
      <p:sp>
        <p:nvSpPr>
          <p:cNvPr id="3" name="文本框 2"/>
          <p:cNvSpPr txBox="1"/>
          <p:nvPr/>
        </p:nvSpPr>
        <p:spPr>
          <a:xfrm>
            <a:off x="2339816" y="1160145"/>
            <a:ext cx="5201126" cy="783590"/>
          </a:xfrm>
          <a:prstGeom prst="rect">
            <a:avLst/>
          </a:prstGeom>
          <a:noFill/>
        </p:spPr>
        <p:txBody>
          <a:bodyPr wrap="square" rtlCol="0">
            <a:spAutoFit/>
          </a:bodyPr>
          <a:p>
            <a:r>
              <a:rPr lang="zh-CN" altLang="en-US" sz="4500" b="1">
                <a:solidFill>
                  <a:schemeClr val="bg1">
                    <a:lumMod val="65000"/>
                  </a:schemeClr>
                </a:solidFill>
                <a:latin typeface="楷体" panose="02010609060101010101" pitchFamily="49" charset="-122"/>
                <a:ea typeface="楷体" panose="02010609060101010101" pitchFamily="49" charset="-122"/>
              </a:rPr>
              <a:t>王戎不取道旁李</a:t>
            </a:r>
            <a:endParaRPr lang="zh-CN" altLang="en-US" sz="4500" b="1">
              <a:solidFill>
                <a:schemeClr val="bg1">
                  <a:lumMod val="65000"/>
                </a:schemeClr>
              </a:solidFill>
              <a:latin typeface="楷体" panose="02010609060101010101" pitchFamily="49" charset="-122"/>
              <a:ea typeface="楷体" panose="02010609060101010101"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508635" y="1216660"/>
            <a:ext cx="8346440" cy="1322070"/>
          </a:xfrm>
          <a:prstGeom prst="rect">
            <a:avLst/>
          </a:prstGeom>
          <a:noFill/>
          <a:ln>
            <a:noFill/>
          </a:ln>
        </p:spPr>
        <p:txBody>
          <a:bodyPr wrap="none" rtlCol="0" anchor="t">
            <a:spAutoFit/>
            <a:scene3d>
              <a:camera prst="orthographicFront"/>
              <a:lightRig rig="threePt" dir="t"/>
            </a:scene3d>
          </a:bodyPr>
          <a:p>
            <a:pPr algn="ctr"/>
            <a:r>
              <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rPr>
              <a:t>聪慧儿童闯关乐园</a:t>
            </a:r>
            <a:endPar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529080" y="1216660"/>
            <a:ext cx="6305550" cy="2553335"/>
          </a:xfrm>
          <a:prstGeom prst="rect">
            <a:avLst/>
          </a:prstGeom>
          <a:noFill/>
          <a:ln>
            <a:noFill/>
          </a:ln>
        </p:spPr>
        <p:txBody>
          <a:bodyPr wrap="none" rtlCol="0" anchor="t">
            <a:spAutoFit/>
            <a:scene3d>
              <a:camera prst="orthographicFront"/>
              <a:lightRig rig="threePt" dir="t"/>
            </a:scene3d>
          </a:bodyPr>
          <a:p>
            <a:pPr algn="ctr"/>
            <a:r>
              <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rPr>
              <a:t>第一关</a:t>
            </a:r>
            <a:endPar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endParaRPr>
          </a:p>
          <a:p>
            <a:pPr algn="ctr"/>
            <a:r>
              <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rPr>
              <a:t>读得有滋有味</a:t>
            </a:r>
            <a:endPar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526540" y="1078865"/>
            <a:ext cx="5599430" cy="4196715"/>
          </a:xfrm>
          <a:prstGeom prst="rect">
            <a:avLst/>
          </a:prstGeom>
          <a:noFill/>
        </p:spPr>
        <p:txBody>
          <a:bodyPr vert="eaVert" wrap="square" rtlCol="0">
            <a:spAutoFit/>
          </a:bodyPr>
          <a:p>
            <a:r>
              <a:rPr lang="en-US" altLang="zh-CN" sz="4000" b="1" dirty="0" smtClean="0">
                <a:solidFill>
                  <a:prstClr val="black"/>
                </a:solidFill>
                <a:latin typeface="楷体" panose="02010609060101010101" pitchFamily="49" charset="-122"/>
                <a:ea typeface="楷体" panose="02010609060101010101" pitchFamily="49" charset="-122"/>
                <a:sym typeface="+mn-ea"/>
              </a:rPr>
              <a:t> </a:t>
            </a:r>
            <a:r>
              <a:rPr lang="en-US" altLang="zh-CN" sz="4400" b="1" dirty="0" smtClean="0">
                <a:solidFill>
                  <a:prstClr val="black"/>
                </a:solidFill>
                <a:latin typeface="楷体" panose="02010609060101010101" pitchFamily="49" charset="-122"/>
                <a:ea typeface="楷体" panose="02010609060101010101" pitchFamily="49" charset="-122"/>
                <a:sym typeface="+mn-ea"/>
              </a:rPr>
              <a:t>   </a:t>
            </a:r>
            <a:r>
              <a:rPr lang="zh-CN" altLang="en-US" sz="4400" b="1" dirty="0" smtClean="0">
                <a:solidFill>
                  <a:prstClr val="black"/>
                </a:solidFill>
                <a:latin typeface="楷体" panose="02010609060101010101" pitchFamily="49" charset="-122"/>
                <a:ea typeface="楷体" panose="02010609060101010101" pitchFamily="49" charset="-122"/>
                <a:sym typeface="+mn-ea"/>
              </a:rPr>
              <a:t>王戎七岁尝与诸小儿游看道边李树多子折枝诸儿竞走取之唯戎不动人问之答曰树在道边而多子此必苦李取之信然</a:t>
            </a:r>
            <a:endParaRPr lang="zh-CN" altLang="en-US" sz="4400" b="1" dirty="0" smtClean="0">
              <a:solidFill>
                <a:prstClr val="black"/>
              </a:solidFill>
              <a:latin typeface="楷体" panose="02010609060101010101" pitchFamily="49" charset="-122"/>
              <a:ea typeface="楷体" panose="02010609060101010101" pitchFamily="49" charset="-122"/>
              <a:sym typeface="+mn-e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529080" y="1216660"/>
            <a:ext cx="6305550" cy="2553335"/>
          </a:xfrm>
          <a:prstGeom prst="rect">
            <a:avLst/>
          </a:prstGeom>
          <a:noFill/>
          <a:ln>
            <a:noFill/>
          </a:ln>
        </p:spPr>
        <p:txBody>
          <a:bodyPr wrap="none" rtlCol="0" anchor="t">
            <a:spAutoFit/>
            <a:scene3d>
              <a:camera prst="orthographicFront"/>
              <a:lightRig rig="threePt" dir="t"/>
            </a:scene3d>
          </a:bodyPr>
          <a:p>
            <a:pPr algn="ctr"/>
            <a:r>
              <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rPr>
              <a:t>第二关</a:t>
            </a:r>
            <a:endPar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endParaRPr>
          </a:p>
          <a:p>
            <a:pPr algn="ctr"/>
            <a:r>
              <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rPr>
              <a:t>诵得有滋有味</a:t>
            </a:r>
            <a:endPar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132856"/>
            <a:ext cx="7920880" cy="2656205"/>
          </a:xfrm>
          <a:prstGeom prst="rect">
            <a:avLst/>
          </a:prstGeom>
          <a:noFill/>
        </p:spPr>
        <p:txBody>
          <a:bodyPr wrap="square" rtlCol="0">
            <a:spAutoFit/>
          </a:bodyPr>
          <a:lstStyle/>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    </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尝与      </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看道</a:t>
            </a:r>
            <a:r>
              <a:rPr lang="zh-CN" altLang="en-US" sz="4000" b="1" dirty="0">
                <a:solidFill>
                  <a:prstClr val="black"/>
                </a:solidFill>
                <a:latin typeface="楷体" panose="02010609060101010101" pitchFamily="49" charset="-122"/>
                <a:ea typeface="楷体" panose="02010609060101010101" pitchFamily="49" charset="-122"/>
              </a:rPr>
              <a:t>边         ，诸</a:t>
            </a:r>
            <a:r>
              <a:rPr lang="zh-CN" altLang="en-US" sz="4000" b="1" dirty="0" smtClean="0">
                <a:solidFill>
                  <a:prstClr val="black"/>
                </a:solidFill>
                <a:latin typeface="楷体" panose="02010609060101010101" pitchFamily="49" charset="-122"/>
                <a:ea typeface="楷体" panose="02010609060101010101" pitchFamily="49" charset="-122"/>
              </a:rPr>
              <a:t>儿      </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唯戎 </a:t>
            </a:r>
            <a:endParaRPr lang="zh-CN" altLang="en-US" sz="4000" b="1" dirty="0" smtClean="0">
              <a:solidFill>
                <a:prstClr val="black"/>
              </a:solidFill>
              <a:latin typeface="楷体" panose="02010609060101010101" pitchFamily="49" charset="-122"/>
              <a:ea typeface="楷体" panose="02010609060101010101" pitchFamily="49" charset="-122"/>
            </a:endParaRPr>
          </a:p>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a:t>
            </a:r>
            <a:r>
              <a:rPr lang="zh-CN" altLang="en-US" sz="4000" b="1" dirty="0">
                <a:solidFill>
                  <a:prstClr val="black"/>
                </a:solidFill>
                <a:latin typeface="楷体" panose="02010609060101010101" pitchFamily="49" charset="-122"/>
                <a:ea typeface="楷体" panose="02010609060101010101" pitchFamily="49" charset="-122"/>
              </a:rPr>
              <a:t>。人问之，答曰：“</a:t>
            </a:r>
            <a:r>
              <a:rPr lang="zh-CN" altLang="en-US" sz="4000" b="1" dirty="0" smtClean="0">
                <a:solidFill>
                  <a:prstClr val="black"/>
                </a:solidFill>
                <a:latin typeface="楷体" panose="02010609060101010101" pitchFamily="49" charset="-122"/>
                <a:ea typeface="楷体" panose="02010609060101010101" pitchFamily="49" charset="-122"/>
              </a:rPr>
              <a:t>              </a:t>
            </a:r>
            <a:r>
              <a:rPr lang="zh-CN" altLang="en-US" sz="4000" b="1" dirty="0">
                <a:solidFill>
                  <a:prstClr val="black"/>
                </a:solidFill>
                <a:latin typeface="楷体" panose="02010609060101010101" pitchFamily="49" charset="-122"/>
                <a:ea typeface="楷体" panose="02010609060101010101" pitchFamily="49" charset="-122"/>
              </a:rPr>
              <a:t>。”取之，   。</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2681469" y="1123057"/>
            <a:ext cx="4968552" cy="706755"/>
          </a:xfrm>
          <a:prstGeom prst="rect">
            <a:avLst/>
          </a:prstGeom>
          <a:noFill/>
        </p:spPr>
        <p:txBody>
          <a:bodyPr wrap="square" rtlCol="0">
            <a:spAutoFit/>
          </a:bodyPr>
          <a:lstStyle/>
          <a:p>
            <a:r>
              <a:rPr lang="zh-CN" altLang="en-US" sz="4000" b="1" dirty="0" smtClean="0">
                <a:solidFill>
                  <a:prstClr val="black"/>
                </a:solidFill>
                <a:latin typeface="华文仿宋" panose="02010600040101010101" pitchFamily="2" charset="-122"/>
                <a:ea typeface="华文仿宋" panose="02010600040101010101" pitchFamily="2" charset="-122"/>
              </a:rPr>
              <a:t>王戎不取道</a:t>
            </a:r>
            <a:r>
              <a:rPr lang="zh-CN" altLang="en-US" sz="4000" b="1" dirty="0">
                <a:solidFill>
                  <a:prstClr val="black"/>
                </a:solidFill>
                <a:latin typeface="华文仿宋" panose="02010600040101010101" pitchFamily="2" charset="-122"/>
                <a:ea typeface="华文仿宋" panose="02010600040101010101" pitchFamily="2" charset="-122"/>
              </a:rPr>
              <a:t>旁李</a:t>
            </a:r>
            <a:endParaRPr lang="zh-CN" altLang="en-US" sz="4000" b="1" dirty="0">
              <a:solidFill>
                <a:prstClr val="black"/>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1529080" y="1216660"/>
            <a:ext cx="6305550" cy="2553335"/>
          </a:xfrm>
          <a:prstGeom prst="rect">
            <a:avLst/>
          </a:prstGeom>
          <a:noFill/>
          <a:ln>
            <a:noFill/>
          </a:ln>
        </p:spPr>
        <p:txBody>
          <a:bodyPr wrap="none" rtlCol="0" anchor="t">
            <a:spAutoFit/>
            <a:scene3d>
              <a:camera prst="orthographicFront"/>
              <a:lightRig rig="threePt" dir="t"/>
            </a:scene3d>
          </a:bodyPr>
          <a:p>
            <a:pPr algn="ctr"/>
            <a:r>
              <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rPr>
              <a:t>第三关</a:t>
            </a:r>
            <a:endPar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endParaRPr>
          </a:p>
          <a:p>
            <a:pPr algn="ctr"/>
            <a:r>
              <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rPr>
              <a:t>讲得有滋有味</a:t>
            </a:r>
            <a:endParaRPr lang="zh-CN" altLang="en-US" sz="8000" b="1">
              <a:ln w="6600">
                <a:solidFill>
                  <a:schemeClr val="accent2"/>
                </a:solidFill>
                <a:prstDash val="solid"/>
              </a:ln>
              <a:solidFill>
                <a:srgbClr val="FFFFFF"/>
              </a:solidFill>
              <a:effectLst>
                <a:outerShdw dist="38100" dir="2700000" algn="tl" rotWithShape="0">
                  <a:schemeClr val="accent2"/>
                </a:outerShdw>
              </a:effectLst>
              <a:latin typeface="隶书" panose="02010509060101010101" charset="-122"/>
              <a:ea typeface="隶书" panose="02010509060101010101"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132856"/>
            <a:ext cx="7920880" cy="3298339"/>
          </a:xfrm>
          <a:prstGeom prst="rect">
            <a:avLst/>
          </a:prstGeom>
          <a:noFill/>
        </p:spPr>
        <p:txBody>
          <a:bodyPr wrap="square" rtlCol="0">
            <a:spAutoFit/>
          </a:bodyPr>
          <a:lstStyle/>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王戎七</a:t>
            </a:r>
            <a:r>
              <a:rPr lang="zh-CN" altLang="en-US" sz="4000" b="1" dirty="0">
                <a:solidFill>
                  <a:prstClr val="black"/>
                </a:solidFill>
                <a:latin typeface="楷体" panose="02010609060101010101" pitchFamily="49" charset="-122"/>
                <a:ea typeface="楷体" panose="02010609060101010101" pitchFamily="49" charset="-122"/>
              </a:rPr>
              <a:t>岁，</a:t>
            </a:r>
            <a:r>
              <a:rPr lang="zh-CN" altLang="en-US" sz="4000" b="1" dirty="0" smtClean="0">
                <a:solidFill>
                  <a:prstClr val="black"/>
                </a:solidFill>
                <a:latin typeface="楷体" panose="02010609060101010101" pitchFamily="49" charset="-122"/>
                <a:ea typeface="楷体" panose="02010609060101010101" pitchFamily="49" charset="-122"/>
              </a:rPr>
              <a:t>尝与</a:t>
            </a:r>
            <a:r>
              <a:rPr lang="zh-CN" altLang="en-US" sz="4000" b="1" dirty="0">
                <a:solidFill>
                  <a:prstClr val="black"/>
                </a:solidFill>
                <a:latin typeface="楷体" panose="02010609060101010101" pitchFamily="49" charset="-122"/>
                <a:ea typeface="楷体" panose="02010609060101010101" pitchFamily="49" charset="-122"/>
              </a:rPr>
              <a:t>诸</a:t>
            </a:r>
            <a:r>
              <a:rPr lang="zh-CN" altLang="en-US" sz="4000" b="1" dirty="0" smtClean="0">
                <a:solidFill>
                  <a:prstClr val="black"/>
                </a:solidFill>
                <a:latin typeface="楷体" panose="02010609060101010101" pitchFamily="49" charset="-122"/>
                <a:ea typeface="楷体" panose="02010609060101010101" pitchFamily="49" charset="-122"/>
              </a:rPr>
              <a:t>小儿游</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儿竞走</a:t>
            </a:r>
            <a:r>
              <a:rPr lang="zh-CN" altLang="en-US" sz="4000" b="1" dirty="0">
                <a:solidFill>
                  <a:prstClr val="black"/>
                </a:solidFill>
                <a:latin typeface="楷体" panose="02010609060101010101" pitchFamily="49" charset="-122"/>
                <a:ea typeface="楷体" panose="02010609060101010101" pitchFamily="49" charset="-122"/>
              </a:rPr>
              <a:t>取之，</a:t>
            </a:r>
            <a:r>
              <a:rPr lang="zh-CN" altLang="en-US" sz="4000" b="1" dirty="0" smtClean="0">
                <a:solidFill>
                  <a:prstClr val="black"/>
                </a:solidFill>
                <a:latin typeface="楷体" panose="02010609060101010101" pitchFamily="49" charset="-122"/>
                <a:ea typeface="楷体" panose="02010609060101010101" pitchFamily="49" charset="-122"/>
              </a:rPr>
              <a:t>唯戎</a:t>
            </a:r>
            <a:r>
              <a:rPr lang="zh-CN" altLang="en-US" sz="4000" b="1" dirty="0">
                <a:solidFill>
                  <a:prstClr val="black"/>
                </a:solidFill>
                <a:latin typeface="楷体" panose="02010609060101010101" pitchFamily="49" charset="-122"/>
                <a:ea typeface="楷体" panose="02010609060101010101" pitchFamily="49" charset="-122"/>
              </a:rPr>
              <a:t>不动。人问之，答曰：“</a:t>
            </a:r>
            <a:r>
              <a:rPr lang="zh-CN" altLang="en-US" sz="4000" b="1" dirty="0" smtClean="0">
                <a:solidFill>
                  <a:prstClr val="black"/>
                </a:solidFill>
                <a:latin typeface="楷体" panose="02010609060101010101" pitchFamily="49" charset="-122"/>
                <a:ea typeface="楷体" panose="02010609060101010101" pitchFamily="49" charset="-122"/>
              </a:rPr>
              <a:t>树在</a:t>
            </a:r>
            <a:r>
              <a:rPr lang="zh-CN" altLang="en-US" sz="4000" b="1" dirty="0">
                <a:solidFill>
                  <a:prstClr val="black"/>
                </a:solidFill>
                <a:latin typeface="楷体" panose="02010609060101010101" pitchFamily="49" charset="-122"/>
                <a:ea typeface="楷体" panose="02010609060101010101" pitchFamily="49" charset="-122"/>
              </a:rPr>
              <a:t>道</a:t>
            </a:r>
            <a:r>
              <a:rPr lang="zh-CN" altLang="en-US" sz="4000" b="1" dirty="0" smtClean="0">
                <a:solidFill>
                  <a:prstClr val="black"/>
                </a:solidFill>
                <a:latin typeface="楷体" panose="02010609060101010101" pitchFamily="49" charset="-122"/>
                <a:ea typeface="楷体" panose="02010609060101010101" pitchFamily="49" charset="-122"/>
              </a:rPr>
              <a:t>边而</a:t>
            </a:r>
            <a:r>
              <a:rPr lang="zh-CN" altLang="en-US" sz="4000" b="1" dirty="0">
                <a:solidFill>
                  <a:prstClr val="black"/>
                </a:solidFill>
                <a:latin typeface="楷体" panose="02010609060101010101" pitchFamily="49" charset="-122"/>
                <a:ea typeface="楷体" panose="02010609060101010101" pitchFamily="49" charset="-122"/>
              </a:rPr>
              <a:t>多子，此</a:t>
            </a:r>
            <a:r>
              <a:rPr lang="zh-CN" altLang="en-US" sz="4000" b="1" dirty="0" smtClean="0">
                <a:solidFill>
                  <a:prstClr val="black"/>
                </a:solidFill>
                <a:latin typeface="楷体" panose="02010609060101010101" pitchFamily="49" charset="-122"/>
                <a:ea typeface="楷体" panose="02010609060101010101" pitchFamily="49" charset="-122"/>
              </a:rPr>
              <a:t>必苦</a:t>
            </a:r>
            <a:r>
              <a:rPr lang="zh-CN" altLang="en-US" sz="4000" b="1" dirty="0">
                <a:solidFill>
                  <a:prstClr val="black"/>
                </a:solidFill>
                <a:latin typeface="楷体" panose="02010609060101010101" pitchFamily="49" charset="-122"/>
                <a:ea typeface="楷体" panose="02010609060101010101" pitchFamily="49" charset="-122"/>
              </a:rPr>
              <a:t>李。”取之，信然。</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2681469" y="1123057"/>
            <a:ext cx="4968552" cy="706755"/>
          </a:xfrm>
          <a:prstGeom prst="rect">
            <a:avLst/>
          </a:prstGeom>
          <a:noFill/>
        </p:spPr>
        <p:txBody>
          <a:bodyPr wrap="square" rtlCol="0">
            <a:spAutoFit/>
          </a:bodyPr>
          <a:lstStyle/>
          <a:p>
            <a:r>
              <a:rPr lang="zh-CN" altLang="en-US" sz="4000" b="1" dirty="0" smtClean="0">
                <a:solidFill>
                  <a:prstClr val="black"/>
                </a:solidFill>
                <a:latin typeface="华文仿宋" panose="02010600040101010101" pitchFamily="2" charset="-122"/>
                <a:ea typeface="华文仿宋" panose="02010600040101010101" pitchFamily="2" charset="-122"/>
              </a:rPr>
              <a:t>王戎不取道</a:t>
            </a:r>
            <a:r>
              <a:rPr lang="zh-CN" altLang="en-US" sz="4000" b="1" dirty="0">
                <a:solidFill>
                  <a:prstClr val="black"/>
                </a:solidFill>
                <a:latin typeface="华文仿宋" panose="02010600040101010101" pitchFamily="2" charset="-122"/>
                <a:ea typeface="华文仿宋" panose="02010600040101010101" pitchFamily="2" charset="-122"/>
              </a:rPr>
              <a:t>旁李</a:t>
            </a:r>
            <a:endParaRPr lang="zh-CN" altLang="en-US" sz="4000" b="1" dirty="0">
              <a:solidFill>
                <a:prstClr val="black"/>
              </a:solidFill>
              <a:latin typeface="华文仿宋" panose="02010600040101010101" pitchFamily="2" charset="-122"/>
              <a:ea typeface="华文仿宋" panose="02010600040101010101" pitchFamily="2"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872173"/>
            <a:ext cx="8229600" cy="1143000"/>
          </a:xfrm>
        </p:spPr>
        <p:txBody>
          <a:bodyPr/>
          <a:p>
            <a:r>
              <a:rPr lang="zh-CN" altLang="en-US">
                <a:latin typeface="黑体" panose="02010609060101010101" charset="-122"/>
                <a:ea typeface="黑体" panose="02010609060101010101" charset="-122"/>
              </a:rPr>
              <a:t>王戎观虎</a:t>
            </a:r>
            <a:endParaRPr lang="zh-CN" altLang="en-US">
              <a:latin typeface="黑体" panose="02010609060101010101" charset="-122"/>
              <a:ea typeface="黑体" panose="02010609060101010101" charset="-122"/>
            </a:endParaRPr>
          </a:p>
        </p:txBody>
      </p:sp>
      <p:sp>
        <p:nvSpPr>
          <p:cNvPr id="3" name="内容占位符 2"/>
          <p:cNvSpPr>
            <a:spLocks noGrp="1"/>
          </p:cNvSpPr>
          <p:nvPr>
            <p:ph idx="1"/>
          </p:nvPr>
        </p:nvSpPr>
        <p:spPr>
          <a:xfrm>
            <a:off x="457200" y="2015490"/>
            <a:ext cx="8229600" cy="4525963"/>
          </a:xfrm>
        </p:spPr>
        <p:txBody>
          <a:bodyPr>
            <a:normAutofit lnSpcReduction="10000"/>
          </a:bodyPr>
          <a:p>
            <a:pPr marL="0" indent="0">
              <a:buNone/>
            </a:pPr>
            <a:r>
              <a:rPr lang="en-US" altLang="zh-CN"/>
              <a:t>         </a:t>
            </a:r>
            <a:r>
              <a:rPr lang="zh-CN" altLang="en-US">
                <a:latin typeface="楷体" panose="02010609060101010101" pitchFamily="49" charset="-122"/>
                <a:ea typeface="楷体" panose="02010609060101010101" pitchFamily="49" charset="-122"/>
              </a:rPr>
              <a:t>魏明帝于宣武场上断虎爪牙，纵百姓观之。王戎七岁，亦往看，虎承间攀栏而吼，其声震地，观者无不辟易颠仆，戎湛然不动，了无惧色。</a:t>
            </a:r>
            <a:endParaRPr lang="zh-CN" altLang="en-US">
              <a:latin typeface="楷体" panose="02010609060101010101" pitchFamily="49" charset="-122"/>
              <a:ea typeface="楷体" panose="02010609060101010101" pitchFamily="49" charset="-122"/>
            </a:endParaRPr>
          </a:p>
          <a:p>
            <a:endParaRPr lang="zh-CN" altLang="en-US">
              <a:latin typeface="楷体" panose="02010609060101010101" pitchFamily="49" charset="-122"/>
              <a:ea typeface="楷体" panose="02010609060101010101" pitchFamily="49" charset="-122"/>
            </a:endParaRPr>
          </a:p>
          <a:p>
            <a:pPr marL="0" indent="0">
              <a:buNone/>
            </a:pPr>
            <a:r>
              <a:rPr lang="zh-CN" altLang="en-US">
                <a:latin typeface="楷体" panose="02010609060101010101" pitchFamily="49" charset="-122"/>
                <a:ea typeface="楷体" panose="02010609060101010101" pitchFamily="49" charset="-122"/>
              </a:rPr>
              <a:t>注释：（</a:t>
            </a:r>
            <a:r>
              <a:rPr lang="en-US" altLang="zh-CN">
                <a:latin typeface="楷体" panose="02010609060101010101" pitchFamily="49" charset="-122"/>
                <a:ea typeface="楷体" panose="02010609060101010101" pitchFamily="49" charset="-122"/>
              </a:rPr>
              <a:t>1</a:t>
            </a:r>
            <a:r>
              <a:rPr lang="zh-CN" altLang="en-US">
                <a:latin typeface="楷体" panose="02010609060101010101" pitchFamily="49" charset="-122"/>
                <a:ea typeface="楷体" panose="02010609060101010101" pitchFamily="49" charset="-122"/>
              </a:rPr>
              <a:t>）纵：任凭。（</a:t>
            </a:r>
            <a:r>
              <a:rPr lang="en-US" altLang="zh-CN">
                <a:latin typeface="楷体" panose="02010609060101010101" pitchFamily="49" charset="-122"/>
                <a:ea typeface="楷体" panose="02010609060101010101" pitchFamily="49" charset="-122"/>
              </a:rPr>
              <a:t>2</a:t>
            </a:r>
            <a:r>
              <a:rPr lang="zh-CN" altLang="en-US">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sym typeface="+mn-ea"/>
              </a:rPr>
              <a:t>承间：</a:t>
            </a:r>
            <a:r>
              <a:rPr lang="zh-CN" altLang="en-US">
                <a:latin typeface="楷体" panose="02010609060101010101" pitchFamily="49" charset="-122"/>
                <a:ea typeface="楷体" panose="02010609060101010101" pitchFamily="49" charset="-122"/>
              </a:rPr>
              <a:t>趁机</a:t>
            </a:r>
            <a:r>
              <a:rPr lang="zh-CN" altLang="en-US">
                <a:latin typeface="楷体" panose="02010609060101010101" pitchFamily="49" charset="-122"/>
                <a:ea typeface="楷体" panose="02010609060101010101" pitchFamily="49" charset="-122"/>
              </a:rPr>
              <a:t>。</a:t>
            </a:r>
            <a:endParaRPr lang="zh-CN" altLang="en-US">
              <a:latin typeface="楷体" panose="02010609060101010101" pitchFamily="49" charset="-122"/>
              <a:ea typeface="楷体" panose="02010609060101010101" pitchFamily="49" charset="-122"/>
            </a:endParaRPr>
          </a:p>
          <a:p>
            <a:pPr marL="0" indent="0">
              <a:buNone/>
            </a:pPr>
            <a:r>
              <a:rPr lang="zh-CN" altLang="en-US">
                <a:latin typeface="楷体" panose="02010609060101010101" pitchFamily="49" charset="-122"/>
                <a:ea typeface="楷体" panose="02010609060101010101" pitchFamily="49" charset="-122"/>
              </a:rPr>
              <a:t>      （</a:t>
            </a:r>
            <a:r>
              <a:rPr lang="en-US" altLang="zh-CN">
                <a:latin typeface="楷体" panose="02010609060101010101" pitchFamily="49" charset="-122"/>
                <a:ea typeface="楷体" panose="02010609060101010101" pitchFamily="49" charset="-122"/>
              </a:rPr>
              <a:t>3</a:t>
            </a:r>
            <a:r>
              <a:rPr lang="zh-CN" altLang="en-US">
                <a:latin typeface="楷体" panose="02010609060101010101" pitchFamily="49" charset="-122"/>
                <a:ea typeface="楷体" panose="02010609060101010101" pitchFamily="49" charset="-122"/>
              </a:rPr>
              <a:t>）</a:t>
            </a:r>
            <a:r>
              <a:rPr lang="zh-CN" altLang="en-US">
                <a:latin typeface="楷体" panose="02010609060101010101" pitchFamily="49" charset="-122"/>
                <a:ea typeface="楷体" panose="02010609060101010101" pitchFamily="49" charset="-122"/>
                <a:sym typeface="+mn-ea"/>
              </a:rPr>
              <a:t>辟易颠仆：惊慌逃躲,跌倒在地。</a:t>
            </a:r>
            <a:endParaRPr lang="zh-CN" altLang="en-US">
              <a:latin typeface="楷体" panose="02010609060101010101" pitchFamily="49" charset="-122"/>
              <a:ea typeface="楷体" panose="02010609060101010101" pitchFamily="49" charset="-122"/>
              <a:sym typeface="+mn-ea"/>
            </a:endParaRPr>
          </a:p>
          <a:p>
            <a:pPr marL="0" indent="0">
              <a:buNone/>
            </a:pPr>
            <a:r>
              <a:rPr lang="zh-CN" altLang="en-US">
                <a:latin typeface="楷体" panose="02010609060101010101" pitchFamily="49" charset="-122"/>
                <a:ea typeface="楷体" panose="02010609060101010101" pitchFamily="49" charset="-122"/>
                <a:sym typeface="+mn-ea"/>
              </a:rPr>
              <a:t>      （</a:t>
            </a:r>
            <a:r>
              <a:rPr lang="en-US" altLang="zh-CN">
                <a:latin typeface="楷体" panose="02010609060101010101" pitchFamily="49" charset="-122"/>
                <a:ea typeface="楷体" panose="02010609060101010101" pitchFamily="49" charset="-122"/>
                <a:sym typeface="+mn-ea"/>
              </a:rPr>
              <a:t>4</a:t>
            </a:r>
            <a:r>
              <a:rPr lang="zh-CN" altLang="en-US">
                <a:latin typeface="楷体" panose="02010609060101010101" pitchFamily="49" charset="-122"/>
                <a:ea typeface="楷体" panose="02010609060101010101" pitchFamily="49" charset="-122"/>
                <a:sym typeface="+mn-ea"/>
              </a:rPr>
              <a:t>）湛然：安详沉静的样子。</a:t>
            </a:r>
            <a:endParaRPr lang="zh-CN" altLang="en-US">
              <a:latin typeface="楷体" panose="02010609060101010101" pitchFamily="49" charset="-122"/>
              <a:ea typeface="楷体" panose="02010609060101010101" pitchFamily="49" charset="-122"/>
              <a:sym typeface="+mn-ea"/>
            </a:endParaRPr>
          </a:p>
          <a:p>
            <a:endParaRPr lang="zh-CN" altLang="en-US"/>
          </a:p>
        </p:txBody>
      </p:sp>
      <p:sp>
        <p:nvSpPr>
          <p:cNvPr id="5" name="矩形 4"/>
          <p:cNvSpPr/>
          <p:nvPr/>
        </p:nvSpPr>
        <p:spPr>
          <a:xfrm>
            <a:off x="0" y="288925"/>
            <a:ext cx="3764280" cy="645160"/>
          </a:xfrm>
          <a:prstGeom prst="rect">
            <a:avLst/>
          </a:prstGeom>
          <a:noFill/>
          <a:ln>
            <a:noFill/>
          </a:ln>
        </p:spPr>
        <p:txBody>
          <a:bodyPr wrap="square" rtlCol="0" anchor="t">
            <a:spAutoFit/>
          </a:bodyPr>
          <a:p>
            <a:pPr algn="ctr"/>
            <a:r>
              <a:rPr lang="zh-CN" altLang="en-US" sz="3600" b="1">
                <a:ln w="6600">
                  <a:solidFill>
                    <a:schemeClr val="accent2"/>
                  </a:solidFill>
                  <a:prstDash val="solid"/>
                </a:ln>
                <a:solidFill>
                  <a:srgbClr val="FFFFFF"/>
                </a:solidFill>
                <a:effectLst>
                  <a:outerShdw dist="38100" dir="2700000" algn="tl" rotWithShape="0">
                    <a:schemeClr val="accent2"/>
                  </a:outerShdw>
                </a:effectLst>
              </a:rPr>
              <a:t>第四关   活学活用</a:t>
            </a:r>
            <a:endParaRPr lang="zh-CN" altLang="en-US" sz="3600" b="1">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p:txBody>
          <a:bodyPr/>
          <a:lstStyle/>
          <a:p>
            <a:endParaRPr lang="zh-CN" altLang="en-US" dirty="0"/>
          </a:p>
        </p:txBody>
      </p:sp>
      <p:pic>
        <p:nvPicPr>
          <p:cNvPr id="2" name="图片 1"/>
          <p:cNvPicPr>
            <a:picLocks noChangeAspect="1"/>
          </p:cNvPicPr>
          <p:nvPr/>
        </p:nvPicPr>
        <p:blipFill>
          <a:blip r:embed="rId1"/>
          <a:srcRect l="12070" t="-1488" r="8572"/>
          <a:stretch>
            <a:fillRect/>
          </a:stretch>
        </p:blipFill>
        <p:spPr>
          <a:xfrm>
            <a:off x="0" y="-11430"/>
            <a:ext cx="9135110" cy="6868795"/>
          </a:xfrm>
          <a:prstGeom prst="rect">
            <a:avLst/>
          </a:prstGeom>
        </p:spPr>
      </p:pic>
      <p:sp>
        <p:nvSpPr>
          <p:cNvPr id="5" name="椭圆 4"/>
          <p:cNvSpPr/>
          <p:nvPr/>
        </p:nvSpPr>
        <p:spPr>
          <a:xfrm>
            <a:off x="3708400" y="2060575"/>
            <a:ext cx="1511935" cy="792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98382" y="2019836"/>
            <a:ext cx="3459360" cy="4722026"/>
          </a:xfrm>
          <a:prstGeom prst="rect">
            <a:avLst/>
          </a:prstGeom>
        </p:spPr>
      </p:pic>
      <p:sp>
        <p:nvSpPr>
          <p:cNvPr id="5" name="TextBox 4"/>
          <p:cNvSpPr txBox="1"/>
          <p:nvPr/>
        </p:nvSpPr>
        <p:spPr>
          <a:xfrm>
            <a:off x="0" y="250825"/>
            <a:ext cx="4665345" cy="1568450"/>
          </a:xfrm>
          <a:prstGeom prst="rect">
            <a:avLst/>
          </a:prstGeom>
          <a:noFill/>
        </p:spPr>
        <p:txBody>
          <a:bodyPr wrap="square" rtlCol="0">
            <a:spAutoFit/>
          </a:bodyPr>
          <a:lstStyle/>
          <a:p>
            <a:r>
              <a:rPr lang="en-US" altLang="zh-CN" sz="2400" b="1" dirty="0" smtClean="0">
                <a:latin typeface="+mn-ea"/>
              </a:rPr>
              <a:t>   《</a:t>
            </a:r>
            <a:r>
              <a:rPr lang="zh-CN" altLang="en-US" sz="2400" b="1" dirty="0" smtClean="0">
                <a:latin typeface="+mn-ea"/>
              </a:rPr>
              <a:t>世说新语</a:t>
            </a:r>
            <a:r>
              <a:rPr lang="en-US" altLang="zh-CN" sz="2400" b="1" dirty="0" smtClean="0">
                <a:latin typeface="+mn-ea"/>
              </a:rPr>
              <a:t>》</a:t>
            </a:r>
            <a:r>
              <a:rPr lang="zh-CN" altLang="en-US" sz="2400" b="1" dirty="0" smtClean="0">
                <a:latin typeface="+mn-ea"/>
              </a:rPr>
              <a:t>是我国最早的一部文言志人小说集。其内容主要是记载东汉后期到晋宋间一些名士的言行与轶事。</a:t>
            </a:r>
            <a:endParaRPr lang="zh-CN" altLang="en-US" sz="2400" b="1" dirty="0" smtClean="0">
              <a:latin typeface="+mn-ea"/>
            </a:endParaRPr>
          </a:p>
        </p:txBody>
      </p:sp>
      <p:pic>
        <p:nvPicPr>
          <p:cNvPr id="2" name="图片 1" descr="1056844995"/>
          <p:cNvPicPr>
            <a:picLocks noChangeAspect="1"/>
          </p:cNvPicPr>
          <p:nvPr>
            <p:custDataLst>
              <p:tags r:id="rId2"/>
            </p:custDataLst>
          </p:nvPr>
        </p:nvPicPr>
        <p:blipFill>
          <a:blip r:embed="rId3"/>
          <a:srcRect l="15016" t="-2093" r="7949" b="2093"/>
          <a:stretch>
            <a:fillRect/>
          </a:stretch>
        </p:blipFill>
        <p:spPr>
          <a:xfrm>
            <a:off x="4913630" y="1819275"/>
            <a:ext cx="3599815" cy="467296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457200" y="1399223"/>
            <a:ext cx="8229600" cy="1143000"/>
          </a:xfrm>
        </p:spPr>
        <p:txBody>
          <a:bodyPr/>
          <a:p>
            <a:r>
              <a:rPr lang="zh-CN" altLang="en-US" sz="6000">
                <a:latin typeface="楷体" panose="02010609060101010101" pitchFamily="49" charset="-122"/>
                <a:ea typeface="楷体" panose="02010609060101010101" pitchFamily="49" charset="-122"/>
              </a:rPr>
              <a:t>王戎不取道旁李</a:t>
            </a:r>
            <a:endParaRPr lang="zh-CN" altLang="en-US" sz="6000">
              <a:latin typeface="楷体" panose="02010609060101010101" pitchFamily="49" charset="-122"/>
              <a:ea typeface="楷体" panose="02010609060101010101" pitchFamily="49" charset="-122"/>
            </a:endParaRPr>
          </a:p>
        </p:txBody>
      </p:sp>
      <p:sp>
        <p:nvSpPr>
          <p:cNvPr id="3" name="内容占位符 2"/>
          <p:cNvSpPr>
            <a:spLocks noGrp="1"/>
          </p:cNvSpPr>
          <p:nvPr>
            <p:ph idx="1"/>
          </p:nvPr>
        </p:nvSpPr>
        <p:spPr/>
        <p:txBody>
          <a:bodyPr/>
          <a:p>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28650" y="897414"/>
            <a:ext cx="7886700" cy="994172"/>
          </a:xfrm>
        </p:spPr>
        <p:txBody>
          <a:bodyPr/>
          <a:p>
            <a:r>
              <a:rPr lang="zh-CN" altLang="zh-CN"/>
              <a:t>读书要求：</a:t>
            </a:r>
            <a:endParaRPr lang="zh-CN" altLang="zh-CN"/>
          </a:p>
        </p:txBody>
      </p:sp>
      <p:sp>
        <p:nvSpPr>
          <p:cNvPr id="3" name="内容占位符 2"/>
          <p:cNvSpPr>
            <a:spLocks noGrp="1"/>
          </p:cNvSpPr>
          <p:nvPr>
            <p:ph idx="1"/>
          </p:nvPr>
        </p:nvSpPr>
        <p:spPr>
          <a:xfrm>
            <a:off x="628650" y="2666524"/>
            <a:ext cx="7886700" cy="1651635"/>
          </a:xfrm>
        </p:spPr>
        <p:txBody>
          <a:bodyPr>
            <a:noAutofit/>
          </a:bodyPr>
          <a:p>
            <a:pPr marL="0" indent="0">
              <a:lnSpc>
                <a:spcPct val="170000"/>
              </a:lnSpc>
              <a:buNone/>
            </a:pPr>
            <a:r>
              <a:rPr lang="zh-CN" altLang="en-US"/>
              <a:t>①读准字音，读对停顿，读小古文三遍。</a:t>
            </a:r>
            <a:endParaRPr lang="zh-CN" altLang="en-US"/>
          </a:p>
          <a:p>
            <a:pPr marL="0" indent="0">
              <a:lnSpc>
                <a:spcPct val="170000"/>
              </a:lnSpc>
              <a:buNone/>
            </a:pPr>
            <a:r>
              <a:rPr lang="zh-CN" altLang="en-US"/>
              <a:t>②借助注释，理解文意，想想王戎是一个怎样的人？</a:t>
            </a: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132856"/>
            <a:ext cx="7920880" cy="3297555"/>
          </a:xfrm>
          <a:prstGeom prst="rect">
            <a:avLst/>
          </a:prstGeom>
          <a:noFill/>
        </p:spPr>
        <p:txBody>
          <a:bodyPr wrap="square" rtlCol="0">
            <a:spAutoFit/>
          </a:bodyPr>
          <a:lstStyle/>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王戎七</a:t>
            </a:r>
            <a:r>
              <a:rPr lang="zh-CN" altLang="en-US" sz="4000" b="1" dirty="0">
                <a:solidFill>
                  <a:prstClr val="black"/>
                </a:solidFill>
                <a:latin typeface="楷体" panose="02010609060101010101" pitchFamily="49" charset="-122"/>
                <a:ea typeface="楷体" panose="02010609060101010101" pitchFamily="49" charset="-122"/>
              </a:rPr>
              <a:t>岁，</a:t>
            </a:r>
            <a:r>
              <a:rPr lang="zh-CN" altLang="en-US" sz="4000" b="1" dirty="0" smtClean="0">
                <a:solidFill>
                  <a:prstClr val="black"/>
                </a:solidFill>
                <a:latin typeface="楷体" panose="02010609060101010101" pitchFamily="49" charset="-122"/>
                <a:ea typeface="楷体" panose="02010609060101010101" pitchFamily="49" charset="-122"/>
              </a:rPr>
              <a:t>尝与</a:t>
            </a:r>
            <a:r>
              <a:rPr lang="zh-CN" altLang="en-US" sz="4000" b="1" dirty="0">
                <a:solidFill>
                  <a:prstClr val="black"/>
                </a:solidFill>
                <a:latin typeface="楷体" panose="02010609060101010101" pitchFamily="49" charset="-122"/>
                <a:ea typeface="楷体" panose="02010609060101010101" pitchFamily="49" charset="-122"/>
              </a:rPr>
              <a:t>诸</a:t>
            </a:r>
            <a:r>
              <a:rPr lang="zh-CN" altLang="en-US" sz="4000" b="1" dirty="0" smtClean="0">
                <a:solidFill>
                  <a:prstClr val="black"/>
                </a:solidFill>
                <a:latin typeface="楷体" panose="02010609060101010101" pitchFamily="49" charset="-122"/>
                <a:ea typeface="楷体" panose="02010609060101010101" pitchFamily="49" charset="-122"/>
              </a:rPr>
              <a:t>小儿游</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儿竞走</a:t>
            </a:r>
            <a:r>
              <a:rPr lang="zh-CN" altLang="en-US" sz="4000" b="1" dirty="0">
                <a:solidFill>
                  <a:prstClr val="black"/>
                </a:solidFill>
                <a:latin typeface="楷体" panose="02010609060101010101" pitchFamily="49" charset="-122"/>
                <a:ea typeface="楷体" panose="02010609060101010101" pitchFamily="49" charset="-122"/>
              </a:rPr>
              <a:t>取之，</a:t>
            </a:r>
            <a:r>
              <a:rPr lang="zh-CN" altLang="en-US" sz="4000" b="1" dirty="0" smtClean="0">
                <a:solidFill>
                  <a:prstClr val="black"/>
                </a:solidFill>
                <a:latin typeface="楷体" panose="02010609060101010101" pitchFamily="49" charset="-122"/>
                <a:ea typeface="楷体" panose="02010609060101010101" pitchFamily="49" charset="-122"/>
              </a:rPr>
              <a:t>唯戎</a:t>
            </a:r>
            <a:r>
              <a:rPr lang="zh-CN" altLang="en-US" sz="4000" b="1" dirty="0">
                <a:solidFill>
                  <a:prstClr val="black"/>
                </a:solidFill>
                <a:latin typeface="楷体" panose="02010609060101010101" pitchFamily="49" charset="-122"/>
                <a:ea typeface="楷体" panose="02010609060101010101" pitchFamily="49" charset="-122"/>
              </a:rPr>
              <a:t>不动。人问之，答曰：“</a:t>
            </a:r>
            <a:r>
              <a:rPr lang="zh-CN" altLang="en-US" sz="4000" b="1" dirty="0" smtClean="0">
                <a:solidFill>
                  <a:prstClr val="black"/>
                </a:solidFill>
                <a:latin typeface="楷体" panose="02010609060101010101" pitchFamily="49" charset="-122"/>
                <a:ea typeface="楷体" panose="02010609060101010101" pitchFamily="49" charset="-122"/>
              </a:rPr>
              <a:t>树在</a:t>
            </a:r>
            <a:r>
              <a:rPr lang="zh-CN" altLang="en-US" sz="4000" b="1" dirty="0">
                <a:solidFill>
                  <a:prstClr val="black"/>
                </a:solidFill>
                <a:latin typeface="楷体" panose="02010609060101010101" pitchFamily="49" charset="-122"/>
                <a:ea typeface="楷体" panose="02010609060101010101" pitchFamily="49" charset="-122"/>
              </a:rPr>
              <a:t>道</a:t>
            </a:r>
            <a:r>
              <a:rPr lang="zh-CN" altLang="en-US" sz="4000" b="1" dirty="0" smtClean="0">
                <a:solidFill>
                  <a:prstClr val="black"/>
                </a:solidFill>
                <a:latin typeface="楷体" panose="02010609060101010101" pitchFamily="49" charset="-122"/>
                <a:ea typeface="楷体" panose="02010609060101010101" pitchFamily="49" charset="-122"/>
              </a:rPr>
              <a:t>边而</a:t>
            </a:r>
            <a:r>
              <a:rPr lang="zh-CN" altLang="en-US" sz="4000" b="1" dirty="0">
                <a:solidFill>
                  <a:prstClr val="black"/>
                </a:solidFill>
                <a:latin typeface="楷体" panose="02010609060101010101" pitchFamily="49" charset="-122"/>
                <a:ea typeface="楷体" panose="02010609060101010101" pitchFamily="49" charset="-122"/>
              </a:rPr>
              <a:t>多子，此</a:t>
            </a:r>
            <a:r>
              <a:rPr lang="zh-CN" altLang="en-US" sz="4000" b="1" dirty="0" smtClean="0">
                <a:solidFill>
                  <a:prstClr val="black"/>
                </a:solidFill>
                <a:latin typeface="楷体" panose="02010609060101010101" pitchFamily="49" charset="-122"/>
                <a:ea typeface="楷体" panose="02010609060101010101" pitchFamily="49" charset="-122"/>
              </a:rPr>
              <a:t>必苦</a:t>
            </a:r>
            <a:r>
              <a:rPr lang="zh-CN" altLang="en-US" sz="4000" b="1" dirty="0">
                <a:solidFill>
                  <a:prstClr val="black"/>
                </a:solidFill>
                <a:latin typeface="楷体" panose="02010609060101010101" pitchFamily="49" charset="-122"/>
                <a:ea typeface="楷体" panose="02010609060101010101" pitchFamily="49" charset="-122"/>
              </a:rPr>
              <a:t>李。”取之，信然。</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1471077" y="1010174"/>
            <a:ext cx="5503507" cy="706755"/>
          </a:xfrm>
          <a:prstGeom prst="rect">
            <a:avLst/>
          </a:prstGeom>
          <a:noFill/>
        </p:spPr>
        <p:txBody>
          <a:bodyPr wrap="square" rtlCol="0">
            <a:spAutoFit/>
          </a:bodyPr>
          <a:lstStyle/>
          <a:p>
            <a:r>
              <a:rPr lang="en-US" altLang="zh-CN" sz="4000" b="1" dirty="0" smtClean="0">
                <a:solidFill>
                  <a:prstClr val="black"/>
                </a:solidFill>
                <a:latin typeface="华文仿宋" panose="02010600040101010101" pitchFamily="2" charset="-122"/>
                <a:ea typeface="华文仿宋" panose="02010600040101010101" pitchFamily="2" charset="-122"/>
              </a:rPr>
              <a:t>     </a:t>
            </a:r>
            <a:r>
              <a:rPr lang="zh-CN" altLang="en-US" sz="4000" b="1" dirty="0" smtClean="0">
                <a:solidFill>
                  <a:prstClr val="black"/>
                </a:solidFill>
                <a:latin typeface="华文仿宋" panose="02010600040101010101" pitchFamily="2" charset="-122"/>
                <a:ea typeface="华文仿宋" panose="02010600040101010101" pitchFamily="2" charset="-122"/>
              </a:rPr>
              <a:t>王戎不取道</a:t>
            </a:r>
            <a:r>
              <a:rPr lang="zh-CN" altLang="en-US" sz="4000" b="1" dirty="0">
                <a:solidFill>
                  <a:prstClr val="black"/>
                </a:solidFill>
                <a:latin typeface="华文仿宋" panose="02010600040101010101" pitchFamily="2" charset="-122"/>
                <a:ea typeface="华文仿宋" panose="02010600040101010101" pitchFamily="2" charset="-122"/>
              </a:rPr>
              <a:t>旁李</a:t>
            </a:r>
            <a:endParaRPr lang="zh-CN" altLang="en-US" sz="4000" b="1" dirty="0">
              <a:solidFill>
                <a:prstClr val="black"/>
              </a:solidFill>
              <a:latin typeface="华文仿宋" panose="02010600040101010101" pitchFamily="2" charset="-122"/>
              <a:ea typeface="华文仿宋" panose="02010600040101010101" pitchFamily="2" charset="-122"/>
            </a:endParaRPr>
          </a:p>
        </p:txBody>
      </p:sp>
      <p:sp>
        <p:nvSpPr>
          <p:cNvPr id="4" name="TextBox 3"/>
          <p:cNvSpPr txBox="1"/>
          <p:nvPr/>
        </p:nvSpPr>
        <p:spPr>
          <a:xfrm>
            <a:off x="3313832" y="687187"/>
            <a:ext cx="1008112" cy="461665"/>
          </a:xfrm>
          <a:prstGeom prst="rect">
            <a:avLst/>
          </a:prstGeom>
          <a:noFill/>
        </p:spPr>
        <p:txBody>
          <a:bodyPr wrap="square" rtlCol="0">
            <a:spAutoFit/>
          </a:bodyPr>
          <a:lstStyle/>
          <a:p>
            <a:r>
              <a:rPr lang="en-US" altLang="zh-CN" sz="2400" b="1" dirty="0" err="1" smtClean="0">
                <a:solidFill>
                  <a:srgbClr val="FF0000"/>
                </a:solidFill>
              </a:rPr>
              <a:t>róng</a:t>
            </a:r>
            <a:endParaRPr lang="zh-CN" altLang="en-US" sz="2400" b="1" dirty="0">
              <a:solidFill>
                <a:srgbClr val="FF0000"/>
              </a:solidFill>
            </a:endParaRPr>
          </a:p>
        </p:txBody>
      </p:sp>
      <p:sp>
        <p:nvSpPr>
          <p:cNvPr id="5" name="TextBox 4"/>
          <p:cNvSpPr txBox="1"/>
          <p:nvPr/>
        </p:nvSpPr>
        <p:spPr>
          <a:xfrm>
            <a:off x="5004048" y="1902023"/>
            <a:ext cx="720080" cy="461665"/>
          </a:xfrm>
          <a:prstGeom prst="rect">
            <a:avLst/>
          </a:prstGeom>
          <a:noFill/>
        </p:spPr>
        <p:txBody>
          <a:bodyPr wrap="square" rtlCol="0">
            <a:spAutoFit/>
          </a:bodyPr>
          <a:lstStyle/>
          <a:p>
            <a:r>
              <a:rPr lang="en-US" altLang="zh-CN" sz="2400" b="1" dirty="0" err="1" smtClean="0">
                <a:solidFill>
                  <a:srgbClr val="FF0000"/>
                </a:solidFill>
              </a:rPr>
              <a:t>zhū</a:t>
            </a:r>
            <a:endParaRPr lang="zh-CN" altLang="en-US" sz="2400" b="1" dirty="0">
              <a:solidFill>
                <a:srgbClr val="FF0000"/>
              </a:solidFill>
            </a:endParaRPr>
          </a:p>
        </p:txBody>
      </p:sp>
      <p:sp>
        <p:nvSpPr>
          <p:cNvPr id="6" name="TextBox 5"/>
          <p:cNvSpPr txBox="1"/>
          <p:nvPr/>
        </p:nvSpPr>
        <p:spPr>
          <a:xfrm>
            <a:off x="6060097" y="2549893"/>
            <a:ext cx="905205" cy="461665"/>
          </a:xfrm>
          <a:prstGeom prst="rect">
            <a:avLst/>
          </a:prstGeom>
          <a:noFill/>
        </p:spPr>
        <p:txBody>
          <a:bodyPr wrap="square" rtlCol="0">
            <a:spAutoFit/>
          </a:bodyPr>
          <a:lstStyle/>
          <a:p>
            <a:r>
              <a:rPr lang="en-US" altLang="zh-CN" sz="2400" b="1" dirty="0" err="1" smtClean="0">
                <a:solidFill>
                  <a:srgbClr val="FF0000"/>
                </a:solidFill>
              </a:rPr>
              <a:t>jìng</a:t>
            </a:r>
            <a:endParaRPr lang="zh-CN" altLang="en-US" sz="2400" b="1" dirty="0">
              <a:solidFill>
                <a:srgbClr val="FF0000"/>
              </a:solidFill>
            </a:endParaRPr>
          </a:p>
        </p:txBody>
      </p:sp>
      <p:sp>
        <p:nvSpPr>
          <p:cNvPr id="7" name="TextBox 5"/>
          <p:cNvSpPr txBox="1"/>
          <p:nvPr/>
        </p:nvSpPr>
        <p:spPr>
          <a:xfrm>
            <a:off x="566077" y="3198863"/>
            <a:ext cx="905205" cy="460375"/>
          </a:xfrm>
          <a:prstGeom prst="rect">
            <a:avLst/>
          </a:prstGeom>
          <a:noFill/>
        </p:spPr>
        <p:txBody>
          <a:bodyPr wrap="square" rtlCol="0">
            <a:spAutoFit/>
          </a:bodyPr>
          <a:p>
            <a:r>
              <a:rPr lang="en-US" altLang="zh-CN" sz="2400" b="1" dirty="0">
                <a:solidFill>
                  <a:srgbClr val="FF0000"/>
                </a:solidFill>
              </a:rPr>
              <a:t>wéi</a:t>
            </a:r>
            <a:endParaRPr lang="en-US" altLang="zh-CN" sz="2400"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9142730" cy="6858000"/>
            <a:chOff x="1" y="0"/>
            <a:chExt cx="14398" cy="10800"/>
          </a:xfrm>
        </p:grpSpPr>
        <p:pic>
          <p:nvPicPr>
            <p:cNvPr id="7" name="图片 6"/>
            <p:cNvPicPr>
              <a:picLocks noChangeAspect="1"/>
            </p:cNvPicPr>
            <p:nvPr/>
          </p:nvPicPr>
          <p:blipFill>
            <a:blip r:embed="rId1"/>
            <a:srcRect l="20715" r="18820"/>
            <a:stretch>
              <a:fillRect/>
            </a:stretch>
          </p:blipFill>
          <p:spPr>
            <a:xfrm>
              <a:off x="1" y="0"/>
              <a:ext cx="14398" cy="10800"/>
            </a:xfrm>
            <a:prstGeom prst="rect">
              <a:avLst/>
            </a:prstGeom>
          </p:spPr>
        </p:pic>
        <p:sp>
          <p:nvSpPr>
            <p:cNvPr id="3" name="文本框 2"/>
            <p:cNvSpPr txBox="1"/>
            <p:nvPr/>
          </p:nvSpPr>
          <p:spPr>
            <a:xfrm>
              <a:off x="4895" y="2743"/>
              <a:ext cx="3704" cy="822"/>
            </a:xfrm>
            <a:prstGeom prst="rect">
              <a:avLst/>
            </a:prstGeom>
            <a:noFill/>
          </p:spPr>
          <p:txBody>
            <a:bodyPr wrap="square" rtlCol="0">
              <a:spAutoFit/>
            </a:bodyPr>
            <a:p>
              <a:r>
                <a:rPr lang="zh-CN" altLang="en-US" sz="2800" b="1">
                  <a:latin typeface="楷体" panose="02010609060101010101" pitchFamily="49" charset="-122"/>
                  <a:ea typeface="楷体" panose="02010609060101010101" pitchFamily="49" charset="-122"/>
                </a:rPr>
                <a:t>（折腾）</a:t>
              </a:r>
              <a:endParaRPr lang="zh-CN" altLang="en-US" sz="2800" b="1">
                <a:latin typeface="楷体" panose="02010609060101010101" pitchFamily="49" charset="-122"/>
                <a:ea typeface="楷体" panose="02010609060101010101" pitchFamily="49" charset="-122"/>
              </a:endParaRPr>
            </a:p>
          </p:txBody>
        </p:sp>
        <p:sp>
          <p:nvSpPr>
            <p:cNvPr id="4" name="文本框 3"/>
            <p:cNvSpPr txBox="1"/>
            <p:nvPr/>
          </p:nvSpPr>
          <p:spPr>
            <a:xfrm>
              <a:off x="4895" y="7460"/>
              <a:ext cx="3354" cy="822"/>
            </a:xfrm>
            <a:prstGeom prst="rect">
              <a:avLst/>
            </a:prstGeom>
            <a:noFill/>
          </p:spPr>
          <p:txBody>
            <a:bodyPr wrap="square" rtlCol="0">
              <a:spAutoFit/>
            </a:bodyPr>
            <a:p>
              <a:r>
                <a:rPr lang="zh-CN" altLang="en-US" sz="2800" b="1">
                  <a:latin typeface="楷体" panose="02010609060101010101" pitchFamily="49" charset="-122"/>
                  <a:ea typeface="楷体" panose="02010609060101010101" pitchFamily="49" charset="-122"/>
                </a:rPr>
                <a:t>（折本生意）</a:t>
              </a:r>
              <a:endParaRPr lang="zh-CN" altLang="en-US" sz="2800" b="1">
                <a:latin typeface="楷体" panose="02010609060101010101" pitchFamily="49" charset="-122"/>
                <a:ea typeface="楷体" panose="02010609060101010101" pitchFamily="49" charset="-122"/>
              </a:endParaRPr>
            </a:p>
          </p:txBody>
        </p:sp>
        <p:sp>
          <p:nvSpPr>
            <p:cNvPr id="5" name="文本框 4"/>
            <p:cNvSpPr txBox="1"/>
            <p:nvPr/>
          </p:nvSpPr>
          <p:spPr>
            <a:xfrm>
              <a:off x="4895" y="5110"/>
              <a:ext cx="4453" cy="822"/>
            </a:xfrm>
            <a:prstGeom prst="rect">
              <a:avLst/>
            </a:prstGeom>
            <a:noFill/>
          </p:spPr>
          <p:txBody>
            <a:bodyPr wrap="square" rtlCol="0">
              <a:spAutoFit/>
            </a:bodyPr>
            <a:p>
              <a:r>
                <a:rPr lang="zh-CN" altLang="en-US" sz="2800" b="1">
                  <a:latin typeface="楷体" panose="02010609060101010101" pitchFamily="49" charset="-122"/>
                  <a:ea typeface="楷体" panose="02010609060101010101" pitchFamily="49" charset="-122"/>
                  <a:cs typeface="楷体" panose="02010609060101010101" pitchFamily="49" charset="-122"/>
                </a:rPr>
                <a:t>（折断   曲折）</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p:txBody>
        </p:sp>
      </p:grpSp>
      <p:sp>
        <p:nvSpPr>
          <p:cNvPr id="2" name="文本框 1"/>
          <p:cNvSpPr txBox="1"/>
          <p:nvPr/>
        </p:nvSpPr>
        <p:spPr>
          <a:xfrm>
            <a:off x="1993900" y="1741805"/>
            <a:ext cx="6731635" cy="4246245"/>
          </a:xfrm>
          <a:prstGeom prst="rect">
            <a:avLst/>
          </a:prstGeom>
          <a:solidFill>
            <a:schemeClr val="bg1">
              <a:lumMod val="95000"/>
            </a:schemeClr>
          </a:solidFill>
        </p:spPr>
        <p:txBody>
          <a:bodyPr wrap="square" rtlCol="0">
            <a:spAutoFit/>
          </a:bodyPr>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132856"/>
            <a:ext cx="7920880" cy="3297555"/>
          </a:xfrm>
          <a:prstGeom prst="rect">
            <a:avLst/>
          </a:prstGeom>
          <a:noFill/>
        </p:spPr>
        <p:txBody>
          <a:bodyPr wrap="square" rtlCol="0">
            <a:spAutoFit/>
          </a:bodyPr>
          <a:lstStyle/>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王戎七</a:t>
            </a:r>
            <a:r>
              <a:rPr lang="zh-CN" altLang="en-US" sz="4000" b="1" dirty="0">
                <a:solidFill>
                  <a:prstClr val="black"/>
                </a:solidFill>
                <a:latin typeface="楷体" panose="02010609060101010101" pitchFamily="49" charset="-122"/>
                <a:ea typeface="楷体" panose="02010609060101010101" pitchFamily="49" charset="-122"/>
              </a:rPr>
              <a:t>岁，</a:t>
            </a:r>
            <a:r>
              <a:rPr lang="zh-CN" altLang="en-US" sz="4000" b="1" dirty="0" smtClean="0">
                <a:solidFill>
                  <a:prstClr val="black"/>
                </a:solidFill>
                <a:latin typeface="楷体" panose="02010609060101010101" pitchFamily="49" charset="-122"/>
                <a:ea typeface="楷体" panose="02010609060101010101" pitchFamily="49" charset="-122"/>
              </a:rPr>
              <a:t>尝与</a:t>
            </a:r>
            <a:r>
              <a:rPr lang="zh-CN" altLang="en-US" sz="4000" b="1" dirty="0">
                <a:solidFill>
                  <a:prstClr val="black"/>
                </a:solidFill>
                <a:latin typeface="楷体" panose="02010609060101010101" pitchFamily="49" charset="-122"/>
                <a:ea typeface="楷体" panose="02010609060101010101" pitchFamily="49" charset="-122"/>
              </a:rPr>
              <a:t>诸</a:t>
            </a:r>
            <a:r>
              <a:rPr lang="zh-CN" altLang="en-US" sz="4000" b="1" dirty="0" smtClean="0">
                <a:solidFill>
                  <a:prstClr val="black"/>
                </a:solidFill>
                <a:latin typeface="楷体" panose="02010609060101010101" pitchFamily="49" charset="-122"/>
                <a:ea typeface="楷体" panose="02010609060101010101" pitchFamily="49" charset="-122"/>
              </a:rPr>
              <a:t>小儿游</a:t>
            </a:r>
            <a:r>
              <a:rPr lang="zh-CN" altLang="en-US" sz="4000" b="1" dirty="0">
                <a:solidFill>
                  <a:prstClr val="black"/>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看道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儿竞走</a:t>
            </a:r>
            <a:r>
              <a:rPr lang="zh-CN" altLang="en-US" sz="4000" b="1" dirty="0">
                <a:solidFill>
                  <a:prstClr val="black"/>
                </a:solidFill>
                <a:latin typeface="楷体" panose="02010609060101010101" pitchFamily="49" charset="-122"/>
                <a:ea typeface="楷体" panose="02010609060101010101" pitchFamily="49" charset="-122"/>
              </a:rPr>
              <a:t>取之，</a:t>
            </a:r>
            <a:r>
              <a:rPr lang="zh-CN" altLang="en-US" sz="4000" b="1" dirty="0" smtClean="0">
                <a:solidFill>
                  <a:prstClr val="black"/>
                </a:solidFill>
                <a:latin typeface="楷体" panose="02010609060101010101" pitchFamily="49" charset="-122"/>
                <a:ea typeface="楷体" panose="02010609060101010101" pitchFamily="49" charset="-122"/>
              </a:rPr>
              <a:t>唯戎</a:t>
            </a:r>
            <a:r>
              <a:rPr lang="zh-CN" altLang="en-US" sz="4000" b="1" dirty="0">
                <a:solidFill>
                  <a:prstClr val="black"/>
                </a:solidFill>
                <a:latin typeface="楷体" panose="02010609060101010101" pitchFamily="49" charset="-122"/>
                <a:ea typeface="楷体" panose="02010609060101010101" pitchFamily="49" charset="-122"/>
              </a:rPr>
              <a:t>不动。人问之，答曰：“</a:t>
            </a:r>
            <a:r>
              <a:rPr lang="zh-CN" altLang="en-US" sz="4000" b="1" dirty="0" smtClean="0">
                <a:solidFill>
                  <a:prstClr val="black"/>
                </a:solidFill>
                <a:latin typeface="楷体" panose="02010609060101010101" pitchFamily="49" charset="-122"/>
                <a:ea typeface="楷体" panose="02010609060101010101" pitchFamily="49" charset="-122"/>
              </a:rPr>
              <a:t>树在</a:t>
            </a:r>
            <a:r>
              <a:rPr lang="zh-CN" altLang="en-US" sz="4000" b="1" dirty="0">
                <a:solidFill>
                  <a:prstClr val="black"/>
                </a:solidFill>
                <a:latin typeface="楷体" panose="02010609060101010101" pitchFamily="49" charset="-122"/>
                <a:ea typeface="楷体" panose="02010609060101010101" pitchFamily="49" charset="-122"/>
              </a:rPr>
              <a:t>道</a:t>
            </a:r>
            <a:r>
              <a:rPr lang="zh-CN" altLang="en-US" sz="4000" b="1" dirty="0" smtClean="0">
                <a:solidFill>
                  <a:prstClr val="black"/>
                </a:solidFill>
                <a:latin typeface="楷体" panose="02010609060101010101" pitchFamily="49" charset="-122"/>
                <a:ea typeface="楷体" panose="02010609060101010101" pitchFamily="49" charset="-122"/>
              </a:rPr>
              <a:t>边而</a:t>
            </a:r>
            <a:r>
              <a:rPr lang="zh-CN" altLang="en-US" sz="4000" b="1" dirty="0">
                <a:solidFill>
                  <a:prstClr val="black"/>
                </a:solidFill>
                <a:latin typeface="楷体" panose="02010609060101010101" pitchFamily="49" charset="-122"/>
                <a:ea typeface="楷体" panose="02010609060101010101" pitchFamily="49" charset="-122"/>
              </a:rPr>
              <a:t>多子，此</a:t>
            </a:r>
            <a:r>
              <a:rPr lang="zh-CN" altLang="en-US" sz="4000" b="1" dirty="0" smtClean="0">
                <a:solidFill>
                  <a:prstClr val="black"/>
                </a:solidFill>
                <a:latin typeface="楷体" panose="02010609060101010101" pitchFamily="49" charset="-122"/>
                <a:ea typeface="楷体" panose="02010609060101010101" pitchFamily="49" charset="-122"/>
              </a:rPr>
              <a:t>必苦</a:t>
            </a:r>
            <a:r>
              <a:rPr lang="zh-CN" altLang="en-US" sz="4000" b="1" dirty="0">
                <a:solidFill>
                  <a:prstClr val="black"/>
                </a:solidFill>
                <a:latin typeface="楷体" panose="02010609060101010101" pitchFamily="49" charset="-122"/>
                <a:ea typeface="楷体" panose="02010609060101010101" pitchFamily="49" charset="-122"/>
              </a:rPr>
              <a:t>李。”取之，信然。</a:t>
            </a:r>
            <a:endParaRPr lang="zh-CN" altLang="en-US" sz="4000" b="1" dirty="0">
              <a:solidFill>
                <a:prstClr val="black"/>
              </a:solidFill>
              <a:latin typeface="楷体" panose="02010609060101010101" pitchFamily="49" charset="-122"/>
              <a:ea typeface="楷体" panose="02010609060101010101" pitchFamily="49" charset="-122"/>
            </a:endParaRPr>
          </a:p>
        </p:txBody>
      </p:sp>
      <p:sp>
        <p:nvSpPr>
          <p:cNvPr id="3" name="TextBox 2"/>
          <p:cNvSpPr txBox="1"/>
          <p:nvPr/>
        </p:nvSpPr>
        <p:spPr>
          <a:xfrm>
            <a:off x="1354237" y="1059704"/>
            <a:ext cx="5503507" cy="706755"/>
          </a:xfrm>
          <a:prstGeom prst="rect">
            <a:avLst/>
          </a:prstGeom>
          <a:noFill/>
        </p:spPr>
        <p:txBody>
          <a:bodyPr wrap="square" rtlCol="0">
            <a:spAutoFit/>
          </a:bodyPr>
          <a:lstStyle/>
          <a:p>
            <a:r>
              <a:rPr lang="en-US" altLang="zh-CN" sz="4000" b="1" dirty="0" smtClean="0">
                <a:solidFill>
                  <a:prstClr val="black"/>
                </a:solidFill>
                <a:latin typeface="华文仿宋" panose="02010600040101010101" pitchFamily="2" charset="-122"/>
                <a:ea typeface="华文仿宋" panose="02010600040101010101" pitchFamily="2" charset="-122"/>
              </a:rPr>
              <a:t>     </a:t>
            </a:r>
            <a:r>
              <a:rPr lang="zh-CN" altLang="en-US" sz="4000" b="1" dirty="0" smtClean="0">
                <a:solidFill>
                  <a:prstClr val="black"/>
                </a:solidFill>
                <a:latin typeface="华文仿宋" panose="02010600040101010101" pitchFamily="2" charset="-122"/>
                <a:ea typeface="华文仿宋" panose="02010600040101010101" pitchFamily="2" charset="-122"/>
              </a:rPr>
              <a:t>王戎不取道</a:t>
            </a:r>
            <a:r>
              <a:rPr lang="zh-CN" altLang="en-US" sz="4000" b="1" dirty="0">
                <a:solidFill>
                  <a:prstClr val="black"/>
                </a:solidFill>
                <a:latin typeface="华文仿宋" panose="02010600040101010101" pitchFamily="2" charset="-122"/>
                <a:ea typeface="华文仿宋" panose="02010600040101010101" pitchFamily="2" charset="-122"/>
              </a:rPr>
              <a:t>旁李</a:t>
            </a:r>
            <a:endParaRPr lang="zh-CN" altLang="en-US" sz="4000" b="1" dirty="0">
              <a:solidFill>
                <a:prstClr val="black"/>
              </a:solidFill>
              <a:latin typeface="华文仿宋" panose="02010600040101010101" pitchFamily="2" charset="-122"/>
              <a:ea typeface="华文仿宋" panose="02010600040101010101" pitchFamily="2" charset="-122"/>
            </a:endParaRPr>
          </a:p>
        </p:txBody>
      </p:sp>
      <p:sp>
        <p:nvSpPr>
          <p:cNvPr id="4" name="TextBox 3"/>
          <p:cNvSpPr txBox="1"/>
          <p:nvPr/>
        </p:nvSpPr>
        <p:spPr>
          <a:xfrm>
            <a:off x="3169052" y="728462"/>
            <a:ext cx="1008112" cy="461665"/>
          </a:xfrm>
          <a:prstGeom prst="rect">
            <a:avLst/>
          </a:prstGeom>
          <a:noFill/>
        </p:spPr>
        <p:txBody>
          <a:bodyPr wrap="square" rtlCol="0">
            <a:spAutoFit/>
          </a:bodyPr>
          <a:lstStyle/>
          <a:p>
            <a:r>
              <a:rPr lang="en-US" altLang="zh-CN" sz="2400" b="1" dirty="0" err="1" smtClean="0">
                <a:solidFill>
                  <a:srgbClr val="FF0000"/>
                </a:solidFill>
              </a:rPr>
              <a:t>róng</a:t>
            </a:r>
            <a:endParaRPr lang="zh-CN" altLang="en-US" sz="2400" b="1" dirty="0">
              <a:solidFill>
                <a:srgbClr val="FF0000"/>
              </a:solidFill>
            </a:endParaRPr>
          </a:p>
        </p:txBody>
      </p:sp>
      <p:sp>
        <p:nvSpPr>
          <p:cNvPr id="5" name="TextBox 4"/>
          <p:cNvSpPr txBox="1"/>
          <p:nvPr/>
        </p:nvSpPr>
        <p:spPr>
          <a:xfrm>
            <a:off x="5004048" y="1902023"/>
            <a:ext cx="720080" cy="461665"/>
          </a:xfrm>
          <a:prstGeom prst="rect">
            <a:avLst/>
          </a:prstGeom>
          <a:noFill/>
        </p:spPr>
        <p:txBody>
          <a:bodyPr wrap="square" rtlCol="0">
            <a:spAutoFit/>
          </a:bodyPr>
          <a:lstStyle/>
          <a:p>
            <a:r>
              <a:rPr lang="en-US" altLang="zh-CN" sz="2400" b="1" dirty="0" err="1" smtClean="0">
                <a:solidFill>
                  <a:srgbClr val="FF0000"/>
                </a:solidFill>
              </a:rPr>
              <a:t>zhū</a:t>
            </a:r>
            <a:endParaRPr lang="zh-CN" altLang="en-US" sz="2400" b="1" dirty="0">
              <a:solidFill>
                <a:srgbClr val="FF0000"/>
              </a:solidFill>
            </a:endParaRPr>
          </a:p>
        </p:txBody>
      </p:sp>
      <p:sp>
        <p:nvSpPr>
          <p:cNvPr id="6" name="TextBox 5"/>
          <p:cNvSpPr txBox="1"/>
          <p:nvPr/>
        </p:nvSpPr>
        <p:spPr>
          <a:xfrm>
            <a:off x="6060097" y="2549893"/>
            <a:ext cx="905205" cy="461665"/>
          </a:xfrm>
          <a:prstGeom prst="rect">
            <a:avLst/>
          </a:prstGeom>
          <a:noFill/>
        </p:spPr>
        <p:txBody>
          <a:bodyPr wrap="square" rtlCol="0">
            <a:spAutoFit/>
          </a:bodyPr>
          <a:lstStyle/>
          <a:p>
            <a:r>
              <a:rPr lang="en-US" altLang="zh-CN" sz="2400" b="1" dirty="0" err="1" smtClean="0">
                <a:solidFill>
                  <a:srgbClr val="FF0000"/>
                </a:solidFill>
              </a:rPr>
              <a:t>jìng</a:t>
            </a:r>
            <a:endParaRPr lang="zh-CN" altLang="en-US" sz="2400" b="1" dirty="0">
              <a:solidFill>
                <a:srgbClr val="FF0000"/>
              </a:solidFill>
            </a:endParaRPr>
          </a:p>
        </p:txBody>
      </p:sp>
      <p:sp>
        <p:nvSpPr>
          <p:cNvPr id="7" name="TextBox 5"/>
          <p:cNvSpPr txBox="1"/>
          <p:nvPr/>
        </p:nvSpPr>
        <p:spPr>
          <a:xfrm>
            <a:off x="566077" y="3198863"/>
            <a:ext cx="905205" cy="460375"/>
          </a:xfrm>
          <a:prstGeom prst="rect">
            <a:avLst/>
          </a:prstGeom>
          <a:noFill/>
        </p:spPr>
        <p:txBody>
          <a:bodyPr wrap="square" rtlCol="0">
            <a:spAutoFit/>
          </a:bodyPr>
          <a:p>
            <a:r>
              <a:rPr lang="en-US" altLang="zh-CN" sz="2400" b="1" dirty="0">
                <a:solidFill>
                  <a:srgbClr val="FF0000"/>
                </a:solidFill>
              </a:rPr>
              <a:t>wéi</a:t>
            </a:r>
            <a:endParaRPr lang="en-US" altLang="zh-CN" sz="2400"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457835" y="1352550"/>
            <a:ext cx="8229600" cy="2188210"/>
          </a:xfrm>
        </p:spPr>
        <p:txBody>
          <a:bodyPr/>
          <a:p>
            <a:endParaRPr lang="zh-CN" altLang="en-US"/>
          </a:p>
        </p:txBody>
      </p:sp>
      <p:sp>
        <p:nvSpPr>
          <p:cNvPr id="4" name="TextBox 1"/>
          <p:cNvSpPr txBox="1"/>
          <p:nvPr/>
        </p:nvSpPr>
        <p:spPr>
          <a:xfrm>
            <a:off x="395605" y="1727835"/>
            <a:ext cx="8291830" cy="3297555"/>
          </a:xfrm>
          <a:prstGeom prst="rect">
            <a:avLst/>
          </a:prstGeom>
          <a:noFill/>
        </p:spPr>
        <p:txBody>
          <a:bodyPr wrap="square" rtlCol="0">
            <a:spAutoFit/>
          </a:bodyPr>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a:t>
            </a:r>
            <a:r>
              <a:rPr lang="zh-CN" altLang="en-US" sz="4000" b="1" dirty="0" smtClean="0">
                <a:solidFill>
                  <a:prstClr val="black"/>
                </a:solidFill>
                <a:latin typeface="楷体" panose="02010609060101010101" pitchFamily="49" charset="-122"/>
                <a:ea typeface="楷体" panose="02010609060101010101" pitchFamily="49" charset="-122"/>
                <a:sym typeface="+mn-ea"/>
              </a:rPr>
              <a:t>看道</a:t>
            </a:r>
            <a:r>
              <a:rPr lang="zh-CN" altLang="en-US" sz="4000" b="1" dirty="0">
                <a:solidFill>
                  <a:prstClr val="black"/>
                </a:solidFill>
                <a:latin typeface="楷体" panose="02010609060101010101" pitchFamily="49" charset="-122"/>
                <a:ea typeface="楷体" panose="02010609060101010101" pitchFamily="49" charset="-122"/>
                <a:sym typeface="+mn-ea"/>
              </a:rPr>
              <a:t>边李</a:t>
            </a:r>
            <a:r>
              <a:rPr lang="zh-CN" altLang="en-US" sz="4000" b="1" dirty="0" smtClean="0">
                <a:solidFill>
                  <a:prstClr val="black"/>
                </a:solidFill>
                <a:latin typeface="楷体" panose="02010609060101010101" pitchFamily="49" charset="-122"/>
                <a:ea typeface="楷体" panose="02010609060101010101" pitchFamily="49" charset="-122"/>
                <a:sym typeface="+mn-ea"/>
              </a:rPr>
              <a:t>树多</a:t>
            </a:r>
            <a:r>
              <a:rPr lang="zh-CN" altLang="en-US" sz="4000" b="1" dirty="0">
                <a:solidFill>
                  <a:prstClr val="black"/>
                </a:solidFill>
                <a:latin typeface="楷体" panose="02010609060101010101" pitchFamily="49" charset="-122"/>
                <a:ea typeface="楷体" panose="02010609060101010101" pitchFamily="49" charset="-122"/>
                <a:sym typeface="+mn-ea"/>
              </a:rPr>
              <a:t>子折枝，诸</a:t>
            </a:r>
            <a:r>
              <a:rPr lang="zh-CN" altLang="en-US" sz="4000" b="1" dirty="0" smtClean="0">
                <a:solidFill>
                  <a:prstClr val="black"/>
                </a:solidFill>
                <a:latin typeface="楷体" panose="02010609060101010101" pitchFamily="49" charset="-122"/>
                <a:ea typeface="楷体" panose="02010609060101010101" pitchFamily="49" charset="-122"/>
                <a:sym typeface="+mn-ea"/>
              </a:rPr>
              <a:t>儿竞走</a:t>
            </a:r>
            <a:r>
              <a:rPr lang="zh-CN" altLang="en-US" sz="4000" b="1" dirty="0">
                <a:solidFill>
                  <a:prstClr val="black"/>
                </a:solidFill>
                <a:latin typeface="楷体" panose="02010609060101010101" pitchFamily="49" charset="-122"/>
                <a:ea typeface="楷体" panose="02010609060101010101" pitchFamily="49" charset="-122"/>
                <a:sym typeface="+mn-ea"/>
              </a:rPr>
              <a:t>取之，</a:t>
            </a:r>
            <a:r>
              <a:rPr lang="zh-CN" altLang="en-US" sz="4000" b="1" dirty="0" smtClean="0">
                <a:solidFill>
                  <a:prstClr val="black"/>
                </a:solidFill>
                <a:latin typeface="楷体" panose="02010609060101010101" pitchFamily="49" charset="-122"/>
                <a:ea typeface="楷体" panose="02010609060101010101" pitchFamily="49" charset="-122"/>
                <a:sym typeface="+mn-ea"/>
              </a:rPr>
              <a:t>唯戎</a:t>
            </a:r>
            <a:r>
              <a:rPr lang="zh-CN" altLang="en-US" sz="4000" b="1" dirty="0">
                <a:solidFill>
                  <a:prstClr val="black"/>
                </a:solidFill>
                <a:latin typeface="楷体" panose="02010609060101010101" pitchFamily="49" charset="-122"/>
                <a:ea typeface="楷体" panose="02010609060101010101" pitchFamily="49" charset="-122"/>
                <a:sym typeface="+mn-ea"/>
              </a:rPr>
              <a:t>不动。</a:t>
            </a:r>
            <a:endParaRPr lang="zh-CN" altLang="en-US" sz="4000" b="1" dirty="0">
              <a:solidFill>
                <a:prstClr val="black"/>
              </a:solidFill>
              <a:latin typeface="楷体" panose="02010609060101010101" pitchFamily="49" charset="-122"/>
              <a:ea typeface="楷体" panose="02010609060101010101" pitchFamily="49" charset="-122"/>
            </a:endParaRPr>
          </a:p>
          <a:p>
            <a:pPr lvl="0" defTabSz="685800">
              <a:lnSpc>
                <a:spcPts val="5000"/>
              </a:lnSpc>
            </a:pPr>
            <a:endParaRPr lang="zh-CN" altLang="en-US" sz="4000" b="1" dirty="0" smtClean="0">
              <a:solidFill>
                <a:prstClr val="black"/>
              </a:solidFill>
              <a:latin typeface="楷体" panose="02010609060101010101" pitchFamily="49" charset="-122"/>
              <a:ea typeface="楷体" panose="02010609060101010101" pitchFamily="49" charset="-122"/>
            </a:endParaRPr>
          </a:p>
          <a:p>
            <a:pPr lvl="0" defTabSz="685800">
              <a:lnSpc>
                <a:spcPts val="5000"/>
              </a:lnSpc>
            </a:pPr>
            <a:r>
              <a:rPr lang="zh-CN" altLang="en-US" sz="4000" b="1" dirty="0" smtClean="0">
                <a:solidFill>
                  <a:prstClr val="black"/>
                </a:solidFill>
                <a:latin typeface="楷体" panose="02010609060101010101" pitchFamily="49" charset="-122"/>
                <a:ea typeface="楷体" panose="02010609060101010101" pitchFamily="49" charset="-122"/>
              </a:rPr>
              <a:t>    看</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道</a:t>
            </a:r>
            <a:r>
              <a:rPr lang="zh-CN" altLang="en-US" sz="4000" b="1" dirty="0">
                <a:solidFill>
                  <a:prstClr val="black"/>
                </a:solidFill>
                <a:latin typeface="楷体" panose="02010609060101010101" pitchFamily="49" charset="-122"/>
                <a:ea typeface="楷体" panose="02010609060101010101" pitchFamily="49" charset="-122"/>
              </a:rPr>
              <a:t>边李</a:t>
            </a:r>
            <a:r>
              <a:rPr lang="zh-CN" altLang="en-US" sz="4000" b="1" dirty="0" smtClean="0">
                <a:solidFill>
                  <a:prstClr val="black"/>
                </a:solidFill>
                <a:latin typeface="楷体" panose="02010609060101010101" pitchFamily="49" charset="-122"/>
                <a:ea typeface="楷体" panose="02010609060101010101" pitchFamily="49" charset="-122"/>
              </a:rPr>
              <a:t>树</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多</a:t>
            </a:r>
            <a:r>
              <a:rPr lang="zh-CN" altLang="en-US" sz="4000" b="1" dirty="0">
                <a:solidFill>
                  <a:prstClr val="black"/>
                </a:solidFill>
                <a:latin typeface="楷体" panose="02010609060101010101" pitchFamily="49" charset="-122"/>
                <a:ea typeface="楷体" panose="02010609060101010101" pitchFamily="49" charset="-122"/>
              </a:rPr>
              <a:t>子折枝，诸</a:t>
            </a:r>
            <a:r>
              <a:rPr lang="zh-CN" altLang="en-US" sz="4000" b="1" dirty="0" smtClean="0">
                <a:solidFill>
                  <a:prstClr val="black"/>
                </a:solidFill>
                <a:latin typeface="楷体" panose="02010609060101010101" pitchFamily="49" charset="-122"/>
                <a:ea typeface="楷体" panose="02010609060101010101" pitchFamily="49" charset="-122"/>
              </a:rPr>
              <a:t>儿</a:t>
            </a:r>
            <a:r>
              <a:rPr lang="en-US" altLang="zh-CN" sz="4000" b="1" dirty="0" smtClean="0">
                <a:solidFill>
                  <a:srgbClr val="FF0000"/>
                </a:solidFill>
                <a:latin typeface="楷体" panose="02010609060101010101" pitchFamily="49" charset="-122"/>
                <a:ea typeface="楷体" panose="02010609060101010101" pitchFamily="49" charset="-122"/>
              </a:rPr>
              <a:t>/</a:t>
            </a:r>
            <a:r>
              <a:rPr lang="zh-CN" altLang="en-US" sz="4000" b="1" dirty="0" smtClean="0">
                <a:solidFill>
                  <a:prstClr val="black"/>
                </a:solidFill>
                <a:latin typeface="楷体" panose="02010609060101010101" pitchFamily="49" charset="-122"/>
                <a:ea typeface="楷体" panose="02010609060101010101" pitchFamily="49" charset="-122"/>
              </a:rPr>
              <a:t>竞走</a:t>
            </a:r>
            <a:r>
              <a:rPr lang="zh-CN" altLang="en-US" sz="4000" b="1" dirty="0">
                <a:solidFill>
                  <a:prstClr val="black"/>
                </a:solidFill>
                <a:latin typeface="楷体" panose="02010609060101010101" pitchFamily="49" charset="-122"/>
                <a:ea typeface="楷体" panose="02010609060101010101" pitchFamily="49" charset="-122"/>
              </a:rPr>
              <a:t>取之，</a:t>
            </a:r>
            <a:r>
              <a:rPr lang="zh-CN" altLang="en-US" sz="4000" b="1" dirty="0" smtClean="0">
                <a:solidFill>
                  <a:prstClr val="black"/>
                </a:solidFill>
                <a:latin typeface="楷体" panose="02010609060101010101" pitchFamily="49" charset="-122"/>
                <a:ea typeface="楷体" panose="02010609060101010101" pitchFamily="49" charset="-122"/>
              </a:rPr>
              <a:t>唯戎</a:t>
            </a:r>
            <a:r>
              <a:rPr lang="en-US" altLang="zh-CN" sz="4000" b="1" dirty="0" smtClean="0">
                <a:solidFill>
                  <a:srgbClr val="FF0000"/>
                </a:solidFill>
                <a:latin typeface="楷体" panose="02010609060101010101" pitchFamily="49" charset="-122"/>
                <a:ea typeface="楷体" panose="02010609060101010101" pitchFamily="49" charset="-122"/>
                <a:sym typeface="+mn-ea"/>
              </a:rPr>
              <a:t>/</a:t>
            </a:r>
            <a:r>
              <a:rPr lang="zh-CN" altLang="en-US" sz="4000" b="1" dirty="0">
                <a:solidFill>
                  <a:prstClr val="black"/>
                </a:solidFill>
                <a:latin typeface="楷体" panose="02010609060101010101" pitchFamily="49" charset="-122"/>
                <a:ea typeface="楷体" panose="02010609060101010101" pitchFamily="49" charset="-122"/>
              </a:rPr>
              <a:t>不动。</a:t>
            </a:r>
            <a:endParaRPr lang="zh-CN" altLang="en-US" sz="4000" b="1" dirty="0">
              <a:solidFill>
                <a:prstClr val="black"/>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REFSHAPE" val="660487412"/>
  <p:tag name="KSO_WM_UNIT_PLACING_PICTURE_USER_VIEWPORT" val="{&quot;height&quot;:11400,&quot;width&quot;:11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1482</Words>
  <Application>WPS 演示</Application>
  <PresentationFormat>全屏显示(4:3)</PresentationFormat>
  <Paragraphs>149</Paragraphs>
  <Slides>30</Slides>
  <Notes>0</Notes>
  <HiddenSlides>0</HiddenSlides>
  <MMClips>4</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30</vt:i4>
      </vt:variant>
    </vt:vector>
  </HeadingPairs>
  <TitlesOfParts>
    <vt:vector size="44" baseType="lpstr">
      <vt:lpstr>Arial</vt:lpstr>
      <vt:lpstr>宋体</vt:lpstr>
      <vt:lpstr>Wingdings</vt:lpstr>
      <vt:lpstr>楷体</vt:lpstr>
      <vt:lpstr>华文仿宋</vt:lpstr>
      <vt:lpstr>仿宋</vt:lpstr>
      <vt:lpstr>Calibri</vt:lpstr>
      <vt:lpstr>微软雅黑</vt:lpstr>
      <vt:lpstr>Arial Unicode MS</vt:lpstr>
      <vt:lpstr>等线</vt:lpstr>
      <vt:lpstr>方正粗黑宋简体</vt:lpstr>
      <vt:lpstr>隶书</vt:lpstr>
      <vt:lpstr>黑体</vt:lpstr>
      <vt:lpstr>Office 主题​​</vt:lpstr>
      <vt:lpstr>PowerPoint 演示文稿</vt:lpstr>
      <vt:lpstr>PowerPoint 演示文稿</vt:lpstr>
      <vt:lpstr>PowerPoint 演示文稿</vt:lpstr>
      <vt:lpstr>王戎不取道旁李</vt:lpstr>
      <vt:lpstr>读书要求：</vt:lpstr>
      <vt:lpstr>PowerPoint 演示文稿</vt:lpstr>
      <vt:lpstr>PowerPoint 演示文稿</vt:lpstr>
      <vt:lpstr>PowerPoint 演示文稿</vt:lpstr>
      <vt:lpstr>PowerPoint 演示文稿</vt:lpstr>
      <vt:lpstr>诸：</vt:lpstr>
      <vt:lpstr>    王戎七岁，尝与诸小儿游。看道边李树多子折枝，诸儿竞走取之，唯戎不动。人问之，答曰：“树在道边而多子，此必苦李。”取之，信然。</vt:lpstr>
      <vt:lpstr>PowerPoint 演示文稿</vt:lpstr>
      <vt:lpstr>PowerPoint 演示文稿</vt:lpstr>
      <vt:lpstr>PowerPoint 演示文稿</vt:lpstr>
      <vt:lpstr>PowerPoint 演示文稿</vt:lpstr>
      <vt:lpstr>    王戎七岁，尝与诸小儿游。看道边李树多子折枝，诸儿竞走取之，唯戎不动。人问之，答曰：“树在道边而多子，此必苦李。”取之，信然。</vt:lpstr>
      <vt:lpstr>PowerPoint 演示文稿</vt:lpstr>
      <vt:lpstr>    王戎七岁，尝与诸小儿游。看道边李树多子折枝，诸儿竞走取之，唯戎不动。人问之，答曰：“树在道边而多子，此必苦李。”取之，信然。</vt:lpstr>
      <vt:lpstr>    王戎七岁，尝与诸小儿游。看道边李树多子折枝，诸儿竞走取之，唯戎不动。人问之，答曰：“树在道边而多子，此必苦李。”取之，信然。</vt:lpstr>
      <vt:lpstr>PowerPoint 演示文稿</vt:lpstr>
      <vt:lpstr>    王戎七岁，尝与诸小儿游。看道边李树多子折枝，诸儿竞走取之，唯戎不动。人问之，答曰：“树在道边而多子，此必苦李。”取之，信然。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王戎观虎</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dreamsummit</dc:creator>
  <cp:lastModifiedBy>wsl</cp:lastModifiedBy>
  <cp:revision>69</cp:revision>
  <dcterms:created xsi:type="dcterms:W3CDTF">2019-12-05T08:18:00Z</dcterms:created>
  <dcterms:modified xsi:type="dcterms:W3CDTF">2020-12-09T01:30:29Z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