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6" r:id="rId3"/>
    <p:sldId id="257" r:id="rId5"/>
    <p:sldId id="311" r:id="rId6"/>
    <p:sldId id="309" r:id="rId7"/>
    <p:sldId id="313" r:id="rId8"/>
    <p:sldId id="366" r:id="rId9"/>
    <p:sldId id="312" r:id="rId10"/>
    <p:sldId id="365" r:id="rId11"/>
    <p:sldId id="367" r:id="rId12"/>
    <p:sldId id="338" r:id="rId13"/>
    <p:sldId id="368" r:id="rId14"/>
    <p:sldId id="369" r:id="rId15"/>
    <p:sldId id="314" r:id="rId16"/>
    <p:sldId id="340" r:id="rId17"/>
    <p:sldId id="419" r:id="rId18"/>
    <p:sldId id="372" r:id="rId19"/>
    <p:sldId id="315" r:id="rId20"/>
    <p:sldId id="424" r:id="rId21"/>
    <p:sldId id="425" r:id="rId22"/>
    <p:sldId id="427" r:id="rId23"/>
    <p:sldId id="420" r:id="rId24"/>
    <p:sldId id="421" r:id="rId25"/>
    <p:sldId id="422" r:id="rId26"/>
    <p:sldId id="423" r:id="rId27"/>
    <p:sldId id="443" r:id="rId28"/>
    <p:sldId id="428" r:id="rId29"/>
    <p:sldId id="396" r:id="rId30"/>
    <p:sldId id="398" r:id="rId31"/>
    <p:sldId id="343" r:id="rId32"/>
    <p:sldId id="328" r:id="rId33"/>
    <p:sldId id="351" r:id="rId34"/>
    <p:sldId id="284" r:id="rId35"/>
    <p:sldId id="258" r:id="rId36"/>
    <p:sldId id="399" r:id="rId37"/>
    <p:sldId id="400" r:id="rId38"/>
  </p:sldIdLst>
  <p:sldSz cx="12192000" cy="6858000"/>
  <p:notesSz cx="6858000" cy="9144000"/>
  <p:embeddedFontLst>
    <p:embeddedFont>
      <p:font typeface="楷体" panose="02010609060101010101" pitchFamily="49" charset="-122"/>
      <p:regular r:id="rId42"/>
    </p:embeddedFont>
    <p:embeddedFont>
      <p:font typeface="仿宋" panose="02010609060101010101" pitchFamily="49" charset="-122"/>
      <p:regular r:id="rId43"/>
    </p:embeddedFont>
    <p:embeddedFont>
      <p:font typeface="方正风雅楷宋简体 ExtraBold" panose="02000900000000000000" pitchFamily="2" charset="-122"/>
      <p:bold r:id="rId44"/>
    </p:embeddedFont>
    <p:embeddedFont>
      <p:font typeface="等线" panose="02010600030101010101" charset="-122"/>
      <p:regular r:id="rId45"/>
    </p:embeddedFont>
    <p:embeddedFont>
      <p:font typeface="等线 Light" panose="02010600030101010101" charset="-122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99CC"/>
    <a:srgbClr val="33CCCC"/>
    <a:srgbClr val="FFCCFF"/>
    <a:srgbClr val="FFCCCC"/>
    <a:srgbClr val="00CC99"/>
    <a:srgbClr val="F3F3F3"/>
    <a:srgbClr val="EEEEEE"/>
    <a:srgbClr val="E4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9765" autoAdjust="0"/>
  </p:normalViewPr>
  <p:slideViewPr>
    <p:cSldViewPr snapToGrid="0" showGuides="1">
      <p:cViewPr>
        <p:scale>
          <a:sx n="66" d="100"/>
          <a:sy n="66" d="100"/>
        </p:scale>
        <p:origin x="-2196" y="-1128"/>
      </p:cViewPr>
      <p:guideLst>
        <p:guide orient="horz" pos="2184"/>
        <p:guide pos="37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9.fntdata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0" Type="http://schemas.openxmlformats.org/officeDocument/2006/relationships/notesSlide" Target="../notesSlides/notesSlide14.xml"/><Relationship Id="rId1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1.emf"/><Relationship Id="rId2" Type="http://schemas.microsoft.com/office/2007/relationships/hdphoto" Target="../media/image3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3" Type="http://schemas.openxmlformats.org/officeDocument/2006/relationships/image" Target="../media/image7.emf"/><Relationship Id="rId2" Type="http://schemas.microsoft.com/office/2007/relationships/hdphoto" Target="../media/image3.wdp"/><Relationship Id="rId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1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grpSp>
        <p:nvGrpSpPr>
          <p:cNvPr id="7" name="淘宝店chenying0907 5"/>
          <p:cNvGrpSpPr/>
          <p:nvPr/>
        </p:nvGrpSpPr>
        <p:grpSpPr>
          <a:xfrm>
            <a:off x="847289" y="641445"/>
            <a:ext cx="10480354" cy="5717410"/>
            <a:chOff x="7210222" y="3140035"/>
            <a:chExt cx="1770664" cy="3272488"/>
          </a:xfrm>
        </p:grpSpPr>
        <p:sp>
          <p:nvSpPr>
            <p:cNvPr id="8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2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50" name="AutoShape 2" descr="https://mmbiz.qpic.cn/mmbiz_jpg/guIn6laxV5hFs2BDUGw9RyESJuzVIGg6RP4icWBIdB6RNz7Wkz5tkoSLAXAdq2ib59PsIw9w0Ha2yJ8zuEtPQlN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2" name="AutoShape 4" descr="https://mmbiz.qpic.cn/mmbiz_jpg/guIn6laxV5hFs2BDUGw9RyESJuzVIGg6RP4icWBIdB6RNz7Wkz5tkoSLAXAdq2ib59PsIw9w0Ha2yJ8zuEtPQlN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r="2012" b="6514"/>
          <a:stretch>
            <a:fillRect/>
          </a:stretch>
        </p:blipFill>
        <p:spPr>
          <a:xfrm>
            <a:off x="1491615" y="779780"/>
            <a:ext cx="3990340" cy="5440680"/>
          </a:xfrm>
          <a:prstGeom prst="rect">
            <a:avLst/>
          </a:prstGeom>
        </p:spPr>
      </p:pic>
      <p:sp>
        <p:nvSpPr>
          <p:cNvPr id="12" name="淘宝店chenying0907 7"/>
          <p:cNvSpPr/>
          <p:nvPr/>
        </p:nvSpPr>
        <p:spPr>
          <a:xfrm>
            <a:off x="5835650" y="774065"/>
            <a:ext cx="5222240" cy="54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953"/>
          <p:cNvSpPr txBox="1"/>
          <p:nvPr/>
        </p:nvSpPr>
        <p:spPr>
          <a:xfrm>
            <a:off x="6150610" y="939800"/>
            <a:ext cx="4907280" cy="51136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第八单元</a:t>
            </a:r>
            <a:endParaRPr lang="zh-CN" altLang="en-US" sz="40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25.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古人谈读书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26.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忆读书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27.*</a:t>
            </a:r>
            <a:r>
              <a:rPr lang="zh-CN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长生果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口语交际：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我最喜欢的人物形象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习作：推荐一本书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1749712"/>
            <a:ext cx="10358651" cy="2924838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719580" y="2230120"/>
            <a:ext cx="9119870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自读要求：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轻声读课文，对照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注释尝试理解。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不懂的地方和同桌讨论一下。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淘宝店chenying0907 5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淘宝店chenying0907 5"/>
          <p:cNvGrpSpPr/>
          <p:nvPr/>
        </p:nvGrpSpPr>
        <p:grpSpPr>
          <a:xfrm>
            <a:off x="1309370" y="2889885"/>
            <a:ext cx="9738995" cy="1675130"/>
            <a:chOff x="7210222" y="3140035"/>
            <a:chExt cx="1770664" cy="3272488"/>
          </a:xfrm>
          <a:solidFill>
            <a:schemeClr val="bg1"/>
          </a:solidFill>
        </p:grpSpPr>
        <p:sp>
          <p:nvSpPr>
            <p:cNvPr id="11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953"/>
          <p:cNvSpPr txBox="1"/>
          <p:nvPr/>
        </p:nvSpPr>
        <p:spPr>
          <a:xfrm>
            <a:off x="1906438" y="3081884"/>
            <a:ext cx="8590184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王戎七岁，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与诸小儿游。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——《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王戎不取道旁李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7524750" y="4429125"/>
            <a:ext cx="4079875" cy="2286000"/>
          </a:xfrm>
          <a:prstGeom prst="cloudCallout">
            <a:avLst>
              <a:gd name="adj1" fmla="val -78701"/>
              <a:gd name="adj2" fmla="val -31222"/>
            </a:avLst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11"/>
          <p:cNvSpPr txBox="1"/>
          <p:nvPr/>
        </p:nvSpPr>
        <p:spPr>
          <a:xfrm>
            <a:off x="8265794" y="4997450"/>
            <a:ext cx="3590926" cy="119888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尝：曾经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何尝 未尝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bldLvl="0" animBg="1"/>
      <p:bldP spid="4" grpId="0" bldLvl="0" animBg="1"/>
      <p:bldP spid="6" grpId="1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776714" y="2724712"/>
            <a:ext cx="3373204" cy="3119552"/>
            <a:chOff x="7767871" y="2724713"/>
            <a:chExt cx="3373204" cy="3119552"/>
          </a:xfrm>
        </p:grpSpPr>
        <p:sp>
          <p:nvSpPr>
            <p:cNvPr id="29" name="淘宝店chenying0907 6"/>
            <p:cNvSpPr/>
            <p:nvPr/>
          </p:nvSpPr>
          <p:spPr>
            <a:xfrm>
              <a:off x="7767871" y="2724713"/>
              <a:ext cx="3373204" cy="31195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44133" y="3084286"/>
              <a:ext cx="2380343" cy="2423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37"/>
            <p:cNvGrpSpPr/>
            <p:nvPr/>
          </p:nvGrpSpPr>
          <p:grpSpPr>
            <a:xfrm>
              <a:off x="8492685" y="3535739"/>
              <a:ext cx="1877437" cy="1520414"/>
              <a:chOff x="8070037" y="4855456"/>
              <a:chExt cx="1877437" cy="1520414"/>
            </a:xfrm>
          </p:grpSpPr>
          <p:grpSp>
            <p:nvGrpSpPr>
              <p:cNvPr id="17" name="组合 28"/>
              <p:cNvGrpSpPr/>
              <p:nvPr/>
            </p:nvGrpSpPr>
            <p:grpSpPr>
              <a:xfrm>
                <a:off x="8248549" y="4855456"/>
                <a:ext cx="1520414" cy="1520414"/>
                <a:chOff x="6022860" y="1763607"/>
                <a:chExt cx="1520414" cy="1520414"/>
              </a:xfrm>
            </p:grpSpPr>
            <p:sp>
              <p:nvSpPr>
                <p:cNvPr id="19" name="淘宝店chenying0907 5991"/>
                <p:cNvSpPr/>
                <p:nvPr/>
              </p:nvSpPr>
              <p:spPr>
                <a:xfrm>
                  <a:off x="6022860" y="1763607"/>
                  <a:ext cx="1520414" cy="1520414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6022860" y="1763607"/>
                  <a:ext cx="1520414" cy="1520414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H="1">
                  <a:off x="6022860" y="1763607"/>
                  <a:ext cx="1520414" cy="1520414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>
                  <a:stCxn id="19" idx="3"/>
                  <a:endCxn id="19" idx="1"/>
                </p:cNvCxnSpPr>
                <p:nvPr/>
              </p:nvCxnSpPr>
              <p:spPr>
                <a:xfrm flipH="1">
                  <a:off x="6022860" y="2523814"/>
                  <a:ext cx="1520414" cy="0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>
                  <a:stCxn id="19" idx="0"/>
                  <a:endCxn id="19" idx="2"/>
                </p:cNvCxnSpPr>
                <p:nvPr/>
              </p:nvCxnSpPr>
              <p:spPr>
                <a:xfrm>
                  <a:off x="6783067" y="1763607"/>
                  <a:ext cx="0" cy="1520414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PA_文本框 601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070037" y="4855456"/>
                <a:ext cx="1877437" cy="139521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10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谓</a:t>
                </a:r>
                <a:endParaRPr lang="zh-CN" altLang="en-US" sz="1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098312" y="2725881"/>
            <a:ext cx="3285456" cy="3097069"/>
            <a:chOff x="1098312" y="2725881"/>
            <a:chExt cx="3285456" cy="3097069"/>
          </a:xfrm>
        </p:grpSpPr>
        <p:grpSp>
          <p:nvGrpSpPr>
            <p:cNvPr id="9" name="淘宝店chenying0907 5"/>
            <p:cNvGrpSpPr/>
            <p:nvPr/>
          </p:nvGrpSpPr>
          <p:grpSpPr>
            <a:xfrm>
              <a:off x="1098312" y="2725881"/>
              <a:ext cx="3285456" cy="3097069"/>
              <a:chOff x="7210222" y="3140035"/>
              <a:chExt cx="1770664" cy="3272488"/>
            </a:xfrm>
          </p:grpSpPr>
          <p:sp>
            <p:nvSpPr>
              <p:cNvPr id="11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淘宝店chenying0907 7"/>
              <p:cNvSpPr/>
              <p:nvPr/>
            </p:nvSpPr>
            <p:spPr>
              <a:xfrm>
                <a:off x="7210222" y="3234718"/>
                <a:ext cx="1770664" cy="1506408"/>
              </a:xfrm>
              <a:prstGeom prst="rect">
                <a:avLst/>
              </a:prstGeom>
              <a:blipFill>
                <a:blip r:embed="rId4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en-US" altLang="zh-CN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endParaRPr lang="en-US" altLang="zh-CN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en-US" altLang="zh-CN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      </a:t>
                </a:r>
                <a:endParaRPr lang="zh-CN" altLang="en-US" sz="28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Picture 2" descr="http://www.fantiz5.com/zi/ziyuantu/e8b093.png"/>
            <p:cNvPicPr>
              <a:picLocks noChangeAspect="1" noChangeArrowheads="1"/>
            </p:cNvPicPr>
            <p:nvPr/>
          </p:nvPicPr>
          <p:blipFill>
            <a:blip r:embed="rId7" cstate="print"/>
            <a:srcRect l="7452" t="42978" r="73305" b="4851"/>
            <a:stretch>
              <a:fillRect/>
            </a:stretch>
          </p:blipFill>
          <p:spPr bwMode="auto">
            <a:xfrm>
              <a:off x="1444103" y="2978714"/>
              <a:ext cx="2606290" cy="2606290"/>
            </a:xfrm>
            <a:prstGeom prst="rect">
              <a:avLst/>
            </a:prstGeom>
            <a:noFill/>
          </p:spPr>
        </p:pic>
      </p:grpSp>
      <p:grpSp>
        <p:nvGrpSpPr>
          <p:cNvPr id="34" name="组合 33"/>
          <p:cNvGrpSpPr/>
          <p:nvPr/>
        </p:nvGrpSpPr>
        <p:grpSpPr>
          <a:xfrm>
            <a:off x="4393306" y="2731973"/>
            <a:ext cx="3373204" cy="3119552"/>
            <a:chOff x="4393306" y="2731973"/>
            <a:chExt cx="3373204" cy="3119552"/>
          </a:xfrm>
        </p:grpSpPr>
        <p:grpSp>
          <p:nvGrpSpPr>
            <p:cNvPr id="13" name="淘宝店chenying0907 5"/>
            <p:cNvGrpSpPr/>
            <p:nvPr/>
          </p:nvGrpSpPr>
          <p:grpSpPr>
            <a:xfrm>
              <a:off x="4393306" y="2731973"/>
              <a:ext cx="3373204" cy="3119552"/>
              <a:chOff x="7210222" y="3140035"/>
              <a:chExt cx="1770664" cy="3272488"/>
            </a:xfrm>
          </p:grpSpPr>
          <p:sp>
            <p:nvSpPr>
              <p:cNvPr id="14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淘宝店chenying0907 7"/>
              <p:cNvSpPr/>
              <p:nvPr/>
            </p:nvSpPr>
            <p:spPr>
              <a:xfrm>
                <a:off x="7210222" y="3234718"/>
                <a:ext cx="1770664" cy="1506408"/>
              </a:xfrm>
              <a:prstGeom prst="rect">
                <a:avLst/>
              </a:prstGeom>
              <a:blipFill>
                <a:blip r:embed="rId4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en-US" altLang="zh-CN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endParaRPr lang="en-US" altLang="zh-CN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en-US" altLang="zh-CN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      </a:t>
                </a:r>
                <a:endParaRPr lang="zh-CN" altLang="en-US" sz="28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740275" y="3117878"/>
              <a:ext cx="2636823" cy="2454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6" descr="小篆 谓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05349" y="2923892"/>
              <a:ext cx="2857322" cy="2857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 smtClean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漫浪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诵读，决不能记，记亦不能久也。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三到之中，心到最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淘宝店chenying0907 5"/>
          <p:cNvGrpSpPr/>
          <p:nvPr/>
        </p:nvGrpSpPr>
        <p:grpSpPr>
          <a:xfrm>
            <a:off x="1226182" y="4794885"/>
            <a:ext cx="9738995" cy="1675130"/>
            <a:chOff x="7279030" y="-5464202"/>
            <a:chExt cx="1770664" cy="3272488"/>
          </a:xfrm>
          <a:solidFill>
            <a:schemeClr val="bg1"/>
          </a:solidFill>
        </p:grpSpPr>
        <p:sp>
          <p:nvSpPr>
            <p:cNvPr id="11" name="淘宝店chenying0907 6"/>
            <p:cNvSpPr/>
            <p:nvPr/>
          </p:nvSpPr>
          <p:spPr>
            <a:xfrm>
              <a:off x="7279030" y="-5464202"/>
              <a:ext cx="1770664" cy="3272488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淘宝店chenying0907 7"/>
            <p:cNvSpPr/>
            <p:nvPr/>
          </p:nvSpPr>
          <p:spPr>
            <a:xfrm>
              <a:off x="7279030" y="-5369519"/>
              <a:ext cx="1770664" cy="1506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953"/>
          <p:cNvSpPr txBox="1"/>
          <p:nvPr/>
        </p:nvSpPr>
        <p:spPr>
          <a:xfrm>
            <a:off x="1796415" y="5033010"/>
            <a:ext cx="904430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心若在此，则</a:t>
            </a:r>
            <a:r>
              <a:rPr lang="en-US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，心眼若能专一，</a:t>
            </a:r>
            <a:r>
              <a:rPr lang="en-US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，熟读成诵，</a:t>
            </a:r>
            <a:r>
              <a:rPr lang="en-US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zh-CN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3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1" name="淘宝店chenying0907 40"/>
          <p:cNvGrpSpPr/>
          <p:nvPr/>
        </p:nvGrpSpPr>
        <p:grpSpPr>
          <a:xfrm>
            <a:off x="4751407" y="2305262"/>
            <a:ext cx="6248687" cy="1652588"/>
            <a:chOff x="7210222" y="3140035"/>
            <a:chExt cx="1770664" cy="3272488"/>
          </a:xfrm>
        </p:grpSpPr>
        <p:sp>
          <p:nvSpPr>
            <p:cNvPr id="42" name="淘宝店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淘宝店chenying0907 42"/>
            <p:cNvSpPr/>
            <p:nvPr/>
          </p:nvSpPr>
          <p:spPr>
            <a:xfrm>
              <a:off x="7210222" y="3140035"/>
              <a:ext cx="1770664" cy="2915757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风雅楷宋简体 ExtraBold" panose="02000900000000000000" pitchFamily="2" charset="-122"/>
                  <a:ea typeface="方正风雅楷宋简体 ExtraBold" panose="02000900000000000000" pitchFamily="2" charset="-122"/>
                </a:rPr>
                <a:t>古人谈读书</a:t>
              </a:r>
              <a:endPara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风雅楷宋简体 ExtraBold" panose="02000900000000000000" pitchFamily="2" charset="-122"/>
                <a:ea typeface="方正风雅楷宋简体 ExtraBold" panose="02000900000000000000" pitchFamily="2" charset="-122"/>
              </a:endParaRPr>
            </a:p>
          </p:txBody>
        </p:sp>
      </p:grpSp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       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92" y="806820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心到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       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92" y="806820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心到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       、眼到、口到</a:t>
            </a:r>
            <a:r>
              <a:rPr lang="zh-CN" altLang="zh-CN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92" y="806820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心到</a:t>
            </a:r>
            <a:endParaRPr lang="zh-CN" altLang="en-US" sz="72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5169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40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       、眼到、口到</a:t>
            </a:r>
            <a:r>
              <a:rPr lang="zh-CN" altLang="zh-CN" sz="40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心既到矣，眼口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不到</a:t>
            </a:r>
            <a:r>
              <a:rPr lang="zh-CN" altLang="en-US" sz="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乎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92" y="806820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心到</a:t>
            </a:r>
            <a:endParaRPr lang="zh-CN" altLang="en-US" sz="7200" dirty="0" smtClean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5169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       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三到之中，心到最急。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心既到矣，眼口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不到</a:t>
            </a:r>
            <a:r>
              <a:rPr lang="zh-CN" altLang="en-US" sz="6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乎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2092" y="806820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心到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心既到矣，眼口岂不到乎？</a:t>
            </a:r>
            <a:endParaRPr lang="zh-CN" altLang="en-US" sz="4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pic>
        <p:nvPicPr>
          <p:cNvPr id="2052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5920" t="12303" r="5776" b="10487"/>
          <a:stretch>
            <a:fillRect/>
          </a:stretch>
        </p:blipFill>
        <p:spPr bwMode="auto">
          <a:xfrm>
            <a:off x="634812" y="0"/>
            <a:ext cx="11152099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2528" y="1290912"/>
            <a:ext cx="8930650" cy="4303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400" u="sng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8948461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736236" y="128082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104659" y="127298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37055" y="1280269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87942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801289" y="126121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96706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71953" y="126345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03229" y="1271864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607612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春江花月夜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310" y="60471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1749712"/>
            <a:ext cx="10358651" cy="2924838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2145705" y="1944291"/>
            <a:ext cx="8237436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凡读书，须整顿几案，令洁净端正，将书册齐整顿放，正身体，对书册，详缓看字，仔细分明读之。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8865" y="1677911"/>
            <a:ext cx="70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jī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pic>
        <p:nvPicPr>
          <p:cNvPr id="2052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5920" t="12303" r="5776" b="10487"/>
          <a:stretch>
            <a:fillRect/>
          </a:stretch>
        </p:blipFill>
        <p:spPr bwMode="auto">
          <a:xfrm>
            <a:off x="634812" y="0"/>
            <a:ext cx="11152099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2528" y="1290912"/>
            <a:ext cx="8930650" cy="4303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400" u="sng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8948461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736236" y="128082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104659" y="127298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37055" y="1280269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87942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801289" y="126121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96706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71953" y="126345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03229" y="1271864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607612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710" r="16144" b="29468"/>
          <a:stretch>
            <a:fillRect/>
          </a:stretch>
        </p:blipFill>
        <p:spPr bwMode="auto">
          <a:xfrm>
            <a:off x="9848850" y="3286125"/>
            <a:ext cx="647700" cy="2143124"/>
          </a:xfrm>
          <a:prstGeom prst="rect">
            <a:avLst/>
          </a:prstGeom>
          <a:noFill/>
        </p:spPr>
      </p:pic>
      <p:pic>
        <p:nvPicPr>
          <p:cNvPr id="29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9029700" y="3124200"/>
            <a:ext cx="581025" cy="2133599"/>
          </a:xfrm>
          <a:prstGeom prst="rect">
            <a:avLst/>
          </a:prstGeom>
          <a:noFill/>
        </p:spPr>
      </p:pic>
      <p:pic>
        <p:nvPicPr>
          <p:cNvPr id="30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9039225" y="1304925"/>
            <a:ext cx="581025" cy="542924"/>
          </a:xfrm>
          <a:prstGeom prst="rect">
            <a:avLst/>
          </a:prstGeom>
          <a:noFill/>
        </p:spPr>
      </p:pic>
      <p:pic>
        <p:nvPicPr>
          <p:cNvPr id="31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8239125" y="1362075"/>
            <a:ext cx="581025" cy="2200275"/>
          </a:xfrm>
          <a:prstGeom prst="rect">
            <a:avLst/>
          </a:prstGeom>
          <a:noFill/>
        </p:spPr>
      </p:pic>
      <p:pic>
        <p:nvPicPr>
          <p:cNvPr id="32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7419975" y="3619501"/>
            <a:ext cx="581025" cy="1714500"/>
          </a:xfrm>
          <a:prstGeom prst="rect">
            <a:avLst/>
          </a:prstGeom>
          <a:noFill/>
        </p:spPr>
      </p:pic>
      <p:pic>
        <p:nvPicPr>
          <p:cNvPr id="33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6686550" y="1381126"/>
            <a:ext cx="581025" cy="1133474"/>
          </a:xfrm>
          <a:prstGeom prst="rect">
            <a:avLst/>
          </a:prstGeom>
          <a:noFill/>
        </p:spPr>
      </p:pic>
      <p:pic>
        <p:nvPicPr>
          <p:cNvPr id="34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6677025" y="4143376"/>
            <a:ext cx="581025" cy="1133474"/>
          </a:xfrm>
          <a:prstGeom prst="rect">
            <a:avLst/>
          </a:prstGeom>
          <a:noFill/>
        </p:spPr>
      </p:pic>
      <p:pic>
        <p:nvPicPr>
          <p:cNvPr id="36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5915025" y="1362076"/>
            <a:ext cx="581025" cy="1133474"/>
          </a:xfrm>
          <a:prstGeom prst="rect">
            <a:avLst/>
          </a:prstGeom>
          <a:noFill/>
        </p:spPr>
      </p:pic>
      <p:pic>
        <p:nvPicPr>
          <p:cNvPr id="37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5905500" y="4162426"/>
            <a:ext cx="581025" cy="1133474"/>
          </a:xfrm>
          <a:prstGeom prst="rect">
            <a:avLst/>
          </a:prstGeom>
          <a:noFill/>
        </p:spPr>
      </p:pic>
      <p:pic>
        <p:nvPicPr>
          <p:cNvPr id="38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5114925" y="1285876"/>
            <a:ext cx="581025" cy="1133474"/>
          </a:xfrm>
          <a:prstGeom prst="rect">
            <a:avLst/>
          </a:prstGeom>
          <a:noFill/>
        </p:spPr>
      </p:pic>
      <p:pic>
        <p:nvPicPr>
          <p:cNvPr id="39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4248150" y="2495551"/>
            <a:ext cx="581025" cy="2124074"/>
          </a:xfrm>
          <a:prstGeom prst="rect">
            <a:avLst/>
          </a:prstGeom>
          <a:noFill/>
        </p:spPr>
      </p:pic>
      <p:pic>
        <p:nvPicPr>
          <p:cNvPr id="40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5095875" y="3571876"/>
            <a:ext cx="581025" cy="1647824"/>
          </a:xfrm>
          <a:prstGeom prst="rect">
            <a:avLst/>
          </a:prstGeom>
          <a:noFill/>
        </p:spPr>
      </p:pic>
      <p:pic>
        <p:nvPicPr>
          <p:cNvPr id="41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3486150" y="4152901"/>
            <a:ext cx="581025" cy="1133474"/>
          </a:xfrm>
          <a:prstGeom prst="rect">
            <a:avLst/>
          </a:prstGeom>
          <a:noFill/>
        </p:spPr>
      </p:pic>
      <p:pic>
        <p:nvPicPr>
          <p:cNvPr id="42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2752725" y="1362076"/>
            <a:ext cx="581025" cy="1133474"/>
          </a:xfrm>
          <a:prstGeom prst="rect">
            <a:avLst/>
          </a:prstGeom>
          <a:noFill/>
        </p:spPr>
      </p:pic>
      <p:pic>
        <p:nvPicPr>
          <p:cNvPr id="43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896" r="18647" b="29468"/>
          <a:stretch>
            <a:fillRect/>
          </a:stretch>
        </p:blipFill>
        <p:spPr bwMode="auto">
          <a:xfrm>
            <a:off x="2705100" y="3629025"/>
            <a:ext cx="581025" cy="1581149"/>
          </a:xfrm>
          <a:prstGeom prst="rect">
            <a:avLst/>
          </a:prstGeom>
          <a:noFill/>
        </p:spPr>
      </p:pic>
      <p:pic>
        <p:nvPicPr>
          <p:cNvPr id="46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78727" t="28710" r="16144" b="29468"/>
          <a:stretch>
            <a:fillRect/>
          </a:stretch>
        </p:blipFill>
        <p:spPr bwMode="auto">
          <a:xfrm flipH="1">
            <a:off x="1952625" y="2419350"/>
            <a:ext cx="647700" cy="2247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pic>
        <p:nvPicPr>
          <p:cNvPr id="2052" name="Picture 4" descr="https://timgsa.baidu.com/timg?image&amp;quality=80&amp;size=b9999_10000&amp;sec=1603030848077&amp;di=46ec3b2067b83bea29643264d5bbd5af&amp;imgtype=0&amp;src=http%3A%2F%2Fbpic.588ku.com%2Felement_origin_min_pic%2F17%2F03%2F15%2Fbf9682cb64ef9f50257d24756a3979cc.jpg"/>
          <p:cNvPicPr>
            <a:picLocks noChangeAspect="1" noChangeArrowheads="1"/>
          </p:cNvPicPr>
          <p:nvPr/>
        </p:nvPicPr>
        <p:blipFill>
          <a:blip r:embed="rId3" cstate="print"/>
          <a:srcRect l="5920" t="12303" r="5776" b="10487"/>
          <a:stretch>
            <a:fillRect/>
          </a:stretch>
        </p:blipFill>
        <p:spPr bwMode="auto">
          <a:xfrm>
            <a:off x="634812" y="0"/>
            <a:ext cx="11152099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2528" y="1290912"/>
            <a:ext cx="8930650" cy="4303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400" u="sng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8948461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736236" y="128082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104659" y="1272986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37055" y="1280269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87942" y="1281952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801289" y="126121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96706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71953" y="1263458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03229" y="1271864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607612" y="1281950"/>
            <a:ext cx="1" cy="42403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841506" y="342901"/>
            <a:ext cx="10836855" cy="6248400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842010" y="196215"/>
            <a:ext cx="10835640" cy="7077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 smtClean="0"/>
              <a:t>        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大凡读书，须是熟读。熟读了，自精熟；精熟后，理自见得。如吃果子一般，劈头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咬开，未见滋味，便吃了。须是细嚼教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烂，则滋味自出，方始识得这个是甜是苦是甘是辛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，始为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知味。 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注释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①[劈头]一开头，一开始。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②[方]正当。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③[教]使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④[辛]辣味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⑤[始为]才是。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26" name="文本框 5"/>
          <p:cNvSpPr txBox="1">
            <a:spLocks noChangeArrowheads="1"/>
          </p:cNvSpPr>
          <p:nvPr/>
        </p:nvSpPr>
        <p:spPr bwMode="auto">
          <a:xfrm>
            <a:off x="8587105" y="1576705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jiáo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9082405" y="1576705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jiāo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968991" y="1749711"/>
            <a:ext cx="10358651" cy="3060413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594233" y="1912066"/>
            <a:ext cx="9136847" cy="31692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学习要求：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借助拼音和注释，读通、读懂文言文。</a:t>
            </a:r>
            <a:endParaRPr lang="zh-CN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找出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核心信息。</a:t>
            </a:r>
            <a:endParaRPr lang="zh-CN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提出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一个关键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问题。</a:t>
            </a:r>
            <a:endParaRPr lang="zh-CN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841506" y="342901"/>
            <a:ext cx="10836855" cy="6248400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842010" y="196215"/>
            <a:ext cx="10835640" cy="7077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 smtClean="0"/>
              <a:t>        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大凡读书，须是熟读。熟读了，自精熟；精熟后，理自见得。如吃果子一般，劈头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咬开，未见滋味，便吃了。须是细嚼教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烂，则滋味自出，方始识得这个是甜是苦是甘是辛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，始为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知味。 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注释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①[劈头]一开头，一开始。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②[方]正当。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③[教]使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④[辛]辣味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⑤[始为]才是。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8541022" y="1533163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jiáo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099278" y="1533072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jiāo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841506" y="342901"/>
            <a:ext cx="10836855" cy="6248400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842010" y="196215"/>
            <a:ext cx="10835640" cy="7077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 smtClean="0"/>
              <a:t>        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大凡读书，须是熟读。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熟读了，自精熟；精熟后，理自见得。如吃果子一般，劈头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咬开，未见滋味，便吃了。须是细嚼教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烂，则滋味自出，方始识得这个是甜是苦是甘是辛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，始为</a:t>
            </a:r>
            <a:r>
              <a:rPr lang="zh-CN" altLang="zh-CN" sz="4000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知味。 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注释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①[劈头]一开头，一开始。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②[方]正当。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③[教]使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④[辛]辣味</a:t>
            </a:r>
            <a:endParaRPr lang="zh-CN" altLang="zh-CN" sz="2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⑤[始为]才是。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26" name="文本框 5"/>
          <p:cNvSpPr txBox="1">
            <a:spLocks noChangeArrowheads="1"/>
          </p:cNvSpPr>
          <p:nvPr/>
        </p:nvSpPr>
        <p:spPr bwMode="auto">
          <a:xfrm>
            <a:off x="8563066" y="1550127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jiáo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9075148" y="1550126"/>
            <a:ext cx="558800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jiāo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1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847289" y="641445"/>
            <a:ext cx="10480354" cy="5717410"/>
            <a:chOff x="7210222" y="3140035"/>
            <a:chExt cx="1770664" cy="3272488"/>
          </a:xfrm>
        </p:grpSpPr>
        <p:sp>
          <p:nvSpPr>
            <p:cNvPr id="8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2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50" name="AutoShape 2" descr="https://mmbiz.qpic.cn/mmbiz_jpg/guIn6laxV5hFs2BDUGw9RyESJuzVIGg6RP4icWBIdB6RNz7Wkz5tkoSLAXAdq2ib59PsIw9w0Ha2yJ8zuEtPQlN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2" name="AutoShape 4" descr="https://mmbiz.qpic.cn/mmbiz_jpg/guIn6laxV5hFs2BDUGw9RyESJuzVIGg6RP4icWBIdB6RNz7Wkz5tkoSLAXAdq2ib59PsIw9w0Ha2yJ8zuEtPQlN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0178" name="Picture 2" descr="https://bkimg.cdn.bcebos.com/pic/f31fbe096b63f624da9384678944ebf81b4ca38c?x-bce-process=image/resize,m_lfit,w_268,limit_1/format,f_jpg"/>
          <p:cNvPicPr>
            <a:picLocks noChangeAspect="1" noChangeArrowheads="1"/>
          </p:cNvPicPr>
          <p:nvPr/>
        </p:nvPicPr>
        <p:blipFill>
          <a:blip r:embed="rId4" cstate="print"/>
          <a:srcRect l="2334" t="5196" r="37"/>
          <a:stretch>
            <a:fillRect/>
          </a:stretch>
        </p:blipFill>
        <p:spPr bwMode="auto">
          <a:xfrm>
            <a:off x="1012950" y="1104900"/>
            <a:ext cx="3575598" cy="4106955"/>
          </a:xfrm>
          <a:prstGeom prst="rect">
            <a:avLst/>
          </a:prstGeom>
          <a:noFill/>
        </p:spPr>
      </p:pic>
      <p:sp>
        <p:nvSpPr>
          <p:cNvPr id="10" name="文本框 953"/>
          <p:cNvSpPr txBox="1"/>
          <p:nvPr/>
        </p:nvSpPr>
        <p:spPr>
          <a:xfrm>
            <a:off x="7856310" y="1287768"/>
            <a:ext cx="3334205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朱熹，宋朝著名的理学家、哲学家、思想家、教育家，儒学集大成者，世尊称为朱子。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514" name="Picture 2" descr="https://bkimg.cdn.bcebos.com/pic/f2deb48f8c5494ee0a5ead672ef5e0fe99257e54?x-bce-process=image/resize,m_lfit,w_268,limit_1/format,f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575" y="1131886"/>
            <a:ext cx="3040120" cy="4049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1749712"/>
            <a:ext cx="10358651" cy="2924838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234718"/>
              <a:ext cx="1770664" cy="1506408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181100" y="2336165"/>
            <a:ext cx="9934575" cy="1322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自读要求：</a:t>
            </a:r>
            <a:endParaRPr lang="zh-CN" alt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自由读文。读准字音，读通句子，读出节奏。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24750" y="4429125"/>
            <a:ext cx="4400550" cy="2286000"/>
            <a:chOff x="7524750" y="4429125"/>
            <a:chExt cx="4400550" cy="2286000"/>
          </a:xfrm>
        </p:grpSpPr>
        <p:sp>
          <p:nvSpPr>
            <p:cNvPr id="11" name="云形标注 10"/>
            <p:cNvSpPr/>
            <p:nvPr/>
          </p:nvSpPr>
          <p:spPr>
            <a:xfrm>
              <a:off x="7524750" y="4429125"/>
              <a:ext cx="4400550" cy="2286000"/>
            </a:xfrm>
            <a:prstGeom prst="cloudCallout">
              <a:avLst>
                <a:gd name="adj1" fmla="val -74909"/>
                <a:gd name="adj2" fmla="val -26370"/>
              </a:avLst>
            </a:prstGeom>
            <a:solidFill>
              <a:schemeClr val="bg1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1474" y="4638675"/>
              <a:ext cx="3590926" cy="1815882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须要读得字字响亮，不可误一字，不可少一字，不可多一字，不可倒一字。</a:t>
              </a:r>
              <a:endPara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有三到，谓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不在此，则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不看仔细，心眼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既不专一，却只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漫浪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诵读，决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不能记，记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亦不能久也。三到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之中，心到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最急。心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既到矣，眼口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淘宝店chenying0907 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5" name="淘宝店chenying0907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2" name="淘宝店chenying0907 5"/>
          <p:cNvGrpSpPr/>
          <p:nvPr/>
        </p:nvGrpSpPr>
        <p:grpSpPr>
          <a:xfrm>
            <a:off x="968991" y="641445"/>
            <a:ext cx="10358651" cy="530897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398791"/>
              <a:ext cx="1770664" cy="2648433"/>
            </a:xfrm>
            <a:prstGeom prst="rect">
              <a:avLst/>
            </a:prstGeom>
            <a:blipFill>
              <a:blip r:embed="rId3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4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4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54" name="文本框 953"/>
          <p:cNvSpPr txBox="1"/>
          <p:nvPr/>
        </p:nvSpPr>
        <p:spPr>
          <a:xfrm>
            <a:off x="1277320" y="927156"/>
            <a:ext cx="9790985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余尝谓读书有三到，谓心到、眼到、口到</a:t>
            </a:r>
            <a:r>
              <a:rPr lang="zh-CN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心不在此，则眼不看仔细，心眼既不专一，却只漫浪诵读，决不能记，记亦不能久也。三到之中，心到最急。心既到矣，眼口岂不到乎？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3937</Words>
  <Application>WPS 演示</Application>
  <PresentationFormat>自定义</PresentationFormat>
  <Paragraphs>252</Paragraphs>
  <Slides>35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楷体</vt:lpstr>
      <vt:lpstr>仿宋</vt:lpstr>
      <vt:lpstr>方正风雅楷宋简体 ExtraBold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CHENYING0907出 品</Company>
  <LinksUpToDate>false</LinksUpToDate>
  <SharedDoc>false</SharedDoc>
  <HyperlinksChanged>false</HyperlinksChanged>
  <AppVersion>14.0000</AppVersion>
  <Manager>CHENYING0907出 品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CHENYING0907出 品</dc:title>
  <dc:creator>CHENYING0907出 品</dc:creator>
  <cp:lastModifiedBy>全国人民帅哥代表</cp:lastModifiedBy>
  <cp:revision>217</cp:revision>
  <dcterms:created xsi:type="dcterms:W3CDTF">2016-07-26T07:52:00Z</dcterms:created>
  <dcterms:modified xsi:type="dcterms:W3CDTF">2020-12-21T04:06:43Z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